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1" r:id="rId7"/>
    <p:sldId id="263" r:id="rId8"/>
    <p:sldId id="269" r:id="rId9"/>
    <p:sldId id="271" r:id="rId10"/>
    <p:sldId id="275" r:id="rId11"/>
    <p:sldId id="278" r:id="rId12"/>
    <p:sldId id="276" r:id="rId13"/>
    <p:sldId id="277" r:id="rId14"/>
    <p:sldId id="267" r:id="rId15"/>
    <p:sldId id="270" r:id="rId16"/>
    <p:sldId id="268" r:id="rId17"/>
    <p:sldId id="272" r:id="rId18"/>
    <p:sldId id="274"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7" d="100"/>
          <a:sy n="47" d="100"/>
        </p:scale>
        <p:origin x="74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en-US"/>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22A42071-7356-4D74-B7CE-57FA7183D0E1}" type="datetimeFigureOut">
              <a:rPr lang="en-US" smtClean="0"/>
              <a:t>3/11/2015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C641E49F-F244-4B80-ADC8-1A410ED40211}" type="slidenum">
              <a:rPr lang="en-US" smtClean="0"/>
              <a:t>‹#›</a:t>
            </a:fld>
            <a:endParaRPr lang="en-US"/>
          </a:p>
        </p:txBody>
      </p:sp>
    </p:spTree>
    <p:extLst>
      <p:ext uri="{BB962C8B-B14F-4D97-AF65-F5344CB8AC3E}">
        <p14:creationId xmlns:p14="http://schemas.microsoft.com/office/powerpoint/2010/main" val="542939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22A42071-7356-4D74-B7CE-57FA7183D0E1}" type="datetimeFigureOut">
              <a:rPr lang="en-US" smtClean="0"/>
              <a:t>3/11/2015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C641E49F-F244-4B80-ADC8-1A410ED40211}" type="slidenum">
              <a:rPr lang="en-US" smtClean="0"/>
              <a:t>‹#›</a:t>
            </a:fld>
            <a:endParaRPr lang="en-US"/>
          </a:p>
        </p:txBody>
      </p:sp>
    </p:spTree>
    <p:extLst>
      <p:ext uri="{BB962C8B-B14F-4D97-AF65-F5344CB8AC3E}">
        <p14:creationId xmlns:p14="http://schemas.microsoft.com/office/powerpoint/2010/main" val="3310350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22A42071-7356-4D74-B7CE-57FA7183D0E1}" type="datetimeFigureOut">
              <a:rPr lang="en-US" smtClean="0"/>
              <a:t>3/11/2015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C641E49F-F244-4B80-ADC8-1A410ED40211}" type="slidenum">
              <a:rPr lang="en-US" smtClean="0"/>
              <a:t>‹#›</a:t>
            </a:fld>
            <a:endParaRPr lang="en-US"/>
          </a:p>
        </p:txBody>
      </p:sp>
    </p:spTree>
    <p:extLst>
      <p:ext uri="{BB962C8B-B14F-4D97-AF65-F5344CB8AC3E}">
        <p14:creationId xmlns:p14="http://schemas.microsoft.com/office/powerpoint/2010/main" val="2598333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22A42071-7356-4D74-B7CE-57FA7183D0E1}" type="datetimeFigureOut">
              <a:rPr lang="en-US" smtClean="0"/>
              <a:t>3/11/2015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C641E49F-F244-4B80-ADC8-1A410ED40211}" type="slidenum">
              <a:rPr lang="en-US" smtClean="0"/>
              <a:t>‹#›</a:t>
            </a:fld>
            <a:endParaRPr lang="en-US"/>
          </a:p>
        </p:txBody>
      </p:sp>
    </p:spTree>
    <p:extLst>
      <p:ext uri="{BB962C8B-B14F-4D97-AF65-F5344CB8AC3E}">
        <p14:creationId xmlns:p14="http://schemas.microsoft.com/office/powerpoint/2010/main" val="3563413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en-US"/>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22A42071-7356-4D74-B7CE-57FA7183D0E1}" type="datetimeFigureOut">
              <a:rPr lang="en-US" smtClean="0"/>
              <a:t>3/11/2015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C641E49F-F244-4B80-ADC8-1A410ED40211}" type="slidenum">
              <a:rPr lang="en-US" smtClean="0"/>
              <a:t>‹#›</a:t>
            </a:fld>
            <a:endParaRPr lang="en-US"/>
          </a:p>
        </p:txBody>
      </p:sp>
    </p:spTree>
    <p:extLst>
      <p:ext uri="{BB962C8B-B14F-4D97-AF65-F5344CB8AC3E}">
        <p14:creationId xmlns:p14="http://schemas.microsoft.com/office/powerpoint/2010/main" val="186960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22A42071-7356-4D74-B7CE-57FA7183D0E1}" type="datetimeFigureOut">
              <a:rPr lang="en-US" smtClean="0"/>
              <a:t>3/11/2015</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C641E49F-F244-4B80-ADC8-1A410ED40211}" type="slidenum">
              <a:rPr lang="en-US" smtClean="0"/>
              <a:t>‹#›</a:t>
            </a:fld>
            <a:endParaRPr lang="en-US"/>
          </a:p>
        </p:txBody>
      </p:sp>
    </p:spTree>
    <p:extLst>
      <p:ext uri="{BB962C8B-B14F-4D97-AF65-F5344CB8AC3E}">
        <p14:creationId xmlns:p14="http://schemas.microsoft.com/office/powerpoint/2010/main" val="1932024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en-US"/>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22A42071-7356-4D74-B7CE-57FA7183D0E1}" type="datetimeFigureOut">
              <a:rPr lang="en-US" smtClean="0"/>
              <a:t>3/11/2015</a:t>
            </a:fld>
            <a:endParaRPr lang="en-US"/>
          </a:p>
        </p:txBody>
      </p:sp>
      <p:sp>
        <p:nvSpPr>
          <p:cNvPr id="8" name="Zástupný symbol pro zápatí 7"/>
          <p:cNvSpPr>
            <a:spLocks noGrp="1"/>
          </p:cNvSpPr>
          <p:nvPr>
            <p:ph type="ftr" sz="quarter" idx="11"/>
          </p:nvPr>
        </p:nvSpPr>
        <p:spPr/>
        <p:txBody>
          <a:bodyPr/>
          <a:lstStyle/>
          <a:p>
            <a:endParaRPr lang="en-US"/>
          </a:p>
        </p:txBody>
      </p:sp>
      <p:sp>
        <p:nvSpPr>
          <p:cNvPr id="9" name="Zástupný symbol pro číslo snímku 8"/>
          <p:cNvSpPr>
            <a:spLocks noGrp="1"/>
          </p:cNvSpPr>
          <p:nvPr>
            <p:ph type="sldNum" sz="quarter" idx="12"/>
          </p:nvPr>
        </p:nvSpPr>
        <p:spPr/>
        <p:txBody>
          <a:bodyPr/>
          <a:lstStyle/>
          <a:p>
            <a:fld id="{C641E49F-F244-4B80-ADC8-1A410ED40211}" type="slidenum">
              <a:rPr lang="en-US" smtClean="0"/>
              <a:t>‹#›</a:t>
            </a:fld>
            <a:endParaRPr lang="en-US"/>
          </a:p>
        </p:txBody>
      </p:sp>
    </p:spTree>
    <p:extLst>
      <p:ext uri="{BB962C8B-B14F-4D97-AF65-F5344CB8AC3E}">
        <p14:creationId xmlns:p14="http://schemas.microsoft.com/office/powerpoint/2010/main" val="1821755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22A42071-7356-4D74-B7CE-57FA7183D0E1}" type="datetimeFigureOut">
              <a:rPr lang="en-US" smtClean="0"/>
              <a:t>3/11/2015</a:t>
            </a:fld>
            <a:endParaRPr lang="en-US"/>
          </a:p>
        </p:txBody>
      </p:sp>
      <p:sp>
        <p:nvSpPr>
          <p:cNvPr id="4" name="Zástupný symbol pro zápatí 3"/>
          <p:cNvSpPr>
            <a:spLocks noGrp="1"/>
          </p:cNvSpPr>
          <p:nvPr>
            <p:ph type="ftr" sz="quarter" idx="11"/>
          </p:nvPr>
        </p:nvSpPr>
        <p:spPr/>
        <p:txBody>
          <a:bodyPr/>
          <a:lstStyle/>
          <a:p>
            <a:endParaRPr lang="en-US"/>
          </a:p>
        </p:txBody>
      </p:sp>
      <p:sp>
        <p:nvSpPr>
          <p:cNvPr id="5" name="Zástupný symbol pro číslo snímku 4"/>
          <p:cNvSpPr>
            <a:spLocks noGrp="1"/>
          </p:cNvSpPr>
          <p:nvPr>
            <p:ph type="sldNum" sz="quarter" idx="12"/>
          </p:nvPr>
        </p:nvSpPr>
        <p:spPr/>
        <p:txBody>
          <a:bodyPr/>
          <a:lstStyle/>
          <a:p>
            <a:fld id="{C641E49F-F244-4B80-ADC8-1A410ED40211}" type="slidenum">
              <a:rPr lang="en-US" smtClean="0"/>
              <a:t>‹#›</a:t>
            </a:fld>
            <a:endParaRPr lang="en-US"/>
          </a:p>
        </p:txBody>
      </p:sp>
    </p:spTree>
    <p:extLst>
      <p:ext uri="{BB962C8B-B14F-4D97-AF65-F5344CB8AC3E}">
        <p14:creationId xmlns:p14="http://schemas.microsoft.com/office/powerpoint/2010/main" val="1845752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2A42071-7356-4D74-B7CE-57FA7183D0E1}" type="datetimeFigureOut">
              <a:rPr lang="en-US" smtClean="0"/>
              <a:t>3/11/2015</a:t>
            </a:fld>
            <a:endParaRPr lang="en-US"/>
          </a:p>
        </p:txBody>
      </p:sp>
      <p:sp>
        <p:nvSpPr>
          <p:cNvPr id="3" name="Zástupný symbol pro zápatí 2"/>
          <p:cNvSpPr>
            <a:spLocks noGrp="1"/>
          </p:cNvSpPr>
          <p:nvPr>
            <p:ph type="ftr" sz="quarter" idx="11"/>
          </p:nvPr>
        </p:nvSpPr>
        <p:spPr/>
        <p:txBody>
          <a:bodyPr/>
          <a:lstStyle/>
          <a:p>
            <a:endParaRPr lang="en-US"/>
          </a:p>
        </p:txBody>
      </p:sp>
      <p:sp>
        <p:nvSpPr>
          <p:cNvPr id="4" name="Zástupný symbol pro číslo snímku 3"/>
          <p:cNvSpPr>
            <a:spLocks noGrp="1"/>
          </p:cNvSpPr>
          <p:nvPr>
            <p:ph type="sldNum" sz="quarter" idx="12"/>
          </p:nvPr>
        </p:nvSpPr>
        <p:spPr/>
        <p:txBody>
          <a:bodyPr/>
          <a:lstStyle/>
          <a:p>
            <a:fld id="{C641E49F-F244-4B80-ADC8-1A410ED40211}" type="slidenum">
              <a:rPr lang="en-US" smtClean="0"/>
              <a:t>‹#›</a:t>
            </a:fld>
            <a:endParaRPr lang="en-US"/>
          </a:p>
        </p:txBody>
      </p:sp>
    </p:spTree>
    <p:extLst>
      <p:ext uri="{BB962C8B-B14F-4D97-AF65-F5344CB8AC3E}">
        <p14:creationId xmlns:p14="http://schemas.microsoft.com/office/powerpoint/2010/main" val="2836244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en-US"/>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2A42071-7356-4D74-B7CE-57FA7183D0E1}" type="datetimeFigureOut">
              <a:rPr lang="en-US" smtClean="0"/>
              <a:t>3/11/2015</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C641E49F-F244-4B80-ADC8-1A410ED40211}" type="slidenum">
              <a:rPr lang="en-US" smtClean="0"/>
              <a:t>‹#›</a:t>
            </a:fld>
            <a:endParaRPr lang="en-US"/>
          </a:p>
        </p:txBody>
      </p:sp>
    </p:spTree>
    <p:extLst>
      <p:ext uri="{BB962C8B-B14F-4D97-AF65-F5344CB8AC3E}">
        <p14:creationId xmlns:p14="http://schemas.microsoft.com/office/powerpoint/2010/main" val="1345952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en-US"/>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2A42071-7356-4D74-B7CE-57FA7183D0E1}" type="datetimeFigureOut">
              <a:rPr lang="en-US" smtClean="0"/>
              <a:t>3/11/2015</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C641E49F-F244-4B80-ADC8-1A410ED40211}" type="slidenum">
              <a:rPr lang="en-US" smtClean="0"/>
              <a:t>‹#›</a:t>
            </a:fld>
            <a:endParaRPr lang="en-US"/>
          </a:p>
        </p:txBody>
      </p:sp>
    </p:spTree>
    <p:extLst>
      <p:ext uri="{BB962C8B-B14F-4D97-AF65-F5344CB8AC3E}">
        <p14:creationId xmlns:p14="http://schemas.microsoft.com/office/powerpoint/2010/main" val="2325274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A42071-7356-4D74-B7CE-57FA7183D0E1}" type="datetimeFigureOut">
              <a:rPr lang="en-US" smtClean="0"/>
              <a:t>3/11/2015</a:t>
            </a:fld>
            <a:endParaRPr lang="en-US"/>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41E49F-F244-4B80-ADC8-1A410ED40211}" type="slidenum">
              <a:rPr lang="en-US" smtClean="0"/>
              <a:t>‹#›</a:t>
            </a:fld>
            <a:endParaRPr lang="en-US"/>
          </a:p>
        </p:txBody>
      </p:sp>
    </p:spTree>
    <p:extLst>
      <p:ext uri="{BB962C8B-B14F-4D97-AF65-F5344CB8AC3E}">
        <p14:creationId xmlns:p14="http://schemas.microsoft.com/office/powerpoint/2010/main" val="495903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smtClean="0"/>
              <a:t>USMLE STEP 1</a:t>
            </a:r>
            <a:endParaRPr lang="en-US" dirty="0"/>
          </a:p>
        </p:txBody>
      </p:sp>
      <p:sp>
        <p:nvSpPr>
          <p:cNvPr id="3" name="Podnadpis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78055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528320"/>
            <a:ext cx="10515600" cy="5872480"/>
          </a:xfrm>
        </p:spPr>
        <p:txBody>
          <a:bodyPr>
            <a:normAutofit lnSpcReduction="10000"/>
          </a:bodyPr>
          <a:lstStyle/>
          <a:p>
            <a:pPr marL="0" indent="0">
              <a:buNone/>
            </a:pPr>
            <a:r>
              <a:rPr lang="en-US" dirty="0" smtClean="0"/>
              <a:t>The patient You were taking care of for last 4 weeks comes to you when leaving the hospital to thank you. He says he is really grateful for everything you have done for him and gives you a homemade thank you card and two tickets for a basketball game. He explains that he works in a sport center as a janitor and gets these tickets for free. What do you do?</a:t>
            </a:r>
          </a:p>
          <a:p>
            <a:pPr marL="0" indent="0">
              <a:buNone/>
            </a:pPr>
            <a:endParaRPr lang="en-US" dirty="0" smtClean="0"/>
          </a:p>
          <a:p>
            <a:pPr marL="514350" indent="-514350">
              <a:buAutoNum type="alphaUcPeriod"/>
            </a:pPr>
            <a:r>
              <a:rPr lang="en-US" dirty="0" smtClean="0"/>
              <a:t>You refuse to accept anything, explaining your patient, that you are not allowed to accept any material gifts.</a:t>
            </a:r>
          </a:p>
          <a:p>
            <a:pPr marL="514350" indent="-514350">
              <a:buAutoNum type="alphaUcPeriod"/>
            </a:pPr>
            <a:r>
              <a:rPr lang="en-US" dirty="0" smtClean="0"/>
              <a:t>Thankfully accept both gifts and enjoy the game with your friend.</a:t>
            </a:r>
          </a:p>
          <a:p>
            <a:pPr marL="514350" indent="-514350">
              <a:buAutoNum type="alphaUcPeriod"/>
            </a:pPr>
            <a:r>
              <a:rPr lang="en-US" dirty="0" smtClean="0"/>
              <a:t>Gratefully accept the card as it is a homemade gift of no value but refuse the tickets as a valuable gift, that you are not allowed to accept.</a:t>
            </a:r>
          </a:p>
          <a:p>
            <a:pPr marL="514350" indent="-514350">
              <a:buAutoNum type="alphaUcPeriod"/>
            </a:pPr>
            <a:r>
              <a:rPr lang="en-US" dirty="0" smtClean="0"/>
              <a:t>Accept both the card and the tickets and give it to your office staff, because you are not allowed to keep it.</a:t>
            </a:r>
          </a:p>
          <a:p>
            <a:pPr marL="0" indent="0">
              <a:buNone/>
            </a:pPr>
            <a:endParaRPr lang="en-US" dirty="0"/>
          </a:p>
        </p:txBody>
      </p:sp>
    </p:spTree>
    <p:extLst>
      <p:ext uri="{BB962C8B-B14F-4D97-AF65-F5344CB8AC3E}">
        <p14:creationId xmlns:p14="http://schemas.microsoft.com/office/powerpoint/2010/main" val="33521718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528320"/>
            <a:ext cx="10515600" cy="5872480"/>
          </a:xfrm>
        </p:spPr>
        <p:txBody>
          <a:bodyPr>
            <a:normAutofit lnSpcReduction="10000"/>
          </a:bodyPr>
          <a:lstStyle/>
          <a:p>
            <a:pPr marL="0" indent="0">
              <a:buNone/>
            </a:pPr>
            <a:r>
              <a:rPr lang="en-US" dirty="0" smtClean="0"/>
              <a:t>The patient You were taking care of for last 4 weeks comes to you when leaving the hospital to thank you. He says he is really grateful for everything you have done for him and gives you a homemade thank you card and two tickets for a basketball game. He explains that he works in a sport center as a janitor and gets these tickets for free. What do you do?</a:t>
            </a:r>
          </a:p>
          <a:p>
            <a:pPr marL="0" indent="0">
              <a:buNone/>
            </a:pPr>
            <a:endParaRPr lang="en-US" dirty="0" smtClean="0"/>
          </a:p>
          <a:p>
            <a:pPr marL="514350" indent="-514350">
              <a:buAutoNum type="alphaUcPeriod"/>
            </a:pPr>
            <a:r>
              <a:rPr lang="en-US" dirty="0" smtClean="0"/>
              <a:t>You refuse to accept anything, explaining your patient, that you are not allowed to accept any material gifts.</a:t>
            </a:r>
          </a:p>
          <a:p>
            <a:pPr marL="514350" indent="-514350">
              <a:buAutoNum type="alphaUcPeriod"/>
            </a:pPr>
            <a:r>
              <a:rPr lang="en-US" dirty="0" smtClean="0"/>
              <a:t>Thankfully accept both gifts and enjoy the game with your friend.</a:t>
            </a:r>
          </a:p>
          <a:p>
            <a:pPr marL="514350" indent="-514350">
              <a:buAutoNum type="alphaUcPeriod"/>
            </a:pPr>
            <a:r>
              <a:rPr lang="en-US" dirty="0" smtClean="0"/>
              <a:t>Gratefully </a:t>
            </a:r>
            <a:r>
              <a:rPr lang="en-US" dirty="0"/>
              <a:t>a</a:t>
            </a:r>
            <a:r>
              <a:rPr lang="en-US" dirty="0" smtClean="0"/>
              <a:t>ccept the card as it is a homemade gift of no value but refuse the tickets as a valuable gift, that you are not allowed to accept.</a:t>
            </a:r>
          </a:p>
          <a:p>
            <a:pPr marL="514350" indent="-514350">
              <a:buAutoNum type="alphaUcPeriod"/>
            </a:pPr>
            <a:r>
              <a:rPr lang="en-US" dirty="0" smtClean="0"/>
              <a:t>Accept both the card and the tickets and give it to your office staff, because you are not allowed to keep it.</a:t>
            </a:r>
          </a:p>
          <a:p>
            <a:pPr marL="0" indent="0">
              <a:buNone/>
            </a:pPr>
            <a:endParaRPr lang="en-US" dirty="0"/>
          </a:p>
        </p:txBody>
      </p:sp>
      <p:pic>
        <p:nvPicPr>
          <p:cNvPr id="4" name="Picture 2" descr="http://www.cclscorp.com/ESW/Images/Check_sign_Fotolia_MASP_33219774_Smal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34327" y="4490990"/>
            <a:ext cx="1157673" cy="649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93606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325120"/>
            <a:ext cx="10515600" cy="6258560"/>
          </a:xfrm>
        </p:spPr>
        <p:txBody>
          <a:bodyPr>
            <a:normAutofit lnSpcReduction="10000"/>
          </a:bodyPr>
          <a:lstStyle/>
          <a:p>
            <a:pPr marL="0" indent="0">
              <a:buNone/>
            </a:pPr>
            <a:r>
              <a:rPr lang="en-US" dirty="0" smtClean="0"/>
              <a:t>A 30-year-old </a:t>
            </a:r>
            <a:r>
              <a:rPr lang="en-US" dirty="0"/>
              <a:t>C</a:t>
            </a:r>
            <a:r>
              <a:rPr lang="en-US" dirty="0" smtClean="0"/>
              <a:t>aucasian male comes to your office for a routine check-up. He is found to have BMI=30 and blood pressure of 135/90. He admits, that he works in IT company, he lives with two friends, consumes red meat and deep fried meals approximately three times a week and doesn´t have any time left for going to the gym. What do You tell him?</a:t>
            </a:r>
          </a:p>
          <a:p>
            <a:pPr marL="514350" indent="-514350">
              <a:buAutoNum type="alphaUcPeriod"/>
            </a:pPr>
            <a:r>
              <a:rPr lang="en-US" dirty="0" smtClean="0"/>
              <a:t>Suggest him to write down everything he eats and drinks during one week and than come again.</a:t>
            </a:r>
          </a:p>
          <a:p>
            <a:pPr marL="514350" indent="-514350">
              <a:buAutoNum type="alphaUcPeriod"/>
            </a:pPr>
            <a:r>
              <a:rPr lang="en-US" dirty="0" smtClean="0"/>
              <a:t>Explain to him, why is it so important to cut down on meat and deep fried meals and start on vegetables in order to avoid health problems.</a:t>
            </a:r>
          </a:p>
          <a:p>
            <a:pPr marL="514350" indent="-514350">
              <a:buAutoNum type="alphaUcPeriod"/>
            </a:pPr>
            <a:r>
              <a:rPr lang="en-US" dirty="0" smtClean="0"/>
              <a:t>Ask him to tell you how he understands healthy diet and what are risks of long term consuming of unhealthy food.</a:t>
            </a:r>
          </a:p>
          <a:p>
            <a:pPr marL="514350" indent="-514350">
              <a:buAutoNum type="alphaUcPeriod"/>
            </a:pPr>
            <a:r>
              <a:rPr lang="en-US" dirty="0" smtClean="0"/>
              <a:t>Send him directly to a dietitian.</a:t>
            </a:r>
          </a:p>
          <a:p>
            <a:pPr marL="514350" indent="-514350">
              <a:buAutoNum type="alphaUcPeriod"/>
            </a:pPr>
            <a:r>
              <a:rPr lang="en-US" dirty="0" smtClean="0"/>
              <a:t>Tell him, that he is going to die soon, because of so much fat he consumes.  </a:t>
            </a:r>
          </a:p>
        </p:txBody>
      </p:sp>
    </p:spTree>
    <p:extLst>
      <p:ext uri="{BB962C8B-B14F-4D97-AF65-F5344CB8AC3E}">
        <p14:creationId xmlns:p14="http://schemas.microsoft.com/office/powerpoint/2010/main" val="12556193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325120"/>
            <a:ext cx="10515600" cy="6258560"/>
          </a:xfrm>
        </p:spPr>
        <p:txBody>
          <a:bodyPr>
            <a:normAutofit lnSpcReduction="10000"/>
          </a:bodyPr>
          <a:lstStyle/>
          <a:p>
            <a:pPr marL="0" indent="0">
              <a:buNone/>
            </a:pPr>
            <a:r>
              <a:rPr lang="en-US" dirty="0" smtClean="0"/>
              <a:t>A 30-year-old </a:t>
            </a:r>
            <a:r>
              <a:rPr lang="en-US" dirty="0"/>
              <a:t>C</a:t>
            </a:r>
            <a:r>
              <a:rPr lang="en-US" dirty="0" smtClean="0"/>
              <a:t>aucasian male comes to your office for a routine check-up. He is found to have BMI=30 and blood pressure of 135/90. He admits, that he works in IT company, he lives with two friends, consumes red meat and deep fried meals approximately three times a week and doesn´t have any time left for going to the gym. What do You tell him?</a:t>
            </a:r>
          </a:p>
          <a:p>
            <a:pPr marL="514350" indent="-514350">
              <a:buAutoNum type="alphaUcPeriod"/>
            </a:pPr>
            <a:r>
              <a:rPr lang="en-US" dirty="0" smtClean="0"/>
              <a:t>Suggest him to write down everything he eats and drinks during one week and than come again.</a:t>
            </a:r>
          </a:p>
          <a:p>
            <a:pPr marL="514350" indent="-514350">
              <a:buAutoNum type="alphaUcPeriod"/>
            </a:pPr>
            <a:r>
              <a:rPr lang="en-US" dirty="0" smtClean="0"/>
              <a:t>Explain to him, why is it so important to cut down on meat and deep fried meals and start on vegetables in order to avoid health problems.</a:t>
            </a:r>
          </a:p>
          <a:p>
            <a:pPr marL="514350" indent="-514350">
              <a:buAutoNum type="alphaUcPeriod"/>
            </a:pPr>
            <a:r>
              <a:rPr lang="en-US" dirty="0" smtClean="0"/>
              <a:t>Ask him to tell you how he understands healthy diet and what are risks of long term consuming of unhealthy food.</a:t>
            </a:r>
          </a:p>
          <a:p>
            <a:pPr marL="514350" indent="-514350">
              <a:buAutoNum type="alphaUcPeriod"/>
            </a:pPr>
            <a:r>
              <a:rPr lang="en-US" dirty="0" smtClean="0"/>
              <a:t>Send him directly to a dietitian.</a:t>
            </a:r>
          </a:p>
          <a:p>
            <a:pPr marL="514350" indent="-514350">
              <a:buAutoNum type="alphaUcPeriod"/>
            </a:pPr>
            <a:r>
              <a:rPr lang="en-US" dirty="0" smtClean="0"/>
              <a:t>Tell him, that he is going to die soon, because of so much fat he consumes.  </a:t>
            </a:r>
          </a:p>
        </p:txBody>
      </p:sp>
      <p:pic>
        <p:nvPicPr>
          <p:cNvPr id="4" name="Picture 2" descr="http://www.cclscorp.com/ESW/Images/Check_sign_Fotolia_MASP_33219774_Smal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74963" y="2377710"/>
            <a:ext cx="1157673" cy="649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30975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853440"/>
            <a:ext cx="10515600" cy="5323523"/>
          </a:xfrm>
        </p:spPr>
        <p:txBody>
          <a:bodyPr>
            <a:normAutofit lnSpcReduction="10000"/>
          </a:bodyPr>
          <a:lstStyle/>
          <a:p>
            <a:pPr marL="0" indent="0">
              <a:buNone/>
            </a:pPr>
            <a:r>
              <a:rPr lang="en-US" dirty="0" smtClean="0"/>
              <a:t>A 45-year-old man comes to the physician because of right shoulder pain that began after he chopped wood 2 days ago. Examination of the right upper extremity shows no obvious bone deformities or point tenderness. The pain is reproduced when the patient is asked to externally rotate the shoulder against resistance, there is no weakness. In addition to the </a:t>
            </a:r>
            <a:r>
              <a:rPr lang="en-US" dirty="0" err="1" smtClean="0"/>
              <a:t>teres</a:t>
            </a:r>
            <a:r>
              <a:rPr lang="en-US" dirty="0" smtClean="0"/>
              <a:t> minor, inflammation of which of the following tendons is most likely in this patient?</a:t>
            </a:r>
          </a:p>
          <a:p>
            <a:pPr marL="0" indent="0">
              <a:buNone/>
            </a:pPr>
            <a:r>
              <a:rPr lang="en-US" dirty="0" smtClean="0"/>
              <a:t>A. Infraspinatus</a:t>
            </a:r>
          </a:p>
          <a:p>
            <a:pPr marL="0" indent="0">
              <a:buNone/>
            </a:pPr>
            <a:r>
              <a:rPr lang="en-US" dirty="0" smtClean="0"/>
              <a:t>B. </a:t>
            </a:r>
            <a:r>
              <a:rPr lang="en-US" dirty="0" err="1" smtClean="0"/>
              <a:t>Pectoralis</a:t>
            </a:r>
            <a:endParaRPr lang="en-US" dirty="0" smtClean="0"/>
          </a:p>
          <a:p>
            <a:pPr marL="0" indent="0">
              <a:buNone/>
            </a:pPr>
            <a:r>
              <a:rPr lang="en-US" dirty="0" smtClean="0"/>
              <a:t>C. </a:t>
            </a:r>
            <a:r>
              <a:rPr lang="en-US" dirty="0" err="1" smtClean="0"/>
              <a:t>Subscapularis</a:t>
            </a:r>
            <a:endParaRPr lang="en-US" dirty="0" smtClean="0"/>
          </a:p>
          <a:p>
            <a:pPr marL="0" indent="0">
              <a:buNone/>
            </a:pPr>
            <a:r>
              <a:rPr lang="en-US" dirty="0" smtClean="0"/>
              <a:t>D. Supraspinatus</a:t>
            </a:r>
          </a:p>
          <a:p>
            <a:pPr marL="0" indent="0">
              <a:buNone/>
            </a:pPr>
            <a:r>
              <a:rPr lang="en-US" dirty="0" smtClean="0"/>
              <a:t>E. Trapezius</a:t>
            </a:r>
            <a:endParaRPr lang="en-US" dirty="0"/>
          </a:p>
        </p:txBody>
      </p:sp>
    </p:spTree>
    <p:extLst>
      <p:ext uri="{BB962C8B-B14F-4D97-AF65-F5344CB8AC3E}">
        <p14:creationId xmlns:p14="http://schemas.microsoft.com/office/powerpoint/2010/main" val="2088223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pic>
        <p:nvPicPr>
          <p:cNvPr id="13318" name="Picture 6" descr="https://s-media-cache-ak0.pinimg.com/236x/2a/5e/fc/2a5efc4820c2d80959dfc071e048be06.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69919" y="12374"/>
            <a:ext cx="5170175" cy="7119945"/>
          </a:xfrm>
          <a:prstGeom prst="rect">
            <a:avLst/>
          </a:prstGeom>
          <a:noFill/>
          <a:extLst>
            <a:ext uri="{909E8E84-426E-40DD-AFC4-6F175D3DCCD1}">
              <a14:hiddenFill xmlns:a14="http://schemas.microsoft.com/office/drawing/2010/main">
                <a:solidFill>
                  <a:srgbClr val="FFFFFF"/>
                </a:solidFill>
              </a14:hiddenFill>
            </a:ext>
          </a:extLst>
        </p:spPr>
      </p:pic>
      <p:sp>
        <p:nvSpPr>
          <p:cNvPr id="4" name="Nadpis 1"/>
          <p:cNvSpPr txBox="1">
            <a:spLocks/>
          </p:cNvSpPr>
          <p:nvPr/>
        </p:nvSpPr>
        <p:spPr>
          <a:xfrm>
            <a:off x="8981440" y="5953760"/>
            <a:ext cx="2722880" cy="690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dirty="0"/>
              <a:t>Ref: </a:t>
            </a:r>
            <a:r>
              <a:rPr lang="en-US" sz="2000" dirty="0" smtClean="0"/>
              <a:t>pinterest.com</a:t>
            </a:r>
            <a:endParaRPr lang="en-US" sz="2000" dirty="0"/>
          </a:p>
        </p:txBody>
      </p:sp>
    </p:spTree>
    <p:extLst>
      <p:ext uri="{BB962C8B-B14F-4D97-AF65-F5344CB8AC3E}">
        <p14:creationId xmlns:p14="http://schemas.microsoft.com/office/powerpoint/2010/main" val="3634927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853440"/>
            <a:ext cx="10515600" cy="5323523"/>
          </a:xfrm>
        </p:spPr>
        <p:txBody>
          <a:bodyPr>
            <a:normAutofit lnSpcReduction="10000"/>
          </a:bodyPr>
          <a:lstStyle/>
          <a:p>
            <a:pPr marL="0" indent="0">
              <a:buNone/>
            </a:pPr>
            <a:r>
              <a:rPr lang="en-US" dirty="0" smtClean="0"/>
              <a:t>A 45-year-old man comes to the physician because of right shoulder pain that began after he chopped wood 2 days ago. Examination of the right upper extremity shows no obvious bone deformities or point tenderness. The pain is reproduced when the patient is asked to externally rotate the shoulder against resistance, there is no weakness. In addition to the </a:t>
            </a:r>
            <a:r>
              <a:rPr lang="en-US" dirty="0" err="1" smtClean="0"/>
              <a:t>teres</a:t>
            </a:r>
            <a:r>
              <a:rPr lang="en-US" dirty="0" smtClean="0"/>
              <a:t> minor, inflammation of which of the following tendons is most likely in this patient?</a:t>
            </a:r>
          </a:p>
          <a:p>
            <a:pPr marL="0" indent="0">
              <a:buNone/>
            </a:pPr>
            <a:r>
              <a:rPr lang="en-US" dirty="0" smtClean="0"/>
              <a:t>A. Infraspinatus </a:t>
            </a:r>
          </a:p>
          <a:p>
            <a:pPr marL="0" indent="0">
              <a:buNone/>
            </a:pPr>
            <a:r>
              <a:rPr lang="en-US" dirty="0" smtClean="0"/>
              <a:t>B. </a:t>
            </a:r>
            <a:r>
              <a:rPr lang="en-US" dirty="0" err="1" smtClean="0"/>
              <a:t>Pectoralis</a:t>
            </a:r>
            <a:endParaRPr lang="en-US" dirty="0" smtClean="0"/>
          </a:p>
          <a:p>
            <a:pPr marL="0" indent="0">
              <a:buNone/>
            </a:pPr>
            <a:r>
              <a:rPr lang="en-US" dirty="0" smtClean="0"/>
              <a:t>C. </a:t>
            </a:r>
            <a:r>
              <a:rPr lang="en-US" dirty="0" err="1" smtClean="0"/>
              <a:t>Subscapularis</a:t>
            </a:r>
            <a:endParaRPr lang="en-US" dirty="0" smtClean="0"/>
          </a:p>
          <a:p>
            <a:pPr marL="0" indent="0">
              <a:buNone/>
            </a:pPr>
            <a:r>
              <a:rPr lang="en-US" dirty="0" smtClean="0"/>
              <a:t>D. Supraspinatus</a:t>
            </a:r>
          </a:p>
          <a:p>
            <a:pPr marL="0" indent="0">
              <a:buNone/>
            </a:pPr>
            <a:r>
              <a:rPr lang="en-US" dirty="0" smtClean="0"/>
              <a:t>E. Trapezius</a:t>
            </a:r>
            <a:endParaRPr lang="en-US" dirty="0"/>
          </a:p>
        </p:txBody>
      </p:sp>
      <p:pic>
        <p:nvPicPr>
          <p:cNvPr id="4" name="Picture 2" descr="http://www.cclscorp.com/ESW/Images/Check_sign_Fotolia_MASP_33219774_Smal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1446" y="3190510"/>
            <a:ext cx="1157673" cy="649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11916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650241"/>
            <a:ext cx="10515600" cy="5526722"/>
          </a:xfrm>
        </p:spPr>
        <p:txBody>
          <a:bodyPr>
            <a:normAutofit lnSpcReduction="10000"/>
          </a:bodyPr>
          <a:lstStyle/>
          <a:p>
            <a:pPr marL="0" indent="0">
              <a:buNone/>
            </a:pPr>
            <a:r>
              <a:rPr lang="en-US" dirty="0" smtClean="0"/>
              <a:t>A 29-year-old man is brought to the physician for removal of a cast from his leg. He sustained a fracture of the left lower extremity 6 weeks ago and was immobilized in a cast that extended from just below the knee to the foot. At the time of injury there was severe pain but normal strength in the extremity. When the cast is removed today, physical examination shows a pronounced left </a:t>
            </a:r>
            <a:r>
              <a:rPr lang="en-US" dirty="0" err="1" smtClean="0"/>
              <a:t>footdrop</a:t>
            </a:r>
            <a:r>
              <a:rPr lang="en-US" dirty="0" smtClean="0"/>
              <a:t> with paresthesia and sensory loss over the dorsum of the left foot and lateral leg. Injury to which of the following nerves is the most likely to cause this patient´s condition?</a:t>
            </a:r>
          </a:p>
          <a:p>
            <a:pPr marL="514350" indent="-514350">
              <a:buAutoNum type="alphaUcPeriod"/>
            </a:pPr>
            <a:r>
              <a:rPr lang="en-US" dirty="0" smtClean="0"/>
              <a:t>Common fibular (peroneal)</a:t>
            </a:r>
          </a:p>
          <a:p>
            <a:pPr marL="514350" indent="-514350">
              <a:buAutoNum type="alphaUcPeriod"/>
            </a:pPr>
            <a:r>
              <a:rPr lang="en-US" dirty="0" smtClean="0"/>
              <a:t>Femoral</a:t>
            </a:r>
          </a:p>
          <a:p>
            <a:pPr marL="514350" indent="-514350">
              <a:buAutoNum type="alphaUcPeriod"/>
            </a:pPr>
            <a:r>
              <a:rPr lang="en-US" dirty="0" smtClean="0"/>
              <a:t>Obturator</a:t>
            </a:r>
          </a:p>
          <a:p>
            <a:pPr marL="514350" indent="-514350">
              <a:buAutoNum type="alphaUcPeriod"/>
            </a:pPr>
            <a:r>
              <a:rPr lang="en-US" dirty="0" smtClean="0"/>
              <a:t>Sciatic</a:t>
            </a:r>
          </a:p>
          <a:p>
            <a:pPr marL="514350" indent="-514350">
              <a:buAutoNum type="alphaUcPeriod"/>
            </a:pPr>
            <a:r>
              <a:rPr lang="en-US" dirty="0" err="1" smtClean="0"/>
              <a:t>Tibial</a:t>
            </a:r>
            <a:r>
              <a:rPr lang="en-US" dirty="0" smtClean="0"/>
              <a:t> </a:t>
            </a:r>
            <a:endParaRPr lang="en-US" dirty="0"/>
          </a:p>
        </p:txBody>
      </p:sp>
    </p:spTree>
    <p:extLst>
      <p:ext uri="{BB962C8B-B14F-4D97-AF65-F5344CB8AC3E}">
        <p14:creationId xmlns:p14="http://schemas.microsoft.com/office/powerpoint/2010/main" val="15324879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5400040" cy="5669915"/>
          </a:xfrm>
        </p:spPr>
        <p:txBody>
          <a:bodyPr/>
          <a:lstStyle/>
          <a:p>
            <a:r>
              <a:rPr lang="en-US" b="1" dirty="0" smtClean="0"/>
              <a:t>PED</a:t>
            </a:r>
            <a:r>
              <a:rPr lang="en-US" dirty="0" smtClean="0"/>
              <a:t> = </a:t>
            </a:r>
            <a:r>
              <a:rPr lang="en-US" b="1" dirty="0" smtClean="0"/>
              <a:t>P</a:t>
            </a:r>
            <a:r>
              <a:rPr lang="en-US" dirty="0" smtClean="0"/>
              <a:t>eroneal </a:t>
            </a:r>
            <a:r>
              <a:rPr lang="en-US" b="1" dirty="0" smtClean="0"/>
              <a:t>E</a:t>
            </a:r>
            <a:r>
              <a:rPr lang="en-US" dirty="0" smtClean="0"/>
              <a:t>verts and </a:t>
            </a:r>
            <a:r>
              <a:rPr lang="en-US" b="1" dirty="0" err="1" smtClean="0"/>
              <a:t>D</a:t>
            </a:r>
            <a:r>
              <a:rPr lang="en-US" dirty="0" err="1" smtClean="0"/>
              <a:t>orsiflexes</a:t>
            </a:r>
            <a:r>
              <a:rPr lang="en-US" dirty="0" smtClean="0"/>
              <a:t>, if injured foot </a:t>
            </a:r>
            <a:r>
              <a:rPr lang="en-US" dirty="0" err="1" smtClean="0"/>
              <a:t>drop</a:t>
            </a:r>
            <a:r>
              <a:rPr lang="en-US" b="1" dirty="0" err="1" smtClean="0"/>
              <a:t>PED</a:t>
            </a:r>
            <a:r>
              <a:rPr lang="en-US" dirty="0" smtClean="0"/>
              <a:t/>
            </a:r>
            <a:br>
              <a:rPr lang="en-US" dirty="0" smtClean="0"/>
            </a:br>
            <a:r>
              <a:rPr lang="en-US" dirty="0"/>
              <a:t/>
            </a:r>
            <a:br>
              <a:rPr lang="en-US" dirty="0"/>
            </a:br>
            <a:r>
              <a:rPr lang="en-US" b="1" dirty="0" smtClean="0"/>
              <a:t>TIP</a:t>
            </a:r>
            <a:r>
              <a:rPr lang="en-US" dirty="0" smtClean="0"/>
              <a:t> = </a:t>
            </a:r>
            <a:r>
              <a:rPr lang="en-US" b="1" dirty="0" err="1" smtClean="0"/>
              <a:t>T</a:t>
            </a:r>
            <a:r>
              <a:rPr lang="en-US" dirty="0" err="1" smtClean="0"/>
              <a:t>ibial</a:t>
            </a:r>
            <a:r>
              <a:rPr lang="en-US" dirty="0" smtClean="0"/>
              <a:t> </a:t>
            </a:r>
            <a:r>
              <a:rPr lang="en-US" b="1" dirty="0" smtClean="0"/>
              <a:t>I</a:t>
            </a:r>
            <a:r>
              <a:rPr lang="en-US" dirty="0" smtClean="0"/>
              <a:t>nverts and </a:t>
            </a:r>
            <a:r>
              <a:rPr lang="en-US" b="1" dirty="0" err="1" smtClean="0"/>
              <a:t>P</a:t>
            </a:r>
            <a:r>
              <a:rPr lang="en-US" dirty="0" err="1" smtClean="0"/>
              <a:t>lantarflexes</a:t>
            </a:r>
            <a:r>
              <a:rPr lang="en-US" dirty="0" smtClean="0"/>
              <a:t>, if injured, can´t stand on </a:t>
            </a:r>
            <a:r>
              <a:rPr lang="en-US" b="1" dirty="0" err="1" smtClean="0"/>
              <a:t>TIP</a:t>
            </a:r>
            <a:r>
              <a:rPr lang="en-US" dirty="0" err="1" smtClean="0"/>
              <a:t>toes</a:t>
            </a:r>
            <a:endParaRPr lang="en-US" dirty="0"/>
          </a:p>
        </p:txBody>
      </p:sp>
      <p:pic>
        <p:nvPicPr>
          <p:cNvPr id="14338" name="Picture 2" descr="common-peroneal-nerve-injury.jpg (400×34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502400" y="1334294"/>
            <a:ext cx="4851400" cy="4123690"/>
          </a:xfrm>
          <a:prstGeom prst="rect">
            <a:avLst/>
          </a:prstGeom>
          <a:noFill/>
          <a:extLst>
            <a:ext uri="{909E8E84-426E-40DD-AFC4-6F175D3DCCD1}">
              <a14:hiddenFill xmlns:a14="http://schemas.microsoft.com/office/drawing/2010/main">
                <a:solidFill>
                  <a:srgbClr val="FFFFFF"/>
                </a:solidFill>
              </a14:hiddenFill>
            </a:ext>
          </a:extLst>
        </p:spPr>
      </p:pic>
      <p:sp>
        <p:nvSpPr>
          <p:cNvPr id="4" name="Nadpis 1"/>
          <p:cNvSpPr txBox="1">
            <a:spLocks/>
          </p:cNvSpPr>
          <p:nvPr/>
        </p:nvSpPr>
        <p:spPr>
          <a:xfrm>
            <a:off x="8981440" y="6014720"/>
            <a:ext cx="2722880" cy="690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dirty="0"/>
              <a:t>Ref: </a:t>
            </a:r>
            <a:r>
              <a:rPr lang="en-US" sz="2000" dirty="0" smtClean="0"/>
              <a:t>pinterest.com</a:t>
            </a:r>
            <a:endParaRPr lang="en-US" sz="2000" dirty="0"/>
          </a:p>
        </p:txBody>
      </p:sp>
    </p:spTree>
    <p:extLst>
      <p:ext uri="{BB962C8B-B14F-4D97-AF65-F5344CB8AC3E}">
        <p14:creationId xmlns:p14="http://schemas.microsoft.com/office/powerpoint/2010/main" val="2177422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365125"/>
            <a:ext cx="10515600" cy="5811838"/>
          </a:xfrm>
        </p:spPr>
        <p:txBody>
          <a:bodyPr>
            <a:normAutofit lnSpcReduction="10000"/>
          </a:bodyPr>
          <a:lstStyle/>
          <a:p>
            <a:pPr marL="0" indent="0">
              <a:buNone/>
            </a:pPr>
            <a:r>
              <a:rPr lang="en-US" dirty="0" smtClean="0"/>
              <a:t>A 29-year-old man is brought to the physician for removal of a cast from his leg. He sustained a fracture of the left lower extremity 6 weeks ago and was immobilized in a cast that extended from just below the knee to the foot. At the time of injury there was severe pain but normal strength in the extremity. When the cast is removed today, physical examination shows a pronounced left </a:t>
            </a:r>
            <a:r>
              <a:rPr lang="en-US" dirty="0" err="1" smtClean="0"/>
              <a:t>footdrop</a:t>
            </a:r>
            <a:r>
              <a:rPr lang="en-US" dirty="0" smtClean="0"/>
              <a:t> with paresthesia and sensory loss over the dorsum of the left foot and lateral leg. Injury to which of the following nerves is the most likely to cause this patient´s condition?</a:t>
            </a:r>
          </a:p>
          <a:p>
            <a:pPr marL="514350" indent="-514350">
              <a:buAutoNum type="alphaUcPeriod"/>
            </a:pPr>
            <a:r>
              <a:rPr lang="en-US" dirty="0" smtClean="0"/>
              <a:t>Common fibular (peroneal) </a:t>
            </a:r>
          </a:p>
          <a:p>
            <a:pPr marL="514350" indent="-514350">
              <a:buAutoNum type="alphaUcPeriod"/>
            </a:pPr>
            <a:r>
              <a:rPr lang="en-US" dirty="0" smtClean="0"/>
              <a:t>Femoral</a:t>
            </a:r>
          </a:p>
          <a:p>
            <a:pPr marL="514350" indent="-514350">
              <a:buAutoNum type="alphaUcPeriod"/>
            </a:pPr>
            <a:r>
              <a:rPr lang="en-US" dirty="0" smtClean="0"/>
              <a:t>Obturator</a:t>
            </a:r>
          </a:p>
          <a:p>
            <a:pPr marL="514350" indent="-514350">
              <a:buAutoNum type="alphaUcPeriod"/>
            </a:pPr>
            <a:r>
              <a:rPr lang="en-US" dirty="0" smtClean="0"/>
              <a:t>Sciatic</a:t>
            </a:r>
          </a:p>
          <a:p>
            <a:pPr marL="514350" indent="-514350">
              <a:buAutoNum type="alphaUcPeriod"/>
            </a:pPr>
            <a:r>
              <a:rPr lang="en-US" dirty="0" err="1" smtClean="0"/>
              <a:t>Tibial</a:t>
            </a:r>
            <a:r>
              <a:rPr lang="en-US" dirty="0" smtClean="0"/>
              <a:t> </a:t>
            </a:r>
            <a:endParaRPr lang="en-US" dirty="0"/>
          </a:p>
        </p:txBody>
      </p:sp>
      <p:pic>
        <p:nvPicPr>
          <p:cNvPr id="4" name="Picture 2" descr="http://www.cclscorp.com/ESW/Images/Check_sign_Fotolia_MASP_33219774_Smal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7163" y="3284443"/>
            <a:ext cx="1157673" cy="649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01932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pic>
        <p:nvPicPr>
          <p:cNvPr id="1026" name="Picture 2" descr="http://images.clipartpanda.com/wrong-clipart-nTBXxd5zc.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03040" y="1231106"/>
            <a:ext cx="4185920" cy="4130109"/>
          </a:xfrm>
          <a:prstGeom prst="rect">
            <a:avLst/>
          </a:prstGeom>
          <a:noFill/>
          <a:extLst>
            <a:ext uri="{909E8E84-426E-40DD-AFC4-6F175D3DCCD1}">
              <a14:hiddenFill xmlns:a14="http://schemas.microsoft.com/office/drawing/2010/main">
                <a:solidFill>
                  <a:srgbClr val="FFFFFF"/>
                </a:solidFill>
              </a14:hiddenFill>
            </a:ext>
          </a:extLst>
        </p:spPr>
      </p:pic>
      <p:sp>
        <p:nvSpPr>
          <p:cNvPr id="4" name="Nadpis 1"/>
          <p:cNvSpPr txBox="1">
            <a:spLocks/>
          </p:cNvSpPr>
          <p:nvPr/>
        </p:nvSpPr>
        <p:spPr>
          <a:xfrm>
            <a:off x="8981440" y="5953760"/>
            <a:ext cx="2722880" cy="690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dirty="0"/>
              <a:t>Ref: </a:t>
            </a:r>
            <a:r>
              <a:rPr lang="en-US" sz="2000" dirty="0" smtClean="0"/>
              <a:t>clipartpanda</a:t>
            </a:r>
            <a:r>
              <a:rPr lang="en-US" sz="2000" dirty="0" smtClean="0"/>
              <a:t>.com</a:t>
            </a:r>
            <a:endParaRPr lang="en-US" sz="2000" dirty="0"/>
          </a:p>
        </p:txBody>
      </p:sp>
    </p:spTree>
    <p:extLst>
      <p:ext uri="{BB962C8B-B14F-4D97-AF65-F5344CB8AC3E}">
        <p14:creationId xmlns:p14="http://schemas.microsoft.com/office/powerpoint/2010/main" val="24809895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pic>
        <p:nvPicPr>
          <p:cNvPr id="2050" name="Picture 2" descr="http://www.cclscorp.com/ESW/Images/Check_sign_Fotolia_MASP_33219774_Small.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70980" y="1041306"/>
            <a:ext cx="8324860" cy="4669726"/>
          </a:xfrm>
          <a:prstGeom prst="rect">
            <a:avLst/>
          </a:prstGeom>
          <a:noFill/>
          <a:extLst>
            <a:ext uri="{909E8E84-426E-40DD-AFC4-6F175D3DCCD1}">
              <a14:hiddenFill xmlns:a14="http://schemas.microsoft.com/office/drawing/2010/main">
                <a:solidFill>
                  <a:srgbClr val="FFFFFF"/>
                </a:solidFill>
              </a14:hiddenFill>
            </a:ext>
          </a:extLst>
        </p:spPr>
      </p:pic>
      <p:sp>
        <p:nvSpPr>
          <p:cNvPr id="4" name="Nadpis 1"/>
          <p:cNvSpPr txBox="1">
            <a:spLocks/>
          </p:cNvSpPr>
          <p:nvPr/>
        </p:nvSpPr>
        <p:spPr>
          <a:xfrm>
            <a:off x="8981440" y="5953760"/>
            <a:ext cx="2722880" cy="690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dirty="0"/>
              <a:t>Ref: </a:t>
            </a:r>
            <a:r>
              <a:rPr lang="en-US" sz="2000" dirty="0" smtClean="0"/>
              <a:t>cclscorp</a:t>
            </a:r>
            <a:r>
              <a:rPr lang="en-US" sz="2000" dirty="0" smtClean="0"/>
              <a:t>.com</a:t>
            </a:r>
            <a:endParaRPr lang="en-US" sz="2000" dirty="0"/>
          </a:p>
        </p:txBody>
      </p:sp>
    </p:spTree>
    <p:extLst>
      <p:ext uri="{BB962C8B-B14F-4D97-AF65-F5344CB8AC3E}">
        <p14:creationId xmlns:p14="http://schemas.microsoft.com/office/powerpoint/2010/main" val="12536498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pic>
        <p:nvPicPr>
          <p:cNvPr id="3074" name="Picture 2" descr="http://ecx.images-amazon.com/images/I/51R7ASoA35L._SX258_BO1,204,203,200_.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70400" y="722689"/>
            <a:ext cx="4084320" cy="5231071"/>
          </a:xfrm>
          <a:prstGeom prst="rect">
            <a:avLst/>
          </a:prstGeom>
          <a:noFill/>
          <a:extLst>
            <a:ext uri="{909E8E84-426E-40DD-AFC4-6F175D3DCCD1}">
              <a14:hiddenFill xmlns:a14="http://schemas.microsoft.com/office/drawing/2010/main">
                <a:solidFill>
                  <a:srgbClr val="FFFFFF"/>
                </a:solidFill>
              </a14:hiddenFill>
            </a:ext>
          </a:extLst>
        </p:spPr>
      </p:pic>
      <p:sp>
        <p:nvSpPr>
          <p:cNvPr id="5" name="Nadpis 1"/>
          <p:cNvSpPr txBox="1">
            <a:spLocks/>
          </p:cNvSpPr>
          <p:nvPr/>
        </p:nvSpPr>
        <p:spPr>
          <a:xfrm>
            <a:off x="8981440" y="5953760"/>
            <a:ext cx="2722880" cy="690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dirty="0"/>
              <a:t>R</a:t>
            </a:r>
            <a:r>
              <a:rPr lang="en-US" sz="2000" dirty="0" smtClean="0"/>
              <a:t>ef</a:t>
            </a:r>
            <a:r>
              <a:rPr lang="en-US" sz="2000" dirty="0" smtClean="0"/>
              <a:t>: </a:t>
            </a:r>
            <a:r>
              <a:rPr lang="en-US" sz="2000" dirty="0" smtClean="0"/>
              <a:t>amazon.com</a:t>
            </a:r>
          </a:p>
          <a:p>
            <a:r>
              <a:rPr lang="en-US" sz="2000" dirty="0"/>
              <a:t> </a:t>
            </a:r>
            <a:r>
              <a:rPr lang="en-US" sz="2000" dirty="0" smtClean="0"/>
              <a:t>        </a:t>
            </a:r>
            <a:r>
              <a:rPr lang="en-US" sz="2000" dirty="0" smtClean="0"/>
              <a:t>clipartpanda.com</a:t>
            </a:r>
            <a:endParaRPr lang="en-US" sz="2000" dirty="0"/>
          </a:p>
        </p:txBody>
      </p:sp>
      <p:pic>
        <p:nvPicPr>
          <p:cNvPr id="3076" name="Picture 4" descr="Výsledek obrázku pro penci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1335" y="2437488"/>
            <a:ext cx="1847850" cy="246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6286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23680" y="5588000"/>
            <a:ext cx="2230120" cy="690880"/>
          </a:xfrm>
        </p:spPr>
        <p:txBody>
          <a:bodyPr>
            <a:normAutofit/>
          </a:bodyPr>
          <a:lstStyle/>
          <a:p>
            <a:r>
              <a:rPr lang="en-US" sz="2000" dirty="0"/>
              <a:t>Ref: </a:t>
            </a:r>
            <a:r>
              <a:rPr lang="en-US" sz="2000" dirty="0" smtClean="0"/>
              <a:t>amazon.com</a:t>
            </a:r>
            <a:endParaRPr lang="en-US" sz="2000" dirty="0"/>
          </a:p>
        </p:txBody>
      </p:sp>
      <p:pic>
        <p:nvPicPr>
          <p:cNvPr id="6148" name="Picture 4" descr="https://encrypted-tbn3.gstatic.com/images?q=tbn:ANd9GcScLoUTm1SoXjPtc2JfijJW1FFQChig2cEA77UgJjNdG_lR9PUsz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5573" y="386816"/>
            <a:ext cx="3153827" cy="4025489"/>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http://ecx.images-amazon.com/images/I/41hpxCcXkn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064" y="477219"/>
            <a:ext cx="3810000" cy="4762500"/>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http://thumbs1.ebaystatic.com/d/l225/m/muJfsGIVPJ7WTqZ_2BVkZ4w.jpg"/>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3819993" y="3174048"/>
            <a:ext cx="4133652" cy="31048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7462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pic>
        <p:nvPicPr>
          <p:cNvPr id="4098" name="Picture 2" descr="http://ecx.images-amazon.com/images/I/51CuEqqKBhL._SX258_BO1,204,203,200_.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59200" y="779045"/>
            <a:ext cx="4328160" cy="5393553"/>
          </a:xfrm>
          <a:prstGeom prst="rect">
            <a:avLst/>
          </a:prstGeom>
          <a:noFill/>
          <a:extLst>
            <a:ext uri="{909E8E84-426E-40DD-AFC4-6F175D3DCCD1}">
              <a14:hiddenFill xmlns:a14="http://schemas.microsoft.com/office/drawing/2010/main">
                <a:solidFill>
                  <a:srgbClr val="FFFFFF"/>
                </a:solidFill>
              </a14:hiddenFill>
            </a:ext>
          </a:extLst>
        </p:spPr>
      </p:pic>
      <p:sp>
        <p:nvSpPr>
          <p:cNvPr id="5" name="Nadpis 1"/>
          <p:cNvSpPr txBox="1">
            <a:spLocks/>
          </p:cNvSpPr>
          <p:nvPr/>
        </p:nvSpPr>
        <p:spPr>
          <a:xfrm>
            <a:off x="9123680" y="5847478"/>
            <a:ext cx="2230120" cy="690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dirty="0"/>
              <a:t>Ref: </a:t>
            </a:r>
            <a:r>
              <a:rPr lang="en-US" sz="2000" dirty="0" smtClean="0"/>
              <a:t>amazon.com</a:t>
            </a:r>
            <a:endParaRPr lang="en-US" sz="2000" dirty="0"/>
          </a:p>
        </p:txBody>
      </p:sp>
    </p:spTree>
    <p:extLst>
      <p:ext uri="{BB962C8B-B14F-4D97-AF65-F5344CB8AC3E}">
        <p14:creationId xmlns:p14="http://schemas.microsoft.com/office/powerpoint/2010/main" val="888334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831840" y="93662"/>
            <a:ext cx="5840570" cy="5839778"/>
          </a:xfrm>
        </p:spPr>
        <p:txBody>
          <a:bodyPr/>
          <a:lstStyle/>
          <a:p>
            <a:r>
              <a:rPr lang="en-US" dirty="0" smtClean="0"/>
              <a:t>Behavioral Sciences</a:t>
            </a:r>
            <a:br>
              <a:rPr lang="en-US" dirty="0" smtClean="0"/>
            </a:br>
            <a:r>
              <a:rPr lang="en-US" dirty="0" smtClean="0"/>
              <a:t/>
            </a:r>
            <a:br>
              <a:rPr lang="en-US" dirty="0" smtClean="0"/>
            </a:br>
            <a:r>
              <a:rPr lang="en-US" dirty="0" smtClean="0"/>
              <a:t>Immune System</a:t>
            </a:r>
            <a:br>
              <a:rPr lang="en-US" dirty="0" smtClean="0"/>
            </a:br>
            <a:r>
              <a:rPr lang="en-US" dirty="0" smtClean="0"/>
              <a:t/>
            </a:r>
            <a:br>
              <a:rPr lang="en-US" dirty="0" smtClean="0"/>
            </a:br>
            <a:r>
              <a:rPr lang="en-US" dirty="0" smtClean="0"/>
              <a:t>Musculoskeletal System</a:t>
            </a:r>
            <a:endParaRPr lang="en-US" dirty="0"/>
          </a:p>
        </p:txBody>
      </p:sp>
      <p:pic>
        <p:nvPicPr>
          <p:cNvPr id="8194" name="Picture 2" descr="http://liveinsb.hr/wp-content/uploads/2014/12/vykricnik.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56811" y="1419225"/>
            <a:ext cx="4351338" cy="4351338"/>
          </a:xfrm>
          <a:prstGeom prst="rect">
            <a:avLst/>
          </a:prstGeom>
          <a:noFill/>
          <a:extLst>
            <a:ext uri="{909E8E84-426E-40DD-AFC4-6F175D3DCCD1}">
              <a14:hiddenFill xmlns:a14="http://schemas.microsoft.com/office/drawing/2010/main">
                <a:solidFill>
                  <a:srgbClr val="FFFFFF"/>
                </a:solidFill>
              </a14:hiddenFill>
            </a:ext>
          </a:extLst>
        </p:spPr>
      </p:pic>
      <p:sp>
        <p:nvSpPr>
          <p:cNvPr id="6" name="Nadpis 1"/>
          <p:cNvSpPr txBox="1">
            <a:spLocks/>
          </p:cNvSpPr>
          <p:nvPr/>
        </p:nvSpPr>
        <p:spPr>
          <a:xfrm>
            <a:off x="9123680" y="5588000"/>
            <a:ext cx="2230120" cy="690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dirty="0"/>
              <a:t>Ref: </a:t>
            </a:r>
            <a:r>
              <a:rPr lang="en-US" sz="2000" dirty="0" smtClean="0"/>
              <a:t>turnov.cz</a:t>
            </a:r>
            <a:endParaRPr lang="en-US" sz="2000" dirty="0"/>
          </a:p>
        </p:txBody>
      </p:sp>
    </p:spTree>
    <p:extLst>
      <p:ext uri="{BB962C8B-B14F-4D97-AF65-F5344CB8AC3E}">
        <p14:creationId xmlns:p14="http://schemas.microsoft.com/office/powerpoint/2010/main" val="13437044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idx="1"/>
          </p:nvPr>
        </p:nvSpPr>
        <p:spPr>
          <a:xfrm>
            <a:off x="838200" y="894080"/>
            <a:ext cx="10515600" cy="5282883"/>
          </a:xfrm>
        </p:spPr>
        <p:txBody>
          <a:bodyPr>
            <a:noAutofit/>
          </a:bodyPr>
          <a:lstStyle/>
          <a:p>
            <a:pPr marL="0" indent="0">
              <a:buNone/>
            </a:pPr>
            <a:r>
              <a:rPr lang="en-US" dirty="0" smtClean="0"/>
              <a:t>A 6-year-old boy with glioblastoma has recurrence of the tumor despite aggressive treatment. The physician discusses the patient´s prognosis with his parents and recommends palliative care. The parents ask how they should talk with their son about his prognosis and possible death. The physician advises that the parents should be honest and follow the patient´s lead during conversation. This patient most likely has which of following concepts of death?</a:t>
            </a:r>
          </a:p>
          <a:p>
            <a:pPr marL="457200" indent="-457200">
              <a:buAutoNum type="alphaUcPeriod"/>
            </a:pPr>
            <a:r>
              <a:rPr lang="en-US" dirty="0" smtClean="0"/>
              <a:t>Being asleep</a:t>
            </a:r>
          </a:p>
          <a:p>
            <a:pPr marL="457200" indent="-457200">
              <a:buAutoNum type="alphaUcPeriod"/>
            </a:pPr>
            <a:r>
              <a:rPr lang="en-US" dirty="0" smtClean="0"/>
              <a:t>Being final </a:t>
            </a:r>
          </a:p>
          <a:p>
            <a:pPr marL="457200" indent="-457200">
              <a:buAutoNum type="alphaUcPeriod"/>
            </a:pPr>
            <a:r>
              <a:rPr lang="en-US" dirty="0" smtClean="0"/>
              <a:t>Being a long journey</a:t>
            </a:r>
          </a:p>
          <a:p>
            <a:pPr marL="457200" indent="-457200">
              <a:buAutoNum type="alphaUcPeriod"/>
            </a:pPr>
            <a:r>
              <a:rPr lang="en-US" dirty="0" smtClean="0"/>
              <a:t>Being a temporary separation from his parents</a:t>
            </a:r>
          </a:p>
          <a:p>
            <a:pPr marL="457200" indent="-457200">
              <a:buAutoNum type="alphaUcPeriod"/>
            </a:pPr>
            <a:r>
              <a:rPr lang="en-US" dirty="0" smtClean="0"/>
              <a:t>No understanding of death</a:t>
            </a:r>
            <a:endParaRPr lang="en-US" dirty="0"/>
          </a:p>
        </p:txBody>
      </p:sp>
    </p:spTree>
    <p:extLst>
      <p:ext uri="{BB962C8B-B14F-4D97-AF65-F5344CB8AC3E}">
        <p14:creationId xmlns:p14="http://schemas.microsoft.com/office/powerpoint/2010/main" val="1349268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idx="1"/>
          </p:nvPr>
        </p:nvSpPr>
        <p:spPr>
          <a:xfrm>
            <a:off x="838200" y="894080"/>
            <a:ext cx="10515600" cy="5282883"/>
          </a:xfrm>
        </p:spPr>
        <p:txBody>
          <a:bodyPr>
            <a:noAutofit/>
          </a:bodyPr>
          <a:lstStyle/>
          <a:p>
            <a:pPr marL="0" indent="0">
              <a:buNone/>
            </a:pPr>
            <a:r>
              <a:rPr lang="en-US" dirty="0" smtClean="0"/>
              <a:t>A 6-year-old boy with glioblastoma has recurrence of the tumor despite aggressive treatment. The physician discusses the patient´s prognosis with his parents and recommends palliative care. The parents ask how they should talk with their son about his prognosis and possible death. The physician advises that the parents should be honest and follow the patient´s lead during conversation. This patient most likely has which of following concepts of death?</a:t>
            </a:r>
          </a:p>
          <a:p>
            <a:pPr marL="457200" indent="-457200">
              <a:buAutoNum type="alphaUcPeriod"/>
            </a:pPr>
            <a:r>
              <a:rPr lang="en-US" dirty="0" smtClean="0"/>
              <a:t>Being asleep</a:t>
            </a:r>
          </a:p>
          <a:p>
            <a:pPr marL="457200" indent="-457200">
              <a:buAutoNum type="alphaUcPeriod"/>
            </a:pPr>
            <a:r>
              <a:rPr lang="en-US" dirty="0" smtClean="0"/>
              <a:t>Being final </a:t>
            </a:r>
          </a:p>
          <a:p>
            <a:pPr marL="457200" indent="-457200">
              <a:buAutoNum type="alphaUcPeriod"/>
            </a:pPr>
            <a:r>
              <a:rPr lang="en-US" dirty="0" smtClean="0"/>
              <a:t>Being a long journey</a:t>
            </a:r>
          </a:p>
          <a:p>
            <a:pPr marL="457200" indent="-457200">
              <a:buAutoNum type="alphaUcPeriod"/>
            </a:pPr>
            <a:r>
              <a:rPr lang="en-US" dirty="0" smtClean="0"/>
              <a:t>Being a temporary separation from his parents</a:t>
            </a:r>
          </a:p>
          <a:p>
            <a:pPr marL="457200" indent="-457200">
              <a:buAutoNum type="alphaUcPeriod"/>
            </a:pPr>
            <a:r>
              <a:rPr lang="en-US" dirty="0" smtClean="0"/>
              <a:t>No understanding of death</a:t>
            </a:r>
            <a:endParaRPr lang="en-US" dirty="0"/>
          </a:p>
        </p:txBody>
      </p:sp>
      <p:pic>
        <p:nvPicPr>
          <p:cNvPr id="5" name="Picture 2" descr="http://www.cclscorp.com/ESW/Images/Check_sign_Fotolia_MASP_33219774_Smal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09526" y="4064270"/>
            <a:ext cx="1157673" cy="649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949737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1293</TotalTime>
  <Words>1310</Words>
  <Application>Microsoft Office PowerPoint</Application>
  <PresentationFormat>Širokoúhlá obrazovka</PresentationFormat>
  <Paragraphs>72</Paragraphs>
  <Slides>19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Calibri Light</vt:lpstr>
      <vt:lpstr>Motiv Office</vt:lpstr>
      <vt:lpstr>USMLE STEP 1</vt:lpstr>
      <vt:lpstr>Prezentace aplikace PowerPoint</vt:lpstr>
      <vt:lpstr>Prezentace aplikace PowerPoint</vt:lpstr>
      <vt:lpstr>Prezentace aplikace PowerPoint</vt:lpstr>
      <vt:lpstr>Ref: amazon.com</vt:lpstr>
      <vt:lpstr>Prezentace aplikace PowerPoint</vt:lpstr>
      <vt:lpstr>Behavioral Sciences  Immune System  Musculoskeletal System</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PED = Peroneal Everts and Dorsiflexes, if injured foot dropPED  TIP = Tibial Inverts and Plantarflexes, if injured, can´t stand on TIPtoes</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USMLE STEP 1</dc:title>
  <dc:creator>Eva Pešlová</dc:creator>
  <cp:lastModifiedBy>Eva Pešlová</cp:lastModifiedBy>
  <cp:revision>17</cp:revision>
  <dcterms:created xsi:type="dcterms:W3CDTF">2015-03-10T17:36:05Z</dcterms:created>
  <dcterms:modified xsi:type="dcterms:W3CDTF">2015-03-11T15:11:22Z</dcterms:modified>
</cp:coreProperties>
</file>