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28"/>
  </p:notesMasterIdLst>
  <p:sldIdLst>
    <p:sldId id="256" r:id="rId2"/>
    <p:sldId id="257" r:id="rId3"/>
    <p:sldId id="273" r:id="rId4"/>
    <p:sldId id="258" r:id="rId5"/>
    <p:sldId id="259" r:id="rId6"/>
    <p:sldId id="261" r:id="rId7"/>
    <p:sldId id="264" r:id="rId8"/>
    <p:sldId id="266" r:id="rId9"/>
    <p:sldId id="267" r:id="rId10"/>
    <p:sldId id="278" r:id="rId11"/>
    <p:sldId id="271" r:id="rId12"/>
    <p:sldId id="262" r:id="rId13"/>
    <p:sldId id="263" r:id="rId14"/>
    <p:sldId id="275" r:id="rId15"/>
    <p:sldId id="268" r:id="rId16"/>
    <p:sldId id="269" r:id="rId17"/>
    <p:sldId id="270" r:id="rId18"/>
    <p:sldId id="279" r:id="rId19"/>
    <p:sldId id="272" r:id="rId20"/>
    <p:sldId id="276" r:id="rId21"/>
    <p:sldId id="277" r:id="rId22"/>
    <p:sldId id="280" r:id="rId23"/>
    <p:sldId id="281" r:id="rId24"/>
    <p:sldId id="282" r:id="rId25"/>
    <p:sldId id="260" r:id="rId26"/>
    <p:sldId id="27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54244" autoAdjust="0"/>
  </p:normalViewPr>
  <p:slideViewPr>
    <p:cSldViewPr snapToGrid="0">
      <p:cViewPr varScale="1">
        <p:scale>
          <a:sx n="55" d="100"/>
          <a:sy n="55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C9329-7488-47E5-8FBA-C08A9194C960}" type="doc">
      <dgm:prSet loTypeId="urn:microsoft.com/office/officeart/2011/layout/Tab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84474032-2E82-4CC3-872E-7E7156E16424}">
      <dgm:prSet phldrT="[Text]" custT="1"/>
      <dgm:spPr/>
      <dgm:t>
        <a:bodyPr/>
        <a:lstStyle/>
        <a:p>
          <a:r>
            <a:rPr lang="cs-CZ" sz="3200" dirty="0" smtClean="0"/>
            <a:t>S kým?</a:t>
          </a:r>
          <a:endParaRPr lang="cs-CZ" sz="3200" dirty="0"/>
        </a:p>
      </dgm:t>
    </dgm:pt>
    <dgm:pt modelId="{7518FBAD-20D9-4540-AE47-40D4BC5CC805}" type="parTrans" cxnId="{2BAC800C-AC7A-4CC1-BE0E-F4F1EDD17391}">
      <dgm:prSet/>
      <dgm:spPr/>
      <dgm:t>
        <a:bodyPr/>
        <a:lstStyle/>
        <a:p>
          <a:endParaRPr lang="cs-CZ"/>
        </a:p>
      </dgm:t>
    </dgm:pt>
    <dgm:pt modelId="{8E708352-EACC-462C-A363-C45A11106B18}" type="sibTrans" cxnId="{2BAC800C-AC7A-4CC1-BE0E-F4F1EDD17391}">
      <dgm:prSet/>
      <dgm:spPr/>
      <dgm:t>
        <a:bodyPr/>
        <a:lstStyle/>
        <a:p>
          <a:endParaRPr lang="cs-CZ"/>
        </a:p>
      </dgm:t>
    </dgm:pt>
    <dgm:pt modelId="{612E85ED-21E1-4A00-A7E7-5738FEDEF124}">
      <dgm:prSet phldrT="[Text]" custT="1"/>
      <dgm:spPr/>
      <dgm:t>
        <a:bodyPr/>
        <a:lstStyle/>
        <a:p>
          <a:r>
            <a:rPr lang="cs-CZ" sz="2600" dirty="0" smtClean="0"/>
            <a:t>  S </a:t>
          </a:r>
          <a:r>
            <a:rPr lang="cs-CZ" sz="2600" dirty="0" smtClean="0"/>
            <a:t>kterým P/K bude, chce, potřebuje K.</a:t>
          </a:r>
          <a:endParaRPr lang="cs-CZ" sz="2600" dirty="0"/>
        </a:p>
      </dgm:t>
    </dgm:pt>
    <dgm:pt modelId="{C6D5AB2F-6F96-4ACD-A40F-D89047A03B31}" type="parTrans" cxnId="{CD7AAD15-AD7F-4EFA-ACF6-A96AEF7CF3F0}">
      <dgm:prSet/>
      <dgm:spPr/>
      <dgm:t>
        <a:bodyPr/>
        <a:lstStyle/>
        <a:p>
          <a:endParaRPr lang="cs-CZ"/>
        </a:p>
      </dgm:t>
    </dgm:pt>
    <dgm:pt modelId="{81165937-BC0F-4FE3-91BE-30B4674EF0AC}" type="sibTrans" cxnId="{CD7AAD15-AD7F-4EFA-ACF6-A96AEF7CF3F0}">
      <dgm:prSet/>
      <dgm:spPr/>
      <dgm:t>
        <a:bodyPr/>
        <a:lstStyle/>
        <a:p>
          <a:endParaRPr lang="cs-CZ"/>
        </a:p>
      </dgm:t>
    </dgm:pt>
    <dgm:pt modelId="{331A5689-0F5E-4961-BF7E-09453B3E7773}">
      <dgm:prSet phldrT="[Text]" custT="1"/>
      <dgm:spPr/>
      <dgm:t>
        <a:bodyPr/>
        <a:lstStyle/>
        <a:p>
          <a:r>
            <a:rPr lang="cs-CZ" sz="3200" dirty="0" smtClean="0"/>
            <a:t>Proč? </a:t>
          </a:r>
          <a:endParaRPr lang="cs-CZ" sz="3200" dirty="0"/>
        </a:p>
      </dgm:t>
    </dgm:pt>
    <dgm:pt modelId="{6DF12CB4-2013-4F20-A94C-A0FD8C18EFA3}" type="parTrans" cxnId="{4367237D-E7D8-4815-AE63-933ED002A74A}">
      <dgm:prSet/>
      <dgm:spPr/>
      <dgm:t>
        <a:bodyPr/>
        <a:lstStyle/>
        <a:p>
          <a:endParaRPr lang="cs-CZ"/>
        </a:p>
      </dgm:t>
    </dgm:pt>
    <dgm:pt modelId="{14BA66E5-9F96-4572-A8C4-3FA6F98BC919}" type="sibTrans" cxnId="{4367237D-E7D8-4815-AE63-933ED002A74A}">
      <dgm:prSet/>
      <dgm:spPr/>
      <dgm:t>
        <a:bodyPr/>
        <a:lstStyle/>
        <a:p>
          <a:endParaRPr lang="cs-CZ"/>
        </a:p>
      </dgm:t>
    </dgm:pt>
    <dgm:pt modelId="{8EEAEF80-987C-470D-8060-EF8860FC6333}">
      <dgm:prSet phldrT="[Text]" custT="1"/>
      <dgm:spPr/>
      <dgm:t>
        <a:bodyPr/>
        <a:lstStyle/>
        <a:p>
          <a:r>
            <a:rPr lang="cs-CZ" sz="2600" dirty="0" smtClean="0"/>
            <a:t>  Cíl </a:t>
          </a:r>
          <a:r>
            <a:rPr lang="cs-CZ" sz="2600" dirty="0" smtClean="0"/>
            <a:t>rozhovoru </a:t>
          </a:r>
          <a:endParaRPr lang="cs-CZ" sz="2600" dirty="0"/>
        </a:p>
      </dgm:t>
    </dgm:pt>
    <dgm:pt modelId="{A7BDA86D-14A2-43DD-9466-391AB9F689C8}" type="parTrans" cxnId="{17DB0F93-BA65-467D-80A6-A0C2998804B0}">
      <dgm:prSet/>
      <dgm:spPr/>
      <dgm:t>
        <a:bodyPr/>
        <a:lstStyle/>
        <a:p>
          <a:endParaRPr lang="cs-CZ"/>
        </a:p>
      </dgm:t>
    </dgm:pt>
    <dgm:pt modelId="{2BD6A1CA-478C-45FC-987F-B06711A01DBF}" type="sibTrans" cxnId="{17DB0F93-BA65-467D-80A6-A0C2998804B0}">
      <dgm:prSet/>
      <dgm:spPr/>
      <dgm:t>
        <a:bodyPr/>
        <a:lstStyle/>
        <a:p>
          <a:endParaRPr lang="cs-CZ"/>
        </a:p>
      </dgm:t>
    </dgm:pt>
    <dgm:pt modelId="{611B8867-2656-4A6E-A579-F37A65F7EC29}">
      <dgm:prSet phldrT="[Text]" custT="1"/>
      <dgm:spPr/>
      <dgm:t>
        <a:bodyPr/>
        <a:lstStyle/>
        <a:p>
          <a:r>
            <a:rPr lang="cs-CZ" sz="3200" dirty="0" smtClean="0"/>
            <a:t>Co?</a:t>
          </a:r>
          <a:endParaRPr lang="cs-CZ" sz="3200" dirty="0"/>
        </a:p>
      </dgm:t>
    </dgm:pt>
    <dgm:pt modelId="{6AEFFAD3-7B3E-40DB-8324-D9BEA6092806}" type="parTrans" cxnId="{BC802F35-3385-40B3-BFF4-EA0E90A20BBE}">
      <dgm:prSet/>
      <dgm:spPr/>
      <dgm:t>
        <a:bodyPr/>
        <a:lstStyle/>
        <a:p>
          <a:endParaRPr lang="cs-CZ"/>
        </a:p>
      </dgm:t>
    </dgm:pt>
    <dgm:pt modelId="{2D987A7E-F5CE-4E82-8F74-766B7176C279}" type="sibTrans" cxnId="{BC802F35-3385-40B3-BFF4-EA0E90A20BBE}">
      <dgm:prSet/>
      <dgm:spPr/>
      <dgm:t>
        <a:bodyPr/>
        <a:lstStyle/>
        <a:p>
          <a:endParaRPr lang="cs-CZ"/>
        </a:p>
      </dgm:t>
    </dgm:pt>
    <dgm:pt modelId="{10498D99-CAC5-4F2A-AC1E-B276783844F1}">
      <dgm:prSet phldrT="[Text]" custT="1"/>
      <dgm:spPr/>
      <dgm:t>
        <a:bodyPr/>
        <a:lstStyle/>
        <a:p>
          <a:r>
            <a:rPr lang="cs-CZ" sz="2600" dirty="0" smtClean="0"/>
            <a:t>  Obsah </a:t>
          </a:r>
          <a:r>
            <a:rPr lang="cs-CZ" sz="2600" dirty="0" smtClean="0"/>
            <a:t>rozhovoru vyplývající z cíle</a:t>
          </a:r>
          <a:endParaRPr lang="cs-CZ" sz="2600" dirty="0"/>
        </a:p>
      </dgm:t>
    </dgm:pt>
    <dgm:pt modelId="{61D730B6-DE8D-45A6-AC42-806B34035EAD}" type="parTrans" cxnId="{B01F8E7F-B977-4453-9933-B53571A1E112}">
      <dgm:prSet/>
      <dgm:spPr/>
      <dgm:t>
        <a:bodyPr/>
        <a:lstStyle/>
        <a:p>
          <a:endParaRPr lang="cs-CZ"/>
        </a:p>
      </dgm:t>
    </dgm:pt>
    <dgm:pt modelId="{ACCBD223-6DC4-41E7-AA82-1BE057F1CD84}" type="sibTrans" cxnId="{B01F8E7F-B977-4453-9933-B53571A1E112}">
      <dgm:prSet/>
      <dgm:spPr/>
      <dgm:t>
        <a:bodyPr/>
        <a:lstStyle/>
        <a:p>
          <a:endParaRPr lang="cs-CZ"/>
        </a:p>
      </dgm:t>
    </dgm:pt>
    <dgm:pt modelId="{24305148-CBE5-4BE6-B59C-16BA00D6C772}">
      <dgm:prSet phldrT="[Text]" custT="1"/>
      <dgm:spPr/>
      <dgm:t>
        <a:bodyPr/>
        <a:lstStyle/>
        <a:p>
          <a:r>
            <a:rPr lang="cs-CZ" sz="3200" dirty="0" smtClean="0"/>
            <a:t>Jak? </a:t>
          </a:r>
          <a:endParaRPr lang="cs-CZ" sz="3200" dirty="0"/>
        </a:p>
      </dgm:t>
    </dgm:pt>
    <dgm:pt modelId="{DFF8E720-D55F-4D54-AAE3-F68612754439}" type="parTrans" cxnId="{0EFB7E18-4C5E-426E-927C-192528AC755E}">
      <dgm:prSet/>
      <dgm:spPr/>
      <dgm:t>
        <a:bodyPr/>
        <a:lstStyle/>
        <a:p>
          <a:endParaRPr lang="cs-CZ"/>
        </a:p>
      </dgm:t>
    </dgm:pt>
    <dgm:pt modelId="{15B7E71E-4535-4A23-8523-D9326D73B52F}" type="sibTrans" cxnId="{0EFB7E18-4C5E-426E-927C-192528AC755E}">
      <dgm:prSet/>
      <dgm:spPr/>
      <dgm:t>
        <a:bodyPr/>
        <a:lstStyle/>
        <a:p>
          <a:endParaRPr lang="cs-CZ"/>
        </a:p>
      </dgm:t>
    </dgm:pt>
    <dgm:pt modelId="{A676DC86-242E-4330-9E92-2AEC631B3297}">
      <dgm:prSet phldrT="[Text]" custT="1"/>
      <dgm:spPr/>
      <dgm:t>
        <a:bodyPr/>
        <a:lstStyle/>
        <a:p>
          <a:r>
            <a:rPr lang="cs-CZ" sz="3200" dirty="0" smtClean="0"/>
            <a:t>Kde?</a:t>
          </a:r>
          <a:endParaRPr lang="cs-CZ" sz="3200" dirty="0"/>
        </a:p>
      </dgm:t>
    </dgm:pt>
    <dgm:pt modelId="{47B15F37-D013-4725-A632-E9792304AC46}" type="parTrans" cxnId="{3BD1E615-A17C-4E30-9CF7-5852256761B3}">
      <dgm:prSet/>
      <dgm:spPr/>
      <dgm:t>
        <a:bodyPr/>
        <a:lstStyle/>
        <a:p>
          <a:endParaRPr lang="cs-CZ"/>
        </a:p>
      </dgm:t>
    </dgm:pt>
    <dgm:pt modelId="{27D2DFAF-2028-43DB-AAEF-3E03712252D8}" type="sibTrans" cxnId="{3BD1E615-A17C-4E30-9CF7-5852256761B3}">
      <dgm:prSet/>
      <dgm:spPr/>
      <dgm:t>
        <a:bodyPr/>
        <a:lstStyle/>
        <a:p>
          <a:endParaRPr lang="cs-CZ"/>
        </a:p>
      </dgm:t>
    </dgm:pt>
    <dgm:pt modelId="{3438D7DF-B0A2-4559-9800-1C033E3777F7}">
      <dgm:prSet phldrT="[Text]" custT="1"/>
      <dgm:spPr/>
      <dgm:t>
        <a:bodyPr/>
        <a:lstStyle/>
        <a:p>
          <a:r>
            <a:rPr lang="cs-CZ" sz="3200" smtClean="0"/>
            <a:t>Kdy?</a:t>
          </a:r>
          <a:endParaRPr lang="cs-CZ" sz="3200" dirty="0"/>
        </a:p>
      </dgm:t>
    </dgm:pt>
    <dgm:pt modelId="{C95F9F9E-F582-44BE-9CD1-ABBB97E27515}" type="parTrans" cxnId="{CD030CE8-0199-4FDC-B5B9-1B1E7E49BF19}">
      <dgm:prSet/>
      <dgm:spPr/>
      <dgm:t>
        <a:bodyPr/>
        <a:lstStyle/>
        <a:p>
          <a:endParaRPr lang="cs-CZ"/>
        </a:p>
      </dgm:t>
    </dgm:pt>
    <dgm:pt modelId="{126CAB7E-0FA1-4AF1-86E4-C809C307EE29}" type="sibTrans" cxnId="{CD030CE8-0199-4FDC-B5B9-1B1E7E49BF19}">
      <dgm:prSet/>
      <dgm:spPr/>
      <dgm:t>
        <a:bodyPr/>
        <a:lstStyle/>
        <a:p>
          <a:endParaRPr lang="cs-CZ"/>
        </a:p>
      </dgm:t>
    </dgm:pt>
    <dgm:pt modelId="{EB6C6D58-0E3C-44A3-8032-E37B6815E391}">
      <dgm:prSet phldrT="[Text]" custT="1"/>
      <dgm:spPr>
        <a:noFill/>
        <a:ln>
          <a:noFill/>
        </a:ln>
      </dgm:spPr>
      <dgm:t>
        <a:bodyPr/>
        <a:lstStyle/>
        <a:p>
          <a:endParaRPr lang="cs-CZ" sz="3200" dirty="0" smtClean="0">
            <a:solidFill>
              <a:schemeClr val="tx1"/>
            </a:solidFill>
          </a:endParaRPr>
        </a:p>
        <a:p>
          <a:r>
            <a:rPr lang="cs-CZ" sz="2600" dirty="0" smtClean="0">
              <a:solidFill>
                <a:schemeClr val="tx1"/>
              </a:solidFill>
            </a:rPr>
            <a:t>        Formulace </a:t>
          </a:r>
          <a:r>
            <a:rPr lang="cs-CZ" sz="2600" dirty="0" smtClean="0">
              <a:solidFill>
                <a:schemeClr val="tx1"/>
              </a:solidFill>
            </a:rPr>
            <a:t>otázek, uplatnění zásad </a:t>
          </a:r>
          <a:r>
            <a:rPr lang="cs-CZ" sz="2600" dirty="0" smtClean="0">
              <a:solidFill>
                <a:schemeClr val="tx1"/>
              </a:solidFill>
            </a:rPr>
            <a:t>správného </a:t>
          </a:r>
          <a:r>
            <a:rPr lang="cs-CZ" sz="2600" dirty="0" smtClean="0">
              <a:solidFill>
                <a:schemeClr val="tx1"/>
              </a:solidFill>
            </a:rPr>
            <a:t>vedení </a:t>
          </a:r>
          <a:r>
            <a:rPr lang="cs-CZ" sz="2600" dirty="0" smtClean="0">
              <a:solidFill>
                <a:schemeClr val="tx1"/>
              </a:solidFill>
            </a:rPr>
            <a:t>rozhovoru</a:t>
          </a:r>
          <a:endParaRPr lang="cs-CZ" sz="2600" dirty="0" smtClean="0">
            <a:solidFill>
              <a:schemeClr val="tx1"/>
            </a:solidFill>
          </a:endParaRPr>
        </a:p>
        <a:p>
          <a:endParaRPr lang="cs-CZ" sz="2600" dirty="0">
            <a:solidFill>
              <a:schemeClr val="tx1"/>
            </a:solidFill>
          </a:endParaRPr>
        </a:p>
      </dgm:t>
    </dgm:pt>
    <dgm:pt modelId="{6BE5DE7F-4C38-4F47-AF96-29B610084CB4}" type="sibTrans" cxnId="{29549EE5-5D2E-4C08-BF58-2F0320C9C06B}">
      <dgm:prSet/>
      <dgm:spPr/>
      <dgm:t>
        <a:bodyPr/>
        <a:lstStyle/>
        <a:p>
          <a:endParaRPr lang="cs-CZ"/>
        </a:p>
      </dgm:t>
    </dgm:pt>
    <dgm:pt modelId="{C0F66C96-F3B2-4FBE-A326-FCBA2AC301CE}" type="parTrans" cxnId="{29549EE5-5D2E-4C08-BF58-2F0320C9C06B}">
      <dgm:prSet/>
      <dgm:spPr/>
      <dgm:t>
        <a:bodyPr/>
        <a:lstStyle/>
        <a:p>
          <a:endParaRPr lang="cs-CZ"/>
        </a:p>
      </dgm:t>
    </dgm:pt>
    <dgm:pt modelId="{D58D9A84-BCCB-453E-9793-CC811A583239}" type="pres">
      <dgm:prSet presAssocID="{224C9329-7488-47E5-8FBA-C08A9194C96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6E457659-1E77-4DEB-8DF3-9F2928C4EA49}" type="pres">
      <dgm:prSet presAssocID="{84474032-2E82-4CC3-872E-7E7156E16424}" presName="composite" presStyleCnt="0"/>
      <dgm:spPr/>
    </dgm:pt>
    <dgm:pt modelId="{47908276-A061-466F-B632-3684069135AD}" type="pres">
      <dgm:prSet presAssocID="{84474032-2E82-4CC3-872E-7E7156E16424}" presName="FirstChild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7FE2F77-BE89-4CBB-BA26-1647CDD9C600}" type="pres">
      <dgm:prSet presAssocID="{84474032-2E82-4CC3-872E-7E7156E16424}" presName="Parent" presStyleLbl="alignNode1" presStyleIdx="0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97A8B58-2F4B-4B13-930D-27AB1AC539E1}" type="pres">
      <dgm:prSet presAssocID="{84474032-2E82-4CC3-872E-7E7156E16424}" presName="Accent" presStyleLbl="parChTrans1D1" presStyleIdx="0" presStyleCnt="7"/>
      <dgm:spPr/>
    </dgm:pt>
    <dgm:pt modelId="{25D15469-05B4-4BBE-9522-51B84F70A426}" type="pres">
      <dgm:prSet presAssocID="{8E708352-EACC-462C-A363-C45A11106B18}" presName="sibTrans" presStyleCnt="0"/>
      <dgm:spPr/>
    </dgm:pt>
    <dgm:pt modelId="{5B37E0F3-0849-4040-BAF9-C00A97A17A2D}" type="pres">
      <dgm:prSet presAssocID="{331A5689-0F5E-4961-BF7E-09453B3E7773}" presName="composite" presStyleCnt="0"/>
      <dgm:spPr/>
    </dgm:pt>
    <dgm:pt modelId="{56A54A5A-E5FE-4ED1-B87E-0C0EA2FA6F5F}" type="pres">
      <dgm:prSet presAssocID="{331A5689-0F5E-4961-BF7E-09453B3E7773}" presName="First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CD8615E-653D-4D56-8B40-9EA5AE44FAF1}" type="pres">
      <dgm:prSet presAssocID="{331A5689-0F5E-4961-BF7E-09453B3E7773}" presName="Parent" presStyleLbl="alignNode1" presStyleIdx="1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944AD6A-92E7-4C57-95DF-36D7A1847586}" type="pres">
      <dgm:prSet presAssocID="{331A5689-0F5E-4961-BF7E-09453B3E7773}" presName="Accent" presStyleLbl="parChTrans1D1" presStyleIdx="1" presStyleCnt="7"/>
      <dgm:spPr/>
    </dgm:pt>
    <dgm:pt modelId="{CA155502-2E03-4E7D-A082-7A2F821BF3AB}" type="pres">
      <dgm:prSet presAssocID="{14BA66E5-9F96-4572-A8C4-3FA6F98BC919}" presName="sibTrans" presStyleCnt="0"/>
      <dgm:spPr/>
    </dgm:pt>
    <dgm:pt modelId="{A9D76CC7-5AF7-497F-9744-93892D55DFF9}" type="pres">
      <dgm:prSet presAssocID="{611B8867-2656-4A6E-A579-F37A65F7EC29}" presName="composite" presStyleCnt="0"/>
      <dgm:spPr/>
    </dgm:pt>
    <dgm:pt modelId="{78C45DF9-0BED-42A1-9498-E558BED86DDC}" type="pres">
      <dgm:prSet presAssocID="{611B8867-2656-4A6E-A579-F37A65F7EC29}" presName="First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EC6669-5348-4102-B65B-3455B1B43777}" type="pres">
      <dgm:prSet presAssocID="{611B8867-2656-4A6E-A579-F37A65F7EC29}" presName="Parent" presStyleLbl="alignNode1" presStyleIdx="2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F95A6C8-723F-479A-AB4E-99E654141768}" type="pres">
      <dgm:prSet presAssocID="{611B8867-2656-4A6E-A579-F37A65F7EC29}" presName="Accent" presStyleLbl="parChTrans1D1" presStyleIdx="2" presStyleCnt="7"/>
      <dgm:spPr/>
    </dgm:pt>
    <dgm:pt modelId="{35C53785-972E-4DB8-96C2-8E833EA4834B}" type="pres">
      <dgm:prSet presAssocID="{2D987A7E-F5CE-4E82-8F74-766B7176C279}" presName="sibTrans" presStyleCnt="0"/>
      <dgm:spPr/>
    </dgm:pt>
    <dgm:pt modelId="{77F74AE9-6C69-4A7D-B9BD-ABB0EC4266A9}" type="pres">
      <dgm:prSet presAssocID="{24305148-CBE5-4BE6-B59C-16BA00D6C772}" presName="composite" presStyleCnt="0"/>
      <dgm:spPr/>
    </dgm:pt>
    <dgm:pt modelId="{E3DA8B7A-1E59-4442-B7AD-10B342EFC797}" type="pres">
      <dgm:prSet presAssocID="{24305148-CBE5-4BE6-B59C-16BA00D6C772}" presName="FirstChild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CB688791-6DB0-4C0C-A24C-301DFEE196DC}" type="pres">
      <dgm:prSet presAssocID="{24305148-CBE5-4BE6-B59C-16BA00D6C772}" presName="Parent" presStyleLbl="alignNode1" presStyleIdx="3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217DDD-F3B8-4008-8A91-E073B6053D76}" type="pres">
      <dgm:prSet presAssocID="{24305148-CBE5-4BE6-B59C-16BA00D6C772}" presName="Accent" presStyleLbl="parChTrans1D1" presStyleIdx="3" presStyleCnt="7"/>
      <dgm:spPr/>
    </dgm:pt>
    <dgm:pt modelId="{25E6C5D8-1A03-443F-848B-E74150E2F744}" type="pres">
      <dgm:prSet presAssocID="{15B7E71E-4535-4A23-8523-D9326D73B52F}" presName="sibTrans" presStyleCnt="0"/>
      <dgm:spPr/>
    </dgm:pt>
    <dgm:pt modelId="{2B0F9814-3719-44F0-88D5-2EF3B9464617}" type="pres">
      <dgm:prSet presAssocID="{EB6C6D58-0E3C-44A3-8032-E37B6815E391}" presName="composite" presStyleCnt="0"/>
      <dgm:spPr/>
    </dgm:pt>
    <dgm:pt modelId="{16EE614E-6FDC-4362-A07B-1BF0FC4E9704}" type="pres">
      <dgm:prSet presAssocID="{EB6C6D58-0E3C-44A3-8032-E37B6815E391}" presName="FirstChild" presStyleLbl="revTx" presStyleIdx="4" presStyleCnt="7" custLinFactY="401" custLinFactNeighborX="-12213" custLinFactNeighborY="100000">
        <dgm:presLayoutVars>
          <dgm:chMax val="0"/>
          <dgm:chPref val="0"/>
          <dgm:bulletEnabled val="1"/>
        </dgm:presLayoutVars>
      </dgm:prSet>
      <dgm:spPr/>
    </dgm:pt>
    <dgm:pt modelId="{120A4C0B-251E-47EF-B1AA-38AA23591694}" type="pres">
      <dgm:prSet presAssocID="{EB6C6D58-0E3C-44A3-8032-E37B6815E391}" presName="Parent" presStyleLbl="alignNode1" presStyleIdx="4" presStyleCnt="7" custScaleX="299157" custLinFactX="32493" custLinFactY="-7826" custLinFactNeighborX="100000" custLinFactNeighborY="-10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22DB77B-B6EB-487D-99F4-9D706714A6E9}" type="pres">
      <dgm:prSet presAssocID="{EB6C6D58-0E3C-44A3-8032-E37B6815E391}" presName="Accent" presStyleLbl="parChTrans1D1" presStyleIdx="4" presStyleCnt="7" custLinFactY="2200000" custLinFactNeighborX="-8963" custLinFactNeighborY="2207814"/>
      <dgm:spPr/>
    </dgm:pt>
    <dgm:pt modelId="{BA76350C-F204-49B7-B246-D67786C5C76E}" type="pres">
      <dgm:prSet presAssocID="{6BE5DE7F-4C38-4F47-AF96-29B610084CB4}" presName="sibTrans" presStyleCnt="0"/>
      <dgm:spPr/>
    </dgm:pt>
    <dgm:pt modelId="{AAC286EC-58C0-4C9D-B9F3-64B4C5C0F8B9}" type="pres">
      <dgm:prSet presAssocID="{3438D7DF-B0A2-4559-9800-1C033E3777F7}" presName="composite" presStyleCnt="0"/>
      <dgm:spPr/>
    </dgm:pt>
    <dgm:pt modelId="{3C329359-3E0C-45C4-A5D9-78683D08B260}" type="pres">
      <dgm:prSet presAssocID="{3438D7DF-B0A2-4559-9800-1C033E3777F7}" presName="FirstChild" presStyleLbl="revTx" presStyleIdx="5" presStyleCnt="7" custLinFactY="-3233" custLinFactNeighborX="88" custLinFactNeighborY="-100000">
        <dgm:presLayoutVars>
          <dgm:chMax val="0"/>
          <dgm:chPref val="0"/>
          <dgm:bulletEnabled val="1"/>
        </dgm:presLayoutVars>
      </dgm:prSet>
      <dgm:spPr/>
    </dgm:pt>
    <dgm:pt modelId="{EB9BF7F5-0490-4419-AE88-79E6077D9DC9}" type="pres">
      <dgm:prSet presAssocID="{3438D7DF-B0A2-4559-9800-1C033E3777F7}" presName="Parent" presStyleLbl="alignNode1" presStyleIdx="5" presStyleCnt="7" custLinFactY="-3233" custLinFactNeighborX="539" custLinFactNeighborY="-10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26CB568-E0B3-40E8-965D-DDC37553C47B}" type="pres">
      <dgm:prSet presAssocID="{3438D7DF-B0A2-4559-9800-1C033E3777F7}" presName="Accent" presStyleLbl="parChTrans1D1" presStyleIdx="5" presStyleCnt="7" custLinFactY="-809042" custLinFactNeighborX="140" custLinFactNeighborY="-900000"/>
      <dgm:spPr/>
    </dgm:pt>
    <dgm:pt modelId="{D3858F2F-2C2A-49F1-A39C-511351E525CE}" type="pres">
      <dgm:prSet presAssocID="{126CAB7E-0FA1-4AF1-86E4-C809C307EE29}" presName="sibTrans" presStyleCnt="0"/>
      <dgm:spPr/>
    </dgm:pt>
    <dgm:pt modelId="{83EC75FF-42AF-4AD4-9FAA-DD1F49A75F9A}" type="pres">
      <dgm:prSet presAssocID="{A676DC86-242E-4330-9E92-2AEC631B3297}" presName="composite" presStyleCnt="0"/>
      <dgm:spPr/>
    </dgm:pt>
    <dgm:pt modelId="{1E4FE507-097D-41B4-9391-7AC9652E3DD3}" type="pres">
      <dgm:prSet presAssocID="{A676DC86-242E-4330-9E92-2AEC631B3297}" presName="FirstChild" presStyleLbl="revTx" presStyleIdx="6" presStyleCnt="7" custLinFactNeighborX="-11590" custLinFactNeighborY="25032">
        <dgm:presLayoutVars>
          <dgm:chMax val="0"/>
          <dgm:chPref val="0"/>
          <dgm:bulletEnabled val="1"/>
        </dgm:presLayoutVars>
      </dgm:prSet>
      <dgm:spPr/>
    </dgm:pt>
    <dgm:pt modelId="{58168763-B49E-4F81-ACB4-1B631E4B6EEF}" type="pres">
      <dgm:prSet presAssocID="{A676DC86-242E-4330-9E92-2AEC631B3297}" presName="Parent" presStyleLbl="alignNode1" presStyleIdx="6" presStyleCnt="7" custLinFactNeighborX="539" custLinFactNeighborY="-9863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BAFAAD-4975-4B4B-ABD8-D3111A237C5D}" type="pres">
      <dgm:prSet presAssocID="{A676DC86-242E-4330-9E92-2AEC631B3297}" presName="Accent" presStyleLbl="parChTrans1D1" presStyleIdx="6" presStyleCnt="7" custFlipVert="1" custSzY="45720" custScaleX="47869" custLinFactY="301971" custLinFactNeighborX="-14403" custLinFactNeighborY="400000"/>
      <dgm:spPr/>
    </dgm:pt>
  </dgm:ptLst>
  <dgm:cxnLst>
    <dgm:cxn modelId="{4367237D-E7D8-4815-AE63-933ED002A74A}" srcId="{224C9329-7488-47E5-8FBA-C08A9194C960}" destId="{331A5689-0F5E-4961-BF7E-09453B3E7773}" srcOrd="1" destOrd="0" parTransId="{6DF12CB4-2013-4F20-A94C-A0FD8C18EFA3}" sibTransId="{14BA66E5-9F96-4572-A8C4-3FA6F98BC919}"/>
    <dgm:cxn modelId="{2BAC800C-AC7A-4CC1-BE0E-F4F1EDD17391}" srcId="{224C9329-7488-47E5-8FBA-C08A9194C960}" destId="{84474032-2E82-4CC3-872E-7E7156E16424}" srcOrd="0" destOrd="0" parTransId="{7518FBAD-20D9-4540-AE47-40D4BC5CC805}" sibTransId="{8E708352-EACC-462C-A363-C45A11106B18}"/>
    <dgm:cxn modelId="{CD030CE8-0199-4FDC-B5B9-1B1E7E49BF19}" srcId="{224C9329-7488-47E5-8FBA-C08A9194C960}" destId="{3438D7DF-B0A2-4559-9800-1C033E3777F7}" srcOrd="5" destOrd="0" parTransId="{C95F9F9E-F582-44BE-9CD1-ABBB97E27515}" sibTransId="{126CAB7E-0FA1-4AF1-86E4-C809C307EE29}"/>
    <dgm:cxn modelId="{19551565-556F-44BD-9CD2-9093CD7671EF}" type="presOf" srcId="{224C9329-7488-47E5-8FBA-C08A9194C960}" destId="{D58D9A84-BCCB-453E-9793-CC811A583239}" srcOrd="0" destOrd="0" presId="urn:microsoft.com/office/officeart/2011/layout/TabList"/>
    <dgm:cxn modelId="{17DB0F93-BA65-467D-80A6-A0C2998804B0}" srcId="{331A5689-0F5E-4961-BF7E-09453B3E7773}" destId="{8EEAEF80-987C-470D-8060-EF8860FC6333}" srcOrd="0" destOrd="0" parTransId="{A7BDA86D-14A2-43DD-9466-391AB9F689C8}" sibTransId="{2BD6A1CA-478C-45FC-987F-B06711A01DBF}"/>
    <dgm:cxn modelId="{BC802F35-3385-40B3-BFF4-EA0E90A20BBE}" srcId="{224C9329-7488-47E5-8FBA-C08A9194C960}" destId="{611B8867-2656-4A6E-A579-F37A65F7EC29}" srcOrd="2" destOrd="0" parTransId="{6AEFFAD3-7B3E-40DB-8324-D9BEA6092806}" sibTransId="{2D987A7E-F5CE-4E82-8F74-766B7176C279}"/>
    <dgm:cxn modelId="{2DBF64CB-E126-47D6-A025-F5CF4B34ED7D}" type="presOf" srcId="{8EEAEF80-987C-470D-8060-EF8860FC6333}" destId="{56A54A5A-E5FE-4ED1-B87E-0C0EA2FA6F5F}" srcOrd="0" destOrd="0" presId="urn:microsoft.com/office/officeart/2011/layout/TabList"/>
    <dgm:cxn modelId="{5A773B46-CCCF-4B2C-9AF0-52DEC15D875C}" type="presOf" srcId="{84474032-2E82-4CC3-872E-7E7156E16424}" destId="{87FE2F77-BE89-4CBB-BA26-1647CDD9C600}" srcOrd="0" destOrd="0" presId="urn:microsoft.com/office/officeart/2011/layout/TabList"/>
    <dgm:cxn modelId="{6A197CB5-3DEE-45CC-AE7B-0A096FA9E9FF}" type="presOf" srcId="{A676DC86-242E-4330-9E92-2AEC631B3297}" destId="{58168763-B49E-4F81-ACB4-1B631E4B6EEF}" srcOrd="0" destOrd="0" presId="urn:microsoft.com/office/officeart/2011/layout/TabList"/>
    <dgm:cxn modelId="{3BD1E615-A17C-4E30-9CF7-5852256761B3}" srcId="{224C9329-7488-47E5-8FBA-C08A9194C960}" destId="{A676DC86-242E-4330-9E92-2AEC631B3297}" srcOrd="6" destOrd="0" parTransId="{47B15F37-D013-4725-A632-E9792304AC46}" sibTransId="{27D2DFAF-2028-43DB-AAEF-3E03712252D8}"/>
    <dgm:cxn modelId="{DF8D4A32-4DB3-4A54-863F-B2FAF032F445}" type="presOf" srcId="{3438D7DF-B0A2-4559-9800-1C033E3777F7}" destId="{EB9BF7F5-0490-4419-AE88-79E6077D9DC9}" srcOrd="0" destOrd="0" presId="urn:microsoft.com/office/officeart/2011/layout/TabList"/>
    <dgm:cxn modelId="{0EFB7E18-4C5E-426E-927C-192528AC755E}" srcId="{224C9329-7488-47E5-8FBA-C08A9194C960}" destId="{24305148-CBE5-4BE6-B59C-16BA00D6C772}" srcOrd="3" destOrd="0" parTransId="{DFF8E720-D55F-4D54-AAE3-F68612754439}" sibTransId="{15B7E71E-4535-4A23-8523-D9326D73B52F}"/>
    <dgm:cxn modelId="{CD7AAD15-AD7F-4EFA-ACF6-A96AEF7CF3F0}" srcId="{84474032-2E82-4CC3-872E-7E7156E16424}" destId="{612E85ED-21E1-4A00-A7E7-5738FEDEF124}" srcOrd="0" destOrd="0" parTransId="{C6D5AB2F-6F96-4ACD-A40F-D89047A03B31}" sibTransId="{81165937-BC0F-4FE3-91BE-30B4674EF0AC}"/>
    <dgm:cxn modelId="{D71B5023-A6BA-4406-9265-642E5E75A2D7}" type="presOf" srcId="{24305148-CBE5-4BE6-B59C-16BA00D6C772}" destId="{CB688791-6DB0-4C0C-A24C-301DFEE196DC}" srcOrd="0" destOrd="0" presId="urn:microsoft.com/office/officeart/2011/layout/TabList"/>
    <dgm:cxn modelId="{17418E59-D6A3-4E1B-9FCA-0119BFBC7530}" type="presOf" srcId="{10498D99-CAC5-4F2A-AC1E-B276783844F1}" destId="{78C45DF9-0BED-42A1-9498-E558BED86DDC}" srcOrd="0" destOrd="0" presId="urn:microsoft.com/office/officeart/2011/layout/TabList"/>
    <dgm:cxn modelId="{211B2B7A-DBCA-478A-AD97-A45C5BAB5D88}" type="presOf" srcId="{612E85ED-21E1-4A00-A7E7-5738FEDEF124}" destId="{47908276-A061-466F-B632-3684069135AD}" srcOrd="0" destOrd="0" presId="urn:microsoft.com/office/officeart/2011/layout/TabList"/>
    <dgm:cxn modelId="{B01F8E7F-B977-4453-9933-B53571A1E112}" srcId="{611B8867-2656-4A6E-A579-F37A65F7EC29}" destId="{10498D99-CAC5-4F2A-AC1E-B276783844F1}" srcOrd="0" destOrd="0" parTransId="{61D730B6-DE8D-45A6-AC42-806B34035EAD}" sibTransId="{ACCBD223-6DC4-41E7-AA82-1BE057F1CD84}"/>
    <dgm:cxn modelId="{9467F93F-5887-4301-A02C-9903314535E5}" type="presOf" srcId="{611B8867-2656-4A6E-A579-F37A65F7EC29}" destId="{6CEC6669-5348-4102-B65B-3455B1B43777}" srcOrd="0" destOrd="0" presId="urn:microsoft.com/office/officeart/2011/layout/TabList"/>
    <dgm:cxn modelId="{29549EE5-5D2E-4C08-BF58-2F0320C9C06B}" srcId="{224C9329-7488-47E5-8FBA-C08A9194C960}" destId="{EB6C6D58-0E3C-44A3-8032-E37B6815E391}" srcOrd="4" destOrd="0" parTransId="{C0F66C96-F3B2-4FBE-A326-FCBA2AC301CE}" sibTransId="{6BE5DE7F-4C38-4F47-AF96-29B610084CB4}"/>
    <dgm:cxn modelId="{C471B79F-D9C5-417A-A53D-FF8CEE4B2EC2}" type="presOf" srcId="{EB6C6D58-0E3C-44A3-8032-E37B6815E391}" destId="{120A4C0B-251E-47EF-B1AA-38AA23591694}" srcOrd="0" destOrd="0" presId="urn:microsoft.com/office/officeart/2011/layout/TabList"/>
    <dgm:cxn modelId="{F25692E5-65E4-4A6A-AFD0-3AC5AA5F0E22}" type="presOf" srcId="{331A5689-0F5E-4961-BF7E-09453B3E7773}" destId="{7CD8615E-653D-4D56-8B40-9EA5AE44FAF1}" srcOrd="0" destOrd="0" presId="urn:microsoft.com/office/officeart/2011/layout/TabList"/>
    <dgm:cxn modelId="{A112648A-72B1-41A3-93DA-AFF3B998582B}" type="presParOf" srcId="{D58D9A84-BCCB-453E-9793-CC811A583239}" destId="{6E457659-1E77-4DEB-8DF3-9F2928C4EA49}" srcOrd="0" destOrd="0" presId="urn:microsoft.com/office/officeart/2011/layout/TabList"/>
    <dgm:cxn modelId="{E37174B4-A278-49EA-B448-FBEB5B211EA0}" type="presParOf" srcId="{6E457659-1E77-4DEB-8DF3-9F2928C4EA49}" destId="{47908276-A061-466F-B632-3684069135AD}" srcOrd="0" destOrd="0" presId="urn:microsoft.com/office/officeart/2011/layout/TabList"/>
    <dgm:cxn modelId="{559A567B-60CA-4D22-9DAA-419771FCF110}" type="presParOf" srcId="{6E457659-1E77-4DEB-8DF3-9F2928C4EA49}" destId="{87FE2F77-BE89-4CBB-BA26-1647CDD9C600}" srcOrd="1" destOrd="0" presId="urn:microsoft.com/office/officeart/2011/layout/TabList"/>
    <dgm:cxn modelId="{025B4957-A1DC-42A7-BEC2-902297AF3D85}" type="presParOf" srcId="{6E457659-1E77-4DEB-8DF3-9F2928C4EA49}" destId="{397A8B58-2F4B-4B13-930D-27AB1AC539E1}" srcOrd="2" destOrd="0" presId="urn:microsoft.com/office/officeart/2011/layout/TabList"/>
    <dgm:cxn modelId="{AB160040-ADC8-45AD-8664-EFC3DF183CD8}" type="presParOf" srcId="{D58D9A84-BCCB-453E-9793-CC811A583239}" destId="{25D15469-05B4-4BBE-9522-51B84F70A426}" srcOrd="1" destOrd="0" presId="urn:microsoft.com/office/officeart/2011/layout/TabList"/>
    <dgm:cxn modelId="{CDD2AE7B-5F51-41C3-AC1D-166E45989BAF}" type="presParOf" srcId="{D58D9A84-BCCB-453E-9793-CC811A583239}" destId="{5B37E0F3-0849-4040-BAF9-C00A97A17A2D}" srcOrd="2" destOrd="0" presId="urn:microsoft.com/office/officeart/2011/layout/TabList"/>
    <dgm:cxn modelId="{F33B29D2-1E3E-4EA7-994B-18EE542EEFC1}" type="presParOf" srcId="{5B37E0F3-0849-4040-BAF9-C00A97A17A2D}" destId="{56A54A5A-E5FE-4ED1-B87E-0C0EA2FA6F5F}" srcOrd="0" destOrd="0" presId="urn:microsoft.com/office/officeart/2011/layout/TabList"/>
    <dgm:cxn modelId="{3D0A3309-EBD5-4609-9124-0B15C8821831}" type="presParOf" srcId="{5B37E0F3-0849-4040-BAF9-C00A97A17A2D}" destId="{7CD8615E-653D-4D56-8B40-9EA5AE44FAF1}" srcOrd="1" destOrd="0" presId="urn:microsoft.com/office/officeart/2011/layout/TabList"/>
    <dgm:cxn modelId="{A0F9E5CE-4B73-427A-8048-0826185DE24B}" type="presParOf" srcId="{5B37E0F3-0849-4040-BAF9-C00A97A17A2D}" destId="{3944AD6A-92E7-4C57-95DF-36D7A1847586}" srcOrd="2" destOrd="0" presId="urn:microsoft.com/office/officeart/2011/layout/TabList"/>
    <dgm:cxn modelId="{96BDA4FD-BE5D-4CF7-AB0A-1D75CDC8F147}" type="presParOf" srcId="{D58D9A84-BCCB-453E-9793-CC811A583239}" destId="{CA155502-2E03-4E7D-A082-7A2F821BF3AB}" srcOrd="3" destOrd="0" presId="urn:microsoft.com/office/officeart/2011/layout/TabList"/>
    <dgm:cxn modelId="{419D1A88-15A8-41B5-A47F-AEAD3150B43D}" type="presParOf" srcId="{D58D9A84-BCCB-453E-9793-CC811A583239}" destId="{A9D76CC7-5AF7-497F-9744-93892D55DFF9}" srcOrd="4" destOrd="0" presId="urn:microsoft.com/office/officeart/2011/layout/TabList"/>
    <dgm:cxn modelId="{B3897065-9614-47AC-A57D-CA0C288566DD}" type="presParOf" srcId="{A9D76CC7-5AF7-497F-9744-93892D55DFF9}" destId="{78C45DF9-0BED-42A1-9498-E558BED86DDC}" srcOrd="0" destOrd="0" presId="urn:microsoft.com/office/officeart/2011/layout/TabList"/>
    <dgm:cxn modelId="{30EE3152-B46A-495C-BECB-99C864A9FA57}" type="presParOf" srcId="{A9D76CC7-5AF7-497F-9744-93892D55DFF9}" destId="{6CEC6669-5348-4102-B65B-3455B1B43777}" srcOrd="1" destOrd="0" presId="urn:microsoft.com/office/officeart/2011/layout/TabList"/>
    <dgm:cxn modelId="{3ACF8F0C-403A-49C0-AA62-8ECB14E8E5C7}" type="presParOf" srcId="{A9D76CC7-5AF7-497F-9744-93892D55DFF9}" destId="{2F95A6C8-723F-479A-AB4E-99E654141768}" srcOrd="2" destOrd="0" presId="urn:microsoft.com/office/officeart/2011/layout/TabList"/>
    <dgm:cxn modelId="{FFF70819-4468-4A92-9339-B504A1983BF5}" type="presParOf" srcId="{D58D9A84-BCCB-453E-9793-CC811A583239}" destId="{35C53785-972E-4DB8-96C2-8E833EA4834B}" srcOrd="5" destOrd="0" presId="urn:microsoft.com/office/officeart/2011/layout/TabList"/>
    <dgm:cxn modelId="{4DFAB099-BF01-408E-B26A-DEC4CE201037}" type="presParOf" srcId="{D58D9A84-BCCB-453E-9793-CC811A583239}" destId="{77F74AE9-6C69-4A7D-B9BD-ABB0EC4266A9}" srcOrd="6" destOrd="0" presId="urn:microsoft.com/office/officeart/2011/layout/TabList"/>
    <dgm:cxn modelId="{F4CE9351-8512-4FF1-9EFC-CD26C4C5212C}" type="presParOf" srcId="{77F74AE9-6C69-4A7D-B9BD-ABB0EC4266A9}" destId="{E3DA8B7A-1E59-4442-B7AD-10B342EFC797}" srcOrd="0" destOrd="0" presId="urn:microsoft.com/office/officeart/2011/layout/TabList"/>
    <dgm:cxn modelId="{F6AD44CF-9B34-41F5-9681-9E057AB416A7}" type="presParOf" srcId="{77F74AE9-6C69-4A7D-B9BD-ABB0EC4266A9}" destId="{CB688791-6DB0-4C0C-A24C-301DFEE196DC}" srcOrd="1" destOrd="0" presId="urn:microsoft.com/office/officeart/2011/layout/TabList"/>
    <dgm:cxn modelId="{C7796F59-9E5D-47E2-BFDA-ADB3D54177D7}" type="presParOf" srcId="{77F74AE9-6C69-4A7D-B9BD-ABB0EC4266A9}" destId="{62217DDD-F3B8-4008-8A91-E073B6053D76}" srcOrd="2" destOrd="0" presId="urn:microsoft.com/office/officeart/2011/layout/TabList"/>
    <dgm:cxn modelId="{8B66DEA1-AD1E-4D81-9721-AA9584B61C7B}" type="presParOf" srcId="{D58D9A84-BCCB-453E-9793-CC811A583239}" destId="{25E6C5D8-1A03-443F-848B-E74150E2F744}" srcOrd="7" destOrd="0" presId="urn:microsoft.com/office/officeart/2011/layout/TabList"/>
    <dgm:cxn modelId="{22F527EE-D1CC-40A3-A30E-EF35AC3B5957}" type="presParOf" srcId="{D58D9A84-BCCB-453E-9793-CC811A583239}" destId="{2B0F9814-3719-44F0-88D5-2EF3B9464617}" srcOrd="8" destOrd="0" presId="urn:microsoft.com/office/officeart/2011/layout/TabList"/>
    <dgm:cxn modelId="{832BB5BB-5A4F-4055-9946-8CFEF9CA9C45}" type="presParOf" srcId="{2B0F9814-3719-44F0-88D5-2EF3B9464617}" destId="{16EE614E-6FDC-4362-A07B-1BF0FC4E9704}" srcOrd="0" destOrd="0" presId="urn:microsoft.com/office/officeart/2011/layout/TabList"/>
    <dgm:cxn modelId="{46CF2493-5B7A-4AD4-800C-1A9D547519B9}" type="presParOf" srcId="{2B0F9814-3719-44F0-88D5-2EF3B9464617}" destId="{120A4C0B-251E-47EF-B1AA-38AA23591694}" srcOrd="1" destOrd="0" presId="urn:microsoft.com/office/officeart/2011/layout/TabList"/>
    <dgm:cxn modelId="{BBB47D0B-A1B8-46F0-80DC-433ADD184C6A}" type="presParOf" srcId="{2B0F9814-3719-44F0-88D5-2EF3B9464617}" destId="{A22DB77B-B6EB-487D-99F4-9D706714A6E9}" srcOrd="2" destOrd="0" presId="urn:microsoft.com/office/officeart/2011/layout/TabList"/>
    <dgm:cxn modelId="{1C92F57A-8907-4945-9A10-A894D32AD803}" type="presParOf" srcId="{D58D9A84-BCCB-453E-9793-CC811A583239}" destId="{BA76350C-F204-49B7-B246-D67786C5C76E}" srcOrd="9" destOrd="0" presId="urn:microsoft.com/office/officeart/2011/layout/TabList"/>
    <dgm:cxn modelId="{37FE698E-7EC1-4036-881C-8868DB5D6274}" type="presParOf" srcId="{D58D9A84-BCCB-453E-9793-CC811A583239}" destId="{AAC286EC-58C0-4C9D-B9F3-64B4C5C0F8B9}" srcOrd="10" destOrd="0" presId="urn:microsoft.com/office/officeart/2011/layout/TabList"/>
    <dgm:cxn modelId="{CA86EF48-8BF1-4C3A-BA71-6CF5A262FD65}" type="presParOf" srcId="{AAC286EC-58C0-4C9D-B9F3-64B4C5C0F8B9}" destId="{3C329359-3E0C-45C4-A5D9-78683D08B260}" srcOrd="0" destOrd="0" presId="urn:microsoft.com/office/officeart/2011/layout/TabList"/>
    <dgm:cxn modelId="{EDB40EF5-C373-44D4-879D-7C9C81F4D842}" type="presParOf" srcId="{AAC286EC-58C0-4C9D-B9F3-64B4C5C0F8B9}" destId="{EB9BF7F5-0490-4419-AE88-79E6077D9DC9}" srcOrd="1" destOrd="0" presId="urn:microsoft.com/office/officeart/2011/layout/TabList"/>
    <dgm:cxn modelId="{31FB8854-2A0B-4CAD-985B-2F19F90784DA}" type="presParOf" srcId="{AAC286EC-58C0-4C9D-B9F3-64B4C5C0F8B9}" destId="{426CB568-E0B3-40E8-965D-DDC37553C47B}" srcOrd="2" destOrd="0" presId="urn:microsoft.com/office/officeart/2011/layout/TabList"/>
    <dgm:cxn modelId="{398DDA00-1B07-4B28-9BBE-DC7048BCBC63}" type="presParOf" srcId="{D58D9A84-BCCB-453E-9793-CC811A583239}" destId="{D3858F2F-2C2A-49F1-A39C-511351E525CE}" srcOrd="11" destOrd="0" presId="urn:microsoft.com/office/officeart/2011/layout/TabList"/>
    <dgm:cxn modelId="{DA93B984-41CC-4BB1-965B-C143C7448677}" type="presParOf" srcId="{D58D9A84-BCCB-453E-9793-CC811A583239}" destId="{83EC75FF-42AF-4AD4-9FAA-DD1F49A75F9A}" srcOrd="12" destOrd="0" presId="urn:microsoft.com/office/officeart/2011/layout/TabList"/>
    <dgm:cxn modelId="{C8C3B2DA-3508-40A4-8EAC-A22F3D700AB4}" type="presParOf" srcId="{83EC75FF-42AF-4AD4-9FAA-DD1F49A75F9A}" destId="{1E4FE507-097D-41B4-9391-7AC9652E3DD3}" srcOrd="0" destOrd="0" presId="urn:microsoft.com/office/officeart/2011/layout/TabList"/>
    <dgm:cxn modelId="{CD7104EA-C28D-4A23-A830-06D65CC3B18D}" type="presParOf" srcId="{83EC75FF-42AF-4AD4-9FAA-DD1F49A75F9A}" destId="{58168763-B49E-4F81-ACB4-1B631E4B6EEF}" srcOrd="1" destOrd="0" presId="urn:microsoft.com/office/officeart/2011/layout/TabList"/>
    <dgm:cxn modelId="{C8EFA391-DDC1-4AAF-9891-ABC2AE7E0965}" type="presParOf" srcId="{83EC75FF-42AF-4AD4-9FAA-DD1F49A75F9A}" destId="{B7BAFAAD-4975-4B4B-ABD8-D3111A237C5D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AFAAD-4975-4B4B-ABD8-D3111A237C5D}">
      <dsp:nvSpPr>
        <dsp:cNvPr id="0" name=""/>
        <dsp:cNvSpPr/>
      </dsp:nvSpPr>
      <dsp:spPr>
        <a:xfrm flipV="1">
          <a:off x="1402751" y="4919979"/>
          <a:ext cx="5757624" cy="4572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CB568-E0B3-40E8-965D-DDC37553C47B}">
      <dsp:nvSpPr>
        <dsp:cNvPr id="0" name=""/>
        <dsp:cNvSpPr/>
      </dsp:nvSpPr>
      <dsp:spPr>
        <a:xfrm>
          <a:off x="0" y="3614836"/>
          <a:ext cx="12027877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2DB77B-B6EB-487D-99F4-9D706714A6E9}">
      <dsp:nvSpPr>
        <dsp:cNvPr id="0" name=""/>
        <dsp:cNvSpPr/>
      </dsp:nvSpPr>
      <dsp:spPr>
        <a:xfrm>
          <a:off x="478974" y="4965700"/>
          <a:ext cx="12027877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17DDD-F3B8-4008-8A91-E073B6053D76}">
      <dsp:nvSpPr>
        <dsp:cNvPr id="0" name=""/>
        <dsp:cNvSpPr/>
      </dsp:nvSpPr>
      <dsp:spPr>
        <a:xfrm>
          <a:off x="0" y="2809625"/>
          <a:ext cx="12027877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5A6C8-723F-479A-AB4E-99E654141768}">
      <dsp:nvSpPr>
        <dsp:cNvPr id="0" name=""/>
        <dsp:cNvSpPr/>
      </dsp:nvSpPr>
      <dsp:spPr>
        <a:xfrm>
          <a:off x="0" y="2099393"/>
          <a:ext cx="12027877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4AD6A-92E7-4C57-95DF-36D7A1847586}">
      <dsp:nvSpPr>
        <dsp:cNvPr id="0" name=""/>
        <dsp:cNvSpPr/>
      </dsp:nvSpPr>
      <dsp:spPr>
        <a:xfrm>
          <a:off x="0" y="1389160"/>
          <a:ext cx="12027877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A8B58-2F4B-4B13-930D-27AB1AC539E1}">
      <dsp:nvSpPr>
        <dsp:cNvPr id="0" name=""/>
        <dsp:cNvSpPr/>
      </dsp:nvSpPr>
      <dsp:spPr>
        <a:xfrm>
          <a:off x="0" y="678928"/>
          <a:ext cx="12027877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08276-A061-466F-B632-3684069135AD}">
      <dsp:nvSpPr>
        <dsp:cNvPr id="0" name=""/>
        <dsp:cNvSpPr/>
      </dsp:nvSpPr>
      <dsp:spPr>
        <a:xfrm>
          <a:off x="3127248" y="2516"/>
          <a:ext cx="8900628" cy="676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  S </a:t>
          </a:r>
          <a:r>
            <a:rPr lang="cs-CZ" sz="2600" kern="1200" dirty="0" smtClean="0"/>
            <a:t>kterým P/K bude, chce, potřebuje K.</a:t>
          </a:r>
          <a:endParaRPr lang="cs-CZ" sz="2600" kern="1200" dirty="0"/>
        </a:p>
      </dsp:txBody>
      <dsp:txXfrm>
        <a:off x="3127248" y="2516"/>
        <a:ext cx="8900628" cy="676411"/>
      </dsp:txXfrm>
    </dsp:sp>
    <dsp:sp modelId="{87FE2F77-BE89-4CBB-BA26-1647CDD9C600}">
      <dsp:nvSpPr>
        <dsp:cNvPr id="0" name=""/>
        <dsp:cNvSpPr/>
      </dsp:nvSpPr>
      <dsp:spPr>
        <a:xfrm>
          <a:off x="0" y="2516"/>
          <a:ext cx="3127248" cy="6764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S kým?</a:t>
          </a:r>
          <a:endParaRPr lang="cs-CZ" sz="3200" kern="1200" dirty="0"/>
        </a:p>
      </dsp:txBody>
      <dsp:txXfrm>
        <a:off x="33026" y="35542"/>
        <a:ext cx="3061196" cy="643385"/>
      </dsp:txXfrm>
    </dsp:sp>
    <dsp:sp modelId="{56A54A5A-E5FE-4ED1-B87E-0C0EA2FA6F5F}">
      <dsp:nvSpPr>
        <dsp:cNvPr id="0" name=""/>
        <dsp:cNvSpPr/>
      </dsp:nvSpPr>
      <dsp:spPr>
        <a:xfrm>
          <a:off x="3127248" y="712748"/>
          <a:ext cx="8900628" cy="676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  Cíl </a:t>
          </a:r>
          <a:r>
            <a:rPr lang="cs-CZ" sz="2600" kern="1200" dirty="0" smtClean="0"/>
            <a:t>rozhovoru </a:t>
          </a:r>
          <a:endParaRPr lang="cs-CZ" sz="2600" kern="1200" dirty="0"/>
        </a:p>
      </dsp:txBody>
      <dsp:txXfrm>
        <a:off x="3127248" y="712748"/>
        <a:ext cx="8900628" cy="676411"/>
      </dsp:txXfrm>
    </dsp:sp>
    <dsp:sp modelId="{7CD8615E-653D-4D56-8B40-9EA5AE44FAF1}">
      <dsp:nvSpPr>
        <dsp:cNvPr id="0" name=""/>
        <dsp:cNvSpPr/>
      </dsp:nvSpPr>
      <dsp:spPr>
        <a:xfrm>
          <a:off x="0" y="712748"/>
          <a:ext cx="3127248" cy="6764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Proč? </a:t>
          </a:r>
          <a:endParaRPr lang="cs-CZ" sz="3200" kern="1200" dirty="0"/>
        </a:p>
      </dsp:txBody>
      <dsp:txXfrm>
        <a:off x="33026" y="745774"/>
        <a:ext cx="3061196" cy="643385"/>
      </dsp:txXfrm>
    </dsp:sp>
    <dsp:sp modelId="{78C45DF9-0BED-42A1-9498-E558BED86DDC}">
      <dsp:nvSpPr>
        <dsp:cNvPr id="0" name=""/>
        <dsp:cNvSpPr/>
      </dsp:nvSpPr>
      <dsp:spPr>
        <a:xfrm>
          <a:off x="3127248" y="1422981"/>
          <a:ext cx="8900628" cy="676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  Obsah </a:t>
          </a:r>
          <a:r>
            <a:rPr lang="cs-CZ" sz="2600" kern="1200" dirty="0" smtClean="0"/>
            <a:t>rozhovoru vyplývající z cíle</a:t>
          </a:r>
          <a:endParaRPr lang="cs-CZ" sz="2600" kern="1200" dirty="0"/>
        </a:p>
      </dsp:txBody>
      <dsp:txXfrm>
        <a:off x="3127248" y="1422981"/>
        <a:ext cx="8900628" cy="676411"/>
      </dsp:txXfrm>
    </dsp:sp>
    <dsp:sp modelId="{6CEC6669-5348-4102-B65B-3455B1B43777}">
      <dsp:nvSpPr>
        <dsp:cNvPr id="0" name=""/>
        <dsp:cNvSpPr/>
      </dsp:nvSpPr>
      <dsp:spPr>
        <a:xfrm>
          <a:off x="0" y="1422981"/>
          <a:ext cx="3127248" cy="6764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Co?</a:t>
          </a:r>
          <a:endParaRPr lang="cs-CZ" sz="3200" kern="1200" dirty="0"/>
        </a:p>
      </dsp:txBody>
      <dsp:txXfrm>
        <a:off x="33026" y="1456007"/>
        <a:ext cx="3061196" cy="643385"/>
      </dsp:txXfrm>
    </dsp:sp>
    <dsp:sp modelId="{E3DA8B7A-1E59-4442-B7AD-10B342EFC797}">
      <dsp:nvSpPr>
        <dsp:cNvPr id="0" name=""/>
        <dsp:cNvSpPr/>
      </dsp:nvSpPr>
      <dsp:spPr>
        <a:xfrm>
          <a:off x="3127248" y="2133214"/>
          <a:ext cx="8900628" cy="676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88791-6DB0-4C0C-A24C-301DFEE196DC}">
      <dsp:nvSpPr>
        <dsp:cNvPr id="0" name=""/>
        <dsp:cNvSpPr/>
      </dsp:nvSpPr>
      <dsp:spPr>
        <a:xfrm>
          <a:off x="0" y="2133214"/>
          <a:ext cx="3127248" cy="6764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Jak? </a:t>
          </a:r>
          <a:endParaRPr lang="cs-CZ" sz="3200" kern="1200" dirty="0"/>
        </a:p>
      </dsp:txBody>
      <dsp:txXfrm>
        <a:off x="33026" y="2166240"/>
        <a:ext cx="3061196" cy="643385"/>
      </dsp:txXfrm>
    </dsp:sp>
    <dsp:sp modelId="{16EE614E-6FDC-4362-A07B-1BF0FC4E9704}">
      <dsp:nvSpPr>
        <dsp:cNvPr id="0" name=""/>
        <dsp:cNvSpPr/>
      </dsp:nvSpPr>
      <dsp:spPr>
        <a:xfrm>
          <a:off x="3597247" y="3522570"/>
          <a:ext cx="8900628" cy="676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A4C0B-251E-47EF-B1AA-38AA23591694}">
      <dsp:nvSpPr>
        <dsp:cNvPr id="0" name=""/>
        <dsp:cNvSpPr/>
      </dsp:nvSpPr>
      <dsp:spPr>
        <a:xfrm>
          <a:off x="2586351" y="2114098"/>
          <a:ext cx="9355381" cy="676411"/>
        </a:xfrm>
        <a:prstGeom prst="round2SameRect">
          <a:avLst>
            <a:gd name="adj1" fmla="val 16670"/>
            <a:gd name="adj2" fmla="val 0"/>
          </a:avLst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3200" kern="1200" dirty="0" smtClean="0">
            <a:solidFill>
              <a:schemeClr val="tx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>
              <a:solidFill>
                <a:schemeClr val="tx1"/>
              </a:solidFill>
            </a:rPr>
            <a:t>        Formulace </a:t>
          </a:r>
          <a:r>
            <a:rPr lang="cs-CZ" sz="2600" kern="1200" dirty="0" smtClean="0">
              <a:solidFill>
                <a:schemeClr val="tx1"/>
              </a:solidFill>
            </a:rPr>
            <a:t>otázek, uplatnění zásad </a:t>
          </a:r>
          <a:r>
            <a:rPr lang="cs-CZ" sz="2600" kern="1200" dirty="0" smtClean="0">
              <a:solidFill>
                <a:schemeClr val="tx1"/>
              </a:solidFill>
            </a:rPr>
            <a:t>správného </a:t>
          </a:r>
          <a:r>
            <a:rPr lang="cs-CZ" sz="2600" kern="1200" dirty="0" smtClean="0">
              <a:solidFill>
                <a:schemeClr val="tx1"/>
              </a:solidFill>
            </a:rPr>
            <a:t>vedení </a:t>
          </a:r>
          <a:r>
            <a:rPr lang="cs-CZ" sz="2600" kern="1200" dirty="0" smtClean="0">
              <a:solidFill>
                <a:schemeClr val="tx1"/>
              </a:solidFill>
            </a:rPr>
            <a:t>rozhovoru</a:t>
          </a:r>
          <a:endParaRPr lang="cs-CZ" sz="2600" kern="1200" dirty="0" smtClean="0">
            <a:solidFill>
              <a:schemeClr val="tx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600" kern="1200" dirty="0">
            <a:solidFill>
              <a:schemeClr val="tx1"/>
            </a:solidFill>
          </a:endParaRPr>
        </a:p>
      </dsp:txBody>
      <dsp:txXfrm>
        <a:off x="2619377" y="2147124"/>
        <a:ext cx="9289329" cy="643385"/>
      </dsp:txXfrm>
    </dsp:sp>
    <dsp:sp modelId="{3C329359-3E0C-45C4-A5D9-78683D08B260}">
      <dsp:nvSpPr>
        <dsp:cNvPr id="0" name=""/>
        <dsp:cNvSpPr/>
      </dsp:nvSpPr>
      <dsp:spPr>
        <a:xfrm>
          <a:off x="3127248" y="2855398"/>
          <a:ext cx="8900628" cy="676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9BF7F5-0490-4419-AE88-79E6077D9DC9}">
      <dsp:nvSpPr>
        <dsp:cNvPr id="0" name=""/>
        <dsp:cNvSpPr/>
      </dsp:nvSpPr>
      <dsp:spPr>
        <a:xfrm>
          <a:off x="16855" y="2855398"/>
          <a:ext cx="3127248" cy="6764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smtClean="0"/>
            <a:t>Kdy?</a:t>
          </a:r>
          <a:endParaRPr lang="cs-CZ" sz="3200" kern="1200" dirty="0"/>
        </a:p>
      </dsp:txBody>
      <dsp:txXfrm>
        <a:off x="49881" y="2888424"/>
        <a:ext cx="3061196" cy="643385"/>
      </dsp:txXfrm>
    </dsp:sp>
    <dsp:sp modelId="{1E4FE507-097D-41B4-9391-7AC9652E3DD3}">
      <dsp:nvSpPr>
        <dsp:cNvPr id="0" name=""/>
        <dsp:cNvSpPr/>
      </dsp:nvSpPr>
      <dsp:spPr>
        <a:xfrm>
          <a:off x="2095665" y="4289288"/>
          <a:ext cx="8900628" cy="676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68763-B49E-4F81-ACB4-1B631E4B6EEF}">
      <dsp:nvSpPr>
        <dsp:cNvPr id="0" name=""/>
        <dsp:cNvSpPr/>
      </dsp:nvSpPr>
      <dsp:spPr>
        <a:xfrm>
          <a:off x="16855" y="3596705"/>
          <a:ext cx="3127248" cy="6764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Kde?</a:t>
          </a:r>
          <a:endParaRPr lang="cs-CZ" sz="3200" kern="1200" dirty="0"/>
        </a:p>
      </dsp:txBody>
      <dsp:txXfrm>
        <a:off x="49881" y="3629731"/>
        <a:ext cx="3061196" cy="643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Seznam karet"/>
  <dgm:desc val="Umožňuje znázornit nesekvenční nebo seskupené bloky informací. Dobrých výsledků dosáhnete u seznamů s malým množstvím textu úrovně 1. První text úrovně 2 se zobrazí vedle textu úrovně 1 a zbývající text úrovně 2 se zobrazí pod textem úrovně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114B2-9C8E-4A51-95EB-FB14F330557B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2443E-BAB9-4949-A018-6FE576195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31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907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20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814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12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Např. </a:t>
            </a:r>
            <a:r>
              <a:rPr lang="cs-CZ" dirty="0" err="1" smtClean="0"/>
              <a:t>stomasestra</a:t>
            </a:r>
            <a:r>
              <a:rPr lang="cs-CZ" dirty="0" smtClean="0"/>
              <a:t> a </a:t>
            </a:r>
            <a:r>
              <a:rPr lang="cs-CZ" dirty="0" err="1" smtClean="0"/>
              <a:t>stomik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863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491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0516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Výhody – čas, tempo,</a:t>
            </a:r>
            <a:r>
              <a:rPr lang="cs-CZ" baseline="0" dirty="0" smtClean="0"/>
              <a:t> typ a forma kurzu dle potřeb </a:t>
            </a:r>
            <a:r>
              <a:rPr lang="cs-CZ" baseline="0" dirty="0" err="1" smtClean="0"/>
              <a:t>edukanta</a:t>
            </a:r>
            <a:r>
              <a:rPr lang="cs-CZ" baseline="0" dirty="0" smtClean="0"/>
              <a:t>, podpora samostudia, prostředí (odpadá potřeba pronájmu místností…</a:t>
            </a:r>
          </a:p>
          <a:p>
            <a:r>
              <a:rPr lang="cs-CZ" baseline="0" dirty="0" smtClean="0"/>
              <a:t>Nevýhody – PC gramotnost, přístup k internetu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682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946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59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b="1" dirty="0" smtClean="0"/>
              <a:t>Klasické výukové metody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b="1" dirty="0" smtClean="0"/>
              <a:t>Metody slovní </a:t>
            </a:r>
            <a:r>
              <a:rPr lang="cs-CZ" dirty="0" smtClean="0"/>
              <a:t>– minulost zejména přednášky a rozhovor, současnost – na významu nabývají dialogické metody (posilňují</a:t>
            </a:r>
            <a:r>
              <a:rPr lang="cs-CZ" baseline="0" dirty="0" smtClean="0"/>
              <a:t> sociální vazby, stupňují individualizaci člověka), </a:t>
            </a:r>
            <a:r>
              <a:rPr lang="cs-CZ" dirty="0" smtClean="0"/>
              <a:t>nutno posílit práci s textem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práce s textem, knihou – výzkumy v školním prostředí poukazují na problém žáků vystihnout hlavní myšlenku textu (problém –</a:t>
            </a:r>
            <a:r>
              <a:rPr lang="cs-CZ" baseline="0" dirty="0" smtClean="0"/>
              <a:t> špatné pochopení textu a </a:t>
            </a:r>
            <a:r>
              <a:rPr lang="cs-CZ" dirty="0" smtClean="0"/>
              <a:t>reprodukce obsahu); Průcha, J. Pedagogická encyklopedie, 2009, s 196.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monologické (přednáška, popis, vysvětlování, výklad, instruktáž)</a:t>
            </a:r>
          </a:p>
          <a:p>
            <a:r>
              <a:rPr lang="cs-CZ" dirty="0" smtClean="0"/>
              <a:t>dialogické (rozhovor, beseda)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b="1" u="none" dirty="0" smtClean="0"/>
              <a:t>Metody názorně-demonstrační – </a:t>
            </a:r>
            <a:r>
              <a:rPr lang="cs-CZ" b="0" u="none" dirty="0" smtClean="0"/>
              <a:t>rychlé a přímé zprostředkování sdělovaných poznatků prostřednictvím smyslů, důležitý aspekt NÁZORNOST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b="0" u="non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b="0" u="none" dirty="0" smtClean="0"/>
              <a:t>Více k jednotlivým typům klasických výukových metod je uvedeno na webové stránce </a:t>
            </a:r>
            <a:r>
              <a:rPr lang="cs-CZ" b="0" u="sng" dirty="0" smtClean="0">
                <a:solidFill>
                  <a:srgbClr val="0070C0"/>
                </a:solidFill>
              </a:rPr>
              <a:t>http://clanky.rvp.cz/clanek/c/z/15015/VYUKOVE-METODY-TRADICNIHO-VYUCOVANI.html/</a:t>
            </a:r>
            <a:r>
              <a:rPr lang="cs-CZ" b="0" u="none" dirty="0" smtClean="0"/>
              <a:t>  a aktivizujícím výukovým metodám </a:t>
            </a:r>
            <a:r>
              <a:rPr lang="cs-CZ" b="0" u="sng" dirty="0" smtClean="0"/>
              <a:t>http://clanky.rvp.cz/clanek/c/o/14483/AKTIVIZUJICI-VYUKOVE-METODY.html/ </a:t>
            </a:r>
            <a:r>
              <a:rPr lang="cs-CZ" b="0" u="none" dirty="0" smtClean="0"/>
              <a:t>Metodický portál:</a:t>
            </a:r>
            <a:r>
              <a:rPr lang="cs-CZ" b="0" u="none" baseline="0" dirty="0" smtClean="0"/>
              <a:t> </a:t>
            </a:r>
            <a:r>
              <a:rPr lang="cs-CZ" b="0" u="none" dirty="0" smtClean="0"/>
              <a:t>inspirace a zkušenosti učitelů</a:t>
            </a:r>
            <a:endParaRPr lang="cs-CZ" b="1" u="none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110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956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06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0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076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Odpovědi </a:t>
            </a:r>
            <a:r>
              <a:rPr lang="cs-CZ" dirty="0" err="1" smtClean="0"/>
              <a:t>edukanta</a:t>
            </a:r>
            <a:r>
              <a:rPr lang="cs-CZ" dirty="0" smtClean="0"/>
              <a:t> – správné – pochvala, částečně správná – vyzdvihnout její správnou část odpovědi;</a:t>
            </a:r>
            <a:r>
              <a:rPr lang="cs-CZ" baseline="0" dirty="0" smtClean="0"/>
              <a:t> nesprávná – vést </a:t>
            </a:r>
            <a:r>
              <a:rPr lang="cs-CZ" baseline="0" dirty="0" err="1" smtClean="0"/>
              <a:t>edukanta</a:t>
            </a:r>
            <a:r>
              <a:rPr lang="cs-CZ" baseline="0" dirty="0" smtClean="0"/>
              <a:t> k tomu, aby přišel na správnou odpověď sám (lepší upevnění vědomosti)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216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806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Panelová diskuse – vědecké sympózia – </a:t>
            </a:r>
            <a:r>
              <a:rPr lang="cs-CZ" dirty="0" err="1" smtClean="0"/>
              <a:t>edukátor</a:t>
            </a:r>
            <a:r>
              <a:rPr lang="cs-CZ" dirty="0" smtClean="0"/>
              <a:t>/moderátor – nejdřív diskutuje s přizvanými</a:t>
            </a:r>
            <a:r>
              <a:rPr lang="cs-CZ" baseline="0" dirty="0" smtClean="0"/>
              <a:t> odborníky a potom s účastníky z pléna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49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13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dirty="0" smtClean="0"/>
              <a:t>&gt; než 10 </a:t>
            </a:r>
            <a:r>
              <a:rPr lang="cs-CZ" dirty="0" smtClean="0"/>
              <a:t>lidí – nedostatečná</a:t>
            </a:r>
            <a:r>
              <a:rPr lang="cs-CZ" baseline="0" dirty="0" smtClean="0"/>
              <a:t> kontrola praktických činností </a:t>
            </a:r>
            <a:r>
              <a:rPr lang="cs-CZ" baseline="0" dirty="0" err="1" smtClean="0"/>
              <a:t>edukantů</a:t>
            </a:r>
            <a:endParaRPr lang="cs-CZ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443E-BAB9-4949-A018-6FE57619569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65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10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14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80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02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86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06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51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80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02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89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36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BD904A6-F6C9-495F-BAA8-1A788E1CC592}" type="datetimeFigureOut">
              <a:rPr lang="cs-CZ" smtClean="0"/>
              <a:t>5.4.2016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EC126FC-5807-4C75-AD7D-AD27B6992440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71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tudentmag.topzine.cz/prvni-trida-zname-8-duvodu-kvuli-kterym-jste-radi-ze-ji-mate-za-sebo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mdowning.com/tag/the-simpsons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tvsehotovo.cz/2013/09/brainwriting-efektivnejsi-nez-brainstormin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ndromedia.cz/andragogicky-slovnik/prednaska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Brainstorming%20sta&#382;eno%2012.3.201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Edukační metody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>
                <a:latin typeface="+mn-lt"/>
              </a:rPr>
              <a:t>PHDr.</a:t>
            </a:r>
            <a:r>
              <a:rPr lang="cs-CZ" dirty="0" smtClean="0">
                <a:latin typeface="+mn-lt"/>
              </a:rPr>
              <a:t> Natália Beharková, Ph.D.</a:t>
            </a:r>
            <a:endParaRPr lang="cs-CZ" dirty="0">
              <a:latin typeface="+mn-lt"/>
            </a:endParaRPr>
          </a:p>
        </p:txBody>
      </p:sp>
      <p:pic>
        <p:nvPicPr>
          <p:cNvPr id="1026" name="Picture 2" descr="Výsledek obrázku pro dítě učí medvíd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07" y="477836"/>
            <a:ext cx="4014944" cy="267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751607" y="278026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hlinkClick r:id="rId3"/>
              </a:rPr>
              <a:t>studentmag.topzine.cz</a:t>
            </a:r>
            <a:endParaRPr lang="cs-CZ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3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Heuristická metoda – dle Zelina, M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2162908"/>
            <a:ext cx="10367889" cy="3903784"/>
          </a:xfrm>
        </p:spPr>
        <p:txBody>
          <a:bodyPr>
            <a:normAutofit/>
          </a:bodyPr>
          <a:lstStyle/>
          <a:p>
            <a:r>
              <a:rPr lang="cs-CZ" sz="4400" b="1" dirty="0" smtClean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cs-CZ" sz="4400" dirty="0" smtClean="0"/>
              <a:t>efinuj </a:t>
            </a:r>
            <a:r>
              <a:rPr lang="cs-CZ" sz="4400" dirty="0" smtClean="0"/>
              <a:t>problém</a:t>
            </a:r>
          </a:p>
          <a:p>
            <a:r>
              <a:rPr lang="cs-CZ" sz="4400" b="1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cs-CZ" sz="4400" dirty="0" smtClean="0"/>
              <a:t>nformuj</a:t>
            </a:r>
            <a:endParaRPr lang="cs-CZ" sz="4400" dirty="0" smtClean="0"/>
          </a:p>
          <a:p>
            <a:r>
              <a:rPr lang="cs-CZ" sz="4400" b="1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cs-CZ" sz="4400" dirty="0" smtClean="0"/>
              <a:t>vor </a:t>
            </a:r>
            <a:r>
              <a:rPr lang="cs-CZ" sz="4400" dirty="0" smtClean="0"/>
              <a:t>řešení</a:t>
            </a:r>
          </a:p>
          <a:p>
            <a:r>
              <a:rPr lang="cs-CZ" sz="4400" b="1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cs-CZ" sz="4400" dirty="0" smtClean="0"/>
              <a:t>hodnoť </a:t>
            </a:r>
            <a:r>
              <a:rPr lang="cs-CZ" sz="4400" dirty="0" smtClean="0"/>
              <a:t>řešení</a:t>
            </a:r>
          </a:p>
          <a:p>
            <a:r>
              <a:rPr lang="cs-CZ" sz="4400" b="1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cs-CZ" sz="4400" dirty="0" smtClean="0"/>
              <a:t>ealizuj </a:t>
            </a:r>
            <a:r>
              <a:rPr lang="cs-CZ" sz="4400" dirty="0" smtClean="0"/>
              <a:t>řešení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493425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92101" y="1066801"/>
            <a:ext cx="11899900" cy="515619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Instruktáž</a:t>
            </a:r>
            <a:r>
              <a:rPr lang="cs-CZ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teoretický </a:t>
            </a:r>
            <a:r>
              <a:rPr lang="cs-CZ" dirty="0" smtClean="0"/>
              <a:t>úvod před praktickou činností – </a:t>
            </a:r>
            <a:r>
              <a:rPr lang="cs-CZ" dirty="0" err="1" smtClean="0"/>
              <a:t>info</a:t>
            </a:r>
            <a:r>
              <a:rPr lang="cs-CZ" dirty="0" smtClean="0"/>
              <a:t> - výstižné, stručné, zásadní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navazujeme </a:t>
            </a:r>
            <a:r>
              <a:rPr lang="cs-CZ" dirty="0" smtClean="0"/>
              <a:t>na již osvojené teoretické znalosti </a:t>
            </a:r>
            <a:r>
              <a:rPr lang="cs-CZ" dirty="0" err="1" smtClean="0"/>
              <a:t>edukanta</a:t>
            </a: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nejčastěji </a:t>
            </a:r>
            <a:r>
              <a:rPr lang="cs-CZ" dirty="0" smtClean="0"/>
              <a:t>– slovem </a:t>
            </a:r>
            <a:r>
              <a:rPr lang="cs-CZ" dirty="0"/>
              <a:t>(možné doplnění o písemný materiál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b="1" u="sng" dirty="0" smtClean="0"/>
              <a:t>1. ukázka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osvojení </a:t>
            </a:r>
            <a:r>
              <a:rPr lang="cs-CZ" dirty="0" smtClean="0"/>
              <a:t>si psychomotorické dovednosti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prvé </a:t>
            </a:r>
            <a:r>
              <a:rPr lang="cs-CZ" dirty="0" smtClean="0"/>
              <a:t>předvedení – pomalejší, názorné, se slovním komentářem, důrazem na správnost provedení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zopakovaní </a:t>
            </a:r>
            <a:r>
              <a:rPr lang="cs-CZ" dirty="0" smtClean="0"/>
              <a:t>postupu – v tempu, </a:t>
            </a:r>
            <a:r>
              <a:rPr lang="cs-CZ" dirty="0" err="1" smtClean="0"/>
              <a:t>kt</a:t>
            </a:r>
            <a:r>
              <a:rPr lang="cs-CZ" dirty="0" smtClean="0"/>
              <a:t>. má </a:t>
            </a:r>
            <a:r>
              <a:rPr lang="cs-CZ" dirty="0" err="1" smtClean="0"/>
              <a:t>edukant</a:t>
            </a:r>
            <a:r>
              <a:rPr lang="cs-CZ" dirty="0" smtClean="0"/>
              <a:t> dosáhnout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upozornění </a:t>
            </a:r>
            <a:r>
              <a:rPr lang="cs-CZ" dirty="0" smtClean="0"/>
              <a:t>na event. chyby, </a:t>
            </a:r>
            <a:r>
              <a:rPr lang="cs-CZ" dirty="0" err="1" smtClean="0"/>
              <a:t>kt</a:t>
            </a:r>
            <a:r>
              <a:rPr lang="cs-CZ" dirty="0" smtClean="0"/>
              <a:t>. by se mohl </a:t>
            </a:r>
            <a:r>
              <a:rPr lang="cs-CZ" dirty="0" err="1" smtClean="0"/>
              <a:t>edukant</a:t>
            </a:r>
            <a:r>
              <a:rPr lang="cs-CZ" dirty="0" smtClean="0"/>
              <a:t> dopustit a vyvarovat</a:t>
            </a:r>
          </a:p>
          <a:p>
            <a:pPr marL="0" indent="0">
              <a:buNone/>
            </a:pPr>
            <a:r>
              <a:rPr lang="cs-CZ" b="1" dirty="0" smtClean="0"/>
              <a:t>Praktické </a:t>
            </a:r>
            <a:r>
              <a:rPr lang="cs-CZ" b="1" dirty="0" smtClean="0"/>
              <a:t>cvičení = </a:t>
            </a:r>
            <a:r>
              <a:rPr lang="cs-CZ" b="1" dirty="0" smtClean="0"/>
              <a:t>vlastní nácvik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individuální </a:t>
            </a:r>
            <a:r>
              <a:rPr lang="cs-CZ" dirty="0" smtClean="0"/>
              <a:t>V skupinový (2 a více osob ≤ 10)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etapovitý </a:t>
            </a:r>
            <a:r>
              <a:rPr lang="cs-CZ" dirty="0" smtClean="0"/>
              <a:t>nácvik v krocích;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demonstrace </a:t>
            </a:r>
            <a:r>
              <a:rPr lang="cs-CZ" dirty="0" smtClean="0"/>
              <a:t>osvojené činnosti jedním z </a:t>
            </a:r>
            <a:r>
              <a:rPr lang="cs-CZ" dirty="0" err="1" smtClean="0"/>
              <a:t>edukantů</a:t>
            </a:r>
            <a:r>
              <a:rPr lang="cs-CZ" dirty="0" smtClean="0"/>
              <a:t> (slovní komentář </a:t>
            </a:r>
            <a:r>
              <a:rPr lang="cs-CZ" dirty="0" err="1" smtClean="0"/>
              <a:t>edukátora</a:t>
            </a:r>
            <a:r>
              <a:rPr lang="cs-CZ" dirty="0" smtClean="0"/>
              <a:t>, upozornění na event. chyby, </a:t>
            </a:r>
            <a:r>
              <a:rPr lang="cs-CZ" dirty="0" err="1" smtClean="0"/>
              <a:t>kt</a:t>
            </a:r>
            <a:r>
              <a:rPr lang="cs-CZ" dirty="0" smtClean="0"/>
              <a:t>. by se </a:t>
            </a:r>
            <a:r>
              <a:rPr lang="cs-CZ" dirty="0" err="1" smtClean="0"/>
              <a:t>edukanti</a:t>
            </a:r>
            <a:r>
              <a:rPr lang="cs-CZ" dirty="0" smtClean="0"/>
              <a:t> mohli dopustit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praktický </a:t>
            </a:r>
            <a:r>
              <a:rPr lang="cs-CZ" dirty="0" smtClean="0"/>
              <a:t>nácvik všech </a:t>
            </a:r>
            <a:r>
              <a:rPr lang="cs-CZ" dirty="0" err="1" smtClean="0"/>
              <a:t>edukantů</a:t>
            </a:r>
            <a:r>
              <a:rPr lang="cs-CZ" dirty="0" smtClean="0"/>
              <a:t> ve skupině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39700" y="0"/>
            <a:ext cx="10058400" cy="906462"/>
          </a:xfrm>
        </p:spPr>
        <p:txBody>
          <a:bodyPr/>
          <a:lstStyle/>
          <a:p>
            <a:r>
              <a:rPr lang="cs-CZ" dirty="0" smtClean="0"/>
              <a:t>Instruktáž a praktické cvičení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156939" y="160338"/>
            <a:ext cx="4844562" cy="3027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První nácvik - náročný, nekoordinovaný</a:t>
            </a:r>
          </a:p>
          <a:p>
            <a:pPr algn="ctr"/>
            <a:endParaRPr lang="cs-CZ" dirty="0" smtClean="0">
              <a:solidFill>
                <a:schemeClr val="tx1"/>
              </a:solidFill>
            </a:endParaRPr>
          </a:p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Edukant</a:t>
            </a:r>
            <a:r>
              <a:rPr lang="cs-CZ" dirty="0" smtClean="0">
                <a:solidFill>
                  <a:schemeClr val="tx1"/>
                </a:solidFill>
              </a:rPr>
              <a:t> – „příznivý“ /stabilizovaný stav (ne akutní fáze nemoci)</a:t>
            </a:r>
          </a:p>
          <a:p>
            <a:pPr algn="ctr"/>
            <a:endParaRPr lang="cs-CZ" dirty="0" smtClean="0">
              <a:solidFill>
                <a:schemeClr val="tx1"/>
              </a:solidFill>
            </a:endParaRPr>
          </a:p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Edukátor</a:t>
            </a:r>
            <a:r>
              <a:rPr lang="cs-CZ" dirty="0" smtClean="0">
                <a:solidFill>
                  <a:schemeClr val="tx1"/>
                </a:solidFill>
              </a:rPr>
              <a:t> –</a:t>
            </a:r>
            <a:r>
              <a:rPr lang="cs-CZ" b="1" dirty="0" smtClean="0">
                <a:solidFill>
                  <a:schemeClr val="tx1"/>
                </a:solidFill>
              </a:rPr>
              <a:t> příprava </a:t>
            </a:r>
            <a:r>
              <a:rPr lang="cs-CZ" dirty="0" smtClean="0">
                <a:solidFill>
                  <a:schemeClr val="tx1"/>
                </a:solidFill>
              </a:rPr>
              <a:t>na nácvik,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čas, trpělivost, koncentrace, vstřícnost,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d</a:t>
            </a:r>
            <a:r>
              <a:rPr lang="cs-CZ" dirty="0" smtClean="0">
                <a:solidFill>
                  <a:schemeClr val="tx1"/>
                </a:solidFill>
              </a:rPr>
              <a:t>etekce chyb hned na začátku (špatně osvojený přístup se těžko napravuje!), motivace 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53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70820" cy="1450757"/>
          </a:xfrm>
        </p:spPr>
        <p:txBody>
          <a:bodyPr/>
          <a:lstStyle/>
          <a:p>
            <a:r>
              <a:rPr lang="cs-CZ" dirty="0" smtClean="0"/>
              <a:t>Metoda tištěného slova (Práce s textem) I.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031" y="1845733"/>
            <a:ext cx="11605845" cy="446714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leták, brožura, plakát, článek v časopisu/knize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 nesmí být jediným zdrojem edukace</a:t>
            </a:r>
          </a:p>
          <a:p>
            <a:r>
              <a:rPr lang="cs-CZ" sz="2400" dirty="0" smtClean="0"/>
              <a:t>výhoda – oslovení vetší cílové </a:t>
            </a:r>
            <a:r>
              <a:rPr lang="cs-CZ" sz="2400" dirty="0" smtClean="0"/>
              <a:t>skupiny; pro P/K s poruchou </a:t>
            </a:r>
            <a:r>
              <a:rPr lang="cs-CZ" sz="2400" dirty="0" smtClean="0"/>
              <a:t>sluchu</a:t>
            </a:r>
          </a:p>
          <a:p>
            <a:endParaRPr lang="cs-CZ" sz="2400" dirty="0" smtClean="0"/>
          </a:p>
          <a:p>
            <a:r>
              <a:rPr lang="cs-CZ" sz="2400" b="1" dirty="0" smtClean="0"/>
              <a:t>Zásady: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 materiál v písemné formě – ZP musí znát jeho obsah a orientovat se v něm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 poskytnout materiál pouze </a:t>
            </a:r>
            <a:r>
              <a:rPr lang="cs-CZ" sz="2400" dirty="0" err="1" smtClean="0"/>
              <a:t>edukantům</a:t>
            </a:r>
            <a:r>
              <a:rPr lang="cs-CZ" sz="2400" dirty="0" smtClean="0"/>
              <a:t> – cílové skupiny (věk, gramotnost, smyslové vnímání, zdravotní problém atd.)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 doplnit další metodou – vysvětlení, konzultace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04669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50220" cy="1450757"/>
          </a:xfrm>
        </p:spPr>
        <p:txBody>
          <a:bodyPr/>
          <a:lstStyle/>
          <a:p>
            <a:r>
              <a:rPr lang="cs-CZ" dirty="0"/>
              <a:t>Metoda tištěného slova </a:t>
            </a:r>
            <a:r>
              <a:rPr lang="cs-CZ" dirty="0" smtClean="0"/>
              <a:t>(Práce </a:t>
            </a:r>
            <a:r>
              <a:rPr lang="cs-CZ" dirty="0"/>
              <a:t>s </a:t>
            </a:r>
            <a:r>
              <a:rPr lang="cs-CZ" dirty="0" smtClean="0"/>
              <a:t>textem) II.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92568"/>
            <a:ext cx="11535508" cy="4193931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Zásady sestavení písemného materiálu: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400" dirty="0" smtClean="0"/>
              <a:t>jasný cíl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400" dirty="0" smtClean="0"/>
              <a:t>cílová skupina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400" dirty="0" smtClean="0"/>
              <a:t>využití – pro celou skupinu, nebo nutná korekce určité informace pro určitý typ </a:t>
            </a:r>
            <a:r>
              <a:rPr lang="cs-CZ" sz="2400" dirty="0" err="1" smtClean="0"/>
              <a:t>edukantů</a:t>
            </a:r>
            <a:endParaRPr lang="cs-CZ" sz="2400" dirty="0" smtClean="0"/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400" dirty="0" smtClean="0"/>
              <a:t>jazyk a styl přizpůsobit „čtenářům“ a účelu, kterému má posloužit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400" dirty="0" smtClean="0"/>
              <a:t>grafický dizajn – čitelnost, obrázky pro lepší pochopení, musí „oslovit a zaujat“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400" dirty="0" smtClean="0"/>
              <a:t>respektovat specifika </a:t>
            </a:r>
            <a:r>
              <a:rPr lang="cs-CZ" sz="2400" dirty="0" smtClean="0"/>
              <a:t>zdravotnického zařízení, vycházet ze standardů a </a:t>
            </a:r>
            <a:r>
              <a:rPr lang="cs-CZ" sz="2400" dirty="0" smtClean="0"/>
              <a:t>norem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43610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Demonstrace činnosti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539" y="1881554"/>
            <a:ext cx="11394830" cy="4220308"/>
          </a:xfrm>
        </p:spPr>
        <p:txBody>
          <a:bodyPr>
            <a:normAutofit/>
          </a:bodyPr>
          <a:lstStyle/>
          <a:p>
            <a:endParaRPr lang="cs-CZ" sz="2400" dirty="0" smtClean="0"/>
          </a:p>
          <a:p>
            <a:pPr marL="0" indent="0">
              <a:buNone/>
            </a:pPr>
            <a:r>
              <a:rPr lang="cs-CZ" sz="2800" dirty="0" smtClean="0"/>
              <a:t>vhodná metoda </a:t>
            </a:r>
            <a:r>
              <a:rPr lang="cs-CZ" sz="2800" dirty="0" smtClean="0"/>
              <a:t>pro individuální Ed. nebo nácvik v malé </a:t>
            </a:r>
            <a:r>
              <a:rPr lang="cs-CZ" sz="2800" dirty="0" smtClean="0"/>
              <a:t>skupině</a:t>
            </a:r>
          </a:p>
          <a:p>
            <a:endParaRPr lang="cs-CZ" sz="2800" dirty="0" smtClean="0"/>
          </a:p>
          <a:p>
            <a:pPr marL="0" indent="0">
              <a:buNone/>
            </a:pPr>
            <a:r>
              <a:rPr lang="cs-CZ" sz="2800" b="1" dirty="0" smtClean="0"/>
              <a:t>Zásady: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800" dirty="0" smtClean="0"/>
              <a:t>po </a:t>
            </a:r>
            <a:r>
              <a:rPr lang="cs-CZ" sz="2800" dirty="0"/>
              <a:t>demonstraci činnosti má následovat motorický tréning (nácvik konkrétní zručnosti</a:t>
            </a:r>
            <a:r>
              <a:rPr lang="cs-CZ" sz="2800" dirty="0" smtClean="0"/>
              <a:t>)</a:t>
            </a:r>
            <a:endParaRPr lang="cs-CZ" sz="2800" dirty="0" smtClean="0"/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800" dirty="0" smtClean="0"/>
              <a:t>důsledná příprava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800" dirty="0" smtClean="0"/>
              <a:t>prostor </a:t>
            </a:r>
            <a:r>
              <a:rPr lang="cs-CZ" sz="2800" dirty="0" smtClean="0"/>
              <a:t>pro vidění a slyšení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29292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Konzultace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057400"/>
            <a:ext cx="10058400" cy="3811694"/>
          </a:xfrm>
        </p:spPr>
        <p:txBody>
          <a:bodyPr>
            <a:normAutofit/>
          </a:bodyPr>
          <a:lstStyle/>
          <a:p>
            <a:pPr marL="352425" indent="-352425">
              <a:buFont typeface="Wingdings" panose="05000000000000000000" pitchFamily="2" charset="2"/>
              <a:buChar char="v"/>
            </a:pPr>
            <a:r>
              <a:rPr lang="cs-CZ" sz="2800" dirty="0" smtClean="0"/>
              <a:t>setkání s odborníkem, poradcem </a:t>
            </a:r>
          </a:p>
          <a:p>
            <a:pPr marL="352425" indent="-352425">
              <a:buFont typeface="Wingdings" panose="05000000000000000000" pitchFamily="2" charset="2"/>
              <a:buChar char="v"/>
            </a:pPr>
            <a:r>
              <a:rPr lang="cs-CZ" sz="2800" dirty="0" smtClean="0"/>
              <a:t>projednání problému </a:t>
            </a:r>
            <a:r>
              <a:rPr lang="cs-CZ" sz="2800" dirty="0" err="1" smtClean="0"/>
              <a:t>edukanta</a:t>
            </a:r>
            <a:endParaRPr lang="cs-CZ" sz="2800" dirty="0" smtClean="0"/>
          </a:p>
          <a:p>
            <a:pPr marL="352425" indent="-352425">
              <a:buFont typeface="Wingdings" panose="05000000000000000000" pitchFamily="2" charset="2"/>
              <a:buChar char="v"/>
            </a:pPr>
            <a:r>
              <a:rPr lang="cs-CZ" sz="2800" dirty="0" smtClean="0"/>
              <a:t>vyjasnit nejasnosti</a:t>
            </a:r>
          </a:p>
          <a:p>
            <a:pPr marL="352425" indent="-352425">
              <a:buFont typeface="Wingdings" panose="05000000000000000000" pitchFamily="2" charset="2"/>
              <a:buChar char="v"/>
            </a:pPr>
            <a:r>
              <a:rPr lang="cs-CZ" sz="2800" dirty="0" smtClean="0"/>
              <a:t>zkonzultovat doporučení, opatření</a:t>
            </a:r>
          </a:p>
          <a:p>
            <a:endParaRPr lang="cs-CZ" sz="2800" dirty="0" smtClean="0"/>
          </a:p>
          <a:p>
            <a:r>
              <a:rPr lang="cs-CZ" sz="2800" dirty="0" smtClean="0"/>
              <a:t>kombinace s instruktáží, vysvětlováním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4828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Brainstorming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7877" y="1845734"/>
            <a:ext cx="11359661" cy="450426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500" dirty="0" smtClean="0"/>
              <a:t> v časovém limitu získat, co nejvíce nápadů na dané téma (cca do </a:t>
            </a:r>
            <a:r>
              <a:rPr lang="cs-CZ" sz="2500" dirty="0" smtClean="0"/>
              <a:t>45´, 12 </a:t>
            </a:r>
            <a:r>
              <a:rPr lang="cs-CZ" sz="2500" dirty="0" smtClean="0"/>
              <a:t>osob)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500" dirty="0"/>
              <a:t> </a:t>
            </a:r>
            <a:r>
              <a:rPr lang="cs-CZ" sz="2500" dirty="0" smtClean="0"/>
              <a:t>skupinový výkon -  předpoklad, že lidé </a:t>
            </a:r>
            <a:r>
              <a:rPr lang="cs-CZ" sz="2500" dirty="0"/>
              <a:t>ve skupině, na základě podnětů ostatních, </a:t>
            </a:r>
            <a:r>
              <a:rPr lang="cs-CZ" sz="2500" dirty="0" smtClean="0"/>
              <a:t>vymyslí </a:t>
            </a:r>
            <a:r>
              <a:rPr lang="cs-CZ" sz="2500" dirty="0"/>
              <a:t>více, než by vymysleli </a:t>
            </a:r>
            <a:r>
              <a:rPr lang="cs-CZ" sz="2500" dirty="0" smtClean="0"/>
              <a:t>jednotlivě</a:t>
            </a:r>
          </a:p>
          <a:p>
            <a:pPr marL="0" indent="0">
              <a:buNone/>
            </a:pPr>
            <a:endParaRPr lang="cs-CZ" sz="2500" dirty="0" smtClean="0"/>
          </a:p>
          <a:p>
            <a:pPr marL="0" indent="0">
              <a:buNone/>
            </a:pPr>
            <a:r>
              <a:rPr lang="cs-CZ" sz="2500" b="1" u="sng" dirty="0" smtClean="0"/>
              <a:t>Zásady: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500" b="1" dirty="0" smtClean="0"/>
              <a:t>žádné hodnocení</a:t>
            </a:r>
            <a:r>
              <a:rPr lang="cs-CZ" sz="2500" dirty="0" smtClean="0"/>
              <a:t> – nekomentovat, nehodnotit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500" b="1" dirty="0" smtClean="0"/>
              <a:t>podpora uvolněné atmosféry</a:t>
            </a:r>
            <a:r>
              <a:rPr lang="cs-CZ" sz="2500" dirty="0" smtClean="0"/>
              <a:t> – vhodné je neformální prostředí, dobrá nálada 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r>
              <a:rPr lang="cs-CZ" sz="2500" b="1" dirty="0" smtClean="0"/>
              <a:t>všechno zapisovat</a:t>
            </a:r>
            <a:r>
              <a:rPr lang="cs-CZ" sz="2500" dirty="0" smtClean="0"/>
              <a:t> – pouze</a:t>
            </a:r>
            <a:r>
              <a:rPr lang="cs-CZ" sz="2500" b="1" dirty="0" smtClean="0"/>
              <a:t> 1 zapisovatel</a:t>
            </a:r>
          </a:p>
          <a:p>
            <a:pPr marL="352425" indent="-352425">
              <a:buFont typeface="Wingdings" panose="05000000000000000000" pitchFamily="2" charset="2"/>
              <a:buChar char="Ø"/>
            </a:pPr>
            <a:endParaRPr lang="cs-CZ" sz="2500" b="1" dirty="0" smtClean="0"/>
          </a:p>
          <a:p>
            <a:r>
              <a:rPr lang="cs-CZ" sz="2500" b="1" dirty="0" smtClean="0"/>
              <a:t>Nevýhody </a:t>
            </a:r>
            <a:r>
              <a:rPr lang="cs-CZ" sz="2500" dirty="0" smtClean="0"/>
              <a:t>-</a:t>
            </a:r>
            <a:r>
              <a:rPr lang="cs-CZ" sz="2500" b="1" dirty="0" smtClean="0"/>
              <a:t> </a:t>
            </a:r>
            <a:r>
              <a:rPr lang="cs-CZ" sz="2500" dirty="0" smtClean="0"/>
              <a:t>obava z hodnocení</a:t>
            </a:r>
          </a:p>
          <a:p>
            <a:r>
              <a:rPr lang="cs-CZ" sz="2500" dirty="0" smtClean="0"/>
              <a:t>                   </a:t>
            </a:r>
            <a:r>
              <a:rPr lang="cs-CZ" sz="2500" dirty="0" smtClean="0"/>
              <a:t>- </a:t>
            </a:r>
            <a:r>
              <a:rPr lang="cs-CZ" sz="2500" dirty="0" smtClean="0"/>
              <a:t>blokování výkonu (mluví vždy pouze </a:t>
            </a:r>
            <a:r>
              <a:rPr lang="cs-CZ" sz="2500" dirty="0" smtClean="0"/>
              <a:t>1 osoba ze skupiny)</a:t>
            </a:r>
            <a:endParaRPr lang="cs-CZ" sz="2500" dirty="0" smtClean="0"/>
          </a:p>
          <a:p>
            <a:endParaRPr lang="cs-CZ" sz="2400" b="1" dirty="0" smtClean="0"/>
          </a:p>
          <a:p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027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Brainwriting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8938" y="1845733"/>
            <a:ext cx="11658600" cy="4519897"/>
          </a:xfrm>
        </p:spPr>
        <p:txBody>
          <a:bodyPr>
            <a:normAutofit fontScale="92500" lnSpcReduction="10000"/>
          </a:bodyPr>
          <a:lstStyle/>
          <a:p>
            <a:pPr marL="263525" indent="-263525" fontAlgn="base"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sz="2300" dirty="0" smtClean="0"/>
              <a:t>Účastníci </a:t>
            </a:r>
            <a:r>
              <a:rPr lang="cs-CZ" sz="2300" dirty="0"/>
              <a:t>sedí kolem stolu rozdělení do skupin po </a:t>
            </a:r>
            <a:r>
              <a:rPr lang="cs-CZ" sz="2300" dirty="0" smtClean="0"/>
              <a:t>6; každý </a:t>
            </a:r>
            <a:r>
              <a:rPr lang="cs-CZ" sz="2300" dirty="0"/>
              <a:t>má před sebou list papíru s nadepsaným tématem </a:t>
            </a:r>
            <a:r>
              <a:rPr lang="cs-CZ" sz="2300" dirty="0" err="1"/>
              <a:t>brainwritingu</a:t>
            </a:r>
            <a:r>
              <a:rPr lang="cs-CZ" sz="2300" dirty="0"/>
              <a:t>.</a:t>
            </a:r>
          </a:p>
          <a:p>
            <a:pPr marL="263525" indent="-263525" fontAlgn="base">
              <a:buFont typeface="Wingdings" panose="05000000000000000000" pitchFamily="2" charset="2"/>
              <a:buChar char="Ø"/>
            </a:pPr>
            <a:r>
              <a:rPr lang="cs-CZ" sz="2300" dirty="0" smtClean="0"/>
              <a:t> Na </a:t>
            </a:r>
            <a:r>
              <a:rPr lang="cs-CZ" sz="2300" dirty="0"/>
              <a:t>povel moderátora má každý účastník přesně </a:t>
            </a:r>
            <a:r>
              <a:rPr lang="cs-CZ" sz="2300" dirty="0" smtClean="0"/>
              <a:t>5´, </a:t>
            </a:r>
            <a:r>
              <a:rPr lang="cs-CZ" sz="2300" dirty="0"/>
              <a:t>aby na svůj papír napsal </a:t>
            </a:r>
            <a:r>
              <a:rPr lang="cs-CZ" sz="2300" dirty="0" smtClean="0"/>
              <a:t>(popsat/vysvětlit) </a:t>
            </a:r>
            <a:r>
              <a:rPr lang="cs-CZ" sz="2300" dirty="0"/>
              <a:t>3 nápady.</a:t>
            </a:r>
          </a:p>
          <a:p>
            <a:pPr marL="263525" indent="-263525" fontAlgn="base">
              <a:buFont typeface="Wingdings" panose="05000000000000000000" pitchFamily="2" charset="2"/>
              <a:buChar char="Ø"/>
            </a:pPr>
            <a:r>
              <a:rPr lang="cs-CZ" sz="2300" dirty="0" smtClean="0"/>
              <a:t> Po 5´ posunou svůj papír </a:t>
            </a:r>
            <a:r>
              <a:rPr lang="cs-CZ" sz="2300" dirty="0"/>
              <a:t>o jedno místo </a:t>
            </a:r>
            <a:r>
              <a:rPr lang="cs-CZ" sz="2300" dirty="0" smtClean="0"/>
              <a:t>dále (např. všichni doleva</a:t>
            </a:r>
            <a:r>
              <a:rPr lang="cs-CZ" sz="2300" dirty="0"/>
              <a:t>)</a:t>
            </a:r>
          </a:p>
          <a:p>
            <a:pPr marL="263525" indent="-263525" fontAlgn="base">
              <a:buFont typeface="Wingdings" panose="05000000000000000000" pitchFamily="2" charset="2"/>
              <a:buChar char="Ø"/>
            </a:pPr>
            <a:r>
              <a:rPr lang="cs-CZ" sz="2300" dirty="0" smtClean="0"/>
              <a:t> Všichni </a:t>
            </a:r>
            <a:r>
              <a:rPr lang="cs-CZ" sz="2300" dirty="0"/>
              <a:t>si přečtou 3 předešlé nápady a přidají 3 nové, </a:t>
            </a:r>
            <a:r>
              <a:rPr lang="cs-CZ" sz="2300" dirty="0" smtClean="0"/>
              <a:t>další (mohou </a:t>
            </a:r>
            <a:r>
              <a:rPr lang="cs-CZ" sz="2300" dirty="0"/>
              <a:t>se inspirovat již popsanými podněty, nebo zapisují zcela nové </a:t>
            </a:r>
            <a:r>
              <a:rPr lang="cs-CZ" sz="2300" dirty="0" smtClean="0"/>
              <a:t>myšlenky; neopakují nápady</a:t>
            </a:r>
            <a:r>
              <a:rPr lang="cs-CZ" sz="2300" dirty="0"/>
              <a:t>, které napsali </a:t>
            </a:r>
            <a:r>
              <a:rPr lang="cs-CZ" sz="2300" dirty="0" smtClean="0"/>
              <a:t>již na </a:t>
            </a:r>
            <a:r>
              <a:rPr lang="cs-CZ" sz="2300" dirty="0"/>
              <a:t>předchozí </a:t>
            </a:r>
            <a:r>
              <a:rPr lang="cs-CZ" sz="2300" dirty="0" smtClean="0"/>
              <a:t>papír).</a:t>
            </a:r>
            <a:endParaRPr lang="cs-CZ" sz="2300" dirty="0"/>
          </a:p>
          <a:p>
            <a:pPr marL="263525" indent="-263525" fontAlgn="base">
              <a:buFont typeface="Wingdings" panose="05000000000000000000" pitchFamily="2" charset="2"/>
              <a:buChar char="Ø"/>
            </a:pPr>
            <a:r>
              <a:rPr lang="cs-CZ" sz="2300" dirty="0" smtClean="0"/>
              <a:t> Po </a:t>
            </a:r>
            <a:r>
              <a:rPr lang="cs-CZ" sz="2300" dirty="0"/>
              <a:t>uplynutí dalších </a:t>
            </a:r>
            <a:r>
              <a:rPr lang="cs-CZ" sz="2300" dirty="0" smtClean="0"/>
              <a:t>5´ </a:t>
            </a:r>
            <a:r>
              <a:rPr lang="cs-CZ" sz="2300" dirty="0"/>
              <a:t>se kola opakují až do okamžiku, </a:t>
            </a:r>
            <a:r>
              <a:rPr lang="cs-CZ" sz="2300" dirty="0" smtClean="0"/>
              <a:t>kdy se každému účastníku vrátí </a:t>
            </a:r>
            <a:r>
              <a:rPr lang="cs-CZ" sz="2300" dirty="0"/>
              <a:t>jeho původní papír.</a:t>
            </a:r>
          </a:p>
          <a:p>
            <a:pPr marL="263525" indent="-263525" fontAlgn="base">
              <a:buFont typeface="Wingdings" panose="05000000000000000000" pitchFamily="2" charset="2"/>
              <a:buChar char="Ø"/>
            </a:pPr>
            <a:r>
              <a:rPr lang="cs-CZ" sz="2300" dirty="0"/>
              <a:t>Jakmile se skončí, nápady se přečtou, prodiskutují a zhodnotí tak, jako každé jiné brainstormingové sezení</a:t>
            </a:r>
            <a:r>
              <a:rPr lang="cs-CZ" sz="2300" dirty="0" smtClean="0"/>
              <a:t>.</a:t>
            </a:r>
          </a:p>
          <a:p>
            <a:pPr marL="263525" indent="-263525" fontAlgn="base">
              <a:buFont typeface="Wingdings" panose="05000000000000000000" pitchFamily="2" charset="2"/>
              <a:buChar char="Ø"/>
            </a:pPr>
            <a:endParaRPr lang="cs-CZ" sz="2300" dirty="0"/>
          </a:p>
          <a:p>
            <a:pPr marL="263525" indent="-263525" fontAlgn="base">
              <a:buFont typeface="Wingdings" panose="05000000000000000000" pitchFamily="2" charset="2"/>
              <a:buChar char="Ø"/>
            </a:pPr>
            <a:r>
              <a:rPr lang="cs-CZ" sz="2300" dirty="0" smtClean="0"/>
              <a:t>Výhoda – odpadá ostych účastníků, lepší koncentrace na problém</a:t>
            </a:r>
            <a:endParaRPr lang="cs-CZ" sz="2300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8624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Buzz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 - bzučící skupiny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268414"/>
            <a:ext cx="10631658" cy="3600679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Aktivizace </a:t>
            </a:r>
            <a:r>
              <a:rPr lang="cs-CZ" sz="2400" dirty="0" err="1" smtClean="0"/>
              <a:t>edukantů</a:t>
            </a:r>
            <a:r>
              <a:rPr lang="cs-CZ" sz="2400" dirty="0" smtClean="0"/>
              <a:t> po delším časovém úseku bez aktivity – prodiskutují problém ve dvojici – odpovědi na jejich dotazy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6093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E-</a:t>
            </a:r>
            <a:r>
              <a:rPr lang="cs-CZ" dirty="0" err="1" smtClean="0"/>
              <a:t>learning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10578905" cy="40233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/>
              <a:t> </a:t>
            </a:r>
            <a:r>
              <a:rPr lang="cs-CZ" sz="2800" dirty="0" smtClean="0"/>
              <a:t>sebevzdělávací metoda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/>
              <a:t> </a:t>
            </a:r>
            <a:r>
              <a:rPr lang="cs-CZ" sz="2800" dirty="0" smtClean="0"/>
              <a:t>vzdělávací </a:t>
            </a:r>
            <a:r>
              <a:rPr lang="cs-CZ" sz="2800" dirty="0"/>
              <a:t>proces, využívající informační a komunikační technologie </a:t>
            </a:r>
            <a:r>
              <a:rPr lang="cs-CZ" sz="2800" dirty="0" smtClean="0"/>
              <a:t>- k </a:t>
            </a:r>
            <a:r>
              <a:rPr lang="cs-CZ" sz="2800" dirty="0"/>
              <a:t>tvorbě kurzů, k distribuci studijního obsahu, komunikaci mezi studenty a pedagogy a k řízení </a:t>
            </a:r>
            <a:r>
              <a:rPr lang="cs-CZ" sz="2800" dirty="0" smtClean="0"/>
              <a:t>studia;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 ne/výhody</a:t>
            </a:r>
            <a:r>
              <a:rPr lang="cs-CZ" sz="2800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 dělení </a:t>
            </a:r>
            <a:r>
              <a:rPr lang="cs-CZ" sz="2800" dirty="0"/>
              <a:t>podle </a:t>
            </a:r>
            <a:r>
              <a:rPr lang="cs-CZ" sz="2800" dirty="0" smtClean="0"/>
              <a:t>obsahu:</a:t>
            </a:r>
            <a:r>
              <a:rPr lang="cs-CZ" sz="2800" dirty="0"/>
              <a:t> </a:t>
            </a:r>
            <a:r>
              <a:rPr lang="cs-CZ" sz="2800" dirty="0" smtClean="0"/>
              <a:t>otevřené - k </a:t>
            </a:r>
            <a:r>
              <a:rPr lang="cs-CZ" sz="2800" dirty="0"/>
              <a:t>dispozici všem zájemcům o </a:t>
            </a:r>
            <a:r>
              <a:rPr lang="cs-CZ" sz="2800" dirty="0" smtClean="0"/>
              <a:t>studium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      </a:t>
            </a:r>
            <a:r>
              <a:rPr lang="cs-CZ" sz="2800" dirty="0" smtClean="0"/>
              <a:t>uzavřené </a:t>
            </a:r>
            <a:r>
              <a:rPr lang="cs-CZ" sz="2800" dirty="0" smtClean="0"/>
              <a:t>- pro </a:t>
            </a:r>
            <a:r>
              <a:rPr lang="cs-CZ" sz="2800" dirty="0"/>
              <a:t>specifický okruh </a:t>
            </a:r>
            <a:r>
              <a:rPr lang="cs-CZ" sz="2800" dirty="0" smtClean="0"/>
              <a:t>studentů</a:t>
            </a:r>
            <a:r>
              <a:rPr lang="cs-CZ" sz="2800" dirty="0"/>
              <a:t> </a:t>
            </a:r>
            <a:r>
              <a:rPr lang="cs-CZ" sz="2800" dirty="0" smtClean="0"/>
              <a:t>(CVŽ </a:t>
            </a:r>
            <a:r>
              <a:rPr lang="cs-CZ" sz="2800" dirty="0" smtClean="0"/>
              <a:t>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                          </a:t>
            </a:r>
            <a:r>
              <a:rPr lang="cs-CZ" sz="2800" dirty="0" smtClean="0"/>
              <a:t>NLZP</a:t>
            </a:r>
            <a:r>
              <a:rPr lang="cs-CZ" sz="2800" dirty="0" smtClean="0"/>
              <a:t>, předměty na LF MU</a:t>
            </a:r>
            <a:r>
              <a:rPr lang="cs-CZ" dirty="0" smtClean="0"/>
              <a:t>)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156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Edukační metoda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431" y="1737361"/>
            <a:ext cx="11718110" cy="466343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sz="2100" dirty="0" smtClean="0"/>
              <a:t>Cílevědomé a promyšlené působení </a:t>
            </a:r>
            <a:r>
              <a:rPr lang="cs-CZ" sz="2100" dirty="0" err="1" smtClean="0"/>
              <a:t>edukátora</a:t>
            </a:r>
            <a:r>
              <a:rPr lang="cs-CZ" sz="2100" dirty="0" smtClean="0"/>
              <a:t>, který aktivizuje </a:t>
            </a:r>
            <a:r>
              <a:rPr lang="cs-CZ" sz="2100" dirty="0" err="1" smtClean="0"/>
              <a:t>edukanta</a:t>
            </a:r>
            <a:r>
              <a:rPr lang="cs-CZ" sz="2100" dirty="0" smtClean="0"/>
              <a:t> v jeho učení tak, aby byly efektivně naplněny cíle učení (</a:t>
            </a:r>
            <a:r>
              <a:rPr lang="cs-CZ" sz="2100" dirty="0" err="1"/>
              <a:t>J</a:t>
            </a:r>
            <a:r>
              <a:rPr lang="cs-CZ" sz="2100" dirty="0" err="1" smtClean="0"/>
              <a:t>uřeníková</a:t>
            </a:r>
            <a:r>
              <a:rPr lang="cs-CZ" sz="2100" dirty="0" smtClean="0"/>
              <a:t>, 2010)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Při volbě metody VŽDY přihlédnout: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 k osobnosti </a:t>
            </a:r>
            <a:r>
              <a:rPr lang="cs-CZ" dirty="0" err="1" smtClean="0"/>
              <a:t>edukanta</a:t>
            </a:r>
            <a:endParaRPr lang="cs-CZ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 zdravotnímu a psychickému stavu </a:t>
            </a:r>
            <a:r>
              <a:rPr lang="cs-CZ" dirty="0" err="1" smtClean="0"/>
              <a:t>edukanta</a:t>
            </a:r>
            <a:r>
              <a:rPr lang="cs-CZ" dirty="0" smtClean="0"/>
              <a:t>, věk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 dosavadním dovednostem, zkušenostem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 vytýčenému cíli, obsahu sdělení/učiva, formě edukace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 prostředí kde bude </a:t>
            </a:r>
            <a:r>
              <a:rPr lang="cs-CZ" dirty="0"/>
              <a:t>E</a:t>
            </a:r>
            <a:r>
              <a:rPr lang="cs-CZ" dirty="0" smtClean="0"/>
              <a:t>d. probíhat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</a:t>
            </a:r>
            <a:r>
              <a:rPr lang="cs-CZ" dirty="0" smtClean="0"/>
              <a:t>praktický aspekt, efektivnost, pozitivní přínos pro účastníky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z</a:t>
            </a:r>
            <a:r>
              <a:rPr lang="cs-CZ" dirty="0" smtClean="0"/>
              <a:t>kušenosti </a:t>
            </a:r>
            <a:r>
              <a:rPr lang="cs-CZ" dirty="0" err="1" smtClean="0"/>
              <a:t>edukátora</a:t>
            </a:r>
            <a:r>
              <a:rPr lang="cs-CZ" dirty="0" smtClean="0"/>
              <a:t>, schopnost zvládnout určité metody a prostředky – </a:t>
            </a:r>
            <a:r>
              <a:rPr lang="cs-CZ" dirty="0" err="1" smtClean="0"/>
              <a:t>pg</a:t>
            </a:r>
            <a:r>
              <a:rPr lang="cs-CZ" dirty="0" smtClean="0"/>
              <a:t>. vlohy</a:t>
            </a:r>
            <a:endParaRPr lang="cs-CZ" dirty="0"/>
          </a:p>
        </p:txBody>
      </p:sp>
      <p:pic>
        <p:nvPicPr>
          <p:cNvPr id="2052" name="Picture 4" descr="http://www.samdowning.com/wp-content/uploads/2012/04/ms-albr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4" y="2192489"/>
            <a:ext cx="4555067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437870" y="5230285"/>
            <a:ext cx="2531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dirty="0" smtClean="0">
                <a:solidFill>
                  <a:srgbClr val="7D7D7D"/>
                </a:solidFill>
                <a:effectLst/>
                <a:latin typeface="arial" panose="020B0604020202020204" pitchFamily="34" charset="0"/>
                <a:hlinkClick r:id="rId4"/>
              </a:rPr>
              <a:t>www.samdowning.com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943600" y="286603"/>
            <a:ext cx="5967941" cy="120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Methodos</a:t>
            </a:r>
            <a:r>
              <a:rPr lang="cs-CZ" dirty="0" smtClean="0"/>
              <a:t> (řecké slovo) – cesta k něčemu, postup k určitému cíli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9267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688" y="2109503"/>
            <a:ext cx="11447584" cy="402336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na začátku obeznámit s cílem, úkoly a pravidly – hra by se neměla přerušovat</a:t>
            </a:r>
          </a:p>
          <a:p>
            <a:r>
              <a:rPr lang="cs-CZ" sz="2800" dirty="0" smtClean="0"/>
              <a:t>vhodné prostory</a:t>
            </a:r>
          </a:p>
          <a:p>
            <a:r>
              <a:rPr lang="cs-CZ" sz="2800" dirty="0" smtClean="0"/>
              <a:t>zohlednění času </a:t>
            </a:r>
            <a:r>
              <a:rPr lang="cs-CZ" sz="2800" dirty="0" smtClean="0"/>
              <a:t>, který hra vyžaduje</a:t>
            </a:r>
          </a:p>
          <a:p>
            <a:endParaRPr lang="cs-CZ" sz="2800" dirty="0"/>
          </a:p>
          <a:p>
            <a:r>
              <a:rPr lang="cs-CZ" sz="2800" dirty="0" smtClean="0"/>
              <a:t>(pexeso, puzzle, křížovky… PC hry s edukačním zaměřením pro mládež - DM</a:t>
            </a:r>
          </a:p>
        </p:txBody>
      </p:sp>
    </p:spTree>
    <p:extLst>
      <p:ext uri="{BB962C8B-B14F-4D97-AF65-F5344CB8AC3E}">
        <p14:creationId xmlns:p14="http://schemas.microsoft.com/office/powerpoint/2010/main" val="3610618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Simulace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074984"/>
            <a:ext cx="10058400" cy="3794109"/>
          </a:xfrm>
        </p:spPr>
        <p:txBody>
          <a:bodyPr>
            <a:normAutofit/>
          </a:bodyPr>
          <a:lstStyle/>
          <a:p>
            <a:r>
              <a:rPr lang="cs-CZ" sz="2800" dirty="0" smtClean="0"/>
              <a:t>Učení na základě modelové situaci – příprava P/K na reálnou situaci</a:t>
            </a:r>
          </a:p>
          <a:p>
            <a:endParaRPr lang="cs-CZ" sz="2800" dirty="0"/>
          </a:p>
          <a:p>
            <a:r>
              <a:rPr lang="cs-CZ" sz="2800" dirty="0" smtClean="0"/>
              <a:t>Ed. rodičů o febrilních křečích, nácvik PP, diabetik/</a:t>
            </a:r>
            <a:r>
              <a:rPr lang="cs-CZ" sz="2800" dirty="0" err="1" smtClean="0"/>
              <a:t>celiak</a:t>
            </a:r>
            <a:r>
              <a:rPr lang="cs-CZ" sz="2800" dirty="0" smtClean="0"/>
              <a:t> výběr vhodného jídla z jídelního lístku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1467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dalším metodám patří: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039814"/>
            <a:ext cx="10058400" cy="3829279"/>
          </a:xfrm>
        </p:spPr>
        <p:txBody>
          <a:bodyPr>
            <a:normAutofit/>
          </a:bodyPr>
          <a:lstStyle/>
          <a:p>
            <a:r>
              <a:rPr lang="cs-CZ" sz="3200" dirty="0" smtClean="0"/>
              <a:t>Alternativní metody – </a:t>
            </a:r>
            <a:r>
              <a:rPr lang="cs-CZ" sz="3200" i="1" dirty="0" smtClean="0"/>
              <a:t>kruh rozhodnutí, karta očekávání, pravda nebo lež, kognitivní mapování, pořadí na nástěnce, drž se svého </a:t>
            </a:r>
            <a:r>
              <a:rPr lang="cs-CZ" sz="3200" i="1" dirty="0" smtClean="0"/>
              <a:t>plánu</a:t>
            </a:r>
          </a:p>
          <a:p>
            <a:endParaRPr lang="cs-CZ" sz="3200" i="1" dirty="0" smtClean="0"/>
          </a:p>
          <a:p>
            <a:r>
              <a:rPr lang="cs-CZ" sz="3200" dirty="0" smtClean="0"/>
              <a:t>Modifikované metody – životní přímka, kruh, </a:t>
            </a:r>
            <a:r>
              <a:rPr lang="cs-CZ" sz="3200" dirty="0" err="1" smtClean="0"/>
              <a:t>snow-balling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1114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67566" y="580292"/>
            <a:ext cx="11229485" cy="583809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40678" y="6365631"/>
            <a:ext cx="9653954" cy="439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Hlinková, E, 2002 In </a:t>
            </a:r>
            <a:r>
              <a:rPr lang="cs-CZ" dirty="0" err="1" smtClean="0"/>
              <a:t>Magurová</a:t>
            </a:r>
            <a:r>
              <a:rPr lang="cs-CZ" dirty="0" smtClean="0"/>
              <a:t> D. a </a:t>
            </a:r>
            <a:r>
              <a:rPr lang="cs-CZ" dirty="0" err="1"/>
              <a:t>M</a:t>
            </a:r>
            <a:r>
              <a:rPr lang="cs-CZ" dirty="0" err="1" smtClean="0"/>
              <a:t>ajerníková</a:t>
            </a:r>
            <a:r>
              <a:rPr lang="cs-CZ" dirty="0" smtClean="0"/>
              <a:t> Ľ. </a:t>
            </a:r>
            <a:r>
              <a:rPr lang="cs-CZ" dirty="0" err="1" smtClean="0"/>
              <a:t>Edukácia</a:t>
            </a:r>
            <a:r>
              <a:rPr lang="cs-CZ" dirty="0" smtClean="0"/>
              <a:t> a </a:t>
            </a:r>
            <a:r>
              <a:rPr lang="cs-CZ" dirty="0" err="1" smtClean="0"/>
              <a:t>edukačný</a:t>
            </a:r>
            <a:r>
              <a:rPr lang="cs-CZ" dirty="0" smtClean="0"/>
              <a:t> proces v </a:t>
            </a:r>
            <a:r>
              <a:rPr lang="cs-CZ" dirty="0" err="1" smtClean="0"/>
              <a:t>ošetrovateľstve</a:t>
            </a:r>
            <a:r>
              <a:rPr lang="cs-CZ" dirty="0" smtClean="0"/>
              <a:t> s.56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2391507" y="193431"/>
            <a:ext cx="9205544" cy="5627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Alternativní metody využívané v ošetřovatelství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98205" y="298817"/>
            <a:ext cx="11676918" cy="612574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23094" y="6389389"/>
            <a:ext cx="7789984" cy="439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err="1" smtClean="0"/>
              <a:t>Magurová</a:t>
            </a:r>
            <a:r>
              <a:rPr lang="cs-CZ" dirty="0" smtClean="0"/>
              <a:t> D. a </a:t>
            </a:r>
            <a:r>
              <a:rPr lang="cs-CZ" dirty="0" err="1"/>
              <a:t>M</a:t>
            </a:r>
            <a:r>
              <a:rPr lang="cs-CZ" dirty="0" err="1" smtClean="0"/>
              <a:t>ajerníková</a:t>
            </a:r>
            <a:r>
              <a:rPr lang="cs-CZ" dirty="0" smtClean="0"/>
              <a:t> Ľ. </a:t>
            </a:r>
            <a:r>
              <a:rPr lang="cs-CZ" dirty="0" err="1" smtClean="0"/>
              <a:t>Edukácia</a:t>
            </a:r>
            <a:r>
              <a:rPr lang="cs-CZ" dirty="0" smtClean="0"/>
              <a:t> a </a:t>
            </a:r>
            <a:r>
              <a:rPr lang="cs-CZ" dirty="0" err="1" smtClean="0"/>
              <a:t>edukačný</a:t>
            </a:r>
            <a:r>
              <a:rPr lang="cs-CZ" dirty="0" smtClean="0"/>
              <a:t> proces v </a:t>
            </a:r>
            <a:r>
              <a:rPr lang="cs-CZ" dirty="0" err="1" smtClean="0"/>
              <a:t>ošetrovateľstve</a:t>
            </a:r>
            <a:r>
              <a:rPr lang="cs-CZ" dirty="0" smtClean="0"/>
              <a:t> s.56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6506308" y="87802"/>
            <a:ext cx="5643926" cy="422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Modifikované metody využívané v ošetřovatelství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10058401" cy="432646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Bajer, l</a:t>
            </a:r>
            <a:r>
              <a:rPr lang="cs-CZ" dirty="0" smtClean="0"/>
              <a:t>. </a:t>
            </a:r>
            <a:r>
              <a:rPr lang="cs-CZ" dirty="0" err="1"/>
              <a:t>Brainwriting</a:t>
            </a:r>
            <a:r>
              <a:rPr lang="cs-CZ" dirty="0"/>
              <a:t>: efektivnější než brainstorming</a:t>
            </a:r>
            <a:r>
              <a:rPr lang="cs-CZ" dirty="0" smtClean="0"/>
              <a:t>?</a:t>
            </a:r>
            <a:r>
              <a:rPr lang="cs-CZ" dirty="0"/>
              <a:t> online </a:t>
            </a:r>
            <a:r>
              <a:rPr lang="cs-CZ" dirty="0" smtClean="0"/>
              <a:t>dostupné </a:t>
            </a:r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://www.mitvsehotovo.cz/2013/09/brainwriting-efektivnejsi-nez-brainstorming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</a:t>
            </a:r>
            <a:r>
              <a:rPr lang="cs-CZ" dirty="0"/>
              <a:t>staženo 12.3.2015</a:t>
            </a:r>
          </a:p>
          <a:p>
            <a:endParaRPr lang="cs-CZ" dirty="0" smtClean="0"/>
          </a:p>
          <a:p>
            <a:r>
              <a:rPr lang="cs-CZ" altLang="cs-CZ" dirty="0" err="1"/>
              <a:t>Magurová</a:t>
            </a:r>
            <a:r>
              <a:rPr lang="cs-CZ" altLang="cs-CZ" dirty="0"/>
              <a:t> D., </a:t>
            </a:r>
            <a:r>
              <a:rPr lang="cs-CZ" altLang="cs-CZ" dirty="0" err="1"/>
              <a:t>Majerníková</a:t>
            </a:r>
            <a:r>
              <a:rPr lang="cs-CZ" altLang="cs-CZ" dirty="0"/>
              <a:t> Ľ.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a </a:t>
            </a:r>
            <a:r>
              <a:rPr lang="cs-CZ" altLang="cs-CZ" i="1" dirty="0" err="1"/>
              <a:t>edukačný</a:t>
            </a:r>
            <a:r>
              <a:rPr lang="cs-CZ" altLang="cs-CZ" i="1" dirty="0"/>
              <a:t> proces v </a:t>
            </a:r>
            <a:r>
              <a:rPr lang="cs-CZ" altLang="cs-CZ" i="1" dirty="0" err="1"/>
              <a:t>ošetrovateľstve</a:t>
            </a:r>
            <a:r>
              <a:rPr lang="cs-CZ" altLang="cs-CZ" dirty="0"/>
              <a:t>, Martin: </a:t>
            </a:r>
            <a:r>
              <a:rPr lang="cs-CZ" altLang="cs-CZ" dirty="0" err="1"/>
              <a:t>Osveta</a:t>
            </a:r>
            <a:r>
              <a:rPr lang="cs-CZ" altLang="cs-CZ" dirty="0"/>
              <a:t>, 2009, s. 155, ISBN 978-80-8063-326-4</a:t>
            </a:r>
          </a:p>
          <a:p>
            <a:endParaRPr lang="cs-CZ" altLang="cs-CZ" dirty="0"/>
          </a:p>
          <a:p>
            <a:r>
              <a:rPr lang="cs-CZ" altLang="cs-CZ" dirty="0" err="1"/>
              <a:t>Nemcová</a:t>
            </a:r>
            <a:r>
              <a:rPr lang="cs-CZ" altLang="cs-CZ" dirty="0"/>
              <a:t> J., Hlinková E. </a:t>
            </a:r>
            <a:r>
              <a:rPr lang="cs-CZ" altLang="cs-CZ" i="1" dirty="0" err="1"/>
              <a:t>Moderná</a:t>
            </a:r>
            <a:r>
              <a:rPr lang="cs-CZ" altLang="cs-CZ" i="1" dirty="0"/>
              <a:t>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v </a:t>
            </a:r>
            <a:r>
              <a:rPr lang="cs-CZ" altLang="cs-CZ" i="1" dirty="0" err="1"/>
              <a:t>ošetrovateľstve</a:t>
            </a:r>
            <a:r>
              <a:rPr lang="cs-CZ" altLang="cs-CZ" dirty="0"/>
              <a:t>, Martin. </a:t>
            </a:r>
            <a:r>
              <a:rPr lang="cs-CZ" altLang="cs-CZ" dirty="0" err="1"/>
              <a:t>Osveta</a:t>
            </a:r>
            <a:r>
              <a:rPr lang="cs-CZ" altLang="cs-CZ" dirty="0"/>
              <a:t>, 2010, s. 259, ISBN 978-80-8063-321-9</a:t>
            </a:r>
          </a:p>
          <a:p>
            <a:endParaRPr lang="cs-CZ" dirty="0"/>
          </a:p>
          <a:p>
            <a:r>
              <a:rPr lang="cs-CZ" dirty="0" smtClean="0"/>
              <a:t>Palán, Z. Andromedia.cz: Přednáška online </a:t>
            </a:r>
            <a:r>
              <a:rPr lang="cs-CZ" dirty="0"/>
              <a:t>dostupné z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www.andromedia.cz/andragogicky-slovnik/prednaska</a:t>
            </a:r>
            <a:r>
              <a:rPr lang="cs-CZ" dirty="0" smtClean="0"/>
              <a:t>  </a:t>
            </a:r>
            <a:r>
              <a:rPr lang="cs-CZ" dirty="0"/>
              <a:t>staženo </a:t>
            </a:r>
            <a:r>
              <a:rPr lang="cs-CZ" dirty="0" smtClean="0"/>
              <a:t>12.3.2015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2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Wikipedie: Brainstorming online dostupné z </a:t>
            </a:r>
            <a:r>
              <a:rPr lang="cs-CZ" dirty="0">
                <a:hlinkClick r:id="rId2"/>
              </a:rPr>
              <a:t>http://cs.wikipedia.org/wiki/Brainstorming staženo 12.3.2015</a:t>
            </a:r>
            <a:endParaRPr lang="cs-CZ" dirty="0"/>
          </a:p>
          <a:p>
            <a:r>
              <a:rPr lang="cs-CZ" altLang="cs-CZ" dirty="0"/>
              <a:t>Průcha Jan </a:t>
            </a:r>
            <a:r>
              <a:rPr lang="cs-CZ" altLang="cs-CZ" i="1" dirty="0"/>
              <a:t>Pedagogická encyklopedie</a:t>
            </a:r>
            <a:r>
              <a:rPr lang="cs-CZ" altLang="cs-CZ" dirty="0"/>
              <a:t>, Praha: Portál, 2009, s. 936. ISBN 978-80-7367-546-2.</a:t>
            </a:r>
          </a:p>
          <a:p>
            <a:pPr marL="109537" indent="0">
              <a:buNone/>
            </a:pPr>
            <a:endParaRPr lang="cs-CZ" dirty="0"/>
          </a:p>
          <a:p>
            <a:r>
              <a:rPr lang="x-none" dirty="0"/>
              <a:t>Juřeníková, P., </a:t>
            </a:r>
            <a:r>
              <a:rPr lang="x-none" i="1" dirty="0"/>
              <a:t>Zásady edukace v ošetřovatelské praxi</a:t>
            </a:r>
            <a:r>
              <a:rPr lang="cs-CZ" dirty="0"/>
              <a:t> Praha: </a:t>
            </a:r>
            <a:r>
              <a:rPr lang="cs-CZ" dirty="0" err="1"/>
              <a:t>Grada</a:t>
            </a:r>
            <a:r>
              <a:rPr lang="cs-CZ" dirty="0"/>
              <a:t>, 2010, s. 80. ISBN 978-80-247-2171-2</a:t>
            </a:r>
          </a:p>
          <a:p>
            <a:pPr marL="109537" indent="0">
              <a:buNone/>
            </a:pPr>
            <a:endParaRPr lang="cs-CZ" altLang="cs-CZ" dirty="0"/>
          </a:p>
          <a:p>
            <a:r>
              <a:rPr lang="cs-CZ" dirty="0"/>
              <a:t>Průcha, J. </a:t>
            </a:r>
            <a:r>
              <a:rPr lang="cs-CZ" i="1" dirty="0"/>
              <a:t>Moderní pedagogika</a:t>
            </a:r>
            <a:r>
              <a:rPr lang="cs-CZ" dirty="0"/>
              <a:t>, 5. </a:t>
            </a:r>
            <a:r>
              <a:rPr lang="cs-CZ" dirty="0" err="1"/>
              <a:t>aktualiz</a:t>
            </a:r>
            <a:r>
              <a:rPr lang="cs-CZ" dirty="0"/>
              <a:t>. a doplněné vydání, Praha: Portál, 2013, ISBN 978-80-262-0456-5.</a:t>
            </a:r>
            <a:endParaRPr lang="cs-CZ" alt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34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Ed. metody v ošetřovatelství </a:t>
            </a:r>
            <a:br>
              <a:rPr lang="cs-CZ" dirty="0" smtClean="0"/>
            </a:br>
            <a:r>
              <a:rPr lang="cs-CZ" sz="3200" dirty="0" smtClean="0"/>
              <a:t>(</a:t>
            </a:r>
            <a:r>
              <a:rPr lang="cs-CZ" sz="3200" dirty="0" err="1" smtClean="0"/>
              <a:t>Nemcová</a:t>
            </a:r>
            <a:r>
              <a:rPr lang="cs-CZ" sz="3200" dirty="0" smtClean="0"/>
              <a:t>, Hlinková, 2010, s. 165-166)</a:t>
            </a:r>
            <a:r>
              <a:rPr lang="cs-CZ" dirty="0" smtClean="0"/>
              <a:t>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154" y="1934308"/>
            <a:ext cx="10839157" cy="423372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 </a:t>
            </a:r>
            <a:r>
              <a:rPr lang="cs-CZ" sz="2400" b="1" dirty="0" smtClean="0"/>
              <a:t>aktivita </a:t>
            </a:r>
            <a:r>
              <a:rPr lang="cs-CZ" sz="2400" b="1" dirty="0" err="1" smtClean="0"/>
              <a:t>edukátora</a:t>
            </a:r>
            <a:r>
              <a:rPr lang="cs-CZ" sz="2400" b="1" dirty="0" smtClean="0"/>
              <a:t> a </a:t>
            </a:r>
            <a:r>
              <a:rPr lang="cs-CZ" sz="2400" b="1" dirty="0" err="1" smtClean="0"/>
              <a:t>edukanta</a:t>
            </a:r>
            <a:r>
              <a:rPr lang="cs-CZ" sz="2400" b="1" dirty="0" smtClean="0"/>
              <a:t> </a:t>
            </a:r>
            <a:r>
              <a:rPr lang="cs-CZ" sz="2400" dirty="0" smtClean="0"/>
              <a:t>–</a:t>
            </a:r>
            <a:r>
              <a:rPr lang="cs-CZ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i="1" dirty="0" smtClean="0">
                <a:solidFill>
                  <a:schemeClr val="accent1">
                    <a:lumMod val="75000"/>
                  </a:schemeClr>
                </a:solidFill>
              </a:rPr>
              <a:t>tradiční </a:t>
            </a:r>
            <a:r>
              <a:rPr lang="cs-CZ" sz="2400" dirty="0" smtClean="0"/>
              <a:t>(rozhovor, přednáška, vysvětlování, diskuse, demonstrace a nácvik) </a:t>
            </a:r>
            <a:r>
              <a:rPr lang="cs-CZ" sz="2400" i="1" dirty="0" smtClean="0">
                <a:solidFill>
                  <a:schemeClr val="accent1">
                    <a:lumMod val="75000"/>
                  </a:schemeClr>
                </a:solidFill>
              </a:rPr>
              <a:t>alternativní</a:t>
            </a:r>
            <a:r>
              <a:rPr lang="cs-CZ" sz="2400" dirty="0" smtClean="0"/>
              <a:t> (hra, simulace, programové učení</a:t>
            </a:r>
            <a:r>
              <a:rPr lang="cs-CZ" sz="2400" dirty="0" smtClean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 </a:t>
            </a:r>
            <a:r>
              <a:rPr lang="cs-CZ" sz="2400" b="1" dirty="0" smtClean="0"/>
              <a:t>cíle Ed</a:t>
            </a:r>
            <a:r>
              <a:rPr lang="cs-CZ" sz="2400" dirty="0" smtClean="0"/>
              <a:t>. – metody na dosažení cílů – kognitivních, afektivních, </a:t>
            </a:r>
            <a:r>
              <a:rPr lang="cs-CZ" sz="2400" dirty="0" smtClean="0"/>
              <a:t>psychomotorických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 </a:t>
            </a:r>
            <a:r>
              <a:rPr lang="cs-CZ" sz="2400" b="1" dirty="0" smtClean="0"/>
              <a:t>ošetřovatelských diagnóz</a:t>
            </a:r>
            <a:r>
              <a:rPr lang="cs-CZ" sz="2400" dirty="0" smtClean="0"/>
              <a:t> – řešení problému deficitu vědomostí a deficitu </a:t>
            </a:r>
            <a:r>
              <a:rPr lang="cs-CZ" sz="2400" dirty="0" smtClean="0"/>
              <a:t>zručností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 </a:t>
            </a:r>
            <a:r>
              <a:rPr lang="cs-CZ" sz="2400" b="1" dirty="0" smtClean="0"/>
              <a:t>věku </a:t>
            </a:r>
            <a:r>
              <a:rPr lang="cs-CZ" sz="2400" b="1" dirty="0" err="1" smtClean="0"/>
              <a:t>edukanta</a:t>
            </a:r>
            <a:r>
              <a:rPr lang="cs-CZ" sz="2400" b="1" dirty="0" smtClean="0"/>
              <a:t> </a:t>
            </a:r>
            <a:r>
              <a:rPr lang="cs-CZ" sz="2400" dirty="0" smtClean="0"/>
              <a:t>– dětský, dospělý, geriatrický </a:t>
            </a:r>
            <a:r>
              <a:rPr lang="cs-CZ" sz="2400" dirty="0" smtClean="0"/>
              <a:t>P/K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 </a:t>
            </a:r>
            <a:r>
              <a:rPr lang="cs-CZ" sz="2400" b="1" dirty="0" smtClean="0"/>
              <a:t>etapa (fáze) Ed. procesu </a:t>
            </a:r>
            <a:r>
              <a:rPr lang="cs-CZ" sz="2400" dirty="0" smtClean="0"/>
              <a:t>– metody motivační, expoziční, fixační a evaluační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6778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68473"/>
          </a:xfrm>
        </p:spPr>
        <p:txBody>
          <a:bodyPr>
            <a:normAutofit fontScale="90000"/>
          </a:bodyPr>
          <a:lstStyle/>
          <a:p>
            <a:r>
              <a:rPr lang="cs-CZ" sz="4400" dirty="0" smtClean="0"/>
              <a:t>Klasifikace výukových metod </a:t>
            </a:r>
            <a:r>
              <a:rPr lang="cs-CZ" sz="4000" dirty="0" smtClean="0"/>
              <a:t>(Průcha, 2009, s. 196)</a:t>
            </a:r>
            <a:endParaRPr lang="cs-CZ" sz="40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266519"/>
              </p:ext>
            </p:extLst>
          </p:nvPr>
        </p:nvGraphicFramePr>
        <p:xfrm>
          <a:off x="140676" y="1178170"/>
          <a:ext cx="11937022" cy="548649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95563"/>
                <a:gridCol w="2415673"/>
                <a:gridCol w="3327975"/>
                <a:gridCol w="3597811"/>
              </a:tblGrid>
              <a:tr h="750330">
                <a:tc>
                  <a:txBody>
                    <a:bodyPr/>
                    <a:lstStyle/>
                    <a:p>
                      <a:endParaRPr lang="cs-CZ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 smtClean="0"/>
                        <a:t>Metody </a:t>
                      </a:r>
                      <a:r>
                        <a:rPr lang="cs-CZ" sz="2200" b="1" u="sng" dirty="0" smtClean="0"/>
                        <a:t>slovní</a:t>
                      </a:r>
                      <a:endParaRPr lang="cs-CZ" sz="22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 smtClean="0"/>
                        <a:t>Metody </a:t>
                      </a:r>
                      <a:r>
                        <a:rPr lang="cs-CZ" sz="2200" u="sng" dirty="0" smtClean="0"/>
                        <a:t>názorně-demonstrační</a:t>
                      </a:r>
                      <a:endParaRPr lang="cs-CZ" sz="2200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 smtClean="0"/>
                        <a:t>Metody </a:t>
                      </a:r>
                      <a:r>
                        <a:rPr lang="cs-CZ" sz="2200" u="sng" dirty="0" err="1" smtClean="0"/>
                        <a:t>dovednostně</a:t>
                      </a:r>
                      <a:r>
                        <a:rPr lang="cs-CZ" sz="2200" u="sng" dirty="0" smtClean="0"/>
                        <a:t>-praktické</a:t>
                      </a:r>
                      <a:endParaRPr lang="cs-CZ" sz="2200" u="sng" dirty="0"/>
                    </a:p>
                  </a:txBody>
                  <a:tcPr anchor="ctr"/>
                </a:tc>
              </a:tr>
              <a:tr h="2097105">
                <a:tc>
                  <a:txBody>
                    <a:bodyPr/>
                    <a:lstStyle/>
                    <a:p>
                      <a:r>
                        <a:rPr lang="cs-CZ" sz="2200" b="1" u="sng" dirty="0" smtClean="0"/>
                        <a:t>Klasické</a:t>
                      </a:r>
                      <a:r>
                        <a:rPr lang="cs-CZ" sz="2200" b="1" dirty="0" smtClean="0"/>
                        <a:t> výukové metody</a:t>
                      </a:r>
                      <a:endParaRPr lang="cs-CZ" sz="22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vyprávění</a:t>
                      </a:r>
                    </a:p>
                    <a:p>
                      <a:r>
                        <a:rPr lang="cs-CZ" sz="2200" dirty="0" smtClean="0"/>
                        <a:t>vysvětlování</a:t>
                      </a:r>
                    </a:p>
                    <a:p>
                      <a:r>
                        <a:rPr lang="cs-CZ" sz="2200" dirty="0" smtClean="0"/>
                        <a:t>přednáška</a:t>
                      </a:r>
                    </a:p>
                    <a:p>
                      <a:r>
                        <a:rPr lang="cs-CZ" sz="2200" dirty="0" smtClean="0"/>
                        <a:t>práce s textem, knihou</a:t>
                      </a:r>
                    </a:p>
                    <a:p>
                      <a:r>
                        <a:rPr lang="cs-CZ" sz="2200" dirty="0" smtClean="0"/>
                        <a:t>rozhovor</a:t>
                      </a:r>
                      <a:endParaRPr lang="cs-CZ" sz="2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předvádění a pozorování</a:t>
                      </a:r>
                    </a:p>
                    <a:p>
                      <a:r>
                        <a:rPr lang="cs-CZ" sz="2200" dirty="0" smtClean="0"/>
                        <a:t>práce</a:t>
                      </a:r>
                      <a:r>
                        <a:rPr lang="cs-CZ" sz="2200" baseline="0" dirty="0" smtClean="0"/>
                        <a:t> s obrazem</a:t>
                      </a:r>
                    </a:p>
                    <a:p>
                      <a:r>
                        <a:rPr lang="cs-CZ" sz="2200" baseline="0" dirty="0" smtClean="0"/>
                        <a:t>instruktáž </a:t>
                      </a:r>
                      <a:endParaRPr lang="cs-CZ" sz="2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napodobování</a:t>
                      </a:r>
                    </a:p>
                    <a:p>
                      <a:r>
                        <a:rPr lang="cs-CZ" sz="2200" dirty="0" smtClean="0"/>
                        <a:t>manipulování, laborování a experimentování</a:t>
                      </a:r>
                    </a:p>
                    <a:p>
                      <a:r>
                        <a:rPr lang="cs-CZ" sz="2200" dirty="0" smtClean="0"/>
                        <a:t>nácvik dovedností</a:t>
                      </a:r>
                    </a:p>
                    <a:p>
                      <a:r>
                        <a:rPr lang="cs-CZ" sz="2200" dirty="0" smtClean="0"/>
                        <a:t>produkční metody</a:t>
                      </a:r>
                      <a:endParaRPr lang="cs-CZ" sz="2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917483">
                <a:tc>
                  <a:txBody>
                    <a:bodyPr/>
                    <a:lstStyle/>
                    <a:p>
                      <a:r>
                        <a:rPr lang="cs-CZ" sz="2200" b="1" u="sng" dirty="0" smtClean="0"/>
                        <a:t>Aktivizující</a:t>
                      </a:r>
                      <a:r>
                        <a:rPr lang="cs-CZ" sz="2200" b="1" dirty="0" smtClean="0"/>
                        <a:t> metody</a:t>
                      </a:r>
                      <a:endParaRPr lang="cs-CZ" sz="22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cs-CZ" sz="2200" dirty="0" smtClean="0"/>
                        <a:t>Metody diskusní;</a:t>
                      </a:r>
                      <a:r>
                        <a:rPr lang="cs-CZ" sz="2200" baseline="0" dirty="0" smtClean="0"/>
                        <a:t> heuristické, řešení problému; metody situační; metody inscenační; didaktické hry</a:t>
                      </a:r>
                      <a:endParaRPr lang="cs-CZ" sz="2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1703896">
                <a:tc>
                  <a:txBody>
                    <a:bodyPr/>
                    <a:lstStyle/>
                    <a:p>
                      <a:r>
                        <a:rPr lang="cs-CZ" sz="2200" b="1" u="sng" dirty="0" smtClean="0"/>
                        <a:t>Komplexní </a:t>
                      </a:r>
                      <a:r>
                        <a:rPr lang="cs-CZ" sz="2200" b="1" dirty="0" smtClean="0"/>
                        <a:t>výukové metody</a:t>
                      </a:r>
                      <a:endParaRPr lang="cs-CZ" sz="22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cs-CZ" sz="2200" dirty="0" smtClean="0"/>
                        <a:t>Frontální výuka; skupinová a kooperativní výuka; partnerská výuka; individuální a individualizovaná výuka; samostatná práce žáků; kritické myšlení; brainstorming; projektová</a:t>
                      </a:r>
                      <a:r>
                        <a:rPr lang="cs-CZ" sz="2200" baseline="0" dirty="0" smtClean="0"/>
                        <a:t> výuka; výuka dramatem; otevřené učení; učení v životních situacích; televizní výuka; výuka podporována PC</a:t>
                      </a:r>
                      <a:endParaRPr lang="cs-CZ" sz="2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259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82600" y="178229"/>
            <a:ext cx="3924300" cy="852487"/>
          </a:xfrm>
        </p:spPr>
        <p:txBody>
          <a:bodyPr/>
          <a:lstStyle/>
          <a:p>
            <a:r>
              <a:rPr lang="cs-CZ" dirty="0" smtClean="0"/>
              <a:t>Přednáška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0549" y="1143000"/>
            <a:ext cx="11785479" cy="5715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souvislí ucelený projev;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objasnění rozsáhlejších, důležitých témat a teoretických informací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výhoda </a:t>
            </a:r>
            <a:r>
              <a:rPr lang="cs-CZ" dirty="0" smtClean="0"/>
              <a:t>– lze </a:t>
            </a:r>
            <a:r>
              <a:rPr lang="cs-CZ" dirty="0" err="1" smtClean="0"/>
              <a:t>edukovat</a:t>
            </a:r>
            <a:r>
              <a:rPr lang="cs-CZ" dirty="0" smtClean="0"/>
              <a:t> více osob najednou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nevýhoda</a:t>
            </a:r>
            <a:r>
              <a:rPr lang="cs-CZ" dirty="0" smtClean="0"/>
              <a:t> – pasivita účastníků, edukační cíl – pouze kognitivní oblast, minimální zpětná vazba – vhodnější je využít varianty interaktivní přednášky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přednáškový cyklus - několik přednášek za sebou</a:t>
            </a:r>
          </a:p>
          <a:p>
            <a:pPr marL="0" indent="0">
              <a:buNone/>
            </a:pPr>
            <a:r>
              <a:rPr lang="cs-CZ" b="1" u="sng" dirty="0"/>
              <a:t>T</a:t>
            </a:r>
            <a:r>
              <a:rPr lang="cs-CZ" b="1" u="sng" dirty="0" smtClean="0"/>
              <a:t>ypy přednášek: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 týmová </a:t>
            </a:r>
            <a:r>
              <a:rPr lang="cs-CZ" dirty="0" smtClean="0"/>
              <a:t>– střídání 2-3 přednášejících na stejné téma; výhoda mnohostranný úhel pohledu, předvedení různého způsobu myšlení, střídání hlasu, tempa atd.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 princip „tiskové konference“ </a:t>
            </a:r>
            <a:r>
              <a:rPr lang="cs-CZ" dirty="0" smtClean="0"/>
              <a:t>– sesbírání dotazů před přednáškou, lektor zapracuje odpovědi do přednášky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b="1" dirty="0" smtClean="0"/>
              <a:t>přednáška spojená s diskusí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b="1" dirty="0" smtClean="0"/>
              <a:t>ex katedra </a:t>
            </a:r>
            <a:r>
              <a:rPr lang="cs-CZ" dirty="0" smtClean="0"/>
              <a:t>– doslovné čtení textu, vhodná při nutnosti obeznámit posluchače s doslovným zněním textu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 interaktivní přednáška </a:t>
            </a:r>
            <a:r>
              <a:rPr lang="cs-CZ" dirty="0" smtClean="0"/>
              <a:t>– monolog lektora s dotazy, úkoly, cvičení</a:t>
            </a:r>
          </a:p>
          <a:p>
            <a:pPr marL="0" indent="0">
              <a:buNone/>
            </a:pPr>
            <a:r>
              <a:rPr lang="cs-CZ" dirty="0" smtClean="0"/>
              <a:t>využití pomůcek a didaktické techniky – PC a dataprojektor, flip-chart, interaktivní tabule apod.</a:t>
            </a:r>
          </a:p>
          <a:p>
            <a:pPr marL="0" indent="0">
              <a:buNone/>
            </a:pPr>
            <a:r>
              <a:rPr lang="cs-CZ" dirty="0" smtClean="0"/>
              <a:t>Důsledná příprava přednášejícího</a:t>
            </a:r>
          </a:p>
        </p:txBody>
      </p:sp>
      <p:sp>
        <p:nvSpPr>
          <p:cNvPr id="4" name="Obdélník 3"/>
          <p:cNvSpPr/>
          <p:nvPr/>
        </p:nvSpPr>
        <p:spPr>
          <a:xfrm>
            <a:off x="7614139" y="178229"/>
            <a:ext cx="4411889" cy="1385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Úvod, cíl přednášky, smysl prezentace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Jádro – vlastní výklad, EB, příklady z praxe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závěr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8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60843"/>
          </a:xfrm>
        </p:spPr>
        <p:txBody>
          <a:bodyPr/>
          <a:lstStyle/>
          <a:p>
            <a:r>
              <a:rPr lang="cs-CZ" dirty="0" smtClean="0"/>
              <a:t>Vysvětlování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860258" cy="402336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Využití v případě, nemůžeme-li se opřít o </a:t>
            </a:r>
            <a:r>
              <a:rPr lang="cs-CZ" sz="2400" dirty="0" err="1" smtClean="0"/>
              <a:t>edukantovi</a:t>
            </a:r>
            <a:r>
              <a:rPr lang="cs-CZ" sz="2400" dirty="0" smtClean="0"/>
              <a:t> předchozí zkušenosti</a:t>
            </a:r>
          </a:p>
          <a:p>
            <a:r>
              <a:rPr lang="cs-CZ" sz="2400" dirty="0" smtClean="0"/>
              <a:t>Cíl - pochopení příčin, souvislostí, podstaty zkoumaného jevu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- kognitivní</a:t>
            </a:r>
          </a:p>
          <a:p>
            <a:r>
              <a:rPr lang="cs-CZ" sz="2400" dirty="0" smtClean="0"/>
              <a:t>Uplatnit – systematičnost, logiku, souvislost a návaznost, srozumitelnost, fakta</a:t>
            </a:r>
          </a:p>
          <a:p>
            <a:r>
              <a:rPr lang="cs-CZ" sz="2400" dirty="0" smtClean="0"/>
              <a:t>Vhodné doplnit – názornými pomůckami (modely, schémata atd.)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3157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90499" y="249239"/>
            <a:ext cx="3045069" cy="788253"/>
          </a:xfrm>
        </p:spPr>
        <p:txBody>
          <a:bodyPr/>
          <a:lstStyle/>
          <a:p>
            <a:r>
              <a:rPr lang="cs-CZ" dirty="0" smtClean="0"/>
              <a:t>Rozhovor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71500" y="914401"/>
            <a:ext cx="10594731" cy="5372100"/>
          </a:xfrm>
        </p:spPr>
        <p:txBody>
          <a:bodyPr>
            <a:noAutofit/>
          </a:bodyPr>
          <a:lstStyle/>
          <a:p>
            <a:r>
              <a:rPr lang="cs-CZ" dirty="0" smtClean="0"/>
              <a:t>Účel – sběr informací, sdělení nových poznatků, upevnění a opakování již probraného</a:t>
            </a:r>
          </a:p>
          <a:p>
            <a:endParaRPr lang="cs-CZ" dirty="0"/>
          </a:p>
          <a:p>
            <a:r>
              <a:rPr lang="cs-CZ" b="1" dirty="0" smtClean="0"/>
              <a:t>Zásady kladení otázek: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</a:t>
            </a:r>
            <a:r>
              <a:rPr lang="cs-CZ" dirty="0" smtClean="0"/>
              <a:t>důsledná příprava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spisovný a kultivovaný projev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jasná, srozumitelná</a:t>
            </a:r>
            <a:r>
              <a:rPr lang="cs-CZ" dirty="0" smtClean="0"/>
              <a:t>, jednoduchá K. (vyhnout se souvětím, odborným výrazům, slangu atd.)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</a:t>
            </a:r>
            <a:r>
              <a:rPr lang="cs-CZ" dirty="0" smtClean="0"/>
              <a:t>nesmí být sugestivní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logická posloupnost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1 otázka = 1 problém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čas na promyšlení, trpělivost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vyhnout se jednoslovným odpovědím </a:t>
            </a:r>
            <a:r>
              <a:rPr lang="cs-CZ" dirty="0" smtClean="0"/>
              <a:t>Ano/Ne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</a:t>
            </a:r>
            <a:r>
              <a:rPr lang="cs-CZ" dirty="0" smtClean="0"/>
              <a:t>odpovědi </a:t>
            </a:r>
            <a:r>
              <a:rPr lang="cs-CZ" dirty="0" err="1" smtClean="0"/>
              <a:t>edukanta</a:t>
            </a:r>
            <a:r>
              <a:rPr lang="cs-CZ" dirty="0" smtClean="0"/>
              <a:t> – správná, částečně správná, nesprávná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34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119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tx2">
                    <a:satMod val="130000"/>
                  </a:schemeClr>
                </a:solidFill>
              </a:rPr>
              <a:t>Přípravná </a:t>
            </a:r>
            <a:r>
              <a:rPr lang="cs-CZ" dirty="0">
                <a:solidFill>
                  <a:schemeClr val="tx2">
                    <a:satMod val="130000"/>
                  </a:schemeClr>
                </a:solidFill>
              </a:rPr>
              <a:t>a plánovací fáze </a:t>
            </a:r>
            <a:r>
              <a:rPr lang="cs-CZ" dirty="0" smtClean="0">
                <a:solidFill>
                  <a:schemeClr val="tx2">
                    <a:satMod val="130000"/>
                  </a:schemeClr>
                </a:solidFill>
              </a:rPr>
              <a:t>rozhovoru</a:t>
            </a:r>
            <a:endParaRPr lang="cs-CZ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794853"/>
              </p:ext>
            </p:extLst>
          </p:nvPr>
        </p:nvGraphicFramePr>
        <p:xfrm>
          <a:off x="0" y="1892300"/>
          <a:ext cx="12027877" cy="496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172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Diskuse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677" y="1845734"/>
            <a:ext cx="11869615" cy="439680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 smtClean="0"/>
              <a:t> Argumentace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 smtClean="0"/>
              <a:t> Prezentace vlastních myšlenek, znalostí, nápadů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 smtClean="0"/>
              <a:t> Úspěšný průběh – vhodně zvolené téma; prostředí; diskutující, moderátor (</a:t>
            </a:r>
            <a:r>
              <a:rPr lang="cs-CZ" sz="2400" dirty="0" err="1" smtClean="0"/>
              <a:t>edukátor</a:t>
            </a:r>
            <a:r>
              <a:rPr lang="cs-CZ" sz="2400" dirty="0" smtClean="0"/>
              <a:t>, </a:t>
            </a:r>
            <a:r>
              <a:rPr lang="cs-CZ" sz="2400" dirty="0" err="1" smtClean="0"/>
              <a:t>kt</a:t>
            </a:r>
            <a:r>
              <a:rPr lang="cs-CZ" sz="2400" dirty="0" smtClean="0"/>
              <a:t>. diskusi řídí)</a:t>
            </a:r>
          </a:p>
          <a:p>
            <a:pPr marL="0" indent="0">
              <a:buNone/>
            </a:pPr>
            <a:r>
              <a:rPr lang="cs-CZ" sz="2400" dirty="0" smtClean="0"/>
              <a:t>Moderátor/</a:t>
            </a:r>
            <a:r>
              <a:rPr lang="cs-CZ" sz="2400" dirty="0" err="1" smtClean="0"/>
              <a:t>edukátor</a:t>
            </a:r>
            <a:r>
              <a:rPr lang="cs-CZ" sz="2400" dirty="0" smtClean="0"/>
              <a:t>: důsledná příprava a zkušenosti, sleduje průběh diskuse, usměrňuje ji a řídí (čas, odbíhání od témat atd.) na závěr nutné shrnutí, mylné závěry uvést na pravou míru</a:t>
            </a:r>
          </a:p>
          <a:p>
            <a:pPr marL="0" indent="0">
              <a:buNone/>
            </a:pPr>
            <a:r>
              <a:rPr lang="cs-CZ" sz="2400" dirty="0" smtClean="0"/>
              <a:t>Výhoda – aktivita zapojených členů</a:t>
            </a:r>
          </a:p>
          <a:p>
            <a:pPr marL="0" indent="0">
              <a:buNone/>
            </a:pPr>
            <a:r>
              <a:rPr lang="cs-CZ" sz="2400" dirty="0" smtClean="0"/>
              <a:t>Nevýhoda – 1-2 dominantní členové ve skupině; diskuse se ubírá jiným směrem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Optimální počet 6-8 členů (při větším počtu účastníků diskuse se doporučuje vytvořit menší skupinky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311802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929</TotalTime>
  <Words>1968</Words>
  <Application>Microsoft Office PowerPoint</Application>
  <PresentationFormat>Širokoúhlá obrazovka</PresentationFormat>
  <Paragraphs>265</Paragraphs>
  <Slides>26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Wingdings</vt:lpstr>
      <vt:lpstr>Retrospektiva</vt:lpstr>
      <vt:lpstr>Edukační metody</vt:lpstr>
      <vt:lpstr>Edukační metoda</vt:lpstr>
      <vt:lpstr>Ed. metody v ošetřovatelství  (Nemcová, Hlinková, 2010, s. 165-166): </vt:lpstr>
      <vt:lpstr>Klasifikace výukových metod (Průcha, 2009, s. 196)</vt:lpstr>
      <vt:lpstr>Přednáška </vt:lpstr>
      <vt:lpstr>Vysvětlování </vt:lpstr>
      <vt:lpstr>Rozhovor </vt:lpstr>
      <vt:lpstr>Přípravná a plánovací fáze rozhovoru</vt:lpstr>
      <vt:lpstr>Diskuse </vt:lpstr>
      <vt:lpstr>Heuristická metoda – dle Zelina, M.</vt:lpstr>
      <vt:lpstr>Instruktáž a praktické cvičení</vt:lpstr>
      <vt:lpstr>Metoda tištěného slova (Práce s textem) I. </vt:lpstr>
      <vt:lpstr>Metoda tištěného slova (Práce s textem) II. </vt:lpstr>
      <vt:lpstr>Demonstrace činnosti</vt:lpstr>
      <vt:lpstr>Konzultace </vt:lpstr>
      <vt:lpstr>Brainstorming </vt:lpstr>
      <vt:lpstr>Brainwriting </vt:lpstr>
      <vt:lpstr>Buzz group - bzučící skupiny</vt:lpstr>
      <vt:lpstr>E-learning</vt:lpstr>
      <vt:lpstr>Hra </vt:lpstr>
      <vt:lpstr>Simulace </vt:lpstr>
      <vt:lpstr>K dalším metodám patří:</vt:lpstr>
      <vt:lpstr>Prezentace aplikace PowerPoint</vt:lpstr>
      <vt:lpstr>Prezentace aplikace PowerPoint</vt:lpstr>
      <vt:lpstr>Literatura </vt:lpstr>
      <vt:lpstr>Literatura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Edukační metody</dc:title>
  <dc:creator>Natália Beharková</dc:creator>
  <cp:lastModifiedBy>Natália Beharková</cp:lastModifiedBy>
  <cp:revision>53</cp:revision>
  <dcterms:created xsi:type="dcterms:W3CDTF">2015-03-12T11:15:06Z</dcterms:created>
  <dcterms:modified xsi:type="dcterms:W3CDTF">2016-04-05T07:54:38Z</dcterms:modified>
</cp:coreProperties>
</file>