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303" r:id="rId2"/>
    <p:sldId id="302" r:id="rId3"/>
    <p:sldId id="257" r:id="rId4"/>
    <p:sldId id="258" r:id="rId5"/>
    <p:sldId id="285" r:id="rId6"/>
    <p:sldId id="286" r:id="rId7"/>
    <p:sldId id="287" r:id="rId8"/>
    <p:sldId id="288" r:id="rId9"/>
    <p:sldId id="263" r:id="rId10"/>
    <p:sldId id="264" r:id="rId11"/>
    <p:sldId id="265" r:id="rId12"/>
    <p:sldId id="266" r:id="rId13"/>
    <p:sldId id="268" r:id="rId14"/>
    <p:sldId id="269" r:id="rId15"/>
    <p:sldId id="271" r:id="rId16"/>
    <p:sldId id="294" r:id="rId17"/>
    <p:sldId id="290" r:id="rId18"/>
    <p:sldId id="291" r:id="rId19"/>
    <p:sldId id="292" r:id="rId20"/>
    <p:sldId id="293" r:id="rId21"/>
    <p:sldId id="274" r:id="rId22"/>
    <p:sldId id="275" r:id="rId23"/>
    <p:sldId id="295" r:id="rId24"/>
    <p:sldId id="296" r:id="rId25"/>
    <p:sldId id="297" r:id="rId26"/>
    <p:sldId id="298" r:id="rId27"/>
    <p:sldId id="282" r:id="rId28"/>
    <p:sldId id="28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319" r:id="rId45"/>
    <p:sldId id="320" r:id="rId46"/>
    <p:sldId id="321" r:id="rId47"/>
    <p:sldId id="322" r:id="rId48"/>
  </p:sldIdLst>
  <p:sldSz cx="9144000" cy="6858000" type="screen4x3"/>
  <p:notesSz cx="6797675" cy="992505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9" autoAdjust="0"/>
    <p:restoredTop sz="94689" autoAdjust="0"/>
  </p:normalViewPr>
  <p:slideViewPr>
    <p:cSldViewPr showGuides="1">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5" Type="http://schemas.openxmlformats.org/officeDocument/2006/relationships/image" Target="../media/image21.wmf"/><Relationship Id="rId4"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253"/>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253"/>
          </a:xfrm>
          <a:prstGeom prst="rect">
            <a:avLst/>
          </a:prstGeom>
        </p:spPr>
        <p:txBody>
          <a:bodyPr vert="horz" lIns="91440" tIns="45720" rIns="91440" bIns="45720" rtlCol="0"/>
          <a:lstStyle>
            <a:lvl1pPr algn="r">
              <a:defRPr sz="1200"/>
            </a:lvl1pPr>
          </a:lstStyle>
          <a:p>
            <a:fld id="{A8827ECE-AF1E-45E9-908B-66270AB35446}" type="datetimeFigureOut">
              <a:rPr lang="cs-CZ" smtClean="0"/>
              <a:pPr/>
              <a:t>2.5.2016</a:t>
            </a:fld>
            <a:endParaRPr lang="cs-CZ"/>
          </a:p>
        </p:txBody>
      </p:sp>
      <p:sp>
        <p:nvSpPr>
          <p:cNvPr id="4" name="Zástupný symbol pro obrázek snímku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4399"/>
            <a:ext cx="5438140" cy="446627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7075"/>
            <a:ext cx="2945659" cy="496253"/>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7075"/>
            <a:ext cx="2945659" cy="496253"/>
          </a:xfrm>
          <a:prstGeom prst="rect">
            <a:avLst/>
          </a:prstGeom>
        </p:spPr>
        <p:txBody>
          <a:bodyPr vert="horz" lIns="91440" tIns="45720" rIns="91440" bIns="45720" rtlCol="0" anchor="b"/>
          <a:lstStyle>
            <a:lvl1pPr algn="r">
              <a:defRPr sz="1200"/>
            </a:lvl1pPr>
          </a:lstStyle>
          <a:p>
            <a:fld id="{CE76D022-30E0-4BF6-B6C2-A6BC03CA794E}"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CE76D022-30E0-4BF6-B6C2-A6BC03CA794E}" type="slidenum">
              <a:rPr lang="cs-CZ" smtClean="0"/>
              <a:pPr/>
              <a:t>8</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4" name="Obdélník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 name="Obdélník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0" name="Obdélník 9"/>
          <p:cNvSpPr>
            <a:spLocks noChangeArrowheads="1"/>
          </p:cNvSpPr>
          <p:nvPr/>
        </p:nvSpPr>
        <p:spPr bwMode="auto">
          <a:xfrm>
            <a:off x="146050" y="6391275"/>
            <a:ext cx="8832850" cy="466725"/>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11" name="Přímá spojovací čára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Obdélník 11"/>
          <p:cNvSpPr>
            <a:spLocks noChangeArrowheads="1"/>
          </p:cNvSpPr>
          <p:nvPr/>
        </p:nvSpPr>
        <p:spPr bwMode="auto">
          <a:xfrm>
            <a:off x="152400" y="152400"/>
            <a:ext cx="8832850" cy="67056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Elipsa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Elipsa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5" name="Picture 16" descr="logo-I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9388" y="6381750"/>
            <a:ext cx="503237" cy="476250"/>
          </a:xfrm>
          <a:prstGeom prst="rect">
            <a:avLst/>
          </a:prstGeom>
          <a:noFill/>
          <a:ln w="9525">
            <a:noFill/>
            <a:miter lim="800000"/>
            <a:headEnd/>
            <a:tailEnd/>
          </a:ln>
        </p:spPr>
      </p:pic>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Klepnutím lze upravit styl předlohy podnadpisů.</a:t>
            </a:r>
            <a:endParaRPr lang="en-US"/>
          </a:p>
        </p:txBody>
      </p:sp>
      <p:sp>
        <p:nvSpPr>
          <p:cNvPr id="8" name="Nadpis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cs-CZ" smtClean="0"/>
              <a:t>Klepnutím lze upravit styl předlohy nadpisů.</a:t>
            </a:r>
            <a:endParaRPr lang="en-US"/>
          </a:p>
        </p:txBody>
      </p:sp>
      <p:sp>
        <p:nvSpPr>
          <p:cNvPr id="16" name="Zástupný symbol pro datum 27"/>
          <p:cNvSpPr>
            <a:spLocks noGrp="1"/>
          </p:cNvSpPr>
          <p:nvPr>
            <p:ph type="dt" sz="half" idx="10"/>
          </p:nvPr>
        </p:nvSpPr>
        <p:spPr/>
        <p:txBody>
          <a:bodyPr/>
          <a:lstStyle>
            <a:lvl1pPr>
              <a:defRPr/>
            </a:lvl1pPr>
          </a:lstStyle>
          <a:p>
            <a:pPr>
              <a:defRPr/>
            </a:pPr>
            <a:fld id="{7E04CA88-A6CE-46CF-82DF-07C8FA9B780D}" type="datetime1">
              <a:rPr lang="cs-CZ"/>
              <a:pPr>
                <a:defRPr/>
              </a:pPr>
              <a:t>2.5.2016</a:t>
            </a:fld>
            <a:endParaRPr lang="cs-CZ"/>
          </a:p>
        </p:txBody>
      </p:sp>
      <p:sp>
        <p:nvSpPr>
          <p:cNvPr id="17" name="Zástupný symbol pro zápatí 16"/>
          <p:cNvSpPr>
            <a:spLocks noGrp="1"/>
          </p:cNvSpPr>
          <p:nvPr>
            <p:ph type="ftr" sz="quarter" idx="11"/>
          </p:nvPr>
        </p:nvSpPr>
        <p:spPr>
          <a:xfrm>
            <a:off x="774700" y="6410325"/>
            <a:ext cx="3581400" cy="366713"/>
          </a:xfrm>
        </p:spPr>
        <p:txBody>
          <a:bodyPr/>
          <a:lstStyle>
            <a:lvl1pPr>
              <a:defRPr sz="900" smtClean="0">
                <a:latin typeface="Arial" pitchFamily="34" charset="0"/>
              </a:defRPr>
            </a:lvl1pPr>
          </a:lstStyle>
          <a:p>
            <a:pPr>
              <a:defRPr/>
            </a:pPr>
            <a:r>
              <a:rPr lang="cs-CZ"/>
              <a:t>Vytvořil Institut biostatistiky a analýz, Masarykova univerzita </a:t>
            </a:r>
            <a:br>
              <a:rPr lang="cs-CZ"/>
            </a:br>
            <a:r>
              <a:rPr lang="cs-CZ" i="1"/>
              <a:t>J. Jarkovský, L. Dušek</a:t>
            </a:r>
          </a:p>
        </p:txBody>
      </p:sp>
      <p:sp>
        <p:nvSpPr>
          <p:cNvPr id="18" name="Zástupný symbol pro číslo snímku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9879348F-C9AD-4E9A-A0F1-FE912E362F83}" type="slidenum">
              <a:rPr lang="cs-CZ">
                <a:solidFill>
                  <a:srgbClr val="8CADAE">
                    <a:shade val="75000"/>
                  </a:srgbClr>
                </a:solidFill>
              </a:rPr>
              <a:pPr>
                <a:defRPr/>
              </a:pPr>
              <a:t>‹#›</a:t>
            </a:fld>
            <a:endParaRPr lang="cs-CZ">
              <a:solidFill>
                <a:srgbClr val="8CADAE">
                  <a:shade val="7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3" name="Obdélník 2"/>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4" name="Obdélník 3"/>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 name="Obdélník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8" name="Obdélník 7"/>
          <p:cNvSpPr>
            <a:spLocks noChangeArrowheads="1"/>
          </p:cNvSpPr>
          <p:nvPr/>
        </p:nvSpPr>
        <p:spPr bwMode="auto">
          <a:xfrm>
            <a:off x="152400" y="155575"/>
            <a:ext cx="8832850" cy="67024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9" name="Přímá spojovací čára 8"/>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0" name="Elipsa 9"/>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Elipsa 10"/>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2" name="Picture 16" descr="logo-I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9388" y="6381750"/>
            <a:ext cx="503237" cy="476250"/>
          </a:xfrm>
          <a:prstGeom prst="rect">
            <a:avLst/>
          </a:prstGeom>
          <a:noFill/>
          <a:ln w="9525">
            <a:noFill/>
            <a:miter lim="800000"/>
            <a:headEnd/>
            <a:tailEnd/>
          </a:ln>
        </p:spPr>
      </p:pic>
      <p:sp>
        <p:nvSpPr>
          <p:cNvPr id="2" name="Nadpis 1"/>
          <p:cNvSpPr>
            <a:spLocks noGrp="1"/>
          </p:cNvSpPr>
          <p:nvPr>
            <p:ph type="title"/>
          </p:nvPr>
        </p:nvSpPr>
        <p:spPr/>
        <p:txBody>
          <a:bodyPr/>
          <a:lstStyle/>
          <a:p>
            <a:r>
              <a:rPr lang="cs-CZ" smtClean="0"/>
              <a:t>Klepnutím lze upravit styl předlohy nadpisů.</a:t>
            </a:r>
            <a:endParaRPr lang="en-US"/>
          </a:p>
        </p:txBody>
      </p:sp>
      <p:sp>
        <p:nvSpPr>
          <p:cNvPr id="13" name="Zástupný symbol pro datum 2"/>
          <p:cNvSpPr>
            <a:spLocks noGrp="1"/>
          </p:cNvSpPr>
          <p:nvPr>
            <p:ph type="dt" sz="half" idx="10"/>
          </p:nvPr>
        </p:nvSpPr>
        <p:spPr/>
        <p:txBody>
          <a:bodyPr/>
          <a:lstStyle>
            <a:lvl1pPr>
              <a:defRPr/>
            </a:lvl1pPr>
          </a:lstStyle>
          <a:p>
            <a:pPr>
              <a:defRPr/>
            </a:pPr>
            <a:fld id="{3F1049C0-590D-4C13-BB86-F44463B4100C}" type="datetime1">
              <a:rPr lang="cs-CZ"/>
              <a:pPr>
                <a:defRPr/>
              </a:pPr>
              <a:t>2.5.2016</a:t>
            </a:fld>
            <a:endParaRPr lang="cs-CZ"/>
          </a:p>
        </p:txBody>
      </p:sp>
      <p:sp>
        <p:nvSpPr>
          <p:cNvPr id="14" name="Zástupný symbol pro zápatí 3"/>
          <p:cNvSpPr>
            <a:spLocks noGrp="1"/>
          </p:cNvSpPr>
          <p:nvPr>
            <p:ph type="ftr" sz="quarter" idx="11"/>
          </p:nvPr>
        </p:nvSpPr>
        <p:spPr>
          <a:xfrm>
            <a:off x="827088" y="6410325"/>
            <a:ext cx="3581400" cy="366713"/>
          </a:xfrm>
        </p:spPr>
        <p:txBody>
          <a:bodyPr/>
          <a:lstStyle>
            <a:lvl1pPr>
              <a:defRPr i="1" smtClean="0">
                <a:latin typeface="Arial" pitchFamily="34" charset="0"/>
              </a:defRPr>
            </a:lvl1pPr>
          </a:lstStyle>
          <a:p>
            <a:pPr>
              <a:defRPr/>
            </a:pPr>
            <a:r>
              <a:rPr lang="cs-CZ"/>
              <a:t>Vytvořil Institut biostatistiky a analýz, Masarykova univerzita </a:t>
            </a:r>
            <a:br>
              <a:rPr lang="cs-CZ"/>
            </a:br>
            <a:r>
              <a:rPr lang="cs-CZ"/>
              <a:t>J. Jarkovský, L. Dušek</a:t>
            </a:r>
          </a:p>
          <a:p>
            <a:pPr>
              <a:defRPr/>
            </a:pPr>
            <a:endParaRPr lang="cs-CZ"/>
          </a:p>
        </p:txBody>
      </p:sp>
      <p:sp>
        <p:nvSpPr>
          <p:cNvPr id="15" name="Zástupný symbol pro číslo snímku 4"/>
          <p:cNvSpPr>
            <a:spLocks noGrp="1"/>
          </p:cNvSpPr>
          <p:nvPr>
            <p:ph type="sldNum" sz="quarter" idx="12"/>
          </p:nvPr>
        </p:nvSpPr>
        <p:spPr>
          <a:xfrm>
            <a:off x="4343400" y="1036638"/>
            <a:ext cx="457200" cy="441325"/>
          </a:xfrm>
        </p:spPr>
        <p:txBody>
          <a:bodyPr/>
          <a:lstStyle>
            <a:lvl1pPr>
              <a:defRPr/>
            </a:lvl1pPr>
          </a:lstStyle>
          <a:p>
            <a:pPr>
              <a:defRPr/>
            </a:pPr>
            <a:fld id="{879D9B24-57B4-40DB-ABDE-14E77AFDFB82}" type="slidenum">
              <a:rPr lang="cs-CZ">
                <a:solidFill>
                  <a:srgbClr val="8CADAE">
                    <a:shade val="75000"/>
                  </a:srgbClr>
                </a:solidFill>
              </a:rPr>
              <a:pPr>
                <a:defRPr/>
              </a:pPr>
              <a:t>‹#›</a:t>
            </a:fld>
            <a:endParaRPr lang="cs-CZ">
              <a:solidFill>
                <a:srgbClr val="8CADAE">
                  <a:shade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Přímá spojovací čára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8" name="Obdélník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Obdélník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Obdélník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Obdélník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Elipsa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Elipsa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Obdélník 14"/>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pic>
        <p:nvPicPr>
          <p:cNvPr id="16" name="Picture 20" descr="logo-IBA"/>
          <p:cNvPicPr>
            <a:picLocks noChangeAspect="1" noChangeArrowheads="1"/>
          </p:cNvPicPr>
          <p:nvPr userDrawn="1"/>
        </p:nvPicPr>
        <p:blipFill>
          <a:blip r:embed="rId2" cstate="print"/>
          <a:srcRect/>
          <a:stretch>
            <a:fillRect/>
          </a:stretch>
        </p:blipFill>
        <p:spPr bwMode="auto">
          <a:xfrm>
            <a:off x="4170363" y="6453188"/>
            <a:ext cx="360362" cy="341312"/>
          </a:xfrm>
          <a:prstGeom prst="rect">
            <a:avLst/>
          </a:prstGeom>
          <a:noFill/>
          <a:ln w="9525">
            <a:noFill/>
            <a:miter lim="800000"/>
            <a:headEnd/>
            <a:tailEnd/>
          </a:ln>
        </p:spPr>
      </p:pic>
      <p:pic>
        <p:nvPicPr>
          <p:cNvPr id="17" name="Picture 21" descr="logomuni"/>
          <p:cNvPicPr>
            <a:picLocks noChangeAspect="1" noChangeArrowheads="1"/>
          </p:cNvPicPr>
          <p:nvPr userDrawn="1"/>
        </p:nvPicPr>
        <p:blipFill>
          <a:blip r:embed="rId3" cstate="print"/>
          <a:srcRect/>
          <a:stretch>
            <a:fillRect/>
          </a:stretch>
        </p:blipFill>
        <p:spPr bwMode="auto">
          <a:xfrm>
            <a:off x="4603750" y="6408738"/>
            <a:ext cx="400050" cy="404812"/>
          </a:xfrm>
          <a:prstGeom prst="rect">
            <a:avLst/>
          </a:prstGeom>
          <a:noFill/>
          <a:ln w="9525">
            <a:noFill/>
            <a:miter lim="800000"/>
            <a:headEnd/>
            <a:tailEnd/>
          </a:ln>
        </p:spPr>
      </p:pic>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cs-CZ" smtClean="0"/>
              <a:t>Klepnutím lze upravit styl předlohy nadpisů.</a:t>
            </a:r>
            <a:endParaRPr lang="en-US"/>
          </a:p>
        </p:txBody>
      </p:sp>
      <p:sp>
        <p:nvSpPr>
          <p:cNvPr id="3" name="Zástupný symbol pro obrázek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cs-CZ" noProof="0" smtClean="0"/>
              <a:t>Klepnutím na ikonu přidáte obrázek.</a:t>
            </a:r>
            <a:endParaRPr lang="en-US" noProof="0"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cs-CZ" smtClean="0"/>
              <a:t>Klepnutím lze upravit styly předlohy textu.</a:t>
            </a:r>
          </a:p>
        </p:txBody>
      </p:sp>
      <p:sp>
        <p:nvSpPr>
          <p:cNvPr id="18" name="Zástupný symbol pro číslo snímku 6"/>
          <p:cNvSpPr>
            <a:spLocks noGrp="1"/>
          </p:cNvSpPr>
          <p:nvPr>
            <p:ph type="sldNum" sz="quarter" idx="10"/>
          </p:nvPr>
        </p:nvSpPr>
        <p:spPr>
          <a:xfrm>
            <a:off x="1371600" y="312738"/>
            <a:ext cx="457200" cy="441325"/>
          </a:xfrm>
        </p:spPr>
        <p:txBody>
          <a:bodyPr/>
          <a:lstStyle>
            <a:lvl1pPr>
              <a:defRPr/>
            </a:lvl1pPr>
          </a:lstStyle>
          <a:p>
            <a:pPr>
              <a:defRPr/>
            </a:pPr>
            <a:fld id="{F54B62CD-C7B4-4CAA-9D71-4B2155F6BFE7}" type="slidenum">
              <a:rPr lang="cs-CZ">
                <a:solidFill>
                  <a:srgbClr val="8CADAE">
                    <a:shade val="75000"/>
                  </a:srgbClr>
                </a:solidFill>
              </a:rPr>
              <a:pPr>
                <a:defRPr/>
              </a:pPr>
              <a:t>‹#›</a:t>
            </a:fld>
            <a:endParaRPr lang="cs-CZ">
              <a:solidFill>
                <a:srgbClr val="8CADAE">
                  <a:shade val="75000"/>
                </a:srgbClr>
              </a:solidFill>
            </a:endParaRPr>
          </a:p>
        </p:txBody>
      </p:sp>
      <p:sp>
        <p:nvSpPr>
          <p:cNvPr id="19" name="Zástupný symbol pro datum 4"/>
          <p:cNvSpPr>
            <a:spLocks noGrp="1"/>
          </p:cNvSpPr>
          <p:nvPr>
            <p:ph type="dt" sz="half" idx="11"/>
          </p:nvPr>
        </p:nvSpPr>
        <p:spPr>
          <a:xfrm>
            <a:off x="5788025" y="6405563"/>
            <a:ext cx="3044825" cy="365125"/>
          </a:xfrm>
        </p:spPr>
        <p:txBody>
          <a:bodyPr/>
          <a:lstStyle>
            <a:lvl1pPr>
              <a:defRPr/>
            </a:lvl1pPr>
          </a:lstStyle>
          <a:p>
            <a:pPr>
              <a:defRPr/>
            </a:pPr>
            <a:fld id="{D603791E-A07C-4F41-B51C-F61EB6A46222}" type="datetime1">
              <a:rPr lang="cs-CZ"/>
              <a:pPr>
                <a:defRPr/>
              </a:pPr>
              <a:t>2.5.2016</a:t>
            </a:fld>
            <a:endParaRPr lang="cs-CZ"/>
          </a:p>
        </p:txBody>
      </p:sp>
      <p:sp>
        <p:nvSpPr>
          <p:cNvPr id="20" name="Zástupný symbol pro zápatí 5"/>
          <p:cNvSpPr>
            <a:spLocks noGrp="1"/>
          </p:cNvSpPr>
          <p:nvPr>
            <p:ph type="ftr" sz="quarter" idx="12"/>
          </p:nvPr>
        </p:nvSpPr>
        <p:spPr>
          <a:xfrm>
            <a:off x="301625" y="6410325"/>
            <a:ext cx="3584575" cy="366713"/>
          </a:xfrm>
        </p:spPr>
        <p:txBody>
          <a:bodyPr/>
          <a:lstStyle>
            <a:lvl1pPr>
              <a:defRPr sz="900" smtClean="0">
                <a:latin typeface="Arial" pitchFamily="34" charset="0"/>
              </a:defRPr>
            </a:lvl1pPr>
          </a:lstStyle>
          <a:p>
            <a:pPr>
              <a:defRPr/>
            </a:pPr>
            <a:r>
              <a:rPr lang="cs-CZ"/>
              <a:t>Vytvořil Institut biostatistiky a analýz, Masarykova univerzita</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6" name="Obdélník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Obdélník 8"/>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14" name="Zástupný symbol pro datum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b="0" i="0">
                <a:solidFill>
                  <a:srgbClr val="FFFFFF"/>
                </a:solidFill>
                <a:latin typeface="+mn-lt"/>
                <a:cs typeface="+mn-cs"/>
              </a:defRPr>
            </a:lvl1pPr>
          </a:lstStyle>
          <a:p>
            <a:pPr>
              <a:defRPr/>
            </a:pPr>
            <a:fld id="{090C624D-7941-4802-8092-6919B13DC209}" type="datetime1">
              <a:rPr lang="cs-CZ"/>
              <a:pPr>
                <a:defRPr/>
              </a:pPr>
              <a:t>2.5.2016</a:t>
            </a:fld>
            <a:endParaRPr lang="cs-CZ"/>
          </a:p>
        </p:txBody>
      </p:sp>
      <p:sp>
        <p:nvSpPr>
          <p:cNvPr id="3" name="Zástupný symbol pro zápatí 2"/>
          <p:cNvSpPr>
            <a:spLocks noGrp="1"/>
          </p:cNvSpPr>
          <p:nvPr>
            <p:ph type="ftr" sz="quarter" idx="3"/>
          </p:nvPr>
        </p:nvSpPr>
        <p:spPr>
          <a:xfrm>
            <a:off x="304800" y="6410325"/>
            <a:ext cx="3581400" cy="366713"/>
          </a:xfrm>
          <a:prstGeom prst="rect">
            <a:avLst/>
          </a:prstGeom>
        </p:spPr>
        <p:txBody>
          <a:bodyPr vert="horz" wrap="square" lIns="91440" tIns="45720" rIns="91440" bIns="45720" numCol="1" anchor="t" anchorCtr="0" compatLnSpc="1">
            <a:prstTxWarp prst="textNoShape">
              <a:avLst/>
            </a:prstTxWarp>
          </a:bodyPr>
          <a:lstStyle>
            <a:lvl1pPr>
              <a:defRPr sz="1000" b="0" i="0" smtClean="0">
                <a:solidFill>
                  <a:srgbClr val="607B7C"/>
                </a:solidFill>
                <a:latin typeface="Calibri" pitchFamily="34" charset="0"/>
              </a:defRPr>
            </a:lvl1pPr>
          </a:lstStyle>
          <a:p>
            <a:pPr fontAlgn="base">
              <a:spcBef>
                <a:spcPct val="0"/>
              </a:spcBef>
              <a:spcAft>
                <a:spcPct val="0"/>
              </a:spcAft>
              <a:defRPr/>
            </a:pPr>
            <a:r>
              <a:rPr lang="cs-CZ">
                <a:cs typeface="Arial" pitchFamily="34" charset="0"/>
              </a:rPr>
              <a:t>Vytvořil Institut biostatistiky a analýz, Masarykova univerzita</a:t>
            </a:r>
          </a:p>
          <a:p>
            <a:pPr fontAlgn="base">
              <a:spcBef>
                <a:spcPct val="0"/>
              </a:spcBef>
              <a:spcAft>
                <a:spcPct val="0"/>
              </a:spcAft>
              <a:defRPr/>
            </a:pPr>
            <a:endParaRPr lang="cs-CZ">
              <a:cs typeface="Arial" pitchFamily="34" charset="0"/>
            </a:endParaRPr>
          </a:p>
        </p:txBody>
      </p:sp>
      <p:sp>
        <p:nvSpPr>
          <p:cNvPr id="8" name="Obdélník 7"/>
          <p:cNvSpPr>
            <a:spLocks noChangeArrowheads="1"/>
          </p:cNvSpPr>
          <p:nvPr/>
        </p:nvSpPr>
        <p:spPr bwMode="auto">
          <a:xfrm>
            <a:off x="152400" y="155575"/>
            <a:ext cx="8832850" cy="67024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Přímá spojovací čára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Elipsa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Elipsa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Zástupný symbol pro číslo snímku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b="0" i="0">
                <a:solidFill>
                  <a:schemeClr val="accent3">
                    <a:shade val="75000"/>
                  </a:schemeClr>
                </a:solidFill>
                <a:latin typeface="+mn-lt"/>
                <a:cs typeface="+mn-cs"/>
              </a:defRPr>
            </a:lvl1pPr>
          </a:lstStyle>
          <a:p>
            <a:pPr>
              <a:defRPr/>
            </a:pPr>
            <a:fld id="{B1A9DB90-F4F2-49C5-8623-D7360575FD83}" type="slidenum">
              <a:rPr lang="cs-CZ">
                <a:solidFill>
                  <a:srgbClr val="8CADAE">
                    <a:shade val="75000"/>
                  </a:srgbClr>
                </a:solidFill>
              </a:rPr>
              <a:pPr>
                <a:defRPr/>
              </a:pPr>
              <a:t>‹#›</a:t>
            </a:fld>
            <a:endParaRPr lang="cs-CZ">
              <a:solidFill>
                <a:srgbClr val="8CADAE">
                  <a:shade val="75000"/>
                </a:srgbClr>
              </a:solidFill>
            </a:endParaRPr>
          </a:p>
        </p:txBody>
      </p:sp>
      <p:sp>
        <p:nvSpPr>
          <p:cNvPr id="112654" name="Zástupný symbol pro nadpis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cs-CZ" smtClean="0"/>
              <a:t>Klepnutím lze upravit styl předlohy nadpisů.</a:t>
            </a:r>
            <a:endParaRPr lang="en-US" smtClean="0"/>
          </a:p>
        </p:txBody>
      </p:sp>
      <p:sp>
        <p:nvSpPr>
          <p:cNvPr id="112655" name="Zástupný symbol pro text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pic>
        <p:nvPicPr>
          <p:cNvPr id="112656" name="Picture 19" descr="logo-IBA"/>
          <p:cNvPicPr>
            <a:picLocks noChangeAspect="1" noChangeArrowheads="1"/>
          </p:cNvPicPr>
          <p:nvPr userDrawn="1"/>
        </p:nvPicPr>
        <p:blipFill>
          <a:blip r:embed="rId5" cstate="print"/>
          <a:srcRect/>
          <a:stretch>
            <a:fillRect/>
          </a:stretch>
        </p:blipFill>
        <p:spPr bwMode="auto">
          <a:xfrm>
            <a:off x="4170363" y="6453188"/>
            <a:ext cx="360362" cy="341312"/>
          </a:xfrm>
          <a:prstGeom prst="rect">
            <a:avLst/>
          </a:prstGeom>
          <a:noFill/>
          <a:ln w="9525">
            <a:noFill/>
            <a:miter lim="800000"/>
            <a:headEnd/>
            <a:tailEnd/>
          </a:ln>
        </p:spPr>
      </p:pic>
      <p:pic>
        <p:nvPicPr>
          <p:cNvPr id="112657" name="Picture 20" descr="logomuni"/>
          <p:cNvPicPr>
            <a:picLocks noChangeAspect="1" noChangeArrowheads="1"/>
          </p:cNvPicPr>
          <p:nvPr userDrawn="1"/>
        </p:nvPicPr>
        <p:blipFill>
          <a:blip r:embed="rId6" cstate="print"/>
          <a:srcRect/>
          <a:stretch>
            <a:fillRect/>
          </a:stretch>
        </p:blipFill>
        <p:spPr bwMode="auto">
          <a:xfrm>
            <a:off x="4603750" y="6408738"/>
            <a:ext cx="400050" cy="404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dt="0"/>
  <p:txStyles>
    <p:titleStyle>
      <a:lvl1pPr algn="ctr" rtl="0" eaLnBrk="0" fontAlgn="base" hangingPunct="0">
        <a:spcBef>
          <a:spcPct val="0"/>
        </a:spcBef>
        <a:spcAft>
          <a:spcPct val="0"/>
        </a:spcAft>
        <a:defRPr sz="3300" b="1" kern="1200">
          <a:solidFill>
            <a:srgbClr val="7B9899"/>
          </a:solidFill>
          <a:latin typeface="+mj-lt"/>
          <a:ea typeface="+mj-ea"/>
          <a:cs typeface="+mj-cs"/>
        </a:defRPr>
      </a:lvl1pPr>
      <a:lvl2pPr algn="ctr" rtl="0" eaLnBrk="0" fontAlgn="base" hangingPunct="0">
        <a:spcBef>
          <a:spcPct val="0"/>
        </a:spcBef>
        <a:spcAft>
          <a:spcPct val="0"/>
        </a:spcAft>
        <a:defRPr sz="3300" b="1">
          <a:solidFill>
            <a:srgbClr val="7B9899"/>
          </a:solidFill>
          <a:latin typeface="Calibri" pitchFamily="34" charset="0"/>
        </a:defRPr>
      </a:lvl2pPr>
      <a:lvl3pPr algn="ctr" rtl="0" eaLnBrk="0" fontAlgn="base" hangingPunct="0">
        <a:spcBef>
          <a:spcPct val="0"/>
        </a:spcBef>
        <a:spcAft>
          <a:spcPct val="0"/>
        </a:spcAft>
        <a:defRPr sz="3300" b="1">
          <a:solidFill>
            <a:srgbClr val="7B9899"/>
          </a:solidFill>
          <a:latin typeface="Calibri" pitchFamily="34" charset="0"/>
        </a:defRPr>
      </a:lvl3pPr>
      <a:lvl4pPr algn="ctr" rtl="0" eaLnBrk="0" fontAlgn="base" hangingPunct="0">
        <a:spcBef>
          <a:spcPct val="0"/>
        </a:spcBef>
        <a:spcAft>
          <a:spcPct val="0"/>
        </a:spcAft>
        <a:defRPr sz="3300" b="1">
          <a:solidFill>
            <a:srgbClr val="7B9899"/>
          </a:solidFill>
          <a:latin typeface="Calibri" pitchFamily="34" charset="0"/>
        </a:defRPr>
      </a:lvl4pPr>
      <a:lvl5pPr algn="ctr" rtl="0" eaLnBrk="0" fontAlgn="base" hangingPunct="0">
        <a:spcBef>
          <a:spcPct val="0"/>
        </a:spcBef>
        <a:spcAft>
          <a:spcPct val="0"/>
        </a:spcAft>
        <a:defRPr sz="3300" b="1">
          <a:solidFill>
            <a:srgbClr val="7B9899"/>
          </a:solidFill>
          <a:latin typeface="Calibri" pitchFamily="34" charset="0"/>
        </a:defRPr>
      </a:lvl5pPr>
      <a:lvl6pPr marL="457200" algn="ctr" rtl="0" fontAlgn="base">
        <a:spcBef>
          <a:spcPct val="0"/>
        </a:spcBef>
        <a:spcAft>
          <a:spcPct val="0"/>
        </a:spcAft>
        <a:defRPr sz="3300" b="1">
          <a:solidFill>
            <a:srgbClr val="7B9899"/>
          </a:solidFill>
          <a:latin typeface="Calibri" pitchFamily="34" charset="0"/>
        </a:defRPr>
      </a:lvl6pPr>
      <a:lvl7pPr marL="914400" algn="ctr" rtl="0" fontAlgn="base">
        <a:spcBef>
          <a:spcPct val="0"/>
        </a:spcBef>
        <a:spcAft>
          <a:spcPct val="0"/>
        </a:spcAft>
        <a:defRPr sz="3300" b="1">
          <a:solidFill>
            <a:srgbClr val="7B9899"/>
          </a:solidFill>
          <a:latin typeface="Calibri" pitchFamily="34" charset="0"/>
        </a:defRPr>
      </a:lvl7pPr>
      <a:lvl8pPr marL="1371600" algn="ctr" rtl="0" fontAlgn="base">
        <a:spcBef>
          <a:spcPct val="0"/>
        </a:spcBef>
        <a:spcAft>
          <a:spcPct val="0"/>
        </a:spcAft>
        <a:defRPr sz="3300" b="1">
          <a:solidFill>
            <a:srgbClr val="7B9899"/>
          </a:solidFill>
          <a:latin typeface="Calibri" pitchFamily="34" charset="0"/>
        </a:defRPr>
      </a:lvl8pPr>
      <a:lvl9pPr marL="1828800" algn="ctr" rtl="0" fontAlgn="base">
        <a:spcBef>
          <a:spcPct val="0"/>
        </a:spcBef>
        <a:spcAft>
          <a:spcPct val="0"/>
        </a:spcAft>
        <a:defRPr sz="3300" b="1">
          <a:solidFill>
            <a:srgbClr val="7B9899"/>
          </a:solidFill>
          <a:latin typeface="Calibri" pitchFamily="34"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26.jpeg"/><Relationship Id="rId7" Type="http://schemas.openxmlformats.org/officeDocument/2006/relationships/image" Target="../media/image23.wmf"/><Relationship Id="rId12"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2.bin"/><Relationship Id="rId11" Type="http://schemas.openxmlformats.org/officeDocument/2006/relationships/image" Target="../media/image25.wmf"/><Relationship Id="rId5" Type="http://schemas.openxmlformats.org/officeDocument/2006/relationships/image" Target="../media/image22.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24.wmf"/></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4.wmf"/><Relationship Id="rId5" Type="http://schemas.openxmlformats.org/officeDocument/2006/relationships/oleObject" Target="../embeddings/oleObject16.bin"/><Relationship Id="rId4" Type="http://schemas.openxmlformats.org/officeDocument/2006/relationships/image" Target="../media/image33.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6.png"/><Relationship Id="rId4" Type="http://schemas.openxmlformats.org/officeDocument/2006/relationships/image" Target="../media/image35.wmf"/></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43.jpeg"/><Relationship Id="rId4" Type="http://schemas.openxmlformats.org/officeDocument/2006/relationships/image" Target="../media/image42.wmf"/></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51.wmf"/></Relationships>
</file>

<file path=ppt/slides/_rels/slide4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10.gi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11" Type="http://schemas.openxmlformats.org/officeDocument/2006/relationships/image" Target="../media/image9.wmf"/><Relationship Id="rId5" Type="http://schemas.openxmlformats.org/officeDocument/2006/relationships/oleObject" Target="../embeddings/oleObject2.bin"/><Relationship Id="rId10" Type="http://schemas.openxmlformats.org/officeDocument/2006/relationships/oleObject" Target="../embeddings/oleObject4.bin"/><Relationship Id="rId4" Type="http://schemas.openxmlformats.org/officeDocument/2006/relationships/image" Target="../media/image6.wmf"/><Relationship Id="rId9" Type="http://schemas.openxmlformats.org/officeDocument/2006/relationships/image" Target="../media/image8.wmf"/></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4" name="Nadpis 1"/>
          <p:cNvSpPr>
            <a:spLocks noGrp="1"/>
          </p:cNvSpPr>
          <p:nvPr>
            <p:ph type="ctrTitle" idx="4294967295"/>
          </p:nvPr>
        </p:nvSpPr>
        <p:spPr>
          <a:xfrm>
            <a:off x="685800" y="890111"/>
            <a:ext cx="7772400" cy="738664"/>
          </a:xfrm>
          <a:noFill/>
        </p:spPr>
        <p:txBody>
          <a:bodyPr>
            <a:spAutoFit/>
          </a:bodyPr>
          <a:lstStyle/>
          <a:p>
            <a:r>
              <a:rPr lang="cs-CZ" sz="4200" dirty="0" smtClean="0">
                <a:solidFill>
                  <a:schemeClr val="accent1"/>
                </a:solidFill>
                <a:latin typeface="Arial" pitchFamily="34" charset="0"/>
              </a:rPr>
              <a:t>Parametrické testy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38595" name="Rectangle 2"/>
          <p:cNvSpPr>
            <a:spLocks noGrp="1"/>
          </p:cNvSpPr>
          <p:nvPr>
            <p:ph type="title" idx="4294967295"/>
          </p:nvPr>
        </p:nvSpPr>
        <p:spPr/>
        <p:txBody>
          <a:bodyPr/>
          <a:lstStyle/>
          <a:p>
            <a:r>
              <a:rPr lang="cs-CZ" smtClean="0"/>
              <a:t>Anotace</a:t>
            </a:r>
          </a:p>
        </p:txBody>
      </p:sp>
      <p:sp>
        <p:nvSpPr>
          <p:cNvPr id="238596" name="Rectangle 3"/>
          <p:cNvSpPr>
            <a:spLocks noGrp="1"/>
          </p:cNvSpPr>
          <p:nvPr>
            <p:ph type="body" idx="4294967295"/>
          </p:nvPr>
        </p:nvSpPr>
        <p:spPr/>
        <p:txBody>
          <a:bodyPr/>
          <a:lstStyle/>
          <a:p>
            <a:r>
              <a:rPr lang="cs-CZ" dirty="0" smtClean="0"/>
              <a:t>Jedním z nejčastějších úkolů statistické analýzy dat je srovnání spojitých dat ve dvou skupinách pacientů. Na výběr je celá škála testů, výběr konkrétního testu se pak odvíjí od toho, zda je o srovnání párové nebo  nepárové a zda je vhodné použít test parametrický (má předpoklady o rozložení dat) nebo </a:t>
            </a:r>
            <a:r>
              <a:rPr lang="cs-CZ" dirty="0" err="1" smtClean="0"/>
              <a:t>neparametrický</a:t>
            </a:r>
            <a:r>
              <a:rPr lang="cs-CZ" dirty="0" smtClean="0"/>
              <a:t> (nemá předpoklady o rozložení dat, nicméně má nižší vypovídací sílu). </a:t>
            </a:r>
          </a:p>
          <a:p>
            <a:r>
              <a:rPr lang="cs-CZ" dirty="0" smtClean="0"/>
              <a:t>Nejznámějšími testy z této skupiny jsou tzv. t-testy používané pro srovnání průměrů dvou skupin hodnot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47108" name="Rectangle 2"/>
          <p:cNvSpPr>
            <a:spLocks noGrp="1"/>
          </p:cNvSpPr>
          <p:nvPr>
            <p:ph type="title" idx="4294967295"/>
          </p:nvPr>
        </p:nvSpPr>
        <p:spPr/>
        <p:txBody>
          <a:bodyPr/>
          <a:lstStyle/>
          <a:p>
            <a:r>
              <a:rPr lang="cs-CZ" smtClean="0"/>
              <a:t>Dvouvýběrové testy: párové a nepárové I</a:t>
            </a:r>
          </a:p>
        </p:txBody>
      </p:sp>
      <p:sp>
        <p:nvSpPr>
          <p:cNvPr id="47109" name="Rectangle 3"/>
          <p:cNvSpPr>
            <a:spLocks noGrp="1"/>
          </p:cNvSpPr>
          <p:nvPr>
            <p:ph type="body" idx="4294967295"/>
          </p:nvPr>
        </p:nvSpPr>
        <p:spPr>
          <a:xfrm>
            <a:off x="301625" y="1412875"/>
            <a:ext cx="8534400" cy="1152029"/>
          </a:xfrm>
        </p:spPr>
        <p:txBody>
          <a:bodyPr/>
          <a:lstStyle/>
          <a:p>
            <a:r>
              <a:rPr lang="cs-CZ" sz="2300" dirty="0" smtClean="0"/>
              <a:t>Při použití </a:t>
            </a:r>
            <a:r>
              <a:rPr lang="cs-CZ" sz="2300" dirty="0" err="1" smtClean="0"/>
              <a:t>dvouvýběrových</a:t>
            </a:r>
            <a:r>
              <a:rPr lang="cs-CZ" sz="2300" dirty="0" smtClean="0"/>
              <a:t> testů srovnáváme spolu dvě rozložení. Jejich základním dělením je podle designu experimentu na testy párové a nepárové.</a:t>
            </a:r>
          </a:p>
        </p:txBody>
      </p:sp>
      <p:sp>
        <p:nvSpPr>
          <p:cNvPr id="47110" name="Rectangle 4"/>
          <p:cNvSpPr>
            <a:spLocks noChangeArrowheads="1"/>
          </p:cNvSpPr>
          <p:nvPr/>
        </p:nvSpPr>
        <p:spPr bwMode="auto">
          <a:xfrm>
            <a:off x="0" y="1895475"/>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47106" name="Object 5"/>
          <p:cNvGraphicFramePr>
            <a:graphicFrameLocks noChangeAspect="1"/>
          </p:cNvGraphicFramePr>
          <p:nvPr/>
        </p:nvGraphicFramePr>
        <p:xfrm>
          <a:off x="684213" y="2476500"/>
          <a:ext cx="2605087" cy="2706688"/>
        </p:xfrm>
        <a:graphic>
          <a:graphicData uri="http://schemas.openxmlformats.org/presentationml/2006/ole">
            <mc:AlternateContent xmlns:mc="http://schemas.openxmlformats.org/markup-compatibility/2006">
              <mc:Choice xmlns:v="urn:schemas-microsoft-com:vml" Requires="v">
                <p:oleObj spid="_x0000_s18435" r:id="rId3" imgW="2950000" imgH="3070000" progId="">
                  <p:embed/>
                </p:oleObj>
              </mc:Choice>
              <mc:Fallback>
                <p:oleObj r:id="rId3" imgW="2950000" imgH="307000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476500"/>
                        <a:ext cx="2605087" cy="2706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11" name="Rectangle 6"/>
          <p:cNvSpPr>
            <a:spLocks noChangeArrowheads="1"/>
          </p:cNvSpPr>
          <p:nvPr/>
        </p:nvSpPr>
        <p:spPr bwMode="auto">
          <a:xfrm>
            <a:off x="3779838" y="2493963"/>
            <a:ext cx="4897437" cy="2447925"/>
          </a:xfrm>
          <a:prstGeom prst="rect">
            <a:avLst/>
          </a:prstGeom>
          <a:noFill/>
          <a:ln w="9525">
            <a:noFill/>
            <a:miter lim="800000"/>
            <a:headEnd/>
            <a:tailEnd/>
          </a:ln>
        </p:spPr>
        <p:txBody>
          <a:bodyPr/>
          <a:lstStyle/>
          <a:p>
            <a:pPr marL="273050" indent="-273050" eaLnBrk="0" fontAlgn="base" hangingPunct="0">
              <a:spcBef>
                <a:spcPct val="20000"/>
              </a:spcBef>
              <a:spcAft>
                <a:spcPct val="0"/>
              </a:spcAft>
              <a:buClr>
                <a:srgbClr val="D16349"/>
              </a:buClr>
              <a:buSzPct val="85000"/>
              <a:buFont typeface="Wingdings 2" pitchFamily="18" charset="2"/>
              <a:buChar char=""/>
            </a:pPr>
            <a:r>
              <a:rPr lang="cs-CZ" sz="2300" dirty="0">
                <a:solidFill>
                  <a:prstClr val="black"/>
                </a:solidFill>
                <a:cs typeface="Arial" pitchFamily="34" charset="0"/>
              </a:rPr>
              <a:t>Základním testem pro srovnání dvou nezávislých rozložení spojitých čísel je </a:t>
            </a:r>
            <a:r>
              <a:rPr lang="cs-CZ" sz="2300" b="1" dirty="0">
                <a:solidFill>
                  <a:prstClr val="black"/>
                </a:solidFill>
                <a:cs typeface="Arial" pitchFamily="34" charset="0"/>
              </a:rPr>
              <a:t>nepárový </a:t>
            </a:r>
            <a:r>
              <a:rPr lang="cs-CZ" sz="2300" b="1" dirty="0" err="1" smtClean="0">
                <a:solidFill>
                  <a:prstClr val="black"/>
                </a:solidFill>
                <a:cs typeface="Arial" pitchFamily="34" charset="0"/>
              </a:rPr>
              <a:t>dvouvýběrový</a:t>
            </a:r>
            <a:r>
              <a:rPr lang="cs-CZ" sz="2300" b="1" dirty="0" smtClean="0">
                <a:solidFill>
                  <a:prstClr val="black"/>
                </a:solidFill>
                <a:cs typeface="Arial" pitchFamily="34" charset="0"/>
              </a:rPr>
              <a:t> </a:t>
            </a:r>
            <a:r>
              <a:rPr lang="cs-CZ" sz="2300" b="1" dirty="0">
                <a:solidFill>
                  <a:prstClr val="black"/>
                </a:solidFill>
                <a:cs typeface="Arial" pitchFamily="34" charset="0"/>
              </a:rPr>
              <a:t>t-test</a:t>
            </a:r>
          </a:p>
        </p:txBody>
      </p:sp>
      <p:pic>
        <p:nvPicPr>
          <p:cNvPr id="47112" name="Picture 7"/>
          <p:cNvPicPr>
            <a:picLocks noChangeAspect="1" noChangeArrowheads="1"/>
          </p:cNvPicPr>
          <p:nvPr/>
        </p:nvPicPr>
        <p:blipFill>
          <a:blip r:embed="rId5" cstate="print"/>
          <a:srcRect/>
          <a:stretch>
            <a:fillRect/>
          </a:stretch>
        </p:blipFill>
        <p:spPr bwMode="auto">
          <a:xfrm>
            <a:off x="755650" y="5373688"/>
            <a:ext cx="2533650" cy="904875"/>
          </a:xfrm>
          <a:prstGeom prst="rect">
            <a:avLst/>
          </a:prstGeom>
          <a:noFill/>
          <a:ln w="9525">
            <a:noFill/>
            <a:miter lim="800000"/>
            <a:headEnd/>
            <a:tailEnd/>
          </a:ln>
        </p:spPr>
      </p:pic>
      <p:sp>
        <p:nvSpPr>
          <p:cNvPr id="47113" name="Rectangle 8"/>
          <p:cNvSpPr>
            <a:spLocks noChangeArrowheads="1"/>
          </p:cNvSpPr>
          <p:nvPr/>
        </p:nvSpPr>
        <p:spPr bwMode="auto">
          <a:xfrm>
            <a:off x="3851920" y="5013176"/>
            <a:ext cx="4897438" cy="1079500"/>
          </a:xfrm>
          <a:prstGeom prst="rect">
            <a:avLst/>
          </a:prstGeom>
          <a:noFill/>
          <a:ln w="9525">
            <a:noFill/>
            <a:miter lim="800000"/>
            <a:headEnd/>
            <a:tailEnd/>
          </a:ln>
        </p:spPr>
        <p:txBody>
          <a:bodyPr/>
          <a:lstStyle/>
          <a:p>
            <a:pPr marL="273050" indent="-273050" eaLnBrk="0" fontAlgn="base" hangingPunct="0">
              <a:spcBef>
                <a:spcPct val="20000"/>
              </a:spcBef>
              <a:spcAft>
                <a:spcPct val="0"/>
              </a:spcAft>
              <a:buClr>
                <a:srgbClr val="D16349"/>
              </a:buClr>
              <a:buSzPct val="85000"/>
              <a:buFont typeface="Wingdings 2" pitchFamily="18" charset="2"/>
              <a:buChar char=""/>
            </a:pPr>
            <a:r>
              <a:rPr lang="cs-CZ" sz="2300" dirty="0">
                <a:solidFill>
                  <a:prstClr val="black"/>
                </a:solidFill>
                <a:cs typeface="Arial" pitchFamily="34" charset="0"/>
              </a:rPr>
              <a:t>Základním testem pro srovnání dvou závislých rozložení spojitých čísel je </a:t>
            </a:r>
            <a:r>
              <a:rPr lang="cs-CZ" sz="2300" b="1" dirty="0">
                <a:solidFill>
                  <a:prstClr val="black"/>
                </a:solidFill>
                <a:cs typeface="Arial" pitchFamily="34" charset="0"/>
              </a:rPr>
              <a:t>párový </a:t>
            </a:r>
            <a:r>
              <a:rPr lang="cs-CZ" sz="2300" b="1" dirty="0" err="1" smtClean="0">
                <a:solidFill>
                  <a:prstClr val="black"/>
                </a:solidFill>
                <a:cs typeface="Arial" pitchFamily="34" charset="0"/>
              </a:rPr>
              <a:t>dvouvýběrový</a:t>
            </a:r>
            <a:r>
              <a:rPr lang="cs-CZ" sz="2300" b="1" dirty="0" smtClean="0">
                <a:solidFill>
                  <a:prstClr val="black"/>
                </a:solidFill>
                <a:cs typeface="Arial" pitchFamily="34" charset="0"/>
              </a:rPr>
              <a:t> </a:t>
            </a:r>
            <a:r>
              <a:rPr lang="cs-CZ" sz="2300" b="1" dirty="0">
                <a:solidFill>
                  <a:prstClr val="black"/>
                </a:solidFill>
                <a:cs typeface="Arial" pitchFamily="34" charset="0"/>
              </a:rPr>
              <a:t>t-test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5"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48136" name="Rectangle 2"/>
          <p:cNvSpPr>
            <a:spLocks noGrp="1"/>
          </p:cNvSpPr>
          <p:nvPr>
            <p:ph type="title" idx="4294967295"/>
          </p:nvPr>
        </p:nvSpPr>
        <p:spPr/>
        <p:txBody>
          <a:bodyPr/>
          <a:lstStyle/>
          <a:p>
            <a:r>
              <a:rPr lang="cs-CZ" smtClean="0"/>
              <a:t>Dvouvýběrové testy: párové a nepárové II</a:t>
            </a:r>
            <a:endParaRPr lang="en-US" smtClean="0"/>
          </a:p>
        </p:txBody>
      </p:sp>
      <p:sp>
        <p:nvSpPr>
          <p:cNvPr id="48137" name="Text Box 4"/>
          <p:cNvSpPr txBox="1">
            <a:spLocks noChangeArrowheads="1"/>
          </p:cNvSpPr>
          <p:nvPr/>
        </p:nvSpPr>
        <p:spPr bwMode="auto">
          <a:xfrm>
            <a:off x="304800" y="1449388"/>
            <a:ext cx="1327150" cy="466725"/>
          </a:xfrm>
          <a:prstGeom prst="rect">
            <a:avLst/>
          </a:prstGeom>
          <a:solidFill>
            <a:srgbClr val="CCFFFF"/>
          </a:solidFill>
          <a:ln w="9525">
            <a:solidFill>
              <a:schemeClr val="tx1"/>
            </a:solidFill>
            <a:miter lim="800000"/>
            <a:headEnd/>
            <a:tailEnd/>
          </a:ln>
        </p:spPr>
        <p:txBody>
          <a:bodyPr>
            <a:spAutoFit/>
          </a:bodyPr>
          <a:lstStyle/>
          <a:p>
            <a:pPr algn="ctr" fontAlgn="base">
              <a:spcBef>
                <a:spcPct val="20000"/>
              </a:spcBef>
              <a:spcAft>
                <a:spcPct val="0"/>
              </a:spcAft>
            </a:pPr>
            <a:r>
              <a:rPr lang="cs-CZ" sz="2400">
                <a:solidFill>
                  <a:prstClr val="black"/>
                </a:solidFill>
                <a:latin typeface="Arial" pitchFamily="34" charset="0"/>
                <a:cs typeface="Arial" pitchFamily="34" charset="0"/>
              </a:rPr>
              <a:t>Data</a:t>
            </a:r>
          </a:p>
        </p:txBody>
      </p:sp>
      <p:sp>
        <p:nvSpPr>
          <p:cNvPr id="48138" name="Text Box 5"/>
          <p:cNvSpPr txBox="1">
            <a:spLocks noChangeArrowheads="1"/>
          </p:cNvSpPr>
          <p:nvPr/>
        </p:nvSpPr>
        <p:spPr bwMode="auto">
          <a:xfrm>
            <a:off x="2514600" y="1666875"/>
            <a:ext cx="3570288" cy="466725"/>
          </a:xfrm>
          <a:prstGeom prst="rect">
            <a:avLst/>
          </a:prstGeom>
          <a:solidFill>
            <a:srgbClr val="CCFFFF"/>
          </a:solidFill>
          <a:ln w="9525">
            <a:solidFill>
              <a:schemeClr val="tx1"/>
            </a:solidFill>
            <a:miter lim="800000"/>
            <a:headEnd/>
            <a:tailEnd/>
          </a:ln>
        </p:spPr>
        <p:txBody>
          <a:bodyPr>
            <a:spAutoFit/>
          </a:bodyPr>
          <a:lstStyle/>
          <a:p>
            <a:pPr algn="ctr" fontAlgn="base">
              <a:spcBef>
                <a:spcPct val="20000"/>
              </a:spcBef>
              <a:spcAft>
                <a:spcPct val="0"/>
              </a:spcAft>
              <a:tabLst>
                <a:tab pos="476250" algn="l"/>
              </a:tabLst>
            </a:pPr>
            <a:r>
              <a:rPr lang="cs-CZ" sz="2400">
                <a:solidFill>
                  <a:prstClr val="black"/>
                </a:solidFill>
                <a:latin typeface="Arial" pitchFamily="34" charset="0"/>
                <a:cs typeface="Arial" pitchFamily="34" charset="0"/>
              </a:rPr>
              <a:t>Nezávislé uspořádání</a:t>
            </a:r>
          </a:p>
        </p:txBody>
      </p:sp>
      <p:sp>
        <p:nvSpPr>
          <p:cNvPr id="48139" name="Text Box 6"/>
          <p:cNvSpPr txBox="1">
            <a:spLocks noChangeArrowheads="1"/>
          </p:cNvSpPr>
          <p:nvPr/>
        </p:nvSpPr>
        <p:spPr bwMode="auto">
          <a:xfrm>
            <a:off x="2514600" y="4343400"/>
            <a:ext cx="2921000" cy="466725"/>
          </a:xfrm>
          <a:prstGeom prst="rect">
            <a:avLst/>
          </a:prstGeom>
          <a:solidFill>
            <a:srgbClr val="CCFFFF"/>
          </a:solidFill>
          <a:ln w="9525">
            <a:solidFill>
              <a:schemeClr val="tx1"/>
            </a:solidFill>
            <a:miter lim="800000"/>
            <a:headEnd/>
            <a:tailEnd/>
          </a:ln>
        </p:spPr>
        <p:txBody>
          <a:bodyPr>
            <a:spAutoFit/>
          </a:bodyPr>
          <a:lstStyle/>
          <a:p>
            <a:pPr algn="ctr" fontAlgn="base">
              <a:spcBef>
                <a:spcPct val="20000"/>
              </a:spcBef>
              <a:spcAft>
                <a:spcPct val="0"/>
              </a:spcAft>
            </a:pPr>
            <a:r>
              <a:rPr lang="cs-CZ" sz="2400">
                <a:solidFill>
                  <a:prstClr val="black"/>
                </a:solidFill>
                <a:latin typeface="Arial" pitchFamily="34" charset="0"/>
                <a:cs typeface="Arial" pitchFamily="34" charset="0"/>
              </a:rPr>
              <a:t>Párové uspořádání</a:t>
            </a:r>
          </a:p>
        </p:txBody>
      </p:sp>
      <p:grpSp>
        <p:nvGrpSpPr>
          <p:cNvPr id="2" name="Group 7"/>
          <p:cNvGrpSpPr>
            <a:grpSpLocks/>
          </p:cNvGrpSpPr>
          <p:nvPr/>
        </p:nvGrpSpPr>
        <p:grpSpPr bwMode="auto">
          <a:xfrm>
            <a:off x="5978525" y="4222750"/>
            <a:ext cx="471488" cy="1373188"/>
            <a:chOff x="169" y="1465"/>
            <a:chExt cx="551" cy="1375"/>
          </a:xfrm>
        </p:grpSpPr>
        <p:sp>
          <p:nvSpPr>
            <p:cNvPr id="48164" name="Text Box 8"/>
            <p:cNvSpPr txBox="1">
              <a:spLocks noChangeArrowheads="1"/>
            </p:cNvSpPr>
            <p:nvPr/>
          </p:nvSpPr>
          <p:spPr bwMode="auto">
            <a:xfrm>
              <a:off x="437" y="1581"/>
              <a:ext cx="183" cy="703"/>
            </a:xfrm>
            <a:prstGeom prst="rect">
              <a:avLst/>
            </a:prstGeom>
            <a:noFill/>
            <a:ln w="9525">
              <a:noFill/>
              <a:miter lim="800000"/>
              <a:headEnd/>
              <a:tailEnd/>
            </a:ln>
          </p:spPr>
          <p:txBody>
            <a:bodyPr wrap="none">
              <a:spAutoFit/>
            </a:bodyPr>
            <a:lstStyle/>
            <a:p>
              <a:pPr algn="ctr" fontAlgn="base">
                <a:spcBef>
                  <a:spcPct val="20000"/>
                </a:spcBef>
                <a:spcAft>
                  <a:spcPct val="0"/>
                </a:spcAft>
              </a:pPr>
              <a:endParaRPr lang="en-US" sz="4000">
                <a:solidFill>
                  <a:prstClr val="black"/>
                </a:solidFill>
                <a:latin typeface="Arial" pitchFamily="34" charset="0"/>
                <a:cs typeface="Arial" pitchFamily="34" charset="0"/>
              </a:endParaRPr>
            </a:p>
          </p:txBody>
        </p:sp>
        <p:sp>
          <p:nvSpPr>
            <p:cNvPr id="48165" name="Text Box 9"/>
            <p:cNvSpPr txBox="1">
              <a:spLocks noChangeArrowheads="1"/>
            </p:cNvSpPr>
            <p:nvPr/>
          </p:nvSpPr>
          <p:spPr bwMode="auto">
            <a:xfrm rot="-5400000">
              <a:off x="-269" y="1903"/>
              <a:ext cx="1375" cy="499"/>
            </a:xfrm>
            <a:prstGeom prst="rect">
              <a:avLst/>
            </a:prstGeom>
            <a:noFill/>
            <a:ln w="9525">
              <a:noFill/>
              <a:miter lim="800000"/>
              <a:headEnd/>
              <a:tailEnd/>
            </a:ln>
          </p:spPr>
          <p:txBody>
            <a:bodyPr lIns="0" tIns="0" rIns="0" bIns="0" anchor="ctr">
              <a:spAutoFit/>
            </a:bodyPr>
            <a:lstStyle/>
            <a:p>
              <a:pPr algn="ctr" fontAlgn="base">
                <a:spcBef>
                  <a:spcPct val="20000"/>
                </a:spcBef>
                <a:spcAft>
                  <a:spcPct val="0"/>
                </a:spcAft>
              </a:pPr>
              <a:r>
                <a:rPr lang="cs-CZ" sz="2800">
                  <a:solidFill>
                    <a:prstClr val="black"/>
                  </a:solidFill>
                  <a:latin typeface="Arial" pitchFamily="34" charset="0"/>
                  <a:cs typeface="Arial" pitchFamily="34" charset="0"/>
                </a:rPr>
                <a:t>……….</a:t>
              </a:r>
            </a:p>
          </p:txBody>
        </p:sp>
        <p:sp>
          <p:nvSpPr>
            <p:cNvPr id="48166" name="AutoShape 10"/>
            <p:cNvSpPr>
              <a:spLocks noChangeArrowheads="1"/>
            </p:cNvSpPr>
            <p:nvPr/>
          </p:nvSpPr>
          <p:spPr bwMode="auto">
            <a:xfrm>
              <a:off x="336" y="1512"/>
              <a:ext cx="384" cy="1296"/>
            </a:xfrm>
            <a:prstGeom prst="bracketPair">
              <a:avLst>
                <a:gd name="adj" fmla="val 16667"/>
              </a:avLst>
            </a:prstGeom>
            <a:noFill/>
            <a:ln w="9525">
              <a:solidFill>
                <a:schemeClr val="tx1"/>
              </a:solidFill>
              <a:round/>
              <a:headEnd/>
              <a:tailEnd/>
            </a:ln>
          </p:spPr>
          <p:txBody>
            <a:bodyPr wrap="none" anchor="ct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grpSp>
        <p:nvGrpSpPr>
          <p:cNvPr id="3" name="Group 11"/>
          <p:cNvGrpSpPr>
            <a:grpSpLocks/>
          </p:cNvGrpSpPr>
          <p:nvPr/>
        </p:nvGrpSpPr>
        <p:grpSpPr bwMode="auto">
          <a:xfrm>
            <a:off x="7199313" y="1554163"/>
            <a:ext cx="482600" cy="1376362"/>
            <a:chOff x="184" y="1469"/>
            <a:chExt cx="536" cy="1375"/>
          </a:xfrm>
        </p:grpSpPr>
        <p:sp>
          <p:nvSpPr>
            <p:cNvPr id="48161" name="Text Box 12"/>
            <p:cNvSpPr txBox="1">
              <a:spLocks noChangeArrowheads="1"/>
            </p:cNvSpPr>
            <p:nvPr/>
          </p:nvSpPr>
          <p:spPr bwMode="auto">
            <a:xfrm>
              <a:off x="426" y="1580"/>
              <a:ext cx="204" cy="701"/>
            </a:xfrm>
            <a:prstGeom prst="rect">
              <a:avLst/>
            </a:prstGeom>
            <a:noFill/>
            <a:ln w="9525">
              <a:noFill/>
              <a:miter lim="800000"/>
              <a:headEnd/>
              <a:tailEnd/>
            </a:ln>
          </p:spPr>
          <p:txBody>
            <a:bodyPr wrap="none">
              <a:spAutoFit/>
            </a:bodyPr>
            <a:lstStyle/>
            <a:p>
              <a:pPr algn="ctr" fontAlgn="base">
                <a:spcBef>
                  <a:spcPct val="20000"/>
                </a:spcBef>
                <a:spcAft>
                  <a:spcPct val="0"/>
                </a:spcAft>
              </a:pPr>
              <a:endParaRPr lang="en-US" sz="4000">
                <a:solidFill>
                  <a:prstClr val="black"/>
                </a:solidFill>
                <a:latin typeface="Arial" pitchFamily="34" charset="0"/>
                <a:cs typeface="Arial" pitchFamily="34" charset="0"/>
              </a:endParaRPr>
            </a:p>
          </p:txBody>
        </p:sp>
        <p:sp>
          <p:nvSpPr>
            <p:cNvPr id="48162" name="Text Box 13"/>
            <p:cNvSpPr txBox="1">
              <a:spLocks noChangeArrowheads="1"/>
            </p:cNvSpPr>
            <p:nvPr/>
          </p:nvSpPr>
          <p:spPr bwMode="auto">
            <a:xfrm rot="-5400000">
              <a:off x="-267" y="1920"/>
              <a:ext cx="1375" cy="474"/>
            </a:xfrm>
            <a:prstGeom prst="rect">
              <a:avLst/>
            </a:prstGeom>
            <a:noFill/>
            <a:ln w="9525">
              <a:noFill/>
              <a:miter lim="800000"/>
              <a:headEnd/>
              <a:tailEnd/>
            </a:ln>
          </p:spPr>
          <p:txBody>
            <a:bodyPr lIns="0" tIns="0" rIns="0" bIns="0" anchor="ctr">
              <a:spAutoFit/>
            </a:bodyPr>
            <a:lstStyle/>
            <a:p>
              <a:pPr algn="ctr" fontAlgn="base">
                <a:spcBef>
                  <a:spcPct val="20000"/>
                </a:spcBef>
                <a:spcAft>
                  <a:spcPct val="0"/>
                </a:spcAft>
              </a:pPr>
              <a:r>
                <a:rPr lang="cs-CZ" sz="2800">
                  <a:solidFill>
                    <a:prstClr val="black"/>
                  </a:solidFill>
                  <a:latin typeface="Arial" pitchFamily="34" charset="0"/>
                  <a:cs typeface="Arial" pitchFamily="34" charset="0"/>
                </a:rPr>
                <a:t>……….</a:t>
              </a:r>
            </a:p>
          </p:txBody>
        </p:sp>
        <p:sp>
          <p:nvSpPr>
            <p:cNvPr id="48163" name="AutoShape 14"/>
            <p:cNvSpPr>
              <a:spLocks noChangeArrowheads="1"/>
            </p:cNvSpPr>
            <p:nvPr/>
          </p:nvSpPr>
          <p:spPr bwMode="auto">
            <a:xfrm>
              <a:off x="336" y="1512"/>
              <a:ext cx="384" cy="1296"/>
            </a:xfrm>
            <a:prstGeom prst="bracketPair">
              <a:avLst>
                <a:gd name="adj" fmla="val 16667"/>
              </a:avLst>
            </a:prstGeom>
            <a:noFill/>
            <a:ln w="9525">
              <a:solidFill>
                <a:schemeClr val="tx1"/>
              </a:solidFill>
              <a:round/>
              <a:headEnd/>
              <a:tailEnd/>
            </a:ln>
          </p:spPr>
          <p:txBody>
            <a:bodyPr wrap="none" anchor="ct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grpSp>
        <p:nvGrpSpPr>
          <p:cNvPr id="4" name="Group 15"/>
          <p:cNvGrpSpPr>
            <a:grpSpLocks/>
          </p:cNvGrpSpPr>
          <p:nvPr/>
        </p:nvGrpSpPr>
        <p:grpSpPr bwMode="auto">
          <a:xfrm>
            <a:off x="6665913" y="1554163"/>
            <a:ext cx="485775" cy="1374775"/>
            <a:chOff x="186" y="1468"/>
            <a:chExt cx="534" cy="1375"/>
          </a:xfrm>
        </p:grpSpPr>
        <p:sp>
          <p:nvSpPr>
            <p:cNvPr id="48158" name="Text Box 16"/>
            <p:cNvSpPr txBox="1">
              <a:spLocks noChangeArrowheads="1"/>
            </p:cNvSpPr>
            <p:nvPr/>
          </p:nvSpPr>
          <p:spPr bwMode="auto">
            <a:xfrm>
              <a:off x="427" y="1581"/>
              <a:ext cx="202" cy="702"/>
            </a:xfrm>
            <a:prstGeom prst="rect">
              <a:avLst/>
            </a:prstGeom>
            <a:noFill/>
            <a:ln w="9525">
              <a:noFill/>
              <a:miter lim="800000"/>
              <a:headEnd/>
              <a:tailEnd/>
            </a:ln>
          </p:spPr>
          <p:txBody>
            <a:bodyPr wrap="none">
              <a:spAutoFit/>
            </a:bodyPr>
            <a:lstStyle/>
            <a:p>
              <a:pPr algn="ctr" fontAlgn="base">
                <a:spcBef>
                  <a:spcPct val="20000"/>
                </a:spcBef>
                <a:spcAft>
                  <a:spcPct val="0"/>
                </a:spcAft>
              </a:pPr>
              <a:endParaRPr lang="en-US" sz="4000">
                <a:solidFill>
                  <a:prstClr val="black"/>
                </a:solidFill>
                <a:latin typeface="Arial" pitchFamily="34" charset="0"/>
                <a:cs typeface="Arial" pitchFamily="34" charset="0"/>
              </a:endParaRPr>
            </a:p>
          </p:txBody>
        </p:sp>
        <p:sp>
          <p:nvSpPr>
            <p:cNvPr id="48159" name="Text Box 17"/>
            <p:cNvSpPr txBox="1">
              <a:spLocks noChangeArrowheads="1"/>
            </p:cNvSpPr>
            <p:nvPr/>
          </p:nvSpPr>
          <p:spPr bwMode="auto">
            <a:xfrm rot="-5400000">
              <a:off x="-267" y="1921"/>
              <a:ext cx="1375" cy="469"/>
            </a:xfrm>
            <a:prstGeom prst="rect">
              <a:avLst/>
            </a:prstGeom>
            <a:noFill/>
            <a:ln w="9525">
              <a:noFill/>
              <a:miter lim="800000"/>
              <a:headEnd/>
              <a:tailEnd/>
            </a:ln>
          </p:spPr>
          <p:txBody>
            <a:bodyPr lIns="0" tIns="0" rIns="0" bIns="0" anchor="ctr">
              <a:spAutoFit/>
            </a:bodyPr>
            <a:lstStyle/>
            <a:p>
              <a:pPr algn="ctr" fontAlgn="base">
                <a:spcBef>
                  <a:spcPct val="20000"/>
                </a:spcBef>
                <a:spcAft>
                  <a:spcPct val="0"/>
                </a:spcAft>
              </a:pPr>
              <a:r>
                <a:rPr lang="cs-CZ" sz="2800">
                  <a:solidFill>
                    <a:prstClr val="black"/>
                  </a:solidFill>
                  <a:latin typeface="Arial" pitchFamily="34" charset="0"/>
                  <a:cs typeface="Arial" pitchFamily="34" charset="0"/>
                </a:rPr>
                <a:t>……….</a:t>
              </a:r>
            </a:p>
          </p:txBody>
        </p:sp>
        <p:sp>
          <p:nvSpPr>
            <p:cNvPr id="48160" name="AutoShape 18"/>
            <p:cNvSpPr>
              <a:spLocks noChangeArrowheads="1"/>
            </p:cNvSpPr>
            <p:nvPr/>
          </p:nvSpPr>
          <p:spPr bwMode="auto">
            <a:xfrm>
              <a:off x="336" y="1512"/>
              <a:ext cx="384" cy="1296"/>
            </a:xfrm>
            <a:prstGeom prst="bracketPair">
              <a:avLst>
                <a:gd name="adj" fmla="val 16667"/>
              </a:avLst>
            </a:prstGeom>
            <a:noFill/>
            <a:ln w="9525">
              <a:solidFill>
                <a:schemeClr val="tx1"/>
              </a:solidFill>
              <a:round/>
              <a:headEnd/>
              <a:tailEnd/>
            </a:ln>
          </p:spPr>
          <p:txBody>
            <a:bodyPr wrap="none" anchor="ct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sp>
        <p:nvSpPr>
          <p:cNvPr id="48143" name="Text Box 19"/>
          <p:cNvSpPr txBox="1">
            <a:spLocks noChangeArrowheads="1"/>
          </p:cNvSpPr>
          <p:nvPr/>
        </p:nvSpPr>
        <p:spPr bwMode="auto">
          <a:xfrm>
            <a:off x="6742113" y="1249363"/>
            <a:ext cx="933450" cy="336550"/>
          </a:xfrm>
          <a:prstGeom prst="rect">
            <a:avLst/>
          </a:prstGeom>
          <a:noFill/>
          <a:ln w="9525">
            <a:noFill/>
            <a:miter lim="800000"/>
            <a:headEnd/>
            <a:tailEnd/>
          </a:ln>
        </p:spPr>
        <p:txBody>
          <a:bodyPr wrap="none">
            <a:spAutoFit/>
          </a:bodyPr>
          <a:lstStyle/>
          <a:p>
            <a:pPr algn="ctr" fontAlgn="base">
              <a:spcBef>
                <a:spcPct val="20000"/>
              </a:spcBef>
              <a:spcAft>
                <a:spcPct val="0"/>
              </a:spcAft>
            </a:pPr>
            <a:r>
              <a:rPr lang="cs-CZ" sz="1600" b="1">
                <a:solidFill>
                  <a:prstClr val="black"/>
                </a:solidFill>
                <a:latin typeface="Arial" pitchFamily="34" charset="0"/>
                <a:cs typeface="Arial" pitchFamily="34" charset="0"/>
              </a:rPr>
              <a:t> X</a:t>
            </a:r>
            <a:r>
              <a:rPr lang="cs-CZ" sz="1600" b="1" baseline="-25000">
                <a:solidFill>
                  <a:prstClr val="black"/>
                </a:solidFill>
                <a:latin typeface="Arial" pitchFamily="34" charset="0"/>
                <a:cs typeface="Arial" pitchFamily="34" charset="0"/>
              </a:rPr>
              <a:t>1 </a:t>
            </a:r>
            <a:r>
              <a:rPr lang="cs-CZ" sz="1600" b="1">
                <a:solidFill>
                  <a:prstClr val="black"/>
                </a:solidFill>
                <a:latin typeface="Arial" pitchFamily="34" charset="0"/>
                <a:cs typeface="Arial" pitchFamily="34" charset="0"/>
              </a:rPr>
              <a:t>    X</a:t>
            </a:r>
            <a:r>
              <a:rPr lang="cs-CZ" sz="1600" b="1" baseline="-25000">
                <a:solidFill>
                  <a:prstClr val="black"/>
                </a:solidFill>
                <a:latin typeface="Arial" pitchFamily="34" charset="0"/>
                <a:cs typeface="Arial" pitchFamily="34" charset="0"/>
              </a:rPr>
              <a:t>2</a:t>
            </a:r>
          </a:p>
        </p:txBody>
      </p:sp>
      <p:sp>
        <p:nvSpPr>
          <p:cNvPr id="48144" name="Text Box 20"/>
          <p:cNvSpPr txBox="1">
            <a:spLocks noChangeArrowheads="1"/>
          </p:cNvSpPr>
          <p:nvPr/>
        </p:nvSpPr>
        <p:spPr bwMode="auto">
          <a:xfrm>
            <a:off x="5292725" y="3994150"/>
            <a:ext cx="1190625" cy="336550"/>
          </a:xfrm>
          <a:prstGeom prst="rect">
            <a:avLst/>
          </a:prstGeom>
          <a:noFill/>
          <a:ln w="9525">
            <a:noFill/>
            <a:miter lim="800000"/>
            <a:headEnd/>
            <a:tailEnd/>
          </a:ln>
        </p:spPr>
        <p:txBody>
          <a:bodyPr>
            <a:spAutoFit/>
          </a:bodyPr>
          <a:lstStyle/>
          <a:p>
            <a:pPr algn="ctr" fontAlgn="base">
              <a:spcBef>
                <a:spcPct val="20000"/>
              </a:spcBef>
              <a:spcAft>
                <a:spcPct val="0"/>
              </a:spcAft>
            </a:pPr>
            <a:r>
              <a:rPr lang="cs-CZ" sz="1600" b="1">
                <a:solidFill>
                  <a:prstClr val="black"/>
                </a:solidFill>
                <a:latin typeface="Arial" pitchFamily="34" charset="0"/>
                <a:cs typeface="Arial" pitchFamily="34" charset="0"/>
              </a:rPr>
              <a:t> X</a:t>
            </a:r>
            <a:r>
              <a:rPr lang="cs-CZ" sz="1600" b="1" baseline="-25000">
                <a:solidFill>
                  <a:prstClr val="black"/>
                </a:solidFill>
                <a:latin typeface="Arial" pitchFamily="34" charset="0"/>
                <a:cs typeface="Arial" pitchFamily="34" charset="0"/>
              </a:rPr>
              <a:t>1</a:t>
            </a:r>
            <a:r>
              <a:rPr lang="cs-CZ" sz="1600" b="1">
                <a:solidFill>
                  <a:prstClr val="black"/>
                </a:solidFill>
                <a:latin typeface="Arial" pitchFamily="34" charset="0"/>
                <a:cs typeface="Arial" pitchFamily="34" charset="0"/>
              </a:rPr>
              <a:t>- X</a:t>
            </a:r>
            <a:r>
              <a:rPr lang="cs-CZ" sz="1600" b="1" baseline="-25000">
                <a:solidFill>
                  <a:prstClr val="black"/>
                </a:solidFill>
                <a:latin typeface="Arial" pitchFamily="34" charset="0"/>
                <a:cs typeface="Arial" pitchFamily="34" charset="0"/>
              </a:rPr>
              <a:t>2 </a:t>
            </a:r>
            <a:r>
              <a:rPr lang="cs-CZ" sz="1600" b="1">
                <a:solidFill>
                  <a:prstClr val="black"/>
                </a:solidFill>
                <a:latin typeface="Arial" pitchFamily="34" charset="0"/>
                <a:cs typeface="Arial" pitchFamily="34" charset="0"/>
              </a:rPr>
              <a:t>= D</a:t>
            </a:r>
            <a:r>
              <a:rPr lang="cs-CZ" sz="1600" b="1" baseline="-25000">
                <a:solidFill>
                  <a:prstClr val="black"/>
                </a:solidFill>
                <a:latin typeface="Arial" pitchFamily="34" charset="0"/>
                <a:cs typeface="Arial" pitchFamily="34" charset="0"/>
              </a:rPr>
              <a:t> </a:t>
            </a:r>
          </a:p>
        </p:txBody>
      </p:sp>
      <p:sp>
        <p:nvSpPr>
          <p:cNvPr id="48145" name="Text Box 21"/>
          <p:cNvSpPr txBox="1">
            <a:spLocks noChangeArrowheads="1"/>
          </p:cNvSpPr>
          <p:nvPr/>
        </p:nvSpPr>
        <p:spPr bwMode="auto">
          <a:xfrm>
            <a:off x="441325" y="2508250"/>
            <a:ext cx="184150" cy="701675"/>
          </a:xfrm>
          <a:prstGeom prst="rect">
            <a:avLst/>
          </a:prstGeom>
          <a:noFill/>
          <a:ln w="9525">
            <a:noFill/>
            <a:miter lim="800000"/>
            <a:headEnd/>
            <a:tailEnd/>
          </a:ln>
        </p:spPr>
        <p:txBody>
          <a:bodyPr wrap="none">
            <a:spAutoFit/>
          </a:bodyPr>
          <a:lstStyle/>
          <a:p>
            <a:pPr algn="ctr" fontAlgn="base">
              <a:spcBef>
                <a:spcPct val="20000"/>
              </a:spcBef>
              <a:spcAft>
                <a:spcPct val="0"/>
              </a:spcAft>
            </a:pPr>
            <a:endParaRPr lang="en-US" sz="4000">
              <a:solidFill>
                <a:prstClr val="black"/>
              </a:solidFill>
              <a:latin typeface="Arial" pitchFamily="34" charset="0"/>
              <a:cs typeface="Arial" pitchFamily="34" charset="0"/>
            </a:endParaRPr>
          </a:p>
        </p:txBody>
      </p:sp>
      <p:sp>
        <p:nvSpPr>
          <p:cNvPr id="48146" name="Text Box 22"/>
          <p:cNvSpPr txBox="1">
            <a:spLocks noChangeArrowheads="1"/>
          </p:cNvSpPr>
          <p:nvPr/>
        </p:nvSpPr>
        <p:spPr bwMode="auto">
          <a:xfrm rot="-5400000">
            <a:off x="-725488" y="3062288"/>
            <a:ext cx="2182813" cy="731838"/>
          </a:xfrm>
          <a:prstGeom prst="rect">
            <a:avLst/>
          </a:prstGeom>
          <a:noFill/>
          <a:ln w="9525">
            <a:noFill/>
            <a:miter lim="800000"/>
            <a:headEnd/>
            <a:tailEnd/>
          </a:ln>
        </p:spPr>
        <p:txBody>
          <a:bodyPr lIns="0" tIns="0" rIns="0" bIns="0" anchor="ctr">
            <a:spAutoFit/>
          </a:bodyPr>
          <a:lstStyle/>
          <a:p>
            <a:pPr algn="ctr" fontAlgn="base">
              <a:spcBef>
                <a:spcPct val="20000"/>
              </a:spcBef>
              <a:spcAft>
                <a:spcPct val="0"/>
              </a:spcAft>
            </a:pPr>
            <a:r>
              <a:rPr lang="cs-CZ" sz="4800">
                <a:solidFill>
                  <a:prstClr val="black"/>
                </a:solidFill>
                <a:latin typeface="Arial" pitchFamily="34" charset="0"/>
                <a:cs typeface="Arial" pitchFamily="34" charset="0"/>
              </a:rPr>
              <a:t>……….</a:t>
            </a:r>
          </a:p>
        </p:txBody>
      </p:sp>
      <p:sp>
        <p:nvSpPr>
          <p:cNvPr id="48147" name="AutoShape 23"/>
          <p:cNvSpPr>
            <a:spLocks noChangeArrowheads="1"/>
          </p:cNvSpPr>
          <p:nvPr/>
        </p:nvSpPr>
        <p:spPr bwMode="auto">
          <a:xfrm>
            <a:off x="228600" y="2400300"/>
            <a:ext cx="609600" cy="2057400"/>
          </a:xfrm>
          <a:prstGeom prst="bracketPair">
            <a:avLst>
              <a:gd name="adj" fmla="val 16667"/>
            </a:avLst>
          </a:prstGeom>
          <a:noFill/>
          <a:ln w="9525">
            <a:solidFill>
              <a:schemeClr val="tx1"/>
            </a:solidFill>
            <a:round/>
            <a:headEnd/>
            <a:tailEnd/>
          </a:ln>
        </p:spPr>
        <p:txBody>
          <a:bodyPr wrap="none" anchor="ct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48148" name="Text Box 24"/>
          <p:cNvSpPr txBox="1">
            <a:spLocks noChangeArrowheads="1"/>
          </p:cNvSpPr>
          <p:nvPr/>
        </p:nvSpPr>
        <p:spPr bwMode="auto">
          <a:xfrm>
            <a:off x="1279525" y="2508250"/>
            <a:ext cx="184150" cy="701675"/>
          </a:xfrm>
          <a:prstGeom prst="rect">
            <a:avLst/>
          </a:prstGeom>
          <a:noFill/>
          <a:ln w="9525">
            <a:noFill/>
            <a:miter lim="800000"/>
            <a:headEnd/>
            <a:tailEnd/>
          </a:ln>
        </p:spPr>
        <p:txBody>
          <a:bodyPr wrap="none">
            <a:spAutoFit/>
          </a:bodyPr>
          <a:lstStyle/>
          <a:p>
            <a:pPr algn="ctr" fontAlgn="base">
              <a:spcBef>
                <a:spcPct val="20000"/>
              </a:spcBef>
              <a:spcAft>
                <a:spcPct val="0"/>
              </a:spcAft>
            </a:pPr>
            <a:endParaRPr lang="en-US" sz="4000">
              <a:solidFill>
                <a:prstClr val="black"/>
              </a:solidFill>
              <a:latin typeface="Arial" pitchFamily="34" charset="0"/>
              <a:cs typeface="Arial" pitchFamily="34" charset="0"/>
            </a:endParaRPr>
          </a:p>
        </p:txBody>
      </p:sp>
      <p:sp>
        <p:nvSpPr>
          <p:cNvPr id="48149" name="Text Box 25"/>
          <p:cNvSpPr txBox="1">
            <a:spLocks noChangeArrowheads="1"/>
          </p:cNvSpPr>
          <p:nvPr/>
        </p:nvSpPr>
        <p:spPr bwMode="auto">
          <a:xfrm rot="-5400000">
            <a:off x="112712" y="3062288"/>
            <a:ext cx="2182813" cy="731838"/>
          </a:xfrm>
          <a:prstGeom prst="rect">
            <a:avLst/>
          </a:prstGeom>
          <a:noFill/>
          <a:ln w="9525">
            <a:noFill/>
            <a:miter lim="800000"/>
            <a:headEnd/>
            <a:tailEnd/>
          </a:ln>
        </p:spPr>
        <p:txBody>
          <a:bodyPr lIns="0" tIns="0" rIns="0" bIns="0" anchor="ctr">
            <a:spAutoFit/>
          </a:bodyPr>
          <a:lstStyle/>
          <a:p>
            <a:pPr algn="ctr" fontAlgn="base">
              <a:spcBef>
                <a:spcPct val="20000"/>
              </a:spcBef>
              <a:spcAft>
                <a:spcPct val="0"/>
              </a:spcAft>
            </a:pPr>
            <a:r>
              <a:rPr lang="cs-CZ" sz="4800">
                <a:solidFill>
                  <a:prstClr val="black"/>
                </a:solidFill>
                <a:latin typeface="Arial" pitchFamily="34" charset="0"/>
                <a:cs typeface="Arial" pitchFamily="34" charset="0"/>
              </a:rPr>
              <a:t>……….</a:t>
            </a:r>
          </a:p>
        </p:txBody>
      </p:sp>
      <p:sp>
        <p:nvSpPr>
          <p:cNvPr id="48150" name="AutoShape 26"/>
          <p:cNvSpPr>
            <a:spLocks noChangeArrowheads="1"/>
          </p:cNvSpPr>
          <p:nvPr/>
        </p:nvSpPr>
        <p:spPr bwMode="auto">
          <a:xfrm>
            <a:off x="1066800" y="2400300"/>
            <a:ext cx="609600" cy="2057400"/>
          </a:xfrm>
          <a:prstGeom prst="bracketPair">
            <a:avLst>
              <a:gd name="adj" fmla="val 16667"/>
            </a:avLst>
          </a:prstGeom>
          <a:noFill/>
          <a:ln w="9525">
            <a:solidFill>
              <a:schemeClr val="tx1"/>
            </a:solidFill>
            <a:round/>
            <a:headEnd/>
            <a:tailEnd/>
          </a:ln>
        </p:spPr>
        <p:txBody>
          <a:bodyPr wrap="none" anchor="ct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48151" name="Text Box 27"/>
          <p:cNvSpPr txBox="1">
            <a:spLocks noChangeArrowheads="1"/>
          </p:cNvSpPr>
          <p:nvPr/>
        </p:nvSpPr>
        <p:spPr bwMode="auto">
          <a:xfrm>
            <a:off x="322263" y="1965325"/>
            <a:ext cx="1312862" cy="396875"/>
          </a:xfrm>
          <a:prstGeom prst="rect">
            <a:avLst/>
          </a:prstGeom>
          <a:noFill/>
          <a:ln w="9525">
            <a:noFill/>
            <a:miter lim="800000"/>
            <a:headEnd/>
            <a:tailEnd/>
          </a:ln>
        </p:spPr>
        <p:txBody>
          <a:bodyPr wrap="none">
            <a:spAutoFit/>
          </a:bodyPr>
          <a:lstStyle/>
          <a:p>
            <a:pPr algn="ctr" fontAlgn="base">
              <a:spcBef>
                <a:spcPct val="20000"/>
              </a:spcBef>
              <a:spcAft>
                <a:spcPct val="0"/>
              </a:spcAft>
            </a:pPr>
            <a:r>
              <a:rPr lang="cs-CZ" sz="2000">
                <a:solidFill>
                  <a:prstClr val="black"/>
                </a:solidFill>
                <a:latin typeface="Arial" pitchFamily="34" charset="0"/>
                <a:cs typeface="Arial" pitchFamily="34" charset="0"/>
              </a:rPr>
              <a:t> X</a:t>
            </a:r>
            <a:r>
              <a:rPr lang="cs-CZ" sz="2000" baseline="-25000">
                <a:solidFill>
                  <a:prstClr val="black"/>
                </a:solidFill>
                <a:latin typeface="Arial" pitchFamily="34" charset="0"/>
                <a:cs typeface="Arial" pitchFamily="34" charset="0"/>
              </a:rPr>
              <a:t>1 </a:t>
            </a:r>
            <a:r>
              <a:rPr lang="cs-CZ" sz="2000">
                <a:solidFill>
                  <a:prstClr val="black"/>
                </a:solidFill>
                <a:latin typeface="Arial" pitchFamily="34" charset="0"/>
                <a:cs typeface="Arial" pitchFamily="34" charset="0"/>
              </a:rPr>
              <a:t>       X</a:t>
            </a:r>
            <a:r>
              <a:rPr lang="cs-CZ" sz="2000" baseline="-25000">
                <a:solidFill>
                  <a:prstClr val="black"/>
                </a:solidFill>
                <a:latin typeface="Arial" pitchFamily="34" charset="0"/>
                <a:cs typeface="Arial" pitchFamily="34" charset="0"/>
              </a:rPr>
              <a:t>2</a:t>
            </a:r>
          </a:p>
        </p:txBody>
      </p:sp>
      <p:sp>
        <p:nvSpPr>
          <p:cNvPr id="48152" name="AutoShape 28"/>
          <p:cNvSpPr>
            <a:spLocks noChangeArrowheads="1"/>
          </p:cNvSpPr>
          <p:nvPr/>
        </p:nvSpPr>
        <p:spPr bwMode="auto">
          <a:xfrm rot="2400000">
            <a:off x="1600200" y="3505200"/>
            <a:ext cx="1371600" cy="485775"/>
          </a:xfrm>
          <a:prstGeom prst="rightArrow">
            <a:avLst>
              <a:gd name="adj1" fmla="val 50000"/>
              <a:gd name="adj2" fmla="val 70588"/>
            </a:avLst>
          </a:prstGeom>
          <a:solidFill>
            <a:schemeClr val="accent1"/>
          </a:solidFill>
          <a:ln w="9525">
            <a:noFill/>
            <a:miter lim="800000"/>
            <a:headEnd/>
            <a:tailEnd/>
          </a:ln>
        </p:spPr>
        <p:txBody>
          <a:bodyPr wrap="none" anchor="ct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48153" name="AutoShape 29"/>
          <p:cNvSpPr>
            <a:spLocks noChangeArrowheads="1"/>
          </p:cNvSpPr>
          <p:nvPr/>
        </p:nvSpPr>
        <p:spPr bwMode="auto">
          <a:xfrm rot="-3000000">
            <a:off x="1533539" y="2629820"/>
            <a:ext cx="1524000" cy="485775"/>
          </a:xfrm>
          <a:prstGeom prst="rightArrow">
            <a:avLst>
              <a:gd name="adj1" fmla="val 50000"/>
              <a:gd name="adj2" fmla="val 78431"/>
            </a:avLst>
          </a:prstGeom>
          <a:solidFill>
            <a:schemeClr val="accent1"/>
          </a:solidFill>
          <a:ln w="9525">
            <a:noFill/>
            <a:miter lim="800000"/>
            <a:headEnd/>
            <a:tailEnd/>
          </a:ln>
        </p:spPr>
        <p:txBody>
          <a:bodyPr wrap="none" anchor="ct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48154" name="AutoShape 30"/>
          <p:cNvSpPr>
            <a:spLocks noChangeArrowheads="1"/>
          </p:cNvSpPr>
          <p:nvPr/>
        </p:nvSpPr>
        <p:spPr bwMode="auto">
          <a:xfrm rot="-5400000">
            <a:off x="6208713" y="1695450"/>
            <a:ext cx="457200" cy="419100"/>
          </a:xfrm>
          <a:prstGeom prst="flowChartMerge">
            <a:avLst/>
          </a:prstGeom>
          <a:solidFill>
            <a:schemeClr val="accent1"/>
          </a:solidFill>
          <a:ln w="9525">
            <a:noFill/>
            <a:miter lim="800000"/>
            <a:headEnd/>
            <a:tailEnd/>
          </a:ln>
        </p:spPr>
        <p:txBody>
          <a:bodyPr wrap="none" anchor="ct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48155" name="AutoShape 31"/>
          <p:cNvSpPr>
            <a:spLocks noChangeArrowheads="1"/>
          </p:cNvSpPr>
          <p:nvPr/>
        </p:nvSpPr>
        <p:spPr bwMode="auto">
          <a:xfrm rot="-5400000">
            <a:off x="5578475" y="4384675"/>
            <a:ext cx="457200" cy="419100"/>
          </a:xfrm>
          <a:prstGeom prst="flowChartMerge">
            <a:avLst/>
          </a:prstGeom>
          <a:solidFill>
            <a:schemeClr val="accent1"/>
          </a:solidFill>
          <a:ln w="9525">
            <a:noFill/>
            <a:miter lim="800000"/>
            <a:headEnd/>
            <a:tailEnd/>
          </a:ln>
        </p:spPr>
        <p:txBody>
          <a:bodyPr wrap="none" anchor="ct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48156" name="Text Box 32"/>
          <p:cNvSpPr txBox="1">
            <a:spLocks noChangeArrowheads="1"/>
          </p:cNvSpPr>
          <p:nvPr/>
        </p:nvSpPr>
        <p:spPr bwMode="auto">
          <a:xfrm>
            <a:off x="381000" y="5445125"/>
            <a:ext cx="4838700" cy="711200"/>
          </a:xfrm>
          <a:prstGeom prst="rect">
            <a:avLst/>
          </a:prstGeom>
          <a:noFill/>
          <a:ln w="9525">
            <a:solidFill>
              <a:schemeClr val="tx1"/>
            </a:solidFill>
            <a:miter lim="800000"/>
            <a:headEnd/>
            <a:tailEnd/>
          </a:ln>
        </p:spPr>
        <p:txBody>
          <a:bodyPr>
            <a:spAutoFit/>
          </a:bodyPr>
          <a:lstStyle/>
          <a:p>
            <a:pPr algn="ctr" fontAlgn="base">
              <a:spcBef>
                <a:spcPct val="20000"/>
              </a:spcBef>
              <a:spcAft>
                <a:spcPct val="0"/>
              </a:spcAft>
            </a:pPr>
            <a:r>
              <a:rPr lang="cs-CZ" sz="2000">
                <a:solidFill>
                  <a:srgbClr val="FF3300"/>
                </a:solidFill>
                <a:latin typeface="Arial" pitchFamily="34" charset="0"/>
                <a:cs typeface="Arial" pitchFamily="34" charset="0"/>
              </a:rPr>
              <a:t>Design uspořádání </a:t>
            </a:r>
            <a:br>
              <a:rPr lang="cs-CZ" sz="2000">
                <a:solidFill>
                  <a:srgbClr val="FF3300"/>
                </a:solidFill>
                <a:latin typeface="Arial" pitchFamily="34" charset="0"/>
                <a:cs typeface="Arial" pitchFamily="34" charset="0"/>
              </a:rPr>
            </a:br>
            <a:r>
              <a:rPr lang="cs-CZ" sz="2000">
                <a:solidFill>
                  <a:srgbClr val="FF3300"/>
                </a:solidFill>
                <a:latin typeface="Arial" pitchFamily="34" charset="0"/>
                <a:cs typeface="Arial" pitchFamily="34" charset="0"/>
              </a:rPr>
              <a:t>zásadně ovlivňuje interpretaci parametrů </a:t>
            </a:r>
          </a:p>
        </p:txBody>
      </p:sp>
      <p:graphicFrame>
        <p:nvGraphicFramePr>
          <p:cNvPr id="48130" name="Object 33"/>
          <p:cNvGraphicFramePr>
            <a:graphicFrameLocks noChangeAspect="1"/>
          </p:cNvGraphicFramePr>
          <p:nvPr/>
        </p:nvGraphicFramePr>
        <p:xfrm>
          <a:off x="6130925" y="5518150"/>
          <a:ext cx="457200" cy="1295400"/>
        </p:xfrm>
        <a:graphic>
          <a:graphicData uri="http://schemas.openxmlformats.org/presentationml/2006/ole">
            <mc:AlternateContent xmlns:mc="http://schemas.openxmlformats.org/markup-compatibility/2006">
              <mc:Choice xmlns:v="urn:schemas-microsoft-com:vml" Requires="v">
                <p:oleObj spid="_x0000_s19463" name="Equation" r:id="rId3" imgW="190440" imgH="634680" progId="Equation.3">
                  <p:embed/>
                </p:oleObj>
              </mc:Choice>
              <mc:Fallback>
                <p:oleObj name="Equation" r:id="rId3" imgW="190440" imgH="634680" progId="Equation.3">
                  <p:embed/>
                  <p:pic>
                    <p:nvPicPr>
                      <p:cNvPr id="0" name="Object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0925" y="5518150"/>
                        <a:ext cx="457200"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1" name="Object 34"/>
          <p:cNvGraphicFramePr>
            <a:graphicFrameLocks noChangeAspect="1"/>
          </p:cNvGraphicFramePr>
          <p:nvPr/>
        </p:nvGraphicFramePr>
        <p:xfrm>
          <a:off x="6816725" y="4527550"/>
          <a:ext cx="1276350" cy="584200"/>
        </p:xfrm>
        <a:graphic>
          <a:graphicData uri="http://schemas.openxmlformats.org/presentationml/2006/ole">
            <mc:AlternateContent xmlns:mc="http://schemas.openxmlformats.org/markup-compatibility/2006">
              <mc:Choice xmlns:v="urn:schemas-microsoft-com:vml" Requires="v">
                <p:oleObj spid="_x0000_s19464" name="Equation" r:id="rId5" imgW="647640" imgH="253800" progId="Equation.3">
                  <p:embed/>
                </p:oleObj>
              </mc:Choice>
              <mc:Fallback>
                <p:oleObj name="Equation" r:id="rId5" imgW="647640" imgH="253800" progId="Equation.3">
                  <p:embed/>
                  <p:pic>
                    <p:nvPicPr>
                      <p:cNvPr id="0" name="Object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6725" y="4527550"/>
                        <a:ext cx="127635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57" name="Text Box 35"/>
          <p:cNvSpPr txBox="1">
            <a:spLocks noChangeArrowheads="1"/>
          </p:cNvSpPr>
          <p:nvPr/>
        </p:nvSpPr>
        <p:spPr bwMode="auto">
          <a:xfrm>
            <a:off x="6740525" y="6051550"/>
            <a:ext cx="1281113" cy="336550"/>
          </a:xfrm>
          <a:prstGeom prst="rect">
            <a:avLst/>
          </a:prstGeom>
          <a:noFill/>
          <a:ln w="9525">
            <a:noFill/>
            <a:miter lim="800000"/>
            <a:headEnd/>
            <a:tailEnd/>
          </a:ln>
        </p:spPr>
        <p:txBody>
          <a:bodyPr>
            <a:spAutoFit/>
          </a:bodyPr>
          <a:lstStyle/>
          <a:p>
            <a:pPr algn="ctr" fontAlgn="base">
              <a:spcBef>
                <a:spcPct val="20000"/>
              </a:spcBef>
              <a:spcAft>
                <a:spcPct val="0"/>
              </a:spcAft>
            </a:pPr>
            <a:r>
              <a:rPr lang="cs-CZ" sz="1600">
                <a:solidFill>
                  <a:prstClr val="black"/>
                </a:solidFill>
                <a:latin typeface="Arial" pitchFamily="34" charset="0"/>
                <a:cs typeface="Arial" pitchFamily="34" charset="0"/>
              </a:rPr>
              <a:t>(n = n</a:t>
            </a:r>
            <a:r>
              <a:rPr lang="cs-CZ" sz="1600" baseline="-25000">
                <a:solidFill>
                  <a:prstClr val="black"/>
                </a:solidFill>
                <a:latin typeface="Arial" pitchFamily="34" charset="0"/>
                <a:cs typeface="Arial" pitchFamily="34" charset="0"/>
              </a:rPr>
              <a:t>2</a:t>
            </a:r>
            <a:r>
              <a:rPr lang="cs-CZ" sz="1600">
                <a:solidFill>
                  <a:prstClr val="black"/>
                </a:solidFill>
                <a:latin typeface="Arial" pitchFamily="34" charset="0"/>
                <a:cs typeface="Arial" pitchFamily="34" charset="0"/>
              </a:rPr>
              <a:t> = n</a:t>
            </a:r>
            <a:r>
              <a:rPr lang="cs-CZ" sz="1600" baseline="-25000">
                <a:solidFill>
                  <a:prstClr val="black"/>
                </a:solidFill>
                <a:latin typeface="Arial" pitchFamily="34" charset="0"/>
                <a:cs typeface="Arial" pitchFamily="34" charset="0"/>
              </a:rPr>
              <a:t>1</a:t>
            </a:r>
            <a:r>
              <a:rPr lang="cs-CZ" sz="1600">
                <a:solidFill>
                  <a:prstClr val="black"/>
                </a:solidFill>
                <a:latin typeface="Arial" pitchFamily="34" charset="0"/>
                <a:cs typeface="Arial" pitchFamily="34" charset="0"/>
              </a:rPr>
              <a:t>)</a:t>
            </a:r>
          </a:p>
        </p:txBody>
      </p:sp>
      <p:graphicFrame>
        <p:nvGraphicFramePr>
          <p:cNvPr id="48132" name="Object 36"/>
          <p:cNvGraphicFramePr>
            <a:graphicFrameLocks noChangeAspect="1"/>
          </p:cNvGraphicFramePr>
          <p:nvPr/>
        </p:nvGraphicFramePr>
        <p:xfrm>
          <a:off x="7699375" y="1752600"/>
          <a:ext cx="1355725" cy="504825"/>
        </p:xfrm>
        <a:graphic>
          <a:graphicData uri="http://schemas.openxmlformats.org/presentationml/2006/ole">
            <mc:AlternateContent xmlns:mc="http://schemas.openxmlformats.org/markup-compatibility/2006">
              <mc:Choice xmlns:v="urn:schemas-microsoft-com:vml" Requires="v">
                <p:oleObj spid="_x0000_s19465" name="Rovnice" r:id="rId7" imgW="736560" imgH="228600" progId="Equation.3">
                  <p:embed/>
                </p:oleObj>
              </mc:Choice>
              <mc:Fallback>
                <p:oleObj name="Rovnice" r:id="rId7" imgW="736560" imgH="228600" progId="Equation.3">
                  <p:embed/>
                  <p:pic>
                    <p:nvPicPr>
                      <p:cNvPr id="0" name="Object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9375" y="1752600"/>
                        <a:ext cx="1355725"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3" name="Object 37"/>
          <p:cNvGraphicFramePr>
            <a:graphicFrameLocks noChangeAspect="1"/>
          </p:cNvGraphicFramePr>
          <p:nvPr/>
        </p:nvGraphicFramePr>
        <p:xfrm>
          <a:off x="6870700" y="3052763"/>
          <a:ext cx="350838" cy="965200"/>
        </p:xfrm>
        <a:graphic>
          <a:graphicData uri="http://schemas.openxmlformats.org/presentationml/2006/ole">
            <mc:AlternateContent xmlns:mc="http://schemas.openxmlformats.org/markup-compatibility/2006">
              <mc:Choice xmlns:v="urn:schemas-microsoft-com:vml" Requires="v">
                <p:oleObj spid="_x0000_s19466" name="Rovnice" r:id="rId9" imgW="164880" imgH="482400" progId="Equation.3">
                  <p:embed/>
                </p:oleObj>
              </mc:Choice>
              <mc:Fallback>
                <p:oleObj name="Rovnice" r:id="rId9" imgW="164880" imgH="482400" progId="Equation.3">
                  <p:embed/>
                  <p:pic>
                    <p:nvPicPr>
                      <p:cNvPr id="0" name="Object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0700" y="3052763"/>
                        <a:ext cx="350838"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4" name="Object 38"/>
          <p:cNvGraphicFramePr>
            <a:graphicFrameLocks noChangeAspect="1"/>
          </p:cNvGraphicFramePr>
          <p:nvPr/>
        </p:nvGraphicFramePr>
        <p:xfrm>
          <a:off x="7399338" y="3052763"/>
          <a:ext cx="438150" cy="965200"/>
        </p:xfrm>
        <a:graphic>
          <a:graphicData uri="http://schemas.openxmlformats.org/presentationml/2006/ole">
            <mc:AlternateContent xmlns:mc="http://schemas.openxmlformats.org/markup-compatibility/2006">
              <mc:Choice xmlns:v="urn:schemas-microsoft-com:vml" Requires="v">
                <p:oleObj spid="_x0000_s19467" name="Rovnice" r:id="rId11" imgW="177480" imgH="482400" progId="Equation.3">
                  <p:embed/>
                </p:oleObj>
              </mc:Choice>
              <mc:Fallback>
                <p:oleObj name="Rovnice" r:id="rId11" imgW="177480" imgH="482400" progId="Equation.3">
                  <p:embed/>
                  <p:pic>
                    <p:nvPicPr>
                      <p:cNvPr id="0" name="Object 3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99338" y="3052763"/>
                        <a:ext cx="43815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0643" name="Rectangle 2"/>
          <p:cNvSpPr>
            <a:spLocks noGrp="1"/>
          </p:cNvSpPr>
          <p:nvPr>
            <p:ph type="title" idx="4294967295"/>
          </p:nvPr>
        </p:nvSpPr>
        <p:spPr>
          <a:xfrm>
            <a:off x="128588" y="381000"/>
            <a:ext cx="8836025" cy="758825"/>
          </a:xfrm>
        </p:spPr>
        <p:txBody>
          <a:bodyPr/>
          <a:lstStyle/>
          <a:p>
            <a:r>
              <a:rPr lang="cs-CZ" smtClean="0"/>
              <a:t>Předpoklady nepárového dvouvýběrového </a:t>
            </a:r>
            <a:r>
              <a:rPr lang="en-US" smtClean="0"/>
              <a:t/>
            </a:r>
            <a:br>
              <a:rPr lang="en-US" smtClean="0"/>
            </a:br>
            <a:r>
              <a:rPr lang="cs-CZ" smtClean="0"/>
              <a:t>t-testu</a:t>
            </a:r>
          </a:p>
        </p:txBody>
      </p:sp>
      <p:sp>
        <p:nvSpPr>
          <p:cNvPr id="240644" name="Rectangle 3"/>
          <p:cNvSpPr>
            <a:spLocks noGrp="1"/>
          </p:cNvSpPr>
          <p:nvPr>
            <p:ph type="body" idx="4294967295"/>
          </p:nvPr>
        </p:nvSpPr>
        <p:spPr>
          <a:xfrm>
            <a:off x="301625" y="1400175"/>
            <a:ext cx="8534400" cy="4598988"/>
          </a:xfrm>
        </p:spPr>
        <p:txBody>
          <a:bodyPr/>
          <a:lstStyle/>
          <a:p>
            <a:r>
              <a:rPr lang="cs-CZ" sz="1700" dirty="0" smtClean="0"/>
              <a:t>Náhodný výběr subjektů jednotlivých skupin z jejich cílových populací</a:t>
            </a:r>
          </a:p>
          <a:p>
            <a:r>
              <a:rPr lang="cs-CZ" sz="1700" dirty="0" smtClean="0"/>
              <a:t>Nezávislost obou srovnávaných vzorků</a:t>
            </a:r>
          </a:p>
          <a:p>
            <a:r>
              <a:rPr lang="cs-CZ" sz="1700" dirty="0" smtClean="0"/>
              <a:t>Přibližně </a:t>
            </a:r>
            <a:r>
              <a:rPr lang="cs-CZ" sz="1700" b="1" dirty="0" smtClean="0"/>
              <a:t>normální rozložení proměnné ve vzorcích</a:t>
            </a:r>
            <a:r>
              <a:rPr lang="cs-CZ" sz="1700" dirty="0" smtClean="0"/>
              <a:t>, drobné odchylky od normality ovšem nejsou kritické, test je robustní proti drobným odchylkám od tohoto předpokladu, normalita může být testována testy normality</a:t>
            </a:r>
          </a:p>
          <a:p>
            <a:r>
              <a:rPr lang="cs-CZ" sz="1700" b="1" dirty="0" smtClean="0"/>
              <a:t>Rozptyl v obou vzorcích by měl být přibližně shodný </a:t>
            </a:r>
            <a:r>
              <a:rPr lang="cs-CZ" sz="1700" dirty="0" smtClean="0"/>
              <a:t>(</a:t>
            </a:r>
            <a:r>
              <a:rPr lang="cs-CZ" sz="1700" dirty="0" err="1" smtClean="0"/>
              <a:t>homoscedastic</a:t>
            </a:r>
            <a:r>
              <a:rPr lang="cs-CZ" sz="1700" dirty="0" smtClean="0"/>
              <a:t>). Tento předpoklad je testován několika možnými testy – </a:t>
            </a:r>
            <a:r>
              <a:rPr lang="cs-CZ" sz="1700" i="1" u="sng" dirty="0" err="1" smtClean="0"/>
              <a:t>Levenův</a:t>
            </a:r>
            <a:r>
              <a:rPr lang="cs-CZ" sz="1700" i="1" u="sng" dirty="0" smtClean="0"/>
              <a:t> test </a:t>
            </a:r>
            <a:r>
              <a:rPr lang="cs-CZ" sz="1700" dirty="0" smtClean="0"/>
              <a:t>nebo </a:t>
            </a:r>
            <a:r>
              <a:rPr lang="cs-CZ" sz="1700" i="1" u="sng" dirty="0" smtClean="0"/>
              <a:t>F-test</a:t>
            </a:r>
            <a:r>
              <a:rPr lang="cs-CZ" sz="1700" dirty="0" smtClean="0"/>
              <a:t>.</a:t>
            </a:r>
          </a:p>
          <a:p>
            <a:r>
              <a:rPr lang="cs-CZ" sz="1700" dirty="0" smtClean="0"/>
              <a:t>Vždy je vhodné prohlédnout histogramy proměnné v jednotlivých vzorcích pro </a:t>
            </a:r>
            <a:r>
              <a:rPr lang="cs-CZ" sz="1700" dirty="0" err="1" smtClean="0"/>
              <a:t>okometrické</a:t>
            </a:r>
            <a:r>
              <a:rPr lang="cs-CZ" sz="1700" dirty="0" smtClean="0"/>
              <a:t> srovnání a ověření předpokladů normality a homogenity rozptylu – nenahradí statistické testy, ale poskytne prvotní představu. </a:t>
            </a:r>
          </a:p>
          <a:p>
            <a:endParaRPr lang="cs-CZ" sz="1700" dirty="0" smtClean="0"/>
          </a:p>
        </p:txBody>
      </p:sp>
      <p:grpSp>
        <p:nvGrpSpPr>
          <p:cNvPr id="2" name="Group 4"/>
          <p:cNvGrpSpPr>
            <a:grpSpLocks/>
          </p:cNvGrpSpPr>
          <p:nvPr/>
        </p:nvGrpSpPr>
        <p:grpSpPr bwMode="auto">
          <a:xfrm>
            <a:off x="4499992" y="4293096"/>
            <a:ext cx="2749550" cy="1989138"/>
            <a:chOff x="3456" y="2818"/>
            <a:chExt cx="1732" cy="1253"/>
          </a:xfrm>
        </p:grpSpPr>
        <p:sp>
          <p:nvSpPr>
            <p:cNvPr id="240647" name="Text Box 5"/>
            <p:cNvSpPr txBox="1">
              <a:spLocks noChangeArrowheads="1"/>
            </p:cNvSpPr>
            <p:nvPr/>
          </p:nvSpPr>
          <p:spPr bwMode="auto">
            <a:xfrm>
              <a:off x="3635" y="3722"/>
              <a:ext cx="267" cy="254"/>
            </a:xfrm>
            <a:prstGeom prst="rect">
              <a:avLst/>
            </a:prstGeom>
            <a:noFill/>
            <a:ln w="9525">
              <a:noFill/>
              <a:miter lim="800000"/>
              <a:headEnd/>
              <a:tailEnd/>
            </a:ln>
          </p:spPr>
          <p:txBody>
            <a:bodyPr anchor="ctr" anchorCtr="1"/>
            <a:lstStyle/>
            <a:p>
              <a:pPr eaLnBrk="0" fontAlgn="base" hangingPunct="0">
                <a:spcBef>
                  <a:spcPct val="0"/>
                </a:spcBef>
                <a:spcAft>
                  <a:spcPct val="0"/>
                </a:spcAft>
              </a:pPr>
              <a:r>
                <a:rPr lang="cs-CZ" b="1">
                  <a:solidFill>
                    <a:prstClr val="black"/>
                  </a:solidFill>
                  <a:latin typeface="Arial" pitchFamily="34" charset="0"/>
                  <a:cs typeface="Arial" pitchFamily="34" charset="0"/>
                </a:rPr>
                <a:t>0</a:t>
              </a:r>
            </a:p>
          </p:txBody>
        </p:sp>
        <p:grpSp>
          <p:nvGrpSpPr>
            <p:cNvPr id="3" name="Group 6"/>
            <p:cNvGrpSpPr>
              <a:grpSpLocks/>
            </p:cNvGrpSpPr>
            <p:nvPr/>
          </p:nvGrpSpPr>
          <p:grpSpPr bwMode="auto">
            <a:xfrm>
              <a:off x="3456" y="2818"/>
              <a:ext cx="1732" cy="926"/>
              <a:chOff x="3456" y="2818"/>
              <a:chExt cx="1732" cy="926"/>
            </a:xfrm>
          </p:grpSpPr>
          <p:sp>
            <p:nvSpPr>
              <p:cNvPr id="240652" name="Line 7"/>
              <p:cNvSpPr>
                <a:spLocks noChangeShapeType="1"/>
              </p:cNvSpPr>
              <p:nvPr/>
            </p:nvSpPr>
            <p:spPr bwMode="auto">
              <a:xfrm>
                <a:off x="3840" y="2818"/>
                <a:ext cx="0" cy="926"/>
              </a:xfrm>
              <a:prstGeom prst="line">
                <a:avLst/>
              </a:prstGeom>
              <a:noFill/>
              <a:ln w="25400">
                <a:solidFill>
                  <a:srgbClr val="000000"/>
                </a:solidFill>
                <a:round/>
                <a:headEnd/>
                <a:tailEnd/>
              </a:ln>
            </p:spPr>
            <p:txBody>
              <a:bodyPr anchor="ctr" anchorCtr="1"/>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0653" name="Line 8"/>
              <p:cNvSpPr>
                <a:spLocks noChangeShapeType="1"/>
              </p:cNvSpPr>
              <p:nvPr/>
            </p:nvSpPr>
            <p:spPr bwMode="auto">
              <a:xfrm>
                <a:off x="3836" y="3744"/>
                <a:ext cx="1352" cy="0"/>
              </a:xfrm>
              <a:prstGeom prst="line">
                <a:avLst/>
              </a:prstGeom>
              <a:noFill/>
              <a:ln w="25400">
                <a:solidFill>
                  <a:schemeClr val="tx1"/>
                </a:solidFill>
                <a:round/>
                <a:headEnd/>
                <a:tailEnd/>
              </a:ln>
            </p:spPr>
            <p:txBody>
              <a:bodyPr anchor="ctr" anchorCtr="1"/>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0654" name="Text Box 9"/>
              <p:cNvSpPr txBox="1">
                <a:spLocks noChangeArrowheads="1"/>
              </p:cNvSpPr>
              <p:nvPr/>
            </p:nvSpPr>
            <p:spPr bwMode="auto">
              <a:xfrm>
                <a:off x="3456" y="2832"/>
                <a:ext cx="384" cy="335"/>
              </a:xfrm>
              <a:prstGeom prst="rect">
                <a:avLst/>
              </a:prstGeom>
              <a:noFill/>
              <a:ln w="9525">
                <a:noFill/>
                <a:miter lim="800000"/>
                <a:headEnd/>
                <a:tailEnd/>
              </a:ln>
            </p:spPr>
            <p:txBody>
              <a:bodyPr anchor="ctr" anchorCtr="1"/>
              <a:lstStyle/>
              <a:p>
                <a:pPr eaLnBrk="0" fontAlgn="base" hangingPunct="0">
                  <a:spcBef>
                    <a:spcPct val="0"/>
                  </a:spcBef>
                  <a:spcAft>
                    <a:spcPct val="0"/>
                  </a:spcAft>
                </a:pPr>
                <a:r>
                  <a:rPr lang="cs-CZ" b="1">
                    <a:solidFill>
                      <a:prstClr val="black"/>
                    </a:solidFill>
                    <a:latin typeface="Symbol" pitchFamily="18" charset="2"/>
                    <a:cs typeface="Arial" pitchFamily="34" charset="0"/>
                  </a:rPr>
                  <a:t>j</a:t>
                </a:r>
                <a:r>
                  <a:rPr lang="cs-CZ" b="1">
                    <a:solidFill>
                      <a:prstClr val="black"/>
                    </a:solidFill>
                    <a:latin typeface="Arial" pitchFamily="34" charset="0"/>
                    <a:cs typeface="Arial" pitchFamily="34" charset="0"/>
                  </a:rPr>
                  <a:t>(x)</a:t>
                </a:r>
              </a:p>
            </p:txBody>
          </p:sp>
          <p:sp>
            <p:nvSpPr>
              <p:cNvPr id="240655" name="Freeform 10"/>
              <p:cNvSpPr>
                <a:spLocks/>
              </p:cNvSpPr>
              <p:nvPr/>
            </p:nvSpPr>
            <p:spPr bwMode="auto">
              <a:xfrm>
                <a:off x="4128" y="3024"/>
                <a:ext cx="645" cy="717"/>
              </a:xfrm>
              <a:custGeom>
                <a:avLst/>
                <a:gdLst>
                  <a:gd name="T0" fmla="*/ 0 w 244"/>
                  <a:gd name="T1" fmla="*/ 116 h 116"/>
                  <a:gd name="T2" fmla="*/ 39 w 244"/>
                  <a:gd name="T3" fmla="*/ 98 h 116"/>
                  <a:gd name="T4" fmla="*/ 68 w 244"/>
                  <a:gd name="T5" fmla="*/ 57 h 116"/>
                  <a:gd name="T6" fmla="*/ 92 w 244"/>
                  <a:gd name="T7" fmla="*/ 19 h 116"/>
                  <a:gd name="T8" fmla="*/ 132 w 244"/>
                  <a:gd name="T9" fmla="*/ 0 h 116"/>
                  <a:gd name="T10" fmla="*/ 163 w 244"/>
                  <a:gd name="T11" fmla="*/ 18 h 116"/>
                  <a:gd name="T12" fmla="*/ 179 w 244"/>
                  <a:gd name="T13" fmla="*/ 55 h 116"/>
                  <a:gd name="T14" fmla="*/ 204 w 244"/>
                  <a:gd name="T15" fmla="*/ 94 h 116"/>
                  <a:gd name="T16" fmla="*/ 244 w 244"/>
                  <a:gd name="T17" fmla="*/ 115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4"/>
                  <a:gd name="T28" fmla="*/ 0 h 116"/>
                  <a:gd name="T29" fmla="*/ 244 w 244"/>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4" h="116">
                    <a:moveTo>
                      <a:pt x="0" y="116"/>
                    </a:moveTo>
                    <a:cubicBezTo>
                      <a:pt x="6" y="113"/>
                      <a:pt x="28" y="108"/>
                      <a:pt x="39" y="98"/>
                    </a:cubicBezTo>
                    <a:cubicBezTo>
                      <a:pt x="50" y="88"/>
                      <a:pt x="59" y="70"/>
                      <a:pt x="68" y="57"/>
                    </a:cubicBezTo>
                    <a:cubicBezTo>
                      <a:pt x="77" y="44"/>
                      <a:pt x="81" y="28"/>
                      <a:pt x="92" y="19"/>
                    </a:cubicBezTo>
                    <a:cubicBezTo>
                      <a:pt x="103" y="10"/>
                      <a:pt x="120" y="0"/>
                      <a:pt x="132" y="0"/>
                    </a:cubicBezTo>
                    <a:cubicBezTo>
                      <a:pt x="144" y="0"/>
                      <a:pt x="155" y="9"/>
                      <a:pt x="163" y="18"/>
                    </a:cubicBezTo>
                    <a:cubicBezTo>
                      <a:pt x="171" y="27"/>
                      <a:pt x="172" y="42"/>
                      <a:pt x="179" y="55"/>
                    </a:cubicBezTo>
                    <a:cubicBezTo>
                      <a:pt x="186" y="68"/>
                      <a:pt x="193" y="84"/>
                      <a:pt x="204" y="94"/>
                    </a:cubicBezTo>
                    <a:cubicBezTo>
                      <a:pt x="215" y="104"/>
                      <a:pt x="236" y="111"/>
                      <a:pt x="244" y="115"/>
                    </a:cubicBezTo>
                  </a:path>
                </a:pathLst>
              </a:custGeom>
              <a:solidFill>
                <a:srgbClr val="3366FF"/>
              </a:solidFill>
              <a:ln w="28575" cap="flat" cmpd="sng">
                <a:solidFill>
                  <a:srgbClr val="000000"/>
                </a:solidFill>
                <a:prstDash val="solid"/>
                <a:round/>
                <a:headEnd type="none" w="med" len="med"/>
                <a:tailEnd type="none" w="med" len="med"/>
              </a:ln>
            </p:spPr>
            <p:txBody>
              <a:bodyPr anchor="ctr" anchorCtr="1"/>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grpSp>
          <p:nvGrpSpPr>
            <p:cNvPr id="4" name="Group 11"/>
            <p:cNvGrpSpPr>
              <a:grpSpLocks/>
            </p:cNvGrpSpPr>
            <p:nvPr/>
          </p:nvGrpSpPr>
          <p:grpSpPr bwMode="auto">
            <a:xfrm>
              <a:off x="4272" y="3654"/>
              <a:ext cx="403" cy="417"/>
              <a:chOff x="4272" y="3654"/>
              <a:chExt cx="403" cy="417"/>
            </a:xfrm>
          </p:grpSpPr>
          <p:sp>
            <p:nvSpPr>
              <p:cNvPr id="240650" name="Text Box 12"/>
              <p:cNvSpPr txBox="1">
                <a:spLocks noChangeArrowheads="1"/>
              </p:cNvSpPr>
              <p:nvPr/>
            </p:nvSpPr>
            <p:spPr bwMode="auto">
              <a:xfrm>
                <a:off x="4272" y="3840"/>
                <a:ext cx="403" cy="231"/>
              </a:xfrm>
              <a:prstGeom prst="rect">
                <a:avLst/>
              </a:prstGeom>
              <a:noFill/>
              <a:ln w="9525">
                <a:noFill/>
                <a:miter lim="800000"/>
                <a:headEnd/>
                <a:tailEnd/>
              </a:ln>
            </p:spPr>
            <p:txBody>
              <a:bodyPr>
                <a:spAutoFit/>
              </a:bodyPr>
              <a:lstStyle/>
              <a:p>
                <a:pPr algn="ctr" fontAlgn="base">
                  <a:spcBef>
                    <a:spcPct val="50000"/>
                  </a:spcBef>
                  <a:spcAft>
                    <a:spcPct val="0"/>
                  </a:spcAft>
                </a:pPr>
                <a:r>
                  <a:rPr lang="en-US" b="1">
                    <a:solidFill>
                      <a:prstClr val="black"/>
                    </a:solidFill>
                    <a:latin typeface="Arial" pitchFamily="34" charset="0"/>
                    <a:cs typeface="Arial" pitchFamily="34" charset="0"/>
                  </a:rPr>
                  <a:t>μ</a:t>
                </a:r>
                <a:endParaRPr lang="cs-CZ" b="1">
                  <a:solidFill>
                    <a:prstClr val="black"/>
                  </a:solidFill>
                  <a:latin typeface="Arial" pitchFamily="34" charset="0"/>
                  <a:cs typeface="Arial" pitchFamily="34" charset="0"/>
                </a:endParaRPr>
              </a:p>
            </p:txBody>
          </p:sp>
          <p:sp>
            <p:nvSpPr>
              <p:cNvPr id="240651" name="Text Box 13"/>
              <p:cNvSpPr txBox="1">
                <a:spLocks noChangeArrowheads="1"/>
              </p:cNvSpPr>
              <p:nvPr/>
            </p:nvSpPr>
            <p:spPr bwMode="auto">
              <a:xfrm>
                <a:off x="4385" y="3654"/>
                <a:ext cx="121" cy="212"/>
              </a:xfrm>
              <a:prstGeom prst="rect">
                <a:avLst/>
              </a:prstGeom>
              <a:noFill/>
              <a:ln w="9525">
                <a:noFill/>
                <a:miter lim="800000"/>
                <a:headEnd/>
                <a:tailEnd/>
              </a:ln>
            </p:spPr>
            <p:txBody>
              <a:bodyPr>
                <a:spAutoFit/>
              </a:bodyPr>
              <a:lstStyle/>
              <a:p>
                <a:pPr algn="ctr" fontAlgn="base">
                  <a:spcBef>
                    <a:spcPct val="50000"/>
                  </a:spcBef>
                  <a:spcAft>
                    <a:spcPct val="0"/>
                  </a:spcAft>
                </a:pPr>
                <a:r>
                  <a:rPr lang="en-US" sz="1600" b="1">
                    <a:solidFill>
                      <a:prstClr val="black"/>
                    </a:solidFill>
                    <a:latin typeface="Arial" pitchFamily="34" charset="0"/>
                    <a:cs typeface="Arial" pitchFamily="34" charset="0"/>
                  </a:rPr>
                  <a:t>|</a:t>
                </a:r>
                <a:endParaRPr lang="cs-CZ" sz="1600" b="1">
                  <a:solidFill>
                    <a:prstClr val="black"/>
                  </a:solidFill>
                  <a:latin typeface="Arial" pitchFamily="34" charset="0"/>
                  <a:cs typeface="Arial" pitchFamily="34" charset="0"/>
                </a:endParaRPr>
              </a:p>
            </p:txBody>
          </p:sp>
        </p:gr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3"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49164" name="Rectangle 2"/>
          <p:cNvSpPr>
            <a:spLocks noGrp="1"/>
          </p:cNvSpPr>
          <p:nvPr>
            <p:ph type="title" idx="4294967295"/>
          </p:nvPr>
        </p:nvSpPr>
        <p:spPr/>
        <p:txBody>
          <a:bodyPr/>
          <a:lstStyle/>
          <a:p>
            <a:r>
              <a:rPr lang="cs-CZ" dirty="0" smtClean="0"/>
              <a:t>Nepárový </a:t>
            </a:r>
            <a:r>
              <a:rPr lang="cs-CZ" dirty="0" err="1" smtClean="0"/>
              <a:t>dvouvýběrový</a:t>
            </a:r>
            <a:r>
              <a:rPr lang="cs-CZ" dirty="0" smtClean="0"/>
              <a:t> t-test – výpočet</a:t>
            </a:r>
          </a:p>
        </p:txBody>
      </p:sp>
      <p:sp>
        <p:nvSpPr>
          <p:cNvPr id="49165" name="Rectangle 3"/>
          <p:cNvSpPr>
            <a:spLocks noGrp="1"/>
          </p:cNvSpPr>
          <p:nvPr>
            <p:ph type="body" idx="4294967295"/>
          </p:nvPr>
        </p:nvSpPr>
        <p:spPr>
          <a:xfrm>
            <a:off x="301625" y="1524000"/>
            <a:ext cx="8534400" cy="2769096"/>
          </a:xfrm>
        </p:spPr>
        <p:txBody>
          <a:bodyPr/>
          <a:lstStyle/>
          <a:p>
            <a:pPr marL="381000" indent="-381000">
              <a:buFontTx/>
              <a:buAutoNum type="arabicPeriod"/>
            </a:pPr>
            <a:r>
              <a:rPr lang="cs-CZ" sz="1700" dirty="0" smtClean="0"/>
              <a:t>Nulová hypotéza: průměry obou skupin jsou shodné</a:t>
            </a:r>
          </a:p>
          <a:p>
            <a:pPr marL="381000" indent="-381000">
              <a:buNone/>
            </a:pPr>
            <a:r>
              <a:rPr lang="cs-CZ" sz="1700" dirty="0" smtClean="0"/>
              <a:t>	Alternativní hypotéza je, že nejsou shodné.</a:t>
            </a:r>
          </a:p>
          <a:p>
            <a:pPr marL="381000" indent="-381000">
              <a:buFont typeface="+mj-lt"/>
              <a:buAutoNum type="arabicPeriod" startAt="2"/>
            </a:pPr>
            <a:r>
              <a:rPr lang="cs-CZ" sz="1700" dirty="0" smtClean="0"/>
              <a:t>Prohlédnout průběh dat, průměr, medián apod. </a:t>
            </a:r>
          </a:p>
          <a:p>
            <a:pPr marL="381000" indent="-381000">
              <a:buNone/>
            </a:pPr>
            <a:r>
              <a:rPr lang="cs-CZ" sz="1700" dirty="0" smtClean="0"/>
              <a:t>	Ověřit normalitu dat (např.  </a:t>
            </a:r>
            <a:r>
              <a:rPr lang="cs-CZ" sz="1700" dirty="0" err="1" smtClean="0"/>
              <a:t>Shapiro</a:t>
            </a:r>
            <a:r>
              <a:rPr lang="cs-CZ" sz="1700" dirty="0" smtClean="0"/>
              <a:t>-</a:t>
            </a:r>
            <a:r>
              <a:rPr lang="cs-CZ" sz="1700" dirty="0" err="1" smtClean="0"/>
              <a:t>Wilk</a:t>
            </a:r>
            <a:r>
              <a:rPr lang="cs-CZ" sz="1700" dirty="0" smtClean="0"/>
              <a:t>  test)</a:t>
            </a:r>
          </a:p>
          <a:p>
            <a:pPr marL="381000" indent="-381000">
              <a:buNone/>
            </a:pPr>
            <a:r>
              <a:rPr lang="cs-CZ" sz="1700" dirty="0" smtClean="0"/>
              <a:t>	Ověřit homogenitu rozptylů (F-test)</a:t>
            </a:r>
          </a:p>
          <a:p>
            <a:pPr marL="381000" indent="-381000">
              <a:buFontTx/>
              <a:buAutoNum type="arabicPeriod" startAt="2"/>
            </a:pPr>
            <a:endParaRPr lang="cs-CZ" sz="1700" dirty="0" smtClean="0"/>
          </a:p>
        </p:txBody>
      </p:sp>
      <p:sp>
        <p:nvSpPr>
          <p:cNvPr id="49167" name="Rectangle 5"/>
          <p:cNvSpPr>
            <a:spLocks noChangeArrowheads="1"/>
          </p:cNvSpPr>
          <p:nvPr/>
        </p:nvSpPr>
        <p:spPr bwMode="auto">
          <a:xfrm>
            <a:off x="755576" y="3212976"/>
            <a:ext cx="8268504" cy="877163"/>
          </a:xfrm>
          <a:prstGeom prst="rect">
            <a:avLst/>
          </a:prstGeom>
          <a:noFill/>
          <a:ln w="9525">
            <a:noFill/>
            <a:miter lim="800000"/>
            <a:headEnd/>
            <a:tailEnd/>
          </a:ln>
        </p:spPr>
        <p:txBody>
          <a:bodyPr wrap="square">
            <a:spAutoFit/>
          </a:bodyPr>
          <a:lstStyle/>
          <a:p>
            <a:pPr marL="342900" indent="-342900" fontAlgn="base">
              <a:spcBef>
                <a:spcPct val="20000"/>
              </a:spcBef>
              <a:spcAft>
                <a:spcPct val="0"/>
              </a:spcAft>
              <a:buFontTx/>
              <a:buChar char="•"/>
            </a:pPr>
            <a:r>
              <a:rPr lang="cs-CZ" sz="1700" dirty="0">
                <a:solidFill>
                  <a:prstClr val="black"/>
                </a:solidFill>
                <a:cs typeface="Arial" pitchFamily="34" charset="0"/>
              </a:rPr>
              <a:t>V případě ověření homogenity je testována hypotéza shody </a:t>
            </a:r>
            <a:r>
              <a:rPr lang="cs-CZ" sz="1700" dirty="0" smtClean="0">
                <a:solidFill>
                  <a:prstClr val="black"/>
                </a:solidFill>
                <a:cs typeface="Arial" pitchFamily="34" charset="0"/>
              </a:rPr>
              <a:t>rozptylů; </a:t>
            </a:r>
            <a:r>
              <a:rPr lang="cs-CZ" sz="1700" dirty="0">
                <a:solidFill>
                  <a:prstClr val="black"/>
                </a:solidFill>
                <a:cs typeface="Arial" pitchFamily="34" charset="0"/>
              </a:rPr>
              <a:t>v případě shodných rozptylů je vše v pořádku a je možné pokračovat ve výpočtu t-testu, v opačném případě není vhodné test počítat. </a:t>
            </a:r>
          </a:p>
        </p:txBody>
      </p:sp>
      <p:sp>
        <p:nvSpPr>
          <p:cNvPr id="22" name="Rectangle 3"/>
          <p:cNvSpPr txBox="1">
            <a:spLocks/>
          </p:cNvSpPr>
          <p:nvPr/>
        </p:nvSpPr>
        <p:spPr bwMode="auto">
          <a:xfrm>
            <a:off x="296490" y="4188296"/>
            <a:ext cx="8534400" cy="10409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81000" marR="0" lvl="0" indent="-381000" algn="l" defTabSz="914400" rtl="0" eaLnBrk="0" fontAlgn="base" latinLnBrk="0" hangingPunct="0">
              <a:lnSpc>
                <a:spcPct val="100000"/>
              </a:lnSpc>
              <a:spcBef>
                <a:spcPct val="20000"/>
              </a:spcBef>
              <a:spcAft>
                <a:spcPct val="0"/>
              </a:spcAft>
              <a:buClr>
                <a:schemeClr val="accent1"/>
              </a:buClr>
              <a:buSzPct val="85000"/>
              <a:buFont typeface="+mj-lt"/>
              <a:buAutoNum type="arabicPeriod" startAt="3"/>
              <a:tabLst/>
              <a:defRPr/>
            </a:pPr>
            <a:r>
              <a:rPr kumimoji="0" lang="cs-CZ" sz="1700" b="0" i="0" u="none" strike="noStrike" kern="1200" cap="none" spc="0" normalizeH="0" baseline="0" noProof="0" dirty="0" smtClean="0">
                <a:ln>
                  <a:noFill/>
                </a:ln>
                <a:solidFill>
                  <a:schemeClr val="tx1"/>
                </a:solidFill>
                <a:effectLst/>
                <a:uLnTx/>
                <a:uFillTx/>
                <a:latin typeface="+mn-lt"/>
                <a:ea typeface="+mn-ea"/>
                <a:cs typeface="+mn-cs"/>
              </a:rPr>
              <a:t>Vypočítat hodnotu testové statistiky a p-hodnotu. Když je vypočítaná</a:t>
            </a:r>
            <a:r>
              <a:rPr kumimoji="0" lang="cs-CZ" sz="1700" b="0" i="0" u="none" strike="noStrike" kern="1200" cap="none" spc="0" normalizeH="0" noProof="0" dirty="0" smtClean="0">
                <a:ln>
                  <a:noFill/>
                </a:ln>
                <a:solidFill>
                  <a:schemeClr val="tx1"/>
                </a:solidFill>
                <a:effectLst/>
                <a:uLnTx/>
                <a:uFillTx/>
                <a:latin typeface="+mn-lt"/>
                <a:ea typeface="+mn-ea"/>
                <a:cs typeface="+mn-cs"/>
              </a:rPr>
              <a:t> p-hodnota menší než 0,05, zamítáme nulovou hypotézu.</a:t>
            </a:r>
            <a:endParaRPr kumimoji="0" lang="cs-CZ" sz="1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1" name="Picture 13" descr="http://us.cdn4.123rf.com/168nwm/shock77/shock771007/shock77100700030/7332866-legraa-na-kreslena-ovce.jpg"/>
          <p:cNvPicPr>
            <a:picLocks noChangeAspect="1" noChangeArrowheads="1"/>
          </p:cNvPicPr>
          <p:nvPr/>
        </p:nvPicPr>
        <p:blipFill>
          <a:blip r:embed="rId3" cstate="print"/>
          <a:srcRect/>
          <a:stretch>
            <a:fillRect/>
          </a:stretch>
        </p:blipFill>
        <p:spPr bwMode="auto">
          <a:xfrm>
            <a:off x="7436296" y="5257800"/>
            <a:ext cx="1600200" cy="1600200"/>
          </a:xfrm>
          <a:prstGeom prst="rect">
            <a:avLst/>
          </a:prstGeom>
          <a:noFill/>
        </p:spPr>
      </p:pic>
      <p:sp>
        <p:nvSpPr>
          <p:cNvPr id="5120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1207" name="Rectangle 2"/>
          <p:cNvSpPr>
            <a:spLocks noGrp="1"/>
          </p:cNvSpPr>
          <p:nvPr>
            <p:ph type="title" idx="4294967295"/>
          </p:nvPr>
        </p:nvSpPr>
        <p:spPr/>
        <p:txBody>
          <a:bodyPr/>
          <a:lstStyle/>
          <a:p>
            <a:pPr algn="r"/>
            <a:r>
              <a:rPr lang="cs-CZ" dirty="0" smtClean="0"/>
              <a:t>Příklad 2: Nepárový </a:t>
            </a:r>
            <a:r>
              <a:rPr lang="cs-CZ" dirty="0" err="1" smtClean="0"/>
              <a:t>dvouvýběrový</a:t>
            </a:r>
            <a:r>
              <a:rPr lang="cs-CZ" dirty="0" smtClean="0"/>
              <a:t> t-test</a:t>
            </a:r>
          </a:p>
        </p:txBody>
      </p:sp>
      <p:sp>
        <p:nvSpPr>
          <p:cNvPr id="51208" name="Rectangle 3"/>
          <p:cNvSpPr>
            <a:spLocks noGrp="1"/>
          </p:cNvSpPr>
          <p:nvPr>
            <p:ph type="body" idx="4294967295"/>
          </p:nvPr>
        </p:nvSpPr>
        <p:spPr>
          <a:xfrm>
            <a:off x="301625" y="1524000"/>
            <a:ext cx="8534400" cy="866775"/>
          </a:xfrm>
        </p:spPr>
        <p:txBody>
          <a:bodyPr/>
          <a:lstStyle/>
          <a:p>
            <a:pPr>
              <a:buFont typeface="Wingdings 2" pitchFamily="18" charset="2"/>
              <a:buNone/>
            </a:pPr>
            <a:r>
              <a:rPr lang="cs-CZ" sz="1300" smtClean="0"/>
              <a:t>Průměrná hmotnost ovcí v čase páření byla srovnávána pro kontrolní skupinu a skupinu krmenou zvýšenou dávkou potravy. Kontrolní skupina obsahuje 30 ovcí, skupina se zvýšeným příjmem potravy pak 24 ovcí.</a:t>
            </a:r>
          </a:p>
        </p:txBody>
      </p:sp>
      <p:sp>
        <p:nvSpPr>
          <p:cNvPr id="51209" name="Text Box 4"/>
          <p:cNvSpPr txBox="1">
            <a:spLocks noChangeArrowheads="1"/>
          </p:cNvSpPr>
          <p:nvPr/>
        </p:nvSpPr>
        <p:spPr bwMode="auto">
          <a:xfrm>
            <a:off x="179388" y="2101850"/>
            <a:ext cx="8856662" cy="3453253"/>
          </a:xfrm>
          <a:prstGeom prst="rect">
            <a:avLst/>
          </a:prstGeom>
          <a:noFill/>
          <a:ln w="9525">
            <a:noFill/>
            <a:miter lim="800000"/>
            <a:headEnd/>
            <a:tailEnd/>
          </a:ln>
        </p:spPr>
        <p:txBody>
          <a:bodyPr>
            <a:spAutoFit/>
          </a:bodyPr>
          <a:lstStyle/>
          <a:p>
            <a:pPr marL="342900" indent="-342900" fontAlgn="base">
              <a:spcBef>
                <a:spcPct val="20000"/>
              </a:spcBef>
              <a:spcAft>
                <a:spcPct val="0"/>
              </a:spcAft>
              <a:buFontTx/>
              <a:buChar char="•"/>
            </a:pPr>
            <a:r>
              <a:rPr lang="cs-CZ" sz="1200" dirty="0">
                <a:solidFill>
                  <a:srgbClr val="000000"/>
                </a:solidFill>
                <a:cs typeface="Times New Roman" pitchFamily="18" charset="0"/>
              </a:rPr>
              <a:t>Vlastní experiment byl prováděn tak, že na začátku máme  54 ovcí (ideálně stejného plemene, stejně staré atd.), které náhodně rozdělíme do dvou skupin (náhodné rozdělování objektů  do pokusných skupin je objektem celého specializovaného odvětví statistiky nazývaného randomizace). Poté co experiment proběhne, musíme nejprve ověřit teoretický předpoklad pro využití nepárového t-testu. Pro obě proměnné jsou vykresleny grafy (můžeme též spočítat základní popisnou statistiku), na kterých můžeme posoudit normalitu a homogenitu rozptylu, kromě </a:t>
            </a:r>
            <a:r>
              <a:rPr lang="cs-CZ" sz="1200" dirty="0" err="1" smtClean="0">
                <a:solidFill>
                  <a:srgbClr val="000000"/>
                </a:solidFill>
                <a:cs typeface="Times New Roman" pitchFamily="18" charset="0"/>
              </a:rPr>
              <a:t>okometrického</a:t>
            </a:r>
            <a:r>
              <a:rPr lang="cs-CZ" sz="1200" dirty="0" smtClean="0">
                <a:solidFill>
                  <a:srgbClr val="000000"/>
                </a:solidFill>
                <a:cs typeface="Times New Roman" pitchFamily="18" charset="0"/>
              </a:rPr>
              <a:t> </a:t>
            </a:r>
            <a:r>
              <a:rPr lang="cs-CZ" sz="1200" dirty="0">
                <a:solidFill>
                  <a:srgbClr val="000000"/>
                </a:solidFill>
                <a:cs typeface="Times New Roman" pitchFamily="18" charset="0"/>
              </a:rPr>
              <a:t>pohledu můžeme pro </a:t>
            </a:r>
            <a:r>
              <a:rPr lang="cs-CZ" sz="1200" u="sng" dirty="0">
                <a:solidFill>
                  <a:srgbClr val="000000"/>
                </a:solidFill>
                <a:cs typeface="Times New Roman" pitchFamily="18" charset="0"/>
              </a:rPr>
              <a:t>ověření normality použít testy normality, pro ověření homogenity rozptylu pak F-test</a:t>
            </a:r>
            <a:r>
              <a:rPr lang="cs-CZ" sz="1200" u="sng" dirty="0">
                <a:solidFill>
                  <a:prstClr val="black"/>
                </a:solidFill>
                <a:cs typeface="Arial" pitchFamily="34" charset="0"/>
              </a:rPr>
              <a:t> </a:t>
            </a:r>
          </a:p>
          <a:p>
            <a:pPr marL="342900" indent="-342900" fontAlgn="base">
              <a:spcBef>
                <a:spcPct val="20000"/>
              </a:spcBef>
              <a:spcAft>
                <a:spcPct val="0"/>
              </a:spcAft>
              <a:buFontTx/>
              <a:buChar char="•"/>
            </a:pPr>
            <a:r>
              <a:rPr lang="cs-CZ" sz="1200" dirty="0">
                <a:solidFill>
                  <a:prstClr val="black"/>
                </a:solidFill>
                <a:cs typeface="Arial" pitchFamily="34" charset="0"/>
              </a:rPr>
              <a:t>Pokud platí všechny předpoklady </a:t>
            </a:r>
            <a:r>
              <a:rPr lang="cs-CZ" sz="1200" dirty="0" err="1">
                <a:solidFill>
                  <a:prstClr val="black"/>
                </a:solidFill>
                <a:cs typeface="Arial" pitchFamily="34" charset="0"/>
              </a:rPr>
              <a:t>Two</a:t>
            </a:r>
            <a:r>
              <a:rPr lang="cs-CZ" sz="1200" dirty="0">
                <a:solidFill>
                  <a:prstClr val="black"/>
                </a:solidFill>
                <a:cs typeface="Arial" pitchFamily="34" charset="0"/>
              </a:rPr>
              <a:t> sample nepárového t-testu, můžeme spočítat testovou charakteristiku, výsledné t je 2,43 s  52 stupni volnosti, podle tabulek je a t</a:t>
            </a:r>
            <a:r>
              <a:rPr lang="cs-CZ" sz="1200" baseline="-25000" dirty="0">
                <a:solidFill>
                  <a:prstClr val="black"/>
                </a:solidFill>
                <a:cs typeface="Arial" pitchFamily="34" charset="0"/>
              </a:rPr>
              <a:t>0,975 (52)</a:t>
            </a:r>
            <a:r>
              <a:rPr lang="cs-CZ" sz="1200" dirty="0">
                <a:solidFill>
                  <a:prstClr val="black"/>
                </a:solidFill>
                <a:cs typeface="Arial" pitchFamily="34" charset="0"/>
              </a:rPr>
              <a:t>= 2,01, tedy t&gt; t</a:t>
            </a:r>
            <a:r>
              <a:rPr lang="cs-CZ" sz="1200" baseline="-25000" dirty="0">
                <a:solidFill>
                  <a:prstClr val="black"/>
                </a:solidFill>
                <a:cs typeface="Arial" pitchFamily="34" charset="0"/>
              </a:rPr>
              <a:t>0,975 (52)</a:t>
            </a:r>
            <a:r>
              <a:rPr lang="cs-CZ" sz="1200" dirty="0">
                <a:solidFill>
                  <a:prstClr val="black"/>
                </a:solidFill>
                <a:cs typeface="Arial" pitchFamily="34" charset="0"/>
              </a:rPr>
              <a:t>= a nulovou hypotézu můžeme zamítnout, skutečná pravděpodobnost je pak 0,018. Rozdíl mezi skupinami je 1,59 kg ve prospěch skupiny </a:t>
            </a:r>
            <a:r>
              <a:rPr lang="cs-CZ" sz="1200" dirty="0" smtClean="0">
                <a:solidFill>
                  <a:prstClr val="black"/>
                </a:solidFill>
                <a:cs typeface="Arial" pitchFamily="34" charset="0"/>
              </a:rPr>
              <a:t>se zvýšeným příjmem. </a:t>
            </a:r>
            <a:endParaRPr lang="cs-CZ" sz="1200" dirty="0">
              <a:solidFill>
                <a:prstClr val="black"/>
              </a:solidFill>
              <a:cs typeface="Arial" pitchFamily="34" charset="0"/>
            </a:endParaRPr>
          </a:p>
          <a:p>
            <a:pPr marL="342900" indent="-342900" fontAlgn="base">
              <a:spcBef>
                <a:spcPct val="20000"/>
              </a:spcBef>
              <a:spcAft>
                <a:spcPct val="0"/>
              </a:spcAft>
              <a:buFontTx/>
              <a:buChar char="•"/>
            </a:pPr>
            <a:endParaRPr lang="cs-CZ" sz="1200" dirty="0">
              <a:solidFill>
                <a:prstClr val="black"/>
              </a:solidFill>
              <a:cs typeface="Arial" pitchFamily="34" charset="0"/>
            </a:endParaRPr>
          </a:p>
          <a:p>
            <a:pPr marL="342900" indent="-342900" fontAlgn="base">
              <a:spcBef>
                <a:spcPct val="20000"/>
              </a:spcBef>
              <a:spcAft>
                <a:spcPct val="0"/>
              </a:spcAft>
              <a:buFontTx/>
              <a:buChar char="•"/>
            </a:pPr>
            <a:endParaRPr lang="cs-CZ" sz="1200" dirty="0">
              <a:solidFill>
                <a:prstClr val="black"/>
              </a:solidFill>
              <a:cs typeface="Arial" pitchFamily="34" charset="0"/>
            </a:endParaRPr>
          </a:p>
          <a:p>
            <a:pPr marL="342900" indent="-342900" fontAlgn="base">
              <a:spcBef>
                <a:spcPct val="20000"/>
              </a:spcBef>
              <a:spcAft>
                <a:spcPct val="0"/>
              </a:spcAft>
              <a:buFontTx/>
              <a:buChar char="•"/>
            </a:pPr>
            <a:endParaRPr lang="cs-CZ" sz="1200" dirty="0">
              <a:solidFill>
                <a:prstClr val="black"/>
              </a:solidFill>
              <a:cs typeface="Arial" pitchFamily="34" charset="0"/>
            </a:endParaRPr>
          </a:p>
          <a:p>
            <a:pPr marL="342900" indent="-342900" fontAlgn="base">
              <a:spcBef>
                <a:spcPct val="20000"/>
              </a:spcBef>
              <a:spcAft>
                <a:spcPct val="0"/>
              </a:spcAft>
              <a:buFontTx/>
              <a:buChar char="•"/>
            </a:pPr>
            <a:endParaRPr lang="cs-CZ" sz="1200" dirty="0">
              <a:solidFill>
                <a:prstClr val="black"/>
              </a:solidFill>
              <a:cs typeface="Arial" pitchFamily="34" charset="0"/>
            </a:endParaRPr>
          </a:p>
          <a:p>
            <a:pPr marL="342900" indent="-342900" fontAlgn="base">
              <a:spcBef>
                <a:spcPct val="20000"/>
              </a:spcBef>
              <a:spcAft>
                <a:spcPct val="0"/>
              </a:spcAft>
              <a:buFontTx/>
              <a:buChar char="•"/>
            </a:pPr>
            <a:r>
              <a:rPr lang="cs-CZ" sz="1200" dirty="0">
                <a:solidFill>
                  <a:prstClr val="black"/>
                </a:solidFill>
                <a:cs typeface="Arial" pitchFamily="34" charset="0"/>
              </a:rPr>
              <a:t>Pro rozdíl mezi oběma soubory jsou spočítány 95% </a:t>
            </a:r>
            <a:r>
              <a:rPr lang="cs-CZ" sz="1200" dirty="0" err="1">
                <a:solidFill>
                  <a:prstClr val="black"/>
                </a:solidFill>
                <a:cs typeface="Arial" pitchFamily="34" charset="0"/>
              </a:rPr>
              <a:t>konfidenční</a:t>
            </a:r>
            <a:r>
              <a:rPr lang="cs-CZ" sz="1200" dirty="0">
                <a:solidFill>
                  <a:prstClr val="black"/>
                </a:solidFill>
                <a:cs typeface="Arial" pitchFamily="34" charset="0"/>
              </a:rPr>
              <a:t> intervaly  jako 1,59</a:t>
            </a:r>
            <a:r>
              <a:rPr lang="en-US" sz="1200" dirty="0">
                <a:solidFill>
                  <a:prstClr val="black"/>
                </a:solidFill>
                <a:cs typeface="Arial" pitchFamily="34" charset="0"/>
              </a:rPr>
              <a:t>±</a:t>
            </a:r>
            <a:r>
              <a:rPr lang="cs-CZ" sz="1200" dirty="0">
                <a:solidFill>
                  <a:prstClr val="black"/>
                </a:solidFill>
                <a:cs typeface="Arial" pitchFamily="34" charset="0"/>
              </a:rPr>
              <a:t>2.01*(0,655) kg, což odpovídá rozsahu 0,28 až 2,91 kg. To, že </a:t>
            </a:r>
            <a:r>
              <a:rPr lang="cs-CZ" sz="1200" dirty="0" err="1">
                <a:solidFill>
                  <a:prstClr val="black"/>
                </a:solidFill>
                <a:cs typeface="Arial" pitchFamily="34" charset="0"/>
              </a:rPr>
              <a:t>konfidenční</a:t>
            </a:r>
            <a:r>
              <a:rPr lang="cs-CZ" sz="1200" dirty="0">
                <a:solidFill>
                  <a:prstClr val="black"/>
                </a:solidFill>
                <a:cs typeface="Arial" pitchFamily="34" charset="0"/>
              </a:rPr>
              <a:t> interval nezahrnuje 0 je dalším potvrzením, že mezi skupinami je významný rozdíl – jde o další způsob testování významnosti rozdílů mezi skupinami dat – nulovou hypotézu o tom, že rozdíl průměrů dvou skupin dat je roven nějaké hodnotě zamítáme v případě, kdy 95% </a:t>
            </a:r>
            <a:r>
              <a:rPr lang="cs-CZ" sz="1200" dirty="0" err="1">
                <a:solidFill>
                  <a:prstClr val="black"/>
                </a:solidFill>
                <a:cs typeface="Arial" pitchFamily="34" charset="0"/>
              </a:rPr>
              <a:t>konfidenční</a:t>
            </a:r>
            <a:r>
              <a:rPr lang="cs-CZ" sz="1200" dirty="0">
                <a:solidFill>
                  <a:prstClr val="black"/>
                </a:solidFill>
                <a:cs typeface="Arial" pitchFamily="34" charset="0"/>
              </a:rPr>
              <a:t> interval rozdílu nezahrnuje tuto hodnotu (v tomto případě 0).</a:t>
            </a:r>
          </a:p>
        </p:txBody>
      </p:sp>
      <p:sp>
        <p:nvSpPr>
          <p:cNvPr id="51210" name="Rectangle 5"/>
          <p:cNvSpPr>
            <a:spLocks noChangeArrowheads="1"/>
          </p:cNvSpPr>
          <p:nvPr/>
        </p:nvSpPr>
        <p:spPr bwMode="auto">
          <a:xfrm>
            <a:off x="0" y="3071813"/>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51211" name="Rectangle 6"/>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1202" name="Object 7"/>
          <p:cNvGraphicFramePr>
            <a:graphicFrameLocks noChangeAspect="1"/>
          </p:cNvGraphicFramePr>
          <p:nvPr/>
        </p:nvGraphicFramePr>
        <p:xfrm>
          <a:off x="4276725" y="4051300"/>
          <a:ext cx="1647825" cy="457200"/>
        </p:xfrm>
        <a:graphic>
          <a:graphicData uri="http://schemas.openxmlformats.org/presentationml/2006/ole">
            <mc:AlternateContent xmlns:mc="http://schemas.openxmlformats.org/markup-compatibility/2006">
              <mc:Choice xmlns:v="urn:schemas-microsoft-com:vml" Requires="v">
                <p:oleObj spid="_x0000_s22534" name="Rovnice" r:id="rId4" imgW="1651000" imgH="457200" progId="Equation.3">
                  <p:embed/>
                </p:oleObj>
              </mc:Choice>
              <mc:Fallback>
                <p:oleObj name="Rovnice" r:id="rId4" imgW="1651000" imgH="4572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6725" y="4051300"/>
                        <a:ext cx="16478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12" name="Rectangle 8"/>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1203" name="Object 9"/>
          <p:cNvGraphicFramePr>
            <a:graphicFrameLocks noChangeAspect="1"/>
          </p:cNvGraphicFramePr>
          <p:nvPr/>
        </p:nvGraphicFramePr>
        <p:xfrm>
          <a:off x="6292850" y="4146550"/>
          <a:ext cx="942975" cy="219075"/>
        </p:xfrm>
        <a:graphic>
          <a:graphicData uri="http://schemas.openxmlformats.org/presentationml/2006/ole">
            <mc:AlternateContent xmlns:mc="http://schemas.openxmlformats.org/markup-compatibility/2006">
              <mc:Choice xmlns:v="urn:schemas-microsoft-com:vml" Requires="v">
                <p:oleObj spid="_x0000_s22535" name="Rovnice" r:id="rId6" imgW="939392" imgH="215806" progId="Equation.3">
                  <p:embed/>
                </p:oleObj>
              </mc:Choice>
              <mc:Fallback>
                <p:oleObj name="Rovnice" r:id="rId6" imgW="939392" imgH="215806"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2850" y="4146550"/>
                        <a:ext cx="94297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13" name="Rectangle 10"/>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1204" name="Object 11"/>
          <p:cNvGraphicFramePr>
            <a:graphicFrameLocks noChangeAspect="1"/>
          </p:cNvGraphicFramePr>
          <p:nvPr/>
        </p:nvGraphicFramePr>
        <p:xfrm>
          <a:off x="2051050" y="5516563"/>
          <a:ext cx="3495675" cy="533400"/>
        </p:xfrm>
        <a:graphic>
          <a:graphicData uri="http://schemas.openxmlformats.org/presentationml/2006/ole">
            <mc:AlternateContent xmlns:mc="http://schemas.openxmlformats.org/markup-compatibility/2006">
              <mc:Choice xmlns:v="urn:schemas-microsoft-com:vml" Requires="v">
                <p:oleObj spid="_x0000_s22536" r:id="rId8" imgW="3492500" imgH="533400" progId="">
                  <p:embed/>
                </p:oleObj>
              </mc:Choice>
              <mc:Fallback>
                <p:oleObj r:id="rId8" imgW="3492500" imgH="533400" progId="">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1050" y="5516563"/>
                        <a:ext cx="349567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5" name="Object 12"/>
          <p:cNvGraphicFramePr>
            <a:graphicFrameLocks noChangeAspect="1"/>
          </p:cNvGraphicFramePr>
          <p:nvPr/>
        </p:nvGraphicFramePr>
        <p:xfrm>
          <a:off x="1476375" y="3940175"/>
          <a:ext cx="2519363" cy="712788"/>
        </p:xfrm>
        <a:graphic>
          <a:graphicData uri="http://schemas.openxmlformats.org/presentationml/2006/ole">
            <mc:AlternateContent xmlns:mc="http://schemas.openxmlformats.org/markup-compatibility/2006">
              <mc:Choice xmlns:v="urn:schemas-microsoft-com:vml" Requires="v">
                <p:oleObj spid="_x0000_s22537" name="Rovnice" r:id="rId10" imgW="2463480" imgH="698400" progId="Equation.3">
                  <p:embed/>
                </p:oleObj>
              </mc:Choice>
              <mc:Fallback>
                <p:oleObj name="Rovnice" r:id="rId10" imgW="2463480" imgH="698400"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76375" y="3940175"/>
                        <a:ext cx="2519363" cy="712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2537" name="Picture 9" descr="http://us.cdn3.123rf.com/168nwm/chudtsankov/chudtsankov1104/chudtsankov110400152/9398473-ba-la-ovce-kreslena-postava-ja-st-kva-t.jpg"/>
          <p:cNvPicPr>
            <a:picLocks noChangeAspect="1" noChangeArrowheads="1"/>
          </p:cNvPicPr>
          <p:nvPr/>
        </p:nvPicPr>
        <p:blipFill>
          <a:blip r:embed="rId12" cstate="print"/>
          <a:srcRect/>
          <a:stretch>
            <a:fillRect/>
          </a:stretch>
        </p:blipFill>
        <p:spPr bwMode="auto">
          <a:xfrm>
            <a:off x="155575" y="192434"/>
            <a:ext cx="1600200" cy="1076326"/>
          </a:xfrm>
          <a:prstGeom prst="rect">
            <a:avLst/>
          </a:prstGeom>
          <a:noFill/>
        </p:spPr>
      </p:pic>
      <p:sp>
        <p:nvSpPr>
          <p:cNvPr id="18" name="TextovéPole 17"/>
          <p:cNvSpPr txBox="1"/>
          <p:nvPr/>
        </p:nvSpPr>
        <p:spPr>
          <a:xfrm>
            <a:off x="539552" y="1115452"/>
            <a:ext cx="1737720" cy="369332"/>
          </a:xfrm>
          <a:prstGeom prst="rect">
            <a:avLst/>
          </a:prstGeom>
          <a:noFill/>
        </p:spPr>
        <p:txBody>
          <a:bodyPr wrap="none" rtlCol="0">
            <a:spAutoFit/>
          </a:bodyPr>
          <a:lstStyle/>
          <a:p>
            <a:r>
              <a:rPr lang="cs-CZ" i="1" dirty="0" smtClean="0"/>
              <a:t>1. skupina, N=30</a:t>
            </a:r>
            <a:endParaRPr lang="cs-CZ" i="1" dirty="0"/>
          </a:p>
        </p:txBody>
      </p:sp>
      <p:sp>
        <p:nvSpPr>
          <p:cNvPr id="19" name="TextovéPole 18"/>
          <p:cNvSpPr txBox="1"/>
          <p:nvPr/>
        </p:nvSpPr>
        <p:spPr>
          <a:xfrm>
            <a:off x="5940152" y="6488668"/>
            <a:ext cx="1737720" cy="369332"/>
          </a:xfrm>
          <a:prstGeom prst="rect">
            <a:avLst/>
          </a:prstGeom>
          <a:noFill/>
        </p:spPr>
        <p:txBody>
          <a:bodyPr wrap="none" rtlCol="0">
            <a:spAutoFit/>
          </a:bodyPr>
          <a:lstStyle/>
          <a:p>
            <a:r>
              <a:rPr lang="cs-CZ" i="1" dirty="0" smtClean="0"/>
              <a:t>2. skupina, N=24</a:t>
            </a:r>
            <a:endParaRPr lang="cs-CZ"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Nadpis 5"/>
          <p:cNvSpPr>
            <a:spLocks noGrp="1"/>
          </p:cNvSpPr>
          <p:nvPr>
            <p:ph type="title"/>
          </p:nvPr>
        </p:nvSpPr>
        <p:spPr/>
        <p:txBody>
          <a:bodyPr/>
          <a:lstStyle/>
          <a:p>
            <a:r>
              <a:rPr lang="cs-CZ" dirty="0" smtClean="0"/>
              <a:t>Příklad 2: Řešení v softwaru </a:t>
            </a:r>
            <a:r>
              <a:rPr lang="cs-CZ" dirty="0" err="1" smtClean="0"/>
              <a:t>Statistica</a:t>
            </a:r>
            <a:r>
              <a:rPr lang="cs-CZ" dirty="0" smtClean="0"/>
              <a:t>  </a:t>
            </a:r>
            <a:endParaRPr lang="cs-CZ" dirty="0"/>
          </a:p>
        </p:txBody>
      </p:sp>
      <p:sp>
        <p:nvSpPr>
          <p:cNvPr id="5" name="TextovéPole 4"/>
          <p:cNvSpPr txBox="1"/>
          <p:nvPr/>
        </p:nvSpPr>
        <p:spPr>
          <a:xfrm>
            <a:off x="539552" y="1556792"/>
            <a:ext cx="7920880" cy="5078313"/>
          </a:xfrm>
          <a:prstGeom prst="rect">
            <a:avLst/>
          </a:prstGeom>
          <a:noFill/>
        </p:spPr>
        <p:txBody>
          <a:bodyPr wrap="square" rtlCol="0">
            <a:spAutoFit/>
          </a:bodyPr>
          <a:lstStyle/>
          <a:p>
            <a:pPr marL="179388" indent="-179388">
              <a:buFont typeface="Arial" pitchFamily="34" charset="0"/>
              <a:buChar char="•"/>
            </a:pPr>
            <a:r>
              <a:rPr lang="cs-CZ" dirty="0" smtClean="0"/>
              <a:t> Nejprve ověřte normalitu hmotnosti jednak ve skupině kontroly a ve skupině se zvýšenou potravou</a:t>
            </a:r>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marL="179388" indent="-179388">
              <a:buFont typeface="Arial" pitchFamily="34" charset="0"/>
              <a:buChar char="•"/>
            </a:pPr>
            <a:r>
              <a:rPr lang="cs-CZ" dirty="0" smtClean="0"/>
              <a:t>V obou případech se tečky odchylují od přímky jenom málo a p-hodnoty S-W testu převyšují 0,05. Předpoklad o normálním rozložení dat v obou skupinách je oprávněný.</a:t>
            </a:r>
          </a:p>
          <a:p>
            <a:pPr>
              <a:buFont typeface="Arial" pitchFamily="34" charset="0"/>
              <a:buChar char="•"/>
            </a:pPr>
            <a:endParaRPr lang="cs-CZ" b="1" i="1" dirty="0" smtClean="0"/>
          </a:p>
        </p:txBody>
      </p:sp>
      <p:pic>
        <p:nvPicPr>
          <p:cNvPr id="61442" name="Picture 2"/>
          <p:cNvPicPr>
            <a:picLocks noChangeAspect="1" noChangeArrowheads="1"/>
          </p:cNvPicPr>
          <p:nvPr/>
        </p:nvPicPr>
        <p:blipFill>
          <a:blip r:embed="rId2" cstate="print"/>
          <a:srcRect/>
          <a:stretch>
            <a:fillRect/>
          </a:stretch>
        </p:blipFill>
        <p:spPr bwMode="auto">
          <a:xfrm>
            <a:off x="2555776" y="1988840"/>
            <a:ext cx="4411980" cy="333756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Nadpis 5"/>
          <p:cNvSpPr>
            <a:spLocks noGrp="1"/>
          </p:cNvSpPr>
          <p:nvPr>
            <p:ph type="title"/>
          </p:nvPr>
        </p:nvSpPr>
        <p:spPr>
          <a:xfrm>
            <a:off x="301625" y="365919"/>
            <a:ext cx="8534400" cy="758825"/>
          </a:xfrm>
        </p:spPr>
        <p:txBody>
          <a:bodyPr/>
          <a:lstStyle/>
          <a:p>
            <a:r>
              <a:rPr lang="cs-CZ" dirty="0" smtClean="0"/>
              <a:t>Příklad 2: Řešení v softwaru </a:t>
            </a:r>
            <a:r>
              <a:rPr lang="cs-CZ" dirty="0" err="1" smtClean="0"/>
              <a:t>Statistica</a:t>
            </a:r>
            <a:r>
              <a:rPr lang="cs-CZ" dirty="0" smtClean="0"/>
              <a:t> I</a:t>
            </a:r>
            <a:endParaRPr lang="cs-CZ" dirty="0"/>
          </a:p>
        </p:txBody>
      </p:sp>
      <p:sp>
        <p:nvSpPr>
          <p:cNvPr id="6" name="TextovéPole 5"/>
          <p:cNvSpPr txBox="1"/>
          <p:nvPr/>
        </p:nvSpPr>
        <p:spPr>
          <a:xfrm>
            <a:off x="179512" y="2780928"/>
            <a:ext cx="3424720" cy="923330"/>
          </a:xfrm>
          <a:prstGeom prst="rect">
            <a:avLst/>
          </a:prstGeom>
          <a:noFill/>
        </p:spPr>
        <p:txBody>
          <a:bodyPr wrap="none" rtlCol="0">
            <a:spAutoFit/>
          </a:bodyPr>
          <a:lstStyle/>
          <a:p>
            <a:pPr marL="179388" indent="-179388">
              <a:buFont typeface="Arial" pitchFamily="34" charset="0"/>
              <a:buChar char="•"/>
            </a:pPr>
            <a:r>
              <a:rPr lang="cs-CZ" dirty="0" smtClean="0"/>
              <a:t> V menu </a:t>
            </a:r>
            <a:r>
              <a:rPr lang="cs-CZ" b="1" i="1" dirty="0" err="1" smtClean="0"/>
              <a:t>Statistics</a:t>
            </a:r>
            <a:r>
              <a:rPr lang="cs-CZ" b="1" i="1" dirty="0" smtClean="0"/>
              <a:t> </a:t>
            </a:r>
            <a:r>
              <a:rPr lang="cs-CZ" dirty="0" smtClean="0"/>
              <a:t>zvolíme </a:t>
            </a:r>
            <a:r>
              <a:rPr lang="cs-CZ" b="1" i="1" dirty="0" smtClean="0"/>
              <a:t>Basic </a:t>
            </a:r>
          </a:p>
          <a:p>
            <a:pPr marL="179388" indent="-179388"/>
            <a:r>
              <a:rPr lang="cs-CZ" b="1" i="1" dirty="0" err="1" smtClean="0"/>
              <a:t>statistics</a:t>
            </a:r>
            <a:r>
              <a:rPr lang="cs-CZ" b="1" i="1" dirty="0" smtClean="0"/>
              <a:t> ,</a:t>
            </a:r>
            <a:r>
              <a:rPr lang="cs-CZ" dirty="0" smtClean="0"/>
              <a:t>vybereme</a:t>
            </a:r>
          </a:p>
          <a:p>
            <a:pPr marL="179388" indent="-179388"/>
            <a:r>
              <a:rPr lang="cs-CZ" b="1" i="1" dirty="0" smtClean="0"/>
              <a:t>t-test, independent, by </a:t>
            </a:r>
            <a:r>
              <a:rPr lang="cs-CZ" b="1" i="1" dirty="0" err="1" smtClean="0"/>
              <a:t>groups</a:t>
            </a:r>
            <a:endParaRPr lang="cs-CZ" b="1" i="1" dirty="0" smtClean="0"/>
          </a:p>
        </p:txBody>
      </p:sp>
      <p:sp>
        <p:nvSpPr>
          <p:cNvPr id="8" name="Šipka doprava 7"/>
          <p:cNvSpPr/>
          <p:nvPr/>
        </p:nvSpPr>
        <p:spPr>
          <a:xfrm>
            <a:off x="2555776" y="1772816"/>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pic>
        <p:nvPicPr>
          <p:cNvPr id="58371" name="Picture 3"/>
          <p:cNvPicPr>
            <a:picLocks noChangeAspect="1" noChangeArrowheads="1"/>
          </p:cNvPicPr>
          <p:nvPr/>
        </p:nvPicPr>
        <p:blipFill>
          <a:blip r:embed="rId2" cstate="print"/>
          <a:srcRect/>
          <a:stretch>
            <a:fillRect/>
          </a:stretch>
        </p:blipFill>
        <p:spPr bwMode="auto">
          <a:xfrm>
            <a:off x="3491880" y="1700808"/>
            <a:ext cx="5457825" cy="4629150"/>
          </a:xfrm>
          <a:prstGeom prst="rect">
            <a:avLst/>
          </a:prstGeom>
          <a:noFill/>
          <a:ln w="9525">
            <a:noFill/>
            <a:miter lim="800000"/>
            <a:headEnd/>
            <a:tailEnd/>
          </a:ln>
        </p:spPr>
      </p:pic>
      <p:sp>
        <p:nvSpPr>
          <p:cNvPr id="10" name="Šipka doprava 9"/>
          <p:cNvSpPr/>
          <p:nvPr/>
        </p:nvSpPr>
        <p:spPr>
          <a:xfrm rot="450394">
            <a:off x="5897674" y="1102315"/>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11" name="Šipka doprava 10"/>
          <p:cNvSpPr/>
          <p:nvPr/>
        </p:nvSpPr>
        <p:spPr>
          <a:xfrm rot="21096045">
            <a:off x="2555776" y="371703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Nadpis 5"/>
          <p:cNvSpPr>
            <a:spLocks noGrp="1"/>
          </p:cNvSpPr>
          <p:nvPr>
            <p:ph type="title"/>
          </p:nvPr>
        </p:nvSpPr>
        <p:spPr/>
        <p:txBody>
          <a:bodyPr/>
          <a:lstStyle/>
          <a:p>
            <a:r>
              <a:rPr lang="cs-CZ" dirty="0" smtClean="0"/>
              <a:t>Příklad 2: Řešení v softwaru </a:t>
            </a:r>
            <a:r>
              <a:rPr lang="cs-CZ" dirty="0" err="1" smtClean="0"/>
              <a:t>Statistica</a:t>
            </a:r>
            <a:r>
              <a:rPr lang="cs-CZ" dirty="0" smtClean="0"/>
              <a:t> II</a:t>
            </a:r>
            <a:endParaRPr lang="cs-CZ" dirty="0"/>
          </a:p>
        </p:txBody>
      </p:sp>
      <p:pic>
        <p:nvPicPr>
          <p:cNvPr id="57345" name="Picture 1"/>
          <p:cNvPicPr>
            <a:picLocks noChangeAspect="1" noChangeArrowheads="1"/>
          </p:cNvPicPr>
          <p:nvPr/>
        </p:nvPicPr>
        <p:blipFill>
          <a:blip r:embed="rId2" cstate="print"/>
          <a:srcRect b="3385"/>
          <a:stretch>
            <a:fillRect/>
          </a:stretch>
        </p:blipFill>
        <p:spPr bwMode="auto">
          <a:xfrm>
            <a:off x="3563883" y="2002767"/>
            <a:ext cx="5396675" cy="3514465"/>
          </a:xfrm>
          <a:prstGeom prst="rect">
            <a:avLst/>
          </a:prstGeom>
          <a:noFill/>
          <a:ln w="9525">
            <a:noFill/>
            <a:miter lim="800000"/>
            <a:headEnd/>
            <a:tailEnd/>
          </a:ln>
        </p:spPr>
      </p:pic>
      <p:sp>
        <p:nvSpPr>
          <p:cNvPr id="5" name="Šipka doprava 4"/>
          <p:cNvSpPr/>
          <p:nvPr/>
        </p:nvSpPr>
        <p:spPr>
          <a:xfrm rot="1351366">
            <a:off x="3203848" y="2146783"/>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6" name="TextovéPole 5"/>
          <p:cNvSpPr txBox="1"/>
          <p:nvPr/>
        </p:nvSpPr>
        <p:spPr>
          <a:xfrm>
            <a:off x="323528" y="2344812"/>
            <a:ext cx="3256725" cy="2308324"/>
          </a:xfrm>
          <a:prstGeom prst="rect">
            <a:avLst/>
          </a:prstGeom>
          <a:noFill/>
        </p:spPr>
        <p:txBody>
          <a:bodyPr wrap="none" rtlCol="0">
            <a:spAutoFit/>
          </a:bodyPr>
          <a:lstStyle/>
          <a:p>
            <a:pPr>
              <a:buFont typeface="Arial" pitchFamily="34" charset="0"/>
              <a:buChar char="•"/>
            </a:pPr>
            <a:r>
              <a:rPr lang="cs-CZ" dirty="0" smtClean="0"/>
              <a:t> Zvolíme proměnné (</a:t>
            </a:r>
            <a:r>
              <a:rPr lang="cs-CZ" b="1" i="1" dirty="0" err="1" smtClean="0"/>
              <a:t>Variables</a:t>
            </a:r>
            <a:r>
              <a:rPr lang="cs-CZ" dirty="0" smtClean="0"/>
              <a:t>),</a:t>
            </a:r>
          </a:p>
          <a:p>
            <a:endParaRPr lang="cs-CZ" dirty="0" smtClean="0"/>
          </a:p>
          <a:p>
            <a:pPr>
              <a:buFont typeface="Arial" pitchFamily="34" charset="0"/>
              <a:buChar char="•"/>
            </a:pPr>
            <a:endParaRPr lang="cs-CZ" dirty="0" smtClean="0"/>
          </a:p>
          <a:p>
            <a:pPr>
              <a:buFont typeface="Arial" pitchFamily="34" charset="0"/>
              <a:buChar char="•"/>
            </a:pPr>
            <a:r>
              <a:rPr lang="cs-CZ" dirty="0" smtClean="0"/>
              <a:t> Kliknutím na </a:t>
            </a:r>
            <a:r>
              <a:rPr lang="cs-CZ" b="1" i="1" dirty="0" err="1" smtClean="0"/>
              <a:t>Summary</a:t>
            </a:r>
            <a:r>
              <a:rPr lang="cs-CZ" dirty="0" smtClean="0"/>
              <a:t> získáme</a:t>
            </a:r>
          </a:p>
          <a:p>
            <a:r>
              <a:rPr lang="cs-CZ" dirty="0" smtClean="0"/>
              <a:t>výstupy</a:t>
            </a:r>
          </a:p>
          <a:p>
            <a:pPr>
              <a:buFont typeface="Arial" pitchFamily="34" charset="0"/>
              <a:buChar char="•"/>
            </a:pPr>
            <a:endParaRPr lang="cs-CZ" dirty="0" smtClean="0"/>
          </a:p>
          <a:p>
            <a:pPr>
              <a:buFont typeface="Arial" pitchFamily="34" charset="0"/>
              <a:buChar char="•"/>
            </a:pPr>
            <a:endParaRPr lang="cs-CZ" dirty="0" smtClean="0"/>
          </a:p>
          <a:p>
            <a:endParaRPr lang="cs-CZ" b="1" i="1" dirty="0" smtClean="0"/>
          </a:p>
        </p:txBody>
      </p:sp>
      <p:sp>
        <p:nvSpPr>
          <p:cNvPr id="9" name="Šipka doprava 8"/>
          <p:cNvSpPr/>
          <p:nvPr/>
        </p:nvSpPr>
        <p:spPr>
          <a:xfrm>
            <a:off x="2915816" y="4235015"/>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11" name="Šipka doprava 10"/>
          <p:cNvSpPr/>
          <p:nvPr/>
        </p:nvSpPr>
        <p:spPr>
          <a:xfrm rot="1171205">
            <a:off x="7086040" y="2133401"/>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a:t>
            </a:r>
            <a:r>
              <a:rPr lang="cs-CZ" dirty="0" err="1" smtClean="0"/>
              <a:t>Jarkovský</a:t>
            </a:r>
            <a:r>
              <a:rPr lang="cs-CZ" dirty="0" smtClean="0"/>
              <a:t>, L. Dušek</a:t>
            </a:r>
          </a:p>
          <a:p>
            <a:pPr>
              <a:defRPr/>
            </a:pPr>
            <a:endParaRPr lang="cs-CZ" dirty="0"/>
          </a:p>
        </p:txBody>
      </p:sp>
      <p:pic>
        <p:nvPicPr>
          <p:cNvPr id="4" name="Picture 2"/>
          <p:cNvPicPr>
            <a:picLocks noChangeAspect="1" noChangeArrowheads="1"/>
          </p:cNvPicPr>
          <p:nvPr/>
        </p:nvPicPr>
        <p:blipFill>
          <a:blip r:embed="rId2" cstate="print"/>
          <a:srcRect/>
          <a:stretch>
            <a:fillRect/>
          </a:stretch>
        </p:blipFill>
        <p:spPr bwMode="auto">
          <a:xfrm>
            <a:off x="1115616" y="3284984"/>
            <a:ext cx="6886575" cy="1219200"/>
          </a:xfrm>
          <a:prstGeom prst="rect">
            <a:avLst/>
          </a:prstGeom>
          <a:noFill/>
          <a:ln w="9525">
            <a:noFill/>
            <a:miter lim="800000"/>
            <a:headEnd/>
            <a:tailEnd/>
          </a:ln>
        </p:spPr>
      </p:pic>
      <p:sp>
        <p:nvSpPr>
          <p:cNvPr id="5" name="TextovéPole 4"/>
          <p:cNvSpPr txBox="1"/>
          <p:nvPr/>
        </p:nvSpPr>
        <p:spPr>
          <a:xfrm>
            <a:off x="611560" y="1556792"/>
            <a:ext cx="7776864" cy="369332"/>
          </a:xfrm>
          <a:prstGeom prst="rect">
            <a:avLst/>
          </a:prstGeom>
          <a:noFill/>
        </p:spPr>
        <p:txBody>
          <a:bodyPr wrap="square" rtlCol="0">
            <a:spAutoFit/>
          </a:bodyPr>
          <a:lstStyle/>
          <a:p>
            <a:pPr algn="ctr">
              <a:buFont typeface="Arial" pitchFamily="34" charset="0"/>
              <a:buChar char="•"/>
            </a:pPr>
            <a:r>
              <a:rPr lang="cs-CZ" b="1" i="1" u="sng" dirty="0" smtClean="0">
                <a:solidFill>
                  <a:srgbClr val="FF0000"/>
                </a:solidFill>
              </a:rPr>
              <a:t>POZOR: Výstupní tabulku vyhodnocujeme zezadu!!!</a:t>
            </a:r>
          </a:p>
        </p:txBody>
      </p:sp>
      <p:sp>
        <p:nvSpPr>
          <p:cNvPr id="8" name="Nadpis 5"/>
          <p:cNvSpPr>
            <a:spLocks noGrp="1"/>
          </p:cNvSpPr>
          <p:nvPr>
            <p:ph type="title"/>
          </p:nvPr>
        </p:nvSpPr>
        <p:spPr/>
        <p:txBody>
          <a:bodyPr/>
          <a:lstStyle/>
          <a:p>
            <a:r>
              <a:rPr lang="cs-CZ" dirty="0" smtClean="0"/>
              <a:t>Příklad 2: Řešení v softwaru </a:t>
            </a:r>
            <a:r>
              <a:rPr lang="cs-CZ" dirty="0" err="1" smtClean="0"/>
              <a:t>Statistica</a:t>
            </a:r>
            <a:r>
              <a:rPr lang="cs-CZ" dirty="0" smtClean="0"/>
              <a:t> III</a:t>
            </a:r>
            <a:endParaRPr lang="cs-CZ" dirty="0"/>
          </a:p>
        </p:txBody>
      </p:sp>
      <p:sp>
        <p:nvSpPr>
          <p:cNvPr id="9" name="TextovéPole 8"/>
          <p:cNvSpPr txBox="1"/>
          <p:nvPr/>
        </p:nvSpPr>
        <p:spPr>
          <a:xfrm>
            <a:off x="4139952" y="2564904"/>
            <a:ext cx="2526525" cy="369332"/>
          </a:xfrm>
          <a:prstGeom prst="rect">
            <a:avLst/>
          </a:prstGeom>
          <a:noFill/>
        </p:spPr>
        <p:txBody>
          <a:bodyPr wrap="none" rtlCol="0">
            <a:spAutoFit/>
          </a:bodyPr>
          <a:lstStyle/>
          <a:p>
            <a:r>
              <a:rPr lang="cs-CZ" dirty="0" smtClean="0"/>
              <a:t>Rozsah výběru 1. skupiny</a:t>
            </a:r>
            <a:endParaRPr lang="cs-CZ" dirty="0"/>
          </a:p>
        </p:txBody>
      </p:sp>
      <p:sp>
        <p:nvSpPr>
          <p:cNvPr id="10" name="TextovéPole 9"/>
          <p:cNvSpPr txBox="1"/>
          <p:nvPr/>
        </p:nvSpPr>
        <p:spPr>
          <a:xfrm>
            <a:off x="467544" y="4869160"/>
            <a:ext cx="3329822" cy="646331"/>
          </a:xfrm>
          <a:prstGeom prst="rect">
            <a:avLst/>
          </a:prstGeom>
          <a:noFill/>
        </p:spPr>
        <p:txBody>
          <a:bodyPr wrap="none" rtlCol="0">
            <a:spAutoFit/>
          </a:bodyPr>
          <a:lstStyle/>
          <a:p>
            <a:r>
              <a:rPr lang="cs-CZ" dirty="0" smtClean="0"/>
              <a:t>Hodnota testovacího kritéria </a:t>
            </a:r>
          </a:p>
          <a:p>
            <a:r>
              <a:rPr lang="cs-CZ" dirty="0" smtClean="0"/>
              <a:t>(pro test shody středních hodnot)</a:t>
            </a:r>
            <a:endParaRPr lang="cs-CZ" dirty="0"/>
          </a:p>
        </p:txBody>
      </p:sp>
      <p:sp>
        <p:nvSpPr>
          <p:cNvPr id="14" name="TextovéPole 13"/>
          <p:cNvSpPr txBox="1"/>
          <p:nvPr/>
        </p:nvSpPr>
        <p:spPr>
          <a:xfrm>
            <a:off x="251520" y="1988840"/>
            <a:ext cx="2981714" cy="369332"/>
          </a:xfrm>
          <a:prstGeom prst="rect">
            <a:avLst/>
          </a:prstGeom>
          <a:noFill/>
        </p:spPr>
        <p:txBody>
          <a:bodyPr wrap="none" rtlCol="0">
            <a:spAutoFit/>
          </a:bodyPr>
          <a:lstStyle/>
          <a:p>
            <a:r>
              <a:rPr lang="cs-CZ" dirty="0" smtClean="0"/>
              <a:t>Výběrový průměr u 1. skupiny</a:t>
            </a:r>
            <a:endParaRPr lang="cs-CZ" dirty="0"/>
          </a:p>
        </p:txBody>
      </p:sp>
      <p:sp>
        <p:nvSpPr>
          <p:cNvPr id="15" name="TextovéPole 14"/>
          <p:cNvSpPr txBox="1"/>
          <p:nvPr/>
        </p:nvSpPr>
        <p:spPr>
          <a:xfrm>
            <a:off x="1259632" y="2348880"/>
            <a:ext cx="2981714" cy="369332"/>
          </a:xfrm>
          <a:prstGeom prst="rect">
            <a:avLst/>
          </a:prstGeom>
          <a:noFill/>
        </p:spPr>
        <p:txBody>
          <a:bodyPr wrap="none" rtlCol="0">
            <a:spAutoFit/>
          </a:bodyPr>
          <a:lstStyle/>
          <a:p>
            <a:r>
              <a:rPr lang="cs-CZ" dirty="0" smtClean="0"/>
              <a:t>Výběrový průměr u 2. skupiny</a:t>
            </a:r>
            <a:endParaRPr lang="cs-CZ" dirty="0"/>
          </a:p>
        </p:txBody>
      </p:sp>
      <p:cxnSp>
        <p:nvCxnSpPr>
          <p:cNvPr id="17" name="Přímá spojovací šipka 16"/>
          <p:cNvCxnSpPr/>
          <p:nvPr/>
        </p:nvCxnSpPr>
        <p:spPr>
          <a:xfrm>
            <a:off x="1043608" y="2564904"/>
            <a:ext cx="792088" cy="136815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Pravoúhlá spojovací čára 18"/>
          <p:cNvCxnSpPr/>
          <p:nvPr/>
        </p:nvCxnSpPr>
        <p:spPr>
          <a:xfrm rot="5400000">
            <a:off x="2123728" y="3284984"/>
            <a:ext cx="1008112" cy="1270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1835696" y="5445224"/>
            <a:ext cx="2204193" cy="369332"/>
          </a:xfrm>
          <a:prstGeom prst="rect">
            <a:avLst/>
          </a:prstGeom>
          <a:noFill/>
        </p:spPr>
        <p:txBody>
          <a:bodyPr wrap="none" rtlCol="0">
            <a:spAutoFit/>
          </a:bodyPr>
          <a:lstStyle/>
          <a:p>
            <a:r>
              <a:rPr lang="cs-CZ" dirty="0" smtClean="0"/>
              <a:t>Počet stupňů volnosti</a:t>
            </a:r>
            <a:endParaRPr lang="cs-CZ" dirty="0"/>
          </a:p>
        </p:txBody>
      </p:sp>
      <p:sp>
        <p:nvSpPr>
          <p:cNvPr id="23" name="TextovéPole 22"/>
          <p:cNvSpPr txBox="1"/>
          <p:nvPr/>
        </p:nvSpPr>
        <p:spPr>
          <a:xfrm>
            <a:off x="4860032" y="4869160"/>
            <a:ext cx="3974742" cy="646331"/>
          </a:xfrm>
          <a:prstGeom prst="rect">
            <a:avLst/>
          </a:prstGeom>
          <a:noFill/>
        </p:spPr>
        <p:txBody>
          <a:bodyPr wrap="none" rtlCol="0">
            <a:spAutoFit/>
          </a:bodyPr>
          <a:lstStyle/>
          <a:p>
            <a:r>
              <a:rPr lang="cs-CZ" dirty="0" smtClean="0"/>
              <a:t>Testová statistika pro test shody rozptylů</a:t>
            </a:r>
          </a:p>
          <a:p>
            <a:r>
              <a:rPr lang="cs-CZ" dirty="0" smtClean="0"/>
              <a:t>(F-test)</a:t>
            </a:r>
            <a:endParaRPr lang="cs-CZ" dirty="0"/>
          </a:p>
        </p:txBody>
      </p:sp>
      <p:sp>
        <p:nvSpPr>
          <p:cNvPr id="24" name="TextovéPole 23"/>
          <p:cNvSpPr txBox="1"/>
          <p:nvPr/>
        </p:nvSpPr>
        <p:spPr>
          <a:xfrm>
            <a:off x="4860032" y="2924944"/>
            <a:ext cx="2526525" cy="369332"/>
          </a:xfrm>
          <a:prstGeom prst="rect">
            <a:avLst/>
          </a:prstGeom>
          <a:noFill/>
        </p:spPr>
        <p:txBody>
          <a:bodyPr wrap="none" rtlCol="0">
            <a:spAutoFit/>
          </a:bodyPr>
          <a:lstStyle/>
          <a:p>
            <a:r>
              <a:rPr lang="cs-CZ" dirty="0" smtClean="0"/>
              <a:t>Rozsah výběru 2. skupiny</a:t>
            </a:r>
            <a:endParaRPr lang="cs-CZ" dirty="0"/>
          </a:p>
        </p:txBody>
      </p:sp>
      <p:sp>
        <p:nvSpPr>
          <p:cNvPr id="26" name="TextovéPole 25"/>
          <p:cNvSpPr txBox="1"/>
          <p:nvPr/>
        </p:nvSpPr>
        <p:spPr>
          <a:xfrm>
            <a:off x="4804158" y="2132856"/>
            <a:ext cx="4339842" cy="369332"/>
          </a:xfrm>
          <a:prstGeom prst="rect">
            <a:avLst/>
          </a:prstGeom>
          <a:noFill/>
        </p:spPr>
        <p:txBody>
          <a:bodyPr wrap="none" rtlCol="0">
            <a:spAutoFit/>
          </a:bodyPr>
          <a:lstStyle/>
          <a:p>
            <a:r>
              <a:rPr lang="cs-CZ" dirty="0" smtClean="0"/>
              <a:t>Výběrová směrodatná odchylka u 2. skupiny </a:t>
            </a:r>
            <a:endParaRPr lang="cs-CZ" dirty="0"/>
          </a:p>
        </p:txBody>
      </p:sp>
      <p:cxnSp>
        <p:nvCxnSpPr>
          <p:cNvPr id="30" name="Pravoúhlá spojovací čára 29"/>
          <p:cNvCxnSpPr/>
          <p:nvPr/>
        </p:nvCxnSpPr>
        <p:spPr>
          <a:xfrm rot="5400000">
            <a:off x="4146302" y="3422650"/>
            <a:ext cx="1008112" cy="1270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Pravoúhlá spojovací čára 30"/>
          <p:cNvCxnSpPr/>
          <p:nvPr/>
        </p:nvCxnSpPr>
        <p:spPr>
          <a:xfrm rot="5400000">
            <a:off x="5112060" y="3320988"/>
            <a:ext cx="720080" cy="504056"/>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Pravoúhlá spojovací čára 33"/>
          <p:cNvCxnSpPr/>
          <p:nvPr/>
        </p:nvCxnSpPr>
        <p:spPr>
          <a:xfrm rot="5400000">
            <a:off x="6336196" y="2528900"/>
            <a:ext cx="1512168" cy="144016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Pravoúhlá spojovací čára 42"/>
          <p:cNvCxnSpPr/>
          <p:nvPr/>
        </p:nvCxnSpPr>
        <p:spPr>
          <a:xfrm rot="16200000" flipV="1">
            <a:off x="6774594" y="4623482"/>
            <a:ext cx="425698" cy="65658"/>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Obdélník 46"/>
          <p:cNvSpPr/>
          <p:nvPr/>
        </p:nvSpPr>
        <p:spPr>
          <a:xfrm>
            <a:off x="6588224" y="3501008"/>
            <a:ext cx="1728192" cy="1080120"/>
          </a:xfrm>
          <a:prstGeom prst="rect">
            <a:avLst/>
          </a:prstGeom>
          <a:noFill/>
          <a:ln w="25400">
            <a:solidFill>
              <a:schemeClr val="tx1"/>
            </a:solidFill>
            <a:prstDash val="solid"/>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9" name="Obdélník 48"/>
          <p:cNvSpPr/>
          <p:nvPr/>
        </p:nvSpPr>
        <p:spPr>
          <a:xfrm>
            <a:off x="2915816" y="3501008"/>
            <a:ext cx="1368152" cy="1080120"/>
          </a:xfrm>
          <a:prstGeom prst="rect">
            <a:avLst/>
          </a:prstGeom>
          <a:noFill/>
          <a:ln w="25400">
            <a:solidFill>
              <a:srgbClr val="00B050"/>
            </a:solidFill>
            <a:prstDash val="solid"/>
          </a:ln>
          <a:effectLst>
            <a:outerShdw blurRad="50800" dist="50800" dir="5400000" algn="ctr" rotWithShape="0">
              <a:schemeClr val="accent5">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0" name="Šipka doprava 49"/>
          <p:cNvSpPr/>
          <p:nvPr/>
        </p:nvSpPr>
        <p:spPr>
          <a:xfrm rot="2613365">
            <a:off x="3700359" y="4817432"/>
            <a:ext cx="1153793" cy="64807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1" name="TextovéPole 50"/>
          <p:cNvSpPr txBox="1"/>
          <p:nvPr/>
        </p:nvSpPr>
        <p:spPr>
          <a:xfrm>
            <a:off x="4499992" y="5517232"/>
            <a:ext cx="4464684" cy="646331"/>
          </a:xfrm>
          <a:prstGeom prst="rect">
            <a:avLst/>
          </a:prstGeom>
          <a:noFill/>
        </p:spPr>
        <p:txBody>
          <a:bodyPr wrap="none" rtlCol="0">
            <a:spAutoFit/>
          </a:bodyPr>
          <a:lstStyle/>
          <a:p>
            <a:r>
              <a:rPr lang="cs-CZ" b="1" i="1" u="sng" dirty="0" smtClean="0"/>
              <a:t>Tyto sloupce lze interpretovat pouze </a:t>
            </a:r>
          </a:p>
          <a:p>
            <a:r>
              <a:rPr lang="cs-CZ" b="1" i="1" u="sng" dirty="0" smtClean="0"/>
              <a:t>pokud rozdíl mezi rozptyly byl neprůkazný !!!</a:t>
            </a:r>
            <a:endParaRPr lang="cs-CZ" b="1" i="1" u="sng" dirty="0"/>
          </a:p>
        </p:txBody>
      </p:sp>
      <p:cxnSp>
        <p:nvCxnSpPr>
          <p:cNvPr id="54" name="Pravoúhlá spojovací čára 53"/>
          <p:cNvCxnSpPr/>
          <p:nvPr/>
        </p:nvCxnSpPr>
        <p:spPr>
          <a:xfrm rot="5400000">
            <a:off x="2915816" y="4653136"/>
            <a:ext cx="360040" cy="216024"/>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6" name="Pravoúhlá spojovací čára 55"/>
          <p:cNvCxnSpPr>
            <a:stCxn id="49" idx="2"/>
          </p:cNvCxnSpPr>
          <p:nvPr/>
        </p:nvCxnSpPr>
        <p:spPr>
          <a:xfrm rot="16200000" flipH="1">
            <a:off x="3221850" y="4959170"/>
            <a:ext cx="936104" cy="180020"/>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Parametrické testy</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kumimoji="0" lang="cs-CZ" sz="2400" b="0" i="0" u="none" strike="noStrike" kern="1200" cap="none" spc="0" normalizeH="0" baseline="0" noProof="0" dirty="0" smtClean="0">
                <a:ln>
                  <a:noFill/>
                </a:ln>
                <a:solidFill>
                  <a:schemeClr val="tx1"/>
                </a:solidFill>
                <a:effectLst/>
                <a:uLnTx/>
                <a:uFillTx/>
                <a:latin typeface="+mn-lt"/>
                <a:ea typeface="+mn-ea"/>
                <a:cs typeface="+mn-cs"/>
              </a:rPr>
              <a:t>Předpoklad:</a:t>
            </a:r>
            <a:r>
              <a:rPr kumimoji="0" lang="cs-CZ" sz="2400" b="0" i="0" u="none" strike="noStrike" kern="1200" cap="none" spc="0" normalizeH="0" noProof="0" dirty="0" smtClean="0">
                <a:ln>
                  <a:noFill/>
                </a:ln>
                <a:solidFill>
                  <a:schemeClr val="tx1"/>
                </a:solidFill>
                <a:effectLst/>
                <a:uLnTx/>
                <a:uFillTx/>
                <a:latin typeface="+mn-lt"/>
                <a:ea typeface="+mn-ea"/>
                <a:cs typeface="+mn-cs"/>
              </a:rPr>
              <a:t> </a:t>
            </a:r>
            <a:r>
              <a:rPr kumimoji="0" lang="cs-CZ" sz="2400" b="1" u="sng" strike="noStrike" kern="1200" cap="none" spc="0" normalizeH="0" noProof="0" dirty="0" smtClean="0">
                <a:ln>
                  <a:noFill/>
                </a:ln>
                <a:solidFill>
                  <a:srgbClr val="FF0000"/>
                </a:solidFill>
                <a:effectLst/>
                <a:uLnTx/>
                <a:uFillTx/>
                <a:latin typeface="+mn-lt"/>
                <a:ea typeface="+mn-ea"/>
                <a:cs typeface="+mn-cs"/>
              </a:rPr>
              <a:t>normalita dat</a:t>
            </a:r>
            <a:endParaRPr kumimoji="0" lang="cs-CZ" sz="2400" b="0" i="0" u="none" strike="noStrike" kern="1200" cap="none" spc="0" normalizeH="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lang="cs-CZ" sz="2400" i="1" u="sng" baseline="0" dirty="0" smtClean="0"/>
              <a:t>Studentův</a:t>
            </a:r>
            <a:r>
              <a:rPr lang="cs-CZ" sz="2400" i="1" u="sng" dirty="0" smtClean="0"/>
              <a:t> t-test </a:t>
            </a:r>
            <a:r>
              <a:rPr lang="cs-CZ" sz="2400" dirty="0" smtClean="0"/>
              <a:t>(testování rozdílů dvou středních hodnot)</a:t>
            </a:r>
          </a:p>
          <a:p>
            <a:pPr marL="730250" lvl="1" indent="-273050" eaLnBrk="0" fontAlgn="base" hangingPunct="0">
              <a:spcBef>
                <a:spcPct val="20000"/>
              </a:spcBef>
              <a:spcAft>
                <a:spcPct val="0"/>
              </a:spcAft>
              <a:buClr>
                <a:schemeClr val="accent1"/>
              </a:buClr>
              <a:buSzPct val="85000"/>
            </a:pPr>
            <a:r>
              <a:rPr lang="cs-CZ" sz="2400" dirty="0" smtClean="0"/>
              <a:t>varianty t-testu: </a:t>
            </a:r>
          </a:p>
          <a:p>
            <a:pPr marL="971550" lvl="1" indent="-514350" eaLnBrk="0" fontAlgn="base" hangingPunct="0">
              <a:spcBef>
                <a:spcPct val="20000"/>
              </a:spcBef>
              <a:spcAft>
                <a:spcPct val="0"/>
              </a:spcAft>
              <a:buClr>
                <a:schemeClr val="accent1"/>
              </a:buClr>
              <a:buSzPct val="85000"/>
              <a:buFont typeface="+mj-lt"/>
              <a:buAutoNum type="arabicPeriod"/>
            </a:pPr>
            <a:r>
              <a:rPr lang="cs-CZ" sz="2400" b="1" i="1" dirty="0" err="1" smtClean="0">
                <a:solidFill>
                  <a:srgbClr val="00B050"/>
                </a:solidFill>
              </a:rPr>
              <a:t>Jednovýběrový</a:t>
            </a:r>
            <a:r>
              <a:rPr lang="cs-CZ" sz="2400" b="1" i="1" dirty="0" smtClean="0">
                <a:solidFill>
                  <a:srgbClr val="00B050"/>
                </a:solidFill>
              </a:rPr>
              <a:t> t-test </a:t>
            </a:r>
            <a:r>
              <a:rPr lang="cs-CZ" sz="2400" dirty="0" smtClean="0"/>
              <a:t>(porovnání základního a výběrového souboru, známe střední hodnotu základního souboru)</a:t>
            </a:r>
          </a:p>
          <a:p>
            <a:pPr marL="971550" lvl="1" indent="-514350" eaLnBrk="0" fontAlgn="base" hangingPunct="0">
              <a:spcBef>
                <a:spcPct val="20000"/>
              </a:spcBef>
              <a:spcAft>
                <a:spcPct val="0"/>
              </a:spcAft>
              <a:buClr>
                <a:schemeClr val="accent1"/>
              </a:buClr>
              <a:buSzPct val="85000"/>
              <a:buFont typeface="+mj-lt"/>
              <a:buAutoNum type="arabicPeriod"/>
            </a:pPr>
            <a:r>
              <a:rPr lang="cs-CZ" sz="2400" b="1" i="1" dirty="0" err="1" smtClean="0">
                <a:solidFill>
                  <a:srgbClr val="00B050"/>
                </a:solidFill>
              </a:rPr>
              <a:t>Dvouvýběrový</a:t>
            </a:r>
            <a:r>
              <a:rPr lang="cs-CZ" sz="2400" b="1" i="1" dirty="0" smtClean="0">
                <a:solidFill>
                  <a:srgbClr val="00B050"/>
                </a:solidFill>
              </a:rPr>
              <a:t> t-test </a:t>
            </a:r>
            <a:r>
              <a:rPr lang="cs-CZ" sz="2400" dirty="0" smtClean="0"/>
              <a:t>(porovnání dvou výběrových souborů, neznáme střední hodnotu základního souboru): </a:t>
            </a:r>
          </a:p>
          <a:p>
            <a:pPr marL="971550" lvl="1" indent="-514350" eaLnBrk="0" fontAlgn="base" hangingPunct="0">
              <a:spcBef>
                <a:spcPct val="20000"/>
              </a:spcBef>
              <a:spcAft>
                <a:spcPct val="0"/>
              </a:spcAft>
              <a:buClr>
                <a:schemeClr val="accent1"/>
              </a:buClr>
              <a:buSzPct val="85000"/>
            </a:pPr>
            <a:r>
              <a:rPr lang="cs-CZ" sz="2400" b="1" i="1" dirty="0" smtClean="0">
                <a:solidFill>
                  <a:srgbClr val="00B050"/>
                </a:solidFill>
              </a:rPr>
              <a:t>                                                  - párový</a:t>
            </a:r>
            <a:r>
              <a:rPr lang="cs-CZ" sz="2400" i="1" dirty="0" smtClean="0"/>
              <a:t> </a:t>
            </a:r>
            <a:r>
              <a:rPr lang="cs-CZ" sz="2400" dirty="0" smtClean="0"/>
              <a:t>(závislé výběry)</a:t>
            </a:r>
          </a:p>
          <a:p>
            <a:pPr marL="971550" lvl="1" indent="-514350" eaLnBrk="0" fontAlgn="base" hangingPunct="0">
              <a:spcBef>
                <a:spcPct val="20000"/>
              </a:spcBef>
              <a:spcAft>
                <a:spcPct val="0"/>
              </a:spcAft>
              <a:buClr>
                <a:schemeClr val="accent1"/>
              </a:buClr>
              <a:buSzPct val="85000"/>
            </a:pPr>
            <a:r>
              <a:rPr lang="cs-CZ" sz="2400" b="1" i="1" dirty="0" smtClean="0">
                <a:solidFill>
                  <a:srgbClr val="00B050"/>
                </a:solidFill>
              </a:rPr>
              <a:t>                                                  - nepárový</a:t>
            </a:r>
            <a:r>
              <a:rPr lang="cs-CZ" sz="2400" b="1" i="1" dirty="0" smtClean="0"/>
              <a:t> </a:t>
            </a:r>
            <a:r>
              <a:rPr lang="cs-CZ" sz="2400" dirty="0" smtClean="0"/>
              <a:t>(nezávislé výběry)</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kumimoji="0" lang="cs-CZ" sz="2400" b="0" i="1" u="sng" strike="noStrike" kern="1200" cap="none" spc="0" normalizeH="0" baseline="0" noProof="0" dirty="0" smtClean="0">
                <a:ln>
                  <a:noFill/>
                </a:ln>
                <a:solidFill>
                  <a:schemeClr val="tx1"/>
                </a:solidFill>
                <a:effectLst/>
                <a:uLnTx/>
                <a:uFillTx/>
                <a:latin typeface="+mn-lt"/>
                <a:ea typeface="+mn-ea"/>
                <a:cs typeface="+mn-cs"/>
              </a:rPr>
              <a:t>F-test</a:t>
            </a:r>
            <a:r>
              <a:rPr kumimoji="0" lang="cs-CZ" sz="2400" b="0" i="0" u="none" strike="noStrike" kern="1200" cap="none" spc="0" normalizeH="0" noProof="0" dirty="0" smtClean="0">
                <a:ln>
                  <a:noFill/>
                </a:ln>
                <a:solidFill>
                  <a:schemeClr val="tx1"/>
                </a:solidFill>
                <a:effectLst/>
                <a:uLnTx/>
                <a:uFillTx/>
                <a:latin typeface="+mn-lt"/>
                <a:ea typeface="+mn-ea"/>
                <a:cs typeface="+mn-cs"/>
              </a:rPr>
              <a:t> (testování rozdílů dvou rozptylů)</a:t>
            </a:r>
            <a:endParaRPr kumimoji="0" lang="cs-CZ"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0"/>
          <p:cNvSpPr>
            <a:spLocks noGrp="1"/>
          </p:cNvSpPr>
          <p:nvPr>
            <p:ph type="title"/>
          </p:nvPr>
        </p:nvSpPr>
        <p:spPr/>
        <p:txBody>
          <a:bodyPr anchor="ctr"/>
          <a:lstStyle/>
          <a:p>
            <a:pPr lvl="0"/>
            <a:r>
              <a:rPr lang="cs-CZ" dirty="0" smtClean="0"/>
              <a:t>Příklad 2: Řešení v softwaru </a:t>
            </a:r>
            <a:r>
              <a:rPr lang="cs-CZ" dirty="0" err="1" smtClean="0"/>
              <a:t>Statistica</a:t>
            </a:r>
            <a:r>
              <a:rPr lang="cs-CZ" dirty="0" smtClean="0"/>
              <a:t> IV, F-test</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TextovéPole 3"/>
          <p:cNvSpPr txBox="1"/>
          <p:nvPr/>
        </p:nvSpPr>
        <p:spPr>
          <a:xfrm>
            <a:off x="323528" y="1700808"/>
            <a:ext cx="7863691" cy="1200329"/>
          </a:xfrm>
          <a:prstGeom prst="rect">
            <a:avLst/>
          </a:prstGeom>
          <a:noFill/>
        </p:spPr>
        <p:txBody>
          <a:bodyPr wrap="none" rtlCol="0">
            <a:spAutoFit/>
          </a:bodyPr>
          <a:lstStyle/>
          <a:p>
            <a:pPr>
              <a:buFont typeface="Arial" pitchFamily="34" charset="0"/>
              <a:buChar char="•"/>
            </a:pPr>
            <a:r>
              <a:rPr lang="cs-CZ" dirty="0" smtClean="0"/>
              <a:t>  </a:t>
            </a:r>
            <a:r>
              <a:rPr lang="cs-CZ" u="sng" dirty="0" smtClean="0"/>
              <a:t>Pokud F-test prokázal odlišnost rozptylů</a:t>
            </a:r>
            <a:r>
              <a:rPr lang="cs-CZ" dirty="0" smtClean="0"/>
              <a:t>, je nutné na záložce </a:t>
            </a:r>
            <a:r>
              <a:rPr lang="cs-CZ" b="1" i="1" dirty="0" err="1" smtClean="0"/>
              <a:t>Options</a:t>
            </a:r>
            <a:r>
              <a:rPr lang="cs-CZ" dirty="0" smtClean="0"/>
              <a:t> odškrtnout</a:t>
            </a:r>
          </a:p>
          <a:p>
            <a:r>
              <a:rPr lang="cs-CZ" dirty="0" smtClean="0"/>
              <a:t> </a:t>
            </a:r>
            <a:r>
              <a:rPr lang="cs-CZ" b="1" i="1" dirty="0" smtClean="0"/>
              <a:t>Test w/</a:t>
            </a:r>
            <a:r>
              <a:rPr lang="cs-CZ" b="1" i="1" dirty="0" err="1" smtClean="0"/>
              <a:t>separate</a:t>
            </a:r>
            <a:r>
              <a:rPr lang="cs-CZ" b="1" i="1" dirty="0" smtClean="0"/>
              <a:t> variance </a:t>
            </a:r>
            <a:r>
              <a:rPr lang="cs-CZ" b="1" i="1" dirty="0" err="1" smtClean="0"/>
              <a:t>estimates</a:t>
            </a:r>
            <a:r>
              <a:rPr lang="cs-CZ" b="1" i="1" dirty="0" smtClean="0"/>
              <a:t> (t-test se </a:t>
            </a:r>
            <a:r>
              <a:rPr lang="cs-CZ" b="1" i="1" dirty="0" err="1" smtClean="0"/>
              <a:t>samost</a:t>
            </a:r>
            <a:r>
              <a:rPr lang="cs-CZ" b="1" i="1" dirty="0" smtClean="0"/>
              <a:t>. odhady rozptylů)</a:t>
            </a:r>
          </a:p>
          <a:p>
            <a:pPr>
              <a:buFont typeface="Arial" pitchFamily="34" charset="0"/>
              <a:buChar char="•"/>
            </a:pPr>
            <a:endParaRPr lang="cs-CZ" dirty="0" smtClean="0"/>
          </a:p>
          <a:p>
            <a:endParaRPr lang="cs-CZ" b="1" i="1" dirty="0" smtClean="0"/>
          </a:p>
        </p:txBody>
      </p:sp>
      <p:pic>
        <p:nvPicPr>
          <p:cNvPr id="60418" name="Picture 2"/>
          <p:cNvPicPr>
            <a:picLocks noChangeAspect="1" noChangeArrowheads="1"/>
          </p:cNvPicPr>
          <p:nvPr/>
        </p:nvPicPr>
        <p:blipFill>
          <a:blip r:embed="rId2" cstate="print"/>
          <a:srcRect b="2326"/>
          <a:stretch>
            <a:fillRect/>
          </a:stretch>
        </p:blipFill>
        <p:spPr bwMode="auto">
          <a:xfrm>
            <a:off x="1187632" y="2420890"/>
            <a:ext cx="4638675" cy="3023621"/>
          </a:xfrm>
          <a:prstGeom prst="rect">
            <a:avLst/>
          </a:prstGeom>
          <a:noFill/>
          <a:ln w="9525">
            <a:noFill/>
            <a:miter lim="800000"/>
            <a:headEnd/>
            <a:tailEnd/>
          </a:ln>
        </p:spPr>
      </p:pic>
      <p:sp>
        <p:nvSpPr>
          <p:cNvPr id="6" name="Šipka doprava 5"/>
          <p:cNvSpPr/>
          <p:nvPr/>
        </p:nvSpPr>
        <p:spPr>
          <a:xfrm>
            <a:off x="323528" y="3861048"/>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7" name="Šipka doprava 6"/>
          <p:cNvSpPr/>
          <p:nvPr/>
        </p:nvSpPr>
        <p:spPr>
          <a:xfrm rot="10638792">
            <a:off x="4511371" y="3591303"/>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 name="TextovéPole 7"/>
          <p:cNvSpPr txBox="1"/>
          <p:nvPr/>
        </p:nvSpPr>
        <p:spPr>
          <a:xfrm>
            <a:off x="5796136" y="3679864"/>
            <a:ext cx="3267176" cy="1477328"/>
          </a:xfrm>
          <a:prstGeom prst="rect">
            <a:avLst/>
          </a:prstGeom>
          <a:noFill/>
        </p:spPr>
        <p:txBody>
          <a:bodyPr wrap="none" rtlCol="0">
            <a:spAutoFit/>
          </a:bodyPr>
          <a:lstStyle/>
          <a:p>
            <a:pPr>
              <a:buFont typeface="Arial" pitchFamily="34" charset="0"/>
              <a:buChar char="•"/>
            </a:pPr>
            <a:r>
              <a:rPr lang="cs-CZ" dirty="0" smtClean="0"/>
              <a:t> Chceme-li homogenitu rozptylů</a:t>
            </a:r>
          </a:p>
          <a:p>
            <a:r>
              <a:rPr lang="cs-CZ" dirty="0" smtClean="0"/>
              <a:t> testovat ještě jiným testem, </a:t>
            </a:r>
          </a:p>
          <a:p>
            <a:r>
              <a:rPr lang="cs-CZ" dirty="0" smtClean="0"/>
              <a:t>než F-testem, vybereme </a:t>
            </a:r>
          </a:p>
          <a:p>
            <a:r>
              <a:rPr lang="cs-CZ" dirty="0" smtClean="0"/>
              <a:t>test z nabídky </a:t>
            </a:r>
            <a:r>
              <a:rPr lang="cs-CZ" b="1" i="1" dirty="0" err="1" smtClean="0"/>
              <a:t>Homogeneity</a:t>
            </a:r>
            <a:endParaRPr lang="cs-CZ" b="1" i="1" dirty="0" smtClean="0"/>
          </a:p>
          <a:p>
            <a:r>
              <a:rPr lang="cs-CZ" b="1" i="1" dirty="0" err="1" smtClean="0"/>
              <a:t>of</a:t>
            </a:r>
            <a:r>
              <a:rPr lang="cs-CZ" b="1" i="1" dirty="0" smtClean="0"/>
              <a:t> </a:t>
            </a:r>
            <a:r>
              <a:rPr lang="cs-CZ" b="1" i="1" dirty="0" err="1" smtClean="0"/>
              <a:t>variances</a:t>
            </a:r>
            <a:endParaRPr lang="cs-CZ" b="1" i="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2691" name="Rectangle 2"/>
          <p:cNvSpPr>
            <a:spLocks noGrp="1"/>
          </p:cNvSpPr>
          <p:nvPr>
            <p:ph type="title" idx="4294967295"/>
          </p:nvPr>
        </p:nvSpPr>
        <p:spPr/>
        <p:txBody>
          <a:bodyPr/>
          <a:lstStyle/>
          <a:p>
            <a:r>
              <a:rPr lang="cs-CZ" smtClean="0"/>
              <a:t>Párové dvouvýběrové testy – předpoklady </a:t>
            </a:r>
          </a:p>
        </p:txBody>
      </p:sp>
      <p:sp>
        <p:nvSpPr>
          <p:cNvPr id="242692" name="Rectangle 3"/>
          <p:cNvSpPr>
            <a:spLocks noGrp="1"/>
          </p:cNvSpPr>
          <p:nvPr>
            <p:ph type="body" idx="4294967295"/>
          </p:nvPr>
        </p:nvSpPr>
        <p:spPr>
          <a:xfrm>
            <a:off x="301625" y="1484313"/>
            <a:ext cx="8534400" cy="4598987"/>
          </a:xfrm>
        </p:spPr>
        <p:txBody>
          <a:bodyPr/>
          <a:lstStyle/>
          <a:p>
            <a:pPr marL="342900" indent="-342900"/>
            <a:r>
              <a:rPr lang="cs-CZ" sz="1700" smtClean="0"/>
              <a:t>Skupiny dat jsou spojeny přes objekt měření, příkladem může být měření parametrů pacienta před léčbou a po léčbě (nemusí jít přímo o stejný objekt, dalším příkladem mohou být např. krysy ze stejné linie). </a:t>
            </a:r>
          </a:p>
          <a:p>
            <a:pPr marL="342900" indent="-342900"/>
            <a:r>
              <a:rPr lang="cs-CZ" sz="1700" smtClean="0"/>
              <a:t>Oba soubory musí mít shodný počet hodnot, protože všechna měření v jednom souboru musí být spárována s měřením v druhém souboru. Při vlastním výpočtu se potom počítá se změnou hodnot (diferencí) subjektů v obou souborech. </a:t>
            </a:r>
          </a:p>
          <a:p>
            <a:pPr marL="342900" indent="-342900"/>
            <a:r>
              <a:rPr lang="cs-CZ" sz="1700" smtClean="0"/>
              <a:t>Před párovým testem je vhodné ověřit si zda existuje vazba mezi oběma skupinami – vynesení do grafu, korelace.</a:t>
            </a:r>
          </a:p>
          <a:p>
            <a:pPr marL="342900" indent="-342900">
              <a:buFont typeface="Wingdings 2" pitchFamily="18" charset="2"/>
              <a:buNone/>
            </a:pPr>
            <a:r>
              <a:rPr lang="cs-CZ" sz="1700" b="1" smtClean="0"/>
              <a:t>Existuje několik možných designů experimentu, stručně lze sumarizovat:</a:t>
            </a:r>
          </a:p>
          <a:p>
            <a:pPr marL="342900" indent="-342900">
              <a:buFontTx/>
              <a:buAutoNum type="arabicPeriod"/>
            </a:pPr>
            <a:r>
              <a:rPr lang="cs-CZ" sz="1700" smtClean="0"/>
              <a:t>pokus je párový a jako párový se projeví</a:t>
            </a:r>
          </a:p>
          <a:p>
            <a:pPr marL="342900" indent="-342900">
              <a:buFontTx/>
              <a:buAutoNum type="arabicPeriod"/>
            </a:pPr>
            <a:r>
              <a:rPr lang="cs-CZ" sz="1700" smtClean="0"/>
              <a:t>párové provedení pokusu – párově se neprojeví</a:t>
            </a:r>
          </a:p>
          <a:p>
            <a:pPr marL="762000" lvl="1" indent="-304800">
              <a:buFontTx/>
              <a:buChar char="•"/>
            </a:pPr>
            <a:r>
              <a:rPr lang="cs-CZ" sz="1400" smtClean="0"/>
              <a:t>možná párovost není</a:t>
            </a:r>
          </a:p>
          <a:p>
            <a:pPr marL="762000" lvl="1" indent="-304800">
              <a:buFontTx/>
              <a:buChar char="•"/>
            </a:pPr>
            <a:r>
              <a:rPr lang="cs-CZ" sz="1400" smtClean="0"/>
              <a:t>špatně provedený pokus – malé n, velká variabilita, špatný výběr jedinců</a:t>
            </a:r>
          </a:p>
          <a:p>
            <a:pPr marL="342900" indent="-342900">
              <a:buFontTx/>
              <a:buAutoNum type="arabicPeriod"/>
            </a:pPr>
            <a:r>
              <a:rPr lang="cs-CZ" sz="1700" smtClean="0"/>
              <a:t>čekali jsme nezávislé a jsou</a:t>
            </a:r>
          </a:p>
          <a:p>
            <a:pPr marL="342900" indent="-342900">
              <a:buFontTx/>
              <a:buAutoNum type="arabicPeriod"/>
            </a:pPr>
            <a:r>
              <a:rPr lang="cs-CZ" sz="1700" smtClean="0"/>
              <a:t>čekali jsem nezávislé a nejsou</a:t>
            </a:r>
          </a:p>
          <a:p>
            <a:pPr marL="762000" lvl="1" indent="-304800">
              <a:buFontTx/>
              <a:buChar char="•"/>
            </a:pPr>
            <a:r>
              <a:rPr lang="cs-CZ" sz="1400" smtClean="0"/>
              <a:t>vazba</a:t>
            </a:r>
          </a:p>
          <a:p>
            <a:pPr marL="762000" lvl="1" indent="-304800">
              <a:buFontTx/>
              <a:buChar char="•"/>
            </a:pPr>
            <a:r>
              <a:rPr lang="cs-CZ" sz="1400" smtClean="0"/>
              <a:t>náhoda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3254" name="Rectangle 2"/>
          <p:cNvSpPr>
            <a:spLocks noGrp="1"/>
          </p:cNvSpPr>
          <p:nvPr>
            <p:ph type="title" idx="4294967295"/>
          </p:nvPr>
        </p:nvSpPr>
        <p:spPr/>
        <p:txBody>
          <a:bodyPr/>
          <a:lstStyle/>
          <a:p>
            <a:r>
              <a:rPr lang="cs-CZ" smtClean="0"/>
              <a:t>Párový dvouvýběrový t-test</a:t>
            </a:r>
          </a:p>
        </p:txBody>
      </p:sp>
      <p:sp>
        <p:nvSpPr>
          <p:cNvPr id="53255" name="Rectangle 3"/>
          <p:cNvSpPr>
            <a:spLocks noGrp="1"/>
          </p:cNvSpPr>
          <p:nvPr>
            <p:ph type="body" idx="4294967295"/>
          </p:nvPr>
        </p:nvSpPr>
        <p:spPr>
          <a:xfrm>
            <a:off x="196850" y="1403350"/>
            <a:ext cx="8839200" cy="5454650"/>
          </a:xfrm>
        </p:spPr>
        <p:txBody>
          <a:bodyPr/>
          <a:lstStyle/>
          <a:p>
            <a:r>
              <a:rPr lang="cs-CZ" sz="1400" dirty="0" smtClean="0"/>
              <a:t>Tento test nemá žádné předpoklady o rozložení vstupních dat, protože je počítán až na základě jejich diferencí. </a:t>
            </a:r>
          </a:p>
          <a:p>
            <a:r>
              <a:rPr lang="cs-CZ" sz="1400" dirty="0" smtClean="0"/>
              <a:t>Tyto </a:t>
            </a:r>
            <a:r>
              <a:rPr lang="cs-CZ" sz="1400" u="sng" dirty="0" smtClean="0"/>
              <a:t>diference</a:t>
            </a:r>
            <a:r>
              <a:rPr lang="cs-CZ" sz="1400" dirty="0" smtClean="0"/>
              <a:t> by měly být </a:t>
            </a:r>
            <a:r>
              <a:rPr lang="cs-CZ" sz="1400" u="sng" dirty="0" smtClean="0"/>
              <a:t>normálně rozloženy </a:t>
            </a:r>
            <a:r>
              <a:rPr lang="cs-CZ" sz="1400" dirty="0" smtClean="0"/>
              <a:t>a otázkou v párovém t-testu je, zda se průměrná hodnota diferencí rovná nějakému číslu, typicky jde o srovnání s nulou jako důkaz neexistence změny mezi oběma spárovanými skupinami. </a:t>
            </a:r>
          </a:p>
          <a:p>
            <a:r>
              <a:rPr lang="cs-CZ" sz="1400" dirty="0" smtClean="0"/>
              <a:t>V podstatě jde o </a:t>
            </a:r>
            <a:r>
              <a:rPr lang="cs-CZ" sz="1400" dirty="0" err="1" smtClean="0"/>
              <a:t>jednovýběrový</a:t>
            </a:r>
            <a:r>
              <a:rPr lang="cs-CZ" sz="1400" dirty="0" smtClean="0"/>
              <a:t> t-test, kde místo rozdílu průměru vzorku a cílové populace je uveden průměr diferencí a srovnávané číslo (0 v případě otázky, zda není rozdíl mezi vzorky).</a:t>
            </a:r>
          </a:p>
          <a:p>
            <a:endParaRPr lang="cs-CZ" sz="1400" dirty="0" smtClean="0"/>
          </a:p>
          <a:p>
            <a:r>
              <a:rPr lang="cs-CZ" sz="1400" dirty="0" smtClean="0"/>
              <a:t>Pro srovnání s 0 (testovou statistikou je t rozložení):</a:t>
            </a:r>
          </a:p>
          <a:p>
            <a:endParaRPr lang="cs-CZ" sz="1400" dirty="0" smtClean="0"/>
          </a:p>
          <a:p>
            <a:r>
              <a:rPr lang="cs-CZ" sz="1400" dirty="0" smtClean="0"/>
              <a:t>Někdy je obtížné rozhodnout, zda jde nebo nejde o párové uspořádání, párový test by měl být použit pouze v případě, že můžeme potvrdit vazbu (korelace, vynesení do grafu), jedním z důvodů proč toto ověřovat je fakt, že v případě párového t-testu není nutné brát ohled na variabilitu původních dvou souborů, tento předpoklad však platí pouze v případě vazby mezi proměnnými. Výpočet obou typů testů se vlastně liší v použité s, jednou jde o s diferencí, v druhém případě o složený odhad rozptylu obou souborů.</a:t>
            </a:r>
          </a:p>
          <a:p>
            <a:r>
              <a:rPr lang="cs-CZ" sz="1400" dirty="0" smtClean="0"/>
              <a:t>Zda je párové uspořádání efektivnější lze určit na základě:</a:t>
            </a:r>
          </a:p>
          <a:p>
            <a:pPr lvl="1"/>
            <a:r>
              <a:rPr lang="cs-CZ" sz="1100" dirty="0" smtClean="0"/>
              <a:t>Síly vazby</a:t>
            </a:r>
          </a:p>
          <a:p>
            <a:pPr lvl="1"/>
            <a:r>
              <a:rPr lang="cs-CZ" sz="1100" dirty="0" smtClean="0"/>
              <a:t>Je-li </a:t>
            </a:r>
            <a:r>
              <a:rPr lang="cs-CZ" sz="1100" dirty="0" err="1" smtClean="0"/>
              <a:t>s</a:t>
            </a:r>
            <a:r>
              <a:rPr lang="cs-CZ" sz="1100" baseline="-25000" dirty="0" err="1" smtClean="0"/>
              <a:t>D</a:t>
            </a:r>
            <a:r>
              <a:rPr lang="cs-CZ" sz="1100" dirty="0" smtClean="0"/>
              <a:t> výrazně menší než s</a:t>
            </a:r>
            <a:r>
              <a:rPr lang="cs-CZ" sz="1100" baseline="-25000" dirty="0" smtClean="0"/>
              <a:t>x1-x2</a:t>
            </a:r>
          </a:p>
          <a:p>
            <a:pPr lvl="1">
              <a:buFont typeface="Wingdings" pitchFamily="2" charset="2"/>
              <a:buNone/>
            </a:pPr>
            <a:endParaRPr lang="cs-CZ" sz="1100" baseline="-25000" dirty="0" smtClean="0"/>
          </a:p>
          <a:p>
            <a:r>
              <a:rPr lang="cs-CZ" sz="1400" dirty="0" smtClean="0"/>
              <a:t> Závislost je možné rozepsat pomocí kovariance </a:t>
            </a:r>
            <a:r>
              <a:rPr lang="cs-CZ" sz="1400" dirty="0" err="1" smtClean="0"/>
              <a:t>Cov</a:t>
            </a:r>
            <a:r>
              <a:rPr lang="cs-CZ" sz="1400" dirty="0" smtClean="0"/>
              <a:t>. </a:t>
            </a:r>
          </a:p>
          <a:p>
            <a:pPr>
              <a:buNone/>
            </a:pPr>
            <a:r>
              <a:rPr lang="cs-CZ" sz="1400" dirty="0" smtClean="0"/>
              <a:t>	v případě </a:t>
            </a:r>
            <a:r>
              <a:rPr lang="cs-CZ" sz="1400" dirty="0" err="1" smtClean="0"/>
              <a:t>Cov</a:t>
            </a:r>
            <a:r>
              <a:rPr lang="cs-CZ" sz="1400" dirty="0" smtClean="0"/>
              <a:t>=0 neexistuje vazba</a:t>
            </a:r>
          </a:p>
        </p:txBody>
      </p:sp>
      <p:sp>
        <p:nvSpPr>
          <p:cNvPr id="53256" name="Rectangle 4"/>
          <p:cNvSpPr>
            <a:spLocks noChangeArrowheads="1"/>
          </p:cNvSpPr>
          <p:nvPr/>
        </p:nvSpPr>
        <p:spPr bwMode="auto">
          <a:xfrm>
            <a:off x="0" y="3224213"/>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3250" name="Object 5"/>
          <p:cNvGraphicFramePr>
            <a:graphicFrameLocks noChangeAspect="1"/>
          </p:cNvGraphicFramePr>
          <p:nvPr/>
        </p:nvGraphicFramePr>
        <p:xfrm>
          <a:off x="4643438" y="2911475"/>
          <a:ext cx="955675" cy="652463"/>
        </p:xfrm>
        <a:graphic>
          <a:graphicData uri="http://schemas.openxmlformats.org/presentationml/2006/ole">
            <mc:AlternateContent xmlns:mc="http://schemas.openxmlformats.org/markup-compatibility/2006">
              <mc:Choice xmlns:v="urn:schemas-microsoft-com:vml" Requires="v">
                <p:oleObj spid="_x0000_s24580" r:id="rId3" imgW="596641" imgH="406224" progId="">
                  <p:embed/>
                </p:oleObj>
              </mc:Choice>
              <mc:Fallback>
                <p:oleObj r:id="rId3" imgW="596641" imgH="406224"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2911475"/>
                        <a:ext cx="955675" cy="652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7" name="Rectangle 6"/>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3251" name="Object 7"/>
          <p:cNvGraphicFramePr>
            <a:graphicFrameLocks noChangeAspect="1"/>
          </p:cNvGraphicFramePr>
          <p:nvPr/>
        </p:nvGraphicFramePr>
        <p:xfrm>
          <a:off x="5938838" y="3094038"/>
          <a:ext cx="865187" cy="288925"/>
        </p:xfrm>
        <a:graphic>
          <a:graphicData uri="http://schemas.openxmlformats.org/presentationml/2006/ole">
            <mc:AlternateContent xmlns:mc="http://schemas.openxmlformats.org/markup-compatibility/2006">
              <mc:Choice xmlns:v="urn:schemas-microsoft-com:vml" Requires="v">
                <p:oleObj spid="_x0000_s24581" r:id="rId5" imgW="545626" imgH="177646" progId="">
                  <p:embed/>
                </p:oleObj>
              </mc:Choice>
              <mc:Fallback>
                <p:oleObj r:id="rId5" imgW="545626" imgH="177646" progId="">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8838" y="3094038"/>
                        <a:ext cx="865187"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8" name="Rectangle 8"/>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pPr lvl="0"/>
            <a:r>
              <a:rPr lang="cs-CZ" dirty="0" smtClean="0"/>
              <a:t>Příklad 3: Párový </a:t>
            </a:r>
            <a:r>
              <a:rPr lang="cs-CZ" dirty="0" err="1" smtClean="0"/>
              <a:t>dvouvýběrový</a:t>
            </a:r>
            <a:r>
              <a:rPr lang="cs-CZ" dirty="0" smtClean="0"/>
              <a:t> t-test </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Rectangle 3"/>
          <p:cNvSpPr txBox="1">
            <a:spLocks/>
          </p:cNvSpPr>
          <p:nvPr/>
        </p:nvSpPr>
        <p:spPr bwMode="auto">
          <a:xfrm>
            <a:off x="250825" y="1484313"/>
            <a:ext cx="8534400" cy="1157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just"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defRPr/>
            </a:pPr>
            <a:r>
              <a:rPr kumimoji="0" lang="cs-CZ" sz="1400" b="0" i="0" u="none" strike="noStrike" kern="1200" cap="none" spc="0" normalizeH="0" baseline="0" noProof="0" dirty="0" smtClean="0">
                <a:ln>
                  <a:noFill/>
                </a:ln>
                <a:solidFill>
                  <a:schemeClr val="tx1"/>
                </a:solidFill>
                <a:effectLst/>
                <a:uLnTx/>
                <a:uFillTx/>
                <a:latin typeface="+mn-lt"/>
                <a:ea typeface="+mn-ea"/>
                <a:cs typeface="+mn-cs"/>
              </a:rPr>
              <a:t>Byl prováděn pokus s dietou u </a:t>
            </a:r>
            <a:r>
              <a:rPr lang="cs-CZ" sz="1400" dirty="0" smtClean="0"/>
              <a:t>18</a:t>
            </a:r>
            <a:r>
              <a:rPr kumimoji="0" lang="cs-CZ" sz="1400" b="0" i="0" u="none" strike="noStrike" kern="1200" cap="none" spc="0" normalizeH="0" baseline="0" noProof="0" dirty="0" smtClean="0">
                <a:ln>
                  <a:noFill/>
                </a:ln>
                <a:solidFill>
                  <a:schemeClr val="tx1"/>
                </a:solidFill>
                <a:effectLst/>
                <a:uLnTx/>
                <a:uFillTx/>
                <a:latin typeface="+mn-lt"/>
                <a:ea typeface="+mn-ea"/>
                <a:cs typeface="+mn-cs"/>
              </a:rPr>
              <a:t> diabetických krys, každá krysa </a:t>
            </a:r>
            <a:r>
              <a:rPr lang="cs-CZ" sz="1400" dirty="0" smtClean="0"/>
              <a:t>byla vystavena dvěma dietám. Protože každá krysa absolvovala obě diety, jde o párové uspořádání, kdy hodnoty v obou pokusech jsou spojeny přes pokusné zvíře. Zjistěte, zda testovaná dieta způsobí změnu hmotnosti u krys. </a:t>
            </a:r>
            <a:endParaRPr kumimoji="0" lang="cs-CZ"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ctangle 2"/>
          <p:cNvSpPr txBox="1">
            <a:spLocks/>
          </p:cNvSpPr>
          <p:nvPr/>
        </p:nvSpPr>
        <p:spPr bwMode="auto">
          <a:xfrm>
            <a:off x="395536" y="18864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cs-CZ" sz="3300" b="1" i="0" u="none" strike="noStrike" kern="1200" cap="none" spc="0" normalizeH="0" baseline="0" noProof="0" dirty="0" smtClean="0">
              <a:ln>
                <a:noFill/>
              </a:ln>
              <a:solidFill>
                <a:srgbClr val="7B9899"/>
              </a:solidFill>
              <a:effectLst/>
              <a:uLnTx/>
              <a:uFillTx/>
              <a:latin typeface="+mj-lt"/>
              <a:ea typeface="+mj-ea"/>
              <a:cs typeface="+mj-cs"/>
            </a:endParaRPr>
          </a:p>
        </p:txBody>
      </p:sp>
      <p:sp>
        <p:nvSpPr>
          <p:cNvPr id="8" name="Rectangle 6"/>
          <p:cNvSpPr>
            <a:spLocks noChangeArrowheads="1"/>
          </p:cNvSpPr>
          <p:nvPr/>
        </p:nvSpPr>
        <p:spPr bwMode="auto">
          <a:xfrm>
            <a:off x="323850" y="2348880"/>
            <a:ext cx="6264275" cy="3557897"/>
          </a:xfrm>
          <a:prstGeom prst="rect">
            <a:avLst/>
          </a:prstGeom>
          <a:noFill/>
          <a:ln w="9525">
            <a:noFill/>
            <a:miter lim="800000"/>
            <a:headEnd/>
            <a:tailEnd/>
          </a:ln>
        </p:spPr>
        <p:txBody>
          <a:bodyPr anchor="ctr">
            <a:spAutoFit/>
          </a:bodyPr>
          <a:lstStyle/>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r>
              <a:rPr lang="cs-CZ" sz="1200" dirty="0">
                <a:solidFill>
                  <a:prstClr val="black"/>
                </a:solidFill>
                <a:cs typeface="Arial" pitchFamily="34" charset="0"/>
              </a:rPr>
              <a:t>Nulová hypotéza zní, že skutečný průměrný rozdíl mezi oběma dietami je 0, alternativní hypotéza zní, že to není 0.</a:t>
            </a:r>
          </a:p>
          <a:p>
            <a:pPr marL="457200" indent="-457200" fontAlgn="base">
              <a:spcBef>
                <a:spcPct val="20000"/>
              </a:spcBef>
              <a:spcAft>
                <a:spcPct val="0"/>
              </a:spcAft>
              <a:buFontTx/>
              <a:buAutoNum type="arabicPeriod"/>
            </a:pPr>
            <a:r>
              <a:rPr lang="cs-CZ" sz="1200" dirty="0">
                <a:solidFill>
                  <a:prstClr val="black"/>
                </a:solidFill>
                <a:cs typeface="Arial" pitchFamily="34" charset="0"/>
              </a:rPr>
              <a:t>Pro </a:t>
            </a:r>
            <a:r>
              <a:rPr lang="cs-CZ" sz="1200" dirty="0" smtClean="0">
                <a:solidFill>
                  <a:prstClr val="black"/>
                </a:solidFill>
                <a:cs typeface="Arial" pitchFamily="34" charset="0"/>
              </a:rPr>
              <a:t>každou krysu je </a:t>
            </a:r>
            <a:r>
              <a:rPr lang="cs-CZ" sz="1200" dirty="0">
                <a:solidFill>
                  <a:prstClr val="black"/>
                </a:solidFill>
                <a:cs typeface="Arial" pitchFamily="34" charset="0"/>
              </a:rPr>
              <a:t>spočítán rozdíl mezi </a:t>
            </a:r>
            <a:r>
              <a:rPr lang="cs-CZ" sz="1200" dirty="0" smtClean="0">
                <a:solidFill>
                  <a:prstClr val="black"/>
                </a:solidFill>
                <a:cs typeface="Arial" pitchFamily="34" charset="0"/>
              </a:rPr>
              <a:t>hmotnosti při </a:t>
            </a:r>
            <a:r>
              <a:rPr lang="cs-CZ" sz="1200" dirty="0">
                <a:solidFill>
                  <a:prstClr val="black"/>
                </a:solidFill>
                <a:cs typeface="Arial" pitchFamily="34" charset="0"/>
              </a:rPr>
              <a:t>obou dietách a měly by být ověřeny předpoklady pro </a:t>
            </a:r>
            <a:r>
              <a:rPr lang="cs-CZ" sz="1200" dirty="0" err="1">
                <a:solidFill>
                  <a:prstClr val="black"/>
                </a:solidFill>
                <a:cs typeface="Arial" pitchFamily="34" charset="0"/>
              </a:rPr>
              <a:t>one</a:t>
            </a:r>
            <a:r>
              <a:rPr lang="cs-CZ" sz="1200" dirty="0">
                <a:solidFill>
                  <a:prstClr val="black"/>
                </a:solidFill>
                <a:cs typeface="Arial" pitchFamily="34" charset="0"/>
              </a:rPr>
              <a:t> sample t-test – tedy alespoň přibližně normální rozložení.</a:t>
            </a:r>
          </a:p>
          <a:p>
            <a:pPr marL="457200" indent="-457200" fontAlgn="base">
              <a:spcBef>
                <a:spcPct val="20000"/>
              </a:spcBef>
              <a:spcAft>
                <a:spcPct val="0"/>
              </a:spcAft>
              <a:buFontTx/>
              <a:buAutoNum type="arabicPeriod"/>
            </a:pPr>
            <a:r>
              <a:rPr lang="cs-CZ" sz="1200" dirty="0">
                <a:solidFill>
                  <a:prstClr val="black"/>
                </a:solidFill>
                <a:cs typeface="Arial" pitchFamily="34" charset="0"/>
              </a:rPr>
              <a:t>Je spočítána testová charakteristika, výpočet vlastně probíhá jako </a:t>
            </a:r>
            <a:r>
              <a:rPr lang="cs-CZ" sz="1200" dirty="0" err="1">
                <a:solidFill>
                  <a:prstClr val="black"/>
                </a:solidFill>
                <a:cs typeface="Arial" pitchFamily="34" charset="0"/>
              </a:rPr>
              <a:t>one</a:t>
            </a:r>
            <a:r>
              <a:rPr lang="cs-CZ" sz="1200" dirty="0">
                <a:solidFill>
                  <a:prstClr val="black"/>
                </a:solidFill>
                <a:cs typeface="Arial" pitchFamily="34" charset="0"/>
              </a:rPr>
              <a:t>-sample t-test, kde je zjišťována významnost průměru diferencí obou souborů jako rozdíl mezi touto hodnotou a nulou (nula je hodnota, kterou by průměrná diference měla nabývat, pokud platí nulová hypotéza). </a:t>
            </a:r>
            <a:r>
              <a:rPr lang="cs-CZ" sz="1200" dirty="0" smtClean="0">
                <a:solidFill>
                  <a:prstClr val="black"/>
                </a:solidFill>
                <a:cs typeface="Arial" pitchFamily="34" charset="0"/>
              </a:rPr>
              <a:t>T=-1,72 </a:t>
            </a:r>
            <a:r>
              <a:rPr lang="cs-CZ" sz="1200" dirty="0">
                <a:solidFill>
                  <a:prstClr val="black"/>
                </a:solidFill>
                <a:cs typeface="Arial" pitchFamily="34" charset="0"/>
              </a:rPr>
              <a:t>s </a:t>
            </a:r>
            <a:r>
              <a:rPr lang="cs-CZ" sz="1200" dirty="0" smtClean="0">
                <a:solidFill>
                  <a:prstClr val="black"/>
                </a:solidFill>
                <a:cs typeface="Arial" pitchFamily="34" charset="0"/>
              </a:rPr>
              <a:t>17 </a:t>
            </a:r>
            <a:r>
              <a:rPr lang="cs-CZ" sz="1200" dirty="0">
                <a:solidFill>
                  <a:prstClr val="black"/>
                </a:solidFill>
                <a:cs typeface="Arial" pitchFamily="34" charset="0"/>
              </a:rPr>
              <a:t>stupni volnosti, skutečná hodnota </a:t>
            </a:r>
            <a:r>
              <a:rPr lang="cs-CZ" sz="1200" dirty="0" smtClean="0">
                <a:solidFill>
                  <a:prstClr val="black"/>
                </a:solidFill>
                <a:cs typeface="Arial" pitchFamily="34" charset="0"/>
              </a:rPr>
              <a:t>p=0,102 </a:t>
            </a:r>
            <a:r>
              <a:rPr lang="cs-CZ" sz="1200" dirty="0">
                <a:solidFill>
                  <a:prstClr val="black"/>
                </a:solidFill>
                <a:cs typeface="Arial" pitchFamily="34" charset="0"/>
              </a:rPr>
              <a:t>a tedy na hladině p=0,05 </a:t>
            </a:r>
            <a:r>
              <a:rPr lang="cs-CZ" sz="1200" dirty="0" smtClean="0">
                <a:solidFill>
                  <a:prstClr val="black"/>
                </a:solidFill>
                <a:cs typeface="Arial" pitchFamily="34" charset="0"/>
              </a:rPr>
              <a:t>nemůžeme </a:t>
            </a:r>
            <a:r>
              <a:rPr lang="cs-CZ" sz="1200" dirty="0">
                <a:solidFill>
                  <a:prstClr val="black"/>
                </a:solidFill>
                <a:cs typeface="Arial" pitchFamily="34" charset="0"/>
              </a:rPr>
              <a:t>nulovou hypotézu zamítnou</a:t>
            </a:r>
          </a:p>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r>
              <a:rPr lang="cs-CZ" sz="1200" dirty="0">
                <a:solidFill>
                  <a:prstClr val="black"/>
                </a:solidFill>
                <a:cs typeface="Arial" pitchFamily="34" charset="0"/>
              </a:rPr>
              <a:t>Závěrem můžeme říci, že nulová hypotéza neexistence rozdílu mezi oběma dietami </a:t>
            </a:r>
            <a:r>
              <a:rPr lang="cs-CZ" sz="1200" dirty="0" smtClean="0">
                <a:solidFill>
                  <a:prstClr val="black"/>
                </a:solidFill>
                <a:cs typeface="Arial" pitchFamily="34" charset="0"/>
              </a:rPr>
              <a:t>nebyla </a:t>
            </a:r>
            <a:r>
              <a:rPr lang="cs-CZ" sz="1200" dirty="0">
                <a:solidFill>
                  <a:prstClr val="black"/>
                </a:solidFill>
                <a:cs typeface="Arial" pitchFamily="34" charset="0"/>
              </a:rPr>
              <a:t>zamítnuta, což znamená, že </a:t>
            </a:r>
            <a:r>
              <a:rPr lang="cs-CZ" sz="1200" dirty="0" smtClean="0">
                <a:solidFill>
                  <a:prstClr val="black"/>
                </a:solidFill>
                <a:cs typeface="Arial" pitchFamily="34" charset="0"/>
              </a:rPr>
              <a:t>testovaná </a:t>
            </a:r>
            <a:r>
              <a:rPr lang="cs-CZ" sz="1200" dirty="0">
                <a:solidFill>
                  <a:prstClr val="black"/>
                </a:solidFill>
                <a:cs typeface="Arial" pitchFamily="34" charset="0"/>
              </a:rPr>
              <a:t>dieta </a:t>
            </a:r>
            <a:r>
              <a:rPr lang="cs-CZ" sz="1200" dirty="0" smtClean="0">
                <a:solidFill>
                  <a:prstClr val="black"/>
                </a:solidFill>
                <a:cs typeface="Arial" pitchFamily="34" charset="0"/>
              </a:rPr>
              <a:t>nemá  </a:t>
            </a:r>
            <a:r>
              <a:rPr lang="cs-CZ" sz="1200" dirty="0">
                <a:solidFill>
                  <a:prstClr val="black"/>
                </a:solidFill>
                <a:cs typeface="Arial" pitchFamily="34" charset="0"/>
              </a:rPr>
              <a:t>významný vliv na snížení </a:t>
            </a:r>
            <a:r>
              <a:rPr lang="cs-CZ" sz="1200" dirty="0" smtClean="0">
                <a:solidFill>
                  <a:prstClr val="black"/>
                </a:solidFill>
                <a:cs typeface="Arial" pitchFamily="34" charset="0"/>
              </a:rPr>
              <a:t>hmotnosti.</a:t>
            </a:r>
            <a:endParaRPr lang="cs-CZ" sz="1200" dirty="0">
              <a:solidFill>
                <a:prstClr val="black"/>
              </a:solidFill>
              <a:cs typeface="Arial" pitchFamily="34" charset="0"/>
            </a:endParaRPr>
          </a:p>
          <a:p>
            <a:pPr marL="457200" indent="-457200" eaLnBrk="0" fontAlgn="base" hangingPunct="0">
              <a:spcBef>
                <a:spcPct val="0"/>
              </a:spcBef>
              <a:spcAft>
                <a:spcPct val="0"/>
              </a:spcAft>
              <a:buFontTx/>
              <a:buAutoNum type="arabicPeriod"/>
            </a:pPr>
            <a:endParaRPr lang="cs-CZ" sz="1400" dirty="0">
              <a:solidFill>
                <a:prstClr val="black"/>
              </a:solidFill>
              <a:cs typeface="Arial" pitchFamily="34" charset="0"/>
            </a:endParaRPr>
          </a:p>
        </p:txBody>
      </p:sp>
      <p:graphicFrame>
        <p:nvGraphicFramePr>
          <p:cNvPr id="62466" name="Object 8"/>
          <p:cNvGraphicFramePr>
            <a:graphicFrameLocks noChangeAspect="1"/>
          </p:cNvGraphicFramePr>
          <p:nvPr/>
        </p:nvGraphicFramePr>
        <p:xfrm>
          <a:off x="868363" y="4653136"/>
          <a:ext cx="3990975" cy="609600"/>
        </p:xfrm>
        <a:graphic>
          <a:graphicData uri="http://schemas.openxmlformats.org/presentationml/2006/ole">
            <mc:AlternateContent xmlns:mc="http://schemas.openxmlformats.org/markup-compatibility/2006">
              <mc:Choice xmlns:v="urn:schemas-microsoft-com:vml" Requires="v">
                <p:oleObj spid="_x0000_s62467" r:id="rId3" imgW="3987800" imgH="609600" progId="">
                  <p:embed/>
                </p:oleObj>
              </mc:Choice>
              <mc:Fallback>
                <p:oleObj r:id="rId3" imgW="3987800" imgH="609600"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363" y="4653136"/>
                        <a:ext cx="3990975"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2472" name="Picture 8" descr="http://www.zdarskypruvodce.cz/wp-content/krysa-zdar-nad-sazavou.png"/>
          <p:cNvPicPr>
            <a:picLocks noChangeAspect="1" noChangeArrowheads="1"/>
          </p:cNvPicPr>
          <p:nvPr/>
        </p:nvPicPr>
        <p:blipFill>
          <a:blip r:embed="rId5" cstate="print"/>
          <a:srcRect/>
          <a:stretch>
            <a:fillRect/>
          </a:stretch>
        </p:blipFill>
        <p:spPr bwMode="auto">
          <a:xfrm>
            <a:off x="6012160" y="3573016"/>
            <a:ext cx="2876550" cy="17145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63490" name="Picture 2"/>
          <p:cNvPicPr>
            <a:picLocks noChangeAspect="1" noChangeArrowheads="1"/>
          </p:cNvPicPr>
          <p:nvPr/>
        </p:nvPicPr>
        <p:blipFill>
          <a:blip r:embed="rId2" cstate="print"/>
          <a:srcRect/>
          <a:stretch>
            <a:fillRect/>
          </a:stretch>
        </p:blipFill>
        <p:spPr bwMode="auto">
          <a:xfrm>
            <a:off x="3275856" y="2132856"/>
            <a:ext cx="5675471" cy="4218146"/>
          </a:xfrm>
          <a:prstGeom prst="rect">
            <a:avLst/>
          </a:prstGeom>
          <a:noFill/>
          <a:ln w="9525">
            <a:noFill/>
            <a:miter lim="800000"/>
            <a:headEnd/>
            <a:tailEnd/>
          </a:ln>
        </p:spPr>
      </p:pic>
      <p:sp>
        <p:nvSpPr>
          <p:cNvPr id="6" name="Nadpis 5"/>
          <p:cNvSpPr>
            <a:spLocks noGrp="1"/>
          </p:cNvSpPr>
          <p:nvPr>
            <p:ph type="title"/>
          </p:nvPr>
        </p:nvSpPr>
        <p:spPr/>
        <p:txBody>
          <a:bodyPr/>
          <a:lstStyle/>
          <a:p>
            <a:r>
              <a:rPr lang="cs-CZ" dirty="0" smtClean="0"/>
              <a:t>Příklad 3: Řešení v softwaru </a:t>
            </a:r>
            <a:r>
              <a:rPr lang="cs-CZ" dirty="0" err="1" smtClean="0"/>
              <a:t>Statistica</a:t>
            </a:r>
            <a:r>
              <a:rPr lang="cs-CZ" dirty="0" smtClean="0"/>
              <a:t> I</a:t>
            </a:r>
            <a:endParaRPr lang="cs-CZ" dirty="0"/>
          </a:p>
        </p:txBody>
      </p:sp>
      <p:sp>
        <p:nvSpPr>
          <p:cNvPr id="7" name="TextovéPole 6"/>
          <p:cNvSpPr txBox="1"/>
          <p:nvPr/>
        </p:nvSpPr>
        <p:spPr>
          <a:xfrm>
            <a:off x="107504" y="2924944"/>
            <a:ext cx="3323410" cy="923330"/>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r>
              <a:rPr lang="cs-CZ" b="1" i="1" dirty="0" smtClean="0"/>
              <a:t>Basic </a:t>
            </a:r>
          </a:p>
          <a:p>
            <a:r>
              <a:rPr lang="cs-CZ" b="1" i="1" dirty="0" err="1" smtClean="0"/>
              <a:t>statistics</a:t>
            </a:r>
            <a:r>
              <a:rPr lang="cs-CZ" b="1" i="1" dirty="0" smtClean="0"/>
              <a:t> ,</a:t>
            </a:r>
            <a:r>
              <a:rPr lang="cs-CZ" dirty="0" smtClean="0"/>
              <a:t>vybereme</a:t>
            </a:r>
          </a:p>
          <a:p>
            <a:r>
              <a:rPr lang="cs-CZ" b="1" i="1" dirty="0" smtClean="0"/>
              <a:t>t-test, </a:t>
            </a:r>
            <a:r>
              <a:rPr lang="cs-CZ" b="1" i="1" dirty="0" err="1" smtClean="0"/>
              <a:t>dependent</a:t>
            </a:r>
            <a:r>
              <a:rPr lang="cs-CZ" b="1" i="1" dirty="0" smtClean="0"/>
              <a:t> </a:t>
            </a:r>
            <a:r>
              <a:rPr lang="cs-CZ" b="1" i="1" dirty="0" err="1" smtClean="0"/>
              <a:t>samples</a:t>
            </a:r>
            <a:endParaRPr lang="cs-CZ" b="1" i="1" dirty="0" smtClean="0"/>
          </a:p>
        </p:txBody>
      </p:sp>
      <p:sp>
        <p:nvSpPr>
          <p:cNvPr id="8" name="Šipka doprava 7"/>
          <p:cNvSpPr/>
          <p:nvPr/>
        </p:nvSpPr>
        <p:spPr>
          <a:xfrm>
            <a:off x="2411760" y="227687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Šipka doprava 8"/>
          <p:cNvSpPr/>
          <p:nvPr/>
        </p:nvSpPr>
        <p:spPr>
          <a:xfrm rot="1739775">
            <a:off x="5436616" y="1645176"/>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10" name="Šipka doprava 9"/>
          <p:cNvSpPr/>
          <p:nvPr/>
        </p:nvSpPr>
        <p:spPr>
          <a:xfrm rot="21096045">
            <a:off x="5612678" y="4492258"/>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p:cNvPicPr>
            <a:picLocks noChangeAspect="1" noChangeArrowheads="1"/>
          </p:cNvPicPr>
          <p:nvPr/>
        </p:nvPicPr>
        <p:blipFill>
          <a:blip r:embed="rId2" cstate="print"/>
          <a:srcRect/>
          <a:stretch>
            <a:fillRect/>
          </a:stretch>
        </p:blipFill>
        <p:spPr bwMode="auto">
          <a:xfrm>
            <a:off x="4283968" y="1988840"/>
            <a:ext cx="3505200" cy="3181350"/>
          </a:xfrm>
          <a:prstGeom prst="rect">
            <a:avLst/>
          </a:prstGeom>
          <a:noFill/>
          <a:ln w="9525">
            <a:noFill/>
            <a:miter lim="800000"/>
            <a:headEnd/>
            <a:tailEnd/>
          </a:ln>
        </p:spPr>
      </p:pic>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Nadpis 5"/>
          <p:cNvSpPr>
            <a:spLocks noGrp="1"/>
          </p:cNvSpPr>
          <p:nvPr>
            <p:ph type="title"/>
          </p:nvPr>
        </p:nvSpPr>
        <p:spPr/>
        <p:txBody>
          <a:bodyPr/>
          <a:lstStyle/>
          <a:p>
            <a:r>
              <a:rPr lang="cs-CZ" dirty="0" smtClean="0"/>
              <a:t>Příklad 3: Řešení v softwaru </a:t>
            </a:r>
            <a:r>
              <a:rPr lang="cs-CZ" dirty="0" err="1" smtClean="0"/>
              <a:t>Statistica</a:t>
            </a:r>
            <a:r>
              <a:rPr lang="cs-CZ" dirty="0" smtClean="0"/>
              <a:t> II</a:t>
            </a:r>
            <a:endParaRPr lang="cs-CZ" dirty="0"/>
          </a:p>
        </p:txBody>
      </p:sp>
      <p:sp>
        <p:nvSpPr>
          <p:cNvPr id="6" name="TextovéPole 5"/>
          <p:cNvSpPr txBox="1"/>
          <p:nvPr/>
        </p:nvSpPr>
        <p:spPr>
          <a:xfrm>
            <a:off x="179512" y="2272804"/>
            <a:ext cx="3256725" cy="2308324"/>
          </a:xfrm>
          <a:prstGeom prst="rect">
            <a:avLst/>
          </a:prstGeom>
          <a:noFill/>
        </p:spPr>
        <p:txBody>
          <a:bodyPr wrap="none" rtlCol="0">
            <a:spAutoFit/>
          </a:bodyPr>
          <a:lstStyle/>
          <a:p>
            <a:pPr>
              <a:buFont typeface="Arial" pitchFamily="34" charset="0"/>
              <a:buChar char="•"/>
            </a:pPr>
            <a:r>
              <a:rPr lang="cs-CZ" dirty="0" smtClean="0"/>
              <a:t> Zvolíme proměnné (</a:t>
            </a:r>
            <a:r>
              <a:rPr lang="cs-CZ" b="1" i="1" dirty="0" err="1" smtClean="0"/>
              <a:t>Variables</a:t>
            </a:r>
            <a:r>
              <a:rPr lang="cs-CZ" dirty="0" smtClean="0"/>
              <a:t>),</a:t>
            </a:r>
          </a:p>
          <a:p>
            <a:endParaRPr lang="cs-CZ" dirty="0" smtClean="0"/>
          </a:p>
          <a:p>
            <a:pPr>
              <a:buFont typeface="Arial" pitchFamily="34" charset="0"/>
              <a:buChar char="•"/>
            </a:pPr>
            <a:endParaRPr lang="cs-CZ" dirty="0" smtClean="0"/>
          </a:p>
          <a:p>
            <a:pPr>
              <a:buFont typeface="Arial" pitchFamily="34" charset="0"/>
              <a:buChar char="•"/>
            </a:pPr>
            <a:r>
              <a:rPr lang="cs-CZ" dirty="0" smtClean="0"/>
              <a:t> Kliknutím na </a:t>
            </a:r>
            <a:r>
              <a:rPr lang="cs-CZ" b="1" i="1" dirty="0" err="1" smtClean="0"/>
              <a:t>Summary</a:t>
            </a:r>
            <a:r>
              <a:rPr lang="cs-CZ" dirty="0" smtClean="0"/>
              <a:t> získáme</a:t>
            </a:r>
          </a:p>
          <a:p>
            <a:r>
              <a:rPr lang="cs-CZ" dirty="0" smtClean="0"/>
              <a:t>výstupy</a:t>
            </a:r>
          </a:p>
          <a:p>
            <a:pPr>
              <a:buFont typeface="Arial" pitchFamily="34" charset="0"/>
              <a:buChar char="•"/>
            </a:pPr>
            <a:endParaRPr lang="cs-CZ" dirty="0" smtClean="0"/>
          </a:p>
          <a:p>
            <a:pPr>
              <a:buFont typeface="Arial" pitchFamily="34" charset="0"/>
              <a:buChar char="•"/>
            </a:pPr>
            <a:endParaRPr lang="cs-CZ" dirty="0" smtClean="0"/>
          </a:p>
          <a:p>
            <a:endParaRPr lang="cs-CZ" b="1" i="1" dirty="0" smtClean="0"/>
          </a:p>
        </p:txBody>
      </p:sp>
      <p:sp>
        <p:nvSpPr>
          <p:cNvPr id="7" name="Šipka doprava 6"/>
          <p:cNvSpPr/>
          <p:nvPr/>
        </p:nvSpPr>
        <p:spPr>
          <a:xfrm rot="1351366">
            <a:off x="3774235" y="212132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8" name="Šipka doprava 7"/>
          <p:cNvSpPr/>
          <p:nvPr/>
        </p:nvSpPr>
        <p:spPr>
          <a:xfrm>
            <a:off x="3635896" y="443711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Šipka doprava 8"/>
          <p:cNvSpPr/>
          <p:nvPr/>
        </p:nvSpPr>
        <p:spPr>
          <a:xfrm rot="1171205">
            <a:off x="6505657" y="2034681"/>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p:cNvPicPr>
            <a:picLocks noChangeAspect="1" noChangeArrowheads="1"/>
          </p:cNvPicPr>
          <p:nvPr/>
        </p:nvPicPr>
        <p:blipFill>
          <a:blip r:embed="rId2" cstate="print"/>
          <a:srcRect/>
          <a:stretch>
            <a:fillRect/>
          </a:stretch>
        </p:blipFill>
        <p:spPr bwMode="auto">
          <a:xfrm>
            <a:off x="1331640" y="2867025"/>
            <a:ext cx="5019675" cy="1123950"/>
          </a:xfrm>
          <a:prstGeom prst="rect">
            <a:avLst/>
          </a:prstGeom>
          <a:noFill/>
          <a:ln w="9525">
            <a:noFill/>
            <a:miter lim="800000"/>
            <a:headEnd/>
            <a:tailEnd/>
          </a:ln>
        </p:spPr>
      </p:pic>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Nadpis 5"/>
          <p:cNvSpPr>
            <a:spLocks noGrp="1"/>
          </p:cNvSpPr>
          <p:nvPr>
            <p:ph type="title"/>
          </p:nvPr>
        </p:nvSpPr>
        <p:spPr/>
        <p:txBody>
          <a:bodyPr/>
          <a:lstStyle/>
          <a:p>
            <a:r>
              <a:rPr lang="cs-CZ" dirty="0" smtClean="0"/>
              <a:t>Příklad 3: Řešení v softwaru </a:t>
            </a:r>
            <a:r>
              <a:rPr lang="cs-CZ" dirty="0" err="1" smtClean="0"/>
              <a:t>Statistica</a:t>
            </a:r>
            <a:r>
              <a:rPr lang="cs-CZ" dirty="0" smtClean="0"/>
              <a:t> III</a:t>
            </a:r>
            <a:endParaRPr lang="cs-CZ" dirty="0"/>
          </a:p>
        </p:txBody>
      </p:sp>
      <p:sp>
        <p:nvSpPr>
          <p:cNvPr id="6" name="TextovéPole 5"/>
          <p:cNvSpPr txBox="1"/>
          <p:nvPr/>
        </p:nvSpPr>
        <p:spPr>
          <a:xfrm>
            <a:off x="1115616" y="1628800"/>
            <a:ext cx="1817164" cy="369332"/>
          </a:xfrm>
          <a:prstGeom prst="rect">
            <a:avLst/>
          </a:prstGeom>
          <a:noFill/>
        </p:spPr>
        <p:txBody>
          <a:bodyPr wrap="none" rtlCol="0">
            <a:spAutoFit/>
          </a:bodyPr>
          <a:lstStyle/>
          <a:p>
            <a:r>
              <a:rPr lang="cs-CZ" dirty="0" smtClean="0"/>
              <a:t>Výběrový průměr</a:t>
            </a:r>
            <a:endParaRPr lang="cs-CZ" dirty="0"/>
          </a:p>
        </p:txBody>
      </p:sp>
      <p:sp>
        <p:nvSpPr>
          <p:cNvPr id="7" name="TextovéPole 6"/>
          <p:cNvSpPr txBox="1"/>
          <p:nvPr/>
        </p:nvSpPr>
        <p:spPr>
          <a:xfrm>
            <a:off x="2843808" y="1772816"/>
            <a:ext cx="3122393" cy="369332"/>
          </a:xfrm>
          <a:prstGeom prst="rect">
            <a:avLst/>
          </a:prstGeom>
          <a:noFill/>
        </p:spPr>
        <p:txBody>
          <a:bodyPr wrap="none" rtlCol="0">
            <a:spAutoFit/>
          </a:bodyPr>
          <a:lstStyle/>
          <a:p>
            <a:r>
              <a:rPr lang="cs-CZ" dirty="0" smtClean="0"/>
              <a:t>Výběrová směrodatná odchylka</a:t>
            </a:r>
            <a:endParaRPr lang="cs-CZ" dirty="0"/>
          </a:p>
        </p:txBody>
      </p:sp>
      <p:sp>
        <p:nvSpPr>
          <p:cNvPr id="8" name="TextovéPole 7"/>
          <p:cNvSpPr txBox="1"/>
          <p:nvPr/>
        </p:nvSpPr>
        <p:spPr>
          <a:xfrm>
            <a:off x="3707904" y="2204864"/>
            <a:ext cx="1794466" cy="369332"/>
          </a:xfrm>
          <a:prstGeom prst="rect">
            <a:avLst/>
          </a:prstGeom>
          <a:noFill/>
        </p:spPr>
        <p:txBody>
          <a:bodyPr wrap="none" rtlCol="0">
            <a:spAutoFit/>
          </a:bodyPr>
          <a:lstStyle/>
          <a:p>
            <a:r>
              <a:rPr lang="cs-CZ" dirty="0" smtClean="0"/>
              <a:t>Počet pozorování</a:t>
            </a:r>
            <a:endParaRPr lang="cs-CZ" dirty="0"/>
          </a:p>
        </p:txBody>
      </p:sp>
      <p:sp>
        <p:nvSpPr>
          <p:cNvPr id="9" name="TextovéPole 8"/>
          <p:cNvSpPr txBox="1"/>
          <p:nvPr/>
        </p:nvSpPr>
        <p:spPr>
          <a:xfrm>
            <a:off x="1619672" y="4643844"/>
            <a:ext cx="2837252" cy="369332"/>
          </a:xfrm>
          <a:prstGeom prst="rect">
            <a:avLst/>
          </a:prstGeom>
          <a:noFill/>
        </p:spPr>
        <p:txBody>
          <a:bodyPr wrap="none" rtlCol="0">
            <a:spAutoFit/>
          </a:bodyPr>
          <a:lstStyle/>
          <a:p>
            <a:r>
              <a:rPr lang="cs-CZ" dirty="0" smtClean="0"/>
              <a:t>Průměrná hodnota diferencí</a:t>
            </a:r>
            <a:endParaRPr lang="cs-CZ" dirty="0"/>
          </a:p>
        </p:txBody>
      </p:sp>
      <p:sp>
        <p:nvSpPr>
          <p:cNvPr id="10" name="TextovéPole 9"/>
          <p:cNvSpPr txBox="1"/>
          <p:nvPr/>
        </p:nvSpPr>
        <p:spPr>
          <a:xfrm>
            <a:off x="3275856" y="5085184"/>
            <a:ext cx="3995261" cy="369332"/>
          </a:xfrm>
          <a:prstGeom prst="rect">
            <a:avLst/>
          </a:prstGeom>
          <a:noFill/>
        </p:spPr>
        <p:txBody>
          <a:bodyPr wrap="none" rtlCol="0">
            <a:spAutoFit/>
          </a:bodyPr>
          <a:lstStyle/>
          <a:p>
            <a:r>
              <a:rPr lang="cs-CZ" dirty="0" smtClean="0"/>
              <a:t>Výběrová směrodatná odchylka diferencí</a:t>
            </a:r>
            <a:endParaRPr lang="cs-CZ" dirty="0"/>
          </a:p>
        </p:txBody>
      </p:sp>
      <p:sp>
        <p:nvSpPr>
          <p:cNvPr id="11" name="TextovéPole 10"/>
          <p:cNvSpPr txBox="1"/>
          <p:nvPr/>
        </p:nvSpPr>
        <p:spPr>
          <a:xfrm>
            <a:off x="4932040" y="4221088"/>
            <a:ext cx="2855846" cy="369332"/>
          </a:xfrm>
          <a:prstGeom prst="rect">
            <a:avLst/>
          </a:prstGeom>
          <a:noFill/>
        </p:spPr>
        <p:txBody>
          <a:bodyPr wrap="none" rtlCol="0">
            <a:spAutoFit/>
          </a:bodyPr>
          <a:lstStyle/>
          <a:p>
            <a:r>
              <a:rPr lang="cs-CZ" dirty="0" smtClean="0"/>
              <a:t>Hodnota testovacího kritéria</a:t>
            </a:r>
            <a:endParaRPr lang="cs-CZ" dirty="0"/>
          </a:p>
        </p:txBody>
      </p:sp>
      <p:cxnSp>
        <p:nvCxnSpPr>
          <p:cNvPr id="12" name="Přímá spojovací šipka 11"/>
          <p:cNvCxnSpPr/>
          <p:nvPr/>
        </p:nvCxnSpPr>
        <p:spPr>
          <a:xfrm>
            <a:off x="1907704" y="1988840"/>
            <a:ext cx="792088" cy="136815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Přímá spojovací šipka 21"/>
          <p:cNvCxnSpPr/>
          <p:nvPr/>
        </p:nvCxnSpPr>
        <p:spPr>
          <a:xfrm flipV="1">
            <a:off x="3038298" y="3933056"/>
            <a:ext cx="957638" cy="79208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Přímá spojovací šipka 23"/>
          <p:cNvCxnSpPr/>
          <p:nvPr/>
        </p:nvCxnSpPr>
        <p:spPr>
          <a:xfrm flipH="1" flipV="1">
            <a:off x="5292080" y="3861048"/>
            <a:ext cx="72008" cy="4320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Přímá spojovací šipka 27"/>
          <p:cNvCxnSpPr/>
          <p:nvPr/>
        </p:nvCxnSpPr>
        <p:spPr>
          <a:xfrm flipH="1" flipV="1">
            <a:off x="4572000" y="3861048"/>
            <a:ext cx="144016" cy="115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Přímá spojovací šipka 30"/>
          <p:cNvCxnSpPr/>
          <p:nvPr/>
        </p:nvCxnSpPr>
        <p:spPr>
          <a:xfrm flipH="1">
            <a:off x="3203848" y="2132856"/>
            <a:ext cx="72008" cy="115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Přímá spojovací šipka 32"/>
          <p:cNvCxnSpPr/>
          <p:nvPr/>
        </p:nvCxnSpPr>
        <p:spPr>
          <a:xfrm flipH="1">
            <a:off x="3635896" y="2564904"/>
            <a:ext cx="432048" cy="7200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Obdélník 39"/>
          <p:cNvSpPr/>
          <p:nvPr/>
        </p:nvSpPr>
        <p:spPr>
          <a:xfrm>
            <a:off x="5724128" y="3212976"/>
            <a:ext cx="864096" cy="792088"/>
          </a:xfrm>
          <a:prstGeom prst="rect">
            <a:avLst/>
          </a:prstGeom>
          <a:solidFill>
            <a:srgbClr val="FF0000">
              <a:alpha val="5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7811" name="Freeform 2"/>
          <p:cNvSpPr>
            <a:spLocks/>
          </p:cNvSpPr>
          <p:nvPr/>
        </p:nvSpPr>
        <p:spPr bwMode="auto">
          <a:xfrm>
            <a:off x="1838325" y="5300663"/>
            <a:ext cx="4714875" cy="704850"/>
          </a:xfrm>
          <a:custGeom>
            <a:avLst/>
            <a:gdLst>
              <a:gd name="T0" fmla="*/ 0 w 472"/>
              <a:gd name="T1" fmla="*/ 0 h 23"/>
              <a:gd name="T2" fmla="*/ 0 w 472"/>
              <a:gd name="T3" fmla="*/ 23 h 23"/>
              <a:gd name="T4" fmla="*/ 472 w 472"/>
              <a:gd name="T5" fmla="*/ 23 h 23"/>
              <a:gd name="T6" fmla="*/ 0 60000 65536"/>
              <a:gd name="T7" fmla="*/ 0 60000 65536"/>
              <a:gd name="T8" fmla="*/ 0 60000 65536"/>
              <a:gd name="T9" fmla="*/ 0 w 472"/>
              <a:gd name="T10" fmla="*/ 0 h 23"/>
              <a:gd name="T11" fmla="*/ 472 w 472"/>
              <a:gd name="T12" fmla="*/ 23 h 23"/>
            </a:gdLst>
            <a:ahLst/>
            <a:cxnLst>
              <a:cxn ang="T6">
                <a:pos x="T0" y="T1"/>
              </a:cxn>
              <a:cxn ang="T7">
                <a:pos x="T2" y="T3"/>
              </a:cxn>
              <a:cxn ang="T8">
                <a:pos x="T4" y="T5"/>
              </a:cxn>
            </a:cxnLst>
            <a:rect l="T9" t="T10" r="T11" b="T12"/>
            <a:pathLst>
              <a:path w="472" h="23">
                <a:moveTo>
                  <a:pt x="0" y="0"/>
                </a:moveTo>
                <a:lnTo>
                  <a:pt x="0" y="23"/>
                </a:lnTo>
                <a:lnTo>
                  <a:pt x="472" y="23"/>
                </a:lnTo>
              </a:path>
            </a:pathLst>
          </a:custGeom>
          <a:noFill/>
          <a:ln w="19050" cmpd="sng">
            <a:solidFill>
              <a:srgbClr val="000000"/>
            </a:solidFill>
            <a:round/>
            <a:headEnd type="none" w="med" len="me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7812" name="Line 3"/>
          <p:cNvSpPr>
            <a:spLocks noChangeShapeType="1"/>
          </p:cNvSpPr>
          <p:nvPr/>
        </p:nvSpPr>
        <p:spPr bwMode="auto">
          <a:xfrm>
            <a:off x="2647950" y="2900363"/>
            <a:ext cx="1171575" cy="0"/>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7813" name="Line 4"/>
          <p:cNvSpPr>
            <a:spLocks noChangeShapeType="1"/>
          </p:cNvSpPr>
          <p:nvPr/>
        </p:nvSpPr>
        <p:spPr bwMode="auto">
          <a:xfrm flipH="1">
            <a:off x="1828800" y="1847850"/>
            <a:ext cx="0" cy="381000"/>
          </a:xfrm>
          <a:prstGeom prst="line">
            <a:avLst/>
          </a:prstGeom>
          <a:noFill/>
          <a:ln w="19050">
            <a:solidFill>
              <a:srgbClr val="000000"/>
            </a:solidFill>
            <a:round/>
            <a:headEnd type="triangle" w="med" len="me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7814" name="Line 5"/>
          <p:cNvSpPr>
            <a:spLocks noChangeShapeType="1"/>
          </p:cNvSpPr>
          <p:nvPr/>
        </p:nvSpPr>
        <p:spPr bwMode="auto">
          <a:xfrm>
            <a:off x="4586288" y="1847850"/>
            <a:ext cx="0" cy="352425"/>
          </a:xfrm>
          <a:prstGeom prst="line">
            <a:avLst/>
          </a:prstGeom>
          <a:noFill/>
          <a:ln w="19050">
            <a:solidFill>
              <a:srgbClr val="000000"/>
            </a:solidFill>
            <a:round/>
            <a:headEnd type="triangle" w="med" len="me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7815" name="Line 6"/>
          <p:cNvSpPr>
            <a:spLocks noChangeShapeType="1"/>
          </p:cNvSpPr>
          <p:nvPr/>
        </p:nvSpPr>
        <p:spPr bwMode="auto">
          <a:xfrm flipV="1">
            <a:off x="7467600" y="3405188"/>
            <a:ext cx="0" cy="1385887"/>
          </a:xfrm>
          <a:prstGeom prst="line">
            <a:avLst/>
          </a:prstGeom>
          <a:noFill/>
          <a:ln w="19050">
            <a:solidFill>
              <a:srgbClr val="000000"/>
            </a:solidFill>
            <a:round/>
            <a:headEn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7816" name="Rectangle 7"/>
          <p:cNvSpPr>
            <a:spLocks noGrp="1"/>
          </p:cNvSpPr>
          <p:nvPr>
            <p:ph type="title" idx="4294967295"/>
          </p:nvPr>
        </p:nvSpPr>
        <p:spPr/>
        <p:txBody>
          <a:bodyPr/>
          <a:lstStyle/>
          <a:p>
            <a:r>
              <a:rPr lang="cs-CZ" smtClean="0"/>
              <a:t>Dvouvýběrové testy: schéma analýzy</a:t>
            </a:r>
          </a:p>
        </p:txBody>
      </p:sp>
      <p:sp>
        <p:nvSpPr>
          <p:cNvPr id="247817" name="AutoShape 8"/>
          <p:cNvSpPr>
            <a:spLocks noChangeArrowheads="1"/>
          </p:cNvSpPr>
          <p:nvPr/>
        </p:nvSpPr>
        <p:spPr bwMode="auto">
          <a:xfrm>
            <a:off x="0" y="1076325"/>
            <a:ext cx="9144000" cy="342900"/>
          </a:xfrm>
          <a:prstGeom prst="flowChartProcess">
            <a:avLst/>
          </a:prstGeom>
          <a:solidFill>
            <a:srgbClr val="FFCC99"/>
          </a:solidFill>
          <a:ln w="28575">
            <a:noFill/>
            <a:miter lim="800000"/>
            <a:headEnd/>
            <a:tailEnd/>
          </a:ln>
        </p:spPr>
        <p:txBody>
          <a:bodyPr anchor="ctr"/>
          <a:lstStyle/>
          <a:p>
            <a:pPr algn="ctr" eaLnBrk="0" fontAlgn="base" hangingPunct="0">
              <a:spcBef>
                <a:spcPct val="0"/>
              </a:spcBef>
              <a:spcAft>
                <a:spcPct val="0"/>
              </a:spcAft>
            </a:pPr>
            <a:r>
              <a:rPr lang="cs-CZ" sz="2400" b="1" i="1">
                <a:solidFill>
                  <a:prstClr val="black"/>
                </a:solidFill>
                <a:latin typeface="Arial" pitchFamily="34" charset="0"/>
                <a:cs typeface="Arial" pitchFamily="34" charset="0"/>
              </a:rPr>
              <a:t>Nezávislé uspořádání</a:t>
            </a:r>
          </a:p>
        </p:txBody>
      </p:sp>
      <p:sp>
        <p:nvSpPr>
          <p:cNvPr id="247818" name="Line 9"/>
          <p:cNvSpPr>
            <a:spLocks noChangeShapeType="1"/>
          </p:cNvSpPr>
          <p:nvPr/>
        </p:nvSpPr>
        <p:spPr bwMode="auto">
          <a:xfrm>
            <a:off x="1838325" y="3667125"/>
            <a:ext cx="0" cy="1066800"/>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7819" name="Line 10"/>
          <p:cNvSpPr>
            <a:spLocks noChangeShapeType="1"/>
          </p:cNvSpPr>
          <p:nvPr/>
        </p:nvSpPr>
        <p:spPr bwMode="auto">
          <a:xfrm>
            <a:off x="2676525" y="5005388"/>
            <a:ext cx="3867150" cy="0"/>
          </a:xfrm>
          <a:prstGeom prst="line">
            <a:avLst/>
          </a:prstGeom>
          <a:noFill/>
          <a:ln w="28575">
            <a:solidFill>
              <a:srgbClr val="000000"/>
            </a:solidFill>
            <a:round/>
            <a:headEnd type="triangle" w="med" len="me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7820" name="Line 11"/>
          <p:cNvSpPr>
            <a:spLocks noChangeShapeType="1"/>
          </p:cNvSpPr>
          <p:nvPr/>
        </p:nvSpPr>
        <p:spPr bwMode="auto">
          <a:xfrm>
            <a:off x="4586288" y="3662363"/>
            <a:ext cx="0" cy="1333500"/>
          </a:xfrm>
          <a:prstGeom prst="line">
            <a:avLst/>
          </a:prstGeom>
          <a:noFill/>
          <a:ln w="19050">
            <a:solidFill>
              <a:srgbClr val="000000"/>
            </a:solidFill>
            <a:round/>
            <a:headEn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7821" name="Rectangle 12"/>
          <p:cNvSpPr>
            <a:spLocks noChangeArrowheads="1"/>
          </p:cNvSpPr>
          <p:nvPr/>
        </p:nvSpPr>
        <p:spPr bwMode="auto">
          <a:xfrm>
            <a:off x="685800" y="4700588"/>
            <a:ext cx="1981200" cy="609600"/>
          </a:xfrm>
          <a:prstGeom prst="rect">
            <a:avLst/>
          </a:prstGeom>
          <a:solidFill>
            <a:srgbClr val="CCFFCC"/>
          </a:solidFill>
          <a:ln w="9525">
            <a:solidFill>
              <a:schemeClr val="tx1"/>
            </a:solidFill>
            <a:miter lim="800000"/>
            <a:headEnd/>
            <a:tailEnd/>
          </a:ln>
        </p:spPr>
        <p:txBody>
          <a:bodyPr anchor="ctr"/>
          <a:lstStyle/>
          <a:p>
            <a:pPr algn="ctr" eaLnBrk="0" fontAlgn="base" hangingPunct="0">
              <a:spcBef>
                <a:spcPct val="0"/>
              </a:spcBef>
              <a:spcAft>
                <a:spcPct val="0"/>
              </a:spcAft>
            </a:pPr>
            <a:r>
              <a:rPr lang="cs-CZ" b="1">
                <a:solidFill>
                  <a:prstClr val="black"/>
                </a:solidFill>
                <a:latin typeface="Arial" pitchFamily="34" charset="0"/>
                <a:cs typeface="Arial" pitchFamily="34" charset="0"/>
              </a:rPr>
              <a:t>neparametrické testy</a:t>
            </a:r>
          </a:p>
        </p:txBody>
      </p:sp>
      <p:sp>
        <p:nvSpPr>
          <p:cNvPr id="247822" name="Line 13"/>
          <p:cNvSpPr>
            <a:spLocks noChangeShapeType="1"/>
          </p:cNvSpPr>
          <p:nvPr/>
        </p:nvSpPr>
        <p:spPr bwMode="auto">
          <a:xfrm>
            <a:off x="5257800" y="2905125"/>
            <a:ext cx="1295400" cy="0"/>
          </a:xfrm>
          <a:prstGeom prst="line">
            <a:avLst/>
          </a:prstGeom>
          <a:noFill/>
          <a:ln w="19050">
            <a:solidFill>
              <a:srgbClr val="000000"/>
            </a:solidFill>
            <a:round/>
            <a:headEn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7823" name="Rectangle 14"/>
          <p:cNvSpPr>
            <a:spLocks noChangeArrowheads="1"/>
          </p:cNvSpPr>
          <p:nvPr/>
        </p:nvSpPr>
        <p:spPr bwMode="auto">
          <a:xfrm>
            <a:off x="5105400" y="5586413"/>
            <a:ext cx="1152525" cy="381000"/>
          </a:xfrm>
          <a:prstGeom prst="rect">
            <a:avLst/>
          </a:prstGeom>
          <a:noFill/>
          <a:ln w="9525">
            <a:noFill/>
            <a:miter lim="800000"/>
            <a:headEnd/>
            <a:tailEnd/>
          </a:ln>
        </p:spPr>
        <p:txBody>
          <a:bodyPr/>
          <a:lstStyle/>
          <a:p>
            <a:pPr eaLnBrk="0" fontAlgn="base" hangingPunct="0">
              <a:spcBef>
                <a:spcPct val="0"/>
              </a:spcBef>
              <a:spcAft>
                <a:spcPct val="0"/>
              </a:spcAft>
            </a:pPr>
            <a:r>
              <a:rPr lang="cs-CZ" sz="2400">
                <a:solidFill>
                  <a:prstClr val="black"/>
                </a:solidFill>
                <a:latin typeface="Arial" pitchFamily="34" charset="0"/>
                <a:cs typeface="Arial" pitchFamily="34" charset="0"/>
              </a:rPr>
              <a:t>testy:</a:t>
            </a:r>
          </a:p>
        </p:txBody>
      </p:sp>
      <p:sp>
        <p:nvSpPr>
          <p:cNvPr id="247824" name="Rectangle 15"/>
          <p:cNvSpPr>
            <a:spLocks noChangeArrowheads="1"/>
          </p:cNvSpPr>
          <p:nvPr/>
        </p:nvSpPr>
        <p:spPr bwMode="auto">
          <a:xfrm>
            <a:off x="5619750" y="2519363"/>
            <a:ext cx="876300" cy="381000"/>
          </a:xfrm>
          <a:prstGeom prst="rect">
            <a:avLst/>
          </a:prstGeom>
          <a:noFill/>
          <a:ln w="9525">
            <a:noFill/>
            <a:miter lim="800000"/>
            <a:headEnd/>
            <a:tailEnd/>
          </a:ln>
        </p:spPr>
        <p:txBody>
          <a:bodyPr/>
          <a:lstStyle/>
          <a:p>
            <a:pPr eaLnBrk="0" fontAlgn="base" hangingPunct="0">
              <a:spcBef>
                <a:spcPct val="0"/>
              </a:spcBef>
              <a:spcAft>
                <a:spcPct val="0"/>
              </a:spcAft>
            </a:pPr>
            <a:r>
              <a:rPr lang="cs-CZ" b="1" dirty="0">
                <a:solidFill>
                  <a:prstClr val="black"/>
                </a:solidFill>
                <a:latin typeface="Arial" pitchFamily="34" charset="0"/>
                <a:cs typeface="Arial" pitchFamily="34" charset="0"/>
              </a:rPr>
              <a:t>ANO</a:t>
            </a:r>
          </a:p>
        </p:txBody>
      </p:sp>
      <p:sp>
        <p:nvSpPr>
          <p:cNvPr id="247825" name="Rectangle 16"/>
          <p:cNvSpPr>
            <a:spLocks noChangeArrowheads="1"/>
          </p:cNvSpPr>
          <p:nvPr/>
        </p:nvSpPr>
        <p:spPr bwMode="auto">
          <a:xfrm>
            <a:off x="4629150" y="3967163"/>
            <a:ext cx="609600" cy="381000"/>
          </a:xfrm>
          <a:prstGeom prst="rect">
            <a:avLst/>
          </a:prstGeom>
          <a:noFill/>
          <a:ln w="9525">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NE</a:t>
            </a:r>
          </a:p>
        </p:txBody>
      </p:sp>
      <p:sp>
        <p:nvSpPr>
          <p:cNvPr id="247826" name="Rectangle 17"/>
          <p:cNvSpPr>
            <a:spLocks noChangeArrowheads="1"/>
          </p:cNvSpPr>
          <p:nvPr/>
        </p:nvSpPr>
        <p:spPr bwMode="auto">
          <a:xfrm>
            <a:off x="2938463" y="2547938"/>
            <a:ext cx="914400" cy="352425"/>
          </a:xfrm>
          <a:prstGeom prst="rect">
            <a:avLst/>
          </a:prstGeom>
          <a:noFill/>
          <a:ln w="9525">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ANO</a:t>
            </a:r>
          </a:p>
        </p:txBody>
      </p:sp>
      <p:sp>
        <p:nvSpPr>
          <p:cNvPr id="247827" name="Rectangle 18"/>
          <p:cNvSpPr>
            <a:spLocks noChangeArrowheads="1"/>
          </p:cNvSpPr>
          <p:nvPr/>
        </p:nvSpPr>
        <p:spPr bwMode="auto">
          <a:xfrm>
            <a:off x="6524625" y="2366963"/>
            <a:ext cx="1924050" cy="1066800"/>
          </a:xfrm>
          <a:prstGeom prst="rect">
            <a:avLst/>
          </a:prstGeom>
          <a:solidFill>
            <a:srgbClr val="DDDDDD"/>
          </a:solidFill>
          <a:ln w="9525">
            <a:solidFill>
              <a:schemeClr val="tx1"/>
            </a:solidFill>
            <a:miter lim="800000"/>
            <a:headEnd/>
            <a:tailEnd/>
          </a:ln>
        </p:spPr>
        <p:txBody>
          <a:bodyPr anchor="ctr"/>
          <a:lstStyle/>
          <a:p>
            <a:pPr algn="ctr" eaLnBrk="0" fontAlgn="base" hangingPunct="0">
              <a:spcBef>
                <a:spcPct val="0"/>
              </a:spcBef>
              <a:spcAft>
                <a:spcPct val="0"/>
              </a:spcAft>
            </a:pPr>
            <a:r>
              <a:rPr lang="cs-CZ" sz="2400" b="1" u="sng" dirty="0">
                <a:solidFill>
                  <a:prstClr val="black"/>
                </a:solidFill>
                <a:latin typeface="Arial" pitchFamily="34" charset="0"/>
                <a:cs typeface="Arial" pitchFamily="34" charset="0"/>
              </a:rPr>
              <a:t>t-test</a:t>
            </a:r>
          </a:p>
          <a:p>
            <a:pPr algn="ctr" eaLnBrk="0" fontAlgn="base" hangingPunct="0">
              <a:spcBef>
                <a:spcPct val="0"/>
              </a:spcBef>
              <a:spcAft>
                <a:spcPct val="0"/>
              </a:spcAft>
            </a:pPr>
            <a:r>
              <a:rPr lang="cs-CZ" sz="2400" b="1" dirty="0">
                <a:solidFill>
                  <a:prstClr val="black"/>
                </a:solidFill>
                <a:latin typeface="Arial" pitchFamily="34" charset="0"/>
                <a:cs typeface="Arial" pitchFamily="34" charset="0"/>
              </a:rPr>
              <a:t>nezávislý</a:t>
            </a:r>
          </a:p>
        </p:txBody>
      </p:sp>
      <p:sp>
        <p:nvSpPr>
          <p:cNvPr id="247828" name="Rectangle 19"/>
          <p:cNvSpPr>
            <a:spLocks noChangeArrowheads="1"/>
          </p:cNvSpPr>
          <p:nvPr/>
        </p:nvSpPr>
        <p:spPr bwMode="auto">
          <a:xfrm>
            <a:off x="6524625" y="4724400"/>
            <a:ext cx="1924050" cy="552450"/>
          </a:xfrm>
          <a:prstGeom prst="rect">
            <a:avLst/>
          </a:prstGeom>
          <a:solidFill>
            <a:srgbClr val="00FF00"/>
          </a:solidFill>
          <a:ln w="9525">
            <a:solidFill>
              <a:schemeClr val="tx1"/>
            </a:solidFill>
            <a:miter lim="800000"/>
            <a:headEnd/>
            <a:tailEnd/>
          </a:ln>
        </p:spPr>
        <p:txBody>
          <a:bodyPr anchor="ctr"/>
          <a:lstStyle/>
          <a:p>
            <a:pPr algn="ctr" eaLnBrk="0" fontAlgn="base" hangingPunct="0">
              <a:spcBef>
                <a:spcPct val="0"/>
              </a:spcBef>
              <a:spcAft>
                <a:spcPct val="0"/>
              </a:spcAft>
            </a:pPr>
            <a:r>
              <a:rPr lang="cs-CZ" sz="2400" b="1" dirty="0">
                <a:solidFill>
                  <a:prstClr val="black"/>
                </a:solidFill>
                <a:latin typeface="Arial" pitchFamily="34" charset="0"/>
                <a:cs typeface="Arial" pitchFamily="34" charset="0"/>
              </a:rPr>
              <a:t>aproximace</a:t>
            </a:r>
          </a:p>
        </p:txBody>
      </p:sp>
      <p:sp>
        <p:nvSpPr>
          <p:cNvPr id="247829" name="Rectangle 20"/>
          <p:cNvSpPr>
            <a:spLocks noChangeArrowheads="1"/>
          </p:cNvSpPr>
          <p:nvPr/>
        </p:nvSpPr>
        <p:spPr bwMode="auto">
          <a:xfrm>
            <a:off x="6524625" y="5667375"/>
            <a:ext cx="1933575" cy="714375"/>
          </a:xfrm>
          <a:prstGeom prst="rect">
            <a:avLst/>
          </a:prstGeom>
          <a:solidFill>
            <a:srgbClr val="99CCFF"/>
          </a:solidFill>
          <a:ln w="9525">
            <a:solidFill>
              <a:schemeClr val="tx1"/>
            </a:solidFill>
            <a:miter lim="800000"/>
            <a:headEnd/>
            <a:tailEnd/>
          </a:ln>
        </p:spPr>
        <p:txBody>
          <a:bodyPr anchor="ctr"/>
          <a:lstStyle/>
          <a:p>
            <a:pPr algn="ctr" eaLnBrk="0" fontAlgn="base" hangingPunct="0">
              <a:spcBef>
                <a:spcPct val="0"/>
              </a:spcBef>
              <a:spcAft>
                <a:spcPct val="0"/>
              </a:spcAft>
            </a:pPr>
            <a:r>
              <a:rPr lang="cs-CZ" b="1" dirty="0">
                <a:solidFill>
                  <a:prstClr val="black"/>
                </a:solidFill>
                <a:latin typeface="Arial" pitchFamily="34" charset="0"/>
                <a:cs typeface="Arial" pitchFamily="34" charset="0"/>
              </a:rPr>
              <a:t>Man - </a:t>
            </a:r>
            <a:r>
              <a:rPr lang="cs-CZ" b="1" dirty="0" err="1">
                <a:solidFill>
                  <a:prstClr val="black"/>
                </a:solidFill>
                <a:latin typeface="Arial" pitchFamily="34" charset="0"/>
                <a:cs typeface="Arial" pitchFamily="34" charset="0"/>
              </a:rPr>
              <a:t>Whitney</a:t>
            </a:r>
            <a:endParaRPr lang="cs-CZ" b="1" dirty="0">
              <a:solidFill>
                <a:prstClr val="black"/>
              </a:solidFill>
              <a:latin typeface="Arial" pitchFamily="34" charset="0"/>
              <a:cs typeface="Arial" pitchFamily="34" charset="0"/>
            </a:endParaRPr>
          </a:p>
          <a:p>
            <a:pPr algn="ctr" eaLnBrk="0" fontAlgn="base" hangingPunct="0">
              <a:spcBef>
                <a:spcPct val="0"/>
              </a:spcBef>
              <a:spcAft>
                <a:spcPct val="0"/>
              </a:spcAft>
            </a:pPr>
            <a:r>
              <a:rPr lang="cs-CZ" b="1" dirty="0">
                <a:solidFill>
                  <a:prstClr val="black"/>
                </a:solidFill>
                <a:latin typeface="Arial" pitchFamily="34" charset="0"/>
                <a:cs typeface="Arial" pitchFamily="34" charset="0"/>
              </a:rPr>
              <a:t>Mediánový test</a:t>
            </a:r>
          </a:p>
        </p:txBody>
      </p:sp>
      <p:sp>
        <p:nvSpPr>
          <p:cNvPr id="247830" name="AutoShape 21"/>
          <p:cNvSpPr>
            <a:spLocks noChangeArrowheads="1"/>
          </p:cNvSpPr>
          <p:nvPr/>
        </p:nvSpPr>
        <p:spPr bwMode="auto">
          <a:xfrm>
            <a:off x="762000" y="2147888"/>
            <a:ext cx="2152650" cy="1504950"/>
          </a:xfrm>
          <a:prstGeom prst="flowChartDecision">
            <a:avLst/>
          </a:prstGeom>
          <a:solidFill>
            <a:srgbClr val="FFFF99"/>
          </a:solidFill>
          <a:ln w="28575">
            <a:solidFill>
              <a:srgbClr val="000000"/>
            </a:solidFill>
            <a:miter lim="800000"/>
            <a:headEnd/>
            <a:tailEnd/>
          </a:ln>
        </p:spPr>
        <p:txBody>
          <a:bodyPr anchor="ctr"/>
          <a:lstStyle/>
          <a:p>
            <a:pPr algn="ctr" eaLnBrk="0" fontAlgn="base" hangingPunct="0">
              <a:spcBef>
                <a:spcPct val="0"/>
              </a:spcBef>
              <a:spcAft>
                <a:spcPct val="0"/>
              </a:spcAft>
            </a:pPr>
            <a:r>
              <a:rPr lang="cs-CZ" sz="1400" b="1" dirty="0" smtClean="0">
                <a:solidFill>
                  <a:prstClr val="black"/>
                </a:solidFill>
                <a:latin typeface="Arial" pitchFamily="34" charset="0"/>
                <a:cs typeface="Arial" pitchFamily="34" charset="0"/>
              </a:rPr>
              <a:t>normalita</a:t>
            </a:r>
            <a:endParaRPr lang="cs-CZ" sz="1400" b="1" dirty="0">
              <a:solidFill>
                <a:prstClr val="black"/>
              </a:solidFill>
              <a:latin typeface="Arial" pitchFamily="34" charset="0"/>
              <a:cs typeface="Arial" pitchFamily="34" charset="0"/>
            </a:endParaRPr>
          </a:p>
          <a:p>
            <a:pPr algn="ctr" eaLnBrk="0" fontAlgn="base" hangingPunct="0">
              <a:spcBef>
                <a:spcPct val="0"/>
              </a:spcBef>
              <a:spcAft>
                <a:spcPct val="0"/>
              </a:spcAft>
            </a:pPr>
            <a:r>
              <a:rPr lang="cs-CZ" sz="1600" b="1" dirty="0">
                <a:solidFill>
                  <a:prstClr val="black"/>
                </a:solidFill>
                <a:latin typeface="Arial" pitchFamily="34" charset="0"/>
                <a:cs typeface="Arial" pitchFamily="34" charset="0"/>
              </a:rPr>
              <a:t>?</a:t>
            </a:r>
          </a:p>
        </p:txBody>
      </p:sp>
      <p:sp>
        <p:nvSpPr>
          <p:cNvPr id="247831" name="AutoShape 22"/>
          <p:cNvSpPr>
            <a:spLocks noChangeArrowheads="1"/>
          </p:cNvSpPr>
          <p:nvPr/>
        </p:nvSpPr>
        <p:spPr bwMode="auto">
          <a:xfrm>
            <a:off x="3581400" y="2147888"/>
            <a:ext cx="2000250" cy="1504950"/>
          </a:xfrm>
          <a:prstGeom prst="flowChartDecision">
            <a:avLst/>
          </a:prstGeom>
          <a:solidFill>
            <a:srgbClr val="FFFF99"/>
          </a:solidFill>
          <a:ln w="28575">
            <a:solidFill>
              <a:srgbClr val="000000"/>
            </a:solidFill>
            <a:miter lim="800000"/>
            <a:headEnd/>
            <a:tailEnd/>
          </a:ln>
        </p:spPr>
        <p:txBody>
          <a:bodyPr/>
          <a:lstStyle/>
          <a:p>
            <a:pPr eaLnBrk="0" fontAlgn="base" hangingPunct="0">
              <a:spcBef>
                <a:spcPct val="0"/>
              </a:spcBef>
              <a:spcAft>
                <a:spcPct val="0"/>
              </a:spcAft>
            </a:pPr>
            <a:endParaRPr lang="en-US" sz="2400">
              <a:solidFill>
                <a:prstClr val="black"/>
              </a:solidFill>
              <a:latin typeface="Arial" pitchFamily="34" charset="0"/>
              <a:cs typeface="Arial" pitchFamily="34" charset="0"/>
            </a:endParaRPr>
          </a:p>
        </p:txBody>
      </p:sp>
      <p:sp>
        <p:nvSpPr>
          <p:cNvPr id="247832" name="Rectangle 23"/>
          <p:cNvSpPr>
            <a:spLocks noChangeArrowheads="1"/>
          </p:cNvSpPr>
          <p:nvPr/>
        </p:nvSpPr>
        <p:spPr bwMode="auto">
          <a:xfrm>
            <a:off x="3838575" y="2557463"/>
            <a:ext cx="1571625" cy="895350"/>
          </a:xfrm>
          <a:prstGeom prst="rect">
            <a:avLst/>
          </a:prstGeom>
          <a:noFill/>
          <a:ln w="9525">
            <a:noFill/>
            <a:miter lim="800000"/>
            <a:headEnd/>
            <a:tailEnd/>
          </a:ln>
        </p:spPr>
        <p:txBody>
          <a:bodyPr/>
          <a:lstStyle/>
          <a:p>
            <a:pPr algn="ctr" eaLnBrk="0" fontAlgn="base" hangingPunct="0">
              <a:spcBef>
                <a:spcPct val="0"/>
              </a:spcBef>
              <a:spcAft>
                <a:spcPct val="0"/>
              </a:spcAft>
            </a:pPr>
            <a:r>
              <a:rPr lang="cs-CZ" sz="1600" b="1" dirty="0">
                <a:solidFill>
                  <a:prstClr val="black"/>
                </a:solidFill>
                <a:latin typeface="Arial" pitchFamily="34" charset="0"/>
                <a:cs typeface="Arial" pitchFamily="34" charset="0"/>
              </a:rPr>
              <a:t>homogenita rozptylu</a:t>
            </a:r>
          </a:p>
          <a:p>
            <a:pPr algn="ctr" eaLnBrk="0" fontAlgn="base" hangingPunct="0">
              <a:spcBef>
                <a:spcPct val="0"/>
              </a:spcBef>
              <a:spcAft>
                <a:spcPct val="0"/>
              </a:spcAft>
            </a:pPr>
            <a:r>
              <a:rPr lang="cs-CZ" sz="1600" b="1" dirty="0">
                <a:solidFill>
                  <a:prstClr val="black"/>
                </a:solidFill>
                <a:latin typeface="Arial" pitchFamily="34" charset="0"/>
                <a:cs typeface="Arial" pitchFamily="34" charset="0"/>
              </a:rPr>
              <a:t>?</a:t>
            </a:r>
          </a:p>
        </p:txBody>
      </p:sp>
      <p:sp>
        <p:nvSpPr>
          <p:cNvPr id="247833" name="Line 24"/>
          <p:cNvSpPr>
            <a:spLocks noChangeShapeType="1"/>
          </p:cNvSpPr>
          <p:nvPr/>
        </p:nvSpPr>
        <p:spPr bwMode="auto">
          <a:xfrm>
            <a:off x="1828800" y="1866900"/>
            <a:ext cx="4572000" cy="0"/>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7834" name="Rectangle 25"/>
          <p:cNvSpPr>
            <a:spLocks noChangeArrowheads="1"/>
          </p:cNvSpPr>
          <p:nvPr/>
        </p:nvSpPr>
        <p:spPr bwMode="auto">
          <a:xfrm>
            <a:off x="3119438" y="1524000"/>
            <a:ext cx="609600" cy="352425"/>
          </a:xfrm>
          <a:prstGeom prst="rect">
            <a:avLst/>
          </a:prstGeom>
          <a:noFill/>
          <a:ln w="9525">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NE</a:t>
            </a:r>
          </a:p>
        </p:txBody>
      </p:sp>
      <p:sp>
        <p:nvSpPr>
          <p:cNvPr id="247835" name="Rectangle 26"/>
          <p:cNvSpPr>
            <a:spLocks noChangeArrowheads="1"/>
          </p:cNvSpPr>
          <p:nvPr/>
        </p:nvSpPr>
        <p:spPr bwMode="auto">
          <a:xfrm>
            <a:off x="4767263" y="1681163"/>
            <a:ext cx="1524000" cy="352425"/>
          </a:xfrm>
          <a:prstGeom prst="rect">
            <a:avLst/>
          </a:prstGeom>
          <a:solidFill>
            <a:srgbClr val="CCFFFF"/>
          </a:solidFill>
          <a:ln w="9525">
            <a:solidFill>
              <a:schemeClr val="tx1"/>
            </a:solidFill>
            <a:miter lim="800000"/>
            <a:headEnd/>
            <a:tailEnd/>
          </a:ln>
        </p:spPr>
        <p:txBody>
          <a:bodyPr anchor="ctr"/>
          <a:lstStyle/>
          <a:p>
            <a:pPr algn="ctr" eaLnBrk="0" fontAlgn="base" hangingPunct="0">
              <a:spcBef>
                <a:spcPct val="0"/>
              </a:spcBef>
              <a:spcAft>
                <a:spcPct val="0"/>
              </a:spcAft>
            </a:pPr>
            <a:r>
              <a:rPr lang="cs-CZ" sz="1600" b="1">
                <a:solidFill>
                  <a:prstClr val="black"/>
                </a:solidFill>
                <a:latin typeface="Arial" pitchFamily="34" charset="0"/>
                <a:cs typeface="Arial" pitchFamily="34" charset="0"/>
              </a:rPr>
              <a:t>transformace</a:t>
            </a:r>
          </a:p>
        </p:txBody>
      </p:sp>
      <p:sp>
        <p:nvSpPr>
          <p:cNvPr id="247836" name="Line 27"/>
          <p:cNvSpPr>
            <a:spLocks noChangeShapeType="1"/>
          </p:cNvSpPr>
          <p:nvPr/>
        </p:nvSpPr>
        <p:spPr bwMode="auto">
          <a:xfrm flipH="1">
            <a:off x="6400800" y="1866900"/>
            <a:ext cx="0" cy="1033463"/>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7837" name="Rectangle 28"/>
          <p:cNvSpPr>
            <a:spLocks noChangeArrowheads="1"/>
          </p:cNvSpPr>
          <p:nvPr/>
        </p:nvSpPr>
        <p:spPr bwMode="auto">
          <a:xfrm>
            <a:off x="1295400" y="3967163"/>
            <a:ext cx="609600" cy="381000"/>
          </a:xfrm>
          <a:prstGeom prst="rect">
            <a:avLst/>
          </a:prstGeom>
          <a:noFill/>
          <a:ln w="9525">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NE</a:t>
            </a:r>
          </a:p>
        </p:txBody>
      </p:sp>
      <p:sp>
        <p:nvSpPr>
          <p:cNvPr id="247838" name="Rectangle 29"/>
          <p:cNvSpPr>
            <a:spLocks noChangeArrowheads="1"/>
          </p:cNvSpPr>
          <p:nvPr/>
        </p:nvSpPr>
        <p:spPr bwMode="auto">
          <a:xfrm>
            <a:off x="1981200" y="3471863"/>
            <a:ext cx="2590800" cy="1047750"/>
          </a:xfrm>
          <a:prstGeom prst="rect">
            <a:avLst/>
          </a:prstGeom>
          <a:noFill/>
          <a:ln w="9525">
            <a:noFill/>
            <a:miter lim="800000"/>
            <a:headEnd/>
            <a:tailEnd/>
          </a:ln>
        </p:spPr>
        <p:txBody>
          <a:bodyPr/>
          <a:lstStyle/>
          <a:p>
            <a:pPr algn="ctr" eaLnBrk="0" fontAlgn="base" hangingPunct="0">
              <a:spcBef>
                <a:spcPct val="0"/>
              </a:spcBef>
              <a:spcAft>
                <a:spcPct val="0"/>
              </a:spcAft>
            </a:pPr>
            <a:r>
              <a:rPr lang="cs-CZ" sz="1600" dirty="0">
                <a:solidFill>
                  <a:prstClr val="black"/>
                </a:solidFill>
                <a:latin typeface="Symbol" pitchFamily="18" charset="2"/>
                <a:cs typeface="Arial" pitchFamily="34" charset="0"/>
              </a:rPr>
              <a:t>c</a:t>
            </a:r>
            <a:r>
              <a:rPr lang="cs-CZ" sz="1600" dirty="0">
                <a:solidFill>
                  <a:prstClr val="black"/>
                </a:solidFill>
                <a:latin typeface="Arial" pitchFamily="34" charset="0"/>
                <a:cs typeface="Arial" pitchFamily="34" charset="0"/>
              </a:rPr>
              <a:t>2 test</a:t>
            </a:r>
          </a:p>
          <a:p>
            <a:pPr algn="ctr" eaLnBrk="0" fontAlgn="base" hangingPunct="0">
              <a:spcBef>
                <a:spcPct val="0"/>
              </a:spcBef>
              <a:spcAft>
                <a:spcPct val="0"/>
              </a:spcAft>
            </a:pPr>
            <a:r>
              <a:rPr lang="cs-CZ" sz="1600" dirty="0" err="1">
                <a:solidFill>
                  <a:prstClr val="black"/>
                </a:solidFill>
                <a:latin typeface="Arial" pitchFamily="34" charset="0"/>
                <a:cs typeface="Arial" pitchFamily="34" charset="0"/>
              </a:rPr>
              <a:t>Kolmogorov</a:t>
            </a:r>
            <a:r>
              <a:rPr lang="cs-CZ" sz="1600" dirty="0">
                <a:solidFill>
                  <a:prstClr val="black"/>
                </a:solidFill>
                <a:latin typeface="Arial" pitchFamily="34" charset="0"/>
                <a:cs typeface="Arial" pitchFamily="34" charset="0"/>
              </a:rPr>
              <a:t>-</a:t>
            </a:r>
            <a:r>
              <a:rPr lang="cs-CZ" sz="1600" dirty="0" err="1">
                <a:solidFill>
                  <a:prstClr val="black"/>
                </a:solidFill>
                <a:latin typeface="Arial" pitchFamily="34" charset="0"/>
                <a:cs typeface="Arial" pitchFamily="34" charset="0"/>
              </a:rPr>
              <a:t>Smirnov</a:t>
            </a:r>
            <a:r>
              <a:rPr lang="cs-CZ" sz="1600" dirty="0">
                <a:solidFill>
                  <a:prstClr val="black"/>
                </a:solidFill>
                <a:latin typeface="Arial" pitchFamily="34" charset="0"/>
                <a:cs typeface="Arial" pitchFamily="34" charset="0"/>
              </a:rPr>
              <a:t> test</a:t>
            </a:r>
          </a:p>
          <a:p>
            <a:pPr algn="ctr" eaLnBrk="0" fontAlgn="base" hangingPunct="0">
              <a:spcBef>
                <a:spcPct val="0"/>
              </a:spcBef>
              <a:spcAft>
                <a:spcPct val="0"/>
              </a:spcAft>
            </a:pPr>
            <a:r>
              <a:rPr lang="cs-CZ" sz="1600" dirty="0" err="1">
                <a:solidFill>
                  <a:prstClr val="black"/>
                </a:solidFill>
                <a:latin typeface="Arial" pitchFamily="34" charset="0"/>
                <a:cs typeface="Arial" pitchFamily="34" charset="0"/>
              </a:rPr>
              <a:t>Shapiro</a:t>
            </a:r>
            <a:r>
              <a:rPr lang="cs-CZ" sz="1600" dirty="0">
                <a:solidFill>
                  <a:prstClr val="black"/>
                </a:solidFill>
                <a:latin typeface="Arial" pitchFamily="34" charset="0"/>
                <a:cs typeface="Arial" pitchFamily="34" charset="0"/>
              </a:rPr>
              <a:t>-</a:t>
            </a:r>
            <a:r>
              <a:rPr lang="cs-CZ" sz="1600" dirty="0" err="1">
                <a:solidFill>
                  <a:prstClr val="black"/>
                </a:solidFill>
                <a:latin typeface="Arial" pitchFamily="34" charset="0"/>
                <a:cs typeface="Arial" pitchFamily="34" charset="0"/>
              </a:rPr>
              <a:t>Wilks</a:t>
            </a:r>
            <a:r>
              <a:rPr lang="cs-CZ" sz="1600" dirty="0">
                <a:solidFill>
                  <a:prstClr val="black"/>
                </a:solidFill>
                <a:latin typeface="Arial" pitchFamily="34" charset="0"/>
                <a:cs typeface="Arial" pitchFamily="34" charset="0"/>
              </a:rPr>
              <a:t> test</a:t>
            </a:r>
          </a:p>
        </p:txBody>
      </p:sp>
      <p:sp>
        <p:nvSpPr>
          <p:cNvPr id="247839" name="Rectangle 30"/>
          <p:cNvSpPr>
            <a:spLocks noChangeArrowheads="1"/>
          </p:cNvSpPr>
          <p:nvPr/>
        </p:nvSpPr>
        <p:spPr bwMode="auto">
          <a:xfrm>
            <a:off x="5181600" y="3300413"/>
            <a:ext cx="914400" cy="352425"/>
          </a:xfrm>
          <a:prstGeom prst="rect">
            <a:avLst/>
          </a:prstGeom>
          <a:noFill/>
          <a:ln w="9525">
            <a:noFill/>
            <a:miter lim="800000"/>
            <a:headEnd/>
            <a:tailEnd/>
          </a:ln>
        </p:spPr>
        <p:txBody>
          <a:bodyPr/>
          <a:lstStyle/>
          <a:p>
            <a:pPr eaLnBrk="0" fontAlgn="base" hangingPunct="0">
              <a:spcBef>
                <a:spcPct val="0"/>
              </a:spcBef>
              <a:spcAft>
                <a:spcPct val="0"/>
              </a:spcAft>
            </a:pPr>
            <a:r>
              <a:rPr lang="cs-CZ" sz="2000" dirty="0">
                <a:solidFill>
                  <a:prstClr val="black"/>
                </a:solidFill>
                <a:latin typeface="Arial" pitchFamily="34" charset="0"/>
                <a:cs typeface="Arial" pitchFamily="34" charset="0"/>
              </a:rPr>
              <a:t>F-test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8835" name="Line 2"/>
          <p:cNvSpPr>
            <a:spLocks noChangeShapeType="1"/>
          </p:cNvSpPr>
          <p:nvPr/>
        </p:nvSpPr>
        <p:spPr bwMode="auto">
          <a:xfrm>
            <a:off x="3295650" y="1714500"/>
            <a:ext cx="0" cy="295275"/>
          </a:xfrm>
          <a:prstGeom prst="line">
            <a:avLst/>
          </a:prstGeom>
          <a:noFill/>
          <a:ln w="19050">
            <a:solidFill>
              <a:srgbClr val="000000"/>
            </a:solidFill>
            <a:round/>
            <a:headEnd type="triangle" w="med" len="me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8836" name="Rectangle 3"/>
          <p:cNvSpPr>
            <a:spLocks noGrp="1"/>
          </p:cNvSpPr>
          <p:nvPr>
            <p:ph type="title" idx="4294967295"/>
          </p:nvPr>
        </p:nvSpPr>
        <p:spPr/>
        <p:txBody>
          <a:bodyPr/>
          <a:lstStyle/>
          <a:p>
            <a:r>
              <a:rPr lang="cs-CZ" smtClean="0"/>
              <a:t>Dvouvýběrové testy: schéma analýzy</a:t>
            </a:r>
          </a:p>
        </p:txBody>
      </p:sp>
      <p:sp>
        <p:nvSpPr>
          <p:cNvPr id="248837" name="AutoShape 4"/>
          <p:cNvSpPr>
            <a:spLocks noChangeArrowheads="1"/>
          </p:cNvSpPr>
          <p:nvPr/>
        </p:nvSpPr>
        <p:spPr bwMode="auto">
          <a:xfrm>
            <a:off x="0" y="1079500"/>
            <a:ext cx="9144000" cy="342900"/>
          </a:xfrm>
          <a:prstGeom prst="flowChartProcess">
            <a:avLst/>
          </a:prstGeom>
          <a:solidFill>
            <a:srgbClr val="FFCC99"/>
          </a:solidFill>
          <a:ln w="28575">
            <a:noFill/>
            <a:miter lim="800000"/>
            <a:headEnd/>
            <a:tailEnd/>
          </a:ln>
          <a:effectLst>
            <a:prstShdw prst="shdw17" dist="17961" dir="2700000">
              <a:srgbClr val="997A5C"/>
            </a:prstShdw>
          </a:effectLst>
        </p:spPr>
        <p:txBody>
          <a:bodyPr anchor="ctr"/>
          <a:lstStyle/>
          <a:p>
            <a:pPr algn="ctr" eaLnBrk="0" fontAlgn="base" hangingPunct="0">
              <a:spcBef>
                <a:spcPct val="0"/>
              </a:spcBef>
              <a:spcAft>
                <a:spcPct val="0"/>
              </a:spcAft>
            </a:pPr>
            <a:r>
              <a:rPr lang="cs-CZ" sz="2400" b="1" i="1">
                <a:solidFill>
                  <a:prstClr val="black"/>
                </a:solidFill>
                <a:latin typeface="Arial" pitchFamily="34" charset="0"/>
                <a:cs typeface="Arial" pitchFamily="34" charset="0"/>
              </a:rPr>
              <a:t>Párové uspořádání</a:t>
            </a:r>
          </a:p>
        </p:txBody>
      </p:sp>
      <p:sp>
        <p:nvSpPr>
          <p:cNvPr id="248838" name="Line 5"/>
          <p:cNvSpPr>
            <a:spLocks noChangeShapeType="1"/>
          </p:cNvSpPr>
          <p:nvPr/>
        </p:nvSpPr>
        <p:spPr bwMode="auto">
          <a:xfrm>
            <a:off x="3309938" y="3490913"/>
            <a:ext cx="0" cy="1066800"/>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8839" name="Rectangle 6"/>
          <p:cNvSpPr>
            <a:spLocks noChangeArrowheads="1"/>
          </p:cNvSpPr>
          <p:nvPr/>
        </p:nvSpPr>
        <p:spPr bwMode="auto">
          <a:xfrm>
            <a:off x="2057400" y="4495800"/>
            <a:ext cx="2590800" cy="762000"/>
          </a:xfrm>
          <a:prstGeom prst="rect">
            <a:avLst/>
          </a:prstGeom>
          <a:solidFill>
            <a:srgbClr val="CCFFCC"/>
          </a:solidFill>
          <a:ln w="9525">
            <a:solidFill>
              <a:schemeClr val="tx1"/>
            </a:solidFill>
            <a:miter lim="800000"/>
            <a:headEnd/>
            <a:tailEnd/>
          </a:ln>
        </p:spPr>
        <p:txBody>
          <a:bodyPr anchor="ctr"/>
          <a:lstStyle/>
          <a:p>
            <a:pPr algn="ctr" eaLnBrk="0" fontAlgn="base" hangingPunct="0">
              <a:spcBef>
                <a:spcPct val="0"/>
              </a:spcBef>
              <a:spcAft>
                <a:spcPct val="0"/>
              </a:spcAft>
            </a:pPr>
            <a:r>
              <a:rPr lang="cs-CZ" sz="2400" b="1">
                <a:solidFill>
                  <a:prstClr val="black"/>
                </a:solidFill>
                <a:latin typeface="Arial" pitchFamily="34" charset="0"/>
                <a:cs typeface="Arial" pitchFamily="34" charset="0"/>
              </a:rPr>
              <a:t>neparametrické testy</a:t>
            </a:r>
          </a:p>
        </p:txBody>
      </p:sp>
      <p:sp>
        <p:nvSpPr>
          <p:cNvPr id="248840" name="Line 7"/>
          <p:cNvSpPr>
            <a:spLocks noChangeShapeType="1"/>
          </p:cNvSpPr>
          <p:nvPr/>
        </p:nvSpPr>
        <p:spPr bwMode="auto">
          <a:xfrm flipV="1">
            <a:off x="4295775" y="2714625"/>
            <a:ext cx="1962150" cy="0"/>
          </a:xfrm>
          <a:prstGeom prst="line">
            <a:avLst/>
          </a:prstGeom>
          <a:noFill/>
          <a:ln w="19050">
            <a:solidFill>
              <a:srgbClr val="000000"/>
            </a:solidFill>
            <a:round/>
            <a:headEn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8841" name="Freeform 8"/>
          <p:cNvSpPr>
            <a:spLocks/>
          </p:cNvSpPr>
          <p:nvPr/>
        </p:nvSpPr>
        <p:spPr bwMode="auto">
          <a:xfrm>
            <a:off x="3324225" y="5267325"/>
            <a:ext cx="2938463" cy="609600"/>
          </a:xfrm>
          <a:custGeom>
            <a:avLst/>
            <a:gdLst>
              <a:gd name="T0" fmla="*/ 0 w 472"/>
              <a:gd name="T1" fmla="*/ 0 h 23"/>
              <a:gd name="T2" fmla="*/ 0 w 472"/>
              <a:gd name="T3" fmla="*/ 23 h 23"/>
              <a:gd name="T4" fmla="*/ 472 w 472"/>
              <a:gd name="T5" fmla="*/ 23 h 23"/>
              <a:gd name="T6" fmla="*/ 0 60000 65536"/>
              <a:gd name="T7" fmla="*/ 0 60000 65536"/>
              <a:gd name="T8" fmla="*/ 0 60000 65536"/>
              <a:gd name="T9" fmla="*/ 0 w 472"/>
              <a:gd name="T10" fmla="*/ 0 h 23"/>
              <a:gd name="T11" fmla="*/ 472 w 472"/>
              <a:gd name="T12" fmla="*/ 23 h 23"/>
            </a:gdLst>
            <a:ahLst/>
            <a:cxnLst>
              <a:cxn ang="T6">
                <a:pos x="T0" y="T1"/>
              </a:cxn>
              <a:cxn ang="T7">
                <a:pos x="T2" y="T3"/>
              </a:cxn>
              <a:cxn ang="T8">
                <a:pos x="T4" y="T5"/>
              </a:cxn>
            </a:cxnLst>
            <a:rect l="T9" t="T10" r="T11" b="T12"/>
            <a:pathLst>
              <a:path w="472" h="23">
                <a:moveTo>
                  <a:pt x="0" y="0"/>
                </a:moveTo>
                <a:lnTo>
                  <a:pt x="0" y="23"/>
                </a:lnTo>
                <a:lnTo>
                  <a:pt x="472" y="23"/>
                </a:lnTo>
              </a:path>
            </a:pathLst>
          </a:custGeom>
          <a:noFill/>
          <a:ln w="19050" cmpd="sng">
            <a:solidFill>
              <a:srgbClr val="000000"/>
            </a:solidFill>
            <a:round/>
            <a:headEnd type="none" w="med" len="me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8842" name="Rectangle 9"/>
          <p:cNvSpPr>
            <a:spLocks noChangeArrowheads="1"/>
          </p:cNvSpPr>
          <p:nvPr/>
        </p:nvSpPr>
        <p:spPr bwMode="auto">
          <a:xfrm>
            <a:off x="5249863" y="5348288"/>
            <a:ext cx="1409700" cy="381000"/>
          </a:xfrm>
          <a:prstGeom prst="rect">
            <a:avLst/>
          </a:prstGeom>
          <a:noFill/>
          <a:ln w="9525">
            <a:noFill/>
            <a:miter lim="800000"/>
            <a:headEnd/>
            <a:tailEnd/>
          </a:ln>
        </p:spPr>
        <p:txBody>
          <a:bodyPr/>
          <a:lstStyle/>
          <a:p>
            <a:pPr eaLnBrk="0" fontAlgn="base" hangingPunct="0">
              <a:spcBef>
                <a:spcPct val="0"/>
              </a:spcBef>
              <a:spcAft>
                <a:spcPct val="0"/>
              </a:spcAft>
            </a:pPr>
            <a:r>
              <a:rPr lang="cs-CZ" sz="2400">
                <a:solidFill>
                  <a:prstClr val="black"/>
                </a:solidFill>
                <a:latin typeface="Arial" pitchFamily="34" charset="0"/>
                <a:cs typeface="Arial" pitchFamily="34" charset="0"/>
              </a:rPr>
              <a:t> testy:</a:t>
            </a:r>
          </a:p>
        </p:txBody>
      </p:sp>
      <p:sp>
        <p:nvSpPr>
          <p:cNvPr id="248843" name="Rectangle 10"/>
          <p:cNvSpPr>
            <a:spLocks noChangeArrowheads="1"/>
          </p:cNvSpPr>
          <p:nvPr/>
        </p:nvSpPr>
        <p:spPr bwMode="auto">
          <a:xfrm>
            <a:off x="4886325" y="2357438"/>
            <a:ext cx="1057275" cy="381000"/>
          </a:xfrm>
          <a:prstGeom prst="rect">
            <a:avLst/>
          </a:prstGeom>
          <a:noFill/>
          <a:ln w="9525">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ANO</a:t>
            </a:r>
          </a:p>
        </p:txBody>
      </p:sp>
      <p:sp>
        <p:nvSpPr>
          <p:cNvPr id="248844" name="Rectangle 11"/>
          <p:cNvSpPr>
            <a:spLocks noChangeArrowheads="1"/>
          </p:cNvSpPr>
          <p:nvPr/>
        </p:nvSpPr>
        <p:spPr bwMode="auto">
          <a:xfrm>
            <a:off x="733425" y="2362200"/>
            <a:ext cx="1704975" cy="762000"/>
          </a:xfrm>
          <a:prstGeom prst="rect">
            <a:avLst/>
          </a:prstGeom>
          <a:noFill/>
          <a:ln w="9525">
            <a:noFill/>
            <a:miter lim="800000"/>
            <a:headEnd/>
            <a:tailEnd/>
          </a:ln>
        </p:spPr>
        <p:txBody>
          <a:bodyPr/>
          <a:lstStyle/>
          <a:p>
            <a:pPr algn="ctr" eaLnBrk="0" fontAlgn="base" hangingPunct="0">
              <a:spcBef>
                <a:spcPct val="0"/>
              </a:spcBef>
              <a:spcAft>
                <a:spcPct val="0"/>
              </a:spcAft>
            </a:pPr>
            <a:r>
              <a:rPr lang="cs-CZ" sz="2400" b="1">
                <a:solidFill>
                  <a:prstClr val="black"/>
                </a:solidFill>
                <a:latin typeface="Arial" pitchFamily="34" charset="0"/>
                <a:cs typeface="Arial" pitchFamily="34" charset="0"/>
              </a:rPr>
              <a:t>Diference</a:t>
            </a:r>
          </a:p>
          <a:p>
            <a:pPr algn="ctr" eaLnBrk="0" fontAlgn="base" hangingPunct="0">
              <a:spcBef>
                <a:spcPct val="0"/>
              </a:spcBef>
              <a:spcAft>
                <a:spcPct val="0"/>
              </a:spcAft>
            </a:pPr>
            <a:r>
              <a:rPr lang="cs-CZ" sz="2400" b="1">
                <a:solidFill>
                  <a:prstClr val="black"/>
                </a:solidFill>
                <a:latin typeface="Arial" pitchFamily="34" charset="0"/>
                <a:cs typeface="Arial" pitchFamily="34" charset="0"/>
              </a:rPr>
              <a:t>D</a:t>
            </a:r>
          </a:p>
        </p:txBody>
      </p:sp>
      <p:sp>
        <p:nvSpPr>
          <p:cNvPr id="248845" name="Rectangle 12"/>
          <p:cNvSpPr>
            <a:spLocks noChangeArrowheads="1"/>
          </p:cNvSpPr>
          <p:nvPr/>
        </p:nvSpPr>
        <p:spPr bwMode="auto">
          <a:xfrm>
            <a:off x="6281738" y="2233613"/>
            <a:ext cx="1314450" cy="990600"/>
          </a:xfrm>
          <a:prstGeom prst="rect">
            <a:avLst/>
          </a:prstGeom>
          <a:solidFill>
            <a:srgbClr val="DDDDDD"/>
          </a:solidFill>
          <a:ln w="9525">
            <a:solidFill>
              <a:schemeClr val="tx1"/>
            </a:solidFill>
            <a:miter lim="800000"/>
            <a:headEnd/>
            <a:tailEnd/>
          </a:ln>
        </p:spPr>
        <p:txBody>
          <a:bodyPr anchor="ctr"/>
          <a:lstStyle/>
          <a:p>
            <a:pPr algn="ctr" eaLnBrk="0" fontAlgn="base" hangingPunct="0">
              <a:spcBef>
                <a:spcPct val="0"/>
              </a:spcBef>
              <a:spcAft>
                <a:spcPct val="0"/>
              </a:spcAft>
            </a:pPr>
            <a:r>
              <a:rPr lang="cs-CZ" sz="2400" b="1" u="sng">
                <a:solidFill>
                  <a:prstClr val="black"/>
                </a:solidFill>
                <a:latin typeface="Arial" pitchFamily="34" charset="0"/>
                <a:cs typeface="Arial" pitchFamily="34" charset="0"/>
              </a:rPr>
              <a:t>t-test</a:t>
            </a:r>
          </a:p>
          <a:p>
            <a:pPr algn="ctr" eaLnBrk="0" fontAlgn="base" hangingPunct="0">
              <a:spcBef>
                <a:spcPct val="0"/>
              </a:spcBef>
              <a:spcAft>
                <a:spcPct val="0"/>
              </a:spcAft>
            </a:pPr>
            <a:r>
              <a:rPr lang="cs-CZ" sz="2400" b="1">
                <a:solidFill>
                  <a:prstClr val="black"/>
                </a:solidFill>
                <a:latin typeface="Arial" pitchFamily="34" charset="0"/>
                <a:cs typeface="Arial" pitchFamily="34" charset="0"/>
              </a:rPr>
              <a:t>párový</a:t>
            </a:r>
          </a:p>
        </p:txBody>
      </p:sp>
      <p:sp>
        <p:nvSpPr>
          <p:cNvPr id="248846" name="Rectangle 13"/>
          <p:cNvSpPr>
            <a:spLocks noChangeArrowheads="1"/>
          </p:cNvSpPr>
          <p:nvPr/>
        </p:nvSpPr>
        <p:spPr bwMode="auto">
          <a:xfrm>
            <a:off x="6267450" y="5300663"/>
            <a:ext cx="2228850" cy="990600"/>
          </a:xfrm>
          <a:prstGeom prst="rect">
            <a:avLst/>
          </a:prstGeom>
          <a:solidFill>
            <a:srgbClr val="99CCFF"/>
          </a:solidFill>
          <a:ln w="9525">
            <a:solidFill>
              <a:schemeClr val="tx1"/>
            </a:solidFill>
            <a:miter lim="800000"/>
            <a:headEnd/>
            <a:tailEnd/>
          </a:ln>
        </p:spPr>
        <p:txBody>
          <a:bodyPr anchor="ctr"/>
          <a:lstStyle/>
          <a:p>
            <a:pPr algn="ctr" eaLnBrk="0" fontAlgn="base" hangingPunct="0">
              <a:spcBef>
                <a:spcPct val="0"/>
              </a:spcBef>
              <a:spcAft>
                <a:spcPct val="0"/>
              </a:spcAft>
            </a:pPr>
            <a:r>
              <a:rPr lang="cs-CZ" sz="2000" b="1">
                <a:solidFill>
                  <a:prstClr val="black"/>
                </a:solidFill>
                <a:latin typeface="Arial" pitchFamily="34" charset="0"/>
                <a:cs typeface="Arial" pitchFamily="34" charset="0"/>
              </a:rPr>
              <a:t>Znaménkový test</a:t>
            </a:r>
          </a:p>
          <a:p>
            <a:pPr algn="ctr" eaLnBrk="0" fontAlgn="base" hangingPunct="0">
              <a:spcBef>
                <a:spcPct val="0"/>
              </a:spcBef>
              <a:spcAft>
                <a:spcPct val="0"/>
              </a:spcAft>
            </a:pPr>
            <a:r>
              <a:rPr lang="cs-CZ" sz="2000" b="1">
                <a:solidFill>
                  <a:prstClr val="black"/>
                </a:solidFill>
                <a:latin typeface="Arial" pitchFamily="34" charset="0"/>
                <a:cs typeface="Arial" pitchFamily="34" charset="0"/>
              </a:rPr>
              <a:t>Wilcoxonův test</a:t>
            </a:r>
          </a:p>
        </p:txBody>
      </p:sp>
      <p:sp>
        <p:nvSpPr>
          <p:cNvPr id="248847" name="AutoShape 14"/>
          <p:cNvSpPr>
            <a:spLocks noChangeArrowheads="1"/>
          </p:cNvSpPr>
          <p:nvPr/>
        </p:nvSpPr>
        <p:spPr bwMode="auto">
          <a:xfrm>
            <a:off x="2305050" y="1971675"/>
            <a:ext cx="2000250" cy="1504950"/>
          </a:xfrm>
          <a:prstGeom prst="flowChartDecision">
            <a:avLst/>
          </a:prstGeom>
          <a:solidFill>
            <a:srgbClr val="FFFF99"/>
          </a:solidFill>
          <a:ln w="28575">
            <a:solidFill>
              <a:srgbClr val="000000"/>
            </a:solidFill>
            <a:miter lim="800000"/>
            <a:headEnd/>
            <a:tailEnd/>
          </a:ln>
        </p:spPr>
        <p:txBody>
          <a:bodyPr/>
          <a:lstStyle/>
          <a:p>
            <a:pPr eaLnBrk="0" fontAlgn="base" hangingPunct="0">
              <a:spcBef>
                <a:spcPct val="0"/>
              </a:spcBef>
              <a:spcAft>
                <a:spcPct val="0"/>
              </a:spcAft>
            </a:pPr>
            <a:endParaRPr lang="en-US" sz="2400">
              <a:solidFill>
                <a:prstClr val="black"/>
              </a:solidFill>
              <a:latin typeface="Arial" pitchFamily="34" charset="0"/>
              <a:cs typeface="Arial" pitchFamily="34" charset="0"/>
            </a:endParaRPr>
          </a:p>
        </p:txBody>
      </p:sp>
      <p:sp>
        <p:nvSpPr>
          <p:cNvPr id="248848" name="Rectangle 15"/>
          <p:cNvSpPr>
            <a:spLocks noChangeArrowheads="1"/>
          </p:cNvSpPr>
          <p:nvPr/>
        </p:nvSpPr>
        <p:spPr bwMode="auto">
          <a:xfrm>
            <a:off x="2524125" y="2381250"/>
            <a:ext cx="1571625" cy="895350"/>
          </a:xfrm>
          <a:prstGeom prst="rect">
            <a:avLst/>
          </a:prstGeom>
          <a:noFill/>
          <a:ln w="9525">
            <a:noFill/>
            <a:miter lim="800000"/>
            <a:headEnd/>
            <a:tailEnd/>
          </a:ln>
        </p:spPr>
        <p:txBody>
          <a:bodyPr/>
          <a:lstStyle/>
          <a:p>
            <a:pPr algn="ctr" eaLnBrk="0" fontAlgn="base" hangingPunct="0">
              <a:spcBef>
                <a:spcPct val="0"/>
              </a:spcBef>
              <a:spcAft>
                <a:spcPct val="0"/>
              </a:spcAft>
            </a:pPr>
            <a:r>
              <a:rPr lang="cs-CZ" sz="2400">
                <a:solidFill>
                  <a:prstClr val="black"/>
                </a:solidFill>
                <a:latin typeface="Arial" pitchFamily="34" charset="0"/>
                <a:cs typeface="Arial" pitchFamily="34" charset="0"/>
              </a:rPr>
              <a:t>normalita</a:t>
            </a:r>
          </a:p>
          <a:p>
            <a:pPr algn="ctr" eaLnBrk="0" fontAlgn="base" hangingPunct="0">
              <a:spcBef>
                <a:spcPct val="0"/>
              </a:spcBef>
              <a:spcAft>
                <a:spcPct val="0"/>
              </a:spcAft>
            </a:pPr>
            <a:r>
              <a:rPr lang="cs-CZ" sz="2400">
                <a:solidFill>
                  <a:prstClr val="black"/>
                </a:solidFill>
                <a:latin typeface="Arial" pitchFamily="34" charset="0"/>
                <a:cs typeface="Arial" pitchFamily="34" charset="0"/>
              </a:rPr>
              <a:t>?</a:t>
            </a:r>
          </a:p>
        </p:txBody>
      </p:sp>
      <p:sp>
        <p:nvSpPr>
          <p:cNvPr id="248849" name="Line 16"/>
          <p:cNvSpPr>
            <a:spLocks noChangeShapeType="1"/>
          </p:cNvSpPr>
          <p:nvPr/>
        </p:nvSpPr>
        <p:spPr bwMode="auto">
          <a:xfrm>
            <a:off x="3290888" y="1724025"/>
            <a:ext cx="2805112" cy="0"/>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8850" name="Rectangle 17"/>
          <p:cNvSpPr>
            <a:spLocks noChangeArrowheads="1"/>
          </p:cNvSpPr>
          <p:nvPr/>
        </p:nvSpPr>
        <p:spPr bwMode="auto">
          <a:xfrm>
            <a:off x="2795588" y="1704975"/>
            <a:ext cx="609600" cy="352425"/>
          </a:xfrm>
          <a:prstGeom prst="rect">
            <a:avLst/>
          </a:prstGeom>
          <a:noFill/>
          <a:ln w="9525">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NE</a:t>
            </a:r>
          </a:p>
        </p:txBody>
      </p:sp>
      <p:sp>
        <p:nvSpPr>
          <p:cNvPr id="248851" name="Rectangle 18"/>
          <p:cNvSpPr>
            <a:spLocks noChangeArrowheads="1"/>
          </p:cNvSpPr>
          <p:nvPr/>
        </p:nvSpPr>
        <p:spPr bwMode="auto">
          <a:xfrm>
            <a:off x="4171950" y="1595438"/>
            <a:ext cx="1752600" cy="352425"/>
          </a:xfrm>
          <a:prstGeom prst="rect">
            <a:avLst/>
          </a:prstGeom>
          <a:solidFill>
            <a:srgbClr val="CCFFFF"/>
          </a:solidFill>
          <a:ln w="9525">
            <a:solidFill>
              <a:schemeClr val="tx1"/>
            </a:solidFill>
            <a:miter lim="800000"/>
            <a:headEnd/>
            <a:tailEnd/>
          </a:ln>
        </p:spPr>
        <p:txBody>
          <a:bodyPr anchor="ctr"/>
          <a:lstStyle/>
          <a:p>
            <a:pPr algn="ctr" eaLnBrk="0" fontAlgn="base" hangingPunct="0">
              <a:spcBef>
                <a:spcPct val="0"/>
              </a:spcBef>
              <a:spcAft>
                <a:spcPct val="0"/>
              </a:spcAft>
            </a:pPr>
            <a:r>
              <a:rPr lang="cs-CZ" b="1">
                <a:solidFill>
                  <a:prstClr val="black"/>
                </a:solidFill>
                <a:latin typeface="Arial" pitchFamily="34" charset="0"/>
                <a:cs typeface="Arial" pitchFamily="34" charset="0"/>
              </a:rPr>
              <a:t>transformace</a:t>
            </a:r>
          </a:p>
        </p:txBody>
      </p:sp>
      <p:sp>
        <p:nvSpPr>
          <p:cNvPr id="248852" name="Line 19"/>
          <p:cNvSpPr>
            <a:spLocks noChangeShapeType="1"/>
          </p:cNvSpPr>
          <p:nvPr/>
        </p:nvSpPr>
        <p:spPr bwMode="auto">
          <a:xfrm flipH="1">
            <a:off x="6096000" y="1724025"/>
            <a:ext cx="0" cy="990600"/>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8853" name="Rectangle 20"/>
          <p:cNvSpPr>
            <a:spLocks noChangeArrowheads="1"/>
          </p:cNvSpPr>
          <p:nvPr/>
        </p:nvSpPr>
        <p:spPr bwMode="auto">
          <a:xfrm>
            <a:off x="2809875" y="3790950"/>
            <a:ext cx="609600" cy="381000"/>
          </a:xfrm>
          <a:prstGeom prst="rect">
            <a:avLst/>
          </a:prstGeom>
          <a:noFill/>
          <a:ln w="9525">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NE</a:t>
            </a:r>
          </a:p>
        </p:txBody>
      </p:sp>
      <p:sp>
        <p:nvSpPr>
          <p:cNvPr id="248854" name="AutoShape 21"/>
          <p:cNvSpPr>
            <a:spLocks noChangeArrowheads="1"/>
          </p:cNvSpPr>
          <p:nvPr/>
        </p:nvSpPr>
        <p:spPr bwMode="auto">
          <a:xfrm rot="5469144">
            <a:off x="114300" y="2324100"/>
            <a:ext cx="838200" cy="609600"/>
          </a:xfrm>
          <a:custGeom>
            <a:avLst/>
            <a:gdLst>
              <a:gd name="T0" fmla="*/ 598731 w 21600"/>
              <a:gd name="T1" fmla="*/ 0 h 21600"/>
              <a:gd name="T2" fmla="*/ 359223 w 21600"/>
              <a:gd name="T3" fmla="*/ 203200 h 21600"/>
              <a:gd name="T4" fmla="*/ 0 w 21600"/>
              <a:gd name="T5" fmla="*/ 508028 h 21600"/>
              <a:gd name="T6" fmla="*/ 359223 w 21600"/>
              <a:gd name="T7" fmla="*/ 609600 h 21600"/>
              <a:gd name="T8" fmla="*/ 718446 w 21600"/>
              <a:gd name="T9" fmla="*/ 423333 h 21600"/>
              <a:gd name="T10" fmla="*/ 838200 w 21600"/>
              <a:gd name="T11" fmla="*/ 20320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000066"/>
          </a:solidFill>
          <a:ln w="38100" cmpd="dbl">
            <a:noFill/>
            <a:miter lim="800000"/>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8855" name="Rectangle 22"/>
          <p:cNvSpPr>
            <a:spLocks noChangeArrowheads="1"/>
          </p:cNvSpPr>
          <p:nvPr/>
        </p:nvSpPr>
        <p:spPr bwMode="auto">
          <a:xfrm>
            <a:off x="3581400" y="3214688"/>
            <a:ext cx="2905125" cy="1047750"/>
          </a:xfrm>
          <a:prstGeom prst="rect">
            <a:avLst/>
          </a:prstGeom>
          <a:noFill/>
          <a:ln w="9525">
            <a:noFill/>
            <a:miter lim="800000"/>
            <a:headEnd/>
            <a:tailEnd/>
          </a:ln>
        </p:spPr>
        <p:txBody>
          <a:bodyPr/>
          <a:lstStyle/>
          <a:p>
            <a:pPr algn="ctr" eaLnBrk="0" fontAlgn="base" hangingPunct="0">
              <a:spcBef>
                <a:spcPct val="0"/>
              </a:spcBef>
              <a:spcAft>
                <a:spcPct val="0"/>
              </a:spcAft>
            </a:pPr>
            <a:r>
              <a:rPr lang="cs-CZ" dirty="0" smtClean="0">
                <a:solidFill>
                  <a:prstClr val="black"/>
                </a:solidFill>
                <a:latin typeface="Symbol" pitchFamily="18" charset="2"/>
                <a:cs typeface="Arial" pitchFamily="34" charset="0"/>
              </a:rPr>
              <a:t>c</a:t>
            </a:r>
            <a:r>
              <a:rPr lang="cs-CZ" baseline="30000" dirty="0" smtClean="0">
                <a:solidFill>
                  <a:prstClr val="black"/>
                </a:solidFill>
                <a:latin typeface="Arial" pitchFamily="34" charset="0"/>
                <a:cs typeface="Arial" pitchFamily="34" charset="0"/>
              </a:rPr>
              <a:t>2</a:t>
            </a:r>
            <a:r>
              <a:rPr lang="cs-CZ" dirty="0" smtClean="0">
                <a:solidFill>
                  <a:prstClr val="black"/>
                </a:solidFill>
                <a:latin typeface="Arial" pitchFamily="34" charset="0"/>
                <a:cs typeface="Arial" pitchFamily="34" charset="0"/>
              </a:rPr>
              <a:t> test</a:t>
            </a:r>
            <a:endParaRPr lang="cs-CZ" dirty="0">
              <a:solidFill>
                <a:prstClr val="black"/>
              </a:solidFill>
              <a:latin typeface="Arial" pitchFamily="34" charset="0"/>
              <a:cs typeface="Arial" pitchFamily="34" charset="0"/>
            </a:endParaRPr>
          </a:p>
          <a:p>
            <a:pPr algn="ctr" eaLnBrk="0" fontAlgn="base" hangingPunct="0">
              <a:spcBef>
                <a:spcPct val="0"/>
              </a:spcBef>
              <a:spcAft>
                <a:spcPct val="0"/>
              </a:spcAft>
            </a:pPr>
            <a:r>
              <a:rPr lang="cs-CZ" dirty="0" err="1">
                <a:solidFill>
                  <a:prstClr val="black"/>
                </a:solidFill>
                <a:latin typeface="Arial" pitchFamily="34" charset="0"/>
                <a:cs typeface="Arial" pitchFamily="34" charset="0"/>
              </a:rPr>
              <a:t>Kolmogorov</a:t>
            </a:r>
            <a:r>
              <a:rPr lang="cs-CZ" dirty="0">
                <a:solidFill>
                  <a:prstClr val="black"/>
                </a:solidFill>
                <a:latin typeface="Arial" pitchFamily="34" charset="0"/>
                <a:cs typeface="Arial" pitchFamily="34" charset="0"/>
              </a:rPr>
              <a:t>-</a:t>
            </a:r>
            <a:r>
              <a:rPr lang="cs-CZ" dirty="0" err="1">
                <a:solidFill>
                  <a:prstClr val="black"/>
                </a:solidFill>
                <a:latin typeface="Arial" pitchFamily="34" charset="0"/>
                <a:cs typeface="Arial" pitchFamily="34" charset="0"/>
              </a:rPr>
              <a:t>Smirnov</a:t>
            </a:r>
            <a:r>
              <a:rPr lang="cs-CZ" dirty="0">
                <a:solidFill>
                  <a:prstClr val="black"/>
                </a:solidFill>
                <a:latin typeface="Arial" pitchFamily="34" charset="0"/>
                <a:cs typeface="Arial" pitchFamily="34" charset="0"/>
              </a:rPr>
              <a:t> test</a:t>
            </a:r>
          </a:p>
          <a:p>
            <a:pPr algn="ctr" eaLnBrk="0" fontAlgn="base" hangingPunct="0">
              <a:spcBef>
                <a:spcPct val="0"/>
              </a:spcBef>
              <a:spcAft>
                <a:spcPct val="0"/>
              </a:spcAft>
            </a:pPr>
            <a:r>
              <a:rPr lang="cs-CZ" dirty="0" err="1">
                <a:solidFill>
                  <a:prstClr val="black"/>
                </a:solidFill>
                <a:latin typeface="Arial" pitchFamily="34" charset="0"/>
                <a:cs typeface="Arial" pitchFamily="34" charset="0"/>
              </a:rPr>
              <a:t>Shapiro</a:t>
            </a:r>
            <a:r>
              <a:rPr lang="cs-CZ" dirty="0">
                <a:solidFill>
                  <a:prstClr val="black"/>
                </a:solidFill>
                <a:latin typeface="Arial" pitchFamily="34" charset="0"/>
                <a:cs typeface="Arial" pitchFamily="34" charset="0"/>
              </a:rPr>
              <a:t>-</a:t>
            </a:r>
            <a:r>
              <a:rPr lang="cs-CZ" dirty="0" err="1">
                <a:solidFill>
                  <a:prstClr val="black"/>
                </a:solidFill>
                <a:latin typeface="Arial" pitchFamily="34" charset="0"/>
                <a:cs typeface="Arial" pitchFamily="34" charset="0"/>
              </a:rPr>
              <a:t>Wilks</a:t>
            </a:r>
            <a:r>
              <a:rPr lang="cs-CZ" dirty="0">
                <a:solidFill>
                  <a:prstClr val="black"/>
                </a:solidFill>
                <a:latin typeface="Arial" pitchFamily="34" charset="0"/>
                <a:cs typeface="Arial" pitchFamily="34" charset="0"/>
              </a:rPr>
              <a:t> test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4" name="Nadpis 1"/>
          <p:cNvSpPr>
            <a:spLocks noGrp="1"/>
          </p:cNvSpPr>
          <p:nvPr>
            <p:ph type="ctrTitle" idx="4294967295"/>
          </p:nvPr>
        </p:nvSpPr>
        <p:spPr>
          <a:xfrm>
            <a:off x="685800" y="890111"/>
            <a:ext cx="7772400" cy="738664"/>
          </a:xfrm>
          <a:noFill/>
        </p:spPr>
        <p:txBody>
          <a:bodyPr>
            <a:spAutoFit/>
          </a:bodyPr>
          <a:lstStyle/>
          <a:p>
            <a:r>
              <a:rPr lang="cs-CZ" sz="4200" dirty="0" err="1" smtClean="0">
                <a:solidFill>
                  <a:schemeClr val="accent1"/>
                </a:solidFill>
                <a:latin typeface="Arial" pitchFamily="34" charset="0"/>
              </a:rPr>
              <a:t>Neparametrické</a:t>
            </a:r>
            <a:r>
              <a:rPr lang="cs-CZ" sz="4200" dirty="0" smtClean="0">
                <a:solidFill>
                  <a:schemeClr val="accent1"/>
                </a:solidFill>
                <a:latin typeface="Arial" pitchFamily="34" charset="0"/>
              </a:rPr>
              <a:t> testy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3" name="Podnadpis 2"/>
          <p:cNvSpPr>
            <a:spLocks noGrp="1"/>
          </p:cNvSpPr>
          <p:nvPr>
            <p:ph type="subTitle" idx="4294967295"/>
          </p:nvPr>
        </p:nvSpPr>
        <p:spPr>
          <a:xfrm>
            <a:off x="285750" y="2997200"/>
            <a:ext cx="8572500" cy="461665"/>
          </a:xfrm>
        </p:spPr>
        <p:txBody>
          <a:bodyPr>
            <a:spAutoFit/>
          </a:bodyPr>
          <a:lstStyle/>
          <a:p>
            <a:pPr marL="0" indent="0" algn="ctr">
              <a:buFont typeface="Wingdings 2" pitchFamily="18" charset="2"/>
              <a:buNone/>
            </a:pPr>
            <a:r>
              <a:rPr lang="cs-CZ" sz="2400" b="1" dirty="0" err="1" smtClean="0">
                <a:solidFill>
                  <a:schemeClr val="tx2"/>
                </a:solidFill>
                <a:latin typeface="Arial" pitchFamily="34" charset="0"/>
              </a:rPr>
              <a:t>Jednovýběrový</a:t>
            </a:r>
            <a:r>
              <a:rPr lang="cs-CZ" sz="2400" b="1" dirty="0" smtClean="0">
                <a:solidFill>
                  <a:schemeClr val="tx2"/>
                </a:solidFill>
                <a:latin typeface="Arial" pitchFamily="34" charset="0"/>
              </a:rPr>
              <a:t> t-test</a:t>
            </a:r>
          </a:p>
        </p:txBody>
      </p:sp>
      <p:sp>
        <p:nvSpPr>
          <p:cNvPr id="235524" name="Nadpis 1"/>
          <p:cNvSpPr>
            <a:spLocks noGrp="1"/>
          </p:cNvSpPr>
          <p:nvPr>
            <p:ph type="ctrTitle" idx="4294967295"/>
          </p:nvPr>
        </p:nvSpPr>
        <p:spPr>
          <a:xfrm>
            <a:off x="685800" y="257175"/>
            <a:ext cx="7772400" cy="1371600"/>
          </a:xfrm>
          <a:noFill/>
        </p:spPr>
        <p:txBody>
          <a:bodyPr>
            <a:spAutoFit/>
          </a:bodyPr>
          <a:lstStyle/>
          <a:p>
            <a:r>
              <a:rPr lang="cs-CZ" sz="4200" dirty="0" smtClean="0">
                <a:solidFill>
                  <a:schemeClr val="accent1"/>
                </a:solidFill>
                <a:latin typeface="Arial" pitchFamily="34" charset="0"/>
              </a:rPr>
              <a:t>1. Statistické testy o parametrech jednoho výběru</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zápatí 3"/>
          <p:cNvSpPr>
            <a:spLocks noGrp="1"/>
          </p:cNvSpPr>
          <p:nvPr>
            <p:ph type="ftr" sz="quarter" idx="11"/>
          </p:nvPr>
        </p:nvSpPr>
        <p:spPr bwMode="auto">
          <a:noFill/>
          <a:ln>
            <a:miter lim="800000"/>
            <a:headEnd/>
            <a:tailEnd/>
          </a:ln>
        </p:spPr>
        <p:txBody>
          <a:bodyPr/>
          <a:lstStyle/>
          <a:p>
            <a:r>
              <a:rPr lang="cs-CZ" i="0" smtClean="0">
                <a:latin typeface="Arial" charset="0"/>
                <a:cs typeface="Arial" charset="0"/>
              </a:rPr>
              <a:t>Vytvořil Institut biostatistiky a analýz, Masarykova univerzita </a:t>
            </a:r>
            <a:br>
              <a:rPr lang="cs-CZ" i="0" smtClean="0">
                <a:latin typeface="Arial" charset="0"/>
                <a:cs typeface="Arial" charset="0"/>
              </a:rPr>
            </a:br>
            <a:r>
              <a:rPr lang="cs-CZ" smtClean="0">
                <a:latin typeface="Arial" charset="0"/>
                <a:cs typeface="Arial" charset="0"/>
              </a:rPr>
              <a:t>J. Jarkovský, L. Dušek</a:t>
            </a:r>
          </a:p>
          <a:p>
            <a:endParaRPr lang="cs-CZ" smtClean="0">
              <a:latin typeface="Arial" charset="0"/>
              <a:cs typeface="Arial" charset="0"/>
            </a:endParaRPr>
          </a:p>
        </p:txBody>
      </p:sp>
      <p:sp>
        <p:nvSpPr>
          <p:cNvPr id="30723" name="Rectangle 2"/>
          <p:cNvSpPr>
            <a:spLocks noGrp="1"/>
          </p:cNvSpPr>
          <p:nvPr>
            <p:ph type="title" idx="4294967295"/>
          </p:nvPr>
        </p:nvSpPr>
        <p:spPr/>
        <p:txBody>
          <a:bodyPr/>
          <a:lstStyle/>
          <a:p>
            <a:r>
              <a:rPr lang="cs-CZ" smtClean="0"/>
              <a:t>Parametrické vs. neparametrické testy</a:t>
            </a:r>
          </a:p>
        </p:txBody>
      </p:sp>
      <p:sp>
        <p:nvSpPr>
          <p:cNvPr id="30724" name="AutoShape 3"/>
          <p:cNvSpPr>
            <a:spLocks noChangeArrowheads="1"/>
          </p:cNvSpPr>
          <p:nvPr/>
        </p:nvSpPr>
        <p:spPr bwMode="auto">
          <a:xfrm>
            <a:off x="323850" y="1317625"/>
            <a:ext cx="8424863" cy="576263"/>
          </a:xfrm>
          <a:prstGeom prst="roundRect">
            <a:avLst>
              <a:gd name="adj" fmla="val 16667"/>
            </a:avLst>
          </a:prstGeom>
          <a:noFill/>
          <a:ln w="9525" algn="ctr">
            <a:noFill/>
            <a:round/>
            <a:headEnd/>
            <a:tailEnd/>
          </a:ln>
        </p:spPr>
        <p:txBody>
          <a:bodyPr wrap="none" anchor="ctr"/>
          <a:lstStyle/>
          <a:p>
            <a:pPr marL="342900" indent="-342900">
              <a:spcBef>
                <a:spcPct val="20000"/>
              </a:spcBef>
            </a:pPr>
            <a:r>
              <a:rPr lang="cs-CZ" b="1" i="0" dirty="0">
                <a:latin typeface="Verdana" pitchFamily="34" charset="0"/>
              </a:rPr>
              <a:t>Parametrické testy</a:t>
            </a:r>
          </a:p>
        </p:txBody>
      </p:sp>
      <p:sp>
        <p:nvSpPr>
          <p:cNvPr id="30725" name="AutoShape 4"/>
          <p:cNvSpPr>
            <a:spLocks noChangeArrowheads="1"/>
          </p:cNvSpPr>
          <p:nvPr/>
        </p:nvSpPr>
        <p:spPr bwMode="auto">
          <a:xfrm>
            <a:off x="323850" y="3789363"/>
            <a:ext cx="8424863" cy="576262"/>
          </a:xfrm>
          <a:prstGeom prst="roundRect">
            <a:avLst>
              <a:gd name="adj" fmla="val 16667"/>
            </a:avLst>
          </a:prstGeom>
          <a:noFill/>
          <a:ln w="9525" algn="ctr">
            <a:noFill/>
            <a:round/>
            <a:headEnd/>
            <a:tailEnd/>
          </a:ln>
        </p:spPr>
        <p:txBody>
          <a:bodyPr wrap="none" anchor="ctr"/>
          <a:lstStyle/>
          <a:p>
            <a:pPr marL="342900" indent="-342900">
              <a:spcBef>
                <a:spcPct val="20000"/>
              </a:spcBef>
            </a:pPr>
            <a:r>
              <a:rPr lang="cs-CZ" b="1" i="0" dirty="0" err="1">
                <a:latin typeface="Verdana" pitchFamily="34" charset="0"/>
              </a:rPr>
              <a:t>Neparametrické</a:t>
            </a:r>
            <a:r>
              <a:rPr lang="cs-CZ" b="1" i="0" dirty="0">
                <a:latin typeface="Verdana" pitchFamily="34" charset="0"/>
              </a:rPr>
              <a:t> testy</a:t>
            </a:r>
          </a:p>
        </p:txBody>
      </p:sp>
      <p:sp>
        <p:nvSpPr>
          <p:cNvPr id="30726" name="Text Box 5"/>
          <p:cNvSpPr txBox="1">
            <a:spLocks noChangeArrowheads="1"/>
          </p:cNvSpPr>
          <p:nvPr/>
        </p:nvSpPr>
        <p:spPr bwMode="auto">
          <a:xfrm>
            <a:off x="468313" y="1901848"/>
            <a:ext cx="8675687" cy="1311128"/>
          </a:xfrm>
          <a:prstGeom prst="rect">
            <a:avLst/>
          </a:prstGeom>
          <a:noFill/>
          <a:ln w="9525">
            <a:noFill/>
            <a:miter lim="800000"/>
            <a:headEnd/>
            <a:tailEnd/>
          </a:ln>
        </p:spPr>
        <p:txBody>
          <a:bodyPr>
            <a:spAutoFit/>
          </a:bodyPr>
          <a:lstStyle/>
          <a:p>
            <a:pPr marL="342900" indent="-342900">
              <a:spcBef>
                <a:spcPct val="20000"/>
              </a:spcBef>
              <a:buFontTx/>
              <a:buChar char="•"/>
            </a:pPr>
            <a:r>
              <a:rPr lang="cs-CZ" b="0" i="0" dirty="0"/>
              <a:t>Mají předpoklady o rozložení vstupujících dat (např. normální </a:t>
            </a:r>
            <a:r>
              <a:rPr lang="cs-CZ" b="0" i="0" dirty="0" smtClean="0"/>
              <a:t>rozložení..)</a:t>
            </a:r>
            <a:endParaRPr lang="cs-CZ" b="0" i="0" dirty="0"/>
          </a:p>
          <a:p>
            <a:pPr marL="342900" indent="-342900">
              <a:spcBef>
                <a:spcPct val="20000"/>
              </a:spcBef>
              <a:buFontTx/>
              <a:buChar char="•"/>
            </a:pPr>
            <a:r>
              <a:rPr lang="cs-CZ" b="0" i="0" dirty="0"/>
              <a:t>Při stejném N a dodržení předpokladů mají vyšší sílu testu než testy </a:t>
            </a:r>
            <a:r>
              <a:rPr lang="cs-CZ" b="0" i="0" dirty="0" err="1"/>
              <a:t>neparametrické</a:t>
            </a:r>
            <a:endParaRPr lang="cs-CZ" b="0" i="0" dirty="0"/>
          </a:p>
          <a:p>
            <a:pPr marL="342900" indent="-342900">
              <a:spcBef>
                <a:spcPct val="20000"/>
              </a:spcBef>
              <a:buFontTx/>
              <a:buChar char="•"/>
            </a:pPr>
            <a:r>
              <a:rPr lang="cs-CZ" b="0" i="0" dirty="0">
                <a:solidFill>
                  <a:srgbClr val="FF0000"/>
                </a:solidFill>
              </a:rPr>
              <a:t>Pokud nejsou dodrženy předpoklady parametrických testů, potom jejich síla testu prudce klesá a výsledek testu může být zcela chybný a nesmyslný </a:t>
            </a:r>
          </a:p>
        </p:txBody>
      </p:sp>
      <p:sp>
        <p:nvSpPr>
          <p:cNvPr id="30727" name="Text Box 6"/>
          <p:cNvSpPr txBox="1">
            <a:spLocks noChangeArrowheads="1"/>
          </p:cNvSpPr>
          <p:nvPr/>
        </p:nvSpPr>
        <p:spPr bwMode="auto">
          <a:xfrm>
            <a:off x="395288" y="4333512"/>
            <a:ext cx="8675687" cy="1255728"/>
          </a:xfrm>
          <a:prstGeom prst="rect">
            <a:avLst/>
          </a:prstGeom>
          <a:noFill/>
          <a:ln w="9525">
            <a:noFill/>
            <a:miter lim="800000"/>
            <a:headEnd/>
            <a:tailEnd/>
          </a:ln>
        </p:spPr>
        <p:txBody>
          <a:bodyPr>
            <a:spAutoFit/>
          </a:bodyPr>
          <a:lstStyle/>
          <a:p>
            <a:pPr marL="342900" indent="-342900">
              <a:spcBef>
                <a:spcPct val="20000"/>
              </a:spcBef>
              <a:buFontTx/>
              <a:buChar char="•"/>
            </a:pPr>
            <a:r>
              <a:rPr lang="cs-CZ" b="0" i="0" dirty="0"/>
              <a:t>Nemají předpoklady o rozložení vstupujících dat, lze je tedy použít i při asymetrickém rozložení, odlehlých hodnotách, či nedetekovatelném rozložení</a:t>
            </a:r>
          </a:p>
          <a:p>
            <a:pPr marL="342900" indent="-342900">
              <a:spcBef>
                <a:spcPct val="20000"/>
              </a:spcBef>
              <a:buFontTx/>
              <a:buChar char="•"/>
            </a:pPr>
            <a:r>
              <a:rPr lang="cs-CZ" b="0" i="0" dirty="0"/>
              <a:t>Snížená síla těchto testů je způsobena redukcí informační hodnoty původních dat, kdy </a:t>
            </a:r>
            <a:r>
              <a:rPr lang="cs-CZ" b="0" i="0" u="sng" dirty="0" err="1"/>
              <a:t>neparametrické</a:t>
            </a:r>
            <a:r>
              <a:rPr lang="cs-CZ" b="0" i="0" u="sng" dirty="0"/>
              <a:t> testy nevyužívají původní hodnoty, ale nejčastěji pouze jejich </a:t>
            </a:r>
            <a:r>
              <a:rPr lang="cs-CZ" b="1" i="0" u="sng" dirty="0"/>
              <a:t>pořadí</a:t>
            </a:r>
          </a:p>
        </p:txBody>
      </p:sp>
      <p:pic>
        <p:nvPicPr>
          <p:cNvPr id="8" name="Picture 6" descr="http://files.mscck-trmice.webnode.cz/200000297-22250231ed/vyk%C5%99i%C4%8Dn%C3%ADk.png"/>
          <p:cNvPicPr>
            <a:picLocks noChangeAspect="1" noChangeArrowheads="1"/>
          </p:cNvPicPr>
          <p:nvPr/>
        </p:nvPicPr>
        <p:blipFill>
          <a:blip r:embed="rId2" cstate="print"/>
          <a:srcRect/>
          <a:stretch>
            <a:fillRect/>
          </a:stretch>
        </p:blipFill>
        <p:spPr bwMode="auto">
          <a:xfrm>
            <a:off x="6804248" y="2924944"/>
            <a:ext cx="714929" cy="594389"/>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5868144" y="4365104"/>
            <a:ext cx="2808312" cy="1152128"/>
          </a:xfrm>
          <a:prstGeom prst="rect">
            <a:avLst/>
          </a:prstGeom>
          <a:solidFill>
            <a:srgbClr val="28F8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637956" name="Group 4"/>
          <p:cNvGraphicFramePr>
            <a:graphicFrameLocks noGrp="1"/>
          </p:cNvGraphicFramePr>
          <p:nvPr/>
        </p:nvGraphicFramePr>
        <p:xfrm>
          <a:off x="323528" y="3954463"/>
          <a:ext cx="8353425" cy="1963739"/>
        </p:xfrm>
        <a:graphic>
          <a:graphicData uri="http://schemas.openxmlformats.org/drawingml/2006/table">
            <a:tbl>
              <a:tblPr/>
              <a:tblGrid>
                <a:gridCol w="2957512">
                  <a:extLst>
                    <a:ext uri="{9D8B030D-6E8A-4147-A177-3AD203B41FA5}">
                      <a16:colId xmlns:a16="http://schemas.microsoft.com/office/drawing/2014/main" val="20000"/>
                    </a:ext>
                  </a:extLst>
                </a:gridCol>
                <a:gridCol w="2532063">
                  <a:extLst>
                    <a:ext uri="{9D8B030D-6E8A-4147-A177-3AD203B41FA5}">
                      <a16:colId xmlns:a16="http://schemas.microsoft.com/office/drawing/2014/main" val="20001"/>
                    </a:ext>
                  </a:extLst>
                </a:gridCol>
                <a:gridCol w="2863850">
                  <a:extLst>
                    <a:ext uri="{9D8B030D-6E8A-4147-A177-3AD203B41FA5}">
                      <a16:colId xmlns:a16="http://schemas.microsoft.com/office/drawing/2014/main" val="20002"/>
                    </a:ext>
                  </a:extLst>
                </a:gridCol>
              </a:tblGrid>
              <a:tr h="392113">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Typ srovnání</a:t>
                      </a:r>
                      <a:endParaRPr kumimoji="0" lang="cs-CZ" sz="1400" b="1"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stealth" w="med" len="med"/>
                    </a:lnB>
                    <a:lnTlToBr>
                      <a:noFill/>
                    </a:lnTlToBr>
                    <a:lnBlToTr>
                      <a:noFill/>
                    </a:lnBlToTr>
                    <a:solidFill>
                      <a:srgbClr val="E3DDD1"/>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smtClean="0">
                          <a:ln>
                            <a:noFill/>
                          </a:ln>
                          <a:solidFill>
                            <a:schemeClr val="tx1"/>
                          </a:solidFill>
                          <a:effectLst/>
                          <a:latin typeface="Calibri" pitchFamily="34" charset="0"/>
                          <a:cs typeface="Arial" pitchFamily="34" charset="0"/>
                        </a:rPr>
                        <a:t>Parametrický test</a:t>
                      </a:r>
                      <a:endParaRPr kumimoji="0" lang="cs-CZ" sz="1400" b="1"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stealth" w="med" len="med"/>
                    </a:lnB>
                    <a:lnTlToBr>
                      <a:noFill/>
                    </a:lnTlToBr>
                    <a:lnBlToTr>
                      <a:noFill/>
                    </a:lnBlToTr>
                    <a:solidFill>
                      <a:srgbClr val="E3DDD1"/>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smtClean="0">
                          <a:ln>
                            <a:noFill/>
                          </a:ln>
                          <a:solidFill>
                            <a:schemeClr val="tx1"/>
                          </a:solidFill>
                          <a:effectLst/>
                          <a:latin typeface="Calibri" pitchFamily="34" charset="0"/>
                          <a:cs typeface="Arial" pitchFamily="34" charset="0"/>
                        </a:rPr>
                        <a:t>Neparametrický test</a:t>
                      </a:r>
                      <a:endParaRPr kumimoji="0" lang="cs-CZ" sz="1400" b="1"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stealth" w="med" len="med"/>
                    </a:lnB>
                    <a:lnTlToBr>
                      <a:noFill/>
                    </a:lnTlToBr>
                    <a:lnBlToTr>
                      <a:noFill/>
                    </a:lnBlToTr>
                    <a:solidFill>
                      <a:srgbClr val="E3DDD1"/>
                    </a:solidFill>
                  </a:tcPr>
                </a:tc>
                <a:extLst>
                  <a:ext uri="{0D108BD9-81ED-4DB2-BD59-A6C34878D82A}">
                    <a16:rowId xmlns:a16="http://schemas.microsoft.com/office/drawing/2014/main" val="10000"/>
                  </a:ext>
                </a:extLst>
              </a:tr>
              <a:tr h="393700">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smtClean="0">
                          <a:ln>
                            <a:noFill/>
                          </a:ln>
                          <a:solidFill>
                            <a:schemeClr val="tx1"/>
                          </a:solidFill>
                          <a:effectLst/>
                          <a:latin typeface="Calibri" pitchFamily="34" charset="0"/>
                          <a:cs typeface="Arial" pitchFamily="34" charset="0"/>
                        </a:rPr>
                        <a:t>2 skupiny dat nepárově:</a:t>
                      </a:r>
                      <a:endParaRPr kumimoji="0" lang="cs-CZ" sz="1400" b="1"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stealth"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smtClean="0">
                          <a:ln>
                            <a:noFill/>
                          </a:ln>
                          <a:solidFill>
                            <a:schemeClr val="tx1"/>
                          </a:solidFill>
                          <a:effectLst/>
                          <a:latin typeface="Calibri" pitchFamily="34" charset="0"/>
                          <a:cs typeface="Arial" pitchFamily="34" charset="0"/>
                        </a:rPr>
                        <a:t>Nepárový t-test</a:t>
                      </a:r>
                      <a:endParaRPr kumimoji="0" lang="cs-CZ" sz="14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a:noFill/>
                    </a:lnL>
                    <a:lnR>
                      <a:noFill/>
                    </a:lnR>
                    <a:lnT w="12700" cap="flat" cmpd="sng" algn="ctr">
                      <a:solidFill>
                        <a:srgbClr val="000000"/>
                      </a:solidFill>
                      <a:prstDash val="solid"/>
                      <a:round/>
                      <a:headEnd type="none" w="med" len="med"/>
                      <a:tailEnd type="stealth"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cs typeface="Arial" pitchFamily="34" charset="0"/>
                        </a:rPr>
                        <a:t>Mannův </a:t>
                      </a:r>
                      <a:r>
                        <a:rPr kumimoji="0" lang="cs-CZ" sz="1400" b="0" i="0" u="none" strike="noStrike" cap="none" normalizeH="0" baseline="0" dirty="0" err="1" smtClean="0">
                          <a:ln>
                            <a:noFill/>
                          </a:ln>
                          <a:solidFill>
                            <a:schemeClr val="tx1"/>
                          </a:solidFill>
                          <a:effectLst/>
                          <a:latin typeface="Calibri" pitchFamily="34" charset="0"/>
                          <a:cs typeface="Arial" pitchFamily="34" charset="0"/>
                        </a:rPr>
                        <a:t>Whitneyho</a:t>
                      </a:r>
                      <a:r>
                        <a:rPr kumimoji="0" lang="cs-CZ" sz="1400" b="0" i="0" u="none" strike="noStrike" cap="none" normalizeH="0" baseline="0" dirty="0" smtClean="0">
                          <a:ln>
                            <a:noFill/>
                          </a:ln>
                          <a:solidFill>
                            <a:schemeClr val="tx1"/>
                          </a:solidFill>
                          <a:effectLst/>
                          <a:latin typeface="Calibri" pitchFamily="34" charset="0"/>
                          <a:cs typeface="Arial" pitchFamily="34" charset="0"/>
                        </a:rPr>
                        <a:t> test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stealth" w="med" len="med"/>
                    </a:lnT>
                    <a:lnB>
                      <a:noFill/>
                    </a:lnB>
                    <a:lnTlToBr>
                      <a:noFill/>
                    </a:lnTlToBr>
                    <a:lnBlToTr>
                      <a:noFill/>
                    </a:lnBlToTr>
                    <a:noFill/>
                  </a:tcPr>
                </a:tc>
                <a:extLst>
                  <a:ext uri="{0D108BD9-81ED-4DB2-BD59-A6C34878D82A}">
                    <a16:rowId xmlns:a16="http://schemas.microsoft.com/office/drawing/2014/main" val="10001"/>
                  </a:ext>
                </a:extLst>
              </a:tr>
              <a:tr h="392113">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smtClean="0">
                          <a:ln>
                            <a:noFill/>
                          </a:ln>
                          <a:solidFill>
                            <a:schemeClr val="tx1"/>
                          </a:solidFill>
                          <a:effectLst/>
                          <a:latin typeface="Calibri" pitchFamily="34" charset="0"/>
                          <a:cs typeface="Arial" pitchFamily="34" charset="0"/>
                        </a:rPr>
                        <a:t>2 skupiny dat párově:</a:t>
                      </a:r>
                      <a:endParaRPr kumimoji="0" lang="cs-CZ" sz="1400" b="1"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cs typeface="Arial" pitchFamily="34" charset="0"/>
                        </a:rPr>
                        <a:t>Párový t-test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cs typeface="Arial" pitchFamily="34" charset="0"/>
                        </a:rPr>
                        <a:t>Wilcoxonův</a:t>
                      </a:r>
                      <a:r>
                        <a:rPr kumimoji="0" lang="cs-CZ" sz="1400" b="0" i="0" u="none" strike="noStrike" cap="none" normalizeH="0" baseline="0" dirty="0" smtClean="0">
                          <a:ln>
                            <a:noFill/>
                          </a:ln>
                          <a:solidFill>
                            <a:schemeClr val="tx1"/>
                          </a:solidFill>
                          <a:effectLst/>
                          <a:latin typeface="Calibri" pitchFamily="34" charset="0"/>
                          <a:cs typeface="Arial" pitchFamily="34" charset="0"/>
                        </a:rPr>
                        <a:t> test, znaménkový test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393700">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smtClean="0">
                          <a:ln>
                            <a:noFill/>
                          </a:ln>
                          <a:solidFill>
                            <a:schemeClr val="tx1"/>
                          </a:solidFill>
                          <a:effectLst/>
                          <a:latin typeface="Calibri" pitchFamily="34" charset="0"/>
                          <a:cs typeface="Arial" pitchFamily="34" charset="0"/>
                        </a:rPr>
                        <a:t>Více skupin nepárově:</a:t>
                      </a:r>
                      <a:endParaRPr kumimoji="0" lang="cs-CZ" sz="1400" b="1"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smtClean="0">
                          <a:ln>
                            <a:noFill/>
                          </a:ln>
                          <a:solidFill>
                            <a:schemeClr val="tx1"/>
                          </a:solidFill>
                          <a:effectLst/>
                          <a:latin typeface="Calibri" pitchFamily="34" charset="0"/>
                          <a:cs typeface="Arial" pitchFamily="34" charset="0"/>
                        </a:rPr>
                        <a:t>ANOVA</a:t>
                      </a:r>
                      <a:endParaRPr kumimoji="0" lang="cs-CZ" sz="14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cs typeface="Arial" pitchFamily="34" charset="0"/>
                        </a:rPr>
                        <a:t>Kruskalův</a:t>
                      </a:r>
                      <a:r>
                        <a:rPr kumimoji="0" lang="cs-CZ" sz="1400" b="0" i="0" u="none" strike="noStrike" cap="none" normalizeH="0" baseline="0" dirty="0" smtClean="0">
                          <a:ln>
                            <a:noFill/>
                          </a:ln>
                          <a:solidFill>
                            <a:schemeClr val="tx1"/>
                          </a:solidFill>
                          <a:effectLst/>
                          <a:latin typeface="Calibri" pitchFamily="34" charset="0"/>
                          <a:cs typeface="Arial" pitchFamily="34" charset="0"/>
                        </a:rPr>
                        <a:t>- </a:t>
                      </a:r>
                      <a:r>
                        <a:rPr kumimoji="0" lang="cs-CZ" sz="1400" b="0" i="0" u="none" strike="noStrike" cap="none" normalizeH="0" baseline="0" dirty="0" err="1" smtClean="0">
                          <a:ln>
                            <a:noFill/>
                          </a:ln>
                          <a:solidFill>
                            <a:schemeClr val="tx1"/>
                          </a:solidFill>
                          <a:effectLst/>
                          <a:latin typeface="Calibri" pitchFamily="34" charset="0"/>
                          <a:cs typeface="Arial" pitchFamily="34" charset="0"/>
                        </a:rPr>
                        <a:t>Wallisův</a:t>
                      </a:r>
                      <a:r>
                        <a:rPr kumimoji="0" lang="cs-CZ" sz="1400" b="0" i="0" u="none" strike="noStrike" cap="none" normalizeH="0" baseline="0" dirty="0" smtClean="0">
                          <a:ln>
                            <a:noFill/>
                          </a:ln>
                          <a:solidFill>
                            <a:schemeClr val="tx1"/>
                          </a:solidFill>
                          <a:effectLst/>
                          <a:latin typeface="Calibri" pitchFamily="34" charset="0"/>
                          <a:cs typeface="Arial" pitchFamily="34" charset="0"/>
                        </a:rPr>
                        <a:t> test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392113">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smtClean="0">
                          <a:ln>
                            <a:noFill/>
                          </a:ln>
                          <a:solidFill>
                            <a:schemeClr val="tx1"/>
                          </a:solidFill>
                          <a:effectLst/>
                          <a:latin typeface="Calibri" pitchFamily="34" charset="0"/>
                          <a:cs typeface="Arial" pitchFamily="34" charset="0"/>
                        </a:rPr>
                        <a:t>Korelace:</a:t>
                      </a:r>
                      <a:endParaRPr kumimoji="0" lang="cs-CZ" sz="1400" b="1"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smtClean="0">
                          <a:ln>
                            <a:noFill/>
                          </a:ln>
                          <a:solidFill>
                            <a:schemeClr val="tx1"/>
                          </a:solidFill>
                          <a:effectLst/>
                          <a:latin typeface="Calibri" pitchFamily="34" charset="0"/>
                          <a:cs typeface="Arial" pitchFamily="34" charset="0"/>
                        </a:rPr>
                        <a:t>Pearsonův koeficient</a:t>
                      </a:r>
                      <a:endParaRPr kumimoji="0" lang="cs-CZ" sz="14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cs typeface="Arial" pitchFamily="34" charset="0"/>
                        </a:rPr>
                        <a:t>Spearmanův</a:t>
                      </a:r>
                      <a:r>
                        <a:rPr kumimoji="0" lang="cs-CZ" sz="1400" b="0" i="0" u="none" strike="noStrike" cap="none" normalizeH="0" baseline="0" dirty="0" smtClean="0">
                          <a:ln>
                            <a:noFill/>
                          </a:ln>
                          <a:solidFill>
                            <a:schemeClr val="tx1"/>
                          </a:solidFill>
                          <a:effectLst/>
                          <a:latin typeface="Calibri" pitchFamily="34" charset="0"/>
                          <a:cs typeface="Arial" pitchFamily="34" charset="0"/>
                        </a:rPr>
                        <a:t> koeficient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4098" name="Picture 2" descr="http://www.kinc.cz/obrazky/panacek-uvod.jpg"/>
          <p:cNvPicPr>
            <a:picLocks noChangeAspect="1" noChangeArrowheads="1"/>
          </p:cNvPicPr>
          <p:nvPr/>
        </p:nvPicPr>
        <p:blipFill>
          <a:blip r:embed="rId2" cstate="print"/>
          <a:srcRect/>
          <a:stretch>
            <a:fillRect/>
          </a:stretch>
        </p:blipFill>
        <p:spPr bwMode="auto">
          <a:xfrm>
            <a:off x="7164288" y="2492896"/>
            <a:ext cx="857250" cy="1428750"/>
          </a:xfrm>
          <a:prstGeom prst="rect">
            <a:avLst/>
          </a:prstGeom>
          <a:noFill/>
        </p:spPr>
      </p:pic>
      <p:sp>
        <p:nvSpPr>
          <p:cNvPr id="33794" name="Zástupný symbol pro zápatí 3"/>
          <p:cNvSpPr>
            <a:spLocks noGrp="1"/>
          </p:cNvSpPr>
          <p:nvPr>
            <p:ph type="ftr" sz="quarter" idx="11"/>
          </p:nvPr>
        </p:nvSpPr>
        <p:spPr bwMode="auto">
          <a:noFill/>
          <a:ln>
            <a:miter lim="800000"/>
            <a:headEnd/>
            <a:tailEnd/>
          </a:ln>
        </p:spPr>
        <p:txBody>
          <a:bodyPr/>
          <a:lstStyle/>
          <a:p>
            <a:r>
              <a:rPr lang="cs-CZ" i="0" smtClean="0">
                <a:latin typeface="Arial" charset="0"/>
                <a:cs typeface="Arial" charset="0"/>
              </a:rPr>
              <a:t>Vytvořil Institut biostatistiky a analýz, Masarykova univerzita </a:t>
            </a:r>
            <a:br>
              <a:rPr lang="cs-CZ" i="0" smtClean="0">
                <a:latin typeface="Arial" charset="0"/>
                <a:cs typeface="Arial" charset="0"/>
              </a:rPr>
            </a:br>
            <a:r>
              <a:rPr lang="cs-CZ" smtClean="0">
                <a:latin typeface="Arial" charset="0"/>
                <a:cs typeface="Arial" charset="0"/>
              </a:rPr>
              <a:t>J. Jarkovský, L. Dušek</a:t>
            </a:r>
          </a:p>
          <a:p>
            <a:endParaRPr lang="cs-CZ" smtClean="0">
              <a:latin typeface="Arial" charset="0"/>
              <a:cs typeface="Arial" charset="0"/>
            </a:endParaRPr>
          </a:p>
        </p:txBody>
      </p:sp>
      <p:sp>
        <p:nvSpPr>
          <p:cNvPr id="33795" name="Rectangle 2"/>
          <p:cNvSpPr>
            <a:spLocks noGrp="1" noChangeArrowheads="1"/>
          </p:cNvSpPr>
          <p:nvPr>
            <p:ph type="title" idx="4294967295"/>
          </p:nvPr>
        </p:nvSpPr>
        <p:spPr/>
        <p:txBody>
          <a:bodyPr anchor="ctr"/>
          <a:lstStyle/>
          <a:p>
            <a:pPr eaLnBrk="1" hangingPunct="1"/>
            <a:r>
              <a:rPr lang="cs-CZ" smtClean="0"/>
              <a:t>Statistické testy a normalita dat</a:t>
            </a:r>
          </a:p>
        </p:txBody>
      </p:sp>
      <p:sp>
        <p:nvSpPr>
          <p:cNvPr id="33796" name="Rectangle 3"/>
          <p:cNvSpPr>
            <a:spLocks noGrp="1" noChangeArrowheads="1"/>
          </p:cNvSpPr>
          <p:nvPr>
            <p:ph type="body" idx="4294967295"/>
          </p:nvPr>
        </p:nvSpPr>
        <p:spPr>
          <a:xfrm>
            <a:off x="385763" y="1484313"/>
            <a:ext cx="8650287" cy="5545137"/>
          </a:xfrm>
        </p:spPr>
        <p:txBody>
          <a:bodyPr/>
          <a:lstStyle/>
          <a:p>
            <a:pPr eaLnBrk="1" hangingPunct="1"/>
            <a:r>
              <a:rPr lang="cs-CZ" sz="1600" b="1" dirty="0" smtClean="0"/>
              <a:t>Normalita dat je jedním z předpokladů tzv. parametrických testů (testů založených na předpokladu nějakého rozložení) – např. </a:t>
            </a:r>
            <a:r>
              <a:rPr lang="cs-CZ" sz="1600" i="1" dirty="0" smtClean="0"/>
              <a:t>t</a:t>
            </a:r>
            <a:r>
              <a:rPr lang="cs-CZ" sz="1600" dirty="0" smtClean="0"/>
              <a:t>-testy</a:t>
            </a:r>
          </a:p>
          <a:p>
            <a:pPr eaLnBrk="1" hangingPunct="1"/>
            <a:r>
              <a:rPr lang="cs-CZ" sz="1600" b="1" dirty="0" smtClean="0"/>
              <a:t>Pokud data nejsou normální, neodpovídají ani modelovému rozložení, které je použito pro výpočet (</a:t>
            </a:r>
            <a:r>
              <a:rPr lang="cs-CZ" sz="1600" b="1" i="1" dirty="0" smtClean="0"/>
              <a:t>t</a:t>
            </a:r>
            <a:r>
              <a:rPr lang="cs-CZ" sz="1600" b="1" dirty="0" smtClean="0"/>
              <a:t>-rozložení) a test tak může lhát</a:t>
            </a:r>
          </a:p>
          <a:p>
            <a:pPr eaLnBrk="1" hangingPunct="1"/>
            <a:endParaRPr lang="cs-CZ" sz="1600" b="1" dirty="0" smtClean="0"/>
          </a:p>
          <a:p>
            <a:pPr eaLnBrk="1" hangingPunct="1"/>
            <a:r>
              <a:rPr lang="cs-CZ" sz="1600" b="1" dirty="0" smtClean="0"/>
              <a:t>Řešením je tedy:</a:t>
            </a:r>
          </a:p>
          <a:p>
            <a:pPr lvl="1" eaLnBrk="1" hangingPunct="1"/>
            <a:r>
              <a:rPr lang="cs-CZ" sz="1500" dirty="0" smtClean="0">
                <a:solidFill>
                  <a:schemeClr val="tx1"/>
                </a:solidFill>
              </a:rPr>
              <a:t>Transformace dat</a:t>
            </a:r>
            <a:r>
              <a:rPr lang="cs-CZ" sz="1500" b="1" dirty="0" smtClean="0">
                <a:solidFill>
                  <a:schemeClr val="tx1"/>
                </a:solidFill>
              </a:rPr>
              <a:t> za účelem dosažení normality jejich rozložení</a:t>
            </a:r>
          </a:p>
          <a:p>
            <a:pPr lvl="1" eaLnBrk="1" hangingPunct="1"/>
            <a:r>
              <a:rPr lang="cs-CZ" sz="1500" dirty="0" err="1" smtClean="0">
                <a:solidFill>
                  <a:schemeClr val="tx1"/>
                </a:solidFill>
              </a:rPr>
              <a:t>Neparametrické</a:t>
            </a:r>
            <a:r>
              <a:rPr lang="cs-CZ" sz="1500" dirty="0" smtClean="0">
                <a:solidFill>
                  <a:schemeClr val="tx1"/>
                </a:solidFill>
              </a:rPr>
              <a:t> testy</a:t>
            </a:r>
            <a:r>
              <a:rPr lang="cs-CZ" sz="1500" b="1" dirty="0" smtClean="0">
                <a:solidFill>
                  <a:schemeClr val="tx1"/>
                </a:solidFill>
              </a:rPr>
              <a:t> – tyto testy nemají žádné předpoklady o rozložení dat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smtClean="0"/>
              <a:t>Neparametrické alternativy nepárového t-testu</a:t>
            </a:r>
          </a:p>
        </p:txBody>
      </p:sp>
      <p:graphicFrame>
        <p:nvGraphicFramePr>
          <p:cNvPr id="462975" name="Group 127"/>
          <p:cNvGraphicFramePr>
            <a:graphicFrameLocks noGrp="1"/>
          </p:cNvGraphicFramePr>
          <p:nvPr/>
        </p:nvGraphicFramePr>
        <p:xfrm>
          <a:off x="298450" y="1524000"/>
          <a:ext cx="3625850" cy="4637405"/>
        </p:xfrm>
        <a:graphic>
          <a:graphicData uri="http://schemas.openxmlformats.org/drawingml/2006/table">
            <a:tbl>
              <a:tblPr/>
              <a:tblGrid>
                <a:gridCol w="415925">
                  <a:extLst>
                    <a:ext uri="{9D8B030D-6E8A-4147-A177-3AD203B41FA5}">
                      <a16:colId xmlns:a16="http://schemas.microsoft.com/office/drawing/2014/main" val="20000"/>
                    </a:ext>
                  </a:extLst>
                </a:gridCol>
                <a:gridCol w="4254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730250">
                  <a:extLst>
                    <a:ext uri="{9D8B030D-6E8A-4147-A177-3AD203B41FA5}">
                      <a16:colId xmlns:a16="http://schemas.microsoft.com/office/drawing/2014/main" val="20003"/>
                    </a:ext>
                  </a:extLst>
                </a:gridCol>
                <a:gridCol w="552450">
                  <a:extLst>
                    <a:ext uri="{9D8B030D-6E8A-4147-A177-3AD203B41FA5}">
                      <a16:colId xmlns:a16="http://schemas.microsoft.com/office/drawing/2014/main" val="20004"/>
                    </a:ext>
                  </a:extLst>
                </a:gridCol>
                <a:gridCol w="771525">
                  <a:extLst>
                    <a:ext uri="{9D8B030D-6E8A-4147-A177-3AD203B41FA5}">
                      <a16:colId xmlns:a16="http://schemas.microsoft.com/office/drawing/2014/main" val="20005"/>
                    </a:ext>
                  </a:extLst>
                </a:gridCol>
              </a:tblGrid>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X1</a:t>
                      </a:r>
                      <a:endParaRPr kumimoji="0" lang="cs-CZ"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X2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ALL</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Rank ALL</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X1 rank</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X2 rank</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0"/>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6</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5</a:t>
                      </a:r>
                      <a:endParaRPr kumimoji="0" lang="cs-CZ"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7,5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7,5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38</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4</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4</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18</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18</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14</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7,5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41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10</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10</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6</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38</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14</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7,5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41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
        <p:nvSpPr>
          <p:cNvPr id="241789" name="Rectangle 124"/>
          <p:cNvSpPr>
            <a:spLocks noChangeArrowheads="1"/>
          </p:cNvSpPr>
          <p:nvPr/>
        </p:nvSpPr>
        <p:spPr bwMode="auto">
          <a:xfrm>
            <a:off x="4068763" y="1431925"/>
            <a:ext cx="4824412" cy="4848225"/>
          </a:xfrm>
          <a:prstGeom prst="rect">
            <a:avLst/>
          </a:prstGeom>
          <a:noFill/>
          <a:ln w="9525">
            <a:noFill/>
            <a:miter lim="800000"/>
            <a:headEnd/>
            <a:tailEnd/>
          </a:ln>
        </p:spPr>
        <p:txBody>
          <a:bodyPr tIns="152352" bIns="38088" anchor="ctr">
            <a:spAutoFit/>
          </a:bodyPr>
          <a:lstStyle/>
          <a:p>
            <a:pPr algn="ctr" fontAlgn="base">
              <a:spcBef>
                <a:spcPct val="20000"/>
              </a:spcBef>
              <a:spcAft>
                <a:spcPct val="0"/>
              </a:spcAft>
            </a:pPr>
            <a:r>
              <a:rPr lang="cs-CZ" sz="2000" b="1">
                <a:solidFill>
                  <a:prstClr val="black"/>
                </a:solidFill>
                <a:cs typeface="Arial" pitchFamily="34" charset="0"/>
              </a:rPr>
              <a:t>Mann Whitney U-test</a:t>
            </a:r>
          </a:p>
          <a:p>
            <a:pPr fontAlgn="base">
              <a:spcBef>
                <a:spcPct val="20000"/>
              </a:spcBef>
              <a:spcAft>
                <a:spcPct val="0"/>
              </a:spcAft>
              <a:buFontTx/>
              <a:buChar char="•"/>
            </a:pPr>
            <a:r>
              <a:rPr lang="cs-CZ" sz="1600">
                <a:solidFill>
                  <a:prstClr val="black"/>
                </a:solidFill>
                <a:cs typeface="Arial" pitchFamily="34" charset="0"/>
              </a:rPr>
              <a:t>Stejně jako řada jiných neparametrických testů počítá i tento test s pořadím dat v souborech namísto s originálními daty. Jde o neparametrickou obdobu nepárového t-testu a z těchto neparametrických testů má nejvyšší sílu testu (95% párového t-testu).</a:t>
            </a:r>
          </a:p>
          <a:p>
            <a:pPr fontAlgn="base">
              <a:spcBef>
                <a:spcPct val="20000"/>
              </a:spcBef>
              <a:spcAft>
                <a:spcPct val="0"/>
              </a:spcAft>
              <a:buFontTx/>
              <a:buChar char="•"/>
            </a:pPr>
            <a:r>
              <a:rPr lang="cs-CZ" sz="1600">
                <a:solidFill>
                  <a:prstClr val="black"/>
                </a:solidFill>
                <a:cs typeface="Arial" pitchFamily="34" charset="0"/>
              </a:rPr>
              <a:t>V případě Mann-Whitney testu jsou nejprve čísla obou souborů sloučena a je vytvořeno jejich pořadí v tomto sloučeném souboru, pak jsou hodnoty vráceny do původních souborů a nadále se pracuje již jen s jejich pořadím. </a:t>
            </a:r>
          </a:p>
          <a:p>
            <a:pPr fontAlgn="base">
              <a:spcBef>
                <a:spcPct val="20000"/>
              </a:spcBef>
              <a:spcAft>
                <a:spcPct val="0"/>
              </a:spcAft>
              <a:buFontTx/>
              <a:buChar char="•"/>
            </a:pPr>
            <a:r>
              <a:rPr lang="cs-CZ" sz="1600">
                <a:solidFill>
                  <a:prstClr val="black"/>
                </a:solidFill>
                <a:cs typeface="Arial" pitchFamily="34" charset="0"/>
              </a:rPr>
              <a:t>Pro oba soubory je tedy vytvořen součet pořadí a menší z obou součtů je porovnán s kritickou hodnotou testu, pokud je tato hodnota menší než kritická hodnota testu, zamítáme nulovou hypotézu shody distribučních funkcí obou skupin.</a:t>
            </a:r>
          </a:p>
          <a:p>
            <a:pPr fontAlgn="base">
              <a:spcBef>
                <a:spcPct val="20000"/>
              </a:spcBef>
              <a:spcAft>
                <a:spcPct val="0"/>
              </a:spcAft>
              <a:buFontTx/>
              <a:buChar char="•"/>
            </a:pPr>
            <a:r>
              <a:rPr lang="cs-CZ" sz="1600">
                <a:solidFill>
                  <a:prstClr val="black"/>
                </a:solidFill>
                <a:cs typeface="Arial" pitchFamily="34" charset="0"/>
              </a:rPr>
              <a:t>Podobným způsobem je počítán i </a:t>
            </a:r>
            <a:r>
              <a:rPr lang="cs-CZ" sz="1600" b="1">
                <a:solidFill>
                  <a:prstClr val="black"/>
                </a:solidFill>
                <a:cs typeface="Arial" pitchFamily="34" charset="0"/>
              </a:rPr>
              <a:t>Wilcoxon rank sum test</a:t>
            </a:r>
            <a:r>
              <a:rPr lang="cs-CZ" sz="1600">
                <a:solidFill>
                  <a:prstClr val="black"/>
                </a:solidFill>
                <a:cs typeface="Arial" pitchFamily="34" charset="0"/>
              </a:rPr>
              <a:t> (pozor, existuje ještě Wilcoxnův párový test!!!)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2228" name="Rectangle 2"/>
          <p:cNvSpPr>
            <a:spLocks noGrp="1"/>
          </p:cNvSpPr>
          <p:nvPr>
            <p:ph type="title" idx="4294967295"/>
          </p:nvPr>
        </p:nvSpPr>
        <p:spPr/>
        <p:txBody>
          <a:bodyPr/>
          <a:lstStyle/>
          <a:p>
            <a:r>
              <a:rPr lang="cs-CZ" dirty="0" smtClean="0"/>
              <a:t>Příklad 1: Mann – </a:t>
            </a:r>
            <a:r>
              <a:rPr lang="cs-CZ" dirty="0" err="1" smtClean="0"/>
              <a:t>Whitney</a:t>
            </a:r>
            <a:r>
              <a:rPr lang="cs-CZ" dirty="0" smtClean="0"/>
              <a:t> U test</a:t>
            </a:r>
          </a:p>
        </p:txBody>
      </p:sp>
      <p:sp>
        <p:nvSpPr>
          <p:cNvPr id="52229" name="Rectangle 3"/>
          <p:cNvSpPr>
            <a:spLocks noGrp="1"/>
          </p:cNvSpPr>
          <p:nvPr>
            <p:ph type="body" idx="4294967295"/>
          </p:nvPr>
        </p:nvSpPr>
        <p:spPr>
          <a:xfrm>
            <a:off x="301625" y="1524000"/>
            <a:ext cx="6353175" cy="4598988"/>
          </a:xfrm>
        </p:spPr>
        <p:txBody>
          <a:bodyPr/>
          <a:lstStyle/>
          <a:p>
            <a:r>
              <a:rPr lang="cs-CZ" sz="1700" dirty="0" smtClean="0"/>
              <a:t>17 štěňat bylo trénováno v chození na záchod metodou pozitivního posilování (pochvala, když jde na záchod venku) nebo negativního (trest, když jde na záchod doma). Jako parametr bylo měřeno, za kolik dní je štěně vycvičeno.</a:t>
            </a:r>
          </a:p>
          <a:p>
            <a:r>
              <a:rPr lang="cs-CZ" sz="1700" dirty="0" smtClean="0"/>
              <a:t>nulová hypotéza je, že není rozdíl v metodách tréninku, tedy, že oběma metodami je štěně vycvičeno za stejnou dobu.</a:t>
            </a:r>
          </a:p>
          <a:p>
            <a:r>
              <a:rPr lang="cs-CZ" sz="1700" dirty="0" smtClean="0"/>
              <a:t>po srovnání rozložení + malý počet hodnot je vhodné použít </a:t>
            </a:r>
            <a:r>
              <a:rPr lang="cs-CZ" sz="1700" dirty="0" err="1" smtClean="0"/>
              <a:t>neparametrický</a:t>
            </a:r>
            <a:r>
              <a:rPr lang="cs-CZ" sz="1700" dirty="0" smtClean="0"/>
              <a:t> test</a:t>
            </a:r>
          </a:p>
          <a:p>
            <a:r>
              <a:rPr lang="cs-CZ" sz="1700" dirty="0" smtClean="0"/>
              <a:t>je vytvořeno pořadí sloučených hodnot</a:t>
            </a:r>
          </a:p>
          <a:p>
            <a:r>
              <a:rPr lang="cs-CZ" sz="1700" dirty="0" smtClean="0"/>
              <a:t>pořadí hodnot v jednotlivých skupinách dat je sečteno a menší ze součtů je použit pro srovnání s kritickou hodnotou testu</a:t>
            </a:r>
          </a:p>
          <a:p>
            <a:r>
              <a:rPr lang="cs-CZ" sz="1700" dirty="0" smtClean="0"/>
              <a:t>výsledkem testu je p&lt;</a:t>
            </a:r>
            <a:r>
              <a:rPr lang="cs-CZ" sz="1700" dirty="0" smtClean="0">
                <a:sym typeface="Symbol" pitchFamily="18" charset="2"/>
              </a:rPr>
              <a:t></a:t>
            </a:r>
            <a:r>
              <a:rPr lang="cs-CZ" sz="1700" dirty="0" smtClean="0"/>
              <a:t>, nulovou hypotézu tedy zamítáme a výsledkem testu je, že pozitivní působení při výcviku štěňat dává lepší výsledky</a:t>
            </a:r>
          </a:p>
          <a:p>
            <a:endParaRPr lang="cs-CZ" sz="1700" dirty="0" smtClean="0"/>
          </a:p>
        </p:txBody>
      </p:sp>
      <p:sp>
        <p:nvSpPr>
          <p:cNvPr id="52230" name="Rectangle 4"/>
          <p:cNvSpPr>
            <a:spLocks noChangeArrowheads="1"/>
          </p:cNvSpPr>
          <p:nvPr/>
        </p:nvSpPr>
        <p:spPr bwMode="auto">
          <a:xfrm>
            <a:off x="0" y="1628775"/>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2226" name="Object 5"/>
          <p:cNvGraphicFramePr>
            <a:graphicFrameLocks noChangeAspect="1"/>
          </p:cNvGraphicFramePr>
          <p:nvPr/>
        </p:nvGraphicFramePr>
        <p:xfrm>
          <a:off x="6732588" y="1339850"/>
          <a:ext cx="2100262" cy="5257800"/>
        </p:xfrm>
        <a:graphic>
          <a:graphicData uri="http://schemas.openxmlformats.org/presentationml/2006/ole">
            <mc:AlternateContent xmlns:mc="http://schemas.openxmlformats.org/markup-compatibility/2006">
              <mc:Choice xmlns:v="urn:schemas-microsoft-com:vml" Requires="v">
                <p:oleObj spid="_x0000_s63491" name="Graph" r:id="rId3" imgW="1440180" imgH="3599815" progId="STATISTICA.Graph">
                  <p:embed/>
                </p:oleObj>
              </mc:Choice>
              <mc:Fallback>
                <p:oleObj name="Graph" r:id="rId3" imgW="1440180" imgH="3599815" progId="STATISTICA.Graph">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1339850"/>
                        <a:ext cx="2100262" cy="525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4" name="Picture 6" descr="http://www.mojestarosti.cz/poradna/images/mconsult/images/1339688205_pes.jpg"/>
          <p:cNvPicPr>
            <a:picLocks noChangeAspect="1" noChangeArrowheads="1"/>
          </p:cNvPicPr>
          <p:nvPr/>
        </p:nvPicPr>
        <p:blipFill>
          <a:blip r:embed="rId5" cstate="print"/>
          <a:srcRect l="6719" t="30236" b="10079"/>
          <a:stretch>
            <a:fillRect/>
          </a:stretch>
        </p:blipFill>
        <p:spPr bwMode="auto">
          <a:xfrm>
            <a:off x="4877132" y="5318289"/>
            <a:ext cx="1999124" cy="1279063"/>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2" cstate="print"/>
          <a:srcRect/>
          <a:stretch>
            <a:fillRect/>
          </a:stretch>
        </p:blipFill>
        <p:spPr bwMode="auto">
          <a:xfrm>
            <a:off x="3382838" y="1685503"/>
            <a:ext cx="5581650" cy="4695825"/>
          </a:xfrm>
          <a:prstGeom prst="rect">
            <a:avLst/>
          </a:prstGeom>
          <a:noFill/>
          <a:ln w="9525">
            <a:noFill/>
            <a:miter lim="800000"/>
            <a:headEnd/>
            <a:tailEnd/>
          </a:ln>
        </p:spPr>
      </p:pic>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6" name="Nadpis 1"/>
          <p:cNvSpPr>
            <a:spLocks noGrp="1"/>
          </p:cNvSpPr>
          <p:nvPr>
            <p:ph type="title"/>
          </p:nvPr>
        </p:nvSpPr>
        <p:spPr/>
        <p:txBody>
          <a:bodyPr/>
          <a:lstStyle/>
          <a:p>
            <a:r>
              <a:rPr lang="cs-CZ" dirty="0" smtClean="0"/>
              <a:t>Příklad 1: Řešení v softwaru </a:t>
            </a:r>
            <a:r>
              <a:rPr lang="cs-CZ" dirty="0" err="1" smtClean="0"/>
              <a:t>Statistica</a:t>
            </a:r>
            <a:r>
              <a:rPr lang="cs-CZ" dirty="0" smtClean="0"/>
              <a:t> I</a:t>
            </a:r>
            <a:endParaRPr lang="cs-CZ" dirty="0"/>
          </a:p>
        </p:txBody>
      </p:sp>
      <p:sp>
        <p:nvSpPr>
          <p:cNvPr id="7" name="Šipka doprava 6"/>
          <p:cNvSpPr/>
          <p:nvPr/>
        </p:nvSpPr>
        <p:spPr>
          <a:xfrm rot="2033744">
            <a:off x="4717254" y="123077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8" name="Šipka doprava 7"/>
          <p:cNvSpPr/>
          <p:nvPr/>
        </p:nvSpPr>
        <p:spPr>
          <a:xfrm>
            <a:off x="4355976" y="407707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9" name="TextovéPole 8"/>
          <p:cNvSpPr txBox="1"/>
          <p:nvPr/>
        </p:nvSpPr>
        <p:spPr>
          <a:xfrm>
            <a:off x="265032" y="3573016"/>
            <a:ext cx="3082832" cy="1200329"/>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p>
          <a:p>
            <a:r>
              <a:rPr lang="cs-CZ" b="1" i="1" dirty="0" err="1" smtClean="0"/>
              <a:t>Nonparametrics</a:t>
            </a:r>
            <a:r>
              <a:rPr lang="cs-CZ" b="1" i="1" dirty="0" smtClean="0"/>
              <a:t> ,</a:t>
            </a:r>
          </a:p>
          <a:p>
            <a:r>
              <a:rPr lang="cs-CZ" dirty="0" smtClean="0"/>
              <a:t>vybereme </a:t>
            </a:r>
            <a:r>
              <a:rPr lang="cs-CZ" b="1" i="1" dirty="0" err="1"/>
              <a:t>C</a:t>
            </a:r>
            <a:r>
              <a:rPr lang="cs-CZ" b="1" i="1" dirty="0" err="1" smtClean="0"/>
              <a:t>omparing</a:t>
            </a:r>
            <a:r>
              <a:rPr lang="cs-CZ" b="1" i="1" dirty="0" smtClean="0"/>
              <a:t> </a:t>
            </a:r>
            <a:r>
              <a:rPr lang="cs-CZ" b="1" i="1" dirty="0" err="1" smtClean="0"/>
              <a:t>two</a:t>
            </a:r>
            <a:r>
              <a:rPr lang="cs-CZ" b="1" i="1" dirty="0" smtClean="0"/>
              <a:t> </a:t>
            </a:r>
          </a:p>
          <a:p>
            <a:r>
              <a:rPr lang="cs-CZ" b="1" i="1" dirty="0" smtClean="0"/>
              <a:t>independent </a:t>
            </a:r>
            <a:r>
              <a:rPr lang="cs-CZ" b="1" i="1" dirty="0" err="1" smtClean="0"/>
              <a:t>samples</a:t>
            </a:r>
            <a:r>
              <a:rPr lang="cs-CZ" b="1" i="1" dirty="0" smtClean="0"/>
              <a:t> (</a:t>
            </a:r>
            <a:r>
              <a:rPr lang="cs-CZ" b="1" i="1" dirty="0" err="1" smtClean="0"/>
              <a:t>groups</a:t>
            </a:r>
            <a:r>
              <a:rPr lang="cs-CZ" b="1" i="1" dirty="0" smtClean="0"/>
              <a:t>)</a:t>
            </a:r>
          </a:p>
        </p:txBody>
      </p:sp>
      <p:sp>
        <p:nvSpPr>
          <p:cNvPr id="10" name="Šipka doprava 9"/>
          <p:cNvSpPr/>
          <p:nvPr/>
        </p:nvSpPr>
        <p:spPr>
          <a:xfrm>
            <a:off x="2483768" y="2060848"/>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11" name="Zaoblený obdélník 10"/>
          <p:cNvSpPr/>
          <p:nvPr/>
        </p:nvSpPr>
        <p:spPr>
          <a:xfrm>
            <a:off x="3347864" y="1916832"/>
            <a:ext cx="864096"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TextovéPole 4"/>
          <p:cNvSpPr txBox="1"/>
          <p:nvPr/>
        </p:nvSpPr>
        <p:spPr>
          <a:xfrm>
            <a:off x="442525" y="2204864"/>
            <a:ext cx="3722109" cy="3416320"/>
          </a:xfrm>
          <a:prstGeom prst="rect">
            <a:avLst/>
          </a:prstGeom>
          <a:noFill/>
        </p:spPr>
        <p:txBody>
          <a:bodyPr wrap="non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pPr>
              <a:buFont typeface="Arial" pitchFamily="34" charset="0"/>
              <a:buChar char="•"/>
            </a:pPr>
            <a:r>
              <a:rPr lang="cs-CZ" dirty="0" smtClean="0"/>
              <a:t> Kliknutím na </a:t>
            </a:r>
            <a:r>
              <a:rPr lang="cs-CZ" b="1" i="1" dirty="0" err="1" smtClean="0"/>
              <a:t>Mann</a:t>
            </a:r>
            <a:r>
              <a:rPr lang="cs-CZ" b="1" i="1" dirty="0" smtClean="0"/>
              <a:t>-</a:t>
            </a:r>
            <a:r>
              <a:rPr lang="cs-CZ" b="1" i="1" dirty="0" err="1" smtClean="0"/>
              <a:t>Whitney</a:t>
            </a:r>
            <a:r>
              <a:rPr lang="cs-CZ" b="1" i="1" dirty="0" smtClean="0"/>
              <a:t> U test, </a:t>
            </a:r>
          </a:p>
          <a:p>
            <a:r>
              <a:rPr lang="cs-CZ" dirty="0" smtClean="0"/>
              <a:t>nebo na M-W U test</a:t>
            </a:r>
          </a:p>
          <a:p>
            <a:r>
              <a:rPr lang="cs-CZ" dirty="0" smtClean="0"/>
              <a:t>získáme výstupy:</a:t>
            </a:r>
          </a:p>
          <a:p>
            <a:endParaRPr lang="cs-CZ" dirty="0" smtClean="0"/>
          </a:p>
          <a:p>
            <a:endParaRPr lang="cs-CZ" dirty="0" smtClean="0"/>
          </a:p>
          <a:p>
            <a:endParaRPr lang="cs-CZ" b="1" i="1" dirty="0"/>
          </a:p>
        </p:txBody>
      </p:sp>
      <p:grpSp>
        <p:nvGrpSpPr>
          <p:cNvPr id="2" name="Skupina 12"/>
          <p:cNvGrpSpPr/>
          <p:nvPr/>
        </p:nvGrpSpPr>
        <p:grpSpPr>
          <a:xfrm>
            <a:off x="4211960" y="1985861"/>
            <a:ext cx="4427761" cy="4035427"/>
            <a:chOff x="4223552" y="1195810"/>
            <a:chExt cx="4427761" cy="4035427"/>
          </a:xfrm>
        </p:grpSpPr>
        <p:pic>
          <p:nvPicPr>
            <p:cNvPr id="23554" name="Picture 2"/>
            <p:cNvPicPr>
              <a:picLocks noChangeAspect="1" noChangeArrowheads="1"/>
            </p:cNvPicPr>
            <p:nvPr/>
          </p:nvPicPr>
          <p:blipFill>
            <a:blip r:embed="rId2" cstate="print"/>
            <a:srcRect/>
            <a:stretch>
              <a:fillRect/>
            </a:stretch>
          </p:blipFill>
          <p:spPr bwMode="auto">
            <a:xfrm>
              <a:off x="4788024" y="1340768"/>
              <a:ext cx="3619500" cy="3505200"/>
            </a:xfrm>
            <a:prstGeom prst="rect">
              <a:avLst/>
            </a:prstGeom>
            <a:noFill/>
            <a:ln w="9525">
              <a:noFill/>
              <a:miter lim="800000"/>
              <a:headEnd/>
              <a:tailEnd/>
            </a:ln>
          </p:spPr>
        </p:pic>
        <p:sp>
          <p:nvSpPr>
            <p:cNvPr id="6" name="Šipka doprava 5"/>
            <p:cNvSpPr/>
            <p:nvPr/>
          </p:nvSpPr>
          <p:spPr>
            <a:xfrm rot="1014335">
              <a:off x="4412150" y="151705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7" name="Šipka doprava 6"/>
            <p:cNvSpPr/>
            <p:nvPr/>
          </p:nvSpPr>
          <p:spPr>
            <a:xfrm rot="13836479">
              <a:off x="7773347" y="4583165"/>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8" name="Šipka doprava 7"/>
            <p:cNvSpPr/>
            <p:nvPr/>
          </p:nvSpPr>
          <p:spPr>
            <a:xfrm rot="21435653">
              <a:off x="4223552" y="3519647"/>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9" name="Zaoblený obdélník 8"/>
            <p:cNvSpPr/>
            <p:nvPr/>
          </p:nvSpPr>
          <p:spPr>
            <a:xfrm>
              <a:off x="5076056" y="3573016"/>
              <a:ext cx="2088232"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prava 9"/>
            <p:cNvSpPr/>
            <p:nvPr/>
          </p:nvSpPr>
          <p:spPr>
            <a:xfrm rot="7690540">
              <a:off x="8003241" y="133982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grpSp>
      <p:sp>
        <p:nvSpPr>
          <p:cNvPr id="12" name="Nadpis 1"/>
          <p:cNvSpPr>
            <a:spLocks noGrp="1"/>
          </p:cNvSpPr>
          <p:nvPr>
            <p:ph type="title"/>
          </p:nvPr>
        </p:nvSpPr>
        <p:spPr/>
        <p:txBody>
          <a:bodyPr/>
          <a:lstStyle/>
          <a:p>
            <a:r>
              <a:rPr lang="cs-CZ" dirty="0" smtClean="0"/>
              <a:t>Příklad 1: Řešení v softwaru </a:t>
            </a:r>
            <a:r>
              <a:rPr lang="cs-CZ" dirty="0" err="1" smtClean="0"/>
              <a:t>Statistica</a:t>
            </a:r>
            <a:r>
              <a:rPr lang="cs-CZ" dirty="0" smtClean="0"/>
              <a:t> II</a:t>
            </a:r>
            <a:endParaRPr 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Řešení: </a:t>
            </a:r>
            <a:r>
              <a:rPr lang="cs-CZ" dirty="0" err="1" smtClean="0"/>
              <a:t>Mann</a:t>
            </a:r>
            <a:r>
              <a:rPr lang="cs-CZ" dirty="0" smtClean="0"/>
              <a:t>-</a:t>
            </a:r>
            <a:r>
              <a:rPr lang="cs-CZ" dirty="0" err="1" smtClean="0"/>
              <a:t>Whitney</a:t>
            </a:r>
            <a:r>
              <a:rPr lang="cs-CZ" dirty="0" smtClean="0"/>
              <a:t> test v </a:t>
            </a:r>
            <a:r>
              <a:rPr lang="cs-CZ" dirty="0" err="1" smtClean="0"/>
              <a:t>Statistica</a:t>
            </a:r>
            <a:r>
              <a:rPr lang="cs-CZ" dirty="0" smtClean="0"/>
              <a:t> III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TextovéPole 3"/>
          <p:cNvSpPr txBox="1"/>
          <p:nvPr/>
        </p:nvSpPr>
        <p:spPr>
          <a:xfrm>
            <a:off x="467544" y="1412776"/>
            <a:ext cx="1723998" cy="369332"/>
          </a:xfrm>
          <a:prstGeom prst="rect">
            <a:avLst/>
          </a:prstGeom>
          <a:noFill/>
        </p:spPr>
        <p:txBody>
          <a:bodyPr wrap="none" rtlCol="0">
            <a:spAutoFit/>
          </a:bodyPr>
          <a:lstStyle/>
          <a:p>
            <a:r>
              <a:rPr lang="cs-CZ" dirty="0" smtClean="0"/>
              <a:t>Součet pořadí T</a:t>
            </a:r>
            <a:r>
              <a:rPr lang="cs-CZ" baseline="-25000" dirty="0" smtClean="0"/>
              <a:t>1</a:t>
            </a:r>
            <a:endParaRPr lang="cs-CZ" dirty="0"/>
          </a:p>
        </p:txBody>
      </p:sp>
      <p:sp>
        <p:nvSpPr>
          <p:cNvPr id="5" name="TextovéPole 4"/>
          <p:cNvSpPr txBox="1"/>
          <p:nvPr/>
        </p:nvSpPr>
        <p:spPr>
          <a:xfrm>
            <a:off x="2339752" y="1916832"/>
            <a:ext cx="1723998" cy="369332"/>
          </a:xfrm>
          <a:prstGeom prst="rect">
            <a:avLst/>
          </a:prstGeom>
          <a:noFill/>
        </p:spPr>
        <p:txBody>
          <a:bodyPr wrap="none" rtlCol="0">
            <a:spAutoFit/>
          </a:bodyPr>
          <a:lstStyle/>
          <a:p>
            <a:r>
              <a:rPr lang="cs-CZ" dirty="0" smtClean="0"/>
              <a:t>Součet pořadí T</a:t>
            </a:r>
            <a:r>
              <a:rPr lang="cs-CZ" baseline="-25000" dirty="0"/>
              <a:t>2</a:t>
            </a:r>
            <a:endParaRPr lang="cs-CZ" dirty="0"/>
          </a:p>
        </p:txBody>
      </p:sp>
      <p:sp>
        <p:nvSpPr>
          <p:cNvPr id="6" name="TextovéPole 5"/>
          <p:cNvSpPr txBox="1"/>
          <p:nvPr/>
        </p:nvSpPr>
        <p:spPr>
          <a:xfrm>
            <a:off x="971600" y="4293096"/>
            <a:ext cx="2621808" cy="369332"/>
          </a:xfrm>
          <a:prstGeom prst="rect">
            <a:avLst/>
          </a:prstGeom>
          <a:noFill/>
        </p:spPr>
        <p:txBody>
          <a:bodyPr wrap="none" rtlCol="0">
            <a:spAutoFit/>
          </a:bodyPr>
          <a:lstStyle/>
          <a:p>
            <a:r>
              <a:rPr lang="cs-CZ" dirty="0" smtClean="0"/>
              <a:t>Hodnota testové statistiky</a:t>
            </a:r>
            <a:endParaRPr lang="cs-CZ" dirty="0"/>
          </a:p>
        </p:txBody>
      </p:sp>
      <p:sp>
        <p:nvSpPr>
          <p:cNvPr id="7" name="TextovéPole 6"/>
          <p:cNvSpPr txBox="1"/>
          <p:nvPr/>
        </p:nvSpPr>
        <p:spPr>
          <a:xfrm>
            <a:off x="4860032" y="1844824"/>
            <a:ext cx="3916585" cy="369332"/>
          </a:xfrm>
          <a:prstGeom prst="rect">
            <a:avLst/>
          </a:prstGeom>
          <a:noFill/>
        </p:spPr>
        <p:txBody>
          <a:bodyPr wrap="none" rtlCol="0">
            <a:spAutoFit/>
          </a:bodyPr>
          <a:lstStyle/>
          <a:p>
            <a:r>
              <a:rPr lang="cs-CZ" dirty="0" smtClean="0"/>
              <a:t>Hodnota asymptotické testové statistiky</a:t>
            </a:r>
            <a:endParaRPr lang="cs-CZ" dirty="0"/>
          </a:p>
        </p:txBody>
      </p:sp>
      <p:sp>
        <p:nvSpPr>
          <p:cNvPr id="8" name="TextovéPole 7"/>
          <p:cNvSpPr txBox="1"/>
          <p:nvPr/>
        </p:nvSpPr>
        <p:spPr>
          <a:xfrm>
            <a:off x="3851920" y="4293096"/>
            <a:ext cx="2539670" cy="369332"/>
          </a:xfrm>
          <a:prstGeom prst="rect">
            <a:avLst/>
          </a:prstGeom>
          <a:noFill/>
        </p:spPr>
        <p:txBody>
          <a:bodyPr wrap="none" rtlCol="0">
            <a:spAutoFit/>
          </a:bodyPr>
          <a:lstStyle/>
          <a:p>
            <a:r>
              <a:rPr lang="cs-CZ" dirty="0" smtClean="0"/>
              <a:t>Asymptotická p- hodnota</a:t>
            </a:r>
            <a:endParaRPr lang="cs-CZ" dirty="0"/>
          </a:p>
        </p:txBody>
      </p:sp>
      <p:sp>
        <p:nvSpPr>
          <p:cNvPr id="9" name="TextovéPole 8"/>
          <p:cNvSpPr txBox="1"/>
          <p:nvPr/>
        </p:nvSpPr>
        <p:spPr>
          <a:xfrm>
            <a:off x="5272580" y="5085184"/>
            <a:ext cx="3763916" cy="923330"/>
          </a:xfrm>
          <a:prstGeom prst="rect">
            <a:avLst/>
          </a:prstGeom>
          <a:noFill/>
        </p:spPr>
        <p:txBody>
          <a:bodyPr wrap="none" rtlCol="0">
            <a:spAutoFit/>
          </a:bodyPr>
          <a:lstStyle/>
          <a:p>
            <a:r>
              <a:rPr lang="cs-CZ" dirty="0" smtClean="0"/>
              <a:t>Přesná p- hodnota </a:t>
            </a:r>
          </a:p>
          <a:p>
            <a:r>
              <a:rPr lang="cs-CZ" dirty="0" smtClean="0"/>
              <a:t>(označení 2*1sided </a:t>
            </a:r>
            <a:r>
              <a:rPr lang="cs-CZ" dirty="0" err="1" smtClean="0"/>
              <a:t>exact</a:t>
            </a:r>
            <a:r>
              <a:rPr lang="cs-CZ" dirty="0" smtClean="0"/>
              <a:t> p- použít,</a:t>
            </a:r>
          </a:p>
          <a:p>
            <a:r>
              <a:rPr lang="cs-CZ" dirty="0" smtClean="0"/>
              <a:t>jestliže rozsah výběru je menší než 30)</a:t>
            </a:r>
            <a:endParaRPr lang="cs-CZ" dirty="0"/>
          </a:p>
        </p:txBody>
      </p:sp>
      <p:pic>
        <p:nvPicPr>
          <p:cNvPr id="10" name="Picture 3"/>
          <p:cNvPicPr>
            <a:picLocks noChangeAspect="1" noChangeArrowheads="1"/>
          </p:cNvPicPr>
          <p:nvPr/>
        </p:nvPicPr>
        <p:blipFill>
          <a:blip r:embed="rId2" cstate="print"/>
          <a:srcRect/>
          <a:stretch>
            <a:fillRect/>
          </a:stretch>
        </p:blipFill>
        <p:spPr bwMode="auto">
          <a:xfrm>
            <a:off x="1187624" y="2708920"/>
            <a:ext cx="6600825" cy="1047750"/>
          </a:xfrm>
          <a:prstGeom prst="rect">
            <a:avLst/>
          </a:prstGeom>
          <a:noFill/>
          <a:ln w="9525">
            <a:noFill/>
            <a:miter lim="800000"/>
            <a:headEnd/>
            <a:tailEnd/>
          </a:ln>
        </p:spPr>
      </p:pic>
      <p:cxnSp>
        <p:nvCxnSpPr>
          <p:cNvPr id="12" name="Pravoúhlá spojovací čára 11"/>
          <p:cNvCxnSpPr>
            <a:stCxn id="4" idx="2"/>
          </p:cNvCxnSpPr>
          <p:nvPr/>
        </p:nvCxnSpPr>
        <p:spPr>
          <a:xfrm rot="16200000" flipH="1">
            <a:off x="1083209" y="2028441"/>
            <a:ext cx="1214844" cy="722177"/>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Pravoúhlá spojovací čára 13"/>
          <p:cNvCxnSpPr/>
          <p:nvPr/>
        </p:nvCxnSpPr>
        <p:spPr>
          <a:xfrm rot="5400000">
            <a:off x="2303748" y="2744924"/>
            <a:ext cx="1008112"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Pravoúhlá spojovací čára 15"/>
          <p:cNvCxnSpPr/>
          <p:nvPr/>
        </p:nvCxnSpPr>
        <p:spPr>
          <a:xfrm flipV="1">
            <a:off x="2411760" y="3645024"/>
            <a:ext cx="1008112" cy="64807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Pravoúhlá spojovací čára 17"/>
          <p:cNvCxnSpPr/>
          <p:nvPr/>
        </p:nvCxnSpPr>
        <p:spPr>
          <a:xfrm rot="5400000" flipH="1" flipV="1">
            <a:off x="5400092" y="3897052"/>
            <a:ext cx="432048" cy="21602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Pravoúhlá spojovací čára 19"/>
          <p:cNvCxnSpPr/>
          <p:nvPr/>
        </p:nvCxnSpPr>
        <p:spPr>
          <a:xfrm rot="5400000">
            <a:off x="4680012" y="2672916"/>
            <a:ext cx="1008112"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Pravoúhlá spojovací čára 23"/>
          <p:cNvCxnSpPr>
            <a:stCxn id="9" idx="0"/>
          </p:cNvCxnSpPr>
          <p:nvPr/>
        </p:nvCxnSpPr>
        <p:spPr>
          <a:xfrm rot="5400000" flipH="1" flipV="1">
            <a:off x="6619353" y="4252217"/>
            <a:ext cx="1368152" cy="29778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5300" name="Rectangle 2"/>
          <p:cNvSpPr>
            <a:spLocks noGrp="1"/>
          </p:cNvSpPr>
          <p:nvPr>
            <p:ph type="title" idx="4294967295"/>
          </p:nvPr>
        </p:nvSpPr>
        <p:spPr/>
        <p:txBody>
          <a:bodyPr/>
          <a:lstStyle/>
          <a:p>
            <a:r>
              <a:rPr lang="cs-CZ" smtClean="0"/>
              <a:t>Neparametrická obdoba párového t-testu</a:t>
            </a:r>
          </a:p>
        </p:txBody>
      </p:sp>
      <p:sp>
        <p:nvSpPr>
          <p:cNvPr id="55301" name="Rectangle 3"/>
          <p:cNvSpPr>
            <a:spLocks noGrp="1"/>
          </p:cNvSpPr>
          <p:nvPr>
            <p:ph type="body" idx="4294967295"/>
          </p:nvPr>
        </p:nvSpPr>
        <p:spPr>
          <a:xfrm>
            <a:off x="301625" y="1422400"/>
            <a:ext cx="8534400" cy="4598988"/>
          </a:xfrm>
        </p:spPr>
        <p:txBody>
          <a:bodyPr/>
          <a:lstStyle/>
          <a:p>
            <a:pPr>
              <a:buFont typeface="Wingdings 2" pitchFamily="18" charset="2"/>
              <a:buNone/>
            </a:pPr>
            <a:r>
              <a:rPr lang="cs-CZ" sz="2000" b="1" dirty="0" smtClean="0"/>
              <a:t>Párový </a:t>
            </a:r>
            <a:r>
              <a:rPr lang="cs-CZ" sz="2000" b="1" dirty="0" err="1" smtClean="0"/>
              <a:t>Wilcoxonův</a:t>
            </a:r>
            <a:r>
              <a:rPr lang="cs-CZ" sz="2000" b="1" dirty="0" smtClean="0"/>
              <a:t> test</a:t>
            </a:r>
          </a:p>
          <a:p>
            <a:r>
              <a:rPr lang="cs-CZ" sz="1600" dirty="0" smtClean="0"/>
              <a:t>Jsou vytvořeny diference mezi soubory, je vytvořeno jejich pořadí bez ohledu na znaménko a poté je sečteno pořadí kladných a pořadí záporných rozdílů. Menší z těchto dvou hodnot je srovnána s kritickou hodnotou testu a pokud je menší než kritická hodnota testu, pak zamítáme hypotézu shody obou souborů hodnot. Pro test existuje aproximace na normální rozložení, ale pouze pro velká n&gt;25.</a:t>
            </a:r>
          </a:p>
        </p:txBody>
      </p:sp>
      <p:graphicFrame>
        <p:nvGraphicFramePr>
          <p:cNvPr id="471112" name="Group 72"/>
          <p:cNvGraphicFramePr>
            <a:graphicFrameLocks noGrp="1"/>
          </p:cNvGraphicFramePr>
          <p:nvPr/>
        </p:nvGraphicFramePr>
        <p:xfrm>
          <a:off x="4757738" y="2979738"/>
          <a:ext cx="3630612" cy="3200400"/>
        </p:xfrm>
        <a:graphic>
          <a:graphicData uri="http://schemas.openxmlformats.org/drawingml/2006/table">
            <a:tbl>
              <a:tblPr/>
              <a:tblGrid>
                <a:gridCol w="1041400">
                  <a:extLst>
                    <a:ext uri="{9D8B030D-6E8A-4147-A177-3AD203B41FA5}">
                      <a16:colId xmlns:a16="http://schemas.microsoft.com/office/drawing/2014/main" val="20000"/>
                    </a:ext>
                  </a:extLst>
                </a:gridCol>
                <a:gridCol w="809625">
                  <a:extLst>
                    <a:ext uri="{9D8B030D-6E8A-4147-A177-3AD203B41FA5}">
                      <a16:colId xmlns:a16="http://schemas.microsoft.com/office/drawing/2014/main" val="20001"/>
                    </a:ext>
                  </a:extLst>
                </a:gridCol>
                <a:gridCol w="627062">
                  <a:extLst>
                    <a:ext uri="{9D8B030D-6E8A-4147-A177-3AD203B41FA5}">
                      <a16:colId xmlns:a16="http://schemas.microsoft.com/office/drawing/2014/main" val="20002"/>
                    </a:ext>
                  </a:extLst>
                </a:gridCol>
                <a:gridCol w="1152525">
                  <a:extLst>
                    <a:ext uri="{9D8B030D-6E8A-4147-A177-3AD203B41FA5}">
                      <a16:colId xmlns:a16="http://schemas.microsoft.com/office/drawing/2014/main" val="20003"/>
                    </a:ext>
                  </a:extLst>
                </a:gridCol>
              </a:tblGrid>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cs typeface="Times New Roman" pitchFamily="18" charset="0"/>
                        </a:rPr>
                        <a:t>Před zásahem</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cs typeface="Times New Roman" pitchFamily="18" charset="0"/>
                        </a:rPr>
                        <a:t>Po zásahu</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cs typeface="Times New Roman" pitchFamily="18" charset="0"/>
                        </a:rPr>
                        <a:t>Změna</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cs typeface="Times New Roman" pitchFamily="18" charset="0"/>
                        </a:rPr>
                        <a:t>Absolutní pořadí</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0"/>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6</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2</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4</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10</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2,5</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3</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-0,5</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1,5</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2"/>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6,3</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5</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1,3</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6</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8,1</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9</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-0,9</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5</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4"/>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1,5</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2</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-0,5</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1,5</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5"/>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3,4</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4</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-0,6</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3</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6"/>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2,5</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1</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1,5</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8</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1,11</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2</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0,89</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4</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8"/>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2,6</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4</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-1,4</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7</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9"/>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1</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3</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-2</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dirty="0" smtClean="0">
                          <a:ln>
                            <a:noFill/>
                          </a:ln>
                          <a:solidFill>
                            <a:srgbClr val="000000"/>
                          </a:solidFill>
                          <a:effectLst/>
                          <a:latin typeface="Calibri" pitchFamily="34" charset="0"/>
                          <a:cs typeface="Times New Roman" pitchFamily="18" charset="0"/>
                        </a:rPr>
                        <a:t>9</a:t>
                      </a:r>
                      <a:endParaRPr kumimoji="0" lang="cs-CZ" sz="2900" b="0" i="0" u="none" strike="noStrike" cap="none" normalizeH="0" baseline="0" dirty="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10"/>
                  </a:ext>
                </a:extLst>
              </a:tr>
            </a:tbl>
          </a:graphicData>
        </a:graphic>
      </p:graphicFrame>
      <p:sp>
        <p:nvSpPr>
          <p:cNvPr id="55364" name="Rectangle 66"/>
          <p:cNvSpPr>
            <a:spLocks noChangeArrowheads="1"/>
          </p:cNvSpPr>
          <p:nvPr/>
        </p:nvSpPr>
        <p:spPr bwMode="auto">
          <a:xfrm>
            <a:off x="0" y="3005138"/>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3715" name="Rectangle 2"/>
          <p:cNvSpPr>
            <a:spLocks noGrp="1"/>
          </p:cNvSpPr>
          <p:nvPr>
            <p:ph type="title" idx="4294967295"/>
          </p:nvPr>
        </p:nvSpPr>
        <p:spPr>
          <a:noFill/>
        </p:spPr>
        <p:txBody>
          <a:bodyPr/>
          <a:lstStyle/>
          <a:p>
            <a:r>
              <a:rPr lang="cs-CZ" dirty="0" smtClean="0"/>
              <a:t>Příklad 2: </a:t>
            </a:r>
            <a:r>
              <a:rPr lang="cs-CZ" dirty="0" err="1" smtClean="0"/>
              <a:t>Wilcoxonův</a:t>
            </a:r>
            <a:r>
              <a:rPr lang="cs-CZ" dirty="0" smtClean="0"/>
              <a:t> párový test</a:t>
            </a:r>
          </a:p>
        </p:txBody>
      </p:sp>
      <p:graphicFrame>
        <p:nvGraphicFramePr>
          <p:cNvPr id="472149" name="Group 85"/>
          <p:cNvGraphicFramePr>
            <a:graphicFrameLocks noGrp="1"/>
          </p:cNvGraphicFramePr>
          <p:nvPr/>
        </p:nvGraphicFramePr>
        <p:xfrm>
          <a:off x="450850" y="1311275"/>
          <a:ext cx="8153400" cy="2693991"/>
        </p:xfrm>
        <a:graphic>
          <a:graphicData uri="http://schemas.openxmlformats.org/drawingml/2006/table">
            <a:tbl>
              <a:tblPr/>
              <a:tblGrid>
                <a:gridCol w="1630363">
                  <a:extLst>
                    <a:ext uri="{9D8B030D-6E8A-4147-A177-3AD203B41FA5}">
                      <a16:colId xmlns:a16="http://schemas.microsoft.com/office/drawing/2014/main" val="20000"/>
                    </a:ext>
                  </a:extLst>
                </a:gridCol>
                <a:gridCol w="1631950">
                  <a:extLst>
                    <a:ext uri="{9D8B030D-6E8A-4147-A177-3AD203B41FA5}">
                      <a16:colId xmlns:a16="http://schemas.microsoft.com/office/drawing/2014/main" val="20001"/>
                    </a:ext>
                  </a:extLst>
                </a:gridCol>
                <a:gridCol w="1628775">
                  <a:extLst>
                    <a:ext uri="{9D8B030D-6E8A-4147-A177-3AD203B41FA5}">
                      <a16:colId xmlns:a16="http://schemas.microsoft.com/office/drawing/2014/main" val="20002"/>
                    </a:ext>
                  </a:extLst>
                </a:gridCol>
                <a:gridCol w="1631950">
                  <a:extLst>
                    <a:ext uri="{9D8B030D-6E8A-4147-A177-3AD203B41FA5}">
                      <a16:colId xmlns:a16="http://schemas.microsoft.com/office/drawing/2014/main" val="20003"/>
                    </a:ext>
                  </a:extLst>
                </a:gridCol>
                <a:gridCol w="1630362">
                  <a:extLst>
                    <a:ext uri="{9D8B030D-6E8A-4147-A177-3AD203B41FA5}">
                      <a16:colId xmlns:a16="http://schemas.microsoft.com/office/drawing/2014/main" val="20004"/>
                    </a:ext>
                  </a:extLst>
                </a:gridCol>
              </a:tblGrid>
              <a:tr h="25082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člověk</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smtClean="0">
                          <a:ln>
                            <a:noFill/>
                          </a:ln>
                          <a:solidFill>
                            <a:schemeClr val="tx1"/>
                          </a:solidFill>
                          <a:effectLst/>
                          <a:latin typeface="Calibri" pitchFamily="34" charset="0"/>
                        </a:rPr>
                        <a:t>B</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smtClean="0">
                          <a:ln>
                            <a:noFill/>
                          </a:ln>
                          <a:solidFill>
                            <a:schemeClr val="tx1"/>
                          </a:solidFill>
                          <a:effectLst/>
                          <a:latin typeface="Calibri" pitchFamily="34" charset="0"/>
                        </a:rPr>
                        <a:t>diference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smtClean="0">
                          <a:ln>
                            <a:noFill/>
                          </a:ln>
                          <a:solidFill>
                            <a:schemeClr val="tx1"/>
                          </a:solidFill>
                          <a:effectLst/>
                          <a:latin typeface="Calibri" pitchFamily="34" charset="0"/>
                        </a:rPr>
                        <a:t>pořadí</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2</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2"/>
                  </a:ext>
                </a:extLst>
              </a:tr>
              <a:tr h="2460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3</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3</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139</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4"/>
                  </a:ext>
                </a:extLst>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6</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6"/>
                  </a:ext>
                </a:extLst>
              </a:tr>
              <a:tr h="2460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149</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9,5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7"/>
                  </a:ext>
                </a:extLst>
              </a:tr>
              <a:tr h="2460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8</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150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8"/>
                  </a:ext>
                </a:extLst>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9</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9,5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9"/>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10</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2</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10"/>
                  </a:ext>
                </a:extLst>
              </a:tr>
            </a:tbl>
          </a:graphicData>
        </a:graphic>
      </p:graphicFrame>
      <p:sp>
        <p:nvSpPr>
          <p:cNvPr id="243790" name="Text Box 77"/>
          <p:cNvSpPr txBox="1">
            <a:spLocks noChangeArrowheads="1"/>
          </p:cNvSpPr>
          <p:nvPr/>
        </p:nvSpPr>
        <p:spPr bwMode="auto">
          <a:xfrm>
            <a:off x="238125" y="4087813"/>
            <a:ext cx="8839200" cy="2585323"/>
          </a:xfrm>
          <a:prstGeom prst="rect">
            <a:avLst/>
          </a:prstGeom>
          <a:noFill/>
          <a:ln w="9525">
            <a:noFill/>
            <a:miter lim="800000"/>
            <a:headEnd/>
            <a:tailEnd/>
          </a:ln>
        </p:spPr>
        <p:txBody>
          <a:bodyPr>
            <a:spAutoFit/>
          </a:bodyPr>
          <a:lstStyle/>
          <a:p>
            <a:pPr fontAlgn="base">
              <a:spcBef>
                <a:spcPct val="20000"/>
              </a:spcBef>
              <a:spcAft>
                <a:spcPct val="0"/>
              </a:spcAft>
            </a:pPr>
            <a:r>
              <a:rPr lang="cs-CZ" sz="1400" b="1" dirty="0">
                <a:solidFill>
                  <a:prstClr val="black"/>
                </a:solidFill>
                <a:latin typeface="Arial" pitchFamily="34" charset="0"/>
                <a:cs typeface="Arial" pitchFamily="34" charset="0"/>
              </a:rPr>
              <a:t>A</a:t>
            </a:r>
            <a:r>
              <a:rPr lang="cs-CZ" sz="1400" dirty="0">
                <a:solidFill>
                  <a:prstClr val="black"/>
                </a:solidFill>
                <a:latin typeface="Arial" pitchFamily="34" charset="0"/>
                <a:cs typeface="Arial" pitchFamily="34" charset="0"/>
              </a:rPr>
              <a:t>…….parametr krve před podáním léku</a:t>
            </a:r>
          </a:p>
          <a:p>
            <a:pPr fontAlgn="base">
              <a:spcBef>
                <a:spcPct val="20000"/>
              </a:spcBef>
              <a:spcAft>
                <a:spcPct val="0"/>
              </a:spcAft>
            </a:pPr>
            <a:r>
              <a:rPr lang="cs-CZ" sz="1400" b="1" dirty="0">
                <a:solidFill>
                  <a:prstClr val="black"/>
                </a:solidFill>
                <a:latin typeface="Arial" pitchFamily="34" charset="0"/>
                <a:cs typeface="Arial" pitchFamily="34" charset="0"/>
              </a:rPr>
              <a:t>B</a:t>
            </a:r>
            <a:r>
              <a:rPr lang="cs-CZ" sz="1400" dirty="0">
                <a:solidFill>
                  <a:prstClr val="black"/>
                </a:solidFill>
                <a:latin typeface="Arial" pitchFamily="34" charset="0"/>
                <a:cs typeface="Arial" pitchFamily="34" charset="0"/>
              </a:rPr>
              <a:t>…….parametr krve po podání léku</a:t>
            </a:r>
          </a:p>
          <a:p>
            <a:pPr fontAlgn="base">
              <a:spcBef>
                <a:spcPct val="20000"/>
              </a:spcBef>
              <a:spcAft>
                <a:spcPct val="0"/>
              </a:spcAft>
            </a:pPr>
            <a:endParaRPr lang="cs-CZ" sz="1400" b="1" dirty="0">
              <a:solidFill>
                <a:prstClr val="black"/>
              </a:solidFill>
              <a:latin typeface="Arial" pitchFamily="34" charset="0"/>
              <a:cs typeface="Arial" pitchFamily="34" charset="0"/>
            </a:endParaRPr>
          </a:p>
          <a:p>
            <a:pPr fontAlgn="base">
              <a:spcBef>
                <a:spcPct val="20000"/>
              </a:spcBef>
              <a:spcAft>
                <a:spcPct val="0"/>
              </a:spcAft>
            </a:pPr>
            <a:r>
              <a:rPr lang="cs-CZ" sz="1400" b="1" dirty="0">
                <a:solidFill>
                  <a:prstClr val="black"/>
                </a:solidFill>
                <a:latin typeface="Arial" pitchFamily="34" charset="0"/>
                <a:cs typeface="Arial" pitchFamily="34" charset="0"/>
              </a:rPr>
              <a:t>W</a:t>
            </a:r>
            <a:r>
              <a:rPr lang="cs-CZ" sz="1400" b="1" baseline="-25000" dirty="0">
                <a:solidFill>
                  <a:prstClr val="black"/>
                </a:solidFill>
                <a:latin typeface="Arial" pitchFamily="34" charset="0"/>
                <a:cs typeface="Arial" pitchFamily="34" charset="0"/>
              </a:rPr>
              <a:t>+</a:t>
            </a:r>
            <a:r>
              <a:rPr lang="cs-CZ" sz="1400" dirty="0">
                <a:solidFill>
                  <a:prstClr val="black"/>
                </a:solidFill>
                <a:latin typeface="Arial" pitchFamily="34" charset="0"/>
                <a:cs typeface="Arial" pitchFamily="34" charset="0"/>
              </a:rPr>
              <a:t>  </a:t>
            </a:r>
            <a:r>
              <a:rPr lang="cs-CZ" sz="1400" dirty="0" smtClean="0">
                <a:solidFill>
                  <a:prstClr val="black"/>
                </a:solidFill>
                <a:latin typeface="Arial" pitchFamily="34" charset="0"/>
                <a:cs typeface="Arial" pitchFamily="34" charset="0"/>
              </a:rPr>
              <a:t>…..součet pořadí přes kladné hodnoty </a:t>
            </a:r>
            <a:r>
              <a:rPr lang="cs-CZ" sz="1400" dirty="0">
                <a:solidFill>
                  <a:prstClr val="black"/>
                </a:solidFill>
                <a:latin typeface="Arial" pitchFamily="34" charset="0"/>
                <a:cs typeface="Arial" pitchFamily="34" charset="0"/>
              </a:rPr>
              <a:t>rozdílů = 51</a:t>
            </a:r>
          </a:p>
          <a:p>
            <a:pPr fontAlgn="base">
              <a:spcBef>
                <a:spcPct val="20000"/>
              </a:spcBef>
              <a:spcAft>
                <a:spcPct val="0"/>
              </a:spcAft>
            </a:pPr>
            <a:r>
              <a:rPr lang="cs-CZ" sz="1400" b="1" dirty="0">
                <a:solidFill>
                  <a:prstClr val="black"/>
                </a:solidFill>
                <a:latin typeface="Arial" pitchFamily="34" charset="0"/>
                <a:cs typeface="Arial" pitchFamily="34" charset="0"/>
              </a:rPr>
              <a:t>W</a:t>
            </a:r>
            <a:r>
              <a:rPr lang="cs-CZ" sz="1400" b="1" baseline="-25000" dirty="0">
                <a:solidFill>
                  <a:prstClr val="black"/>
                </a:solidFill>
                <a:latin typeface="Arial" pitchFamily="34" charset="0"/>
                <a:cs typeface="Arial" pitchFamily="34" charset="0"/>
              </a:rPr>
              <a:t>-</a:t>
            </a:r>
            <a:r>
              <a:rPr lang="cs-CZ" sz="1400" dirty="0">
                <a:solidFill>
                  <a:prstClr val="black"/>
                </a:solidFill>
                <a:latin typeface="Arial" pitchFamily="34" charset="0"/>
                <a:cs typeface="Arial" pitchFamily="34" charset="0"/>
              </a:rPr>
              <a:t>   </a:t>
            </a:r>
            <a:r>
              <a:rPr lang="cs-CZ" sz="1400" dirty="0" smtClean="0">
                <a:solidFill>
                  <a:prstClr val="black"/>
                </a:solidFill>
                <a:latin typeface="Arial" pitchFamily="34" charset="0"/>
                <a:cs typeface="Arial" pitchFamily="34" charset="0"/>
              </a:rPr>
              <a:t>…..součet pořadí přes záporné hodnoty rozdílů = </a:t>
            </a:r>
            <a:r>
              <a:rPr lang="cs-CZ" sz="1400" dirty="0">
                <a:solidFill>
                  <a:prstClr val="black"/>
                </a:solidFill>
                <a:latin typeface="Arial" pitchFamily="34" charset="0"/>
                <a:cs typeface="Arial" pitchFamily="34" charset="0"/>
              </a:rPr>
              <a:t>4</a:t>
            </a:r>
          </a:p>
          <a:p>
            <a:pPr fontAlgn="base">
              <a:spcBef>
                <a:spcPct val="20000"/>
              </a:spcBef>
              <a:spcAft>
                <a:spcPct val="0"/>
              </a:spcAft>
            </a:pPr>
            <a:r>
              <a:rPr lang="cs-CZ" sz="1600" dirty="0">
                <a:solidFill>
                  <a:prstClr val="black"/>
                </a:solidFill>
                <a:latin typeface="Arial" pitchFamily="34" charset="0"/>
                <a:cs typeface="Arial" pitchFamily="34" charset="0"/>
              </a:rPr>
              <a:t>                         </a:t>
            </a:r>
            <a:r>
              <a:rPr lang="cs-CZ" sz="1600" dirty="0" smtClean="0">
                <a:solidFill>
                  <a:prstClr val="black"/>
                </a:solidFill>
                <a:latin typeface="Arial" pitchFamily="34" charset="0"/>
                <a:cs typeface="Arial" pitchFamily="34" charset="0"/>
              </a:rPr>
              <a:t> </a:t>
            </a:r>
            <a:r>
              <a:rPr lang="cs-CZ" sz="1400" b="1" dirty="0">
                <a:solidFill>
                  <a:prstClr val="black"/>
                </a:solidFill>
                <a:latin typeface="Arial" pitchFamily="34" charset="0"/>
                <a:cs typeface="Arial" pitchFamily="34" charset="0"/>
              </a:rPr>
              <a:t>W = min(W</a:t>
            </a:r>
            <a:r>
              <a:rPr lang="cs-CZ" sz="1400" b="1" baseline="-25000" dirty="0">
                <a:solidFill>
                  <a:prstClr val="black"/>
                </a:solidFill>
                <a:latin typeface="Arial" pitchFamily="34" charset="0"/>
                <a:cs typeface="Arial" pitchFamily="34" charset="0"/>
              </a:rPr>
              <a:t>+</a:t>
            </a:r>
            <a:r>
              <a:rPr lang="cs-CZ" sz="1400" b="1" dirty="0">
                <a:solidFill>
                  <a:prstClr val="black"/>
                </a:solidFill>
                <a:latin typeface="Arial" pitchFamily="34" charset="0"/>
                <a:cs typeface="Arial" pitchFamily="34" charset="0"/>
              </a:rPr>
              <a:t>;W</a:t>
            </a:r>
            <a:r>
              <a:rPr lang="cs-CZ" sz="1400" b="1" baseline="-25000" dirty="0">
                <a:solidFill>
                  <a:prstClr val="black"/>
                </a:solidFill>
                <a:latin typeface="Arial" pitchFamily="34" charset="0"/>
                <a:cs typeface="Arial" pitchFamily="34" charset="0"/>
              </a:rPr>
              <a:t>-</a:t>
            </a:r>
            <a:r>
              <a:rPr lang="cs-CZ" sz="1400" b="1" dirty="0">
                <a:solidFill>
                  <a:prstClr val="black"/>
                </a:solidFill>
                <a:latin typeface="Arial" pitchFamily="34" charset="0"/>
                <a:cs typeface="Arial" pitchFamily="34" charset="0"/>
              </a:rPr>
              <a:t>) = 4</a:t>
            </a:r>
            <a:br>
              <a:rPr lang="cs-CZ" sz="1400" b="1" dirty="0">
                <a:solidFill>
                  <a:prstClr val="black"/>
                </a:solidFill>
                <a:latin typeface="Arial" pitchFamily="34" charset="0"/>
                <a:cs typeface="Arial" pitchFamily="34" charset="0"/>
              </a:rPr>
            </a:br>
            <a:r>
              <a:rPr lang="cs-CZ" sz="1400" b="1" dirty="0">
                <a:solidFill>
                  <a:prstClr val="black"/>
                </a:solidFill>
                <a:latin typeface="Arial" pitchFamily="34" charset="0"/>
                <a:cs typeface="Arial" pitchFamily="34" charset="0"/>
              </a:rPr>
              <a:t>                              počet párů = n = 10</a:t>
            </a:r>
          </a:p>
          <a:p>
            <a:pPr fontAlgn="base">
              <a:spcBef>
                <a:spcPct val="20000"/>
              </a:spcBef>
              <a:spcAft>
                <a:spcPct val="0"/>
              </a:spcAft>
            </a:pPr>
            <a:r>
              <a:rPr lang="cs-CZ" sz="1400" dirty="0">
                <a:solidFill>
                  <a:prstClr val="black"/>
                </a:solidFill>
                <a:latin typeface="Arial" pitchFamily="34" charset="0"/>
                <a:cs typeface="Arial" pitchFamily="34" charset="0"/>
              </a:rPr>
              <a:t/>
            </a:r>
            <a:br>
              <a:rPr lang="cs-CZ" sz="1400" dirty="0">
                <a:solidFill>
                  <a:prstClr val="black"/>
                </a:solidFill>
                <a:latin typeface="Arial" pitchFamily="34" charset="0"/>
                <a:cs typeface="Arial" pitchFamily="34" charset="0"/>
              </a:rPr>
            </a:br>
            <a:r>
              <a:rPr lang="cs-CZ" sz="1400" dirty="0">
                <a:solidFill>
                  <a:prstClr val="black"/>
                </a:solidFill>
                <a:latin typeface="Arial" pitchFamily="34" charset="0"/>
                <a:cs typeface="Arial" pitchFamily="34" charset="0"/>
              </a:rPr>
              <a:t>Pokud je </a:t>
            </a:r>
            <a:r>
              <a:rPr lang="cs-CZ" sz="1400" b="1" dirty="0">
                <a:solidFill>
                  <a:prstClr val="black"/>
                </a:solidFill>
                <a:latin typeface="Arial" pitchFamily="34" charset="0"/>
                <a:cs typeface="Arial" pitchFamily="34" charset="0"/>
              </a:rPr>
              <a:t>W</a:t>
            </a:r>
            <a:r>
              <a:rPr lang="cs-CZ" sz="1400" dirty="0">
                <a:solidFill>
                  <a:prstClr val="black"/>
                </a:solidFill>
                <a:latin typeface="Arial" pitchFamily="34" charset="0"/>
                <a:cs typeface="Arial" pitchFamily="34" charset="0"/>
              </a:rPr>
              <a:t> menší než kritická hodnota testu, pak zamítáme hypotézu shody distribučních funkcí obou skupin. </a:t>
            </a:r>
          </a:p>
          <a:p>
            <a:pPr fontAlgn="base">
              <a:spcBef>
                <a:spcPct val="20000"/>
              </a:spcBef>
              <a:spcAft>
                <a:spcPct val="0"/>
              </a:spcAft>
            </a:pPr>
            <a:endParaRPr lang="cs-CZ" sz="1400" dirty="0">
              <a:solidFill>
                <a:prstClr val="black"/>
              </a:solidFill>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2: Řešení v softwaru </a:t>
            </a:r>
            <a:r>
              <a:rPr lang="cs-CZ" dirty="0" err="1" smtClean="0"/>
              <a:t>Statistica</a:t>
            </a:r>
            <a:r>
              <a:rPr lang="cs-CZ" dirty="0" smtClean="0"/>
              <a:t> 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5122" name="Picture 2"/>
          <p:cNvPicPr>
            <a:picLocks noChangeAspect="1" noChangeArrowheads="1"/>
          </p:cNvPicPr>
          <p:nvPr/>
        </p:nvPicPr>
        <p:blipFill>
          <a:blip r:embed="rId2" cstate="print"/>
          <a:srcRect/>
          <a:stretch>
            <a:fillRect/>
          </a:stretch>
        </p:blipFill>
        <p:spPr bwMode="auto">
          <a:xfrm>
            <a:off x="2915816" y="2428453"/>
            <a:ext cx="5781675" cy="3952875"/>
          </a:xfrm>
          <a:prstGeom prst="rect">
            <a:avLst/>
          </a:prstGeom>
          <a:noFill/>
          <a:ln w="9525">
            <a:noFill/>
            <a:miter lim="800000"/>
            <a:headEnd/>
            <a:tailEnd/>
          </a:ln>
        </p:spPr>
      </p:pic>
      <p:sp>
        <p:nvSpPr>
          <p:cNvPr id="5" name="Šipka doprava 4"/>
          <p:cNvSpPr/>
          <p:nvPr/>
        </p:nvSpPr>
        <p:spPr>
          <a:xfrm rot="2033744">
            <a:off x="5725366" y="1810804"/>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6" name="Šipka doprava 5"/>
          <p:cNvSpPr/>
          <p:nvPr/>
        </p:nvSpPr>
        <p:spPr>
          <a:xfrm>
            <a:off x="4139952" y="501317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7" name="TextovéPole 6"/>
          <p:cNvSpPr txBox="1"/>
          <p:nvPr/>
        </p:nvSpPr>
        <p:spPr>
          <a:xfrm>
            <a:off x="179512" y="1569566"/>
            <a:ext cx="5643917" cy="646331"/>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r>
              <a:rPr lang="cs-CZ" b="1" i="1" dirty="0" err="1" smtClean="0"/>
              <a:t>Nonparametrics</a:t>
            </a:r>
            <a:r>
              <a:rPr lang="cs-CZ" b="1" i="1" dirty="0" smtClean="0"/>
              <a:t> ,</a:t>
            </a:r>
          </a:p>
          <a:p>
            <a:r>
              <a:rPr lang="cs-CZ" dirty="0" smtClean="0"/>
              <a:t>vybereme </a:t>
            </a:r>
            <a:r>
              <a:rPr lang="cs-CZ" b="1" i="1" dirty="0" err="1"/>
              <a:t>C</a:t>
            </a:r>
            <a:r>
              <a:rPr lang="cs-CZ" b="1" i="1" dirty="0" err="1" smtClean="0"/>
              <a:t>omparing</a:t>
            </a:r>
            <a:r>
              <a:rPr lang="cs-CZ" b="1" i="1" dirty="0" smtClean="0"/>
              <a:t> </a:t>
            </a:r>
            <a:r>
              <a:rPr lang="cs-CZ" b="1" i="1" dirty="0" err="1" smtClean="0"/>
              <a:t>two</a:t>
            </a:r>
            <a:r>
              <a:rPr lang="cs-CZ" b="1" i="1" dirty="0" smtClean="0"/>
              <a:t> </a:t>
            </a:r>
            <a:r>
              <a:rPr lang="cs-CZ" b="1" i="1" dirty="0" err="1" smtClean="0"/>
              <a:t>dependent</a:t>
            </a:r>
            <a:r>
              <a:rPr lang="cs-CZ" b="1" i="1" dirty="0" smtClean="0"/>
              <a:t> </a:t>
            </a:r>
            <a:r>
              <a:rPr lang="cs-CZ" b="1" i="1" dirty="0" err="1" smtClean="0"/>
              <a:t>samples</a:t>
            </a:r>
            <a:r>
              <a:rPr lang="cs-CZ" b="1" i="1" dirty="0" smtClean="0"/>
              <a:t> (</a:t>
            </a:r>
            <a:r>
              <a:rPr lang="cs-CZ" b="1" i="1" dirty="0" err="1" smtClean="0"/>
              <a:t>variables</a:t>
            </a:r>
            <a:r>
              <a:rPr lang="cs-CZ" b="1" i="1" dirty="0" smtClean="0"/>
              <a:t>)</a:t>
            </a:r>
          </a:p>
        </p:txBody>
      </p:sp>
      <p:sp>
        <p:nvSpPr>
          <p:cNvPr id="8" name="Šipka doprava 7"/>
          <p:cNvSpPr/>
          <p:nvPr/>
        </p:nvSpPr>
        <p:spPr>
          <a:xfrm>
            <a:off x="3635896" y="2708920"/>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Zaoblený obdélník 8"/>
          <p:cNvSpPr/>
          <p:nvPr/>
        </p:nvSpPr>
        <p:spPr>
          <a:xfrm>
            <a:off x="4427984" y="2636912"/>
            <a:ext cx="792088"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36547" name="Rectangle 2"/>
          <p:cNvSpPr>
            <a:spLocks noGrp="1"/>
          </p:cNvSpPr>
          <p:nvPr>
            <p:ph type="title" idx="4294967295"/>
          </p:nvPr>
        </p:nvSpPr>
        <p:spPr/>
        <p:txBody>
          <a:bodyPr/>
          <a:lstStyle/>
          <a:p>
            <a:r>
              <a:rPr lang="cs-CZ" smtClean="0"/>
              <a:t>Anotace</a:t>
            </a:r>
          </a:p>
        </p:txBody>
      </p:sp>
      <p:sp>
        <p:nvSpPr>
          <p:cNvPr id="236548" name="Rectangle 3"/>
          <p:cNvSpPr>
            <a:spLocks noGrp="1"/>
          </p:cNvSpPr>
          <p:nvPr>
            <p:ph type="body" idx="4294967295"/>
          </p:nvPr>
        </p:nvSpPr>
        <p:spPr/>
        <p:txBody>
          <a:bodyPr/>
          <a:lstStyle/>
          <a:p>
            <a:r>
              <a:rPr lang="cs-CZ" dirty="0" err="1" smtClean="0"/>
              <a:t>Jednovýběrové</a:t>
            </a:r>
            <a:r>
              <a:rPr lang="cs-CZ" dirty="0" smtClean="0"/>
              <a:t> statistické testy srovnávají některou popisnou statistiku vzorku (průměr, směrodatnou odchylku) s jediným číslem, jehož význam je ze statistického hlediska hodnota cílové populace</a:t>
            </a:r>
          </a:p>
          <a:p>
            <a:r>
              <a:rPr lang="cs-CZ" dirty="0" smtClean="0"/>
              <a:t>Z hlediska statistické teorie jde o ověření, zda daný vzorek pochází z testované cílové populace.</a:t>
            </a:r>
          </a:p>
          <a:p>
            <a:r>
              <a:rPr lang="cs-CZ" dirty="0" smtClean="0"/>
              <a:t>Pro parametrické testy musí mít datový soubor normální rozložení.</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Obdélník 58"/>
          <p:cNvSpPr/>
          <p:nvPr/>
        </p:nvSpPr>
        <p:spPr>
          <a:xfrm>
            <a:off x="5220072" y="4437112"/>
            <a:ext cx="3312368" cy="792088"/>
          </a:xfrm>
          <a:prstGeom prst="rect">
            <a:avLst/>
          </a:prstGeom>
          <a:solidFill>
            <a:srgbClr val="FFC000">
              <a:alpha val="4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146" name="Picture 2"/>
          <p:cNvPicPr>
            <a:picLocks noChangeAspect="1" noChangeArrowheads="1"/>
          </p:cNvPicPr>
          <p:nvPr/>
        </p:nvPicPr>
        <p:blipFill>
          <a:blip r:embed="rId2" cstate="print"/>
          <a:srcRect/>
          <a:stretch>
            <a:fillRect/>
          </a:stretch>
        </p:blipFill>
        <p:spPr bwMode="auto">
          <a:xfrm>
            <a:off x="5108773" y="1340768"/>
            <a:ext cx="3495675" cy="2619375"/>
          </a:xfrm>
          <a:prstGeom prst="rect">
            <a:avLst/>
          </a:prstGeom>
          <a:noFill/>
          <a:ln w="9525">
            <a:noFill/>
            <a:miter lim="800000"/>
            <a:headEnd/>
            <a:tailEnd/>
          </a:ln>
        </p:spPr>
      </p:pic>
      <p:sp>
        <p:nvSpPr>
          <p:cNvPr id="2" name="Nadpis 1"/>
          <p:cNvSpPr>
            <a:spLocks noGrp="1"/>
          </p:cNvSpPr>
          <p:nvPr>
            <p:ph type="title"/>
          </p:nvPr>
        </p:nvSpPr>
        <p:spPr/>
        <p:txBody>
          <a:bodyPr/>
          <a:lstStyle/>
          <a:p>
            <a:r>
              <a:rPr lang="cs-CZ" dirty="0" smtClean="0"/>
              <a:t>Příklad 2: Řešení v softwaru </a:t>
            </a:r>
            <a:r>
              <a:rPr lang="cs-CZ" dirty="0" err="1" smtClean="0"/>
              <a:t>Statistica</a:t>
            </a:r>
            <a:r>
              <a:rPr lang="cs-CZ" dirty="0" smtClean="0"/>
              <a:t> 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TextovéPole 3"/>
          <p:cNvSpPr txBox="1"/>
          <p:nvPr/>
        </p:nvSpPr>
        <p:spPr>
          <a:xfrm>
            <a:off x="442525" y="1340768"/>
            <a:ext cx="4309706" cy="3416320"/>
          </a:xfrm>
          <a:prstGeom prst="rect">
            <a:avLst/>
          </a:prstGeom>
          <a:noFill/>
        </p:spPr>
        <p:txBody>
          <a:bodyPr wrap="non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endParaRPr lang="cs-CZ" dirty="0" smtClean="0"/>
          </a:p>
          <a:p>
            <a:pPr>
              <a:buFont typeface="Arial" pitchFamily="34" charset="0"/>
              <a:buChar char="•"/>
            </a:pPr>
            <a:r>
              <a:rPr lang="cs-CZ" dirty="0" smtClean="0"/>
              <a:t> Kliknutím na </a:t>
            </a:r>
            <a:r>
              <a:rPr lang="cs-CZ" b="1" i="1" dirty="0" err="1" smtClean="0"/>
              <a:t>Wilcoxon</a:t>
            </a:r>
            <a:r>
              <a:rPr lang="cs-CZ" b="1" i="1" dirty="0" smtClean="0"/>
              <a:t> </a:t>
            </a:r>
            <a:r>
              <a:rPr lang="cs-CZ" b="1" i="1" dirty="0" err="1" smtClean="0"/>
              <a:t>matched</a:t>
            </a:r>
            <a:r>
              <a:rPr lang="cs-CZ" b="1" i="1" dirty="0" smtClean="0"/>
              <a:t> </a:t>
            </a:r>
            <a:r>
              <a:rPr lang="cs-CZ" b="1" i="1" dirty="0" err="1" smtClean="0"/>
              <a:t>pairs</a:t>
            </a:r>
            <a:r>
              <a:rPr lang="cs-CZ" b="1" i="1" dirty="0" smtClean="0"/>
              <a:t> test,</a:t>
            </a:r>
            <a:endParaRPr lang="cs-CZ" dirty="0" smtClean="0"/>
          </a:p>
          <a:p>
            <a:r>
              <a:rPr lang="cs-CZ" dirty="0" smtClean="0"/>
              <a:t>získáme výstupy:</a:t>
            </a:r>
          </a:p>
          <a:p>
            <a:endParaRPr lang="cs-CZ" dirty="0" smtClean="0"/>
          </a:p>
          <a:p>
            <a:endParaRPr lang="cs-CZ" dirty="0" smtClean="0"/>
          </a:p>
          <a:p>
            <a:endParaRPr lang="cs-CZ" b="1" i="1" dirty="0"/>
          </a:p>
        </p:txBody>
      </p:sp>
      <p:sp>
        <p:nvSpPr>
          <p:cNvPr id="6" name="Šipka doprava 5"/>
          <p:cNvSpPr/>
          <p:nvPr/>
        </p:nvSpPr>
        <p:spPr>
          <a:xfrm rot="1014335">
            <a:off x="4645246" y="144679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7" name="Šipka doprava 6"/>
          <p:cNvSpPr/>
          <p:nvPr/>
        </p:nvSpPr>
        <p:spPr>
          <a:xfrm rot="13836479">
            <a:off x="7934435" y="3498970"/>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8" name="Šipka doprava 7"/>
          <p:cNvSpPr/>
          <p:nvPr/>
        </p:nvSpPr>
        <p:spPr>
          <a:xfrm rot="21435653">
            <a:off x="4655600" y="294358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45" name="Zaoblený obdélník 44"/>
          <p:cNvSpPr/>
          <p:nvPr/>
        </p:nvSpPr>
        <p:spPr>
          <a:xfrm>
            <a:off x="5364088" y="2996952"/>
            <a:ext cx="165618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1187624" y="3861048"/>
            <a:ext cx="1536703" cy="369332"/>
          </a:xfrm>
          <a:prstGeom prst="rect">
            <a:avLst/>
          </a:prstGeom>
          <a:noFill/>
        </p:spPr>
        <p:txBody>
          <a:bodyPr wrap="none" rtlCol="0">
            <a:spAutoFit/>
          </a:bodyPr>
          <a:lstStyle/>
          <a:p>
            <a:r>
              <a:rPr lang="cs-CZ" dirty="0" smtClean="0"/>
              <a:t>Rozsah výběru</a:t>
            </a:r>
            <a:endParaRPr lang="cs-CZ" dirty="0"/>
          </a:p>
        </p:txBody>
      </p:sp>
      <p:pic>
        <p:nvPicPr>
          <p:cNvPr id="6147" name="Picture 3"/>
          <p:cNvPicPr>
            <a:picLocks noChangeAspect="1" noChangeArrowheads="1"/>
          </p:cNvPicPr>
          <p:nvPr/>
        </p:nvPicPr>
        <p:blipFill>
          <a:blip r:embed="rId3" cstate="print"/>
          <a:srcRect/>
          <a:stretch>
            <a:fillRect/>
          </a:stretch>
        </p:blipFill>
        <p:spPr bwMode="auto">
          <a:xfrm>
            <a:off x="799431" y="4427820"/>
            <a:ext cx="4138613" cy="953453"/>
          </a:xfrm>
          <a:prstGeom prst="rect">
            <a:avLst/>
          </a:prstGeom>
          <a:noFill/>
          <a:ln w="9525">
            <a:noFill/>
            <a:miter lim="800000"/>
            <a:headEnd/>
            <a:tailEnd/>
          </a:ln>
        </p:spPr>
      </p:pic>
      <p:sp>
        <p:nvSpPr>
          <p:cNvPr id="11" name="TextovéPole 10"/>
          <p:cNvSpPr txBox="1"/>
          <p:nvPr/>
        </p:nvSpPr>
        <p:spPr>
          <a:xfrm>
            <a:off x="439391" y="5714672"/>
            <a:ext cx="2766527" cy="369332"/>
          </a:xfrm>
          <a:prstGeom prst="rect">
            <a:avLst/>
          </a:prstGeom>
          <a:noFill/>
        </p:spPr>
        <p:txBody>
          <a:bodyPr wrap="none" rtlCol="0">
            <a:spAutoFit/>
          </a:bodyPr>
          <a:lstStyle/>
          <a:p>
            <a:r>
              <a:rPr lang="cs-CZ" dirty="0" smtClean="0"/>
              <a:t>Hodnota testovací statistiky</a:t>
            </a:r>
            <a:endParaRPr lang="cs-CZ" dirty="0"/>
          </a:p>
        </p:txBody>
      </p:sp>
      <p:sp>
        <p:nvSpPr>
          <p:cNvPr id="12" name="TextovéPole 11"/>
          <p:cNvSpPr txBox="1"/>
          <p:nvPr/>
        </p:nvSpPr>
        <p:spPr>
          <a:xfrm>
            <a:off x="1691680" y="6093296"/>
            <a:ext cx="3916585" cy="369332"/>
          </a:xfrm>
          <a:prstGeom prst="rect">
            <a:avLst/>
          </a:prstGeom>
          <a:noFill/>
        </p:spPr>
        <p:txBody>
          <a:bodyPr wrap="none" rtlCol="0">
            <a:spAutoFit/>
          </a:bodyPr>
          <a:lstStyle/>
          <a:p>
            <a:r>
              <a:rPr lang="cs-CZ" dirty="0" smtClean="0"/>
              <a:t>Hodnota asymptotické testové statistiky</a:t>
            </a:r>
            <a:endParaRPr lang="cs-CZ" dirty="0"/>
          </a:p>
        </p:txBody>
      </p:sp>
      <p:sp>
        <p:nvSpPr>
          <p:cNvPr id="13" name="TextovéPole 12"/>
          <p:cNvSpPr txBox="1"/>
          <p:nvPr/>
        </p:nvSpPr>
        <p:spPr>
          <a:xfrm>
            <a:off x="3751759" y="5651956"/>
            <a:ext cx="2595134" cy="369332"/>
          </a:xfrm>
          <a:prstGeom prst="rect">
            <a:avLst/>
          </a:prstGeom>
          <a:noFill/>
        </p:spPr>
        <p:txBody>
          <a:bodyPr wrap="none" rtlCol="0">
            <a:spAutoFit/>
          </a:bodyPr>
          <a:lstStyle/>
          <a:p>
            <a:r>
              <a:rPr lang="cs-CZ" b="1" u="sng" dirty="0" smtClean="0"/>
              <a:t>Asymptotická p-hodnota</a:t>
            </a:r>
            <a:r>
              <a:rPr lang="en-US" b="1" u="sng" dirty="0" smtClean="0"/>
              <a:t> </a:t>
            </a:r>
            <a:endParaRPr lang="cs-CZ" b="1" u="sng" dirty="0"/>
          </a:p>
        </p:txBody>
      </p:sp>
      <p:cxnSp>
        <p:nvCxnSpPr>
          <p:cNvPr id="23" name="Pravoúhlá spojovací čára 22"/>
          <p:cNvCxnSpPr/>
          <p:nvPr/>
        </p:nvCxnSpPr>
        <p:spPr>
          <a:xfrm rot="5400000" flipH="1" flipV="1">
            <a:off x="2347603" y="5399928"/>
            <a:ext cx="360040" cy="28803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Pravoúhlá spojovací čára 37"/>
          <p:cNvCxnSpPr/>
          <p:nvPr/>
        </p:nvCxnSpPr>
        <p:spPr>
          <a:xfrm rot="16200000" flipV="1">
            <a:off x="3067683" y="5687960"/>
            <a:ext cx="792088" cy="144016"/>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Pravoúhlá spojovací čára 51"/>
          <p:cNvCxnSpPr/>
          <p:nvPr/>
        </p:nvCxnSpPr>
        <p:spPr>
          <a:xfrm rot="16200000" flipV="1">
            <a:off x="3967783" y="5435932"/>
            <a:ext cx="360040" cy="21602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a:off x="1999831" y="4149080"/>
            <a:ext cx="95744" cy="6387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TextovéPole 57"/>
          <p:cNvSpPr txBox="1"/>
          <p:nvPr/>
        </p:nvSpPr>
        <p:spPr>
          <a:xfrm>
            <a:off x="5220072" y="4509120"/>
            <a:ext cx="3324500" cy="646331"/>
          </a:xfrm>
          <a:prstGeom prst="rect">
            <a:avLst/>
          </a:prstGeom>
          <a:noFill/>
        </p:spPr>
        <p:txBody>
          <a:bodyPr wrap="none" rtlCol="0">
            <a:spAutoFit/>
          </a:bodyPr>
          <a:lstStyle/>
          <a:p>
            <a:r>
              <a:rPr lang="en-US" dirty="0" smtClean="0"/>
              <a:t>POZOR</a:t>
            </a:r>
            <a:r>
              <a:rPr lang="cs-CZ" dirty="0" smtClean="0"/>
              <a:t>: podmínka pro použití </a:t>
            </a:r>
          </a:p>
          <a:p>
            <a:r>
              <a:rPr lang="cs-CZ" dirty="0" smtClean="0"/>
              <a:t>asymptotické p-hodnoty je: n≥ 30</a:t>
            </a:r>
            <a:endParaRPr lang="cs-CZ"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délník 34"/>
          <p:cNvSpPr/>
          <p:nvPr/>
        </p:nvSpPr>
        <p:spPr>
          <a:xfrm>
            <a:off x="5220072" y="4437112"/>
            <a:ext cx="3312368" cy="792088"/>
          </a:xfrm>
          <a:prstGeom prst="rect">
            <a:avLst/>
          </a:prstGeom>
          <a:solidFill>
            <a:srgbClr val="FFC000">
              <a:alpha val="4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5299"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5300" name="Rectangle 2"/>
          <p:cNvSpPr>
            <a:spLocks noGrp="1"/>
          </p:cNvSpPr>
          <p:nvPr>
            <p:ph type="title" idx="4294967295"/>
          </p:nvPr>
        </p:nvSpPr>
        <p:spPr/>
        <p:txBody>
          <a:bodyPr/>
          <a:lstStyle/>
          <a:p>
            <a:r>
              <a:rPr lang="cs-CZ" dirty="0" smtClean="0"/>
              <a:t>Párový znaménkový test</a:t>
            </a:r>
          </a:p>
        </p:txBody>
      </p:sp>
      <p:sp>
        <p:nvSpPr>
          <p:cNvPr id="55364" name="Rectangle 66"/>
          <p:cNvSpPr>
            <a:spLocks noChangeArrowheads="1"/>
          </p:cNvSpPr>
          <p:nvPr/>
        </p:nvSpPr>
        <p:spPr bwMode="auto">
          <a:xfrm>
            <a:off x="0" y="3005138"/>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nvGrpSpPr>
          <p:cNvPr id="2" name="Skupina 15"/>
          <p:cNvGrpSpPr/>
          <p:nvPr/>
        </p:nvGrpSpPr>
        <p:grpSpPr>
          <a:xfrm>
            <a:off x="5324797" y="1412776"/>
            <a:ext cx="3495675" cy="2619375"/>
            <a:chOff x="4860032" y="1556792"/>
            <a:chExt cx="3495675" cy="2619375"/>
          </a:xfrm>
        </p:grpSpPr>
        <p:pic>
          <p:nvPicPr>
            <p:cNvPr id="8" name="Picture 2"/>
            <p:cNvPicPr>
              <a:picLocks noChangeAspect="1" noChangeArrowheads="1"/>
            </p:cNvPicPr>
            <p:nvPr/>
          </p:nvPicPr>
          <p:blipFill>
            <a:blip r:embed="rId2" cstate="print"/>
            <a:srcRect/>
            <a:stretch>
              <a:fillRect/>
            </a:stretch>
          </p:blipFill>
          <p:spPr bwMode="auto">
            <a:xfrm>
              <a:off x="4860032" y="1556792"/>
              <a:ext cx="3495675" cy="2619375"/>
            </a:xfrm>
            <a:prstGeom prst="rect">
              <a:avLst/>
            </a:prstGeom>
            <a:noFill/>
            <a:ln w="9525">
              <a:noFill/>
              <a:miter lim="800000"/>
              <a:headEnd/>
              <a:tailEnd/>
            </a:ln>
          </p:spPr>
        </p:pic>
        <p:sp>
          <p:nvSpPr>
            <p:cNvPr id="11" name="Šipka doprava 10"/>
            <p:cNvSpPr/>
            <p:nvPr/>
          </p:nvSpPr>
          <p:spPr>
            <a:xfrm rot="7585493">
              <a:off x="6198082" y="2493161"/>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3" name="Zaoblený obdélník 12"/>
            <p:cNvSpPr/>
            <p:nvPr/>
          </p:nvSpPr>
          <p:spPr>
            <a:xfrm>
              <a:off x="5076056" y="2924944"/>
              <a:ext cx="165618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Zaoblený obdélník 13"/>
            <p:cNvSpPr/>
            <p:nvPr/>
          </p:nvSpPr>
          <p:spPr>
            <a:xfrm>
              <a:off x="7308304" y="1916832"/>
              <a:ext cx="93610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doprava 11"/>
            <p:cNvSpPr/>
            <p:nvPr/>
          </p:nvSpPr>
          <p:spPr>
            <a:xfrm rot="1967153">
              <a:off x="6877632" y="1659094"/>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sp>
        <p:nvSpPr>
          <p:cNvPr id="15" name="TextovéPole 14"/>
          <p:cNvSpPr txBox="1"/>
          <p:nvPr/>
        </p:nvSpPr>
        <p:spPr>
          <a:xfrm>
            <a:off x="442525" y="1340768"/>
            <a:ext cx="4777547" cy="3139321"/>
          </a:xfrm>
          <a:prstGeom prst="rect">
            <a:avLst/>
          </a:prstGeom>
          <a:noFill/>
        </p:spPr>
        <p:txBody>
          <a:bodyPr wrap="squar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pPr>
              <a:buFont typeface="Arial" pitchFamily="34" charset="0"/>
              <a:buChar char="•"/>
            </a:pPr>
            <a:r>
              <a:rPr lang="cs-CZ" dirty="0" smtClean="0"/>
              <a:t> Kliknutím na </a:t>
            </a:r>
            <a:r>
              <a:rPr lang="cs-CZ" b="1" i="1" dirty="0" smtClean="0"/>
              <a:t>Sign test</a:t>
            </a:r>
            <a:r>
              <a:rPr lang="cs-CZ" b="1" i="1" dirty="0"/>
              <a:t> </a:t>
            </a:r>
            <a:r>
              <a:rPr lang="cs-CZ" b="1" i="1" dirty="0" smtClean="0"/>
              <a:t>(párový znaménkový test)</a:t>
            </a:r>
            <a:r>
              <a:rPr lang="cs-CZ" dirty="0"/>
              <a:t> </a:t>
            </a:r>
            <a:r>
              <a:rPr lang="cs-CZ" dirty="0" smtClean="0"/>
              <a:t>získáme výstupy:</a:t>
            </a:r>
          </a:p>
          <a:p>
            <a:endParaRPr lang="cs-CZ" dirty="0" smtClean="0"/>
          </a:p>
          <a:p>
            <a:endParaRPr lang="cs-CZ" dirty="0" smtClean="0"/>
          </a:p>
          <a:p>
            <a:endParaRPr lang="cs-CZ" b="1" i="1" dirty="0"/>
          </a:p>
        </p:txBody>
      </p:sp>
      <p:pic>
        <p:nvPicPr>
          <p:cNvPr id="7171" name="Picture 3"/>
          <p:cNvPicPr>
            <a:picLocks noChangeAspect="1" noChangeArrowheads="1"/>
          </p:cNvPicPr>
          <p:nvPr/>
        </p:nvPicPr>
        <p:blipFill>
          <a:blip r:embed="rId3" cstate="print"/>
          <a:srcRect/>
          <a:stretch>
            <a:fillRect/>
          </a:stretch>
        </p:blipFill>
        <p:spPr bwMode="auto">
          <a:xfrm>
            <a:off x="1115616" y="4437112"/>
            <a:ext cx="3467100" cy="981075"/>
          </a:xfrm>
          <a:prstGeom prst="rect">
            <a:avLst/>
          </a:prstGeom>
          <a:noFill/>
          <a:ln w="9525">
            <a:noFill/>
            <a:miter lim="800000"/>
            <a:headEnd/>
            <a:tailEnd/>
          </a:ln>
        </p:spPr>
      </p:pic>
      <p:sp>
        <p:nvSpPr>
          <p:cNvPr id="19" name="TextovéPole 18"/>
          <p:cNvSpPr txBox="1"/>
          <p:nvPr/>
        </p:nvSpPr>
        <p:spPr>
          <a:xfrm>
            <a:off x="395536" y="5795972"/>
            <a:ext cx="3916585" cy="369332"/>
          </a:xfrm>
          <a:prstGeom prst="rect">
            <a:avLst/>
          </a:prstGeom>
          <a:noFill/>
        </p:spPr>
        <p:txBody>
          <a:bodyPr wrap="none" rtlCol="0">
            <a:spAutoFit/>
          </a:bodyPr>
          <a:lstStyle/>
          <a:p>
            <a:r>
              <a:rPr lang="cs-CZ" dirty="0" smtClean="0"/>
              <a:t>Hodnota asymptotické testové statistiky</a:t>
            </a:r>
            <a:endParaRPr lang="cs-CZ" dirty="0"/>
          </a:p>
        </p:txBody>
      </p:sp>
      <p:sp>
        <p:nvSpPr>
          <p:cNvPr id="20" name="TextovéPole 19"/>
          <p:cNvSpPr txBox="1"/>
          <p:nvPr/>
        </p:nvSpPr>
        <p:spPr>
          <a:xfrm>
            <a:off x="4478038" y="5795972"/>
            <a:ext cx="2542234" cy="369332"/>
          </a:xfrm>
          <a:prstGeom prst="rect">
            <a:avLst/>
          </a:prstGeom>
          <a:noFill/>
        </p:spPr>
        <p:txBody>
          <a:bodyPr wrap="none" rtlCol="0">
            <a:spAutoFit/>
          </a:bodyPr>
          <a:lstStyle/>
          <a:p>
            <a:r>
              <a:rPr lang="cs-CZ" b="1" u="sng" dirty="0" smtClean="0"/>
              <a:t>Asymptotická p-hodnota</a:t>
            </a:r>
            <a:endParaRPr lang="cs-CZ" b="1" u="sng" dirty="0"/>
          </a:p>
        </p:txBody>
      </p:sp>
      <p:sp>
        <p:nvSpPr>
          <p:cNvPr id="21" name="TextovéPole 20"/>
          <p:cNvSpPr txBox="1"/>
          <p:nvPr/>
        </p:nvSpPr>
        <p:spPr>
          <a:xfrm>
            <a:off x="323528" y="3923764"/>
            <a:ext cx="4977325" cy="369332"/>
          </a:xfrm>
          <a:prstGeom prst="rect">
            <a:avLst/>
          </a:prstGeom>
          <a:noFill/>
        </p:spPr>
        <p:txBody>
          <a:bodyPr wrap="none" rtlCol="0">
            <a:spAutoFit/>
          </a:bodyPr>
          <a:lstStyle/>
          <a:p>
            <a:r>
              <a:rPr lang="cs-CZ" dirty="0" smtClean="0"/>
              <a:t>Počet nenulových hodnot, z nich záporných je 20%.</a:t>
            </a:r>
            <a:endParaRPr lang="cs-CZ" dirty="0"/>
          </a:p>
        </p:txBody>
      </p:sp>
      <p:cxnSp>
        <p:nvCxnSpPr>
          <p:cNvPr id="23" name="Pravoúhlá spojovací čára 22"/>
          <p:cNvCxnSpPr/>
          <p:nvPr/>
        </p:nvCxnSpPr>
        <p:spPr>
          <a:xfrm rot="16200000" flipH="1">
            <a:off x="1583668" y="4257092"/>
            <a:ext cx="648072" cy="57606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Pravoúhlá spojovací čára 24"/>
          <p:cNvCxnSpPr/>
          <p:nvPr/>
        </p:nvCxnSpPr>
        <p:spPr>
          <a:xfrm rot="10800000" flipV="1">
            <a:off x="2987824" y="4221088"/>
            <a:ext cx="864096" cy="720080"/>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Pravoúhlá spojovací čára 28"/>
          <p:cNvCxnSpPr/>
          <p:nvPr/>
        </p:nvCxnSpPr>
        <p:spPr>
          <a:xfrm rot="16200000" flipV="1">
            <a:off x="4139952" y="5301208"/>
            <a:ext cx="504056" cy="504056"/>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Pravoúhlá spojovací čára 31"/>
          <p:cNvCxnSpPr/>
          <p:nvPr/>
        </p:nvCxnSpPr>
        <p:spPr>
          <a:xfrm rot="5400000" flipH="1" flipV="1">
            <a:off x="3138190" y="5445224"/>
            <a:ext cx="569714" cy="29438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ovéPole 33"/>
          <p:cNvSpPr txBox="1"/>
          <p:nvPr/>
        </p:nvSpPr>
        <p:spPr>
          <a:xfrm>
            <a:off x="5220072" y="4509120"/>
            <a:ext cx="3377399" cy="646331"/>
          </a:xfrm>
          <a:prstGeom prst="rect">
            <a:avLst/>
          </a:prstGeom>
          <a:noFill/>
        </p:spPr>
        <p:txBody>
          <a:bodyPr wrap="none" rtlCol="0">
            <a:spAutoFit/>
          </a:bodyPr>
          <a:lstStyle/>
          <a:p>
            <a:r>
              <a:rPr lang="en-US" dirty="0" smtClean="0"/>
              <a:t>POZOR</a:t>
            </a:r>
            <a:r>
              <a:rPr lang="cs-CZ" dirty="0" smtClean="0"/>
              <a:t>: podmínka pro použití </a:t>
            </a:r>
          </a:p>
          <a:p>
            <a:r>
              <a:rPr lang="cs-CZ" dirty="0" smtClean="0"/>
              <a:t>asymptotické p-hodnoty je: n &gt; </a:t>
            </a:r>
            <a:r>
              <a:rPr lang="cs-CZ" dirty="0"/>
              <a:t>2</a:t>
            </a:r>
            <a:r>
              <a:rPr lang="cs-CZ" dirty="0" smtClean="0"/>
              <a:t>0</a:t>
            </a:r>
            <a:endParaRPr lang="cs-CZ"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5763" name="Rectangle 2"/>
          <p:cNvSpPr>
            <a:spLocks noGrp="1"/>
          </p:cNvSpPr>
          <p:nvPr>
            <p:ph type="title" idx="4294967295"/>
          </p:nvPr>
        </p:nvSpPr>
        <p:spPr>
          <a:noFill/>
        </p:spPr>
        <p:txBody>
          <a:bodyPr/>
          <a:lstStyle/>
          <a:p>
            <a:r>
              <a:rPr lang="cs-CZ" smtClean="0"/>
              <a:t>Znaménkový test – příklad I</a:t>
            </a:r>
          </a:p>
        </p:txBody>
      </p:sp>
      <p:sp>
        <p:nvSpPr>
          <p:cNvPr id="245764" name="Rectangle 3"/>
          <p:cNvSpPr>
            <a:spLocks noChangeArrowheads="1"/>
          </p:cNvSpPr>
          <p:nvPr/>
        </p:nvSpPr>
        <p:spPr bwMode="auto">
          <a:xfrm>
            <a:off x="258763" y="1566863"/>
            <a:ext cx="6172200" cy="3733800"/>
          </a:xfrm>
          <a:prstGeom prst="rect">
            <a:avLst/>
          </a:prstGeom>
          <a:solidFill>
            <a:srgbClr val="CCFFFF"/>
          </a:solidFill>
          <a:ln w="9525">
            <a:solidFill>
              <a:schemeClr val="tx1"/>
            </a:solidFill>
            <a:miter lim="800000"/>
            <a:headEnd/>
            <a:tailEnd/>
          </a:ln>
        </p:spPr>
        <p:txBody>
          <a:bodyPr wrap="none" anchor="ctr"/>
          <a:lstStyle/>
          <a:p>
            <a:pPr algn="ctr" fontAlgn="base">
              <a:spcBef>
                <a:spcPct val="20000"/>
              </a:spcBef>
              <a:spcAft>
                <a:spcPct val="0"/>
              </a:spcAft>
              <a:buFontTx/>
              <a:buChar char="•"/>
            </a:pPr>
            <a:endParaRPr lang="en-US" sz="2000">
              <a:solidFill>
                <a:prstClr val="black"/>
              </a:solidFill>
              <a:latin typeface="Arial" pitchFamily="34" charset="0"/>
              <a:cs typeface="Arial" pitchFamily="34" charset="0"/>
            </a:endParaRPr>
          </a:p>
        </p:txBody>
      </p:sp>
      <p:sp>
        <p:nvSpPr>
          <p:cNvPr id="245765" name="Text Box 4"/>
          <p:cNvSpPr txBox="1">
            <a:spLocks noChangeArrowheads="1"/>
          </p:cNvSpPr>
          <p:nvPr/>
        </p:nvSpPr>
        <p:spPr bwMode="auto">
          <a:xfrm>
            <a:off x="258763" y="1568450"/>
            <a:ext cx="6400800" cy="1141413"/>
          </a:xfrm>
          <a:prstGeom prst="rect">
            <a:avLst/>
          </a:prstGeom>
          <a:noFill/>
          <a:ln w="9525">
            <a:noFill/>
            <a:miter lim="800000"/>
            <a:headEnd/>
            <a:tailEnd/>
          </a:ln>
        </p:spPr>
        <p:txBody>
          <a:bodyPr>
            <a:spAutoFit/>
          </a:bodyPr>
          <a:lstStyle/>
          <a:p>
            <a:pPr marL="609600" indent="-609600" algn="ctr" fontAlgn="base">
              <a:spcBef>
                <a:spcPct val="20000"/>
              </a:spcBef>
              <a:spcAft>
                <a:spcPct val="0"/>
              </a:spcAft>
            </a:pPr>
            <a:r>
              <a:rPr lang="cs-CZ" sz="1600" b="1">
                <a:solidFill>
                  <a:prstClr val="black"/>
                </a:solidFill>
                <a:latin typeface="Arial" pitchFamily="34" charset="0"/>
                <a:cs typeface="Arial" pitchFamily="34" charset="0"/>
              </a:rPr>
              <a:t>Párově uspořádaný experiment pro nominální data</a:t>
            </a:r>
          </a:p>
          <a:p>
            <a:pPr marL="609600" indent="-609600" fontAlgn="base">
              <a:spcBef>
                <a:spcPct val="20000"/>
              </a:spcBef>
              <a:spcAft>
                <a:spcPct val="0"/>
              </a:spcAft>
            </a:pPr>
            <a:endParaRPr lang="cs-CZ" sz="1600" b="1">
              <a:solidFill>
                <a:prstClr val="black"/>
              </a:solidFill>
              <a:latin typeface="Arial" pitchFamily="34" charset="0"/>
              <a:cs typeface="Arial" pitchFamily="34" charset="0"/>
            </a:endParaRPr>
          </a:p>
          <a:p>
            <a:pPr marL="609600" indent="-609600" fontAlgn="base">
              <a:spcBef>
                <a:spcPct val="20000"/>
              </a:spcBef>
              <a:spcAft>
                <a:spcPct val="0"/>
              </a:spcAft>
            </a:pPr>
            <a:r>
              <a:rPr lang="cs-CZ" sz="1400" b="1">
                <a:solidFill>
                  <a:prstClr val="black"/>
                </a:solidFill>
                <a:latin typeface="Arial" pitchFamily="34" charset="0"/>
                <a:cs typeface="Arial" pitchFamily="34" charset="0"/>
              </a:rPr>
              <a:t>I. Dva preparáty, každý na ½ listu</a:t>
            </a:r>
          </a:p>
          <a:p>
            <a:pPr marL="609600" indent="-609600" fontAlgn="base">
              <a:spcBef>
                <a:spcPct val="20000"/>
              </a:spcBef>
              <a:spcAft>
                <a:spcPct val="0"/>
              </a:spcAft>
            </a:pPr>
            <a:r>
              <a:rPr lang="cs-CZ" sz="1400" b="1">
                <a:solidFill>
                  <a:prstClr val="black"/>
                </a:solidFill>
                <a:latin typeface="Arial" pitchFamily="34" charset="0"/>
                <a:cs typeface="Arial" pitchFamily="34" charset="0"/>
              </a:rPr>
              <a:t>     - sledovaná veličina: počet skvrn (hodnoceno pouze jako rozdíl)</a:t>
            </a:r>
          </a:p>
        </p:txBody>
      </p:sp>
      <p:graphicFrame>
        <p:nvGraphicFramePr>
          <p:cNvPr id="474206" name="Group 94"/>
          <p:cNvGraphicFramePr>
            <a:graphicFrameLocks noGrp="1"/>
          </p:cNvGraphicFramePr>
          <p:nvPr/>
        </p:nvGraphicFramePr>
        <p:xfrm>
          <a:off x="411163" y="2684904"/>
          <a:ext cx="5867400" cy="960120"/>
        </p:xfrm>
        <a:graphic>
          <a:graphicData uri="http://schemas.openxmlformats.org/drawingml/2006/table">
            <a:tbl>
              <a:tblPr/>
              <a:tblGrid>
                <a:gridCol w="533400">
                  <a:extLst>
                    <a:ext uri="{9D8B030D-6E8A-4147-A177-3AD203B41FA5}">
                      <a16:colId xmlns:a16="http://schemas.microsoft.com/office/drawing/2014/main" val="20000"/>
                    </a:ext>
                  </a:extLst>
                </a:gridCol>
                <a:gridCol w="531812">
                  <a:extLst>
                    <a:ext uri="{9D8B030D-6E8A-4147-A177-3AD203B41FA5}">
                      <a16:colId xmlns:a16="http://schemas.microsoft.com/office/drawing/2014/main" val="20001"/>
                    </a:ext>
                  </a:extLst>
                </a:gridCol>
                <a:gridCol w="534988">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gridCol w="534987">
                  <a:extLst>
                    <a:ext uri="{9D8B030D-6E8A-4147-A177-3AD203B41FA5}">
                      <a16:colId xmlns:a16="http://schemas.microsoft.com/office/drawing/2014/main" val="20008"/>
                    </a:ext>
                  </a:extLst>
                </a:gridCol>
                <a:gridCol w="531813">
                  <a:extLst>
                    <a:ext uri="{9D8B030D-6E8A-4147-A177-3AD203B41FA5}">
                      <a16:colId xmlns:a16="http://schemas.microsoft.com/office/drawing/2014/main" val="20009"/>
                    </a:ext>
                  </a:extLst>
                </a:gridCol>
                <a:gridCol w="533400">
                  <a:extLst>
                    <a:ext uri="{9D8B030D-6E8A-4147-A177-3AD203B41FA5}">
                      <a16:colId xmlns:a16="http://schemas.microsoft.com/office/drawing/2014/main" val="20010"/>
                    </a:ext>
                  </a:extLst>
                </a:gridCol>
              </a:tblGrid>
              <a:tr h="1778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n-US" sz="2100" b="0" i="0" u="none" strike="noStrike" cap="none" normalizeH="0" baseline="0" dirty="0" smtClean="0">
                        <a:ln>
                          <a:noFill/>
                        </a:ln>
                        <a:solidFill>
                          <a:schemeClr val="tx1"/>
                        </a:solidFill>
                        <a:effectLst/>
                        <a:latin typeface="Calibri" pitchFamily="34" charset="0"/>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10">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smtClean="0">
                          <a:ln>
                            <a:noFill/>
                          </a:ln>
                          <a:solidFill>
                            <a:schemeClr val="tx1"/>
                          </a:solidFill>
                          <a:effectLst/>
                          <a:latin typeface="Calibri" pitchFamily="34" charset="0"/>
                        </a:rPr>
                        <a:t>Počet skvrn</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778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smtClean="0">
                          <a:ln>
                            <a:noFill/>
                          </a:ln>
                          <a:solidFill>
                            <a:schemeClr val="tx1"/>
                          </a:solidFill>
                          <a:effectLst/>
                          <a:latin typeface="Calibri" pitchFamily="34"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V</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dirty="0" smtClean="0">
                          <a:ln>
                            <a:noFill/>
                          </a:ln>
                          <a:solidFill>
                            <a:schemeClr val="tx1"/>
                          </a:solidFill>
                          <a:effectLst/>
                          <a:latin typeface="Calibri" pitchFamily="34"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778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smtClean="0">
                          <a:ln>
                            <a:noFill/>
                          </a:ln>
                          <a:solidFill>
                            <a:schemeClr val="tx1"/>
                          </a:solidFill>
                          <a:effectLst/>
                          <a:latin typeface="Calibri" pitchFamily="34" charset="0"/>
                        </a:rPr>
                        <a:t>B</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M</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dirty="0" smtClean="0">
                          <a:ln>
                            <a:noFill/>
                          </a:ln>
                          <a:solidFill>
                            <a:schemeClr val="tx1"/>
                          </a:solidFill>
                          <a:effectLst/>
                          <a:latin typeface="Calibri" pitchFamily="34"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245807" name="Text Box 46"/>
          <p:cNvSpPr txBox="1">
            <a:spLocks noChangeArrowheads="1"/>
          </p:cNvSpPr>
          <p:nvPr/>
        </p:nvSpPr>
        <p:spPr bwMode="auto">
          <a:xfrm>
            <a:off x="334963" y="3624263"/>
            <a:ext cx="6019800" cy="1600438"/>
          </a:xfrm>
          <a:prstGeom prst="rect">
            <a:avLst/>
          </a:prstGeom>
          <a:noFill/>
          <a:ln w="9525">
            <a:noFill/>
            <a:miter lim="800000"/>
            <a:headEnd/>
            <a:tailEnd/>
          </a:ln>
        </p:spPr>
        <p:txBody>
          <a:bodyPr>
            <a:spAutoFit/>
          </a:bodyPr>
          <a:lstStyle/>
          <a:p>
            <a:pPr fontAlgn="base">
              <a:spcBef>
                <a:spcPct val="20000"/>
              </a:spcBef>
              <a:spcAft>
                <a:spcPct val="0"/>
              </a:spcAft>
            </a:pPr>
            <a:r>
              <a:rPr lang="cs-CZ" sz="1400" b="1" dirty="0">
                <a:solidFill>
                  <a:prstClr val="black"/>
                </a:solidFill>
                <a:latin typeface="Arial" pitchFamily="34" charset="0"/>
                <a:cs typeface="Arial" pitchFamily="34" charset="0"/>
              </a:rPr>
              <a:t>V – větší; M – menší</a:t>
            </a:r>
          </a:p>
          <a:p>
            <a:pPr fontAlgn="base">
              <a:spcBef>
                <a:spcPct val="20000"/>
              </a:spcBef>
              <a:spcAft>
                <a:spcPct val="0"/>
              </a:spcAft>
            </a:pPr>
            <a:r>
              <a:rPr lang="cs-CZ" sz="1400" b="1" dirty="0">
                <a:solidFill>
                  <a:prstClr val="black"/>
                </a:solidFill>
                <a:latin typeface="Arial" pitchFamily="34" charset="0"/>
                <a:cs typeface="Arial" pitchFamily="34" charset="0"/>
              </a:rPr>
              <a:t>n = 10 listů s rozdílnými výsledky</a:t>
            </a:r>
          </a:p>
          <a:p>
            <a:pPr fontAlgn="base">
              <a:spcBef>
                <a:spcPct val="20000"/>
              </a:spcBef>
              <a:spcAft>
                <a:spcPct val="0"/>
              </a:spcAft>
            </a:pPr>
            <a:r>
              <a:rPr lang="cs-CZ" sz="1400" b="1" dirty="0">
                <a:solidFill>
                  <a:prstClr val="black"/>
                </a:solidFill>
                <a:latin typeface="Arial" pitchFamily="34" charset="0"/>
                <a:cs typeface="Arial" pitchFamily="34" charset="0"/>
              </a:rPr>
              <a:t>               A je větší: +     n</a:t>
            </a:r>
            <a:r>
              <a:rPr lang="cs-CZ" sz="1400" b="1" baseline="-25000" dirty="0">
                <a:solidFill>
                  <a:prstClr val="black"/>
                </a:solidFill>
                <a:latin typeface="Arial" pitchFamily="34" charset="0"/>
                <a:cs typeface="Arial" pitchFamily="34" charset="0"/>
              </a:rPr>
              <a:t>+ </a:t>
            </a:r>
            <a:r>
              <a:rPr lang="cs-CZ" sz="1400" b="1" dirty="0">
                <a:solidFill>
                  <a:prstClr val="black"/>
                </a:solidFill>
                <a:latin typeface="Arial" pitchFamily="34" charset="0"/>
                <a:cs typeface="Arial" pitchFamily="34" charset="0"/>
              </a:rPr>
              <a:t>= 7</a:t>
            </a:r>
          </a:p>
          <a:p>
            <a:pPr fontAlgn="base">
              <a:spcBef>
                <a:spcPct val="20000"/>
              </a:spcBef>
              <a:spcAft>
                <a:spcPct val="0"/>
              </a:spcAft>
            </a:pPr>
            <a:r>
              <a:rPr lang="cs-CZ" sz="1400" b="1" dirty="0">
                <a:solidFill>
                  <a:prstClr val="black"/>
                </a:solidFill>
                <a:latin typeface="Arial" pitchFamily="34" charset="0"/>
                <a:cs typeface="Arial" pitchFamily="34" charset="0"/>
              </a:rPr>
              <a:t>jev</a:t>
            </a:r>
          </a:p>
          <a:p>
            <a:pPr fontAlgn="base">
              <a:spcBef>
                <a:spcPct val="20000"/>
              </a:spcBef>
              <a:spcAft>
                <a:spcPct val="0"/>
              </a:spcAft>
            </a:pPr>
            <a:r>
              <a:rPr lang="cs-CZ" sz="1400" b="1" dirty="0">
                <a:solidFill>
                  <a:prstClr val="black"/>
                </a:solidFill>
                <a:latin typeface="Arial" pitchFamily="34" charset="0"/>
                <a:cs typeface="Arial" pitchFamily="34" charset="0"/>
              </a:rPr>
              <a:t>               B je menší: - </a:t>
            </a:r>
            <a:r>
              <a:rPr lang="cs-CZ" sz="1400" b="1" dirty="0" smtClean="0">
                <a:solidFill>
                  <a:prstClr val="black"/>
                </a:solidFill>
                <a:latin typeface="Arial" pitchFamily="34" charset="0"/>
                <a:cs typeface="Arial" pitchFamily="34" charset="0"/>
              </a:rPr>
              <a:t>   </a:t>
            </a:r>
            <a:r>
              <a:rPr lang="cs-CZ" sz="1400" b="1" dirty="0">
                <a:solidFill>
                  <a:prstClr val="black"/>
                </a:solidFill>
                <a:latin typeface="Arial" pitchFamily="34" charset="0"/>
                <a:cs typeface="Arial" pitchFamily="34" charset="0"/>
              </a:rPr>
              <a:t>n</a:t>
            </a:r>
            <a:r>
              <a:rPr lang="cs-CZ" sz="1400" b="1" baseline="-25000" dirty="0">
                <a:solidFill>
                  <a:prstClr val="black"/>
                </a:solidFill>
                <a:latin typeface="Arial" pitchFamily="34" charset="0"/>
                <a:cs typeface="Arial" pitchFamily="34" charset="0"/>
              </a:rPr>
              <a:t>- </a:t>
            </a:r>
            <a:r>
              <a:rPr lang="cs-CZ" sz="1400" b="1" dirty="0">
                <a:solidFill>
                  <a:prstClr val="black"/>
                </a:solidFill>
                <a:latin typeface="Arial" pitchFamily="34" charset="0"/>
                <a:cs typeface="Arial" pitchFamily="34" charset="0"/>
              </a:rPr>
              <a:t>= 3</a:t>
            </a:r>
          </a:p>
          <a:p>
            <a:pPr algn="ctr" fontAlgn="base">
              <a:spcBef>
                <a:spcPct val="20000"/>
              </a:spcBef>
              <a:spcAft>
                <a:spcPct val="0"/>
              </a:spcAft>
            </a:pPr>
            <a:r>
              <a:rPr lang="cs-CZ" sz="1400" b="1" dirty="0">
                <a:solidFill>
                  <a:prstClr val="black"/>
                </a:solidFill>
                <a:latin typeface="Arial" pitchFamily="34" charset="0"/>
                <a:cs typeface="Arial" pitchFamily="34" charset="0"/>
              </a:rPr>
              <a:t>    min(n</a:t>
            </a:r>
            <a:r>
              <a:rPr lang="cs-CZ" sz="1400" b="1" baseline="-25000" dirty="0">
                <a:solidFill>
                  <a:prstClr val="black"/>
                </a:solidFill>
                <a:latin typeface="Arial" pitchFamily="34" charset="0"/>
                <a:cs typeface="Arial" pitchFamily="34" charset="0"/>
              </a:rPr>
              <a:t>+</a:t>
            </a:r>
            <a:r>
              <a:rPr lang="cs-CZ" sz="1400" b="1" dirty="0">
                <a:solidFill>
                  <a:prstClr val="black"/>
                </a:solidFill>
                <a:latin typeface="Arial" pitchFamily="34" charset="0"/>
                <a:cs typeface="Arial" pitchFamily="34" charset="0"/>
              </a:rPr>
              <a:t>; </a:t>
            </a:r>
            <a:r>
              <a:rPr lang="cs-CZ" sz="1400" b="1" dirty="0" err="1">
                <a:solidFill>
                  <a:prstClr val="black"/>
                </a:solidFill>
                <a:latin typeface="Arial" pitchFamily="34" charset="0"/>
                <a:cs typeface="Arial" pitchFamily="34" charset="0"/>
              </a:rPr>
              <a:t>n</a:t>
            </a:r>
            <a:r>
              <a:rPr lang="cs-CZ" sz="1400" b="1" baseline="-25000" dirty="0">
                <a:solidFill>
                  <a:prstClr val="black"/>
                </a:solidFill>
                <a:latin typeface="Arial" pitchFamily="34" charset="0"/>
                <a:cs typeface="Arial" pitchFamily="34" charset="0"/>
              </a:rPr>
              <a:t>-</a:t>
            </a:r>
            <a:r>
              <a:rPr lang="cs-CZ" sz="1400" b="1" dirty="0">
                <a:solidFill>
                  <a:prstClr val="black"/>
                </a:solidFill>
                <a:latin typeface="Arial" pitchFamily="34" charset="0"/>
                <a:cs typeface="Arial" pitchFamily="34" charset="0"/>
              </a:rPr>
              <a:t>) = 3</a:t>
            </a:r>
          </a:p>
        </p:txBody>
      </p:sp>
      <p:sp>
        <p:nvSpPr>
          <p:cNvPr id="245808" name="Line 47"/>
          <p:cNvSpPr>
            <a:spLocks noChangeShapeType="1"/>
          </p:cNvSpPr>
          <p:nvPr/>
        </p:nvSpPr>
        <p:spPr bwMode="auto">
          <a:xfrm flipV="1">
            <a:off x="715963" y="4310063"/>
            <a:ext cx="381000" cy="152400"/>
          </a:xfrm>
          <a:prstGeom prst="line">
            <a:avLst/>
          </a:prstGeom>
          <a:noFill/>
          <a:ln w="19050">
            <a:solidFill>
              <a:srgbClr val="0000FF"/>
            </a:solidFill>
            <a:round/>
            <a:headEn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5809" name="Line 48"/>
          <p:cNvSpPr>
            <a:spLocks noChangeShapeType="1"/>
          </p:cNvSpPr>
          <p:nvPr/>
        </p:nvSpPr>
        <p:spPr bwMode="auto">
          <a:xfrm>
            <a:off x="639763" y="4614863"/>
            <a:ext cx="457200" cy="152400"/>
          </a:xfrm>
          <a:prstGeom prst="line">
            <a:avLst/>
          </a:prstGeom>
          <a:noFill/>
          <a:ln w="19050">
            <a:solidFill>
              <a:srgbClr val="0000FF"/>
            </a:solidFill>
            <a:round/>
            <a:headEn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5810" name="Rectangle 49"/>
          <p:cNvSpPr>
            <a:spLocks noChangeArrowheads="1"/>
          </p:cNvSpPr>
          <p:nvPr/>
        </p:nvSpPr>
        <p:spPr bwMode="auto">
          <a:xfrm>
            <a:off x="4191000" y="3933825"/>
            <a:ext cx="4800600" cy="2362200"/>
          </a:xfrm>
          <a:prstGeom prst="rect">
            <a:avLst/>
          </a:prstGeom>
          <a:solidFill>
            <a:srgbClr val="CCFFFF"/>
          </a:solidFill>
          <a:ln w="9525">
            <a:solidFill>
              <a:schemeClr val="tx1"/>
            </a:solidFill>
            <a:miter lim="800000"/>
            <a:headEnd/>
            <a:tailEnd/>
          </a:ln>
        </p:spPr>
        <p:txBody>
          <a:bodyPr wrap="none" anchor="ct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5811" name="Text Box 50"/>
          <p:cNvSpPr txBox="1">
            <a:spLocks noChangeArrowheads="1"/>
          </p:cNvSpPr>
          <p:nvPr/>
        </p:nvSpPr>
        <p:spPr bwMode="auto">
          <a:xfrm>
            <a:off x="4267200" y="3933825"/>
            <a:ext cx="4724400" cy="815975"/>
          </a:xfrm>
          <a:prstGeom prst="rect">
            <a:avLst/>
          </a:prstGeom>
          <a:noFill/>
          <a:ln w="9525">
            <a:noFill/>
            <a:miter lim="800000"/>
            <a:headEnd/>
            <a:tailEnd/>
          </a:ln>
        </p:spPr>
        <p:txBody>
          <a:bodyPr>
            <a:spAutoFit/>
          </a:bodyPr>
          <a:lstStyle/>
          <a:p>
            <a:pPr fontAlgn="base">
              <a:spcBef>
                <a:spcPct val="20000"/>
              </a:spcBef>
              <a:spcAft>
                <a:spcPct val="0"/>
              </a:spcAft>
            </a:pPr>
            <a:r>
              <a:rPr lang="cs-CZ" sz="1400" b="1">
                <a:solidFill>
                  <a:prstClr val="black"/>
                </a:solidFill>
                <a:latin typeface="Arial" pitchFamily="34" charset="0"/>
                <a:cs typeface="Arial" pitchFamily="34" charset="0"/>
              </a:rPr>
              <a:t>II. dvě protilátky z různých zdrojů (A;B) </a:t>
            </a:r>
          </a:p>
          <a:p>
            <a:pPr fontAlgn="base">
              <a:spcBef>
                <a:spcPct val="20000"/>
              </a:spcBef>
              <a:spcAft>
                <a:spcPct val="0"/>
              </a:spcAft>
            </a:pPr>
            <a:r>
              <a:rPr lang="cs-CZ" sz="1400" b="1">
                <a:solidFill>
                  <a:prstClr val="black"/>
                </a:solidFill>
                <a:latin typeface="Arial" pitchFamily="34" charset="0"/>
                <a:cs typeface="Arial" pitchFamily="34" charset="0"/>
              </a:rPr>
              <a:t>      – aplikované na vzorek s antigenem</a:t>
            </a:r>
          </a:p>
          <a:p>
            <a:pPr fontAlgn="base">
              <a:spcBef>
                <a:spcPct val="20000"/>
              </a:spcBef>
              <a:spcAft>
                <a:spcPct val="0"/>
              </a:spcAft>
            </a:pPr>
            <a:r>
              <a:rPr lang="cs-CZ" sz="1400" b="1">
                <a:solidFill>
                  <a:prstClr val="black"/>
                </a:solidFill>
                <a:latin typeface="Arial" pitchFamily="34" charset="0"/>
                <a:cs typeface="Arial" pitchFamily="34" charset="0"/>
              </a:rPr>
              <a:t>      n = 10</a:t>
            </a:r>
          </a:p>
        </p:txBody>
      </p:sp>
      <p:graphicFrame>
        <p:nvGraphicFramePr>
          <p:cNvPr id="474205" name="Group 93"/>
          <p:cNvGraphicFramePr>
            <a:graphicFrameLocks noGrp="1"/>
          </p:cNvGraphicFramePr>
          <p:nvPr/>
        </p:nvGraphicFramePr>
        <p:xfrm>
          <a:off x="4419600" y="4797425"/>
          <a:ext cx="4419600" cy="701040"/>
        </p:xfrm>
        <a:graphic>
          <a:graphicData uri="http://schemas.openxmlformats.org/drawingml/2006/table">
            <a:tbl>
              <a:tblPr/>
              <a:tblGrid>
                <a:gridCol w="401638">
                  <a:extLst>
                    <a:ext uri="{9D8B030D-6E8A-4147-A177-3AD203B41FA5}">
                      <a16:colId xmlns:a16="http://schemas.microsoft.com/office/drawing/2014/main" val="20000"/>
                    </a:ext>
                  </a:extLst>
                </a:gridCol>
                <a:gridCol w="401637">
                  <a:extLst>
                    <a:ext uri="{9D8B030D-6E8A-4147-A177-3AD203B41FA5}">
                      <a16:colId xmlns:a16="http://schemas.microsoft.com/office/drawing/2014/main" val="20001"/>
                    </a:ext>
                  </a:extLst>
                </a:gridCol>
                <a:gridCol w="401638">
                  <a:extLst>
                    <a:ext uri="{9D8B030D-6E8A-4147-A177-3AD203B41FA5}">
                      <a16:colId xmlns:a16="http://schemas.microsoft.com/office/drawing/2014/main" val="20002"/>
                    </a:ext>
                  </a:extLst>
                </a:gridCol>
                <a:gridCol w="401637">
                  <a:extLst>
                    <a:ext uri="{9D8B030D-6E8A-4147-A177-3AD203B41FA5}">
                      <a16:colId xmlns:a16="http://schemas.microsoft.com/office/drawing/2014/main" val="20003"/>
                    </a:ext>
                  </a:extLst>
                </a:gridCol>
                <a:gridCol w="401638">
                  <a:extLst>
                    <a:ext uri="{9D8B030D-6E8A-4147-A177-3AD203B41FA5}">
                      <a16:colId xmlns:a16="http://schemas.microsoft.com/office/drawing/2014/main" val="20004"/>
                    </a:ext>
                  </a:extLst>
                </a:gridCol>
                <a:gridCol w="403225">
                  <a:extLst>
                    <a:ext uri="{9D8B030D-6E8A-4147-A177-3AD203B41FA5}">
                      <a16:colId xmlns:a16="http://schemas.microsoft.com/office/drawing/2014/main" val="20005"/>
                    </a:ext>
                  </a:extLst>
                </a:gridCol>
                <a:gridCol w="401637">
                  <a:extLst>
                    <a:ext uri="{9D8B030D-6E8A-4147-A177-3AD203B41FA5}">
                      <a16:colId xmlns:a16="http://schemas.microsoft.com/office/drawing/2014/main" val="20006"/>
                    </a:ext>
                  </a:extLst>
                </a:gridCol>
                <a:gridCol w="401638">
                  <a:extLst>
                    <a:ext uri="{9D8B030D-6E8A-4147-A177-3AD203B41FA5}">
                      <a16:colId xmlns:a16="http://schemas.microsoft.com/office/drawing/2014/main" val="20007"/>
                    </a:ext>
                  </a:extLst>
                </a:gridCol>
                <a:gridCol w="401637">
                  <a:extLst>
                    <a:ext uri="{9D8B030D-6E8A-4147-A177-3AD203B41FA5}">
                      <a16:colId xmlns:a16="http://schemas.microsoft.com/office/drawing/2014/main" val="20008"/>
                    </a:ext>
                  </a:extLst>
                </a:gridCol>
                <a:gridCol w="401638">
                  <a:extLst>
                    <a:ext uri="{9D8B030D-6E8A-4147-A177-3AD203B41FA5}">
                      <a16:colId xmlns:a16="http://schemas.microsoft.com/office/drawing/2014/main" val="20009"/>
                    </a:ext>
                  </a:extLst>
                </a:gridCol>
                <a:gridCol w="401637">
                  <a:extLst>
                    <a:ext uri="{9D8B030D-6E8A-4147-A177-3AD203B41FA5}">
                      <a16:colId xmlns:a16="http://schemas.microsoft.com/office/drawing/2014/main" val="20010"/>
                    </a:ext>
                  </a:extLst>
                </a:gridCol>
              </a:tblGrid>
              <a:tr h="3175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smtClean="0">
                          <a:ln>
                            <a:noFill/>
                          </a:ln>
                          <a:solidFill>
                            <a:schemeClr val="tx1"/>
                          </a:solidFill>
                          <a:effectLst/>
                          <a:latin typeface="Calibri" pitchFamily="34"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667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smtClean="0">
                          <a:ln>
                            <a:noFill/>
                          </a:ln>
                          <a:solidFill>
                            <a:schemeClr val="tx1"/>
                          </a:solidFill>
                          <a:effectLst/>
                          <a:latin typeface="Calibri" pitchFamily="34" charset="0"/>
                        </a:rPr>
                        <a:t>B</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245850" name="Text Box 89"/>
          <p:cNvSpPr txBox="1">
            <a:spLocks noChangeArrowheads="1"/>
          </p:cNvSpPr>
          <p:nvPr/>
        </p:nvSpPr>
        <p:spPr bwMode="auto">
          <a:xfrm>
            <a:off x="4267200" y="5457825"/>
            <a:ext cx="4700588" cy="824841"/>
          </a:xfrm>
          <a:prstGeom prst="rect">
            <a:avLst/>
          </a:prstGeom>
          <a:noFill/>
          <a:ln w="9525">
            <a:noFill/>
            <a:miter lim="800000"/>
            <a:headEnd/>
            <a:tailEnd/>
          </a:ln>
        </p:spPr>
        <p:txBody>
          <a:bodyPr>
            <a:spAutoFit/>
          </a:bodyPr>
          <a:lstStyle/>
          <a:p>
            <a:pPr fontAlgn="base">
              <a:spcBef>
                <a:spcPct val="20000"/>
              </a:spcBef>
              <a:spcAft>
                <a:spcPct val="0"/>
              </a:spcAft>
            </a:pPr>
            <a:r>
              <a:rPr lang="cs-CZ" sz="1400" dirty="0">
                <a:solidFill>
                  <a:prstClr val="black"/>
                </a:solidFill>
                <a:latin typeface="Arial" pitchFamily="34" charset="0"/>
                <a:cs typeface="Arial" pitchFamily="34" charset="0"/>
              </a:rPr>
              <a:t>  </a:t>
            </a:r>
            <a:r>
              <a:rPr lang="cs-CZ" sz="1400" b="1" dirty="0">
                <a:solidFill>
                  <a:prstClr val="black"/>
                </a:solidFill>
                <a:latin typeface="Arial" pitchFamily="34" charset="0"/>
                <a:cs typeface="Arial" pitchFamily="34" charset="0"/>
              </a:rPr>
              <a:t>n – nenulových rozdílů: 6                 A: n</a:t>
            </a:r>
            <a:r>
              <a:rPr lang="cs-CZ" sz="1400" b="1" baseline="-25000" dirty="0">
                <a:solidFill>
                  <a:prstClr val="black"/>
                </a:solidFill>
                <a:latin typeface="Arial" pitchFamily="34" charset="0"/>
                <a:cs typeface="Arial" pitchFamily="34" charset="0"/>
              </a:rPr>
              <a:t>+</a:t>
            </a:r>
            <a:r>
              <a:rPr lang="cs-CZ" sz="1400" b="1" dirty="0">
                <a:solidFill>
                  <a:prstClr val="black"/>
                </a:solidFill>
                <a:latin typeface="Arial" pitchFamily="34" charset="0"/>
                <a:cs typeface="Arial" pitchFamily="34" charset="0"/>
              </a:rPr>
              <a:t> = 4</a:t>
            </a:r>
          </a:p>
          <a:p>
            <a:pPr fontAlgn="base">
              <a:spcBef>
                <a:spcPct val="20000"/>
              </a:spcBef>
              <a:spcAft>
                <a:spcPct val="0"/>
              </a:spcAft>
            </a:pPr>
            <a:r>
              <a:rPr lang="cs-CZ" sz="1400" b="1" dirty="0">
                <a:solidFill>
                  <a:prstClr val="black"/>
                </a:solidFill>
                <a:latin typeface="Arial" pitchFamily="34" charset="0"/>
                <a:cs typeface="Arial" pitchFamily="34" charset="0"/>
              </a:rPr>
              <a:t>                                                              </a:t>
            </a:r>
            <a:r>
              <a:rPr lang="cs-CZ" sz="1400" b="1" dirty="0" smtClean="0">
                <a:solidFill>
                  <a:prstClr val="black"/>
                </a:solidFill>
                <a:latin typeface="Arial" pitchFamily="34" charset="0"/>
                <a:cs typeface="Arial" pitchFamily="34" charset="0"/>
              </a:rPr>
              <a:t>A</a:t>
            </a:r>
            <a:r>
              <a:rPr lang="cs-CZ" sz="1400" b="1" dirty="0">
                <a:solidFill>
                  <a:prstClr val="black"/>
                </a:solidFill>
                <a:latin typeface="Arial" pitchFamily="34" charset="0"/>
                <a:cs typeface="Arial" pitchFamily="34" charset="0"/>
              </a:rPr>
              <a:t>: n</a:t>
            </a:r>
            <a:r>
              <a:rPr lang="cs-CZ" sz="1400" b="1" baseline="-25000" dirty="0">
                <a:solidFill>
                  <a:prstClr val="black"/>
                </a:solidFill>
                <a:latin typeface="Arial" pitchFamily="34" charset="0"/>
                <a:cs typeface="Arial" pitchFamily="34" charset="0"/>
              </a:rPr>
              <a:t>- </a:t>
            </a:r>
            <a:r>
              <a:rPr lang="cs-CZ" sz="1400" b="1" dirty="0">
                <a:solidFill>
                  <a:prstClr val="black"/>
                </a:solidFill>
                <a:latin typeface="Arial" pitchFamily="34" charset="0"/>
                <a:cs typeface="Arial" pitchFamily="34" charset="0"/>
              </a:rPr>
              <a:t>= 2</a:t>
            </a:r>
          </a:p>
          <a:p>
            <a:pPr algn="ctr" fontAlgn="base">
              <a:spcBef>
                <a:spcPct val="20000"/>
              </a:spcBef>
              <a:spcAft>
                <a:spcPct val="0"/>
              </a:spcAft>
            </a:pPr>
            <a:r>
              <a:rPr lang="cs-CZ" sz="1400" b="1" dirty="0">
                <a:solidFill>
                  <a:prstClr val="black"/>
                </a:solidFill>
                <a:latin typeface="Arial" pitchFamily="34" charset="0"/>
                <a:cs typeface="Arial" pitchFamily="34" charset="0"/>
              </a:rPr>
              <a:t>min(n</a:t>
            </a:r>
            <a:r>
              <a:rPr lang="cs-CZ" sz="1400" b="1" baseline="-25000" dirty="0">
                <a:solidFill>
                  <a:prstClr val="black"/>
                </a:solidFill>
                <a:latin typeface="Arial" pitchFamily="34" charset="0"/>
                <a:cs typeface="Arial" pitchFamily="34" charset="0"/>
              </a:rPr>
              <a:t>+</a:t>
            </a:r>
            <a:r>
              <a:rPr lang="cs-CZ" sz="1400" b="1" dirty="0">
                <a:solidFill>
                  <a:prstClr val="black"/>
                </a:solidFill>
                <a:latin typeface="Arial" pitchFamily="34" charset="0"/>
                <a:cs typeface="Arial" pitchFamily="34" charset="0"/>
              </a:rPr>
              <a:t>; </a:t>
            </a:r>
            <a:r>
              <a:rPr lang="cs-CZ" sz="1400" b="1" dirty="0" err="1">
                <a:solidFill>
                  <a:prstClr val="black"/>
                </a:solidFill>
                <a:latin typeface="Arial" pitchFamily="34" charset="0"/>
                <a:cs typeface="Arial" pitchFamily="34" charset="0"/>
              </a:rPr>
              <a:t>n</a:t>
            </a:r>
            <a:r>
              <a:rPr lang="cs-CZ" sz="1400" b="1" baseline="-25000" dirty="0">
                <a:solidFill>
                  <a:prstClr val="black"/>
                </a:solidFill>
                <a:latin typeface="Arial" pitchFamily="34" charset="0"/>
                <a:cs typeface="Arial" pitchFamily="34" charset="0"/>
              </a:rPr>
              <a:t>-</a:t>
            </a:r>
            <a:r>
              <a:rPr lang="cs-CZ" sz="1400" b="1" dirty="0">
                <a:solidFill>
                  <a:prstClr val="black"/>
                </a:solidFill>
                <a:latin typeface="Arial" pitchFamily="34" charset="0"/>
                <a:cs typeface="Arial" pitchFamily="34" charset="0"/>
              </a:rPr>
              <a:t>) = 2</a:t>
            </a:r>
          </a:p>
        </p:txBody>
      </p:sp>
      <p:sp>
        <p:nvSpPr>
          <p:cNvPr id="245851" name="Line 90"/>
          <p:cNvSpPr>
            <a:spLocks noChangeShapeType="1"/>
          </p:cNvSpPr>
          <p:nvPr/>
        </p:nvSpPr>
        <p:spPr bwMode="auto">
          <a:xfrm>
            <a:off x="6705600" y="5610225"/>
            <a:ext cx="533400" cy="0"/>
          </a:xfrm>
          <a:prstGeom prst="line">
            <a:avLst/>
          </a:prstGeom>
          <a:noFill/>
          <a:ln w="19050">
            <a:solidFill>
              <a:srgbClr val="0000FF"/>
            </a:solidFill>
            <a:round/>
            <a:headEn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5852" name="Line 91"/>
          <p:cNvSpPr>
            <a:spLocks noChangeShapeType="1"/>
          </p:cNvSpPr>
          <p:nvPr/>
        </p:nvSpPr>
        <p:spPr bwMode="auto">
          <a:xfrm>
            <a:off x="6705600" y="5610225"/>
            <a:ext cx="609600" cy="228600"/>
          </a:xfrm>
          <a:prstGeom prst="line">
            <a:avLst/>
          </a:prstGeom>
          <a:noFill/>
          <a:ln w="19050">
            <a:solidFill>
              <a:srgbClr val="0000FF"/>
            </a:solidFill>
            <a:round/>
            <a:headEn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Neparametrická</a:t>
            </a:r>
            <a:r>
              <a:rPr lang="cs-CZ" dirty="0" smtClean="0"/>
              <a:t> obdoba analýzy rozptylu</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6" name="Rectangle 3"/>
          <p:cNvSpPr txBox="1">
            <a:spLocks/>
          </p:cNvSpPr>
          <p:nvPr/>
        </p:nvSpPr>
        <p:spPr bwMode="auto">
          <a:xfrm>
            <a:off x="395536" y="1412776"/>
            <a:ext cx="828092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chemeClr val="accent1"/>
              </a:buClr>
              <a:buSzPct val="85000"/>
              <a:tabLst/>
              <a:defRPr/>
            </a:pP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Kruskalův</a:t>
            </a:r>
            <a:r>
              <a:rPr lang="cs-CZ" sz="2000" b="1" dirty="0" smtClean="0"/>
              <a:t> – </a:t>
            </a:r>
            <a:r>
              <a:rPr lang="cs-CZ" sz="2000" b="1" dirty="0" err="1" smtClean="0"/>
              <a:t>Wallisův</a:t>
            </a:r>
            <a:r>
              <a:rPr lang="cs-CZ" sz="2000" b="1" dirty="0" smtClean="0"/>
              <a:t> test</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Arial" pitchFamily="34" charset="0"/>
              <a:buChar char="•"/>
              <a:tabLst/>
              <a:defRPr/>
            </a:pPr>
            <a:r>
              <a:rPr lang="cs-CZ" dirty="0" smtClean="0"/>
              <a:t>K dispozici jsou alespoň 3 nezávislé náhodné výběry</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Arial" pitchFamily="34" charset="0"/>
              <a:buChar char="•"/>
              <a:tabLst/>
              <a:defRPr/>
            </a:pPr>
            <a:r>
              <a:rPr lang="cs-CZ" dirty="0" smtClean="0"/>
              <a:t>Nulová hypotéza tvrdí, že všechny tyto výběry pocházejí z téhož rozložení </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Arial" pitchFamily="34" charset="0"/>
              <a:buChar char="•"/>
              <a:tabLst/>
              <a:defRPr/>
            </a:pPr>
            <a:r>
              <a:rPr lang="cs-CZ" dirty="0" smtClean="0"/>
              <a:t>Nejprve všechny hodnoty uspořádáme a určíme pořadí každé hodnoty, poté pro každý výběr sečteme pořadí hodnot (</a:t>
            </a:r>
            <a:r>
              <a:rPr lang="cs-CZ" dirty="0" err="1" smtClean="0"/>
              <a:t>T</a:t>
            </a:r>
            <a:r>
              <a:rPr lang="cs-CZ" baseline="-25000" dirty="0" err="1" smtClean="0"/>
              <a:t>j</a:t>
            </a:r>
            <a:r>
              <a:rPr lang="cs-CZ" dirty="0" smtClean="0"/>
              <a:t>), které do něj patří. Testová statistika má tvar:</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Arial" pitchFamily="34" charset="0"/>
              <a:buChar char="•"/>
              <a:tabLst/>
              <a:defRPr/>
            </a:pPr>
            <a:endParaRPr lang="cs-CZ" dirty="0" smtClean="0"/>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Arial" pitchFamily="34" charset="0"/>
              <a:buChar char="•"/>
              <a:tabLst/>
              <a:defRPr/>
            </a:pPr>
            <a:r>
              <a:rPr lang="cs-CZ" dirty="0" smtClean="0"/>
              <a:t>V případě zamítnutí nulové hypotézy, se ptáme, které dvojice náhodných výběrů se liší, k tomuto účelu je vhodné použít </a:t>
            </a:r>
            <a:r>
              <a:rPr lang="cs-CZ" b="1" i="1" u="sng" dirty="0" smtClean="0"/>
              <a:t>metody mnohonásobného porovnávání</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Arial" pitchFamily="34" charset="0"/>
              <a:buChar char="•"/>
              <a:tabLst/>
              <a:defRPr/>
            </a:pPr>
            <a:endParaRPr kumimoji="0" lang="cs-CZ" sz="190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Rectangle 3"/>
          <p:cNvSpPr txBox="1">
            <a:spLocks/>
          </p:cNvSpPr>
          <p:nvPr/>
        </p:nvSpPr>
        <p:spPr bwMode="auto">
          <a:xfrm>
            <a:off x="301625" y="14224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defRPr/>
            </a:pPr>
            <a:endParaRPr kumimoji="0" lang="cs-CZ" sz="16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9" name="Objekt 8"/>
          <p:cNvGraphicFramePr>
            <a:graphicFrameLocks noChangeAspect="1"/>
          </p:cNvGraphicFramePr>
          <p:nvPr/>
        </p:nvGraphicFramePr>
        <p:xfrm>
          <a:off x="1331640" y="2996952"/>
          <a:ext cx="2088232" cy="609068"/>
        </p:xfrm>
        <a:graphic>
          <a:graphicData uri="http://schemas.openxmlformats.org/presentationml/2006/ole">
            <mc:AlternateContent xmlns:mc="http://schemas.openxmlformats.org/markup-compatibility/2006">
              <mc:Choice xmlns:v="urn:schemas-microsoft-com:vml" Requires="v">
                <p:oleObj spid="_x0000_s64514" name="Rovnice" r:id="rId3" imgW="1828800" imgH="533160" progId="Equation.3">
                  <p:embed/>
                </p:oleObj>
              </mc:Choice>
              <mc:Fallback>
                <p:oleObj name="Rovnice" r:id="rId3" imgW="1828800" imgH="533160" progId="Equation.3">
                  <p:embed/>
                  <p:pic>
                    <p:nvPicPr>
                      <p:cNvPr id="9" name="Objek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2996952"/>
                        <a:ext cx="2088232" cy="6090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80194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3: </a:t>
            </a:r>
            <a:r>
              <a:rPr lang="cs-CZ" dirty="0" err="1" smtClean="0"/>
              <a:t>Kruskalův</a:t>
            </a:r>
            <a:r>
              <a:rPr lang="cs-CZ" dirty="0" smtClean="0"/>
              <a:t>- </a:t>
            </a:r>
            <a:r>
              <a:rPr lang="cs-CZ" dirty="0" err="1" smtClean="0"/>
              <a:t>Wallisův</a:t>
            </a:r>
            <a:r>
              <a:rPr lang="cs-CZ" dirty="0" smtClean="0"/>
              <a:t> test</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15362" name="Picture 2" descr="http://oranchak.com/three-irises.jpg"/>
          <p:cNvPicPr>
            <a:picLocks noChangeAspect="1" noChangeArrowheads="1"/>
          </p:cNvPicPr>
          <p:nvPr/>
        </p:nvPicPr>
        <p:blipFill>
          <a:blip r:embed="rId2" cstate="print"/>
          <a:srcRect/>
          <a:stretch>
            <a:fillRect/>
          </a:stretch>
        </p:blipFill>
        <p:spPr bwMode="auto">
          <a:xfrm>
            <a:off x="1187624" y="3645024"/>
            <a:ext cx="7000240" cy="1816100"/>
          </a:xfrm>
          <a:prstGeom prst="rect">
            <a:avLst/>
          </a:prstGeom>
          <a:noFill/>
        </p:spPr>
      </p:pic>
      <p:sp>
        <p:nvSpPr>
          <p:cNvPr id="5" name="TextovéPole 4"/>
          <p:cNvSpPr txBox="1"/>
          <p:nvPr/>
        </p:nvSpPr>
        <p:spPr>
          <a:xfrm>
            <a:off x="1763688" y="5445224"/>
            <a:ext cx="1169166" cy="338554"/>
          </a:xfrm>
          <a:prstGeom prst="rect">
            <a:avLst/>
          </a:prstGeom>
          <a:noFill/>
        </p:spPr>
        <p:txBody>
          <a:bodyPr wrap="none" rtlCol="0">
            <a:spAutoFit/>
          </a:bodyPr>
          <a:lstStyle/>
          <a:p>
            <a:r>
              <a:rPr lang="cs-CZ" sz="1600" dirty="0" smtClean="0"/>
              <a:t>Iris </a:t>
            </a:r>
            <a:r>
              <a:rPr lang="cs-CZ" sz="1600" dirty="0" err="1" smtClean="0"/>
              <a:t>virginica</a:t>
            </a:r>
            <a:endParaRPr lang="cs-CZ" sz="1600" dirty="0"/>
          </a:p>
        </p:txBody>
      </p:sp>
      <p:sp>
        <p:nvSpPr>
          <p:cNvPr id="6" name="TextovéPole 5"/>
          <p:cNvSpPr txBox="1"/>
          <p:nvPr/>
        </p:nvSpPr>
        <p:spPr>
          <a:xfrm>
            <a:off x="4000573" y="5445224"/>
            <a:ext cx="1291507" cy="338554"/>
          </a:xfrm>
          <a:prstGeom prst="rect">
            <a:avLst/>
          </a:prstGeom>
          <a:noFill/>
        </p:spPr>
        <p:txBody>
          <a:bodyPr wrap="none" rtlCol="0">
            <a:spAutoFit/>
          </a:bodyPr>
          <a:lstStyle/>
          <a:p>
            <a:r>
              <a:rPr lang="en-US" sz="1600" dirty="0" smtClean="0"/>
              <a:t>Iris </a:t>
            </a:r>
            <a:r>
              <a:rPr lang="en-US" sz="1600" dirty="0" err="1" smtClean="0"/>
              <a:t>versicolor</a:t>
            </a:r>
            <a:endParaRPr lang="en-US" sz="1600" dirty="0"/>
          </a:p>
        </p:txBody>
      </p:sp>
      <p:sp>
        <p:nvSpPr>
          <p:cNvPr id="7" name="TextovéPole 6"/>
          <p:cNvSpPr txBox="1"/>
          <p:nvPr/>
        </p:nvSpPr>
        <p:spPr>
          <a:xfrm>
            <a:off x="6507575" y="5445224"/>
            <a:ext cx="1016753" cy="338554"/>
          </a:xfrm>
          <a:prstGeom prst="rect">
            <a:avLst/>
          </a:prstGeom>
          <a:noFill/>
        </p:spPr>
        <p:txBody>
          <a:bodyPr wrap="none" rtlCol="0">
            <a:spAutoFit/>
          </a:bodyPr>
          <a:lstStyle/>
          <a:p>
            <a:r>
              <a:rPr lang="en-US" sz="1600" dirty="0" smtClean="0"/>
              <a:t>Iris </a:t>
            </a:r>
            <a:r>
              <a:rPr lang="en-US" sz="1600" dirty="0" err="1" smtClean="0"/>
              <a:t>setosa</a:t>
            </a:r>
            <a:endParaRPr lang="en-US" sz="1600" dirty="0"/>
          </a:p>
        </p:txBody>
      </p:sp>
      <p:sp>
        <p:nvSpPr>
          <p:cNvPr id="9" name="Rectangle 3"/>
          <p:cNvSpPr txBox="1">
            <a:spLocks/>
          </p:cNvSpPr>
          <p:nvPr/>
        </p:nvSpPr>
        <p:spPr bwMode="auto">
          <a:xfrm>
            <a:off x="395536" y="1566316"/>
            <a:ext cx="828092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kumimoji="0" lang="cs-CZ" sz="1700" b="0" i="0" u="none" strike="noStrike" kern="1200" cap="none" spc="0" normalizeH="0" baseline="0" noProof="0" dirty="0" smtClean="0">
                <a:ln>
                  <a:noFill/>
                </a:ln>
                <a:solidFill>
                  <a:schemeClr val="tx1"/>
                </a:solidFill>
                <a:effectLst/>
                <a:uLnTx/>
                <a:uFillTx/>
                <a:latin typeface="+mn-lt"/>
                <a:ea typeface="+mn-ea"/>
                <a:cs typeface="+mn-cs"/>
              </a:rPr>
              <a:t>Bylo získáno 150</a:t>
            </a:r>
            <a:r>
              <a:rPr kumimoji="0" lang="cs-CZ" sz="1700" b="0" i="0" u="none" strike="noStrike" kern="1200" cap="none" spc="0" normalizeH="0" noProof="0" dirty="0" smtClean="0">
                <a:ln>
                  <a:noFill/>
                </a:ln>
                <a:solidFill>
                  <a:schemeClr val="tx1"/>
                </a:solidFill>
                <a:effectLst/>
                <a:uLnTx/>
                <a:uFillTx/>
                <a:latin typeface="+mn-lt"/>
                <a:ea typeface="+mn-ea"/>
                <a:cs typeface="+mn-cs"/>
              </a:rPr>
              <a:t> kosatců pocházejících ze tří základních tříd: iris </a:t>
            </a:r>
            <a:r>
              <a:rPr kumimoji="0" lang="cs-CZ" sz="1700" b="0" i="0" u="none" strike="noStrike" kern="1200" cap="none" spc="0" normalizeH="0" noProof="0" dirty="0" err="1" smtClean="0">
                <a:ln>
                  <a:noFill/>
                </a:ln>
                <a:solidFill>
                  <a:schemeClr val="tx1"/>
                </a:solidFill>
                <a:effectLst/>
                <a:uLnTx/>
                <a:uFillTx/>
                <a:latin typeface="+mn-lt"/>
                <a:ea typeface="+mn-ea"/>
                <a:cs typeface="+mn-cs"/>
              </a:rPr>
              <a:t>setosa</a:t>
            </a:r>
            <a:r>
              <a:rPr kumimoji="0" lang="cs-CZ" sz="1700" b="0" i="0" u="none" strike="noStrike" kern="1200" cap="none" spc="0" normalizeH="0" noProof="0" dirty="0" smtClean="0">
                <a:ln>
                  <a:noFill/>
                </a:ln>
                <a:solidFill>
                  <a:schemeClr val="tx1"/>
                </a:solidFill>
                <a:effectLst/>
                <a:uLnTx/>
                <a:uFillTx/>
                <a:latin typeface="+mn-lt"/>
                <a:ea typeface="+mn-ea"/>
                <a:cs typeface="+mn-cs"/>
              </a:rPr>
              <a:t>, iris </a:t>
            </a:r>
            <a:r>
              <a:rPr kumimoji="0" lang="cs-CZ" sz="1700" b="0" i="0" u="none" strike="noStrike" kern="1200" cap="none" spc="0" normalizeH="0" noProof="0" dirty="0" err="1" smtClean="0">
                <a:ln>
                  <a:noFill/>
                </a:ln>
                <a:solidFill>
                  <a:schemeClr val="tx1"/>
                </a:solidFill>
                <a:effectLst/>
                <a:uLnTx/>
                <a:uFillTx/>
                <a:latin typeface="+mn-lt"/>
                <a:ea typeface="+mn-ea"/>
                <a:cs typeface="+mn-cs"/>
              </a:rPr>
              <a:t>versicolor</a:t>
            </a:r>
            <a:r>
              <a:rPr kumimoji="0" lang="cs-CZ" sz="1700" b="0" i="0" u="none" strike="noStrike" kern="1200" cap="none" spc="0" normalizeH="0" noProof="0" dirty="0" smtClean="0">
                <a:ln>
                  <a:noFill/>
                </a:ln>
                <a:solidFill>
                  <a:schemeClr val="tx1"/>
                </a:solidFill>
                <a:effectLst/>
                <a:uLnTx/>
                <a:uFillTx/>
                <a:latin typeface="+mn-lt"/>
                <a:ea typeface="+mn-ea"/>
                <a:cs typeface="+mn-cs"/>
              </a:rPr>
              <a:t>, iris </a:t>
            </a:r>
            <a:r>
              <a:rPr kumimoji="0" lang="cs-CZ" sz="1700" b="0" i="0" u="none" strike="noStrike" kern="1200" cap="none" spc="0" normalizeH="0" noProof="0" dirty="0" err="1" smtClean="0">
                <a:ln>
                  <a:noFill/>
                </a:ln>
                <a:solidFill>
                  <a:schemeClr val="tx1"/>
                </a:solidFill>
                <a:effectLst/>
                <a:uLnTx/>
                <a:uFillTx/>
                <a:latin typeface="+mn-lt"/>
                <a:ea typeface="+mn-ea"/>
                <a:cs typeface="+mn-cs"/>
              </a:rPr>
              <a:t>virginica</a:t>
            </a:r>
            <a:r>
              <a:rPr kumimoji="0" lang="cs-CZ" sz="1700" b="0" i="0" u="none" strike="noStrike" kern="1200" cap="none" spc="0" normalizeH="0" noProof="0" dirty="0" smtClean="0">
                <a:ln>
                  <a:noFill/>
                </a:ln>
                <a:solidFill>
                  <a:schemeClr val="tx1"/>
                </a:solidFill>
                <a:effectLst/>
                <a:uLnTx/>
                <a:uFillTx/>
                <a:latin typeface="+mn-lt"/>
                <a:ea typeface="+mn-ea"/>
                <a:cs typeface="+mn-cs"/>
              </a:rPr>
              <a:t>. Z botaniky je známo že iris </a:t>
            </a:r>
            <a:r>
              <a:rPr kumimoji="0" lang="cs-CZ" sz="1700" b="0" i="0" u="none" strike="noStrike" kern="1200" cap="none" spc="0" normalizeH="0" noProof="0" dirty="0" err="1" smtClean="0">
                <a:ln>
                  <a:noFill/>
                </a:ln>
                <a:solidFill>
                  <a:schemeClr val="tx1"/>
                </a:solidFill>
                <a:effectLst/>
                <a:uLnTx/>
                <a:uFillTx/>
                <a:latin typeface="+mn-lt"/>
                <a:ea typeface="+mn-ea"/>
                <a:cs typeface="+mn-cs"/>
              </a:rPr>
              <a:t>versicolor</a:t>
            </a:r>
            <a:r>
              <a:rPr kumimoji="0" lang="cs-CZ" sz="1700" b="0" i="0" u="none" strike="noStrike" kern="1200" cap="none" spc="0" normalizeH="0" noProof="0" dirty="0" smtClean="0">
                <a:ln>
                  <a:noFill/>
                </a:ln>
                <a:solidFill>
                  <a:schemeClr val="tx1"/>
                </a:solidFill>
                <a:effectLst/>
                <a:uLnTx/>
                <a:uFillTx/>
                <a:latin typeface="+mn-lt"/>
                <a:ea typeface="+mn-ea"/>
                <a:cs typeface="+mn-cs"/>
              </a:rPr>
              <a:t> je hybridem zbývajících dvou druhů. </a:t>
            </a:r>
            <a:r>
              <a:rPr lang="cs-CZ" sz="1700" dirty="0" smtClean="0"/>
              <a:t>U květů</a:t>
            </a:r>
            <a:r>
              <a:rPr kumimoji="0" lang="cs-CZ" sz="1700" b="0" i="0" u="none" strike="noStrike" kern="1200" cap="none" spc="0" normalizeH="0" noProof="0" dirty="0" smtClean="0">
                <a:ln>
                  <a:noFill/>
                </a:ln>
                <a:solidFill>
                  <a:schemeClr val="tx1"/>
                </a:solidFill>
                <a:effectLst/>
                <a:uLnTx/>
                <a:uFillTx/>
                <a:latin typeface="+mn-lt"/>
                <a:ea typeface="+mn-ea"/>
                <a:cs typeface="+mn-cs"/>
              </a:rPr>
              <a:t> byly měřeny následující údaje: délka a šířka kališních lístků, délka a šířka korunních plátků.</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lang="cs-CZ" sz="1700" baseline="0" dirty="0" smtClean="0"/>
              <a:t>Na hladině významnosti</a:t>
            </a:r>
            <a:r>
              <a:rPr lang="cs-CZ" sz="1700" dirty="0" smtClean="0"/>
              <a:t> 0,05 testujte hypotézu, že délka kališních lístků u třech tříd kosatců se neliší. Pokud zamítnete nulovou hypotézu, zjistěte, které dvojice tříd se od sebe liší.</a:t>
            </a:r>
            <a:endParaRPr kumimoji="0" lang="cs-CZ" sz="17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5776180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2" cstate="print"/>
          <a:srcRect/>
          <a:stretch>
            <a:fillRect/>
          </a:stretch>
        </p:blipFill>
        <p:spPr bwMode="auto">
          <a:xfrm>
            <a:off x="3995936" y="1628800"/>
            <a:ext cx="4638675" cy="3990975"/>
          </a:xfrm>
          <a:prstGeom prst="rect">
            <a:avLst/>
          </a:prstGeom>
          <a:noFill/>
          <a:ln w="9525">
            <a:noFill/>
            <a:miter lim="800000"/>
            <a:headEnd/>
            <a:tailEnd/>
          </a:ln>
        </p:spPr>
      </p:pic>
      <p:sp>
        <p:nvSpPr>
          <p:cNvPr id="2" name="Nadpis 1"/>
          <p:cNvSpPr>
            <a:spLocks noGrp="1"/>
          </p:cNvSpPr>
          <p:nvPr>
            <p:ph type="title"/>
          </p:nvPr>
        </p:nvSpPr>
        <p:spPr/>
        <p:txBody>
          <a:bodyPr/>
          <a:lstStyle/>
          <a:p>
            <a:r>
              <a:rPr lang="cs-CZ" dirty="0" smtClean="0"/>
              <a:t>Příklad 3: Řešení v softwaru </a:t>
            </a:r>
            <a:r>
              <a:rPr lang="cs-CZ" dirty="0" err="1" smtClean="0"/>
              <a:t>Statistica</a:t>
            </a:r>
            <a:r>
              <a:rPr lang="cs-CZ" dirty="0" smtClean="0"/>
              <a:t> 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Šipka doprava 4"/>
          <p:cNvSpPr/>
          <p:nvPr/>
        </p:nvSpPr>
        <p:spPr>
          <a:xfrm rot="2033744">
            <a:off x="6157414" y="115876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6" name="Šipka doprava 5"/>
          <p:cNvSpPr/>
          <p:nvPr/>
        </p:nvSpPr>
        <p:spPr>
          <a:xfrm>
            <a:off x="4355976" y="407707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7" name="TextovéPole 6"/>
          <p:cNvSpPr txBox="1"/>
          <p:nvPr/>
        </p:nvSpPr>
        <p:spPr>
          <a:xfrm>
            <a:off x="265032" y="3573016"/>
            <a:ext cx="3082832" cy="1200329"/>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p>
          <a:p>
            <a:r>
              <a:rPr lang="cs-CZ" b="1" i="1" dirty="0" err="1" smtClean="0"/>
              <a:t>Nonparametrics</a:t>
            </a:r>
            <a:r>
              <a:rPr lang="cs-CZ" b="1" i="1" dirty="0" smtClean="0"/>
              <a:t> ,</a:t>
            </a:r>
          </a:p>
          <a:p>
            <a:r>
              <a:rPr lang="cs-CZ" dirty="0" smtClean="0"/>
              <a:t>vybereme </a:t>
            </a:r>
            <a:r>
              <a:rPr lang="cs-CZ" b="1" i="1" dirty="0" err="1"/>
              <a:t>C</a:t>
            </a:r>
            <a:r>
              <a:rPr lang="cs-CZ" b="1" i="1" dirty="0" err="1" smtClean="0"/>
              <a:t>omparing</a:t>
            </a:r>
            <a:r>
              <a:rPr lang="cs-CZ" b="1" i="1" dirty="0" smtClean="0"/>
              <a:t> multiple</a:t>
            </a:r>
          </a:p>
          <a:p>
            <a:r>
              <a:rPr lang="cs-CZ" b="1" i="1" dirty="0" err="1" smtClean="0"/>
              <a:t>Indep</a:t>
            </a:r>
            <a:r>
              <a:rPr lang="cs-CZ" b="1" i="1" dirty="0" smtClean="0"/>
              <a:t>. </a:t>
            </a:r>
            <a:r>
              <a:rPr lang="cs-CZ" b="1" i="1" dirty="0" err="1" smtClean="0"/>
              <a:t>samples</a:t>
            </a:r>
            <a:r>
              <a:rPr lang="cs-CZ" b="1" i="1" dirty="0" smtClean="0"/>
              <a:t> (</a:t>
            </a:r>
            <a:r>
              <a:rPr lang="cs-CZ" b="1" i="1" dirty="0" err="1" smtClean="0"/>
              <a:t>groups</a:t>
            </a:r>
            <a:r>
              <a:rPr lang="cs-CZ" b="1" i="1" dirty="0" smtClean="0"/>
              <a:t>)</a:t>
            </a:r>
          </a:p>
        </p:txBody>
      </p:sp>
      <p:sp>
        <p:nvSpPr>
          <p:cNvPr id="8" name="Šipka doprava 7"/>
          <p:cNvSpPr/>
          <p:nvPr/>
        </p:nvSpPr>
        <p:spPr>
          <a:xfrm>
            <a:off x="3995936" y="191683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Zaoblený obdélník 8"/>
          <p:cNvSpPr/>
          <p:nvPr/>
        </p:nvSpPr>
        <p:spPr>
          <a:xfrm>
            <a:off x="5076056" y="1844824"/>
            <a:ext cx="864096"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325880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bdélník 45"/>
          <p:cNvSpPr/>
          <p:nvPr/>
        </p:nvSpPr>
        <p:spPr>
          <a:xfrm>
            <a:off x="4932040" y="5517232"/>
            <a:ext cx="4032448" cy="792088"/>
          </a:xfrm>
          <a:prstGeom prst="rect">
            <a:avLst/>
          </a:prstGeom>
          <a:solidFill>
            <a:srgbClr val="FFC000">
              <a:alpha val="4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cs-CZ" dirty="0" smtClean="0"/>
              <a:t>Příklad 3: Řešení v softwaru </a:t>
            </a:r>
            <a:r>
              <a:rPr lang="cs-CZ" dirty="0" err="1" smtClean="0"/>
              <a:t>Statistica</a:t>
            </a:r>
            <a:r>
              <a:rPr lang="cs-CZ" dirty="0" smtClean="0"/>
              <a:t> 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TextovéPole 3"/>
          <p:cNvSpPr txBox="1"/>
          <p:nvPr/>
        </p:nvSpPr>
        <p:spPr>
          <a:xfrm>
            <a:off x="442525" y="1484784"/>
            <a:ext cx="3824637" cy="3416320"/>
          </a:xfrm>
          <a:prstGeom prst="rect">
            <a:avLst/>
          </a:prstGeom>
          <a:noFill/>
        </p:spPr>
        <p:txBody>
          <a:bodyPr wrap="non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pPr>
              <a:buFont typeface="Arial" pitchFamily="34" charset="0"/>
              <a:buChar char="•"/>
            </a:pPr>
            <a:r>
              <a:rPr lang="cs-CZ" dirty="0" smtClean="0"/>
              <a:t> Kliknutím na </a:t>
            </a:r>
            <a:r>
              <a:rPr lang="cs-CZ" b="1" i="1" dirty="0" err="1" smtClean="0"/>
              <a:t>Summary</a:t>
            </a:r>
            <a:r>
              <a:rPr lang="cs-CZ" b="1" i="1" dirty="0" smtClean="0"/>
              <a:t>:</a:t>
            </a:r>
            <a:endParaRPr lang="en-US" b="1" i="1" dirty="0" smtClean="0"/>
          </a:p>
          <a:p>
            <a:r>
              <a:rPr lang="cs-CZ" b="1" i="1" dirty="0" smtClean="0"/>
              <a:t> </a:t>
            </a:r>
            <a:r>
              <a:rPr lang="cs-CZ" b="1" i="1" dirty="0" err="1" smtClean="0"/>
              <a:t>Kruskal</a:t>
            </a:r>
            <a:r>
              <a:rPr lang="cs-CZ" b="1" i="1" dirty="0" smtClean="0"/>
              <a:t>-</a:t>
            </a:r>
            <a:r>
              <a:rPr lang="cs-CZ" b="1" i="1" dirty="0" err="1" smtClean="0"/>
              <a:t>Wallis</a:t>
            </a:r>
            <a:r>
              <a:rPr lang="cs-CZ" b="1" i="1" dirty="0" smtClean="0"/>
              <a:t> ANOVA </a:t>
            </a:r>
            <a:r>
              <a:rPr lang="en-US" b="1" i="1" dirty="0" smtClean="0"/>
              <a:t>&amp; Median test</a:t>
            </a:r>
            <a:r>
              <a:rPr lang="cs-CZ" b="1" i="1" dirty="0" smtClean="0"/>
              <a:t> </a:t>
            </a:r>
          </a:p>
          <a:p>
            <a:r>
              <a:rPr lang="cs-CZ" dirty="0" smtClean="0"/>
              <a:t>získáme výstupy</a:t>
            </a:r>
            <a:r>
              <a:rPr lang="en-US" dirty="0" smtClean="0"/>
              <a:t>.</a:t>
            </a:r>
            <a:endParaRPr lang="cs-CZ" dirty="0" smtClean="0"/>
          </a:p>
          <a:p>
            <a:endParaRPr lang="cs-CZ" dirty="0" smtClean="0"/>
          </a:p>
          <a:p>
            <a:endParaRPr lang="cs-CZ" dirty="0" smtClean="0"/>
          </a:p>
          <a:p>
            <a:endParaRPr lang="cs-CZ" b="1" i="1" dirty="0"/>
          </a:p>
        </p:txBody>
      </p:sp>
      <p:grpSp>
        <p:nvGrpSpPr>
          <p:cNvPr id="13" name="Skupina 12"/>
          <p:cNvGrpSpPr/>
          <p:nvPr/>
        </p:nvGrpSpPr>
        <p:grpSpPr>
          <a:xfrm>
            <a:off x="3935520" y="1124744"/>
            <a:ext cx="4726897" cy="3527296"/>
            <a:chOff x="3935520" y="1627858"/>
            <a:chExt cx="4726897" cy="3527296"/>
          </a:xfrm>
        </p:grpSpPr>
        <p:pic>
          <p:nvPicPr>
            <p:cNvPr id="29698" name="Picture 2"/>
            <p:cNvPicPr>
              <a:picLocks noChangeAspect="1" noChangeArrowheads="1"/>
            </p:cNvPicPr>
            <p:nvPr/>
          </p:nvPicPr>
          <p:blipFill>
            <a:blip r:embed="rId2" cstate="print"/>
            <a:srcRect/>
            <a:stretch>
              <a:fillRect/>
            </a:stretch>
          </p:blipFill>
          <p:spPr bwMode="auto">
            <a:xfrm>
              <a:off x="4499992" y="1916832"/>
              <a:ext cx="4162425" cy="2714625"/>
            </a:xfrm>
            <a:prstGeom prst="rect">
              <a:avLst/>
            </a:prstGeom>
            <a:noFill/>
            <a:ln w="9525">
              <a:noFill/>
              <a:miter lim="800000"/>
              <a:headEnd/>
              <a:tailEnd/>
            </a:ln>
          </p:spPr>
        </p:pic>
        <p:sp>
          <p:nvSpPr>
            <p:cNvPr id="7" name="Šipka doprava 6"/>
            <p:cNvSpPr/>
            <p:nvPr/>
          </p:nvSpPr>
          <p:spPr>
            <a:xfrm rot="1014335">
              <a:off x="3980101" y="2381148"/>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8" name="Šipka doprava 7"/>
            <p:cNvSpPr/>
            <p:nvPr/>
          </p:nvSpPr>
          <p:spPr>
            <a:xfrm rot="13836479">
              <a:off x="7862427" y="450708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Šipka doprava 8"/>
            <p:cNvSpPr/>
            <p:nvPr/>
          </p:nvSpPr>
          <p:spPr>
            <a:xfrm rot="21435653">
              <a:off x="3935520" y="3519647"/>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10" name="Zaoblený obdélník 9"/>
            <p:cNvSpPr/>
            <p:nvPr/>
          </p:nvSpPr>
          <p:spPr>
            <a:xfrm>
              <a:off x="4716016" y="3573016"/>
              <a:ext cx="273630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Šipka doprava 10"/>
            <p:cNvSpPr/>
            <p:nvPr/>
          </p:nvSpPr>
          <p:spPr>
            <a:xfrm rot="7690540">
              <a:off x="7859225" y="1771874"/>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grpSp>
      <p:pic>
        <p:nvPicPr>
          <p:cNvPr id="14" name="Picture 2"/>
          <p:cNvPicPr>
            <a:picLocks noChangeAspect="1" noChangeArrowheads="1"/>
          </p:cNvPicPr>
          <p:nvPr/>
        </p:nvPicPr>
        <p:blipFill>
          <a:blip r:embed="rId3" cstate="print"/>
          <a:srcRect/>
          <a:stretch>
            <a:fillRect/>
          </a:stretch>
        </p:blipFill>
        <p:spPr bwMode="auto">
          <a:xfrm>
            <a:off x="323528" y="4941168"/>
            <a:ext cx="4505325" cy="1343025"/>
          </a:xfrm>
          <a:prstGeom prst="rect">
            <a:avLst/>
          </a:prstGeom>
          <a:noFill/>
          <a:ln w="9525">
            <a:noFill/>
            <a:miter lim="800000"/>
            <a:headEnd/>
            <a:tailEnd/>
          </a:ln>
        </p:spPr>
      </p:pic>
      <p:sp>
        <p:nvSpPr>
          <p:cNvPr id="15" name="TextovéPole 14"/>
          <p:cNvSpPr txBox="1"/>
          <p:nvPr/>
        </p:nvSpPr>
        <p:spPr>
          <a:xfrm>
            <a:off x="3059832" y="5877272"/>
            <a:ext cx="3096344" cy="646331"/>
          </a:xfrm>
          <a:prstGeom prst="rect">
            <a:avLst/>
          </a:prstGeom>
          <a:noFill/>
        </p:spPr>
        <p:txBody>
          <a:bodyPr wrap="square" rtlCol="0">
            <a:spAutoFit/>
          </a:bodyPr>
          <a:lstStyle/>
          <a:p>
            <a:r>
              <a:rPr lang="cs-CZ" dirty="0" smtClean="0"/>
              <a:t>Hodnota testové </a:t>
            </a:r>
          </a:p>
          <a:p>
            <a:r>
              <a:rPr lang="cs-CZ" dirty="0" smtClean="0"/>
              <a:t>statistiky</a:t>
            </a:r>
            <a:endParaRPr lang="cs-CZ" dirty="0"/>
          </a:p>
        </p:txBody>
      </p:sp>
      <p:sp>
        <p:nvSpPr>
          <p:cNvPr id="17" name="TextovéPole 16"/>
          <p:cNvSpPr txBox="1"/>
          <p:nvPr/>
        </p:nvSpPr>
        <p:spPr>
          <a:xfrm>
            <a:off x="179512" y="4149080"/>
            <a:ext cx="3078856" cy="646331"/>
          </a:xfrm>
          <a:prstGeom prst="rect">
            <a:avLst/>
          </a:prstGeom>
          <a:noFill/>
        </p:spPr>
        <p:txBody>
          <a:bodyPr wrap="square" rtlCol="0">
            <a:spAutoFit/>
          </a:bodyPr>
          <a:lstStyle/>
          <a:p>
            <a:r>
              <a:rPr lang="en-US" dirty="0" smtClean="0"/>
              <a:t>Po</a:t>
            </a:r>
            <a:r>
              <a:rPr lang="cs-CZ" dirty="0" smtClean="0"/>
              <a:t>čet hodnot </a:t>
            </a:r>
          </a:p>
          <a:p>
            <a:r>
              <a:rPr lang="cs-CZ" dirty="0" smtClean="0"/>
              <a:t>v každém výběru</a:t>
            </a:r>
            <a:endParaRPr lang="cs-CZ" dirty="0"/>
          </a:p>
        </p:txBody>
      </p:sp>
      <p:sp>
        <p:nvSpPr>
          <p:cNvPr id="18" name="TextovéPole 17"/>
          <p:cNvSpPr txBox="1"/>
          <p:nvPr/>
        </p:nvSpPr>
        <p:spPr>
          <a:xfrm>
            <a:off x="1907704" y="4221088"/>
            <a:ext cx="2219325" cy="369332"/>
          </a:xfrm>
          <a:prstGeom prst="rect">
            <a:avLst/>
          </a:prstGeom>
          <a:noFill/>
        </p:spPr>
        <p:txBody>
          <a:bodyPr wrap="square" rtlCol="0">
            <a:spAutoFit/>
          </a:bodyPr>
          <a:lstStyle/>
          <a:p>
            <a:r>
              <a:rPr lang="cs-CZ" dirty="0" smtClean="0"/>
              <a:t>Součet pořadí hodnot</a:t>
            </a:r>
            <a:endParaRPr lang="cs-CZ" dirty="0"/>
          </a:p>
        </p:txBody>
      </p:sp>
      <p:cxnSp>
        <p:nvCxnSpPr>
          <p:cNvPr id="24" name="Tvar 23"/>
          <p:cNvCxnSpPr/>
          <p:nvPr/>
        </p:nvCxnSpPr>
        <p:spPr>
          <a:xfrm>
            <a:off x="539553" y="4797152"/>
            <a:ext cx="1080121" cy="792090"/>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Pravoúhlá spojovací čára 25"/>
          <p:cNvCxnSpPr/>
          <p:nvPr/>
        </p:nvCxnSpPr>
        <p:spPr>
          <a:xfrm rot="5400000">
            <a:off x="1691681" y="5013179"/>
            <a:ext cx="936107" cy="216021"/>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Pravoúhlá spojovací čára 29"/>
          <p:cNvCxnSpPr/>
          <p:nvPr/>
        </p:nvCxnSpPr>
        <p:spPr>
          <a:xfrm rot="5400000" flipH="1" flipV="1">
            <a:off x="3095836" y="5553236"/>
            <a:ext cx="504056" cy="144016"/>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4932040" y="5085184"/>
            <a:ext cx="3096344" cy="646331"/>
          </a:xfrm>
          <a:prstGeom prst="rect">
            <a:avLst/>
          </a:prstGeom>
          <a:noFill/>
        </p:spPr>
        <p:txBody>
          <a:bodyPr wrap="square" rtlCol="0">
            <a:spAutoFit/>
          </a:bodyPr>
          <a:lstStyle/>
          <a:p>
            <a:r>
              <a:rPr lang="cs-CZ" b="1" u="sng" dirty="0" smtClean="0"/>
              <a:t>p-hodnota,</a:t>
            </a:r>
          </a:p>
          <a:p>
            <a:endParaRPr lang="cs-CZ" b="1" u="sng" dirty="0"/>
          </a:p>
        </p:txBody>
      </p:sp>
      <p:sp>
        <p:nvSpPr>
          <p:cNvPr id="36" name="Obdélník 35"/>
          <p:cNvSpPr/>
          <p:nvPr/>
        </p:nvSpPr>
        <p:spPr>
          <a:xfrm>
            <a:off x="3635896" y="5229200"/>
            <a:ext cx="576064" cy="216024"/>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Obdélník 42"/>
          <p:cNvSpPr/>
          <p:nvPr/>
        </p:nvSpPr>
        <p:spPr>
          <a:xfrm>
            <a:off x="4932040" y="5445224"/>
            <a:ext cx="4572000" cy="923330"/>
          </a:xfrm>
          <a:prstGeom prst="rect">
            <a:avLst/>
          </a:prstGeom>
        </p:spPr>
        <p:txBody>
          <a:bodyPr>
            <a:spAutoFit/>
          </a:bodyPr>
          <a:lstStyle/>
          <a:p>
            <a:r>
              <a:rPr lang="cs-CZ" dirty="0" smtClean="0"/>
              <a:t>Je– li rozdíl mezi středními hodnotami průkazný (p</a:t>
            </a:r>
            <a:r>
              <a:rPr lang="en-US" dirty="0" smtClean="0"/>
              <a:t>&lt; 0,05</a:t>
            </a:r>
            <a:r>
              <a:rPr lang="cs-CZ" dirty="0" smtClean="0"/>
              <a:t>), musíme provést </a:t>
            </a:r>
            <a:r>
              <a:rPr lang="cs-CZ" b="1" dirty="0" smtClean="0"/>
              <a:t>testy mnohonásobného porovnání</a:t>
            </a:r>
            <a:r>
              <a:rPr lang="cs-CZ" dirty="0" smtClean="0"/>
              <a:t>. </a:t>
            </a:r>
            <a:endParaRPr lang="cs-CZ" dirty="0"/>
          </a:p>
        </p:txBody>
      </p:sp>
      <p:cxnSp>
        <p:nvCxnSpPr>
          <p:cNvPr id="45" name="Pravoúhlá spojovací čára 44"/>
          <p:cNvCxnSpPr/>
          <p:nvPr/>
        </p:nvCxnSpPr>
        <p:spPr>
          <a:xfrm rot="10800000" flipV="1">
            <a:off x="4283968" y="5301208"/>
            <a:ext cx="504056"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3780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3: Řešení v softwaru </a:t>
            </a:r>
            <a:r>
              <a:rPr lang="cs-CZ" dirty="0" err="1" smtClean="0"/>
              <a:t>Statistica</a:t>
            </a:r>
            <a:r>
              <a:rPr lang="cs-CZ" dirty="0" smtClean="0"/>
              <a:t> III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12" name="Picture 2"/>
          <p:cNvPicPr>
            <a:picLocks noChangeAspect="1" noChangeArrowheads="1"/>
          </p:cNvPicPr>
          <p:nvPr/>
        </p:nvPicPr>
        <p:blipFill>
          <a:blip r:embed="rId2" cstate="print"/>
          <a:srcRect/>
          <a:stretch>
            <a:fillRect/>
          </a:stretch>
        </p:blipFill>
        <p:spPr bwMode="auto">
          <a:xfrm>
            <a:off x="251520" y="1340768"/>
            <a:ext cx="4162425" cy="2714625"/>
          </a:xfrm>
          <a:prstGeom prst="rect">
            <a:avLst/>
          </a:prstGeom>
          <a:noFill/>
          <a:ln w="9525">
            <a:noFill/>
            <a:miter lim="800000"/>
            <a:headEnd/>
            <a:tailEnd/>
          </a:ln>
        </p:spPr>
      </p:pic>
      <p:sp>
        <p:nvSpPr>
          <p:cNvPr id="16" name="Zaoblený obdélník 15"/>
          <p:cNvSpPr/>
          <p:nvPr/>
        </p:nvSpPr>
        <p:spPr>
          <a:xfrm>
            <a:off x="467544" y="3284984"/>
            <a:ext cx="273630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0724" name="Picture 4"/>
          <p:cNvPicPr>
            <a:picLocks noChangeAspect="1" noChangeArrowheads="1"/>
          </p:cNvPicPr>
          <p:nvPr/>
        </p:nvPicPr>
        <p:blipFill>
          <a:blip r:embed="rId3" cstate="print"/>
          <a:srcRect/>
          <a:stretch>
            <a:fillRect/>
          </a:stretch>
        </p:blipFill>
        <p:spPr bwMode="auto">
          <a:xfrm>
            <a:off x="2555776" y="4437112"/>
            <a:ext cx="4695825" cy="1343025"/>
          </a:xfrm>
          <a:prstGeom prst="rect">
            <a:avLst/>
          </a:prstGeom>
          <a:noFill/>
          <a:ln w="9525">
            <a:noFill/>
            <a:miter lim="800000"/>
            <a:headEnd/>
            <a:tailEnd/>
          </a:ln>
        </p:spPr>
      </p:pic>
      <p:sp>
        <p:nvSpPr>
          <p:cNvPr id="19" name="TextovéPole 18"/>
          <p:cNvSpPr txBox="1"/>
          <p:nvPr/>
        </p:nvSpPr>
        <p:spPr>
          <a:xfrm>
            <a:off x="3707904" y="6021288"/>
            <a:ext cx="3096344" cy="646331"/>
          </a:xfrm>
          <a:prstGeom prst="rect">
            <a:avLst/>
          </a:prstGeom>
          <a:noFill/>
        </p:spPr>
        <p:txBody>
          <a:bodyPr wrap="square" rtlCol="0">
            <a:spAutoFit/>
          </a:bodyPr>
          <a:lstStyle/>
          <a:p>
            <a:r>
              <a:rPr lang="cs-CZ" b="1" u="sng" dirty="0" smtClean="0"/>
              <a:t>p-hodnoty</a:t>
            </a:r>
          </a:p>
          <a:p>
            <a:endParaRPr lang="cs-CZ" b="1" u="sng" dirty="0"/>
          </a:p>
        </p:txBody>
      </p:sp>
      <p:cxnSp>
        <p:nvCxnSpPr>
          <p:cNvPr id="27" name="Přímá spojovací šipka 26"/>
          <p:cNvCxnSpPr/>
          <p:nvPr/>
        </p:nvCxnSpPr>
        <p:spPr>
          <a:xfrm flipV="1">
            <a:off x="4499992" y="5517232"/>
            <a:ext cx="360040"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Přímá spojovací šipka 28"/>
          <p:cNvCxnSpPr/>
          <p:nvPr/>
        </p:nvCxnSpPr>
        <p:spPr>
          <a:xfrm flipH="1" flipV="1">
            <a:off x="3779912" y="5589240"/>
            <a:ext cx="720080" cy="360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ovéPole 30"/>
          <p:cNvSpPr txBox="1"/>
          <p:nvPr/>
        </p:nvSpPr>
        <p:spPr>
          <a:xfrm>
            <a:off x="4893817" y="2276872"/>
            <a:ext cx="3710631" cy="1754326"/>
          </a:xfrm>
          <a:prstGeom prst="rect">
            <a:avLst/>
          </a:prstGeom>
          <a:noFill/>
        </p:spPr>
        <p:txBody>
          <a:bodyPr wrap="none" rtlCol="0">
            <a:spAutoFit/>
          </a:bodyPr>
          <a:lstStyle/>
          <a:p>
            <a:r>
              <a:rPr lang="cs-CZ" b="1" u="sng" dirty="0" smtClean="0"/>
              <a:t>Testy mnohonásobného porovnávání</a:t>
            </a:r>
          </a:p>
          <a:p>
            <a:endParaRPr lang="cs-CZ" dirty="0" smtClean="0"/>
          </a:p>
          <a:p>
            <a:pPr>
              <a:buFont typeface="Arial" pitchFamily="34" charset="0"/>
              <a:buChar char="•"/>
            </a:pPr>
            <a:r>
              <a:rPr lang="cs-CZ" dirty="0" smtClean="0"/>
              <a:t> </a:t>
            </a:r>
            <a:r>
              <a:rPr lang="cs-CZ" dirty="0" err="1" smtClean="0"/>
              <a:t>Kliknutímna</a:t>
            </a:r>
            <a:r>
              <a:rPr lang="cs-CZ" dirty="0" smtClean="0"/>
              <a:t> </a:t>
            </a:r>
            <a:r>
              <a:rPr lang="cs-CZ" b="1" i="1" dirty="0" smtClean="0"/>
              <a:t>Multiple </a:t>
            </a:r>
            <a:r>
              <a:rPr lang="cs-CZ" b="1" i="1" dirty="0" err="1" smtClean="0"/>
              <a:t>comparisons</a:t>
            </a:r>
            <a:r>
              <a:rPr lang="cs-CZ" b="1" i="1" dirty="0" smtClean="0"/>
              <a:t> </a:t>
            </a:r>
          </a:p>
          <a:p>
            <a:r>
              <a:rPr lang="cs-CZ" b="1" i="1" dirty="0" err="1" smtClean="0"/>
              <a:t>of</a:t>
            </a:r>
            <a:r>
              <a:rPr lang="cs-CZ" b="1" i="1" dirty="0" smtClean="0"/>
              <a:t> </a:t>
            </a:r>
            <a:r>
              <a:rPr lang="cs-CZ" b="1" i="1" dirty="0" err="1" smtClean="0"/>
              <a:t>mean</a:t>
            </a:r>
            <a:r>
              <a:rPr lang="cs-CZ" b="1" i="1" dirty="0" smtClean="0"/>
              <a:t> </a:t>
            </a:r>
            <a:r>
              <a:rPr lang="cs-CZ" b="1" i="1" dirty="0" err="1" smtClean="0"/>
              <a:t>ranks</a:t>
            </a:r>
            <a:r>
              <a:rPr lang="cs-CZ" b="1" i="1" dirty="0" smtClean="0"/>
              <a:t> </a:t>
            </a:r>
            <a:r>
              <a:rPr lang="cs-CZ" b="1" i="1" dirty="0" err="1" smtClean="0"/>
              <a:t>for</a:t>
            </a:r>
            <a:r>
              <a:rPr lang="cs-CZ" b="1" i="1" dirty="0" smtClean="0"/>
              <a:t> </a:t>
            </a:r>
            <a:r>
              <a:rPr lang="cs-CZ" b="1" i="1" dirty="0" err="1" smtClean="0"/>
              <a:t>all</a:t>
            </a:r>
            <a:r>
              <a:rPr lang="cs-CZ" b="1" i="1" dirty="0" smtClean="0"/>
              <a:t> </a:t>
            </a:r>
            <a:r>
              <a:rPr lang="cs-CZ" b="1" i="1" dirty="0" err="1" smtClean="0"/>
              <a:t>groups</a:t>
            </a:r>
            <a:endParaRPr lang="cs-CZ" b="1" i="1" dirty="0" smtClean="0"/>
          </a:p>
          <a:p>
            <a:endParaRPr lang="cs-CZ" dirty="0" smtClean="0"/>
          </a:p>
          <a:p>
            <a:endParaRPr lang="cs-CZ" b="1" i="1" dirty="0"/>
          </a:p>
        </p:txBody>
      </p:sp>
      <p:sp>
        <p:nvSpPr>
          <p:cNvPr id="32" name="Šipka doprava 31"/>
          <p:cNvSpPr/>
          <p:nvPr/>
        </p:nvSpPr>
        <p:spPr>
          <a:xfrm rot="11083175">
            <a:off x="3223242" y="3172699"/>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210443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9" name="Object 61"/>
          <p:cNvGraphicFramePr>
            <a:graphicFrameLocks noChangeAspect="1"/>
          </p:cNvGraphicFramePr>
          <p:nvPr/>
        </p:nvGraphicFramePr>
        <p:xfrm>
          <a:off x="5414963" y="4576763"/>
          <a:ext cx="1373187" cy="363537"/>
        </p:xfrm>
        <a:graphic>
          <a:graphicData uri="http://schemas.openxmlformats.org/presentationml/2006/ole">
            <mc:AlternateContent xmlns:mc="http://schemas.openxmlformats.org/markup-compatibility/2006">
              <mc:Choice xmlns:v="urn:schemas-microsoft-com:vml" Requires="v">
                <p:oleObj spid="_x0000_s39943" name="Rovnice" r:id="rId3" imgW="1041120" imgH="241200" progId="Equation.3">
                  <p:embed/>
                </p:oleObj>
              </mc:Choice>
              <mc:Fallback>
                <p:oleObj name="Rovnice" r:id="rId3" imgW="1041120" imgH="2412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4963" y="4576763"/>
                        <a:ext cx="137318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prstDash val="dash"/>
                            <a:miter lim="800000"/>
                            <a:headEnd/>
                            <a:tailEnd/>
                          </a14:hiddenLine>
                        </a:ext>
                      </a:extLst>
                    </p:spPr>
                  </p:pic>
                </p:oleObj>
              </mc:Fallback>
            </mc:AlternateContent>
          </a:graphicData>
        </a:graphic>
      </p:graphicFrame>
      <p:sp>
        <p:nvSpPr>
          <p:cNvPr id="7" name="Rectangle 3"/>
          <p:cNvSpPr txBox="1">
            <a:spLocks/>
          </p:cNvSpPr>
          <p:nvPr/>
        </p:nvSpPr>
        <p:spPr bwMode="auto">
          <a:xfrm>
            <a:off x="323528" y="1566316"/>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eaLnBrk="0" fontAlgn="base" hangingPunct="0">
              <a:spcBef>
                <a:spcPct val="20000"/>
              </a:spcBef>
              <a:spcAft>
                <a:spcPct val="0"/>
              </a:spcAft>
              <a:buClr>
                <a:schemeClr val="accent1"/>
              </a:buClr>
              <a:buSzPct val="85000"/>
              <a:buFont typeface="Wingdings 2" pitchFamily="18" charset="2"/>
              <a:buChar char=""/>
            </a:pPr>
            <a:r>
              <a:rPr lang="cs-CZ" sz="1600" dirty="0" smtClean="0"/>
              <a:t>Určitá linka autobusové městské dopravy má v době dopravní špičky průměrnou rychlost 8 km/hod. Uvažovalo se o tom, zda změna trasy by vedla ke změně průměrné rychlosti. Nová trasa byla proto projeta v deseti náhodně vybraných dnech a byly zjištěny tyto průměrné rychlosti: 7,8  7,9  </a:t>
            </a:r>
            <a:r>
              <a:rPr lang="cs-CZ" sz="1600" dirty="0" err="1" smtClean="0"/>
              <a:t>9</a:t>
            </a:r>
            <a:r>
              <a:rPr lang="cs-CZ" sz="1600" dirty="0" smtClean="0"/>
              <a:t>,0  7,8 </a:t>
            </a:r>
            <a:r>
              <a:rPr lang="cs-CZ" sz="1600" dirty="0" err="1" smtClean="0"/>
              <a:t>8</a:t>
            </a:r>
            <a:r>
              <a:rPr lang="cs-CZ" sz="1600" dirty="0" smtClean="0"/>
              <a:t>,0  7,8  </a:t>
            </a:r>
            <a:r>
              <a:rPr lang="cs-CZ" sz="1600" dirty="0" err="1" smtClean="0"/>
              <a:t>8</a:t>
            </a:r>
            <a:r>
              <a:rPr lang="cs-CZ" sz="1600" dirty="0" smtClean="0"/>
              <a:t>,5  8,2  8,2  9,3. Rozhodněte, zda změna trasy vede ke změně průměrné rychlosti. Předpokládáme normální rozdělení a α=0,05. </a:t>
            </a:r>
          </a:p>
          <a:p>
            <a:pPr marL="273050" indent="-273050" eaLnBrk="0" fontAlgn="base" hangingPunct="0">
              <a:spcBef>
                <a:spcPct val="20000"/>
              </a:spcBef>
              <a:spcAft>
                <a:spcPct val="0"/>
              </a:spcAft>
              <a:buClr>
                <a:schemeClr val="accent1"/>
              </a:buClr>
              <a:buSzPct val="85000"/>
              <a:buFont typeface="Wingdings 2" pitchFamily="18" charset="2"/>
              <a:buChar char=""/>
            </a:pPr>
            <a:r>
              <a:rPr lang="cs-CZ" sz="1600" b="1" dirty="0" smtClean="0"/>
              <a:t>Postup:</a:t>
            </a:r>
          </a:p>
          <a:p>
            <a:pPr marL="342900" indent="-342900" eaLnBrk="0" fontAlgn="base" hangingPunct="0">
              <a:spcBef>
                <a:spcPct val="20000"/>
              </a:spcBef>
              <a:spcAft>
                <a:spcPct val="0"/>
              </a:spcAft>
              <a:buClr>
                <a:schemeClr val="accent1"/>
              </a:buClr>
              <a:buSzPct val="85000"/>
              <a:buFont typeface="+mj-lt"/>
              <a:buAutoNum type="arabicPeriod"/>
            </a:pPr>
            <a:r>
              <a:rPr lang="cs-CZ" sz="1600" b="1" dirty="0" smtClean="0">
                <a:latin typeface="Calibri" pitchFamily="34" charset="0"/>
              </a:rPr>
              <a:t>Na hladině významnosti 0,05 testujeme hypotézu </a:t>
            </a:r>
            <a:r>
              <a:rPr lang="en-US" sz="1600" b="1" dirty="0" smtClean="0">
                <a:latin typeface="Calibri" pitchFamily="34" charset="0"/>
              </a:rPr>
              <a:t>H</a:t>
            </a:r>
            <a:r>
              <a:rPr lang="en-US" sz="1600" b="1" baseline="-25000" dirty="0" smtClean="0">
                <a:latin typeface="Calibri" pitchFamily="34" charset="0"/>
              </a:rPr>
              <a:t>0</a:t>
            </a:r>
            <a:r>
              <a:rPr lang="cs-CZ" sz="1600" b="1" dirty="0" smtClean="0">
                <a:latin typeface="Calibri" pitchFamily="34" charset="0"/>
              </a:rPr>
              <a:t>:            ,</a:t>
            </a:r>
            <a:r>
              <a:rPr lang="en-US" sz="1600" b="1" dirty="0" smtClean="0">
                <a:latin typeface="Calibri" pitchFamily="34" charset="0"/>
              </a:rPr>
              <a:t> </a:t>
            </a:r>
            <a:r>
              <a:rPr lang="cs-CZ" sz="1600" b="1" dirty="0" smtClean="0">
                <a:latin typeface="Calibri" pitchFamily="34" charset="0"/>
              </a:rPr>
              <a:t>proti </a:t>
            </a:r>
            <a:r>
              <a:rPr lang="en-US" sz="1600" b="1" dirty="0" smtClean="0">
                <a:latin typeface="Calibri" pitchFamily="34" charset="0"/>
              </a:rPr>
              <a:t>H</a:t>
            </a:r>
            <a:r>
              <a:rPr lang="en-US" sz="1600" b="1" baseline="-25000" dirty="0" smtClean="0">
                <a:latin typeface="Calibri" pitchFamily="34" charset="0"/>
              </a:rPr>
              <a:t>A</a:t>
            </a:r>
            <a:r>
              <a:rPr lang="el-GR" sz="1600" b="1" dirty="0" smtClean="0">
                <a:latin typeface="Calibri" pitchFamily="34" charset="0"/>
              </a:rPr>
              <a:t> </a:t>
            </a:r>
            <a:r>
              <a:rPr lang="cs-CZ" sz="1600" b="1" dirty="0" smtClean="0">
                <a:latin typeface="Calibri" pitchFamily="34" charset="0"/>
              </a:rPr>
              <a:t>: </a:t>
            </a:r>
          </a:p>
          <a:p>
            <a:pPr marL="342900" indent="-342900" eaLnBrk="0" fontAlgn="base" hangingPunct="0">
              <a:spcBef>
                <a:spcPct val="20000"/>
              </a:spcBef>
              <a:spcAft>
                <a:spcPct val="0"/>
              </a:spcAft>
              <a:buClr>
                <a:schemeClr val="accent1"/>
              </a:buClr>
              <a:buSzPct val="85000"/>
              <a:buFont typeface="+mj-lt"/>
              <a:buAutoNum type="arabicPeriod"/>
            </a:pPr>
            <a:r>
              <a:rPr lang="cs-CZ" sz="1600" b="1" dirty="0" smtClean="0">
                <a:latin typeface="Calibri" pitchFamily="34" charset="0"/>
              </a:rPr>
              <a:t>Vypočteme aritmetický průměr a rozptyl výběrového souboru.</a:t>
            </a:r>
          </a:p>
          <a:p>
            <a:pPr marL="342900" indent="-342900" eaLnBrk="0" fontAlgn="base" hangingPunct="0">
              <a:spcBef>
                <a:spcPct val="20000"/>
              </a:spcBef>
              <a:spcAft>
                <a:spcPct val="0"/>
              </a:spcAft>
              <a:buClr>
                <a:schemeClr val="accent1"/>
              </a:buClr>
              <a:buSzPct val="85000"/>
              <a:buFont typeface="+mj-lt"/>
              <a:buAutoNum type="arabicPeriod"/>
            </a:pPr>
            <a:r>
              <a:rPr lang="cs-CZ" sz="1600" b="1" dirty="0" smtClean="0">
                <a:latin typeface="Calibri" pitchFamily="34" charset="0"/>
              </a:rPr>
              <a:t>Vypočteme testové kritérium t: </a:t>
            </a:r>
          </a:p>
          <a:p>
            <a:pPr marL="342900" lvl="0" indent="-342900" eaLnBrk="0" fontAlgn="base" hangingPunct="0">
              <a:spcBef>
                <a:spcPct val="20000"/>
              </a:spcBef>
              <a:spcAft>
                <a:spcPct val="0"/>
              </a:spcAft>
              <a:buClr>
                <a:schemeClr val="accent1"/>
              </a:buClr>
              <a:buSzPct val="85000"/>
              <a:buFont typeface="+mj-lt"/>
              <a:buAutoNum type="arabicPeriod"/>
            </a:pPr>
            <a:endParaRPr lang="cs-CZ" sz="1600" b="1" dirty="0" smtClean="0">
              <a:latin typeface="Calibri" pitchFamily="34" charset="0"/>
            </a:endParaRPr>
          </a:p>
          <a:p>
            <a:pPr marL="342900" lvl="0" indent="-342900" eaLnBrk="0" fontAlgn="base" hangingPunct="0">
              <a:spcBef>
                <a:spcPct val="20000"/>
              </a:spcBef>
              <a:spcAft>
                <a:spcPct val="0"/>
              </a:spcAft>
              <a:buClr>
                <a:schemeClr val="accent1"/>
              </a:buClr>
              <a:buSzPct val="85000"/>
              <a:buFont typeface="+mj-lt"/>
              <a:buAutoNum type="arabicPeriod"/>
            </a:pPr>
            <a:endParaRPr lang="cs-CZ" sz="1600" b="1" dirty="0" smtClean="0">
              <a:latin typeface="Calibri" pitchFamily="34" charset="0"/>
            </a:endParaRPr>
          </a:p>
          <a:p>
            <a:pPr marL="342900" lvl="0" indent="-342900" eaLnBrk="0" fontAlgn="base" hangingPunct="0">
              <a:spcBef>
                <a:spcPct val="20000"/>
              </a:spcBef>
              <a:spcAft>
                <a:spcPct val="0"/>
              </a:spcAft>
              <a:buClr>
                <a:schemeClr val="accent1"/>
              </a:buClr>
              <a:buSzPct val="85000"/>
              <a:buFont typeface="+mj-lt"/>
              <a:buAutoNum type="arabicPeriod"/>
            </a:pPr>
            <a:r>
              <a:rPr lang="cs-CZ" sz="1600" b="1" dirty="0" smtClean="0">
                <a:latin typeface="Calibri" pitchFamily="34" charset="0"/>
              </a:rPr>
              <a:t>Vypočtené t porovnáme s kritickou hodnotou t</a:t>
            </a:r>
            <a:r>
              <a:rPr lang="cs-CZ" sz="1600" b="1" baseline="-25000" dirty="0" smtClean="0">
                <a:latin typeface="Calibri" pitchFamily="34" charset="0"/>
              </a:rPr>
              <a:t>1-</a:t>
            </a:r>
            <a:r>
              <a:rPr lang="el-GR" sz="1600" b="1" baseline="-25000" dirty="0" smtClean="0">
                <a:latin typeface="Calibri" pitchFamily="34" charset="0"/>
              </a:rPr>
              <a:t>α</a:t>
            </a:r>
            <a:r>
              <a:rPr lang="cs-CZ" sz="1600" b="1" baseline="-25000" dirty="0" smtClean="0">
                <a:latin typeface="Calibri" pitchFamily="34" charset="0"/>
              </a:rPr>
              <a:t>/2(n-1):</a:t>
            </a:r>
          </a:p>
          <a:p>
            <a:pPr marL="342900" lvl="0" indent="-342900" eaLnBrk="0" fontAlgn="base" hangingPunct="0">
              <a:spcBef>
                <a:spcPct val="20000"/>
              </a:spcBef>
              <a:spcAft>
                <a:spcPct val="0"/>
              </a:spcAft>
              <a:buClr>
                <a:schemeClr val="accent1"/>
              </a:buClr>
              <a:buSzPct val="85000"/>
              <a:buFont typeface="+mj-lt"/>
              <a:buAutoNum type="arabicPeriod"/>
            </a:pPr>
            <a:endParaRPr lang="cs-CZ" sz="1600" b="1" dirty="0" smtClean="0">
              <a:latin typeface="Calibri" pitchFamily="34" charset="0"/>
            </a:endParaRPr>
          </a:p>
          <a:p>
            <a:pPr marL="342900" indent="-342900" eaLnBrk="0" fontAlgn="base" hangingPunct="0">
              <a:spcBef>
                <a:spcPct val="20000"/>
              </a:spcBef>
              <a:spcAft>
                <a:spcPct val="0"/>
              </a:spcAft>
              <a:buClr>
                <a:schemeClr val="accent1"/>
              </a:buClr>
              <a:buSzPct val="85000"/>
              <a:buFont typeface="+mj-lt"/>
              <a:buAutoNum type="arabicPeriod"/>
            </a:pPr>
            <a:r>
              <a:rPr lang="cs-CZ" sz="1600" b="1" dirty="0" smtClean="0"/>
              <a:t>Je-li t ≤ </a:t>
            </a:r>
            <a:r>
              <a:rPr lang="cs-CZ" sz="1600" b="1" dirty="0" smtClean="0">
                <a:latin typeface="Calibri" pitchFamily="34" charset="0"/>
              </a:rPr>
              <a:t>t</a:t>
            </a:r>
            <a:r>
              <a:rPr lang="cs-CZ" sz="1600" b="1" baseline="-25000" dirty="0" smtClean="0">
                <a:latin typeface="Calibri" pitchFamily="34" charset="0"/>
              </a:rPr>
              <a:t>1-</a:t>
            </a:r>
            <a:r>
              <a:rPr lang="el-GR" sz="1600" b="1" baseline="-25000" dirty="0" smtClean="0">
                <a:latin typeface="Calibri" pitchFamily="34" charset="0"/>
              </a:rPr>
              <a:t>α</a:t>
            </a:r>
            <a:r>
              <a:rPr lang="cs-CZ" sz="1600" b="1" baseline="-25000" dirty="0" smtClean="0">
                <a:latin typeface="Calibri" pitchFamily="34" charset="0"/>
              </a:rPr>
              <a:t>/2(n-1)                     </a:t>
            </a:r>
            <a:r>
              <a:rPr lang="cs-CZ" sz="1600" b="1" dirty="0" smtClean="0">
                <a:latin typeface="Calibri" pitchFamily="34" charset="0"/>
              </a:rPr>
              <a:t>statisticky nevýznamný rozdíl testovaných parametrů při zvolené </a:t>
            </a:r>
            <a:r>
              <a:rPr lang="cs-CZ" sz="1600" dirty="0" smtClean="0"/>
              <a:t>α</a:t>
            </a:r>
            <a:r>
              <a:rPr lang="en-US" sz="1600" dirty="0" smtClean="0"/>
              <a:t>; </a:t>
            </a:r>
            <a:r>
              <a:rPr lang="cs-CZ" sz="1600" dirty="0" smtClean="0"/>
              <a:t>nulovou hypotézu nezamítáme, </a:t>
            </a:r>
            <a:r>
              <a:rPr lang="en-US" sz="1600" dirty="0" err="1" smtClean="0"/>
              <a:t>na</a:t>
            </a:r>
            <a:r>
              <a:rPr lang="en-US" sz="1600" dirty="0" smtClean="0"/>
              <a:t> </a:t>
            </a:r>
            <a:r>
              <a:rPr lang="en-US" sz="1600" dirty="0" err="1" smtClean="0"/>
              <a:t>hladin</a:t>
            </a:r>
            <a:r>
              <a:rPr lang="cs-CZ" sz="1600" dirty="0" smtClean="0"/>
              <a:t>ě významnosti α=0,05 se nepodařilo prokázat, že by změna trasy měla za následek změnu průměrné rychlosti.</a:t>
            </a:r>
            <a:endParaRPr lang="cs-CZ" sz="1600" b="1" dirty="0" smtClean="0"/>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kumimoji="0" lang="cs-CZ" sz="2700" b="0" i="0" u="none" strike="noStrike" kern="1200" cap="none" spc="0" normalizeH="0" noProof="0" dirty="0" smtClean="0">
              <a:ln>
                <a:noFill/>
              </a:ln>
              <a:solidFill>
                <a:schemeClr val="tx1"/>
              </a:solidFill>
              <a:effectLst/>
              <a:uLnTx/>
              <a:uFillTx/>
              <a:latin typeface="+mn-lt"/>
              <a:ea typeface="+mn-ea"/>
              <a:cs typeface="+mn-cs"/>
            </a:endParaRPr>
          </a:p>
          <a:p>
            <a:pPr marL="514350" marR="0" lvl="0" indent="-51435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endParaRPr kumimoji="0" lang="cs-CZ" sz="2700" b="0" i="0" u="none" strike="noStrike" kern="1200" cap="none" spc="0" normalizeH="0" noProof="0" dirty="0" smtClean="0">
              <a:ln>
                <a:noFill/>
              </a:ln>
              <a:solidFill>
                <a:schemeClr val="tx1"/>
              </a:solidFill>
              <a:effectLst/>
              <a:uLnTx/>
              <a:uFillTx/>
              <a:latin typeface="+mn-lt"/>
              <a:ea typeface="+mn-ea"/>
              <a:cs typeface="+mn-cs"/>
            </a:endParaRPr>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6" name="Nadpis 5"/>
          <p:cNvSpPr>
            <a:spLocks noGrp="1"/>
          </p:cNvSpPr>
          <p:nvPr>
            <p:ph type="title"/>
          </p:nvPr>
        </p:nvSpPr>
        <p:spPr>
          <a:xfrm>
            <a:off x="301625" y="260648"/>
            <a:ext cx="8534400" cy="758825"/>
          </a:xfrm>
        </p:spPr>
        <p:txBody>
          <a:bodyPr/>
          <a:lstStyle/>
          <a:p>
            <a:r>
              <a:rPr lang="cs-CZ" dirty="0" smtClean="0"/>
              <a:t>Příklad 1: </a:t>
            </a:r>
            <a:r>
              <a:rPr lang="cs-CZ" dirty="0" err="1" smtClean="0"/>
              <a:t>Jednovýběrový</a:t>
            </a:r>
            <a:r>
              <a:rPr lang="cs-CZ" dirty="0" smtClean="0"/>
              <a:t> t-test</a:t>
            </a:r>
            <a:endParaRPr lang="cs-CZ" dirty="0"/>
          </a:p>
        </p:txBody>
      </p:sp>
      <p:graphicFrame>
        <p:nvGraphicFramePr>
          <p:cNvPr id="39938" name="Object 61"/>
          <p:cNvGraphicFramePr>
            <a:graphicFrameLocks noChangeAspect="1"/>
          </p:cNvGraphicFramePr>
          <p:nvPr/>
        </p:nvGraphicFramePr>
        <p:xfrm>
          <a:off x="3491880" y="3716338"/>
          <a:ext cx="3073400" cy="765175"/>
        </p:xfrm>
        <a:graphic>
          <a:graphicData uri="http://schemas.openxmlformats.org/presentationml/2006/ole">
            <mc:AlternateContent xmlns:mc="http://schemas.openxmlformats.org/markup-compatibility/2006">
              <mc:Choice xmlns:v="urn:schemas-microsoft-com:vml" Requires="v">
                <p:oleObj spid="_x0000_s39944" name="Rovnice" r:id="rId5" imgW="1511280" imgH="330120" progId="Equation.3">
                  <p:embed/>
                </p:oleObj>
              </mc:Choice>
              <mc:Fallback>
                <p:oleObj name="Rovnice" r:id="rId5" imgW="1511280" imgH="330120" progId="Equation.3">
                  <p:embed/>
                  <p:pic>
                    <p:nvPicPr>
                      <p:cNvPr id="0" name="Object 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3716338"/>
                        <a:ext cx="3073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prstDash val="dash"/>
                            <a:miter lim="800000"/>
                            <a:headEnd/>
                            <a:tailEnd/>
                          </a14:hiddenLine>
                        </a:ext>
                      </a:extLst>
                    </p:spPr>
                  </p:pic>
                </p:oleObj>
              </mc:Fallback>
            </mc:AlternateContent>
          </a:graphicData>
        </a:graphic>
      </p:graphicFrame>
      <p:sp>
        <p:nvSpPr>
          <p:cNvPr id="14" name="Šipka doprava 13"/>
          <p:cNvSpPr/>
          <p:nvPr/>
        </p:nvSpPr>
        <p:spPr>
          <a:xfrm>
            <a:off x="2123728" y="5157192"/>
            <a:ext cx="504056"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9943" name="Picture 7" descr="http://www.spartapraha2000.cz/img/picture/1325/autobus.gif"/>
          <p:cNvPicPr>
            <a:picLocks noChangeAspect="1" noChangeArrowheads="1"/>
          </p:cNvPicPr>
          <p:nvPr/>
        </p:nvPicPr>
        <p:blipFill>
          <a:blip r:embed="rId7" cstate="print"/>
          <a:srcRect/>
          <a:stretch>
            <a:fillRect/>
          </a:stretch>
        </p:blipFill>
        <p:spPr bwMode="auto">
          <a:xfrm>
            <a:off x="7086600" y="188640"/>
            <a:ext cx="2057400" cy="1504951"/>
          </a:xfrm>
          <a:prstGeom prst="rect">
            <a:avLst/>
          </a:prstGeom>
          <a:noFill/>
        </p:spPr>
      </p:pic>
      <p:graphicFrame>
        <p:nvGraphicFramePr>
          <p:cNvPr id="10" name="Objekt 9"/>
          <p:cNvGraphicFramePr>
            <a:graphicFrameLocks noChangeAspect="1"/>
          </p:cNvGraphicFramePr>
          <p:nvPr/>
        </p:nvGraphicFramePr>
        <p:xfrm>
          <a:off x="5191125" y="3124200"/>
          <a:ext cx="568325" cy="304800"/>
        </p:xfrm>
        <a:graphic>
          <a:graphicData uri="http://schemas.openxmlformats.org/presentationml/2006/ole">
            <mc:AlternateContent xmlns:mc="http://schemas.openxmlformats.org/markup-compatibility/2006">
              <mc:Choice xmlns:v="urn:schemas-microsoft-com:vml" Requires="v">
                <p:oleObj spid="_x0000_s39945" name="Rovnice" r:id="rId8" imgW="380880" imgH="203040" progId="Equation.3">
                  <p:embed/>
                </p:oleObj>
              </mc:Choice>
              <mc:Fallback>
                <p:oleObj name="Rovnice" r:id="rId8" imgW="380880" imgH="20304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1125" y="3124200"/>
                        <a:ext cx="568325"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kt 10"/>
          <p:cNvGraphicFramePr>
            <a:graphicFrameLocks noChangeAspect="1"/>
          </p:cNvGraphicFramePr>
          <p:nvPr/>
        </p:nvGraphicFramePr>
        <p:xfrm>
          <a:off x="6664796" y="3124200"/>
          <a:ext cx="571500" cy="304800"/>
        </p:xfrm>
        <a:graphic>
          <a:graphicData uri="http://schemas.openxmlformats.org/presentationml/2006/ole">
            <mc:AlternateContent xmlns:mc="http://schemas.openxmlformats.org/markup-compatibility/2006">
              <mc:Choice xmlns:v="urn:schemas-microsoft-com:vml" Requires="v">
                <p:oleObj spid="_x0000_s39946" name="Rovnice" r:id="rId10" imgW="380880" imgH="203040" progId="Equation.3">
                  <p:embed/>
                </p:oleObj>
              </mc:Choice>
              <mc:Fallback>
                <p:oleObj name="Rovnice" r:id="rId10" imgW="380880" imgH="203040" progId="Equation.3">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64796" y="3124200"/>
                        <a:ext cx="5715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1: Řešení v softwaru </a:t>
            </a:r>
            <a:r>
              <a:rPr lang="cs-CZ" dirty="0" err="1" smtClean="0"/>
              <a:t>Statistica</a:t>
            </a:r>
            <a:r>
              <a:rPr lang="cs-CZ" dirty="0" smtClean="0"/>
              <a:t> 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48130" name="Picture 2"/>
          <p:cNvPicPr>
            <a:picLocks noChangeAspect="1" noChangeArrowheads="1"/>
          </p:cNvPicPr>
          <p:nvPr/>
        </p:nvPicPr>
        <p:blipFill>
          <a:blip r:embed="rId2" cstate="print"/>
          <a:srcRect/>
          <a:stretch>
            <a:fillRect/>
          </a:stretch>
        </p:blipFill>
        <p:spPr bwMode="auto">
          <a:xfrm>
            <a:off x="3491880" y="1412776"/>
            <a:ext cx="5486400" cy="4962525"/>
          </a:xfrm>
          <a:prstGeom prst="rect">
            <a:avLst/>
          </a:prstGeom>
          <a:noFill/>
          <a:ln w="9525">
            <a:noFill/>
            <a:miter lim="800000"/>
            <a:headEnd/>
            <a:tailEnd/>
          </a:ln>
        </p:spPr>
      </p:pic>
      <p:sp>
        <p:nvSpPr>
          <p:cNvPr id="12" name="Šipka doprava 11"/>
          <p:cNvSpPr/>
          <p:nvPr/>
        </p:nvSpPr>
        <p:spPr>
          <a:xfrm rot="450394">
            <a:off x="5969682" y="1390347"/>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15" name="Šipka doprava 14"/>
          <p:cNvSpPr/>
          <p:nvPr/>
        </p:nvSpPr>
        <p:spPr>
          <a:xfrm>
            <a:off x="4932040" y="4149080"/>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17" name="TextovéPole 16"/>
          <p:cNvSpPr txBox="1"/>
          <p:nvPr/>
        </p:nvSpPr>
        <p:spPr>
          <a:xfrm>
            <a:off x="179512" y="2780928"/>
            <a:ext cx="3323410" cy="923330"/>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r>
              <a:rPr lang="cs-CZ" b="1" i="1" dirty="0" smtClean="0"/>
              <a:t>Basic </a:t>
            </a:r>
          </a:p>
          <a:p>
            <a:r>
              <a:rPr lang="cs-CZ" b="1" i="1" dirty="0" err="1" smtClean="0"/>
              <a:t>statistics</a:t>
            </a:r>
            <a:r>
              <a:rPr lang="cs-CZ" b="1" i="1" dirty="0" smtClean="0"/>
              <a:t> ,</a:t>
            </a:r>
            <a:r>
              <a:rPr lang="cs-CZ" dirty="0" smtClean="0"/>
              <a:t>vybereme</a:t>
            </a:r>
          </a:p>
          <a:p>
            <a:r>
              <a:rPr lang="cs-CZ" b="1" i="1" dirty="0" smtClean="0"/>
              <a:t>t-test,single sample</a:t>
            </a:r>
          </a:p>
        </p:txBody>
      </p:sp>
      <p:sp>
        <p:nvSpPr>
          <p:cNvPr id="13" name="Šipka doprava 12"/>
          <p:cNvSpPr/>
          <p:nvPr/>
        </p:nvSpPr>
        <p:spPr>
          <a:xfrm>
            <a:off x="2699792" y="191683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49154" name="Picture 2"/>
          <p:cNvPicPr>
            <a:picLocks noChangeAspect="1" noChangeArrowheads="1"/>
          </p:cNvPicPr>
          <p:nvPr/>
        </p:nvPicPr>
        <p:blipFill>
          <a:blip r:embed="rId2" cstate="print"/>
          <a:srcRect/>
          <a:stretch>
            <a:fillRect/>
          </a:stretch>
        </p:blipFill>
        <p:spPr bwMode="auto">
          <a:xfrm>
            <a:off x="3465896" y="1326982"/>
            <a:ext cx="5498592" cy="5054346"/>
          </a:xfrm>
          <a:prstGeom prst="rect">
            <a:avLst/>
          </a:prstGeom>
          <a:noFill/>
          <a:ln w="9525">
            <a:noFill/>
            <a:miter lim="800000"/>
            <a:headEnd/>
            <a:tailEnd/>
          </a:ln>
        </p:spPr>
      </p:pic>
      <p:sp>
        <p:nvSpPr>
          <p:cNvPr id="5" name="Šipka doprava 4"/>
          <p:cNvSpPr/>
          <p:nvPr/>
        </p:nvSpPr>
        <p:spPr>
          <a:xfrm rot="2281011">
            <a:off x="6227369" y="3749677"/>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6" name="Šipka doprava 5"/>
          <p:cNvSpPr/>
          <p:nvPr/>
        </p:nvSpPr>
        <p:spPr>
          <a:xfrm>
            <a:off x="4283968" y="5359429"/>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8" name="Šipka doprava 7"/>
          <p:cNvSpPr/>
          <p:nvPr/>
        </p:nvSpPr>
        <p:spPr>
          <a:xfrm rot="3830772">
            <a:off x="7308304" y="2767141"/>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4</a:t>
            </a:r>
            <a:endParaRPr lang="cs-CZ" dirty="0"/>
          </a:p>
        </p:txBody>
      </p:sp>
      <p:sp>
        <p:nvSpPr>
          <p:cNvPr id="9" name="TextovéPole 8"/>
          <p:cNvSpPr txBox="1"/>
          <p:nvPr/>
        </p:nvSpPr>
        <p:spPr>
          <a:xfrm>
            <a:off x="226501" y="2132856"/>
            <a:ext cx="3409395" cy="4801314"/>
          </a:xfrm>
          <a:prstGeom prst="rect">
            <a:avLst/>
          </a:prstGeom>
          <a:noFill/>
        </p:spPr>
        <p:txBody>
          <a:bodyPr wrap="none" rtlCol="0">
            <a:spAutoFit/>
          </a:bodyPr>
          <a:lstStyle/>
          <a:p>
            <a:pPr>
              <a:buFont typeface="Arial" pitchFamily="34" charset="0"/>
              <a:buChar char="•"/>
            </a:pPr>
            <a:r>
              <a:rPr lang="cs-CZ" dirty="0" smtClean="0"/>
              <a:t> Vybereme proměnnou, </a:t>
            </a:r>
          </a:p>
          <a:p>
            <a:r>
              <a:rPr lang="cs-CZ" dirty="0" smtClean="0"/>
              <a:t>kterou chceme testovat</a:t>
            </a:r>
          </a:p>
          <a:p>
            <a:endParaRPr lang="cs-CZ" dirty="0" smtClean="0"/>
          </a:p>
          <a:p>
            <a:pPr>
              <a:buFont typeface="Arial" pitchFamily="34" charset="0"/>
              <a:buChar char="•"/>
            </a:pPr>
            <a:r>
              <a:rPr lang="cs-CZ" dirty="0" smtClean="0"/>
              <a:t> Na kartě </a:t>
            </a:r>
            <a:r>
              <a:rPr lang="cs-CZ" b="1" i="1" dirty="0" err="1" smtClean="0"/>
              <a:t>Advanced</a:t>
            </a:r>
            <a:r>
              <a:rPr lang="cs-CZ" dirty="0" smtClean="0"/>
              <a:t> napíšeme </a:t>
            </a:r>
          </a:p>
          <a:p>
            <a:r>
              <a:rPr lang="cs-CZ" dirty="0" smtClean="0"/>
              <a:t>do okénka </a:t>
            </a:r>
            <a:r>
              <a:rPr lang="cs-CZ" b="1" i="1" dirty="0" smtClean="0"/>
              <a:t>Test </a:t>
            </a:r>
            <a:r>
              <a:rPr lang="cs-CZ" b="1" i="1" dirty="0" err="1" smtClean="0"/>
              <a:t>all</a:t>
            </a:r>
            <a:r>
              <a:rPr lang="cs-CZ" b="1" i="1" dirty="0" smtClean="0"/>
              <a:t> </a:t>
            </a:r>
            <a:r>
              <a:rPr lang="cs-CZ" b="1" i="1" dirty="0" err="1" smtClean="0"/>
              <a:t>means</a:t>
            </a:r>
            <a:r>
              <a:rPr lang="cs-CZ" b="1" i="1" dirty="0" smtClean="0"/>
              <a:t> </a:t>
            </a:r>
            <a:r>
              <a:rPr lang="cs-CZ" b="1" i="1" dirty="0" err="1" smtClean="0"/>
              <a:t>against</a:t>
            </a:r>
            <a:endParaRPr lang="cs-CZ" b="1" i="1" dirty="0" smtClean="0"/>
          </a:p>
          <a:p>
            <a:r>
              <a:rPr lang="cs-CZ" dirty="0" smtClean="0"/>
              <a:t> velikost střední hodnoty populace</a:t>
            </a:r>
          </a:p>
          <a:p>
            <a:r>
              <a:rPr lang="cs-CZ" dirty="0" smtClean="0"/>
              <a:t>(lze také na kartě </a:t>
            </a:r>
            <a:r>
              <a:rPr lang="cs-CZ" b="1" i="1" dirty="0" err="1" smtClean="0"/>
              <a:t>Quick</a:t>
            </a:r>
            <a:r>
              <a:rPr lang="cs-CZ" b="1" i="1" dirty="0" smtClean="0"/>
              <a:t>, </a:t>
            </a:r>
            <a:r>
              <a:rPr lang="cs-CZ" b="1" i="1" dirty="0" err="1" smtClean="0"/>
              <a:t>Options</a:t>
            </a:r>
            <a:r>
              <a:rPr lang="cs-CZ" dirty="0" smtClean="0"/>
              <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pPr>
              <a:buFont typeface="Arial" pitchFamily="34" charset="0"/>
              <a:buChar char="•"/>
            </a:pPr>
            <a:r>
              <a:rPr lang="cs-CZ" dirty="0" smtClean="0"/>
              <a:t>Kliknutím na </a:t>
            </a:r>
            <a:r>
              <a:rPr lang="cs-CZ" b="1" i="1" dirty="0" err="1" smtClean="0"/>
              <a:t>Summary</a:t>
            </a:r>
            <a:r>
              <a:rPr lang="cs-CZ" b="1" i="1" dirty="0" smtClean="0"/>
              <a:t> t-test </a:t>
            </a:r>
          </a:p>
          <a:p>
            <a:r>
              <a:rPr lang="cs-CZ" dirty="0" smtClean="0"/>
              <a:t>nebo </a:t>
            </a:r>
          </a:p>
          <a:p>
            <a:r>
              <a:rPr lang="cs-CZ" dirty="0" smtClean="0"/>
              <a:t>na </a:t>
            </a:r>
            <a:r>
              <a:rPr lang="cs-CZ" b="1" i="1" dirty="0" err="1" smtClean="0"/>
              <a:t>Summary</a:t>
            </a:r>
            <a:r>
              <a:rPr lang="cs-CZ" dirty="0" smtClean="0"/>
              <a:t> získáme výstupy</a:t>
            </a:r>
          </a:p>
          <a:p>
            <a:endParaRPr lang="cs-CZ" dirty="0" smtClean="0"/>
          </a:p>
          <a:p>
            <a:endParaRPr lang="cs-CZ" dirty="0" smtClean="0"/>
          </a:p>
          <a:p>
            <a:endParaRPr lang="cs-CZ" b="1" i="1" dirty="0"/>
          </a:p>
        </p:txBody>
      </p:sp>
      <p:sp>
        <p:nvSpPr>
          <p:cNvPr id="10" name="Nadpis 1"/>
          <p:cNvSpPr>
            <a:spLocks noGrp="1"/>
          </p:cNvSpPr>
          <p:nvPr>
            <p:ph type="title"/>
          </p:nvPr>
        </p:nvSpPr>
        <p:spPr/>
        <p:txBody>
          <a:bodyPr/>
          <a:lstStyle/>
          <a:p>
            <a:r>
              <a:rPr lang="cs-CZ" dirty="0" smtClean="0"/>
              <a:t>Řešení v softwaru </a:t>
            </a:r>
            <a:r>
              <a:rPr lang="cs-CZ" dirty="0" err="1" smtClean="0"/>
              <a:t>Statistica</a:t>
            </a:r>
            <a:r>
              <a:rPr lang="cs-CZ" dirty="0" smtClean="0"/>
              <a:t> II</a:t>
            </a:r>
            <a:endParaRPr lang="cs-CZ" dirty="0"/>
          </a:p>
        </p:txBody>
      </p:sp>
      <p:sp>
        <p:nvSpPr>
          <p:cNvPr id="7" name="Šipka doprava 6"/>
          <p:cNvSpPr/>
          <p:nvPr/>
        </p:nvSpPr>
        <p:spPr>
          <a:xfrm>
            <a:off x="4283968" y="3127181"/>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50178" name="Picture 2"/>
          <p:cNvPicPr>
            <a:picLocks noChangeAspect="1" noChangeArrowheads="1"/>
          </p:cNvPicPr>
          <p:nvPr/>
        </p:nvPicPr>
        <p:blipFill>
          <a:blip r:embed="rId3" cstate="print"/>
          <a:srcRect/>
          <a:stretch>
            <a:fillRect/>
          </a:stretch>
        </p:blipFill>
        <p:spPr bwMode="auto">
          <a:xfrm>
            <a:off x="1461864" y="3237723"/>
            <a:ext cx="5486400" cy="834390"/>
          </a:xfrm>
          <a:prstGeom prst="rect">
            <a:avLst/>
          </a:prstGeom>
          <a:noFill/>
          <a:ln w="9525">
            <a:noFill/>
            <a:miter lim="800000"/>
            <a:headEnd/>
            <a:tailEnd/>
          </a:ln>
        </p:spPr>
      </p:pic>
      <p:sp>
        <p:nvSpPr>
          <p:cNvPr id="5" name="Nadpis 1"/>
          <p:cNvSpPr>
            <a:spLocks noGrp="1"/>
          </p:cNvSpPr>
          <p:nvPr>
            <p:ph type="title"/>
          </p:nvPr>
        </p:nvSpPr>
        <p:spPr/>
        <p:txBody>
          <a:bodyPr/>
          <a:lstStyle/>
          <a:p>
            <a:r>
              <a:rPr lang="cs-CZ" dirty="0" smtClean="0"/>
              <a:t>Řešení v softwaru </a:t>
            </a:r>
            <a:r>
              <a:rPr lang="cs-CZ" dirty="0" err="1" smtClean="0"/>
              <a:t>Statistica</a:t>
            </a:r>
            <a:r>
              <a:rPr lang="cs-CZ" dirty="0" smtClean="0"/>
              <a:t> III</a:t>
            </a:r>
            <a:endParaRPr lang="cs-CZ" dirty="0"/>
          </a:p>
        </p:txBody>
      </p:sp>
      <p:sp>
        <p:nvSpPr>
          <p:cNvPr id="15" name="TextovéPole 14"/>
          <p:cNvSpPr txBox="1"/>
          <p:nvPr/>
        </p:nvSpPr>
        <p:spPr>
          <a:xfrm>
            <a:off x="323528" y="2348880"/>
            <a:ext cx="2874313" cy="369332"/>
          </a:xfrm>
          <a:prstGeom prst="rect">
            <a:avLst/>
          </a:prstGeom>
          <a:noFill/>
        </p:spPr>
        <p:txBody>
          <a:bodyPr wrap="none" rtlCol="0">
            <a:spAutoFit/>
          </a:bodyPr>
          <a:lstStyle/>
          <a:p>
            <a:r>
              <a:rPr lang="cs-CZ" dirty="0" smtClean="0"/>
              <a:t>Výběrový průměr </a:t>
            </a:r>
            <a:r>
              <a:rPr lang="cs-CZ" dirty="0" err="1" smtClean="0"/>
              <a:t>stat</a:t>
            </a:r>
            <a:r>
              <a:rPr lang="cs-CZ" dirty="0" smtClean="0"/>
              <a:t>. znaku</a:t>
            </a:r>
            <a:endParaRPr lang="cs-CZ" dirty="0"/>
          </a:p>
        </p:txBody>
      </p:sp>
      <p:sp>
        <p:nvSpPr>
          <p:cNvPr id="16" name="TextovéPole 15"/>
          <p:cNvSpPr txBox="1"/>
          <p:nvPr/>
        </p:nvSpPr>
        <p:spPr>
          <a:xfrm>
            <a:off x="146426" y="4581128"/>
            <a:ext cx="4209550" cy="369332"/>
          </a:xfrm>
          <a:prstGeom prst="rect">
            <a:avLst/>
          </a:prstGeom>
          <a:noFill/>
        </p:spPr>
        <p:txBody>
          <a:bodyPr wrap="none" rtlCol="0">
            <a:spAutoFit/>
          </a:bodyPr>
          <a:lstStyle/>
          <a:p>
            <a:r>
              <a:rPr lang="cs-CZ" dirty="0" smtClean="0"/>
              <a:t>Výběrová směrodatná odchylka </a:t>
            </a:r>
            <a:r>
              <a:rPr lang="cs-CZ" dirty="0" err="1" smtClean="0"/>
              <a:t>stat.znaku</a:t>
            </a:r>
            <a:endParaRPr lang="cs-CZ" dirty="0"/>
          </a:p>
        </p:txBody>
      </p:sp>
      <p:sp>
        <p:nvSpPr>
          <p:cNvPr id="17" name="TextovéPole 16"/>
          <p:cNvSpPr txBox="1"/>
          <p:nvPr/>
        </p:nvSpPr>
        <p:spPr>
          <a:xfrm>
            <a:off x="2843808" y="1844824"/>
            <a:ext cx="1536703" cy="369332"/>
          </a:xfrm>
          <a:prstGeom prst="rect">
            <a:avLst/>
          </a:prstGeom>
          <a:noFill/>
        </p:spPr>
        <p:txBody>
          <a:bodyPr wrap="none" rtlCol="0">
            <a:spAutoFit/>
          </a:bodyPr>
          <a:lstStyle/>
          <a:p>
            <a:r>
              <a:rPr lang="cs-CZ" dirty="0" smtClean="0"/>
              <a:t>Rozsah výběru</a:t>
            </a:r>
            <a:endParaRPr lang="cs-CZ" dirty="0"/>
          </a:p>
        </p:txBody>
      </p:sp>
      <p:sp>
        <p:nvSpPr>
          <p:cNvPr id="18" name="TextovéPole 17"/>
          <p:cNvSpPr txBox="1"/>
          <p:nvPr/>
        </p:nvSpPr>
        <p:spPr>
          <a:xfrm>
            <a:off x="3851920" y="2195572"/>
            <a:ext cx="1807867" cy="369332"/>
          </a:xfrm>
          <a:prstGeom prst="rect">
            <a:avLst/>
          </a:prstGeom>
          <a:noFill/>
        </p:spPr>
        <p:txBody>
          <a:bodyPr wrap="none" rtlCol="0">
            <a:spAutoFit/>
          </a:bodyPr>
          <a:lstStyle/>
          <a:p>
            <a:r>
              <a:rPr lang="cs-CZ" dirty="0" smtClean="0"/>
              <a:t>Standardní chyba</a:t>
            </a:r>
            <a:endParaRPr lang="cs-CZ" dirty="0"/>
          </a:p>
        </p:txBody>
      </p:sp>
      <p:sp>
        <p:nvSpPr>
          <p:cNvPr id="19" name="TextovéPole 18"/>
          <p:cNvSpPr txBox="1"/>
          <p:nvPr/>
        </p:nvSpPr>
        <p:spPr>
          <a:xfrm>
            <a:off x="1979712" y="5301208"/>
            <a:ext cx="5946243" cy="369332"/>
          </a:xfrm>
          <a:prstGeom prst="rect">
            <a:avLst/>
          </a:prstGeom>
          <a:noFill/>
        </p:spPr>
        <p:txBody>
          <a:bodyPr wrap="none" rtlCol="0">
            <a:spAutoFit/>
          </a:bodyPr>
          <a:lstStyle/>
          <a:p>
            <a:r>
              <a:rPr lang="cs-CZ" dirty="0" smtClean="0"/>
              <a:t>Referenční konstanta-předpokládaná velikost střední hodnoty</a:t>
            </a:r>
            <a:endParaRPr lang="cs-CZ" dirty="0"/>
          </a:p>
        </p:txBody>
      </p:sp>
      <p:sp>
        <p:nvSpPr>
          <p:cNvPr id="20" name="TextovéPole 19"/>
          <p:cNvSpPr txBox="1"/>
          <p:nvPr/>
        </p:nvSpPr>
        <p:spPr>
          <a:xfrm>
            <a:off x="5292080" y="1772816"/>
            <a:ext cx="2855846" cy="369332"/>
          </a:xfrm>
          <a:prstGeom prst="rect">
            <a:avLst/>
          </a:prstGeom>
          <a:noFill/>
        </p:spPr>
        <p:txBody>
          <a:bodyPr wrap="none" rtlCol="0">
            <a:spAutoFit/>
          </a:bodyPr>
          <a:lstStyle/>
          <a:p>
            <a:r>
              <a:rPr lang="cs-CZ" dirty="0" smtClean="0"/>
              <a:t>Hodnota testovacího kritéria</a:t>
            </a:r>
            <a:endParaRPr lang="cs-CZ" dirty="0"/>
          </a:p>
        </p:txBody>
      </p:sp>
      <p:sp>
        <p:nvSpPr>
          <p:cNvPr id="21" name="TextovéPole 20"/>
          <p:cNvSpPr txBox="1"/>
          <p:nvPr/>
        </p:nvSpPr>
        <p:spPr>
          <a:xfrm>
            <a:off x="6084168" y="2636912"/>
            <a:ext cx="1638718" cy="369332"/>
          </a:xfrm>
          <a:prstGeom prst="rect">
            <a:avLst/>
          </a:prstGeom>
          <a:noFill/>
        </p:spPr>
        <p:txBody>
          <a:bodyPr wrap="none" rtlCol="0">
            <a:spAutoFit/>
          </a:bodyPr>
          <a:lstStyle/>
          <a:p>
            <a:r>
              <a:rPr lang="cs-CZ" dirty="0" smtClean="0"/>
              <a:t>Stupeň volnosti</a:t>
            </a:r>
            <a:endParaRPr lang="cs-CZ" dirty="0"/>
          </a:p>
        </p:txBody>
      </p:sp>
      <p:sp>
        <p:nvSpPr>
          <p:cNvPr id="22" name="TextovéPole 21"/>
          <p:cNvSpPr txBox="1"/>
          <p:nvPr/>
        </p:nvSpPr>
        <p:spPr>
          <a:xfrm>
            <a:off x="5218461" y="4581128"/>
            <a:ext cx="3674019" cy="369332"/>
          </a:xfrm>
          <a:prstGeom prst="rect">
            <a:avLst/>
          </a:prstGeom>
          <a:noFill/>
        </p:spPr>
        <p:txBody>
          <a:bodyPr wrap="none" rtlCol="0">
            <a:spAutoFit/>
          </a:bodyPr>
          <a:lstStyle/>
          <a:p>
            <a:r>
              <a:rPr lang="cs-CZ" b="1" dirty="0" smtClean="0"/>
              <a:t>POZOR: Platí pro oboustranný test!!!</a:t>
            </a:r>
            <a:endParaRPr lang="cs-CZ" b="1" dirty="0"/>
          </a:p>
        </p:txBody>
      </p:sp>
      <p:cxnSp>
        <p:nvCxnSpPr>
          <p:cNvPr id="25" name="Pravoúhlá spojovací čára 24"/>
          <p:cNvCxnSpPr/>
          <p:nvPr/>
        </p:nvCxnSpPr>
        <p:spPr>
          <a:xfrm rot="16200000" flipH="1">
            <a:off x="1658820" y="2738777"/>
            <a:ext cx="998820" cy="795091"/>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Pravoúhlá spojovací čára 26"/>
          <p:cNvCxnSpPr>
            <a:stCxn id="17" idx="2"/>
          </p:cNvCxnSpPr>
          <p:nvPr/>
        </p:nvCxnSpPr>
        <p:spPr>
          <a:xfrm rot="16200000" flipH="1">
            <a:off x="3052610" y="2773706"/>
            <a:ext cx="1214844" cy="9574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Pravoúhlá spojovací čára 28"/>
          <p:cNvCxnSpPr>
            <a:stCxn id="18" idx="2"/>
          </p:cNvCxnSpPr>
          <p:nvPr/>
        </p:nvCxnSpPr>
        <p:spPr>
          <a:xfrm rot="5400000">
            <a:off x="4051859" y="2725005"/>
            <a:ext cx="864096" cy="54389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Pravoúhlá spojovací čára 32"/>
          <p:cNvCxnSpPr>
            <a:stCxn id="19" idx="0"/>
          </p:cNvCxnSpPr>
          <p:nvPr/>
        </p:nvCxnSpPr>
        <p:spPr>
          <a:xfrm rot="16200000" flipV="1">
            <a:off x="4222357" y="4570731"/>
            <a:ext cx="1224136" cy="23681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Tvar 38"/>
          <p:cNvCxnSpPr/>
          <p:nvPr/>
        </p:nvCxnSpPr>
        <p:spPr>
          <a:xfrm flipV="1">
            <a:off x="2123728" y="3789040"/>
            <a:ext cx="1024654" cy="7920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Pravoúhlá spojovací čára 49"/>
          <p:cNvCxnSpPr/>
          <p:nvPr/>
        </p:nvCxnSpPr>
        <p:spPr>
          <a:xfrm rot="5400000">
            <a:off x="6012160" y="3068960"/>
            <a:ext cx="576064" cy="28803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Pravoúhlá spojovací čára 52"/>
          <p:cNvCxnSpPr/>
          <p:nvPr/>
        </p:nvCxnSpPr>
        <p:spPr>
          <a:xfrm rot="5400000">
            <a:off x="5220072" y="2420888"/>
            <a:ext cx="1224136" cy="64807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Přímá spojovací šipka 54"/>
          <p:cNvCxnSpPr/>
          <p:nvPr/>
        </p:nvCxnSpPr>
        <p:spPr>
          <a:xfrm>
            <a:off x="6660232" y="4077072"/>
            <a:ext cx="144016" cy="4320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 name="Obdélník 55"/>
          <p:cNvSpPr/>
          <p:nvPr/>
        </p:nvSpPr>
        <p:spPr>
          <a:xfrm>
            <a:off x="6300192" y="3429000"/>
            <a:ext cx="864096" cy="792088"/>
          </a:xfrm>
          <a:prstGeom prst="rect">
            <a:avLst/>
          </a:prstGeom>
          <a:solidFill>
            <a:srgbClr val="FF0000">
              <a:alpha val="5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6" name="Obdélník 45"/>
          <p:cNvSpPr/>
          <p:nvPr/>
        </p:nvSpPr>
        <p:spPr>
          <a:xfrm>
            <a:off x="5220072" y="4509120"/>
            <a:ext cx="3635896" cy="504056"/>
          </a:xfrm>
          <a:prstGeom prst="rect">
            <a:avLst/>
          </a:prstGeom>
          <a:solidFill>
            <a:srgbClr val="FF0000">
              <a:alpha val="5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1986" name="Picture 2" descr="http://files.mscck-trmice.webnode.cz/200000297-22250231ed/vyk%C5%99i%C4%8Dn%C3%ADk.png"/>
          <p:cNvPicPr>
            <a:picLocks noChangeAspect="1" noChangeArrowheads="1"/>
          </p:cNvPicPr>
          <p:nvPr/>
        </p:nvPicPr>
        <p:blipFill>
          <a:blip r:embed="rId4" cstate="print"/>
          <a:srcRect/>
          <a:stretch>
            <a:fillRect/>
          </a:stretch>
        </p:blipFill>
        <p:spPr bwMode="auto">
          <a:xfrm>
            <a:off x="7380312" y="3068960"/>
            <a:ext cx="1371600" cy="1143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7571" name="Podnadpis 2"/>
          <p:cNvSpPr>
            <a:spLocks noGrp="1"/>
          </p:cNvSpPr>
          <p:nvPr>
            <p:ph type="subTitle" idx="4294967295"/>
          </p:nvPr>
        </p:nvSpPr>
        <p:spPr>
          <a:xfrm>
            <a:off x="285750" y="2997200"/>
            <a:ext cx="8572500" cy="461665"/>
          </a:xfrm>
        </p:spPr>
        <p:txBody>
          <a:bodyPr>
            <a:spAutoFit/>
          </a:bodyPr>
          <a:lstStyle/>
          <a:p>
            <a:pPr marL="0" indent="0" algn="ctr">
              <a:buFont typeface="Wingdings 2" pitchFamily="18" charset="2"/>
              <a:buNone/>
            </a:pPr>
            <a:r>
              <a:rPr lang="cs-CZ" sz="2400" b="1" dirty="0" err="1" smtClean="0">
                <a:solidFill>
                  <a:schemeClr val="tx2"/>
                </a:solidFill>
                <a:latin typeface="Arial" pitchFamily="34" charset="0"/>
              </a:rPr>
              <a:t>Dvouvýběrový</a:t>
            </a:r>
            <a:r>
              <a:rPr lang="cs-CZ" sz="2400" b="1" dirty="0" smtClean="0">
                <a:solidFill>
                  <a:schemeClr val="tx2"/>
                </a:solidFill>
                <a:latin typeface="Arial" pitchFamily="34" charset="0"/>
              </a:rPr>
              <a:t> párový a nepárový t-test</a:t>
            </a:r>
          </a:p>
        </p:txBody>
      </p:sp>
      <p:sp>
        <p:nvSpPr>
          <p:cNvPr id="237572" name="Nadpis 1"/>
          <p:cNvSpPr>
            <a:spLocks noGrp="1"/>
          </p:cNvSpPr>
          <p:nvPr>
            <p:ph type="ctrTitle" idx="4294967295"/>
          </p:nvPr>
        </p:nvSpPr>
        <p:spPr>
          <a:xfrm>
            <a:off x="685800" y="257175"/>
            <a:ext cx="7772400" cy="1371600"/>
          </a:xfrm>
          <a:noFill/>
        </p:spPr>
        <p:txBody>
          <a:bodyPr>
            <a:spAutoFit/>
          </a:bodyPr>
          <a:lstStyle/>
          <a:p>
            <a:r>
              <a:rPr lang="cs-CZ" sz="4200" dirty="0" smtClean="0">
                <a:solidFill>
                  <a:schemeClr val="accent1"/>
                </a:solidFill>
                <a:latin typeface="Arial" pitchFamily="34" charset="0"/>
              </a:rPr>
              <a:t>2. Statistické testy o parametrech dvou výběrů</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1367</TotalTime>
  <Words>3006</Words>
  <Application>Microsoft Office PowerPoint</Application>
  <PresentationFormat>Předvádění na obrazovce (4:3)</PresentationFormat>
  <Paragraphs>725</Paragraphs>
  <Slides>47</Slides>
  <Notes>1</Notes>
  <HiddenSlides>0</HiddenSlides>
  <MMClips>0</MMClips>
  <ScaleCrop>false</ScaleCrop>
  <HeadingPairs>
    <vt:vector size="8" baseType="variant">
      <vt:variant>
        <vt:lpstr>Použitá písma</vt:lpstr>
      </vt:variant>
      <vt:variant>
        <vt:i4>7</vt:i4>
      </vt:variant>
      <vt:variant>
        <vt:lpstr>Motiv</vt:lpstr>
      </vt:variant>
      <vt:variant>
        <vt:i4>1</vt:i4>
      </vt:variant>
      <vt:variant>
        <vt:lpstr>Vložené servery OLE</vt:lpstr>
      </vt:variant>
      <vt:variant>
        <vt:i4>3</vt:i4>
      </vt:variant>
      <vt:variant>
        <vt:lpstr>Nadpisy snímků</vt:lpstr>
      </vt:variant>
      <vt:variant>
        <vt:i4>47</vt:i4>
      </vt:variant>
    </vt:vector>
  </HeadingPairs>
  <TitlesOfParts>
    <vt:vector size="58" baseType="lpstr">
      <vt:lpstr>Arial</vt:lpstr>
      <vt:lpstr>Calibri</vt:lpstr>
      <vt:lpstr>Symbol</vt:lpstr>
      <vt:lpstr>Times New Roman</vt:lpstr>
      <vt:lpstr>Verdana</vt:lpstr>
      <vt:lpstr>Wingdings</vt:lpstr>
      <vt:lpstr>Wingdings 2</vt:lpstr>
      <vt:lpstr>Administrativní</vt:lpstr>
      <vt:lpstr>Rovnice</vt:lpstr>
      <vt:lpstr>Equation</vt:lpstr>
      <vt:lpstr>Graph</vt:lpstr>
      <vt:lpstr>Parametrické testy</vt:lpstr>
      <vt:lpstr>Parametrické testy</vt:lpstr>
      <vt:lpstr>1. Statistické testy o parametrech jednoho výběru</vt:lpstr>
      <vt:lpstr>Anotace</vt:lpstr>
      <vt:lpstr>Příklad 1: Jednovýběrový t-test</vt:lpstr>
      <vt:lpstr>Příklad 1: Řešení v softwaru Statistica I</vt:lpstr>
      <vt:lpstr>Řešení v softwaru Statistica II</vt:lpstr>
      <vt:lpstr>Řešení v softwaru Statistica III</vt:lpstr>
      <vt:lpstr>2. Statistické testy o parametrech dvou výběrů</vt:lpstr>
      <vt:lpstr>Anotace</vt:lpstr>
      <vt:lpstr>Dvouvýběrové testy: párové a nepárové I</vt:lpstr>
      <vt:lpstr>Dvouvýběrové testy: párové a nepárové II</vt:lpstr>
      <vt:lpstr>Předpoklady nepárového dvouvýběrového  t-testu</vt:lpstr>
      <vt:lpstr>Nepárový dvouvýběrový t-test – výpočet</vt:lpstr>
      <vt:lpstr>Příklad 2: Nepárový dvouvýběrový t-test</vt:lpstr>
      <vt:lpstr>Příklad 2: Řešení v softwaru Statistica  </vt:lpstr>
      <vt:lpstr>Příklad 2: Řešení v softwaru Statistica I</vt:lpstr>
      <vt:lpstr>Příklad 2: Řešení v softwaru Statistica II</vt:lpstr>
      <vt:lpstr>Příklad 2: Řešení v softwaru Statistica III</vt:lpstr>
      <vt:lpstr>Příklad 2: Řešení v softwaru Statistica IV, F-test</vt:lpstr>
      <vt:lpstr>Párové dvouvýběrové testy – předpoklady </vt:lpstr>
      <vt:lpstr>Párový dvouvýběrový t-test</vt:lpstr>
      <vt:lpstr>Příklad 3: Párový dvouvýběrový t-test </vt:lpstr>
      <vt:lpstr>Příklad 3: Řešení v softwaru Statistica I</vt:lpstr>
      <vt:lpstr>Příklad 3: Řešení v softwaru Statistica II</vt:lpstr>
      <vt:lpstr>Příklad 3: Řešení v softwaru Statistica III</vt:lpstr>
      <vt:lpstr>Dvouvýběrové testy: schéma analýzy</vt:lpstr>
      <vt:lpstr>Dvouvýběrové testy: schéma analýzy</vt:lpstr>
      <vt:lpstr>Neparametrické testy</vt:lpstr>
      <vt:lpstr>Parametrické vs. neparametrické testy</vt:lpstr>
      <vt:lpstr>Statistické testy a normalita dat</vt:lpstr>
      <vt:lpstr>Neparametrické alternativy nepárového t-testu</vt:lpstr>
      <vt:lpstr>Příklad 1: Mann – Whitney U test</vt:lpstr>
      <vt:lpstr>Příklad 1: Řešení v softwaru Statistica I</vt:lpstr>
      <vt:lpstr>Příklad 1: Řešení v softwaru Statistica II</vt:lpstr>
      <vt:lpstr>Řešení: Mann-Whitney test v Statistica III</vt:lpstr>
      <vt:lpstr>Neparametrická obdoba párového t-testu</vt:lpstr>
      <vt:lpstr>Příklad 2: Wilcoxonův párový test</vt:lpstr>
      <vt:lpstr>Příklad 2: Řešení v softwaru Statistica I</vt:lpstr>
      <vt:lpstr>Příklad 2: Řešení v softwaru Statistica II</vt:lpstr>
      <vt:lpstr>Párový znaménkový test</vt:lpstr>
      <vt:lpstr>Znaménkový test – příklad I</vt:lpstr>
      <vt:lpstr>Neparametrická obdoba analýzy rozptylu</vt:lpstr>
      <vt:lpstr>Příklad 3: Kruskalův- Wallisův test</vt:lpstr>
      <vt:lpstr>Příklad 3: Řešení v softwaru Statistica I</vt:lpstr>
      <vt:lpstr>Příklad 3: Řešení v softwaru Statistica II</vt:lpstr>
      <vt:lpstr>Příklad 3: Řešení v softwaru Statistica III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 Statistické testy o parametrech jednoho výběrů</dc:title>
  <dc:creator>cvanova</dc:creator>
  <cp:lastModifiedBy>Danka</cp:lastModifiedBy>
  <cp:revision>140</cp:revision>
  <dcterms:created xsi:type="dcterms:W3CDTF">2011-04-28T10:34:35Z</dcterms:created>
  <dcterms:modified xsi:type="dcterms:W3CDTF">2016-05-02T20:39:22Z</dcterms:modified>
</cp:coreProperties>
</file>