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282" r:id="rId4"/>
    <p:sldId id="283" r:id="rId5"/>
    <p:sldId id="257" r:id="rId6"/>
    <p:sldId id="258" r:id="rId7"/>
    <p:sldId id="260" r:id="rId8"/>
    <p:sldId id="269" r:id="rId9"/>
    <p:sldId id="270" r:id="rId10"/>
    <p:sldId id="271" r:id="rId11"/>
    <p:sldId id="272" r:id="rId12"/>
    <p:sldId id="262" r:id="rId13"/>
    <p:sldId id="263" r:id="rId14"/>
    <p:sldId id="264" r:id="rId15"/>
    <p:sldId id="267" r:id="rId16"/>
    <p:sldId id="261" r:id="rId17"/>
    <p:sldId id="273" r:id="rId18"/>
    <p:sldId id="265" r:id="rId19"/>
    <p:sldId id="274" r:id="rId20"/>
    <p:sldId id="284" r:id="rId21"/>
    <p:sldId id="266" r:id="rId22"/>
    <p:sldId id="276" r:id="rId23"/>
    <p:sldId id="278" r:id="rId24"/>
    <p:sldId id="277" r:id="rId25"/>
    <p:sldId id="280" r:id="rId26"/>
    <p:sldId id="279" r:id="rId2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50" y="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12F76-236E-4A75-BFDD-2905A1EAA3AC}" type="datetimeFigureOut">
              <a:rPr lang="cs-CZ" smtClean="0"/>
              <a:pPr/>
              <a:t>10.5.2016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C96AA-EE74-4255-8A7B-61684D5E5F0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4847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12F76-236E-4A75-BFDD-2905A1EAA3AC}" type="datetimeFigureOut">
              <a:rPr lang="cs-CZ" smtClean="0"/>
              <a:pPr/>
              <a:t>10.5.2016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C96AA-EE74-4255-8A7B-61684D5E5F0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9709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12F76-236E-4A75-BFDD-2905A1EAA3AC}" type="datetimeFigureOut">
              <a:rPr lang="cs-CZ" smtClean="0"/>
              <a:pPr/>
              <a:t>10.5.2016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C96AA-EE74-4255-8A7B-61684D5E5F0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1828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12F76-236E-4A75-BFDD-2905A1EAA3AC}" type="datetimeFigureOut">
              <a:rPr lang="cs-CZ" smtClean="0"/>
              <a:pPr/>
              <a:t>10.5.2016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C96AA-EE74-4255-8A7B-61684D5E5F0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966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12F76-236E-4A75-BFDD-2905A1EAA3AC}" type="datetimeFigureOut">
              <a:rPr lang="cs-CZ" smtClean="0"/>
              <a:pPr/>
              <a:t>10.5.2016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C96AA-EE74-4255-8A7B-61684D5E5F0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7050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12F76-236E-4A75-BFDD-2905A1EAA3AC}" type="datetimeFigureOut">
              <a:rPr lang="cs-CZ" smtClean="0"/>
              <a:pPr/>
              <a:t>10.5.2016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C96AA-EE74-4255-8A7B-61684D5E5F0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1586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12F76-236E-4A75-BFDD-2905A1EAA3AC}" type="datetimeFigureOut">
              <a:rPr lang="cs-CZ" smtClean="0"/>
              <a:pPr/>
              <a:t>10.5.2016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C96AA-EE74-4255-8A7B-61684D5E5F0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2314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12F76-236E-4A75-BFDD-2905A1EAA3AC}" type="datetimeFigureOut">
              <a:rPr lang="cs-CZ" smtClean="0"/>
              <a:pPr/>
              <a:t>10.5.2016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C96AA-EE74-4255-8A7B-61684D5E5F0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868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12F76-236E-4A75-BFDD-2905A1EAA3AC}" type="datetimeFigureOut">
              <a:rPr lang="cs-CZ" smtClean="0"/>
              <a:pPr/>
              <a:t>10.5.2016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C96AA-EE74-4255-8A7B-61684D5E5F0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2566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12F76-236E-4A75-BFDD-2905A1EAA3AC}" type="datetimeFigureOut">
              <a:rPr lang="cs-CZ" smtClean="0"/>
              <a:pPr/>
              <a:t>10.5.2016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C96AA-EE74-4255-8A7B-61684D5E5F0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9682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12F76-236E-4A75-BFDD-2905A1EAA3AC}" type="datetimeFigureOut">
              <a:rPr lang="cs-CZ" smtClean="0"/>
              <a:pPr/>
              <a:t>10.5.2016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C96AA-EE74-4255-8A7B-61684D5E5F0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1473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112F76-236E-4A75-BFDD-2905A1EAA3AC}" type="datetimeFigureOut">
              <a:rPr lang="cs-CZ" smtClean="0"/>
              <a:pPr/>
              <a:t>10.5.2016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4C96AA-EE74-4255-8A7B-61684D5E5F0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9450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4850" y="806450"/>
            <a:ext cx="6010275" cy="4962525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138487" y="103188"/>
            <a:ext cx="9144000" cy="2387600"/>
          </a:xfrm>
        </p:spPr>
        <p:txBody>
          <a:bodyPr/>
          <a:lstStyle/>
          <a:p>
            <a:r>
              <a:rPr lang="cs-CZ" b="1" dirty="0" err="1" smtClean="0">
                <a:latin typeface="Comic Sans MS" panose="030F0702030302020204" pitchFamily="66" charset="0"/>
              </a:rPr>
              <a:t>Imunoblot</a:t>
            </a:r>
            <a:r>
              <a:rPr lang="cs-CZ" b="1" dirty="0" smtClean="0">
                <a:latin typeface="Comic Sans MS" panose="030F0702030302020204" pitchFamily="66" charset="0"/>
              </a:rPr>
              <a:t>, imunoelektroforéza</a:t>
            </a:r>
            <a:endParaRPr lang="cs-CZ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506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 l="23047" t="20404" r="33029" b="32905"/>
          <a:stretch>
            <a:fillRect/>
          </a:stretch>
        </p:blipFill>
        <p:spPr bwMode="auto">
          <a:xfrm>
            <a:off x="1331259" y="228601"/>
            <a:ext cx="5715000" cy="3415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Přímá spojovací šipka 2"/>
          <p:cNvCxnSpPr/>
          <p:nvPr/>
        </p:nvCxnSpPr>
        <p:spPr>
          <a:xfrm flipH="1" flipV="1">
            <a:off x="5513294" y="2729762"/>
            <a:ext cx="1828800" cy="403403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ovéPole 3"/>
          <p:cNvSpPr txBox="1"/>
          <p:nvPr/>
        </p:nvSpPr>
        <p:spPr>
          <a:xfrm>
            <a:off x="7409329" y="3012151"/>
            <a:ext cx="907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0070C0"/>
                </a:solidFill>
                <a:latin typeface="Comic Sans MS" pitchFamily="66" charset="0"/>
              </a:rPr>
              <a:t>vzorek</a:t>
            </a:r>
            <a:endParaRPr lang="cs-CZ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cxnSp>
        <p:nvCxnSpPr>
          <p:cNvPr id="6" name="Přímá spojovací šipka 5"/>
          <p:cNvCxnSpPr/>
          <p:nvPr/>
        </p:nvCxnSpPr>
        <p:spPr>
          <a:xfrm flipH="1" flipV="1">
            <a:off x="5450542" y="1241629"/>
            <a:ext cx="1972234" cy="264442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ovéPole 6"/>
          <p:cNvSpPr txBox="1"/>
          <p:nvPr/>
        </p:nvSpPr>
        <p:spPr>
          <a:xfrm>
            <a:off x="7481047" y="1483676"/>
            <a:ext cx="907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0070C0"/>
                </a:solidFill>
                <a:latin typeface="Comic Sans MS" pitchFamily="66" charset="0"/>
              </a:rPr>
              <a:t>vzorek</a:t>
            </a:r>
            <a:endParaRPr lang="cs-CZ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927847" y="4235824"/>
            <a:ext cx="10058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 smtClean="0">
                <a:latin typeface="Comic Sans MS" pitchFamily="66" charset="0"/>
              </a:rPr>
              <a:t>Imunoelektroforegram</a:t>
            </a:r>
            <a:r>
              <a:rPr lang="cs-CZ" b="1" dirty="0" smtClean="0">
                <a:latin typeface="Comic Sans MS" pitchFamily="66" charset="0"/>
              </a:rPr>
              <a:t> normálního lidského séra:</a:t>
            </a:r>
          </a:p>
          <a:p>
            <a:endParaRPr lang="cs-CZ" b="1" dirty="0" smtClean="0">
              <a:latin typeface="Comic Sans MS" pitchFamily="66" charset="0"/>
            </a:endParaRPr>
          </a:p>
          <a:p>
            <a:r>
              <a:rPr lang="cs-CZ" dirty="0" smtClean="0">
                <a:latin typeface="Comic Sans MS" pitchFamily="66" charset="0"/>
              </a:rPr>
              <a:t>žlábek a                               </a:t>
            </a:r>
            <a:r>
              <a:rPr lang="cs-CZ" dirty="0" err="1" smtClean="0">
                <a:latin typeface="Comic Sans MS" pitchFamily="66" charset="0"/>
              </a:rPr>
              <a:t>polyspecifické</a:t>
            </a:r>
            <a:r>
              <a:rPr lang="cs-CZ" dirty="0" smtClean="0">
                <a:latin typeface="Comic Sans MS" pitchFamily="66" charset="0"/>
              </a:rPr>
              <a:t> </a:t>
            </a:r>
            <a:r>
              <a:rPr lang="cs-CZ" dirty="0" err="1" smtClean="0">
                <a:latin typeface="Comic Sans MS" pitchFamily="66" charset="0"/>
              </a:rPr>
              <a:t>antisérum</a:t>
            </a:r>
            <a:r>
              <a:rPr lang="cs-CZ" dirty="0" smtClean="0">
                <a:latin typeface="Comic Sans MS" pitchFamily="66" charset="0"/>
              </a:rPr>
              <a:t> proti lidským sérovým proteinům</a:t>
            </a:r>
          </a:p>
          <a:p>
            <a:r>
              <a:rPr lang="cs-CZ" dirty="0" smtClean="0">
                <a:latin typeface="Comic Sans MS" pitchFamily="66" charset="0"/>
              </a:rPr>
              <a:t>žlábek b                               </a:t>
            </a:r>
            <a:r>
              <a:rPr lang="cs-CZ" dirty="0" err="1" smtClean="0">
                <a:latin typeface="Comic Sans MS" pitchFamily="66" charset="0"/>
              </a:rPr>
              <a:t>monospecifické</a:t>
            </a:r>
            <a:r>
              <a:rPr lang="cs-CZ" dirty="0" smtClean="0">
                <a:latin typeface="Comic Sans MS" pitchFamily="66" charset="0"/>
              </a:rPr>
              <a:t> </a:t>
            </a:r>
            <a:r>
              <a:rPr lang="cs-CZ" dirty="0" err="1" smtClean="0">
                <a:latin typeface="Comic Sans MS" pitchFamily="66" charset="0"/>
              </a:rPr>
              <a:t>antisérum</a:t>
            </a:r>
            <a:r>
              <a:rPr lang="cs-CZ" dirty="0" smtClean="0">
                <a:latin typeface="Comic Sans MS" pitchFamily="66" charset="0"/>
              </a:rPr>
              <a:t> proti </a:t>
            </a:r>
            <a:r>
              <a:rPr lang="cs-CZ" dirty="0" err="1" smtClean="0">
                <a:latin typeface="Comic Sans MS" pitchFamily="66" charset="0"/>
              </a:rPr>
              <a:t>IgG</a:t>
            </a:r>
            <a:endParaRPr lang="cs-CZ" dirty="0" smtClean="0">
              <a:latin typeface="Comic Sans MS" pitchFamily="66" charset="0"/>
            </a:endParaRPr>
          </a:p>
          <a:p>
            <a:r>
              <a:rPr lang="cs-CZ" dirty="0" smtClean="0">
                <a:latin typeface="Comic Sans MS" pitchFamily="66" charset="0"/>
              </a:rPr>
              <a:t>žlábek c                                                        </a:t>
            </a:r>
            <a:r>
              <a:rPr lang="cs-CZ" dirty="0" err="1" smtClean="0">
                <a:latin typeface="Comic Sans MS" pitchFamily="66" charset="0"/>
              </a:rPr>
              <a:t>antisérum</a:t>
            </a:r>
            <a:r>
              <a:rPr lang="cs-CZ" dirty="0" smtClean="0">
                <a:latin typeface="Comic Sans MS" pitchFamily="66" charset="0"/>
              </a:rPr>
              <a:t> proti </a:t>
            </a:r>
            <a:r>
              <a:rPr lang="cs-CZ" dirty="0" err="1" smtClean="0">
                <a:latin typeface="Comic Sans MS" pitchFamily="66" charset="0"/>
              </a:rPr>
              <a:t>IgM</a:t>
            </a:r>
            <a:endParaRPr lang="cs-CZ" dirty="0" smtClean="0">
              <a:latin typeface="Comic Sans MS" pitchFamily="66" charset="0"/>
            </a:endParaRPr>
          </a:p>
          <a:p>
            <a:r>
              <a:rPr lang="cs-CZ" dirty="0" smtClean="0">
                <a:latin typeface="Comic Sans MS" pitchFamily="66" charset="0"/>
              </a:rPr>
              <a:t>žlábek d                                                        </a:t>
            </a:r>
            <a:r>
              <a:rPr lang="cs-CZ" dirty="0" err="1" smtClean="0">
                <a:latin typeface="Comic Sans MS" pitchFamily="66" charset="0"/>
              </a:rPr>
              <a:t>antisérum</a:t>
            </a:r>
            <a:r>
              <a:rPr lang="cs-CZ" dirty="0" smtClean="0">
                <a:latin typeface="Comic Sans MS" pitchFamily="66" charset="0"/>
              </a:rPr>
              <a:t> proti </a:t>
            </a:r>
            <a:r>
              <a:rPr lang="cs-CZ" dirty="0" err="1" smtClean="0">
                <a:latin typeface="Comic Sans MS" pitchFamily="66" charset="0"/>
              </a:rPr>
              <a:t>IgA</a:t>
            </a:r>
            <a:endParaRPr lang="cs-CZ" dirty="0" smtClean="0">
              <a:latin typeface="Comic Sans MS" pitchFamily="66" charset="0"/>
            </a:endParaRPr>
          </a:p>
          <a:p>
            <a:endParaRPr lang="cs-CZ" dirty="0">
              <a:latin typeface="Comic Sans MS" pitchFamily="66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7552588" y="6520190"/>
            <a:ext cx="46394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i="1" dirty="0">
                <a:latin typeface="Comic Sans MS" panose="030F0702030302020204" pitchFamily="66" charset="0"/>
              </a:rPr>
              <a:t>http://biochemie.upol.cz/doc/skripta/imch/8.%20Imunoelektroforeza.pdf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 l="26768" t="26103" r="36026" b="27941"/>
          <a:stretch>
            <a:fillRect/>
          </a:stretch>
        </p:blipFill>
        <p:spPr bwMode="auto">
          <a:xfrm>
            <a:off x="1411941" y="672353"/>
            <a:ext cx="4840941" cy="3361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ovéPole 3"/>
          <p:cNvSpPr txBox="1"/>
          <p:nvPr/>
        </p:nvSpPr>
        <p:spPr>
          <a:xfrm>
            <a:off x="430306" y="4719921"/>
            <a:ext cx="1134931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Imunoelektroforegramy</a:t>
            </a:r>
            <a:r>
              <a:rPr lang="cs-CZ" dirty="0" smtClean="0"/>
              <a:t> normálních lidských sér (a) </a:t>
            </a:r>
          </a:p>
          <a:p>
            <a:r>
              <a:rPr lang="cs-CZ" dirty="0" smtClean="0"/>
              <a:t>a sér obsahujících </a:t>
            </a:r>
            <a:r>
              <a:rPr lang="cs-CZ" dirty="0" err="1" smtClean="0"/>
              <a:t>myelómový</a:t>
            </a:r>
            <a:r>
              <a:rPr lang="cs-CZ" dirty="0" smtClean="0"/>
              <a:t> </a:t>
            </a:r>
            <a:r>
              <a:rPr lang="cs-CZ" dirty="0" err="1" smtClean="0"/>
              <a:t>IgG</a:t>
            </a:r>
            <a:r>
              <a:rPr lang="cs-CZ" dirty="0" smtClean="0"/>
              <a:t>  (b), </a:t>
            </a:r>
          </a:p>
          <a:p>
            <a:r>
              <a:rPr lang="cs-CZ" dirty="0" err="1" smtClean="0"/>
              <a:t>myelómový</a:t>
            </a:r>
            <a:r>
              <a:rPr lang="cs-CZ" dirty="0" smtClean="0"/>
              <a:t> </a:t>
            </a:r>
            <a:r>
              <a:rPr lang="cs-CZ" dirty="0" err="1" smtClean="0"/>
              <a:t>IgA</a:t>
            </a:r>
            <a:r>
              <a:rPr lang="cs-CZ" dirty="0" smtClean="0"/>
              <a:t> (c) </a:t>
            </a:r>
          </a:p>
          <a:p>
            <a:r>
              <a:rPr lang="cs-CZ" dirty="0" err="1" smtClean="0"/>
              <a:t>Waldenströmův</a:t>
            </a:r>
            <a:r>
              <a:rPr lang="cs-CZ" dirty="0" smtClean="0"/>
              <a:t> </a:t>
            </a:r>
            <a:r>
              <a:rPr lang="cs-CZ" dirty="0" err="1" smtClean="0"/>
              <a:t>makroglobulin</a:t>
            </a:r>
            <a:r>
              <a:rPr lang="cs-CZ" dirty="0" smtClean="0"/>
              <a:t> </a:t>
            </a:r>
            <a:r>
              <a:rPr lang="cs-CZ" dirty="0" err="1" smtClean="0"/>
              <a:t>IgM</a:t>
            </a:r>
            <a:r>
              <a:rPr lang="cs-CZ" dirty="0" smtClean="0"/>
              <a:t> (d)</a:t>
            </a:r>
          </a:p>
          <a:p>
            <a:r>
              <a:rPr lang="cs-CZ" dirty="0" smtClean="0"/>
              <a:t>Ve žlábcích je </a:t>
            </a:r>
            <a:r>
              <a:rPr lang="cs-CZ" dirty="0" err="1" smtClean="0"/>
              <a:t>polyspecifické</a:t>
            </a:r>
            <a:r>
              <a:rPr lang="cs-CZ" dirty="0" smtClean="0"/>
              <a:t> </a:t>
            </a:r>
            <a:r>
              <a:rPr lang="cs-CZ" dirty="0" err="1" smtClean="0"/>
              <a:t>antisérum</a:t>
            </a:r>
            <a:r>
              <a:rPr lang="cs-CZ" dirty="0" smtClean="0"/>
              <a:t> proti lidským sérovým proteinům. </a:t>
            </a:r>
            <a:r>
              <a:rPr lang="cs-CZ" dirty="0" err="1" smtClean="0"/>
              <a:t>Monoklonové</a:t>
            </a:r>
            <a:r>
              <a:rPr lang="cs-CZ" dirty="0" smtClean="0"/>
              <a:t> (patologické) imunoglobuliny jsou vyznačeny šipkou.</a:t>
            </a:r>
          </a:p>
          <a:p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7329772" y="6497330"/>
            <a:ext cx="46394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i="1" dirty="0">
                <a:latin typeface="Comic Sans MS" panose="030F0702030302020204" pitchFamily="66" charset="0"/>
              </a:rPr>
              <a:t>http://biochemie.upol.cz/doc/skripta/imch/8.%20Imunoelektroforeza.pdf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latin typeface="Comic Sans MS" pitchFamily="66" charset="0"/>
              </a:rPr>
              <a:t>Protisměrná imunoelektroforéza</a:t>
            </a:r>
            <a:endParaRPr lang="cs-CZ" b="1" dirty="0"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3071" y="1825625"/>
            <a:ext cx="11524129" cy="4790328"/>
          </a:xfrm>
        </p:spPr>
        <p:txBody>
          <a:bodyPr>
            <a:normAutofit lnSpcReduction="10000"/>
          </a:bodyPr>
          <a:lstStyle/>
          <a:p>
            <a:r>
              <a:rPr lang="cs-CZ" dirty="0" smtClean="0">
                <a:latin typeface="Comic Sans MS" pitchFamily="66" charset="0"/>
              </a:rPr>
              <a:t>protisměrná elektroforéza využívá opačný pohyb antigenu a protilátky v elektrickém poli. Je to </a:t>
            </a:r>
            <a:r>
              <a:rPr lang="cs-CZ" dirty="0" err="1" smtClean="0">
                <a:latin typeface="Comic Sans MS" pitchFamily="66" charset="0"/>
              </a:rPr>
              <a:t>imunodifuze</a:t>
            </a:r>
            <a:r>
              <a:rPr lang="cs-CZ" dirty="0" smtClean="0">
                <a:latin typeface="Comic Sans MS" pitchFamily="66" charset="0"/>
              </a:rPr>
              <a:t> za pomoci elektrického proudu, čímž se </a:t>
            </a:r>
            <a:r>
              <a:rPr lang="cs-CZ" dirty="0" err="1" smtClean="0">
                <a:latin typeface="Comic Sans MS" pitchFamily="66" charset="0"/>
              </a:rPr>
              <a:t>imunodifuzní</a:t>
            </a:r>
            <a:r>
              <a:rPr lang="cs-CZ" dirty="0" smtClean="0">
                <a:latin typeface="Comic Sans MS" pitchFamily="66" charset="0"/>
              </a:rPr>
              <a:t> reakce značně zrychlí </a:t>
            </a:r>
          </a:p>
          <a:p>
            <a:r>
              <a:rPr lang="cs-CZ" dirty="0" smtClean="0">
                <a:latin typeface="Comic Sans MS" pitchFamily="66" charset="0"/>
              </a:rPr>
              <a:t>je obměnou </a:t>
            </a:r>
            <a:r>
              <a:rPr lang="cs-CZ" dirty="0" err="1" smtClean="0">
                <a:latin typeface="Comic Sans MS" pitchFamily="66" charset="0"/>
              </a:rPr>
              <a:t>jednorozměné</a:t>
            </a:r>
            <a:r>
              <a:rPr lang="cs-CZ" dirty="0" smtClean="0">
                <a:latin typeface="Comic Sans MS" pitchFamily="66" charset="0"/>
              </a:rPr>
              <a:t> dvojité difuze. Pohyb molekul antigenu a protilátek je však urychlován stejnosměrným elektrickým polem, takže výsledek můžeme odečítat obyčejně už za 30 minut. </a:t>
            </a:r>
          </a:p>
          <a:p>
            <a:r>
              <a:rPr lang="cs-CZ" dirty="0" smtClean="0">
                <a:latin typeface="Comic Sans MS" pitchFamily="66" charset="0"/>
              </a:rPr>
              <a:t>antigen a protilátka se umístí do dvou proti sobě položených startovacích jamek v gelu tak, aby protilátka byla blíže k anodě a antigen ke katodě</a:t>
            </a:r>
          </a:p>
          <a:p>
            <a:r>
              <a:rPr lang="cs-CZ" dirty="0" smtClean="0">
                <a:latin typeface="Comic Sans MS" pitchFamily="66" charset="0"/>
              </a:rPr>
              <a:t>v elektrickém poli se antigen pohybuje k anodě a protilátka naopak ke katodě, v místě jejich setkání se vytvoří precipitační linie, které se zvýrazňují barvením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 cstate="print"/>
          <a:srcRect l="18086" t="65441" r="54216" b="12316"/>
          <a:stretch>
            <a:fillRect/>
          </a:stretch>
        </p:blipFill>
        <p:spPr bwMode="auto">
          <a:xfrm>
            <a:off x="846348" y="2312896"/>
            <a:ext cx="5807793" cy="262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ovéPole 12"/>
          <p:cNvSpPr txBox="1"/>
          <p:nvPr/>
        </p:nvSpPr>
        <p:spPr>
          <a:xfrm>
            <a:off x="457202" y="5325035"/>
            <a:ext cx="5905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Kvalitativní důkaz antigenu, které mají anodickou pohyblivost</a:t>
            </a:r>
            <a:endParaRPr lang="cs-CZ" dirty="0"/>
          </a:p>
        </p:txBody>
      </p:sp>
      <p:pic>
        <p:nvPicPr>
          <p:cNvPr id="19461" name="Picture 5" descr="Výsledek obrázku pro immunoelectrophoresi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9633" y="1030100"/>
            <a:ext cx="3619500" cy="828676"/>
          </a:xfrm>
          <a:prstGeom prst="rect">
            <a:avLst/>
          </a:prstGeom>
          <a:noFill/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4" cstate="print"/>
          <a:srcRect l="39893" t="44301" r="46671" b="24449"/>
          <a:stretch>
            <a:fillRect/>
          </a:stretch>
        </p:blipFill>
        <p:spPr bwMode="auto">
          <a:xfrm>
            <a:off x="7554514" y="900392"/>
            <a:ext cx="3321423" cy="4343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ovéPole 15"/>
          <p:cNvSpPr txBox="1"/>
          <p:nvPr/>
        </p:nvSpPr>
        <p:spPr>
          <a:xfrm>
            <a:off x="3751729" y="2339790"/>
            <a:ext cx="965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 (anoda)</a:t>
            </a:r>
            <a:endParaRPr lang="cs-CZ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3729318" y="4468899"/>
            <a:ext cx="1016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 (katoda)</a:t>
            </a:r>
            <a:endParaRPr lang="cs-CZ" dirty="0"/>
          </a:p>
        </p:txBody>
      </p:sp>
      <p:sp>
        <p:nvSpPr>
          <p:cNvPr id="2" name="Obdélník 1"/>
          <p:cNvSpPr/>
          <p:nvPr/>
        </p:nvSpPr>
        <p:spPr>
          <a:xfrm>
            <a:off x="7162212" y="6325391"/>
            <a:ext cx="46394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00" i="1" dirty="0" err="1">
                <a:latin typeface="Comic Sans MS" panose="030F0702030302020204" pitchFamily="66" charset="0"/>
              </a:rPr>
              <a:t>Káš</a:t>
            </a:r>
            <a:r>
              <a:rPr lang="cs-CZ" sz="1000" i="1" dirty="0">
                <a:latin typeface="Comic Sans MS" panose="030F0702030302020204" pitchFamily="66" charset="0"/>
              </a:rPr>
              <a:t> J. a kol. Laboratorní techniky biochemie. VŠCHT. Praha </a:t>
            </a:r>
            <a:r>
              <a:rPr lang="cs-CZ" sz="1000" i="1" dirty="0" smtClean="0">
                <a:latin typeface="Comic Sans MS" panose="030F0702030302020204" pitchFamily="66" charset="0"/>
              </a:rPr>
              <a:t>2006</a:t>
            </a:r>
          </a:p>
          <a:p>
            <a:r>
              <a:rPr lang="cs-CZ" sz="1000" i="1" dirty="0">
                <a:latin typeface="Comic Sans MS" panose="030F0702030302020204" pitchFamily="66" charset="0"/>
              </a:rPr>
              <a:t>http://biochemie.upol.cz/doc/skripta/imch/8.%20Imunoelektroforeza.pdf</a:t>
            </a:r>
            <a:endParaRPr lang="cs-CZ" sz="1000" i="1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8652" y="168173"/>
            <a:ext cx="8721969" cy="1325563"/>
          </a:xfrm>
        </p:spPr>
        <p:txBody>
          <a:bodyPr/>
          <a:lstStyle/>
          <a:p>
            <a:r>
              <a:rPr lang="cs-CZ" b="1" dirty="0" smtClean="0">
                <a:latin typeface="Comic Sans MS" pitchFamily="66" charset="0"/>
              </a:rPr>
              <a:t>Raketová imunoelektroforéza</a:t>
            </a:r>
            <a:endParaRPr lang="cs-CZ" b="1" dirty="0"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16160" y="1522935"/>
            <a:ext cx="10968318" cy="5365376"/>
          </a:xfrm>
        </p:spPr>
        <p:txBody>
          <a:bodyPr>
            <a:normAutofit lnSpcReduction="10000"/>
          </a:bodyPr>
          <a:lstStyle/>
          <a:p>
            <a:r>
              <a:rPr lang="cs-CZ" dirty="0" smtClean="0">
                <a:latin typeface="Comic Sans MS" pitchFamily="66" charset="0"/>
              </a:rPr>
              <a:t>umožňuje stanovit koncentraci proteinů až 0.1mg/l</a:t>
            </a:r>
          </a:p>
          <a:p>
            <a:r>
              <a:rPr lang="cs-CZ" dirty="0" smtClean="0">
                <a:latin typeface="Comic Sans MS" pitchFamily="66" charset="0"/>
              </a:rPr>
              <a:t>jedná se o jednoduchou </a:t>
            </a:r>
            <a:r>
              <a:rPr lang="cs-CZ" dirty="0" err="1" smtClean="0">
                <a:latin typeface="Comic Sans MS" pitchFamily="66" charset="0"/>
              </a:rPr>
              <a:t>imunodifuzní</a:t>
            </a:r>
            <a:r>
              <a:rPr lang="cs-CZ" dirty="0" smtClean="0">
                <a:latin typeface="Comic Sans MS" pitchFamily="66" charset="0"/>
              </a:rPr>
              <a:t> techniku probíhající v elektrickém poli (</a:t>
            </a:r>
            <a:r>
              <a:rPr lang="cs-CZ" dirty="0" err="1" smtClean="0">
                <a:latin typeface="Comic Sans MS" pitchFamily="66" charset="0"/>
              </a:rPr>
              <a:t>elektroimunodifuze</a:t>
            </a:r>
            <a:r>
              <a:rPr lang="cs-CZ" dirty="0" smtClean="0">
                <a:latin typeface="Comic Sans MS" pitchFamily="66" charset="0"/>
              </a:rPr>
              <a:t>)</a:t>
            </a:r>
          </a:p>
          <a:p>
            <a:r>
              <a:rPr lang="cs-CZ" dirty="0" smtClean="0">
                <a:latin typeface="Comic Sans MS" pitchFamily="66" charset="0"/>
              </a:rPr>
              <a:t>molekuly antigenu se zde nepohybují volnou difuzí, ale jejich pohyb je určován stejnosměrným elektrickým polem. </a:t>
            </a:r>
          </a:p>
          <a:p>
            <a:r>
              <a:rPr lang="cs-CZ" dirty="0" smtClean="0">
                <a:latin typeface="Comic Sans MS" pitchFamily="66" charset="0"/>
              </a:rPr>
              <a:t>většina proteinových antigenů putuje k anodě, v gelu se střetávají s molekulami protilátek</a:t>
            </a:r>
          </a:p>
          <a:p>
            <a:r>
              <a:rPr lang="cs-CZ" dirty="0" smtClean="0">
                <a:latin typeface="Comic Sans MS" pitchFamily="66" charset="0"/>
              </a:rPr>
              <a:t>po dosažení ekvivalentního poměru vznikají precipitáty ve tvaru rakety</a:t>
            </a:r>
          </a:p>
          <a:p>
            <a:r>
              <a:rPr lang="cs-CZ" dirty="0" smtClean="0">
                <a:latin typeface="Comic Sans MS" pitchFamily="66" charset="0"/>
              </a:rPr>
              <a:t>výška raketky je přímo úměrná koncentraci antigenu</a:t>
            </a:r>
          </a:p>
          <a:p>
            <a:r>
              <a:rPr lang="cs-CZ" dirty="0" smtClean="0">
                <a:latin typeface="Comic Sans MS" pitchFamily="66" charset="0"/>
              </a:rPr>
              <a:t>je možné i opačné uspořádání – stanovení koncentrace protilátek v séru (do gelu antigen)</a:t>
            </a:r>
            <a:endParaRPr lang="cs-CZ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 l="23771" t="29779" r="28688" b="37500"/>
          <a:stretch>
            <a:fillRect/>
          </a:stretch>
        </p:blipFill>
        <p:spPr bwMode="auto">
          <a:xfrm>
            <a:off x="1443503" y="497190"/>
            <a:ext cx="9167347" cy="354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2" descr="Výsledek obrázku pro immunoelectrophoresi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9722" y="4400549"/>
            <a:ext cx="2171700" cy="2105026"/>
          </a:xfrm>
          <a:prstGeom prst="rect">
            <a:avLst/>
          </a:prstGeom>
          <a:noFill/>
        </p:spPr>
      </p:pic>
      <p:sp>
        <p:nvSpPr>
          <p:cNvPr id="7" name="TextovéPole 6"/>
          <p:cNvSpPr txBox="1"/>
          <p:nvPr/>
        </p:nvSpPr>
        <p:spPr>
          <a:xfrm>
            <a:off x="7915275" y="6505575"/>
            <a:ext cx="405752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i="1" dirty="0" err="1" smtClean="0">
                <a:latin typeface="Comic Sans MS" panose="030F0702030302020204" pitchFamily="66" charset="0"/>
              </a:rPr>
              <a:t>Káš</a:t>
            </a:r>
            <a:r>
              <a:rPr lang="cs-CZ" sz="1000" i="1" dirty="0" smtClean="0">
                <a:latin typeface="Comic Sans MS" panose="030F0702030302020204" pitchFamily="66" charset="0"/>
              </a:rPr>
              <a:t> J. a kol. Laboratorní techniky biochemie. VŠCHT. Praha 2006</a:t>
            </a:r>
            <a:endParaRPr lang="cs-CZ" sz="1000" i="1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42397"/>
            <a:ext cx="10515600" cy="1325563"/>
          </a:xfrm>
        </p:spPr>
        <p:txBody>
          <a:bodyPr/>
          <a:lstStyle/>
          <a:p>
            <a:r>
              <a:rPr lang="cs-CZ" b="1" dirty="0" smtClean="0">
                <a:latin typeface="Comic Sans MS" pitchFamily="66" charset="0"/>
              </a:rPr>
              <a:t>Dvourozměrná imunoelektroforéza</a:t>
            </a:r>
            <a:endParaRPr lang="cs-CZ" dirty="0"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2388" y="1264024"/>
            <a:ext cx="11685494" cy="5365375"/>
          </a:xfrm>
        </p:spPr>
        <p:txBody>
          <a:bodyPr>
            <a:normAutofit lnSpcReduction="10000"/>
          </a:bodyPr>
          <a:lstStyle/>
          <a:p>
            <a:r>
              <a:rPr lang="cs-CZ" dirty="0" smtClean="0">
                <a:latin typeface="Comic Sans MS" pitchFamily="66" charset="0"/>
              </a:rPr>
              <a:t>tato technika je kombinací elektroforézy a </a:t>
            </a:r>
            <a:r>
              <a:rPr lang="cs-CZ" dirty="0" err="1" smtClean="0">
                <a:latin typeface="Comic Sans MS" pitchFamily="66" charset="0"/>
              </a:rPr>
              <a:t>raketkové</a:t>
            </a:r>
            <a:r>
              <a:rPr lang="cs-CZ" dirty="0" smtClean="0">
                <a:latin typeface="Comic Sans MS" pitchFamily="66" charset="0"/>
              </a:rPr>
              <a:t> imunoelektroforézy (</a:t>
            </a:r>
            <a:r>
              <a:rPr lang="cs-CZ" dirty="0" err="1" smtClean="0">
                <a:latin typeface="Comic Sans MS" pitchFamily="66" charset="0"/>
              </a:rPr>
              <a:t>elektroimunodifuzi</a:t>
            </a:r>
            <a:r>
              <a:rPr lang="cs-CZ" dirty="0" smtClean="0">
                <a:latin typeface="Comic Sans MS" pitchFamily="66" charset="0"/>
              </a:rPr>
              <a:t>)</a:t>
            </a:r>
          </a:p>
          <a:p>
            <a:r>
              <a:rPr lang="cs-CZ" dirty="0" smtClean="0">
                <a:latin typeface="Comic Sans MS" pitchFamily="66" charset="0"/>
              </a:rPr>
              <a:t>na gelu (</a:t>
            </a:r>
            <a:r>
              <a:rPr lang="cs-CZ" dirty="0" err="1" smtClean="0">
                <a:latin typeface="Comic Sans MS" pitchFamily="66" charset="0"/>
              </a:rPr>
              <a:t>agarosa</a:t>
            </a:r>
            <a:r>
              <a:rPr lang="cs-CZ" dirty="0" smtClean="0">
                <a:latin typeface="Comic Sans MS" pitchFamily="66" charset="0"/>
              </a:rPr>
              <a:t>, </a:t>
            </a:r>
            <a:r>
              <a:rPr lang="cs-CZ" dirty="0" err="1" smtClean="0">
                <a:latin typeface="Comic Sans MS" pitchFamily="66" charset="0"/>
              </a:rPr>
              <a:t>polyakrylamid</a:t>
            </a:r>
            <a:r>
              <a:rPr lang="cs-CZ" dirty="0" smtClean="0">
                <a:latin typeface="Comic Sans MS" pitchFamily="66" charset="0"/>
              </a:rPr>
              <a:t>) se nejprve provede elektroforéza bílkovin (směs antigenů) na jednotlivé frakce</a:t>
            </a:r>
          </a:p>
          <a:p>
            <a:r>
              <a:rPr lang="cs-CZ" dirty="0" smtClean="0">
                <a:latin typeface="Comic Sans MS" pitchFamily="66" charset="0"/>
              </a:rPr>
              <a:t>poté se neobarvený proužek gelu přenese na novou desku, plocha se doplní gelem obsahujícím protilátku (polyvalentní </a:t>
            </a:r>
            <a:r>
              <a:rPr lang="cs-CZ" dirty="0" err="1" smtClean="0">
                <a:latin typeface="Comic Sans MS" pitchFamily="66" charset="0"/>
              </a:rPr>
              <a:t>antisérum</a:t>
            </a:r>
            <a:r>
              <a:rPr lang="cs-CZ" dirty="0" smtClean="0">
                <a:latin typeface="Comic Sans MS" pitchFamily="66" charset="0"/>
              </a:rPr>
              <a:t>), stane se startem </a:t>
            </a:r>
            <a:r>
              <a:rPr lang="cs-CZ" dirty="0" err="1" smtClean="0">
                <a:latin typeface="Comic Sans MS" pitchFamily="66" charset="0"/>
              </a:rPr>
              <a:t>elektroimunodifúze</a:t>
            </a:r>
            <a:r>
              <a:rPr lang="cs-CZ" dirty="0" smtClean="0">
                <a:latin typeface="Comic Sans MS" pitchFamily="66" charset="0"/>
              </a:rPr>
              <a:t>; </a:t>
            </a:r>
            <a:r>
              <a:rPr lang="cs-CZ" dirty="0" err="1" smtClean="0">
                <a:latin typeface="Comic Sans MS" pitchFamily="66" charset="0"/>
              </a:rPr>
              <a:t>elektroimunodifúze</a:t>
            </a:r>
            <a:r>
              <a:rPr lang="cs-CZ" dirty="0" smtClean="0">
                <a:latin typeface="Comic Sans MS" pitchFamily="66" charset="0"/>
              </a:rPr>
              <a:t> probíhá ve směru kolmém na gel se separovanými bílkovinami</a:t>
            </a:r>
          </a:p>
          <a:p>
            <a:r>
              <a:rPr lang="cs-CZ" dirty="0" smtClean="0">
                <a:latin typeface="Comic Sans MS" pitchFamily="66" charset="0"/>
              </a:rPr>
              <a:t>vznikají píky nebo oblouky, jejichž výška nebo plocha je úměrná koncentraci příslušné bílkoviny </a:t>
            </a:r>
          </a:p>
          <a:p>
            <a:r>
              <a:rPr lang="cs-CZ" dirty="0" smtClean="0">
                <a:latin typeface="Comic Sans MS" pitchFamily="66" charset="0"/>
              </a:rPr>
              <a:t>porovnání se standardem</a:t>
            </a:r>
          </a:p>
          <a:p>
            <a:r>
              <a:rPr lang="cs-CZ" dirty="0" smtClean="0">
                <a:latin typeface="Comic Sans MS" pitchFamily="66" charset="0"/>
              </a:rPr>
              <a:t>výhodná imunochemická metoda na analýzu směsi antigenů. V lidském séru lze touto metodou rozdělit až 50 různých proteinů.</a:t>
            </a:r>
          </a:p>
          <a:p>
            <a:pPr lvl="0"/>
            <a:endParaRPr lang="cs-CZ" dirty="0" smtClean="0">
              <a:latin typeface="Comic Sans MS" pitchFamily="66" charset="0"/>
            </a:endParaRPr>
          </a:p>
          <a:p>
            <a:endParaRPr lang="cs-CZ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 l="24287" t="23713" r="46878" b="8640"/>
          <a:stretch>
            <a:fillRect/>
          </a:stretch>
        </p:blipFill>
        <p:spPr bwMode="auto">
          <a:xfrm>
            <a:off x="457200" y="618565"/>
            <a:ext cx="4414400" cy="5822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4840940" y="4101339"/>
            <a:ext cx="627977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>
                <a:latin typeface="Comic Sans MS" pitchFamily="66" charset="0"/>
              </a:rPr>
              <a:t>Ag</a:t>
            </a:r>
            <a:r>
              <a:rPr lang="cs-CZ" dirty="0" smtClean="0">
                <a:latin typeface="Comic Sans MS" pitchFamily="66" charset="0"/>
              </a:rPr>
              <a:t> migrují do gelu s Ab a vytvářejí v zónách ekvivalence široké precipitační rakety nebo vrcholy</a:t>
            </a:r>
          </a:p>
          <a:p>
            <a:endParaRPr lang="cs-CZ" dirty="0" smtClean="0">
              <a:latin typeface="Comic Sans MS" pitchFamily="66" charset="0"/>
            </a:endParaRPr>
          </a:p>
          <a:p>
            <a:r>
              <a:rPr lang="cs-CZ" dirty="0" smtClean="0">
                <a:latin typeface="Comic Sans MS" pitchFamily="66" charset="0"/>
              </a:rPr>
              <a:t>- umístění rakety charakterizuje druh antigenu.</a:t>
            </a:r>
          </a:p>
          <a:p>
            <a:endParaRPr lang="cs-CZ" dirty="0" smtClean="0">
              <a:latin typeface="Comic Sans MS" pitchFamily="66" charset="0"/>
            </a:endParaRPr>
          </a:p>
          <a:p>
            <a:r>
              <a:rPr lang="cs-CZ" dirty="0" smtClean="0">
                <a:latin typeface="Comic Sans MS" pitchFamily="66" charset="0"/>
              </a:rPr>
              <a:t>- plocha vrcholu při dostatečném čase elektroforézy </a:t>
            </a:r>
            <a:br>
              <a:rPr lang="cs-CZ" dirty="0" smtClean="0">
                <a:latin typeface="Comic Sans MS" pitchFamily="66" charset="0"/>
              </a:rPr>
            </a:br>
            <a:r>
              <a:rPr lang="cs-CZ" dirty="0" smtClean="0">
                <a:latin typeface="Comic Sans MS" pitchFamily="66" charset="0"/>
              </a:rPr>
              <a:t>   a také výška jsou úměrné koncentraci </a:t>
            </a:r>
            <a:r>
              <a:rPr lang="cs-CZ" dirty="0" err="1" smtClean="0">
                <a:latin typeface="Comic Sans MS" pitchFamily="66" charset="0"/>
              </a:rPr>
              <a:t>Ag</a:t>
            </a:r>
            <a:endParaRPr lang="cs-CZ" dirty="0" smtClean="0">
              <a:latin typeface="Comic Sans MS" pitchFamily="66" charset="0"/>
            </a:endParaRPr>
          </a:p>
          <a:p>
            <a:endParaRPr lang="cs-CZ" dirty="0">
              <a:latin typeface="Comic Sans MS" pitchFamily="66" charset="0"/>
            </a:endParaRPr>
          </a:p>
        </p:txBody>
      </p:sp>
      <p:pic>
        <p:nvPicPr>
          <p:cNvPr id="6" name="Picture 4" descr="http://ciselniky.dasta.mzcr.cz/CD/hypertext/JVADJ_soubory/image0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51257" y="406866"/>
            <a:ext cx="3138954" cy="3138955"/>
          </a:xfrm>
          <a:prstGeom prst="rect">
            <a:avLst/>
          </a:prstGeom>
          <a:noFill/>
        </p:spPr>
      </p:pic>
      <p:sp>
        <p:nvSpPr>
          <p:cNvPr id="2" name="Obdélník 1"/>
          <p:cNvSpPr/>
          <p:nvPr/>
        </p:nvSpPr>
        <p:spPr>
          <a:xfrm>
            <a:off x="7020484" y="6485863"/>
            <a:ext cx="513341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i="1" dirty="0">
                <a:latin typeface="Comic Sans MS" panose="030F0702030302020204" pitchFamily="66" charset="0"/>
              </a:rPr>
              <a:t>http://biochemie.upol.cz/doc/skripta/imch/8.%20Imunoelektroforeza.pdf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>
                <a:latin typeface="Comic Sans MS" pitchFamily="66" charset="0"/>
              </a:rPr>
              <a:t>Imunofixace</a:t>
            </a:r>
            <a:endParaRPr lang="cs-CZ" b="1" dirty="0"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2365" y="1825625"/>
            <a:ext cx="11035553" cy="4351338"/>
          </a:xfrm>
        </p:spPr>
        <p:txBody>
          <a:bodyPr>
            <a:normAutofit fontScale="92500" lnSpcReduction="20000"/>
          </a:bodyPr>
          <a:lstStyle/>
          <a:p>
            <a:r>
              <a:rPr lang="cs-CZ" b="1" dirty="0" smtClean="0">
                <a:latin typeface="Comic Sans MS" pitchFamily="66" charset="0"/>
              </a:rPr>
              <a:t>Při podezření na přítomnost monoklonální komponenty</a:t>
            </a:r>
            <a:r>
              <a:rPr lang="cs-CZ" dirty="0" smtClean="0">
                <a:latin typeface="Comic Sans MS" pitchFamily="66" charset="0"/>
              </a:rPr>
              <a:t> (monoklonální protein, M-protein, „</a:t>
            </a:r>
            <a:r>
              <a:rPr lang="cs-CZ" dirty="0" err="1" smtClean="0">
                <a:latin typeface="Comic Sans MS" pitchFamily="66" charset="0"/>
              </a:rPr>
              <a:t>paraprotein</a:t>
            </a:r>
            <a:r>
              <a:rPr lang="cs-CZ" dirty="0" smtClean="0">
                <a:latin typeface="Comic Sans MS" pitchFamily="66" charset="0"/>
              </a:rPr>
              <a:t>“) při elektroforetickém vyšetření proteinů krevního séra je provedena </a:t>
            </a:r>
            <a:r>
              <a:rPr lang="cs-CZ" dirty="0" err="1" smtClean="0">
                <a:latin typeface="Comic Sans MS" pitchFamily="66" charset="0"/>
              </a:rPr>
              <a:t>tzv.</a:t>
            </a:r>
            <a:r>
              <a:rPr lang="cs-CZ" b="1" dirty="0" err="1" smtClean="0">
                <a:latin typeface="Comic Sans MS" pitchFamily="66" charset="0"/>
              </a:rPr>
              <a:t>imunofixace</a:t>
            </a:r>
            <a:r>
              <a:rPr lang="cs-CZ" b="1" dirty="0" smtClean="0">
                <a:latin typeface="Comic Sans MS" pitchFamily="66" charset="0"/>
              </a:rPr>
              <a:t> </a:t>
            </a:r>
            <a:r>
              <a:rPr lang="cs-CZ" dirty="0" smtClean="0">
                <a:latin typeface="Comic Sans MS" pitchFamily="66" charset="0"/>
              </a:rPr>
              <a:t>(pro určení typu </a:t>
            </a:r>
            <a:r>
              <a:rPr lang="cs-CZ" dirty="0" err="1" smtClean="0">
                <a:latin typeface="Comic Sans MS" pitchFamily="66" charset="0"/>
              </a:rPr>
              <a:t>paraproteinu</a:t>
            </a:r>
            <a:r>
              <a:rPr lang="cs-CZ" dirty="0" smtClean="0">
                <a:latin typeface="Comic Sans MS" pitchFamily="66" charset="0"/>
              </a:rPr>
              <a:t>)</a:t>
            </a:r>
          </a:p>
          <a:p>
            <a:r>
              <a:rPr lang="cs-CZ" dirty="0" smtClean="0">
                <a:latin typeface="Comic Sans MS" pitchFamily="66" charset="0"/>
              </a:rPr>
              <a:t>po elektroforetickém rozdělení bílkovin séra se postupně přidají na povrch gelu specifické protilátky proti těžkým řetězcům imunoglobulinů </a:t>
            </a:r>
            <a:r>
              <a:rPr lang="cs-CZ" dirty="0" err="1" smtClean="0">
                <a:latin typeface="Comic Sans MS" pitchFamily="66" charset="0"/>
              </a:rPr>
              <a:t>IgG</a:t>
            </a:r>
            <a:r>
              <a:rPr lang="cs-CZ" dirty="0" smtClean="0">
                <a:latin typeface="Comic Sans MS" pitchFamily="66" charset="0"/>
              </a:rPr>
              <a:t>, </a:t>
            </a:r>
            <a:r>
              <a:rPr lang="cs-CZ" dirty="0" err="1" smtClean="0">
                <a:latin typeface="Comic Sans MS" pitchFamily="66" charset="0"/>
              </a:rPr>
              <a:t>IgA</a:t>
            </a:r>
            <a:r>
              <a:rPr lang="cs-CZ" dirty="0" smtClean="0">
                <a:latin typeface="Comic Sans MS" pitchFamily="66" charset="0"/>
              </a:rPr>
              <a:t> a </a:t>
            </a:r>
            <a:r>
              <a:rPr lang="cs-CZ" dirty="0" err="1" smtClean="0">
                <a:latin typeface="Comic Sans MS" pitchFamily="66" charset="0"/>
              </a:rPr>
              <a:t>IgM</a:t>
            </a:r>
            <a:r>
              <a:rPr lang="cs-CZ" dirty="0" smtClean="0">
                <a:latin typeface="Comic Sans MS" pitchFamily="66" charset="0"/>
              </a:rPr>
              <a:t> (</a:t>
            </a:r>
            <a:r>
              <a:rPr lang="cs-CZ" dirty="0" err="1" smtClean="0">
                <a:latin typeface="Comic Sans MS" pitchFamily="66" charset="0"/>
              </a:rPr>
              <a:t>příp.IgD</a:t>
            </a:r>
            <a:r>
              <a:rPr lang="cs-CZ" dirty="0" smtClean="0">
                <a:latin typeface="Comic Sans MS" pitchFamily="66" charset="0"/>
              </a:rPr>
              <a:t>) a proti lehkým řetězcům kappa a lambda, které difundují do gelu. Místa, kde dojde k precipitaci na podkladě reakce antigenu se specifickou protilátkou, jsou vizuálně vyhodnocena.</a:t>
            </a:r>
          </a:p>
          <a:p>
            <a:r>
              <a:rPr lang="cs-CZ" dirty="0" smtClean="0">
                <a:latin typeface="Comic Sans MS" pitchFamily="66" charset="0"/>
              </a:rPr>
              <a:t>analýza séra a moči je nezbytná u všech </a:t>
            </a:r>
            <a:r>
              <a:rPr lang="cs-CZ" dirty="0" err="1" smtClean="0">
                <a:latin typeface="Comic Sans MS" pitchFamily="66" charset="0"/>
              </a:rPr>
              <a:t>paraproteinemií</a:t>
            </a:r>
            <a:endParaRPr lang="cs-CZ" dirty="0" smtClean="0">
              <a:latin typeface="Comic Sans MS" pitchFamily="66" charset="0"/>
            </a:endParaRPr>
          </a:p>
          <a:p>
            <a:r>
              <a:rPr lang="cs-CZ" dirty="0" smtClean="0">
                <a:latin typeface="Comic Sans MS" pitchFamily="66" charset="0"/>
              </a:rPr>
              <a:t>na přítomnost </a:t>
            </a:r>
            <a:r>
              <a:rPr lang="cs-CZ" dirty="0" err="1" smtClean="0">
                <a:latin typeface="Comic Sans MS" pitchFamily="66" charset="0"/>
              </a:rPr>
              <a:t>paraproteinu</a:t>
            </a:r>
            <a:r>
              <a:rPr lang="cs-CZ" dirty="0" smtClean="0">
                <a:latin typeface="Comic Sans MS" pitchFamily="66" charset="0"/>
              </a:rPr>
              <a:t> nás může upozornit nezvykle vysoká koncentrace celkové bílkoviny séra (90 g/l a více)</a:t>
            </a:r>
          </a:p>
          <a:p>
            <a:endParaRPr lang="cs-CZ" dirty="0" smtClean="0">
              <a:latin typeface="Comic Sans MS" pitchFamily="66" charset="0"/>
            </a:endParaRPr>
          </a:p>
          <a:p>
            <a:endParaRPr lang="cs-CZ" dirty="0" smtClean="0">
              <a:latin typeface="Comic Sans MS" pitchFamily="66" charset="0"/>
            </a:endParaRPr>
          </a:p>
          <a:p>
            <a:endParaRPr lang="cs-CZ" dirty="0" smtClean="0">
              <a:latin typeface="Comic Sans MS" pitchFamily="66" charset="0"/>
            </a:endParaRPr>
          </a:p>
          <a:p>
            <a:endParaRPr lang="cs-CZ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68943" y="349625"/>
            <a:ext cx="11734799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u="sng" dirty="0" smtClean="0">
                <a:latin typeface="Comic Sans MS" pitchFamily="66" charset="0"/>
              </a:rPr>
              <a:t>Monoklonální protein</a:t>
            </a:r>
            <a:r>
              <a:rPr lang="cs-CZ" dirty="0" smtClean="0">
                <a:latin typeface="Comic Sans MS" pitchFamily="66" charset="0"/>
              </a:rPr>
              <a:t> je tvořen buď celou molekulou příslušného imunoglobulinu (H i L řetězec) charakterizována </a:t>
            </a:r>
            <a:r>
              <a:rPr lang="cs-CZ" b="1" dirty="0" smtClean="0">
                <a:latin typeface="Comic Sans MS" pitchFamily="66" charset="0"/>
              </a:rPr>
              <a:t>třídou</a:t>
            </a:r>
            <a:r>
              <a:rPr lang="cs-CZ" dirty="0" smtClean="0">
                <a:latin typeface="Comic Sans MS" pitchFamily="66" charset="0"/>
              </a:rPr>
              <a:t> </a:t>
            </a:r>
            <a:r>
              <a:rPr lang="cs-CZ" b="1" dirty="0" smtClean="0">
                <a:latin typeface="Comic Sans MS" pitchFamily="66" charset="0"/>
              </a:rPr>
              <a:t>(</a:t>
            </a:r>
            <a:r>
              <a:rPr lang="el-GR" b="1" dirty="0" smtClean="0">
                <a:latin typeface="Comic Sans MS" pitchFamily="66" charset="0"/>
              </a:rPr>
              <a:t>γ, </a:t>
            </a:r>
            <a:r>
              <a:rPr lang="el-GR" b="1" dirty="0" smtClean="0">
                <a:latin typeface="Comic Sans MS" pitchFamily="66" charset="0"/>
                <a:sym typeface="Symbol"/>
              </a:rPr>
              <a:t></a:t>
            </a:r>
            <a:r>
              <a:rPr lang="el-GR" b="1" dirty="0" smtClean="0">
                <a:latin typeface="Comic Sans MS" pitchFamily="66" charset="0"/>
              </a:rPr>
              <a:t>, </a:t>
            </a:r>
            <a:r>
              <a:rPr lang="el-GR" b="1" dirty="0" smtClean="0">
                <a:latin typeface="Comic Sans MS" pitchFamily="66" charset="0"/>
                <a:sym typeface="Symbol"/>
              </a:rPr>
              <a:t></a:t>
            </a:r>
            <a:r>
              <a:rPr lang="el-GR" b="1" dirty="0" smtClean="0">
                <a:latin typeface="Comic Sans MS" pitchFamily="66" charset="0"/>
              </a:rPr>
              <a:t>, </a:t>
            </a:r>
            <a:r>
              <a:rPr lang="el-GR" b="1" dirty="0" smtClean="0">
                <a:latin typeface="Comic Sans MS" pitchFamily="66" charset="0"/>
                <a:sym typeface="Symbol"/>
              </a:rPr>
              <a:t></a:t>
            </a:r>
            <a:r>
              <a:rPr lang="el-GR" b="1" dirty="0" smtClean="0">
                <a:latin typeface="Comic Sans MS" pitchFamily="66" charset="0"/>
              </a:rPr>
              <a:t>, </a:t>
            </a:r>
            <a:r>
              <a:rPr lang="el-GR" b="1" dirty="0" smtClean="0">
                <a:latin typeface="Comic Sans MS" pitchFamily="66" charset="0"/>
                <a:sym typeface="Symbol"/>
              </a:rPr>
              <a:t></a:t>
            </a:r>
            <a:r>
              <a:rPr lang="el-GR" b="1" dirty="0" smtClean="0">
                <a:latin typeface="Comic Sans MS" pitchFamily="66" charset="0"/>
              </a:rPr>
              <a:t>)</a:t>
            </a:r>
            <a:r>
              <a:rPr lang="el-GR" dirty="0" smtClean="0">
                <a:latin typeface="Comic Sans MS" pitchFamily="66" charset="0"/>
              </a:rPr>
              <a:t> </a:t>
            </a:r>
            <a:r>
              <a:rPr lang="cs-CZ" dirty="0" smtClean="0">
                <a:latin typeface="Comic Sans MS" pitchFamily="66" charset="0"/>
              </a:rPr>
              <a:t>a antigenním </a:t>
            </a:r>
            <a:r>
              <a:rPr lang="cs-CZ" b="1" dirty="0" smtClean="0">
                <a:latin typeface="Comic Sans MS" pitchFamily="66" charset="0"/>
              </a:rPr>
              <a:t>typem</a:t>
            </a:r>
            <a:r>
              <a:rPr lang="cs-CZ" dirty="0" smtClean="0">
                <a:latin typeface="Comic Sans MS" pitchFamily="66" charset="0"/>
              </a:rPr>
              <a:t> </a:t>
            </a:r>
            <a:r>
              <a:rPr lang="cs-CZ" b="1" dirty="0" smtClean="0">
                <a:latin typeface="Comic Sans MS" pitchFamily="66" charset="0"/>
              </a:rPr>
              <a:t>(</a:t>
            </a:r>
            <a:r>
              <a:rPr lang="cs-CZ" b="1" dirty="0" smtClean="0">
                <a:latin typeface="Comic Sans MS" pitchFamily="66" charset="0"/>
                <a:sym typeface="Symbol"/>
              </a:rPr>
              <a:t></a:t>
            </a:r>
            <a:r>
              <a:rPr lang="cs-CZ" b="1" dirty="0" smtClean="0">
                <a:latin typeface="Comic Sans MS" pitchFamily="66" charset="0"/>
              </a:rPr>
              <a:t> nebo </a:t>
            </a:r>
            <a:r>
              <a:rPr lang="cs-CZ" b="1" dirty="0" smtClean="0">
                <a:latin typeface="Comic Sans MS" pitchFamily="66" charset="0"/>
                <a:sym typeface="Symbol"/>
              </a:rPr>
              <a:t></a:t>
            </a:r>
            <a:r>
              <a:rPr lang="cs-CZ" b="1" dirty="0" smtClean="0">
                <a:latin typeface="Comic Sans MS" pitchFamily="66" charset="0"/>
              </a:rPr>
              <a:t>),</a:t>
            </a:r>
            <a:r>
              <a:rPr lang="cs-CZ" dirty="0" smtClean="0">
                <a:latin typeface="Comic Sans MS" pitchFamily="66" charset="0"/>
              </a:rPr>
              <a:t> anebo je tvořena pouze těžkými </a:t>
            </a:r>
            <a:r>
              <a:rPr lang="cs-CZ" b="1" dirty="0" smtClean="0">
                <a:latin typeface="Comic Sans MS" pitchFamily="66" charset="0"/>
              </a:rPr>
              <a:t>(H)</a:t>
            </a:r>
            <a:r>
              <a:rPr lang="cs-CZ" dirty="0" smtClean="0">
                <a:latin typeface="Comic Sans MS" pitchFamily="66" charset="0"/>
              </a:rPr>
              <a:t> nebo lehkými </a:t>
            </a:r>
            <a:r>
              <a:rPr lang="cs-CZ" b="1" dirty="0" smtClean="0">
                <a:latin typeface="Comic Sans MS" pitchFamily="66" charset="0"/>
              </a:rPr>
              <a:t>(L)</a:t>
            </a:r>
            <a:r>
              <a:rPr lang="cs-CZ" dirty="0" smtClean="0">
                <a:latin typeface="Comic Sans MS" pitchFamily="66" charset="0"/>
              </a:rPr>
              <a:t> řetězci. </a:t>
            </a:r>
            <a:r>
              <a:rPr lang="cs-CZ" u="sng" dirty="0" smtClean="0">
                <a:latin typeface="Comic Sans MS" pitchFamily="66" charset="0"/>
              </a:rPr>
              <a:t>Rozdíl proti normálním imunoglobulinům je především v jeho </a:t>
            </a:r>
            <a:r>
              <a:rPr lang="cs-CZ" b="1" u="sng" dirty="0" smtClean="0">
                <a:latin typeface="Comic Sans MS" pitchFamily="66" charset="0"/>
              </a:rPr>
              <a:t>homogenitě</a:t>
            </a:r>
            <a:r>
              <a:rPr lang="cs-CZ" dirty="0" smtClean="0">
                <a:latin typeface="Comic Sans MS" pitchFamily="66" charset="0"/>
              </a:rPr>
              <a:t>.</a:t>
            </a:r>
          </a:p>
          <a:p>
            <a:endParaRPr lang="cs-CZ" dirty="0" smtClean="0">
              <a:latin typeface="Comic Sans MS" pitchFamily="66" charset="0"/>
            </a:endParaRPr>
          </a:p>
          <a:p>
            <a:r>
              <a:rPr lang="cs-CZ" b="1" dirty="0" smtClean="0">
                <a:latin typeface="Comic Sans MS" pitchFamily="66" charset="0"/>
              </a:rPr>
              <a:t>Monoklonální </a:t>
            </a:r>
            <a:r>
              <a:rPr lang="cs-CZ" b="1" dirty="0" err="1" smtClean="0">
                <a:latin typeface="Comic Sans MS" pitchFamily="66" charset="0"/>
              </a:rPr>
              <a:t>gammapatie</a:t>
            </a:r>
            <a:r>
              <a:rPr lang="cs-CZ" b="1" dirty="0" smtClean="0">
                <a:latin typeface="Comic Sans MS" pitchFamily="66" charset="0"/>
              </a:rPr>
              <a:t> neznámého významu (MGUS)</a:t>
            </a:r>
            <a:r>
              <a:rPr lang="cs-CZ" dirty="0" smtClean="0">
                <a:latin typeface="Comic Sans MS" pitchFamily="66" charset="0"/>
              </a:rPr>
              <a:t> - Je nutné periodické sledování pacientů, protože u mnoha z nich přejde MGUS během pěti let v myelom (16%), </a:t>
            </a:r>
            <a:r>
              <a:rPr lang="cs-CZ" dirty="0" err="1" smtClean="0">
                <a:latin typeface="Comic Sans MS" pitchFamily="66" charset="0"/>
              </a:rPr>
              <a:t>makroglobulinémii</a:t>
            </a:r>
            <a:r>
              <a:rPr lang="cs-CZ" dirty="0" smtClean="0">
                <a:latin typeface="Comic Sans MS" pitchFamily="66" charset="0"/>
              </a:rPr>
              <a:t> (3%) nebo v primární </a:t>
            </a:r>
            <a:r>
              <a:rPr lang="cs-CZ" dirty="0" err="1" smtClean="0">
                <a:latin typeface="Comic Sans MS" pitchFamily="66" charset="0"/>
              </a:rPr>
              <a:t>amyloidozu</a:t>
            </a:r>
            <a:r>
              <a:rPr lang="cs-CZ" dirty="0" smtClean="0">
                <a:latin typeface="Comic Sans MS" pitchFamily="66" charset="0"/>
              </a:rPr>
              <a:t> (3%). </a:t>
            </a:r>
            <a:r>
              <a:rPr lang="cs-CZ" dirty="0" err="1" smtClean="0">
                <a:latin typeface="Comic Sans MS" pitchFamily="66" charset="0"/>
              </a:rPr>
              <a:t>Lymfoproliferativní</a:t>
            </a:r>
            <a:r>
              <a:rPr lang="cs-CZ" dirty="0" smtClean="0">
                <a:latin typeface="Comic Sans MS" pitchFamily="66" charset="0"/>
              </a:rPr>
              <a:t> onemocnění vzniká u 17% během 10 let, u 33% během 20 let.</a:t>
            </a:r>
          </a:p>
          <a:p>
            <a:endParaRPr lang="cs-CZ" dirty="0" smtClean="0">
              <a:latin typeface="Comic Sans MS" pitchFamily="66" charset="0"/>
            </a:endParaRPr>
          </a:p>
          <a:p>
            <a:r>
              <a:rPr lang="cs-CZ" b="1" dirty="0" smtClean="0">
                <a:latin typeface="Comic Sans MS" pitchFamily="66" charset="0"/>
              </a:rPr>
              <a:t>Maligní monoklonální </a:t>
            </a:r>
            <a:r>
              <a:rPr lang="cs-CZ" b="1" dirty="0" err="1" smtClean="0">
                <a:latin typeface="Comic Sans MS" pitchFamily="66" charset="0"/>
              </a:rPr>
              <a:t>gammapatie</a:t>
            </a:r>
            <a:endParaRPr lang="cs-CZ" dirty="0" smtClean="0">
              <a:latin typeface="Comic Sans MS" pitchFamily="66" charset="0"/>
            </a:endParaRPr>
          </a:p>
          <a:p>
            <a:pPr lvl="0"/>
            <a:r>
              <a:rPr lang="cs-CZ" b="1" dirty="0" smtClean="0">
                <a:latin typeface="Comic Sans MS" pitchFamily="66" charset="0"/>
              </a:rPr>
              <a:t>      </a:t>
            </a:r>
            <a:r>
              <a:rPr lang="cs-CZ" dirty="0" smtClean="0">
                <a:latin typeface="Comic Sans MS" pitchFamily="66" charset="0"/>
              </a:rPr>
              <a:t>Mnohočetný myelom (</a:t>
            </a:r>
            <a:r>
              <a:rPr lang="cs-CZ" dirty="0" err="1" smtClean="0">
                <a:latin typeface="Comic Sans MS" pitchFamily="66" charset="0"/>
              </a:rPr>
              <a:t>IgG</a:t>
            </a:r>
            <a:r>
              <a:rPr lang="cs-CZ" dirty="0" smtClean="0">
                <a:latin typeface="Comic Sans MS" pitchFamily="66" charset="0"/>
              </a:rPr>
              <a:t>, </a:t>
            </a:r>
            <a:r>
              <a:rPr lang="cs-CZ" dirty="0" err="1" smtClean="0">
                <a:latin typeface="Comic Sans MS" pitchFamily="66" charset="0"/>
              </a:rPr>
              <a:t>IgA</a:t>
            </a:r>
            <a:r>
              <a:rPr lang="cs-CZ" dirty="0" smtClean="0">
                <a:latin typeface="Comic Sans MS" pitchFamily="66" charset="0"/>
              </a:rPr>
              <a:t>, </a:t>
            </a:r>
            <a:r>
              <a:rPr lang="cs-CZ" dirty="0" err="1" smtClean="0">
                <a:latin typeface="Comic Sans MS" pitchFamily="66" charset="0"/>
              </a:rPr>
              <a:t>IgM</a:t>
            </a:r>
            <a:r>
              <a:rPr lang="cs-CZ" dirty="0" smtClean="0">
                <a:latin typeface="Comic Sans MS" pitchFamily="66" charset="0"/>
              </a:rPr>
              <a:t>, </a:t>
            </a:r>
            <a:r>
              <a:rPr lang="cs-CZ" dirty="0" err="1" smtClean="0">
                <a:latin typeface="Comic Sans MS" pitchFamily="66" charset="0"/>
              </a:rPr>
              <a:t>IgD</a:t>
            </a:r>
            <a:r>
              <a:rPr lang="cs-CZ" dirty="0" smtClean="0">
                <a:latin typeface="Comic Sans MS" pitchFamily="66" charset="0"/>
              </a:rPr>
              <a:t>, </a:t>
            </a:r>
            <a:r>
              <a:rPr lang="cs-CZ" dirty="0" err="1" smtClean="0">
                <a:latin typeface="Comic Sans MS" pitchFamily="66" charset="0"/>
              </a:rPr>
              <a:t>IgE</a:t>
            </a:r>
            <a:r>
              <a:rPr lang="cs-CZ" dirty="0" smtClean="0">
                <a:latin typeface="Comic Sans MS" pitchFamily="66" charset="0"/>
              </a:rPr>
              <a:t> a z volných lehkých řetězců kappa nebo lambda)</a:t>
            </a:r>
          </a:p>
          <a:p>
            <a:r>
              <a:rPr lang="cs-CZ" dirty="0" smtClean="0">
                <a:latin typeface="Comic Sans MS" pitchFamily="66" charset="0"/>
              </a:rPr>
              <a:t>         </a:t>
            </a:r>
            <a:r>
              <a:rPr lang="cs-CZ" dirty="0" err="1" smtClean="0">
                <a:latin typeface="Comic Sans MS" pitchFamily="66" charset="0"/>
              </a:rPr>
              <a:t>Plazmocytom</a:t>
            </a:r>
            <a:endParaRPr lang="cs-CZ" dirty="0" smtClean="0">
              <a:latin typeface="Comic Sans MS" pitchFamily="66" charset="0"/>
            </a:endParaRPr>
          </a:p>
          <a:p>
            <a:pPr lvl="0"/>
            <a:endParaRPr lang="cs-CZ" dirty="0" smtClean="0">
              <a:latin typeface="Comic Sans MS" pitchFamily="66" charset="0"/>
            </a:endParaRPr>
          </a:p>
          <a:p>
            <a:pPr lvl="0"/>
            <a:r>
              <a:rPr lang="cs-CZ" b="1" dirty="0" smtClean="0">
                <a:latin typeface="Comic Sans MS" pitchFamily="66" charset="0"/>
              </a:rPr>
              <a:t>Maligní </a:t>
            </a:r>
            <a:r>
              <a:rPr lang="cs-CZ" b="1" dirty="0" err="1" smtClean="0">
                <a:latin typeface="Comic Sans MS" pitchFamily="66" charset="0"/>
              </a:rPr>
              <a:t>lymfoproliferativní</a:t>
            </a:r>
            <a:r>
              <a:rPr lang="cs-CZ" b="1" dirty="0" smtClean="0">
                <a:latin typeface="Comic Sans MS" pitchFamily="66" charset="0"/>
              </a:rPr>
              <a:t> onemocnění </a:t>
            </a:r>
          </a:p>
          <a:p>
            <a:pPr lvl="1"/>
            <a:r>
              <a:rPr lang="cs-CZ" dirty="0" err="1" smtClean="0">
                <a:latin typeface="Comic Sans MS" pitchFamily="66" charset="0"/>
              </a:rPr>
              <a:t>Waldenströmova</a:t>
            </a:r>
            <a:r>
              <a:rPr lang="cs-CZ" dirty="0" smtClean="0">
                <a:latin typeface="Comic Sans MS" pitchFamily="66" charset="0"/>
              </a:rPr>
              <a:t> </a:t>
            </a:r>
            <a:r>
              <a:rPr lang="cs-CZ" dirty="0" err="1" smtClean="0">
                <a:latin typeface="Comic Sans MS" pitchFamily="66" charset="0"/>
              </a:rPr>
              <a:t>makroglobulinémie</a:t>
            </a:r>
            <a:endParaRPr lang="cs-CZ" dirty="0" smtClean="0">
              <a:latin typeface="Comic Sans MS" pitchFamily="66" charset="0"/>
            </a:endParaRPr>
          </a:p>
          <a:p>
            <a:pPr lvl="1"/>
            <a:r>
              <a:rPr lang="cs-CZ" dirty="0" smtClean="0">
                <a:latin typeface="Comic Sans MS" pitchFamily="66" charset="0"/>
              </a:rPr>
              <a:t>Maligní lymfomy</a:t>
            </a:r>
          </a:p>
          <a:p>
            <a:pPr lvl="1"/>
            <a:r>
              <a:rPr lang="cs-CZ" dirty="0" smtClean="0">
                <a:latin typeface="Comic Sans MS" pitchFamily="66" charset="0"/>
              </a:rPr>
              <a:t>Chronická lymfatická leukémie (CLL) – koncentrace M-proteinu v séru je zpravidla 1g/l a většinou (88%) jde o M-protein </a:t>
            </a:r>
            <a:r>
              <a:rPr lang="cs-CZ" dirty="0" err="1" smtClean="0">
                <a:latin typeface="Comic Sans MS" pitchFamily="66" charset="0"/>
              </a:rPr>
              <a:t>IgM</a:t>
            </a:r>
            <a:r>
              <a:rPr lang="cs-CZ" dirty="0" smtClean="0">
                <a:latin typeface="Comic Sans MS" pitchFamily="66" charset="0"/>
              </a:rPr>
              <a:t>, </a:t>
            </a:r>
            <a:r>
              <a:rPr lang="cs-CZ" dirty="0" err="1" smtClean="0">
                <a:latin typeface="Comic Sans MS" pitchFamily="66" charset="0"/>
              </a:rPr>
              <a:t>imunofixací</a:t>
            </a:r>
            <a:r>
              <a:rPr lang="cs-CZ" dirty="0" smtClean="0">
                <a:latin typeface="Comic Sans MS" pitchFamily="66" charset="0"/>
              </a:rPr>
              <a:t> zahuštěné moče lze BJB v moči prokázat u 65% CLL</a:t>
            </a:r>
          </a:p>
          <a:p>
            <a:pPr lvl="0"/>
            <a:endParaRPr lang="cs-CZ" dirty="0" smtClean="0">
              <a:latin typeface="Comic Sans MS" pitchFamily="66" charset="0"/>
            </a:endParaRPr>
          </a:p>
          <a:p>
            <a:pPr lvl="0"/>
            <a:r>
              <a:rPr lang="cs-CZ" b="1" dirty="0" smtClean="0">
                <a:latin typeface="Comic Sans MS" pitchFamily="66" charset="0"/>
              </a:rPr>
              <a:t>Nemoc těžkých řetězců </a:t>
            </a:r>
            <a:r>
              <a:rPr lang="cs-CZ" dirty="0" smtClean="0">
                <a:latin typeface="Comic Sans MS" pitchFamily="66" charset="0"/>
              </a:rPr>
              <a:t>(</a:t>
            </a:r>
            <a:r>
              <a:rPr lang="cs-CZ" dirty="0" err="1" smtClean="0">
                <a:latin typeface="Comic Sans MS" pitchFamily="66" charset="0"/>
              </a:rPr>
              <a:t>heavy</a:t>
            </a:r>
            <a:r>
              <a:rPr lang="cs-CZ" dirty="0" smtClean="0">
                <a:latin typeface="Comic Sans MS" pitchFamily="66" charset="0"/>
              </a:rPr>
              <a:t>-</a:t>
            </a:r>
            <a:r>
              <a:rPr lang="cs-CZ" dirty="0" err="1" smtClean="0">
                <a:latin typeface="Comic Sans MS" pitchFamily="66" charset="0"/>
              </a:rPr>
              <a:t>chain</a:t>
            </a:r>
            <a:r>
              <a:rPr lang="cs-CZ" dirty="0" smtClean="0">
                <a:latin typeface="Comic Sans MS" pitchFamily="66" charset="0"/>
              </a:rPr>
              <a:t> </a:t>
            </a:r>
            <a:r>
              <a:rPr lang="cs-CZ" dirty="0" err="1" smtClean="0">
                <a:latin typeface="Comic Sans MS" pitchFamily="66" charset="0"/>
              </a:rPr>
              <a:t>disease</a:t>
            </a:r>
            <a:r>
              <a:rPr lang="cs-CZ" dirty="0" smtClean="0">
                <a:latin typeface="Comic Sans MS" pitchFamily="66" charset="0"/>
              </a:rPr>
              <a:t>) – </a:t>
            </a:r>
            <a:r>
              <a:rPr lang="cs-CZ" dirty="0" err="1" smtClean="0">
                <a:latin typeface="Comic Sans MS" pitchFamily="66" charset="0"/>
              </a:rPr>
              <a:t>gamma</a:t>
            </a:r>
            <a:r>
              <a:rPr lang="cs-CZ" dirty="0" smtClean="0">
                <a:latin typeface="Comic Sans MS" pitchFamily="66" charset="0"/>
              </a:rPr>
              <a:t>, </a:t>
            </a:r>
            <a:r>
              <a:rPr lang="cs-CZ" dirty="0" err="1" smtClean="0">
                <a:latin typeface="Comic Sans MS" pitchFamily="66" charset="0"/>
              </a:rPr>
              <a:t>alpha</a:t>
            </a:r>
            <a:r>
              <a:rPr lang="cs-CZ" dirty="0" smtClean="0">
                <a:latin typeface="Comic Sans MS" pitchFamily="66" charset="0"/>
              </a:rPr>
              <a:t>, mí, delta (produkce těžkých řetězců </a:t>
            </a:r>
            <a:br>
              <a:rPr lang="cs-CZ" dirty="0" smtClean="0">
                <a:latin typeface="Comic Sans MS" pitchFamily="66" charset="0"/>
              </a:rPr>
            </a:br>
            <a:r>
              <a:rPr lang="cs-CZ" dirty="0" smtClean="0">
                <a:latin typeface="Comic Sans MS" pitchFamily="66" charset="0"/>
              </a:rPr>
              <a:t>       proliferací jednoho klonu plazmatických B lymfocytů bez asociace s řetězci lehkými)</a:t>
            </a:r>
          </a:p>
          <a:p>
            <a:pPr lvl="0"/>
            <a:r>
              <a:rPr lang="cs-CZ" b="1" dirty="0" smtClean="0">
                <a:latin typeface="Comic Sans MS" pitchFamily="66" charset="0"/>
              </a:rPr>
              <a:t>Primární AL amyloidóza</a:t>
            </a:r>
            <a:endParaRPr lang="cs-CZ" b="1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42585" t="51065" r="29301" b="23882"/>
          <a:stretch/>
        </p:blipFill>
        <p:spPr>
          <a:xfrm>
            <a:off x="1314450" y="533400"/>
            <a:ext cx="9658350" cy="5759151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7510910" y="6595344"/>
            <a:ext cx="46810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i="1" dirty="0" smtClean="0">
                <a:latin typeface="Comic Sans MS" panose="030F0702030302020204" pitchFamily="66" charset="0"/>
              </a:rPr>
              <a:t>Jana Švarcová. </a:t>
            </a:r>
            <a:r>
              <a:rPr lang="cs-CZ" sz="1000" i="1" dirty="0">
                <a:latin typeface="Comic Sans MS" panose="030F0702030302020204" pitchFamily="66" charset="0"/>
              </a:rPr>
              <a:t>Plazmatické proteiny. http://slideplayer.cz/slide/2345714/</a:t>
            </a:r>
          </a:p>
        </p:txBody>
      </p:sp>
    </p:spTree>
    <p:extLst>
      <p:ext uri="{BB962C8B-B14F-4D97-AF65-F5344CB8AC3E}">
        <p14:creationId xmlns:p14="http://schemas.microsoft.com/office/powerpoint/2010/main" val="3683265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0229850" y="6400800"/>
            <a:ext cx="141897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i="1" dirty="0">
                <a:latin typeface="Comic Sans MS" panose="030F0702030302020204" pitchFamily="66" charset="0"/>
              </a:rPr>
              <a:t>(</a:t>
            </a:r>
            <a:r>
              <a:rPr lang="cs-CZ" sz="1000" i="1" dirty="0" err="1" smtClean="0">
                <a:latin typeface="Comic Sans MS" panose="030F0702030302020204" pitchFamily="66" charset="0"/>
              </a:rPr>
              <a:t>Bossuyt</a:t>
            </a:r>
            <a:r>
              <a:rPr lang="cs-CZ" sz="1000" i="1" dirty="0" smtClean="0">
                <a:latin typeface="Comic Sans MS" panose="030F0702030302020204" pitchFamily="66" charset="0"/>
              </a:rPr>
              <a:t> et al. 1998)</a:t>
            </a:r>
            <a:endParaRPr lang="cs-CZ" sz="1000" i="1" dirty="0">
              <a:latin typeface="Comic Sans MS" panose="030F0702030302020204" pitchFamily="66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276523"/>
            <a:ext cx="5924550" cy="4524202"/>
          </a:xfrm>
          <a:prstGeom prst="rect">
            <a:avLst/>
          </a:prstGeom>
        </p:spPr>
      </p:pic>
      <p:sp>
        <p:nvSpPr>
          <p:cNvPr id="4" name="Ovál 3"/>
          <p:cNvSpPr/>
          <p:nvPr/>
        </p:nvSpPr>
        <p:spPr>
          <a:xfrm>
            <a:off x="3038475" y="3314700"/>
            <a:ext cx="590550" cy="352425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vál 4"/>
          <p:cNvSpPr/>
          <p:nvPr/>
        </p:nvSpPr>
        <p:spPr>
          <a:xfrm>
            <a:off x="3914775" y="3324225"/>
            <a:ext cx="590550" cy="352425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vál 5"/>
          <p:cNvSpPr/>
          <p:nvPr/>
        </p:nvSpPr>
        <p:spPr>
          <a:xfrm>
            <a:off x="6543675" y="3324225"/>
            <a:ext cx="590550" cy="352425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1127685" y="229515"/>
            <a:ext cx="99790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err="1" smtClean="0">
                <a:latin typeface="Comic Sans MS" panose="030F0702030302020204" pitchFamily="66" charset="0"/>
              </a:rPr>
              <a:t>Imunofixace</a:t>
            </a:r>
            <a:r>
              <a:rPr lang="cs-CZ" sz="2800" b="1" dirty="0" smtClean="0">
                <a:latin typeface="Comic Sans MS" panose="030F0702030302020204" pitchFamily="66" charset="0"/>
              </a:rPr>
              <a:t> vzorku séra pacienta s </a:t>
            </a:r>
            <a:r>
              <a:rPr lang="cs-CZ" sz="2800" b="1" dirty="0" err="1" smtClean="0">
                <a:latin typeface="Comic Sans MS" panose="030F0702030302020204" pitchFamily="66" charset="0"/>
              </a:rPr>
              <a:t>paraproteinem</a:t>
            </a:r>
            <a:r>
              <a:rPr lang="cs-CZ" sz="2800" b="1" dirty="0" smtClean="0">
                <a:latin typeface="Comic Sans MS" panose="030F0702030302020204" pitchFamily="66" charset="0"/>
              </a:rPr>
              <a:t> </a:t>
            </a:r>
            <a:r>
              <a:rPr lang="cs-CZ" sz="2800" b="1" dirty="0" err="1" smtClean="0">
                <a:latin typeface="Comic Sans MS" panose="030F0702030302020204" pitchFamily="66" charset="0"/>
              </a:rPr>
              <a:t>IgGk</a:t>
            </a:r>
            <a:endParaRPr lang="cs-CZ" sz="28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46382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9581"/>
          </a:xfrm>
        </p:spPr>
        <p:txBody>
          <a:bodyPr/>
          <a:lstStyle/>
          <a:p>
            <a:r>
              <a:rPr lang="cs-CZ" b="1" dirty="0" err="1" smtClean="0">
                <a:latin typeface="Comic Sans MS" pitchFamily="66" charset="0"/>
              </a:rPr>
              <a:t>Imunoblot</a:t>
            </a:r>
            <a:endParaRPr lang="cs-CZ" b="1" dirty="0"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344706"/>
            <a:ext cx="10515600" cy="5205384"/>
          </a:xfrm>
        </p:spPr>
        <p:txBody>
          <a:bodyPr>
            <a:noAutofit/>
          </a:bodyPr>
          <a:lstStyle/>
          <a:p>
            <a:r>
              <a:rPr lang="cs-CZ" sz="2000" dirty="0">
                <a:latin typeface="Comic Sans MS" pitchFamily="66" charset="0"/>
              </a:rPr>
              <a:t>j</a:t>
            </a:r>
            <a:r>
              <a:rPr lang="cs-CZ" sz="2000" dirty="0" smtClean="0">
                <a:latin typeface="Comic Sans MS" pitchFamily="66" charset="0"/>
              </a:rPr>
              <a:t>de o kombinaci elektroforézy, </a:t>
            </a:r>
            <a:r>
              <a:rPr lang="cs-CZ" sz="2000" dirty="0" err="1" smtClean="0">
                <a:latin typeface="Comic Sans MS" pitchFamily="66" charset="0"/>
              </a:rPr>
              <a:t>blotingu</a:t>
            </a:r>
            <a:r>
              <a:rPr lang="cs-CZ" sz="2000" dirty="0" smtClean="0">
                <a:latin typeface="Comic Sans MS" pitchFamily="66" charset="0"/>
              </a:rPr>
              <a:t> (neboli otisku) a vizualizační metody (fluorescenční, enzymatické apod.)</a:t>
            </a:r>
          </a:p>
          <a:p>
            <a:r>
              <a:rPr lang="cs-CZ" sz="2000" dirty="0" smtClean="0">
                <a:latin typeface="Comic Sans MS" pitchFamily="66" charset="0"/>
              </a:rPr>
              <a:t>antigen je mnohem lépe definovaný, na rozdíl od klasických EIA testů, kde se pracuje se směsným antigenem. Nejčastěji se jedná o proteiny, glykoproteiny, DNA a RNA </a:t>
            </a:r>
          </a:p>
          <a:p>
            <a:r>
              <a:rPr lang="cs-CZ" sz="2000" dirty="0" smtClean="0">
                <a:latin typeface="Comic Sans MS" pitchFamily="66" charset="0"/>
              </a:rPr>
              <a:t>směs proteinů aplikuje na gelovou elektroforézu v nosné matrici, aby došlo k rozdělení proteinů podle velikosti, náboje, nebo jiných rozdílů v jednotlivé proteinové pásy</a:t>
            </a:r>
          </a:p>
          <a:p>
            <a:r>
              <a:rPr lang="cs-CZ" sz="2000" dirty="0" smtClean="0">
                <a:latin typeface="Comic Sans MS" pitchFamily="66" charset="0"/>
              </a:rPr>
              <a:t>oddělené proteinové pásy jsou pak přeneseny pomocí jednosměrného elektrického proudu do nosné membrány (např. nitrocelulózy nebo nylonu). Tento proces se nazývá </a:t>
            </a:r>
            <a:r>
              <a:rPr lang="cs-CZ" sz="2000" dirty="0" err="1" smtClean="0">
                <a:latin typeface="Comic Sans MS" pitchFamily="66" charset="0"/>
              </a:rPr>
              <a:t>bloting</a:t>
            </a:r>
            <a:r>
              <a:rPr lang="cs-CZ" sz="2000" dirty="0">
                <a:latin typeface="Comic Sans MS" pitchFamily="66" charset="0"/>
              </a:rPr>
              <a:t> </a:t>
            </a:r>
            <a:r>
              <a:rPr lang="cs-CZ" sz="20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itchFamily="66" charset="0"/>
              </a:rPr>
              <a:t>(video) </a:t>
            </a:r>
          </a:p>
          <a:p>
            <a:r>
              <a:rPr lang="cs-CZ" sz="2000" dirty="0">
                <a:latin typeface="Comic Sans MS" pitchFamily="66" charset="0"/>
              </a:rPr>
              <a:t>p</a:t>
            </a:r>
            <a:r>
              <a:rPr lang="cs-CZ" sz="2000" dirty="0" smtClean="0">
                <a:latin typeface="Comic Sans MS" pitchFamily="66" charset="0"/>
              </a:rPr>
              <a:t>roteiny přilnou na membránu ve stejném rozložení, jako byly rozděleny v gelu a jsou zde fixovány  </a:t>
            </a:r>
          </a:p>
          <a:p>
            <a:r>
              <a:rPr lang="cs-CZ" sz="2000" dirty="0">
                <a:latin typeface="Comic Sans MS" pitchFamily="66" charset="0"/>
              </a:rPr>
              <a:t>m</a:t>
            </a:r>
            <a:r>
              <a:rPr lang="cs-CZ" sz="2000" dirty="0" smtClean="0">
                <a:latin typeface="Comic Sans MS" pitchFamily="66" charset="0"/>
              </a:rPr>
              <a:t>embrána se nařeže na jednotlivé proužky, které se nazývají </a:t>
            </a:r>
            <a:r>
              <a:rPr lang="cs-CZ" sz="2000" dirty="0" err="1" smtClean="0">
                <a:latin typeface="Comic Sans MS" pitchFamily="66" charset="0"/>
              </a:rPr>
              <a:t>stripy</a:t>
            </a:r>
            <a:r>
              <a:rPr lang="cs-CZ" sz="2000" dirty="0" smtClean="0">
                <a:latin typeface="Comic Sans MS" pitchFamily="66" charset="0"/>
              </a:rPr>
              <a:t>. Každý </a:t>
            </a:r>
            <a:r>
              <a:rPr lang="cs-CZ" sz="2000" dirty="0" err="1" smtClean="0">
                <a:latin typeface="Comic Sans MS" pitchFamily="66" charset="0"/>
              </a:rPr>
              <a:t>strip</a:t>
            </a:r>
            <a:r>
              <a:rPr lang="cs-CZ" sz="2000" dirty="0" smtClean="0">
                <a:latin typeface="Comic Sans MS" pitchFamily="66" charset="0"/>
              </a:rPr>
              <a:t> se používá pro jednoho pacienta</a:t>
            </a:r>
            <a:endParaRPr lang="cs-CZ" sz="20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www.wieslab.se/upload/images/pageImages/immunoblot-05-e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7075" y="588526"/>
            <a:ext cx="7426358" cy="5681704"/>
          </a:xfrm>
          <a:prstGeom prst="rect">
            <a:avLst/>
          </a:prstGeom>
          <a:noFill/>
        </p:spPr>
      </p:pic>
      <p:sp>
        <p:nvSpPr>
          <p:cNvPr id="2" name="Obdélník 1"/>
          <p:cNvSpPr/>
          <p:nvPr/>
        </p:nvSpPr>
        <p:spPr>
          <a:xfrm>
            <a:off x="6096000" y="6501110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000" i="1" dirty="0">
                <a:latin typeface="Comic Sans MS" panose="030F0702030302020204" pitchFamily="66" charset="0"/>
              </a:rPr>
              <a:t>http://www.wieslab.se/diagnostic-services/index.php?langId=1&amp;headId=72&amp;subId=92&amp;pageId=126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Postup pro </a:t>
            </a:r>
            <a:r>
              <a:rPr lang="cs-CZ" dirty="0" err="1" smtClean="0"/>
              <a:t>imunoblot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vaničku se </a:t>
            </a:r>
            <a:r>
              <a:rPr lang="cs-CZ" dirty="0" err="1" smtClean="0"/>
              <a:t>stripy</a:t>
            </a:r>
            <a:r>
              <a:rPr lang="cs-CZ" dirty="0" smtClean="0"/>
              <a:t> vložit do analyzátoru</a:t>
            </a:r>
          </a:p>
          <a:p>
            <a:r>
              <a:rPr lang="cs-CZ" dirty="0" smtClean="0"/>
              <a:t>přidán blokovací roztok , inkubace – zabránění nespecifických vazeb</a:t>
            </a:r>
          </a:p>
          <a:p>
            <a:r>
              <a:rPr lang="cs-CZ" dirty="0" smtClean="0"/>
              <a:t>promytí</a:t>
            </a:r>
          </a:p>
          <a:p>
            <a:r>
              <a:rPr lang="cs-CZ" dirty="0" smtClean="0"/>
              <a:t>do příslušných žlábků přidáno sérum pacienta, inkubace</a:t>
            </a:r>
          </a:p>
          <a:p>
            <a:r>
              <a:rPr lang="cs-CZ" dirty="0" smtClean="0"/>
              <a:t>promytí</a:t>
            </a:r>
          </a:p>
          <a:p>
            <a:r>
              <a:rPr lang="cs-CZ" dirty="0" smtClean="0"/>
              <a:t>přidán konjugát (sek. protilátka značená enzymem)</a:t>
            </a:r>
          </a:p>
          <a:p>
            <a:r>
              <a:rPr lang="cs-CZ" dirty="0" smtClean="0"/>
              <a:t>promytí</a:t>
            </a:r>
          </a:p>
          <a:p>
            <a:r>
              <a:rPr lang="cs-CZ" dirty="0" smtClean="0"/>
              <a:t>inkubace se substrátem</a:t>
            </a:r>
          </a:p>
          <a:p>
            <a:r>
              <a:rPr lang="cs-CZ" dirty="0" smtClean="0"/>
              <a:t>stop činidlo</a:t>
            </a:r>
          </a:p>
          <a:p>
            <a:r>
              <a:rPr lang="cs-CZ" dirty="0" err="1" smtClean="0"/>
              <a:t>stripy</a:t>
            </a:r>
            <a:r>
              <a:rPr lang="cs-CZ" dirty="0" smtClean="0"/>
              <a:t> osušit</a:t>
            </a:r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PR3100 TSC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6825" y="1177616"/>
            <a:ext cx="4439575" cy="4145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ovéPole 2"/>
          <p:cNvSpPr txBox="1"/>
          <p:nvPr/>
        </p:nvSpPr>
        <p:spPr>
          <a:xfrm>
            <a:off x="1446663" y="723331"/>
            <a:ext cx="1533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AutoBlot</a:t>
            </a:r>
            <a:r>
              <a:rPr lang="cs-CZ" dirty="0" smtClean="0"/>
              <a:t> 3000</a:t>
            </a:r>
            <a:endParaRPr lang="cs-CZ" dirty="0"/>
          </a:p>
        </p:txBody>
      </p:sp>
      <p:pic>
        <p:nvPicPr>
          <p:cNvPr id="4" name="Picture 4" descr="http://www.bio-rad.com/webroot/web/images/cdg/products/blood_virus/category_feature/global/bvd_hepatitis_c_immunoblots_categor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9362" y="1371600"/>
            <a:ext cx="6035090" cy="32330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www.cosmosbiomedical.com/bact/mikrogen_scann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7903" y="205005"/>
            <a:ext cx="8538050" cy="65301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C:\Users\Peťula\Desktop\bc\obrázky\Výstřižek.PNG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935917" y="285819"/>
            <a:ext cx="4350039" cy="6387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ovéPole 2"/>
          <p:cNvSpPr txBox="1"/>
          <p:nvPr/>
        </p:nvSpPr>
        <p:spPr>
          <a:xfrm>
            <a:off x="7547213" y="682388"/>
            <a:ext cx="440822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latin typeface="Comic Sans MS" pitchFamily="66" charset="0"/>
              </a:rPr>
              <a:t>Vyhodnocení vyšetření </a:t>
            </a:r>
            <a:r>
              <a:rPr lang="cs-CZ" sz="2000" dirty="0" err="1" smtClean="0">
                <a:latin typeface="Comic Sans MS" pitchFamily="66" charset="0"/>
              </a:rPr>
              <a:t>antinukleárních</a:t>
            </a:r>
            <a:r>
              <a:rPr lang="cs-CZ" sz="2000" dirty="0" smtClean="0">
                <a:latin typeface="Comic Sans MS" pitchFamily="66" charset="0"/>
              </a:rPr>
              <a:t> protilátek programem AID Western </a:t>
            </a:r>
            <a:r>
              <a:rPr lang="cs-CZ" sz="2000" dirty="0" err="1" smtClean="0">
                <a:latin typeface="Comic Sans MS" pitchFamily="66" charset="0"/>
              </a:rPr>
              <a:t>Blot</a:t>
            </a:r>
            <a:r>
              <a:rPr lang="cs-CZ" sz="2000" dirty="0" smtClean="0">
                <a:latin typeface="Comic Sans MS" pitchFamily="66" charset="0"/>
              </a:rPr>
              <a:t> Scanner (</a:t>
            </a:r>
            <a:r>
              <a:rPr lang="cs-CZ" sz="2000" dirty="0" err="1" smtClean="0">
                <a:latin typeface="Comic Sans MS" pitchFamily="66" charset="0"/>
              </a:rPr>
              <a:t>Autoimmun</a:t>
            </a:r>
            <a:r>
              <a:rPr lang="cs-CZ" sz="2000" dirty="0" smtClean="0">
                <a:latin typeface="Comic Sans MS" pitchFamily="66" charset="0"/>
              </a:rPr>
              <a:t> Diagnostika </a:t>
            </a:r>
            <a:r>
              <a:rPr lang="cs-CZ" sz="2000" dirty="0" err="1" smtClean="0">
                <a:latin typeface="Comic Sans MS" pitchFamily="66" charset="0"/>
              </a:rPr>
              <a:t>GmbH</a:t>
            </a:r>
            <a:r>
              <a:rPr lang="cs-CZ" sz="2000" dirty="0" smtClean="0">
                <a:latin typeface="Comic Sans MS" pitchFamily="66" charset="0"/>
              </a:rPr>
              <a:t>, Německo). </a:t>
            </a:r>
          </a:p>
          <a:p>
            <a:endParaRPr lang="cs-CZ" sz="2000" dirty="0" smtClean="0">
              <a:latin typeface="Comic Sans MS" pitchFamily="66" charset="0"/>
            </a:endParaRPr>
          </a:p>
          <a:p>
            <a:r>
              <a:rPr lang="cs-CZ" sz="2000" dirty="0" smtClean="0">
                <a:latin typeface="Comic Sans MS" pitchFamily="66" charset="0"/>
              </a:rPr>
              <a:t>Na obrázku vidíme pacienta se silnou pozitivitou </a:t>
            </a:r>
            <a:r>
              <a:rPr lang="cs-CZ" sz="2000" dirty="0" err="1" smtClean="0">
                <a:latin typeface="Comic Sans MS" pitchFamily="66" charset="0"/>
              </a:rPr>
              <a:t>anti</a:t>
            </a:r>
            <a:r>
              <a:rPr lang="cs-CZ" sz="2000" dirty="0" smtClean="0">
                <a:latin typeface="Comic Sans MS" pitchFamily="66" charset="0"/>
              </a:rPr>
              <a:t>-SS-A </a:t>
            </a:r>
            <a:br>
              <a:rPr lang="cs-CZ" sz="2000" dirty="0" smtClean="0">
                <a:latin typeface="Comic Sans MS" pitchFamily="66" charset="0"/>
              </a:rPr>
            </a:br>
            <a:r>
              <a:rPr lang="cs-CZ" sz="2000" dirty="0" err="1" smtClean="0">
                <a:latin typeface="Comic Sans MS" pitchFamily="66" charset="0"/>
              </a:rPr>
              <a:t>a</a:t>
            </a:r>
            <a:r>
              <a:rPr lang="cs-CZ" sz="2000" dirty="0" smtClean="0">
                <a:latin typeface="Comic Sans MS" pitchFamily="66" charset="0"/>
              </a:rPr>
              <a:t> pozitivitou </a:t>
            </a:r>
            <a:r>
              <a:rPr lang="cs-CZ" sz="2000" dirty="0" err="1" smtClean="0">
                <a:latin typeface="Comic Sans MS" pitchFamily="66" charset="0"/>
              </a:rPr>
              <a:t>anti</a:t>
            </a:r>
            <a:r>
              <a:rPr lang="cs-CZ" sz="2000" dirty="0" smtClean="0">
                <a:latin typeface="Comic Sans MS" pitchFamily="66" charset="0"/>
              </a:rPr>
              <a:t>-SS-B protilátek.</a:t>
            </a:r>
            <a:endParaRPr lang="cs-CZ" sz="2000" dirty="0">
              <a:latin typeface="Comic Sans MS" pitchFamily="66" charset="0"/>
            </a:endParaRPr>
          </a:p>
        </p:txBody>
      </p:sp>
      <p:pic>
        <p:nvPicPr>
          <p:cNvPr id="4" name="Obrázek 3" descr="C:\Users\Peťula\Desktop\bc\obrázky\Výstřižek.PNG"/>
          <p:cNvPicPr/>
          <p:nvPr/>
        </p:nvPicPr>
        <p:blipFill rotWithShape="1">
          <a:blip r:embed="rId2" cstate="print"/>
          <a:srcRect l="1504" t="6022" r="75116" b="49158"/>
          <a:stretch/>
        </p:blipFill>
        <p:spPr bwMode="auto">
          <a:xfrm>
            <a:off x="391885" y="457200"/>
            <a:ext cx="1912776" cy="4357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30001" t="36666" r="28940" b="22571"/>
          <a:stretch/>
        </p:blipFill>
        <p:spPr>
          <a:xfrm>
            <a:off x="876300" y="291953"/>
            <a:ext cx="10306050" cy="6394597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7510910" y="6595344"/>
            <a:ext cx="46810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i="1" dirty="0" smtClean="0">
                <a:latin typeface="Comic Sans MS" panose="030F0702030302020204" pitchFamily="66" charset="0"/>
              </a:rPr>
              <a:t>Jana Švarcová. </a:t>
            </a:r>
            <a:r>
              <a:rPr lang="cs-CZ" sz="1000" i="1" dirty="0">
                <a:latin typeface="Comic Sans MS" panose="030F0702030302020204" pitchFamily="66" charset="0"/>
              </a:rPr>
              <a:t>Plazmatické proteiny. http://slideplayer.cz/slide/2345714/</a:t>
            </a:r>
          </a:p>
        </p:txBody>
      </p:sp>
    </p:spTree>
    <p:extLst>
      <p:ext uri="{BB962C8B-B14F-4D97-AF65-F5344CB8AC3E}">
        <p14:creationId xmlns:p14="http://schemas.microsoft.com/office/powerpoint/2010/main" val="3083365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28453" t="28857" r="28928" b="23524"/>
          <a:stretch/>
        </p:blipFill>
        <p:spPr>
          <a:xfrm>
            <a:off x="1409700" y="342899"/>
            <a:ext cx="8953500" cy="6252445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7510910" y="6595344"/>
            <a:ext cx="46810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i="1" dirty="0" smtClean="0">
                <a:latin typeface="Comic Sans MS" panose="030F0702030302020204" pitchFamily="66" charset="0"/>
              </a:rPr>
              <a:t>Jana Švarcová. </a:t>
            </a:r>
            <a:r>
              <a:rPr lang="cs-CZ" sz="1000" i="1" dirty="0">
                <a:latin typeface="Comic Sans MS" panose="030F0702030302020204" pitchFamily="66" charset="0"/>
              </a:rPr>
              <a:t>Plazmatické proteiny. http://slideplayer.cz/slide/2345714/</a:t>
            </a:r>
          </a:p>
        </p:txBody>
      </p:sp>
    </p:spTree>
    <p:extLst>
      <p:ext uri="{BB962C8B-B14F-4D97-AF65-F5344CB8AC3E}">
        <p14:creationId xmlns:p14="http://schemas.microsoft.com/office/powerpoint/2010/main" val="4062969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~AUT000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1354138"/>
            <a:ext cx="4703763" cy="301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4" descr="~AUT000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4800600"/>
            <a:ext cx="4513263" cy="144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6767513" y="2298700"/>
            <a:ext cx="2994731" cy="3570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dirty="0" err="1">
                <a:latin typeface="Verdana" panose="020B0604030504040204" pitchFamily="34" charset="0"/>
              </a:rPr>
              <a:t>Hypergamaglobulinemie</a:t>
            </a:r>
            <a:endParaRPr lang="cs-CZ" altLang="cs-CZ" dirty="0">
              <a:latin typeface="Verdana" panose="020B0604030504040204" pitchFamily="34" charset="0"/>
            </a:endParaRPr>
          </a:p>
          <a:p>
            <a:endParaRPr lang="cs-CZ" altLang="cs-CZ" dirty="0">
              <a:latin typeface="Verdana" panose="020B0604030504040204" pitchFamily="34" charset="0"/>
            </a:endParaRPr>
          </a:p>
          <a:p>
            <a:endParaRPr lang="cs-CZ" altLang="cs-CZ" dirty="0">
              <a:latin typeface="Verdana" panose="020B0604030504040204" pitchFamily="34" charset="0"/>
            </a:endParaRPr>
          </a:p>
          <a:p>
            <a:endParaRPr lang="cs-CZ" altLang="cs-CZ" dirty="0">
              <a:latin typeface="Verdana" panose="020B0604030504040204" pitchFamily="34" charset="0"/>
            </a:endParaRPr>
          </a:p>
          <a:p>
            <a:endParaRPr lang="cs-CZ" altLang="cs-CZ" dirty="0">
              <a:latin typeface="Verdana" panose="020B0604030504040204" pitchFamily="34" charset="0"/>
            </a:endParaRPr>
          </a:p>
          <a:p>
            <a:r>
              <a:rPr lang="cs-CZ" altLang="cs-CZ" dirty="0" err="1">
                <a:latin typeface="Verdana" panose="020B0604030504040204" pitchFamily="34" charset="0"/>
              </a:rPr>
              <a:t>Hypogamaglobulinemie</a:t>
            </a:r>
            <a:r>
              <a:rPr lang="cs-CZ" altLang="cs-CZ" dirty="0">
                <a:latin typeface="Verdana" panose="020B0604030504040204" pitchFamily="34" charset="0"/>
              </a:rPr>
              <a:t> </a:t>
            </a:r>
          </a:p>
          <a:p>
            <a:endParaRPr lang="cs-CZ" altLang="cs-CZ" dirty="0">
              <a:latin typeface="Verdana" panose="020B0604030504040204" pitchFamily="34" charset="0"/>
            </a:endParaRPr>
          </a:p>
          <a:p>
            <a:endParaRPr lang="cs-CZ" altLang="cs-CZ" dirty="0" smtClean="0">
              <a:latin typeface="Verdana" panose="020B0604030504040204" pitchFamily="34" charset="0"/>
            </a:endParaRPr>
          </a:p>
          <a:p>
            <a:endParaRPr lang="cs-CZ" altLang="cs-CZ" dirty="0">
              <a:latin typeface="Verdana" panose="020B0604030504040204" pitchFamily="34" charset="0"/>
            </a:endParaRPr>
          </a:p>
          <a:p>
            <a:endParaRPr lang="cs-CZ" altLang="cs-CZ" dirty="0">
              <a:latin typeface="Verdana" panose="020B0604030504040204" pitchFamily="34" charset="0"/>
            </a:endParaRPr>
          </a:p>
          <a:p>
            <a:endParaRPr lang="cs-CZ" altLang="cs-CZ" dirty="0">
              <a:latin typeface="Verdana" panose="020B0604030504040204" pitchFamily="34" charset="0"/>
            </a:endParaRPr>
          </a:p>
          <a:p>
            <a:r>
              <a:rPr lang="cs-CZ" altLang="cs-CZ" dirty="0">
                <a:latin typeface="Verdana" panose="020B0604030504040204" pitchFamily="34" charset="0"/>
              </a:rPr>
              <a:t>Normální sérum</a:t>
            </a:r>
            <a:r>
              <a:rPr lang="cs-CZ" altLang="cs-CZ" sz="2800" dirty="0">
                <a:latin typeface="Verdana" panose="020B0604030504040204" pitchFamily="34" charset="0"/>
              </a:rPr>
              <a:t> 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2264353" y="274638"/>
            <a:ext cx="766762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cs-CZ" altLang="cs-CZ" sz="3200" b="1" dirty="0">
                <a:solidFill>
                  <a:srgbClr val="00B050"/>
                </a:solidFill>
                <a:latin typeface="Comic Sans MS" panose="030F0702030302020204" pitchFamily="66" charset="0"/>
              </a:rPr>
              <a:t>Použití zónové </a:t>
            </a:r>
            <a:r>
              <a:rPr lang="cs-CZ" altLang="cs-CZ" sz="2800" b="1" dirty="0">
                <a:solidFill>
                  <a:srgbClr val="00B050"/>
                </a:solidFill>
                <a:latin typeface="Comic Sans MS" panose="030F0702030302020204" pitchFamily="66" charset="0"/>
              </a:rPr>
              <a:t>elektroforézy</a:t>
            </a:r>
            <a:r>
              <a:rPr lang="cs-CZ" altLang="cs-CZ" sz="3200" b="1" dirty="0">
                <a:solidFill>
                  <a:srgbClr val="00B050"/>
                </a:solidFill>
                <a:latin typeface="Comic Sans MS" panose="030F0702030302020204" pitchFamily="66" charset="0"/>
              </a:rPr>
              <a:t> v klinické praxi</a:t>
            </a:r>
          </a:p>
        </p:txBody>
      </p:sp>
      <p:sp>
        <p:nvSpPr>
          <p:cNvPr id="6" name="Obdélník 5"/>
          <p:cNvSpPr/>
          <p:nvPr/>
        </p:nvSpPr>
        <p:spPr>
          <a:xfrm>
            <a:off x="5067300" y="1543050"/>
            <a:ext cx="931863" cy="12382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5105400" y="3105150"/>
            <a:ext cx="931863" cy="12382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5086350" y="4781550"/>
            <a:ext cx="931863" cy="12382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9966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latin typeface="Comic Sans MS" panose="030F0702030302020204" pitchFamily="66" charset="0"/>
              </a:rPr>
              <a:t>Imunoelektroforéza</a:t>
            </a:r>
            <a:endParaRPr lang="cs-CZ" b="1" dirty="0">
              <a:latin typeface="Comic Sans MS" panose="030F0702030302020204" pitchFamily="66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162050" y="1712584"/>
            <a:ext cx="8565165" cy="3909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</a:rPr>
              <a:t>A.</a:t>
            </a:r>
            <a:r>
              <a:rPr kumimoji="0" lang="cs-CZ" altLang="cs-CZ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anose="030F0702030302020204" pitchFamily="66" charset="0"/>
                <a:cs typeface="Times New Roman" panose="02020603050405020304" pitchFamily="18" charset="0"/>
              </a:rPr>
              <a:t>      </a:t>
            </a:r>
            <a:r>
              <a:rPr kumimoji="0" lang="cs-CZ" altLang="cs-CZ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</a:rPr>
              <a:t>Kvalitativní </a:t>
            </a:r>
            <a:r>
              <a:rPr kumimoji="0" lang="cs-CZ" altLang="cs-CZ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</a:rPr>
              <a:t>imunoelektroforetické</a:t>
            </a:r>
            <a:r>
              <a:rPr kumimoji="0" lang="cs-CZ" altLang="cs-CZ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</a:rPr>
              <a:t> metody</a:t>
            </a:r>
            <a:endParaRPr kumimoji="0" lang="cs-CZ" altLang="cs-CZ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anose="030F0702030302020204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</a:rPr>
              <a:t>	1.</a:t>
            </a:r>
            <a:r>
              <a:rPr kumimoji="0" lang="cs-CZ" altLang="cs-CZ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anose="030F0702030302020204" pitchFamily="66" charset="0"/>
                <a:cs typeface="Times New Roman" panose="02020603050405020304" pitchFamily="18" charset="0"/>
              </a:rPr>
              <a:t>       </a:t>
            </a:r>
            <a:r>
              <a:rPr kumimoji="0" lang="cs-CZ" altLang="cs-CZ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</a:rPr>
              <a:t>Imunoelektroforéza</a:t>
            </a:r>
            <a:endParaRPr kumimoji="0" lang="cs-CZ" altLang="cs-CZ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anose="030F0702030302020204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</a:rPr>
              <a:t>	2.</a:t>
            </a:r>
            <a:r>
              <a:rPr kumimoji="0" lang="cs-CZ" altLang="cs-CZ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anose="030F0702030302020204" pitchFamily="66" charset="0"/>
                <a:cs typeface="Times New Roman" panose="02020603050405020304" pitchFamily="18" charset="0"/>
              </a:rPr>
              <a:t>       </a:t>
            </a:r>
            <a:r>
              <a:rPr kumimoji="0" lang="cs-CZ" altLang="cs-CZ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</a:rPr>
              <a:t>Protisměrná elektroforéza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anose="030F0702030302020204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</a:rPr>
              <a:t>B.</a:t>
            </a:r>
            <a:r>
              <a:rPr kumimoji="0" lang="cs-CZ" altLang="cs-CZ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anose="030F0702030302020204" pitchFamily="66" charset="0"/>
                <a:cs typeface="Times New Roman" panose="02020603050405020304" pitchFamily="18" charset="0"/>
              </a:rPr>
              <a:t>      </a:t>
            </a:r>
            <a:r>
              <a:rPr kumimoji="0" lang="cs-CZ" altLang="cs-CZ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</a:rPr>
              <a:t>Kvantitativní </a:t>
            </a:r>
            <a:r>
              <a:rPr kumimoji="0" lang="cs-CZ" altLang="cs-CZ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</a:rPr>
              <a:t>imunoelektroforetické</a:t>
            </a:r>
            <a:r>
              <a:rPr kumimoji="0" lang="cs-CZ" altLang="cs-CZ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</a:rPr>
              <a:t> metody</a:t>
            </a:r>
            <a:endParaRPr kumimoji="0" lang="cs-CZ" altLang="cs-CZ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anose="030F0702030302020204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</a:rPr>
              <a:t>	1.</a:t>
            </a:r>
            <a:r>
              <a:rPr kumimoji="0" lang="cs-CZ" altLang="cs-CZ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anose="030F0702030302020204" pitchFamily="66" charset="0"/>
                <a:cs typeface="Times New Roman" panose="02020603050405020304" pitchFamily="18" charset="0"/>
              </a:rPr>
              <a:t>       </a:t>
            </a:r>
            <a:r>
              <a:rPr kumimoji="0" lang="cs-CZ" altLang="cs-CZ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</a:rPr>
              <a:t>Elektroimunodifuze</a:t>
            </a:r>
            <a:r>
              <a:rPr kumimoji="0" lang="cs-CZ" altLang="cs-CZ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</a:rPr>
              <a:t> podle </a:t>
            </a:r>
            <a:r>
              <a:rPr kumimoji="0" lang="cs-CZ" altLang="cs-CZ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</a:rPr>
              <a:t>Laurella</a:t>
            </a:r>
            <a:r>
              <a:rPr kumimoji="0" lang="cs-CZ" altLang="cs-CZ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</a:rPr>
              <a:t> (</a:t>
            </a:r>
            <a:r>
              <a:rPr kumimoji="0" lang="cs-CZ" altLang="cs-CZ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</a:rPr>
              <a:t>raketková</a:t>
            </a:r>
            <a:r>
              <a:rPr kumimoji="0" lang="cs-CZ" altLang="cs-CZ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</a:rPr>
              <a:t>)</a:t>
            </a:r>
            <a:endParaRPr kumimoji="0" lang="cs-CZ" altLang="cs-CZ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anose="030F0702030302020204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</a:rPr>
              <a:t>	2.</a:t>
            </a:r>
            <a:r>
              <a:rPr kumimoji="0" lang="cs-CZ" altLang="cs-CZ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anose="030F0702030302020204" pitchFamily="66" charset="0"/>
                <a:cs typeface="Times New Roman" panose="02020603050405020304" pitchFamily="18" charset="0"/>
              </a:rPr>
              <a:t>       </a:t>
            </a:r>
            <a:r>
              <a:rPr kumimoji="0" lang="cs-CZ" altLang="cs-CZ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</a:rPr>
              <a:t>Dvourozměrná imunoelektroforéza</a:t>
            </a:r>
            <a:endParaRPr kumimoji="0" lang="cs-CZ" altLang="cs-CZ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661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1328" y="82738"/>
            <a:ext cx="10959353" cy="1325563"/>
          </a:xfrm>
        </p:spPr>
        <p:txBody>
          <a:bodyPr/>
          <a:lstStyle/>
          <a:p>
            <a:r>
              <a:rPr lang="cs-CZ" b="1" dirty="0" smtClean="0">
                <a:latin typeface="Comic Sans MS" pitchFamily="66" charset="0"/>
              </a:rPr>
              <a:t>Imunoelektroforéza</a:t>
            </a:r>
            <a:r>
              <a:rPr lang="cs-CZ" dirty="0" smtClean="0">
                <a:latin typeface="Comic Sans MS" pitchFamily="66" charset="0"/>
              </a:rPr>
              <a:t> </a:t>
            </a:r>
            <a:r>
              <a:rPr lang="cs-CZ" sz="3200" dirty="0" smtClean="0">
                <a:latin typeface="Comic Sans MS" pitchFamily="66" charset="0"/>
              </a:rPr>
              <a:t>(podle </a:t>
            </a:r>
            <a:r>
              <a:rPr lang="cs-CZ" sz="3200" dirty="0" err="1" smtClean="0">
                <a:latin typeface="Comic Sans MS" pitchFamily="66" charset="0"/>
              </a:rPr>
              <a:t>Grabara</a:t>
            </a:r>
            <a:r>
              <a:rPr lang="cs-CZ" sz="3200" dirty="0" smtClean="0">
                <a:latin typeface="Comic Sans MS" pitchFamily="66" charset="0"/>
              </a:rPr>
              <a:t> a </a:t>
            </a:r>
            <a:r>
              <a:rPr lang="cs-CZ" sz="3200" dirty="0" err="1" smtClean="0">
                <a:latin typeface="Comic Sans MS" pitchFamily="66" charset="0"/>
              </a:rPr>
              <a:t>Williamse</a:t>
            </a:r>
            <a:r>
              <a:rPr lang="cs-CZ" sz="3200" dirty="0" smtClean="0">
                <a:latin typeface="Comic Sans MS" pitchFamily="66" charset="0"/>
              </a:rPr>
              <a:t>)</a:t>
            </a:r>
            <a:endParaRPr lang="cs-CZ" sz="3200" dirty="0"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1000" y="1506071"/>
            <a:ext cx="8736106" cy="4657445"/>
          </a:xfrm>
        </p:spPr>
        <p:txBody>
          <a:bodyPr>
            <a:normAutofit fontScale="70000" lnSpcReduction="20000"/>
          </a:bodyPr>
          <a:lstStyle/>
          <a:p>
            <a:r>
              <a:rPr lang="cs-CZ" dirty="0" smtClean="0">
                <a:latin typeface="Comic Sans MS" pitchFamily="66" charset="0"/>
              </a:rPr>
              <a:t>imunoelektroforéza je kombinací elektroforetického dělení s </a:t>
            </a:r>
            <a:r>
              <a:rPr lang="cs-CZ" dirty="0" err="1" smtClean="0">
                <a:latin typeface="Comic Sans MS" pitchFamily="66" charset="0"/>
              </a:rPr>
              <a:t>imunodifuzním</a:t>
            </a:r>
            <a:endParaRPr lang="cs-CZ" dirty="0" smtClean="0">
              <a:latin typeface="Comic Sans MS" pitchFamily="66" charset="0"/>
            </a:endParaRPr>
          </a:p>
          <a:p>
            <a:pPr>
              <a:buNone/>
            </a:pPr>
            <a:endParaRPr lang="cs-CZ" dirty="0" smtClean="0">
              <a:latin typeface="Comic Sans MS" pitchFamily="66" charset="0"/>
            </a:endParaRPr>
          </a:p>
          <a:p>
            <a:pPr lvl="0"/>
            <a:r>
              <a:rPr lang="cs-CZ" dirty="0" smtClean="0">
                <a:latin typeface="Comic Sans MS" pitchFamily="66" charset="0"/>
              </a:rPr>
              <a:t>rozdělení sledované látky (séra) elektroforézou na gelu (působením stejnosměrného proudu), po ukončení se gel nesuší ani nebarví, ale následuje druhá fáze</a:t>
            </a:r>
          </a:p>
          <a:p>
            <a:pPr lvl="0"/>
            <a:endParaRPr lang="cs-CZ" dirty="0" smtClean="0">
              <a:latin typeface="Comic Sans MS" pitchFamily="66" charset="0"/>
            </a:endParaRPr>
          </a:p>
          <a:p>
            <a:r>
              <a:rPr lang="cs-CZ" dirty="0" smtClean="0">
                <a:latin typeface="Comic Sans MS" pitchFamily="66" charset="0"/>
              </a:rPr>
              <a:t>vedle rozdělených složek se do gelové vrstvy vykrojí úzký žlábek, do něj se pipetuje protilátka (polyvalentní </a:t>
            </a:r>
            <a:r>
              <a:rPr lang="cs-CZ" dirty="0" err="1" smtClean="0">
                <a:latin typeface="Comic Sans MS" pitchFamily="66" charset="0"/>
              </a:rPr>
              <a:t>antisérum</a:t>
            </a:r>
            <a:r>
              <a:rPr lang="cs-CZ" dirty="0" smtClean="0">
                <a:latin typeface="Comic Sans MS" pitchFamily="66" charset="0"/>
              </a:rPr>
              <a:t>), následuje inkubace</a:t>
            </a:r>
          </a:p>
          <a:p>
            <a:endParaRPr lang="cs-CZ" dirty="0" smtClean="0">
              <a:latin typeface="Comic Sans MS" pitchFamily="66" charset="0"/>
            </a:endParaRPr>
          </a:p>
          <a:p>
            <a:r>
              <a:rPr lang="cs-CZ" dirty="0" smtClean="0">
                <a:latin typeface="Comic Sans MS" pitchFamily="66" charset="0"/>
              </a:rPr>
              <a:t>mezi antigenem jednotlivých složek a protilátkou se vytvoří precipitační linie, které se zvýrazní obarvením</a:t>
            </a:r>
          </a:p>
          <a:p>
            <a:endParaRPr lang="cs-CZ" dirty="0" smtClean="0">
              <a:latin typeface="Comic Sans MS" pitchFamily="66" charset="0"/>
            </a:endParaRPr>
          </a:p>
          <a:p>
            <a:r>
              <a:rPr lang="cs-CZ" dirty="0" smtClean="0">
                <a:latin typeface="Comic Sans MS" pitchFamily="66" charset="0"/>
              </a:rPr>
              <a:t>zjišťování některých </a:t>
            </a:r>
            <a:r>
              <a:rPr lang="cs-CZ" dirty="0" err="1" smtClean="0">
                <a:latin typeface="Comic Sans MS" pitchFamily="66" charset="0"/>
              </a:rPr>
              <a:t>gamapatií</a:t>
            </a:r>
            <a:endParaRPr lang="cs-CZ" dirty="0" smtClean="0">
              <a:latin typeface="Comic Sans MS" pitchFamily="66" charset="0"/>
            </a:endParaRPr>
          </a:p>
          <a:p>
            <a:r>
              <a:rPr lang="cs-CZ" dirty="0" smtClean="0">
                <a:latin typeface="Comic Sans MS" pitchFamily="66" charset="0"/>
              </a:rPr>
              <a:t>poruchy v biosyntéze imunoglobulinů </a:t>
            </a:r>
          </a:p>
          <a:p>
            <a:endParaRPr lang="cs-CZ" dirty="0" smtClean="0">
              <a:latin typeface="Comic Sans MS" pitchFamily="66" charset="0"/>
            </a:endParaRPr>
          </a:p>
          <a:p>
            <a:endParaRPr lang="cs-CZ" dirty="0">
              <a:latin typeface="Comic Sans MS" pitchFamily="66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8525612" y="6611779"/>
            <a:ext cx="36663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i="1" dirty="0">
                <a:latin typeface="Comic Sans MS" panose="030F0702030302020204" pitchFamily="66" charset="0"/>
              </a:rPr>
              <a:t>http://ciselniky.dasta.mzcr.cz/CD/hypertext/AJBAG.htm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7106" y="2867025"/>
            <a:ext cx="3074894" cy="33488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http://www.wiley.com/legacy/products/subject/life/elgert/05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2743" y="1199177"/>
            <a:ext cx="5021217" cy="4447763"/>
          </a:xfrm>
          <a:prstGeom prst="rect">
            <a:avLst/>
          </a:prstGeom>
          <a:noFill/>
        </p:spPr>
      </p:pic>
      <p:pic>
        <p:nvPicPr>
          <p:cNvPr id="26630" name="Picture 6" descr="http://www.interlab-srl.com/media/web-guide/i_presentazione_html_EN/images/02_pag_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58151" y="966742"/>
            <a:ext cx="4009134" cy="4976858"/>
          </a:xfrm>
          <a:prstGeom prst="rect">
            <a:avLst/>
          </a:prstGeom>
          <a:noFill/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70952" y="0"/>
            <a:ext cx="2402244" cy="1983469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7220865" y="6315075"/>
            <a:ext cx="49295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900" i="1" dirty="0">
                <a:latin typeface="Comic Sans MS" panose="030F0702030302020204" pitchFamily="66" charset="0"/>
              </a:rPr>
              <a:t>http://</a:t>
            </a:r>
            <a:r>
              <a:rPr lang="cs-CZ" sz="900" i="1" dirty="0" smtClean="0">
                <a:latin typeface="Comic Sans MS" panose="030F0702030302020204" pitchFamily="66" charset="0"/>
              </a:rPr>
              <a:t>www.wikiskripta.eu/index.php/Elektroforeza_bilkovin_v_seru</a:t>
            </a:r>
          </a:p>
          <a:p>
            <a:r>
              <a:rPr lang="cs-CZ" sz="900" i="1" dirty="0">
                <a:latin typeface="Comic Sans MS" panose="030F0702030302020204" pitchFamily="66" charset="0"/>
              </a:rPr>
              <a:t>http://</a:t>
            </a:r>
            <a:r>
              <a:rPr lang="cs-CZ" sz="900" i="1" dirty="0" smtClean="0">
                <a:latin typeface="Comic Sans MS" panose="030F0702030302020204" pitchFamily="66" charset="0"/>
              </a:rPr>
              <a:t>www.wiley.com/legacy/products/subject/life/elgert/sample0516.htm</a:t>
            </a:r>
          </a:p>
          <a:p>
            <a:r>
              <a:rPr lang="cs-CZ" sz="900" i="1" dirty="0">
                <a:latin typeface="Comic Sans MS" panose="030F0702030302020204" pitchFamily="66" charset="0"/>
              </a:rPr>
              <a:t>http://</a:t>
            </a:r>
            <a:r>
              <a:rPr lang="cs-CZ" sz="900" i="1" dirty="0" smtClean="0">
                <a:latin typeface="Comic Sans MS" panose="030F0702030302020204" pitchFamily="66" charset="0"/>
              </a:rPr>
              <a:t>www.interlab-srl.com/media/web-guide/i_presentazione_html_EN/02_slide.html</a:t>
            </a:r>
          </a:p>
          <a:p>
            <a:endParaRPr lang="cs-CZ" sz="900" i="1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 l="22324" t="27022" r="43881" b="21692"/>
          <a:stretch>
            <a:fillRect/>
          </a:stretch>
        </p:blipFill>
        <p:spPr bwMode="auto">
          <a:xfrm>
            <a:off x="2904565" y="1976718"/>
            <a:ext cx="4397188" cy="3751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Přímá spojovací šipka 3"/>
          <p:cNvCxnSpPr/>
          <p:nvPr/>
        </p:nvCxnSpPr>
        <p:spPr>
          <a:xfrm flipH="1" flipV="1">
            <a:off x="6279777" y="5015753"/>
            <a:ext cx="1452282" cy="995082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ovéPole 6"/>
          <p:cNvSpPr txBox="1"/>
          <p:nvPr/>
        </p:nvSpPr>
        <p:spPr>
          <a:xfrm>
            <a:off x="7745507" y="5876365"/>
            <a:ext cx="907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0070C0"/>
                </a:solidFill>
                <a:latin typeface="Comic Sans MS" pitchFamily="66" charset="0"/>
              </a:rPr>
              <a:t>vzorek</a:t>
            </a:r>
            <a:endParaRPr lang="cs-CZ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309285" y="712694"/>
            <a:ext cx="82285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err="1" smtClean="0">
                <a:latin typeface="Comic Sans MS" pitchFamily="66" charset="0"/>
              </a:rPr>
              <a:t>Imunoelektroforegram</a:t>
            </a:r>
            <a:r>
              <a:rPr lang="cs-CZ" sz="2800" dirty="0" smtClean="0">
                <a:latin typeface="Comic Sans MS" pitchFamily="66" charset="0"/>
              </a:rPr>
              <a:t> normálního lidského séra</a:t>
            </a:r>
            <a:endParaRPr lang="cs-CZ" sz="2800" dirty="0">
              <a:latin typeface="Comic Sans MS" pitchFamily="66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322729" y="6051176"/>
            <a:ext cx="5755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  <a:latin typeface="Comic Sans MS" pitchFamily="66" charset="0"/>
              </a:rPr>
              <a:t>Králičí </a:t>
            </a:r>
            <a:r>
              <a:rPr lang="cs-CZ" b="1" dirty="0" err="1" smtClean="0">
                <a:solidFill>
                  <a:srgbClr val="FF0000"/>
                </a:solidFill>
                <a:latin typeface="Comic Sans MS" pitchFamily="66" charset="0"/>
              </a:rPr>
              <a:t>antisérum</a:t>
            </a:r>
            <a:r>
              <a:rPr lang="cs-CZ" b="1" dirty="0" smtClean="0">
                <a:solidFill>
                  <a:srgbClr val="FF0000"/>
                </a:solidFill>
                <a:latin typeface="Comic Sans MS" pitchFamily="66" charset="0"/>
              </a:rPr>
              <a:t> proti lidským sérovým proteinům</a:t>
            </a:r>
            <a:endParaRPr lang="cs-CZ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10" name="Přímá spojovací šipka 9"/>
          <p:cNvCxnSpPr/>
          <p:nvPr/>
        </p:nvCxnSpPr>
        <p:spPr>
          <a:xfrm flipV="1">
            <a:off x="2407024" y="5513294"/>
            <a:ext cx="1129552" cy="47064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ovéPole 12"/>
          <p:cNvSpPr txBox="1"/>
          <p:nvPr/>
        </p:nvSpPr>
        <p:spPr>
          <a:xfrm>
            <a:off x="7611035" y="2339788"/>
            <a:ext cx="430375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Comic Sans MS" pitchFamily="66" charset="0"/>
              </a:rPr>
              <a:t>při použití </a:t>
            </a:r>
            <a:r>
              <a:rPr lang="cs-CZ" dirty="0" err="1" smtClean="0">
                <a:latin typeface="Comic Sans MS" pitchFamily="66" charset="0"/>
              </a:rPr>
              <a:t>polyspecifického</a:t>
            </a:r>
            <a:r>
              <a:rPr lang="cs-CZ" dirty="0" smtClean="0">
                <a:latin typeface="Comic Sans MS" pitchFamily="66" charset="0"/>
              </a:rPr>
              <a:t> </a:t>
            </a:r>
            <a:r>
              <a:rPr lang="cs-CZ" dirty="0" err="1" smtClean="0">
                <a:latin typeface="Comic Sans MS" pitchFamily="66" charset="0"/>
              </a:rPr>
              <a:t>antiséra</a:t>
            </a:r>
            <a:endParaRPr lang="cs-CZ" dirty="0" smtClean="0">
              <a:latin typeface="Comic Sans MS" pitchFamily="66" charset="0"/>
            </a:endParaRPr>
          </a:p>
          <a:p>
            <a:r>
              <a:rPr lang="cs-CZ" dirty="0" smtClean="0">
                <a:latin typeface="Comic Sans MS" pitchFamily="66" charset="0"/>
              </a:rPr>
              <a:t>až 35 precipitačních obloučků </a:t>
            </a:r>
          </a:p>
          <a:p>
            <a:r>
              <a:rPr lang="cs-CZ" dirty="0" smtClean="0">
                <a:latin typeface="Comic Sans MS" pitchFamily="66" charset="0"/>
              </a:rPr>
              <a:t>(každý oblouček = 1 protein), které mají charakteristický tvar a umístění</a:t>
            </a:r>
          </a:p>
          <a:p>
            <a:r>
              <a:rPr lang="cs-CZ" dirty="0" smtClean="0">
                <a:latin typeface="Comic Sans MS" pitchFamily="66" charset="0"/>
              </a:rPr>
              <a:t>na </a:t>
            </a:r>
            <a:r>
              <a:rPr lang="cs-CZ" dirty="0" err="1" smtClean="0">
                <a:latin typeface="Comic Sans MS" pitchFamily="66" charset="0"/>
              </a:rPr>
              <a:t>imunoelektroforegramu</a:t>
            </a:r>
            <a:endParaRPr lang="cs-CZ" dirty="0" smtClean="0">
              <a:latin typeface="Comic Sans MS" pitchFamily="66" charset="0"/>
            </a:endParaRPr>
          </a:p>
          <a:p>
            <a:endParaRPr lang="cs-CZ" dirty="0">
              <a:latin typeface="Comic Sans MS" pitchFamily="66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7777009" y="6596390"/>
            <a:ext cx="39853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i="1" dirty="0"/>
              <a:t>http://biochemie.upol.cz/doc/skripta/imch/8.%20Imunoelektroforeza.pdf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992</TotalTime>
  <Words>986</Words>
  <Application>Microsoft Office PowerPoint</Application>
  <PresentationFormat>Širokoúhlá obrazovka</PresentationFormat>
  <Paragraphs>142</Paragraphs>
  <Slides>26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34" baseType="lpstr">
      <vt:lpstr>Arial</vt:lpstr>
      <vt:lpstr>Calibri</vt:lpstr>
      <vt:lpstr>Calibri Light</vt:lpstr>
      <vt:lpstr>Comic Sans MS</vt:lpstr>
      <vt:lpstr>Symbol</vt:lpstr>
      <vt:lpstr>Times New Roman</vt:lpstr>
      <vt:lpstr>Verdana</vt:lpstr>
      <vt:lpstr>Motiv Office</vt:lpstr>
      <vt:lpstr>Imunoblot, imunoelektroforéza</vt:lpstr>
      <vt:lpstr>Prezentace aplikace PowerPoint</vt:lpstr>
      <vt:lpstr>Prezentace aplikace PowerPoint</vt:lpstr>
      <vt:lpstr>Prezentace aplikace PowerPoint</vt:lpstr>
      <vt:lpstr>Prezentace aplikace PowerPoint</vt:lpstr>
      <vt:lpstr>Imunoelektroforéza</vt:lpstr>
      <vt:lpstr>Imunoelektroforéza (podle Grabara a Williamse)</vt:lpstr>
      <vt:lpstr>Prezentace aplikace PowerPoint</vt:lpstr>
      <vt:lpstr>Prezentace aplikace PowerPoint</vt:lpstr>
      <vt:lpstr>Prezentace aplikace PowerPoint</vt:lpstr>
      <vt:lpstr>Prezentace aplikace PowerPoint</vt:lpstr>
      <vt:lpstr>Protisměrná imunoelektroforéza</vt:lpstr>
      <vt:lpstr>Prezentace aplikace PowerPoint</vt:lpstr>
      <vt:lpstr>Raketová imunoelektroforéza</vt:lpstr>
      <vt:lpstr>Prezentace aplikace PowerPoint</vt:lpstr>
      <vt:lpstr>Dvourozměrná imunoelektroforéza</vt:lpstr>
      <vt:lpstr>Prezentace aplikace PowerPoint</vt:lpstr>
      <vt:lpstr>Imunofixace</vt:lpstr>
      <vt:lpstr>Prezentace aplikace PowerPoint</vt:lpstr>
      <vt:lpstr>Prezentace aplikace PowerPoint</vt:lpstr>
      <vt:lpstr>Imunoblot</vt:lpstr>
      <vt:lpstr>Prezentace aplikace PowerPoint</vt:lpstr>
      <vt:lpstr>Postup pro imunoblot</vt:lpstr>
      <vt:lpstr>Prezentace aplikace PowerPoint</vt:lpstr>
      <vt:lpstr>Prezentace aplikace PowerPoint</vt:lpstr>
      <vt:lpstr>Prezentace aplikace PowerPoint</vt:lpstr>
    </vt:vector>
  </TitlesOfParts>
  <Company>Masarykova univerzita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Uživatel</dc:creator>
  <cp:lastModifiedBy>Uživatel</cp:lastModifiedBy>
  <cp:revision>39</cp:revision>
  <dcterms:created xsi:type="dcterms:W3CDTF">2016-05-06T08:57:27Z</dcterms:created>
  <dcterms:modified xsi:type="dcterms:W3CDTF">2016-05-10T07:46:33Z</dcterms:modified>
</cp:coreProperties>
</file>