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257" r:id="rId11"/>
    <p:sldId id="258" r:id="rId12"/>
    <p:sldId id="259" r:id="rId13"/>
    <p:sldId id="261" r:id="rId14"/>
    <p:sldId id="265" r:id="rId15"/>
    <p:sldId id="262" r:id="rId16"/>
    <p:sldId id="263" r:id="rId17"/>
    <p:sldId id="264" r:id="rId18"/>
    <p:sldId id="266" r:id="rId19"/>
    <p:sldId id="272" r:id="rId20"/>
    <p:sldId id="270" r:id="rId21"/>
    <p:sldId id="398" r:id="rId22"/>
    <p:sldId id="271" r:id="rId23"/>
    <p:sldId id="273" r:id="rId24"/>
    <p:sldId id="277" r:id="rId25"/>
    <p:sldId id="275" r:id="rId26"/>
    <p:sldId id="278" r:id="rId27"/>
    <p:sldId id="279" r:id="rId28"/>
    <p:sldId id="280" r:id="rId29"/>
    <p:sldId id="281" r:id="rId30"/>
    <p:sldId id="282" r:id="rId31"/>
    <p:sldId id="269" r:id="rId32"/>
    <p:sldId id="322" r:id="rId33"/>
    <p:sldId id="323" r:id="rId34"/>
    <p:sldId id="357" r:id="rId35"/>
    <p:sldId id="325" r:id="rId36"/>
    <p:sldId id="358" r:id="rId37"/>
    <p:sldId id="359" r:id="rId38"/>
    <p:sldId id="324" r:id="rId39"/>
    <p:sldId id="296" r:id="rId40"/>
    <p:sldId id="326" r:id="rId41"/>
    <p:sldId id="328" r:id="rId42"/>
    <p:sldId id="329" r:id="rId43"/>
    <p:sldId id="297" r:id="rId44"/>
    <p:sldId id="355" r:id="rId45"/>
    <p:sldId id="298" r:id="rId46"/>
    <p:sldId id="331" r:id="rId47"/>
    <p:sldId id="332" r:id="rId48"/>
    <p:sldId id="356" r:id="rId49"/>
    <p:sldId id="330" r:id="rId50"/>
    <p:sldId id="313" r:id="rId51"/>
    <p:sldId id="299" r:id="rId52"/>
    <p:sldId id="300" r:id="rId53"/>
    <p:sldId id="301" r:id="rId54"/>
    <p:sldId id="302" r:id="rId55"/>
    <p:sldId id="335" r:id="rId56"/>
    <p:sldId id="306" r:id="rId57"/>
    <p:sldId id="360" r:id="rId58"/>
    <p:sldId id="361" r:id="rId59"/>
    <p:sldId id="362" r:id="rId60"/>
    <p:sldId id="363" r:id="rId61"/>
    <p:sldId id="336" r:id="rId62"/>
    <p:sldId id="337" r:id="rId63"/>
    <p:sldId id="308" r:id="rId64"/>
    <p:sldId id="338" r:id="rId65"/>
    <p:sldId id="334" r:id="rId66"/>
    <p:sldId id="309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64" r:id="rId80"/>
    <p:sldId id="365" r:id="rId81"/>
    <p:sldId id="353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51" r:id="rId90"/>
    <p:sldId id="373" r:id="rId91"/>
    <p:sldId id="374" r:id="rId92"/>
    <p:sldId id="375" r:id="rId93"/>
    <p:sldId id="376" r:id="rId94"/>
    <p:sldId id="377" r:id="rId95"/>
    <p:sldId id="381" r:id="rId96"/>
    <p:sldId id="378" r:id="rId97"/>
    <p:sldId id="379" r:id="rId98"/>
    <p:sldId id="380" r:id="rId99"/>
    <p:sldId id="382" r:id="rId100"/>
    <p:sldId id="383" r:id="rId101"/>
    <p:sldId id="384" r:id="rId102"/>
    <p:sldId id="385" r:id="rId103"/>
    <p:sldId id="386" r:id="rId104"/>
    <p:sldId id="387" r:id="rId105"/>
    <p:sldId id="388" r:id="rId106"/>
    <p:sldId id="389" r:id="rId107"/>
    <p:sldId id="390" r:id="rId108"/>
    <p:sldId id="391" r:id="rId109"/>
    <p:sldId id="392" r:id="rId110"/>
    <p:sldId id="393" r:id="rId111"/>
    <p:sldId id="394" r:id="rId112"/>
    <p:sldId id="395" r:id="rId113"/>
    <p:sldId id="396" r:id="rId114"/>
    <p:sldId id="397" r:id="rId115"/>
    <p:sldId id="354" r:id="rId116"/>
    <p:sldId id="333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78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1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0B43-E5E8-4F96-BEB3-22B14BBB62E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5B9-DAC7-4695-9461-4387C1D36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92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7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2A0-3A96-4F7C-99A5-CDAE5F0D2762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Anti-infekční imunita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</a:p>
        </p:txBody>
      </p:sp>
    </p:spTree>
    <p:extLst>
      <p:ext uri="{BB962C8B-B14F-4D97-AF65-F5344CB8AC3E}">
        <p14:creationId xmlns:p14="http://schemas.microsoft.com/office/powerpoint/2010/main" val="1417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Infekční onemocnění</a:t>
            </a:r>
            <a:endParaRPr lang="en-GB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Výsledek dlouhodobé i krátkodobé interakce patogenního organismu s hostitelem</a:t>
            </a:r>
          </a:p>
          <a:p>
            <a:r>
              <a:rPr lang="cs-CZ" dirty="0" smtClean="0"/>
              <a:t>Patogenita: výsledek dlouhodobého vývoje- přizpůsobit se prostředí a připravit na boj s hostitelem</a:t>
            </a:r>
          </a:p>
          <a:p>
            <a:r>
              <a:rPr lang="cs-CZ" dirty="0" smtClean="0"/>
              <a:t>Virulence- výsledek krátkodobé interakce konkrétního kmene mikroorganismu a hostitele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813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990033"/>
                </a:solidFill>
              </a:rPr>
              <a:t>  </a:t>
            </a:r>
            <a:r>
              <a:rPr lang="cs-CZ" sz="4000" b="1" dirty="0">
                <a:solidFill>
                  <a:srgbClr val="990033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400" dirty="0" smtClean="0">
                <a:solidFill>
                  <a:srgbClr val="990033"/>
                </a:solidFill>
              </a:rPr>
              <a:t>mikrobů</a:t>
            </a:r>
            <a:r>
              <a:rPr lang="cs-CZ" sz="24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601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Tahoma" pitchFamily="34" charset="0"/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34594081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Primární a sekundární imunitní odpověď</a:t>
            </a:r>
            <a:endParaRPr lang="en-US" altLang="en-US" sz="4000" smtClean="0"/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en-US" b="1" dirty="0" err="1" smtClean="0"/>
              <a:t>Atenuované</a:t>
            </a:r>
            <a:r>
              <a:rPr lang="cs-CZ" altLang="en-US" b="1" dirty="0" smtClean="0"/>
              <a:t> mikroby</a:t>
            </a:r>
            <a:r>
              <a:rPr lang="cs-CZ" altLang="en-US" dirty="0" smtClean="0"/>
              <a:t>: </a:t>
            </a:r>
            <a:r>
              <a:rPr lang="cs-CZ" altLang="en-US" u="sng" dirty="0" smtClean="0"/>
              <a:t>spalničky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zarděnky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příušnice,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rotaviry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varicella</a:t>
            </a:r>
            <a:r>
              <a:rPr lang="cs-CZ" altLang="en-US" u="sng" dirty="0" smtClean="0"/>
              <a:t>, </a:t>
            </a:r>
            <a:r>
              <a:rPr lang="cs-CZ" altLang="en-US" dirty="0" smtClean="0"/>
              <a:t>BCG (proti TBC), poliomyelitis (Sabinova), cholera, žlutá zimnice </a:t>
            </a:r>
          </a:p>
          <a:p>
            <a:pPr eaLnBrk="1" hangingPunct="1"/>
            <a:r>
              <a:rPr lang="cs-CZ" altLang="en-US" b="1" dirty="0" smtClean="0"/>
              <a:t>Inaktivované mikroorganismy</a:t>
            </a:r>
            <a:r>
              <a:rPr lang="cs-CZ" altLang="en-US" dirty="0" smtClean="0"/>
              <a:t>:</a:t>
            </a:r>
            <a:r>
              <a:rPr lang="cs-CZ" altLang="en-US" u="sng" dirty="0" smtClean="0"/>
              <a:t> poliomyelitis </a:t>
            </a:r>
            <a:r>
              <a:rPr lang="cs-CZ" altLang="en-US" dirty="0" smtClean="0"/>
              <a:t>(</a:t>
            </a:r>
            <a:r>
              <a:rPr lang="cs-CZ" altLang="en-US" dirty="0" err="1" smtClean="0"/>
              <a:t>Salkova</a:t>
            </a:r>
            <a:r>
              <a:rPr lang="cs-CZ" altLang="en-US" dirty="0" smtClean="0"/>
              <a:t>), vzteklina, hepatitis A, klíšťová encefalitida, </a:t>
            </a:r>
            <a:r>
              <a:rPr lang="cs-CZ" altLang="en-US" dirty="0" err="1" smtClean="0"/>
              <a:t>cholera,mor</a:t>
            </a:r>
            <a:r>
              <a:rPr lang="cs-CZ" altLang="en-US" dirty="0" smtClean="0"/>
              <a:t>, dříve </a:t>
            </a:r>
            <a:r>
              <a:rPr lang="cs-CZ" altLang="en-US" dirty="0" err="1" smtClean="0"/>
              <a:t>pertusse</a:t>
            </a:r>
            <a:r>
              <a:rPr lang="cs-CZ" altLang="en-US" dirty="0" smtClean="0"/>
              <a:t>,</a:t>
            </a:r>
          </a:p>
          <a:p>
            <a:pPr eaLnBrk="1" hangingPunct="1"/>
            <a:r>
              <a:rPr lang="cs-CZ" altLang="en-US" b="1" dirty="0" smtClean="0"/>
              <a:t>Toxoidy </a:t>
            </a:r>
            <a:r>
              <a:rPr lang="cs-CZ" altLang="en-US" dirty="0" smtClean="0"/>
              <a:t>(chemicky modifikované, inaktivované): </a:t>
            </a:r>
            <a:r>
              <a:rPr lang="cs-CZ" altLang="en-US" u="sng" dirty="0" smtClean="0"/>
              <a:t>tetanus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záškrt  </a:t>
            </a: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6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„Moderní“ 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en-US" sz="2400" b="1" dirty="0" err="1" smtClean="0"/>
              <a:t>Podjednotkové</a:t>
            </a:r>
            <a:r>
              <a:rPr lang="cs-CZ" altLang="en-US" sz="2400" b="1" dirty="0" smtClean="0"/>
              <a:t>  </a:t>
            </a:r>
            <a:r>
              <a:rPr lang="cs-CZ" altLang="en-US" sz="2400" dirty="0" smtClean="0"/>
              <a:t>(izolované složky mikroorganismů):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chřipková, </a:t>
            </a:r>
            <a:r>
              <a:rPr lang="cs-CZ" altLang="en-US" sz="2400" u="sng" dirty="0" err="1" smtClean="0"/>
              <a:t>pertusse</a:t>
            </a:r>
            <a:endParaRPr lang="cs-CZ" altLang="en-US" sz="2400" u="sng" dirty="0" smtClean="0"/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Polysacharidové </a:t>
            </a:r>
            <a:r>
              <a:rPr lang="cs-CZ" altLang="en-US" sz="2400" dirty="0" smtClean="0"/>
              <a:t>(polysacharidová pouzdra): </a:t>
            </a:r>
            <a:r>
              <a:rPr lang="cs-CZ" altLang="en-US" sz="2400" u="sng" dirty="0" err="1" smtClean="0"/>
              <a:t>Heamophilus</a:t>
            </a:r>
            <a:r>
              <a:rPr lang="cs-CZ" altLang="en-US" sz="2400" u="sng" dirty="0" smtClean="0"/>
              <a:t> </a:t>
            </a:r>
            <a:r>
              <a:rPr lang="cs-CZ" altLang="en-US" sz="2400" u="sng" dirty="0" err="1" smtClean="0"/>
              <a:t>influenzae</a:t>
            </a:r>
            <a:r>
              <a:rPr lang="cs-CZ" altLang="en-US" sz="2400" u="sng" dirty="0" smtClean="0"/>
              <a:t> B</a:t>
            </a:r>
            <a:r>
              <a:rPr lang="cs-CZ" altLang="en-US" sz="2400" dirty="0" smtClean="0"/>
              <a:t> (konjugovaná), </a:t>
            </a:r>
            <a:r>
              <a:rPr lang="cs-CZ" altLang="en-US" sz="2400" dirty="0" err="1" smtClean="0"/>
              <a:t>Meningococcus</a:t>
            </a:r>
            <a:r>
              <a:rPr lang="cs-CZ" altLang="en-US" sz="2400" dirty="0" smtClean="0"/>
              <a:t> (skupina A </a:t>
            </a:r>
            <a:r>
              <a:rPr lang="cs-CZ" altLang="en-US" sz="2400" dirty="0" err="1" smtClean="0"/>
              <a:t>a</a:t>
            </a:r>
            <a:r>
              <a:rPr lang="cs-CZ" altLang="en-US" sz="2400" dirty="0" smtClean="0"/>
              <a:t> C, konjugované i nekonjugované ), </a:t>
            </a:r>
            <a:r>
              <a:rPr lang="cs-CZ" altLang="en-US" sz="2400" dirty="0" err="1" smtClean="0"/>
              <a:t>Pneumococcus</a:t>
            </a:r>
            <a:r>
              <a:rPr lang="cs-CZ" altLang="en-US" sz="2400" dirty="0" smtClean="0"/>
              <a:t> (konjugovaná i nekonjugovaná)</a:t>
            </a:r>
          </a:p>
          <a:p>
            <a:pPr>
              <a:lnSpc>
                <a:spcPct val="120000"/>
              </a:lnSpc>
            </a:pPr>
            <a:r>
              <a:rPr lang="cs-CZ" altLang="en-US" sz="2400" b="1" dirty="0" smtClean="0"/>
              <a:t>Rekombinantní</a:t>
            </a:r>
            <a:r>
              <a:rPr lang="cs-CZ" altLang="en-US" sz="2400" dirty="0" smtClean="0"/>
              <a:t>: </a:t>
            </a:r>
            <a:r>
              <a:rPr lang="en-GB" sz="2400" dirty="0" err="1"/>
              <a:t>konkrétní</a:t>
            </a:r>
            <a:r>
              <a:rPr lang="en-GB" sz="2400" dirty="0"/>
              <a:t> gen z </a:t>
            </a:r>
            <a:r>
              <a:rPr lang="en-GB" sz="2400" dirty="0" err="1"/>
              <a:t>viru</a:t>
            </a:r>
            <a:r>
              <a:rPr lang="en-GB" sz="2400" dirty="0"/>
              <a:t>, </a:t>
            </a:r>
            <a:r>
              <a:rPr lang="en-GB" sz="2400" dirty="0" err="1"/>
              <a:t>baktérie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parazita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je </a:t>
            </a:r>
            <a:r>
              <a:rPr lang="en-GB" sz="2400" dirty="0" err="1"/>
              <a:t>kóduje</a:t>
            </a:r>
            <a:r>
              <a:rPr lang="en-GB" sz="2400" dirty="0"/>
              <a:t> </a:t>
            </a:r>
            <a:r>
              <a:rPr lang="en-GB" sz="2400" dirty="0" err="1"/>
              <a:t>vznik</a:t>
            </a:r>
            <a:r>
              <a:rPr lang="en-GB" sz="2400" dirty="0"/>
              <a:t> </a:t>
            </a:r>
            <a:r>
              <a:rPr lang="en-GB" sz="2400" dirty="0" err="1"/>
              <a:t>specifického</a:t>
            </a:r>
            <a:r>
              <a:rPr lang="en-GB" sz="2400" dirty="0"/>
              <a:t> </a:t>
            </a:r>
            <a:r>
              <a:rPr lang="en-GB" sz="2400" dirty="0" err="1"/>
              <a:t>antigenu</a:t>
            </a:r>
            <a:r>
              <a:rPr lang="en-GB" sz="2400" dirty="0"/>
              <a:t>. </a:t>
            </a:r>
            <a:r>
              <a:rPr lang="en-GB" sz="2400" dirty="0" err="1"/>
              <a:t>Tento</a:t>
            </a:r>
            <a:r>
              <a:rPr lang="en-GB" sz="2400" dirty="0"/>
              <a:t> gen se </a:t>
            </a:r>
            <a:r>
              <a:rPr lang="en-GB" sz="2400" dirty="0" err="1"/>
              <a:t>inkorporuje</a:t>
            </a:r>
            <a:r>
              <a:rPr lang="en-GB" sz="2400" dirty="0"/>
              <a:t> do </a:t>
            </a:r>
            <a:r>
              <a:rPr lang="en-GB" sz="2400" dirty="0" err="1"/>
              <a:t>jiného</a:t>
            </a:r>
            <a:r>
              <a:rPr lang="en-GB" sz="2400" dirty="0"/>
              <a:t> </a:t>
            </a:r>
            <a:r>
              <a:rPr lang="en-GB" sz="2400" dirty="0" err="1"/>
              <a:t>organismu</a:t>
            </a:r>
            <a:r>
              <a:rPr lang="en-GB" sz="2400" dirty="0"/>
              <a:t> </a:t>
            </a:r>
            <a:r>
              <a:rPr lang="en-GB" sz="2400" dirty="0" err="1" smtClean="0"/>
              <a:t>jež</a:t>
            </a:r>
            <a:r>
              <a:rPr lang="en-GB" sz="2400" dirty="0" smtClean="0"/>
              <a:t> </a:t>
            </a:r>
            <a:r>
              <a:rPr lang="en-GB" sz="2400" dirty="0" err="1"/>
              <a:t>poté</a:t>
            </a:r>
            <a:r>
              <a:rPr lang="en-GB" sz="2400" dirty="0"/>
              <a:t> </a:t>
            </a:r>
            <a:r>
              <a:rPr lang="en-GB" sz="2400" dirty="0" err="1"/>
              <a:t>produkuje</a:t>
            </a:r>
            <a:r>
              <a:rPr lang="en-GB" sz="2400" dirty="0"/>
              <a:t> </a:t>
            </a:r>
            <a:r>
              <a:rPr lang="en-GB" sz="2400" dirty="0" err="1"/>
              <a:t>specifický</a:t>
            </a:r>
            <a:r>
              <a:rPr lang="en-GB" sz="2400" dirty="0"/>
              <a:t> </a:t>
            </a:r>
            <a:r>
              <a:rPr lang="en-GB" sz="2400" dirty="0" smtClean="0"/>
              <a:t>antigen</a:t>
            </a:r>
            <a:r>
              <a:rPr lang="cs-CZ" sz="2400" dirty="0" smtClean="0"/>
              <a:t> </a:t>
            </a:r>
            <a:r>
              <a:rPr lang="cs-CZ" altLang="en-US" sz="2400" u="sng" dirty="0" smtClean="0"/>
              <a:t>hepatitis B</a:t>
            </a:r>
            <a:r>
              <a:rPr lang="cs-CZ" altLang="en-US" sz="2400" dirty="0" smtClean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Virus-</a:t>
            </a:r>
            <a:r>
              <a:rPr lang="cs-CZ" altLang="en-US" sz="2400" b="1" dirty="0" err="1" smtClean="0"/>
              <a:t>like</a:t>
            </a:r>
            <a:r>
              <a:rPr lang="cs-CZ" altLang="en-US" sz="2400" b="1" dirty="0" smtClean="0"/>
              <a:t> </a:t>
            </a:r>
            <a:r>
              <a:rPr lang="cs-CZ" altLang="en-US" sz="2400" b="1" dirty="0" err="1" smtClean="0"/>
              <a:t>particles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(neobsahují DNA): </a:t>
            </a:r>
            <a:r>
              <a:rPr lang="cs-CZ" altLang="en-US" sz="2400" dirty="0" err="1" smtClean="0"/>
              <a:t>papilomaviry</a:t>
            </a: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9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600" smtClean="0">
                <a:latin typeface="Tahoma" pitchFamily="34" charset="0"/>
              </a:rPr>
              <a:t>NOVÉ VAKCÍNY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569325" cy="4700588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b="1" smtClean="0">
                <a:latin typeface="Tahoma" pitchFamily="34" charset="0"/>
              </a:rPr>
              <a:t>                            Subjednotkové</a:t>
            </a:r>
            <a:r>
              <a:rPr lang="cs-CZ" sz="2500" u="sng" smtClean="0">
                <a:latin typeface="Tahoma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u="sng" smtClean="0">
                <a:latin typeface="Tahoma" pitchFamily="34" charset="0"/>
              </a:rPr>
              <a:t>Splitové, štěpené</a:t>
            </a:r>
            <a:r>
              <a:rPr lang="cs-CZ" sz="2500" smtClean="0">
                <a:latin typeface="Tahoma" pitchFamily="34" charset="0"/>
              </a:rPr>
              <a:t> (připravované štěpením infekčních agens a isolací imunoprotektivních složek)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u="sng" smtClean="0">
                <a:latin typeface="Tahoma" pitchFamily="34" charset="0"/>
              </a:rPr>
              <a:t>Rekombinantní </a:t>
            </a:r>
            <a:r>
              <a:rPr lang="cs-CZ" sz="2500" smtClean="0">
                <a:latin typeface="Tahoma" pitchFamily="34" charset="0"/>
              </a:rPr>
              <a:t>(vložení genu kódujícího protektivní antigen do produkčního mikroorganismu, který pak tento antigen produkuje, vyprodukovaný antigen je izolován a purifikován)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i="1" smtClean="0">
                <a:latin typeface="Tahoma" pitchFamily="34" charset="0"/>
              </a:rPr>
              <a:t>Imunogennost je zvýšena adsorpcí na minerální nosič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i="1" smtClean="0">
                <a:latin typeface="Tahoma" pitchFamily="34" charset="0"/>
              </a:rPr>
              <a:t>nebo konjugací s bílkovinným nosičem</a:t>
            </a:r>
            <a:r>
              <a:rPr lang="cs-CZ" sz="2500" smtClean="0">
                <a:latin typeface="Tahoma" pitchFamily="34" charset="0"/>
              </a:rPr>
              <a:t>, </a:t>
            </a:r>
            <a:r>
              <a:rPr lang="cs-CZ" sz="2500" i="1" smtClean="0">
                <a:latin typeface="Tahoma" pitchFamily="34" charset="0"/>
              </a:rPr>
              <a:t>např. toxoidem.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200" dirty="0" smtClean="0">
                <a:latin typeface="Tahoma" pitchFamily="34" charset="0"/>
              </a:rPr>
              <a:t>                 NOVÉ VAKCÍNY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900" u="sng" dirty="0" smtClean="0">
                <a:latin typeface="Tahoma" pitchFamily="34" charset="0"/>
              </a:rPr>
              <a:t>Vektorové</a:t>
            </a:r>
            <a:r>
              <a:rPr lang="cs-CZ" sz="2900" dirty="0" smtClean="0">
                <a:latin typeface="Tahoma" pitchFamily="34" charset="0"/>
              </a:rPr>
              <a:t> (vektorem jsou především </a:t>
            </a:r>
            <a:r>
              <a:rPr lang="cs-CZ" sz="2900" dirty="0" err="1" smtClean="0">
                <a:latin typeface="Tahoma" pitchFamily="34" charset="0"/>
              </a:rPr>
              <a:t>poxviry</a:t>
            </a:r>
            <a:r>
              <a:rPr lang="cs-CZ" sz="2900" dirty="0" smtClean="0">
                <a:latin typeface="Tahoma" pitchFamily="34" charset="0"/>
              </a:rPr>
              <a:t>, např. vysoce </a:t>
            </a:r>
            <a:r>
              <a:rPr lang="cs-CZ" sz="2900" dirty="0" err="1" smtClean="0">
                <a:latin typeface="Tahoma" pitchFamily="34" charset="0"/>
              </a:rPr>
              <a:t>atenuovaný</a:t>
            </a:r>
            <a:r>
              <a:rPr lang="cs-CZ" sz="2900" dirty="0" smtClean="0">
                <a:latin typeface="Tahoma" pitchFamily="34" charset="0"/>
              </a:rPr>
              <a:t> kmen Ankara, ptačí </a:t>
            </a:r>
            <a:r>
              <a:rPr lang="cs-CZ" sz="2900" dirty="0" err="1" smtClean="0">
                <a:latin typeface="Tahoma" pitchFamily="34" charset="0"/>
              </a:rPr>
              <a:t>poxviry</a:t>
            </a:r>
            <a:r>
              <a:rPr lang="cs-CZ" sz="2900" dirty="0" smtClean="0">
                <a:latin typeface="Tahoma" pitchFamily="34" charset="0"/>
              </a:rPr>
              <a:t>, adenovirus, S. </a:t>
            </a:r>
            <a:r>
              <a:rPr lang="cs-CZ" sz="2900" dirty="0" err="1" smtClean="0">
                <a:latin typeface="Tahoma" pitchFamily="34" charset="0"/>
              </a:rPr>
              <a:t>typhi</a:t>
            </a:r>
            <a:r>
              <a:rPr lang="cs-CZ" sz="2900" dirty="0" smtClean="0">
                <a:latin typeface="Tahoma" pitchFamily="34" charset="0"/>
              </a:rPr>
              <a:t> a další, kromě antigenů mohou kódovat i </a:t>
            </a:r>
            <a:r>
              <a:rPr lang="cs-CZ" sz="2900" dirty="0" err="1" smtClean="0">
                <a:latin typeface="Tahoma" pitchFamily="34" charset="0"/>
              </a:rPr>
              <a:t>cytokiny</a:t>
            </a:r>
            <a:r>
              <a:rPr lang="cs-CZ" sz="2900" dirty="0" smtClean="0">
                <a:latin typeface="Tahoma" pitchFamily="34" charset="0"/>
              </a:rPr>
              <a:t>, např. IL-2)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900" u="sng" dirty="0" smtClean="0">
                <a:latin typeface="Tahoma" pitchFamily="34" charset="0"/>
              </a:rPr>
              <a:t>DNA-vakcíny</a:t>
            </a:r>
            <a:r>
              <a:rPr lang="cs-CZ" sz="2900" dirty="0" smtClean="0">
                <a:latin typeface="Tahoma" pitchFamily="34" charset="0"/>
              </a:rPr>
              <a:t> (</a:t>
            </a:r>
            <a:r>
              <a:rPr lang="cs-CZ" sz="2900" dirty="0" err="1" smtClean="0">
                <a:latin typeface="Tahoma" pitchFamily="34" charset="0"/>
              </a:rPr>
              <a:t>gén</a:t>
            </a:r>
            <a:r>
              <a:rPr lang="cs-CZ" sz="2900" dirty="0" smtClean="0">
                <a:latin typeface="Tahoma" pitchFamily="34" charset="0"/>
              </a:rPr>
              <a:t>, kódující antigen umístěn do bakteriálního </a:t>
            </a:r>
            <a:r>
              <a:rPr lang="cs-CZ" sz="2900" dirty="0" err="1" smtClean="0">
                <a:latin typeface="Tahoma" pitchFamily="34" charset="0"/>
              </a:rPr>
              <a:t>plasmidu</a:t>
            </a:r>
            <a:r>
              <a:rPr lang="cs-CZ" sz="2900" dirty="0" smtClean="0">
                <a:latin typeface="Tahoma" pitchFamily="34" charset="0"/>
              </a:rPr>
              <a:t>, který obsahuje </a:t>
            </a:r>
            <a:r>
              <a:rPr lang="cs-CZ" sz="2900" dirty="0" err="1" smtClean="0">
                <a:latin typeface="Tahoma" pitchFamily="34" charset="0"/>
              </a:rPr>
              <a:t>imunomodulační</a:t>
            </a:r>
            <a:r>
              <a:rPr lang="cs-CZ" sz="2900" dirty="0" smtClean="0">
                <a:latin typeface="Tahoma" pitchFamily="34" charset="0"/>
              </a:rPr>
              <a:t> </a:t>
            </a:r>
            <a:r>
              <a:rPr lang="cs-CZ" sz="2900" dirty="0" err="1" smtClean="0">
                <a:latin typeface="Tahoma" pitchFamily="34" charset="0"/>
              </a:rPr>
              <a:t>nemetylovaný</a:t>
            </a:r>
            <a:r>
              <a:rPr lang="cs-CZ" sz="2900" dirty="0" smtClean="0">
                <a:latin typeface="Tahoma" pitchFamily="34" charset="0"/>
              </a:rPr>
              <a:t> motiv bakteriální DNA – </a:t>
            </a:r>
            <a:r>
              <a:rPr lang="cs-CZ" sz="2900" dirty="0" err="1" smtClean="0">
                <a:latin typeface="Tahoma" pitchFamily="34" charset="0"/>
              </a:rPr>
              <a:t>CpG</a:t>
            </a:r>
            <a:r>
              <a:rPr lang="cs-CZ" sz="2900" dirty="0" smtClean="0">
                <a:latin typeface="Tahoma" pitchFamily="34" charset="0"/>
              </a:rPr>
              <a:t>)</a:t>
            </a:r>
            <a:endParaRPr lang="cs-CZ" sz="2900" u="sng" dirty="0" smtClean="0">
              <a:latin typeface="Tahoma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620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400" smtClean="0"/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Antibiotika</a:t>
            </a:r>
            <a:r>
              <a:rPr lang="cs-CZ" sz="2600" smtClean="0"/>
              <a:t> (kanamycin,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Konservační prostředky</a:t>
            </a:r>
            <a:r>
              <a:rPr lang="cs-CZ" sz="2600" smtClean="0"/>
              <a:t> (thiomersal)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Stabilizátory</a:t>
            </a:r>
            <a:r>
              <a:rPr lang="cs-CZ" sz="2600" smtClean="0"/>
              <a:t>: struktura a konformační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integrita epitopů je ovlivněna především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Chlorid hořečnatý, humánní albumin,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laktóza,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Látky z technologického  procesu</a:t>
            </a:r>
            <a:r>
              <a:rPr lang="cs-CZ" sz="2600" smtClean="0"/>
              <a:t> (např. 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4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</a:t>
            </a:r>
            <a:r>
              <a:rPr lang="en-GB" b="1" dirty="0" smtClean="0"/>
              <a:t>NTERAKCE PATOGENNÍHO ORGANISMU S HOSTITELEM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Parazitické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r>
              <a:rPr lang="en-GB" dirty="0" smtClean="0"/>
              <a:t> </a:t>
            </a:r>
            <a:r>
              <a:rPr lang="en-GB" dirty="0" err="1" smtClean="0"/>
              <a:t>tvoří</a:t>
            </a:r>
            <a:r>
              <a:rPr lang="en-GB" dirty="0" smtClean="0"/>
              <a:t> </a:t>
            </a:r>
            <a:r>
              <a:rPr lang="en-GB" dirty="0" err="1" smtClean="0"/>
              <a:t>zhruba</a:t>
            </a:r>
            <a:r>
              <a:rPr lang="en-GB" dirty="0" smtClean="0"/>
              <a:t> </a:t>
            </a:r>
            <a:r>
              <a:rPr lang="en-GB" dirty="0" err="1" smtClean="0"/>
              <a:t>dvě</a:t>
            </a:r>
            <a:r>
              <a:rPr lang="en-GB" dirty="0" smtClean="0"/>
              <a:t> </a:t>
            </a:r>
            <a:r>
              <a:rPr lang="en-GB" dirty="0" err="1" smtClean="0"/>
              <a:t>třetiny</a:t>
            </a:r>
            <a:r>
              <a:rPr lang="en-GB" dirty="0" smtClean="0"/>
              <a:t> </a:t>
            </a:r>
            <a:r>
              <a:rPr lang="en-GB" dirty="0" err="1" smtClean="0"/>
              <a:t>všech</a:t>
            </a:r>
            <a:r>
              <a:rPr lang="en-GB" dirty="0" smtClean="0"/>
              <a:t> </a:t>
            </a:r>
            <a:r>
              <a:rPr lang="en-GB" dirty="0" err="1" smtClean="0"/>
              <a:t>živočichů</a:t>
            </a:r>
            <a:endParaRPr lang="cs-CZ" dirty="0"/>
          </a:p>
          <a:p>
            <a:pPr lvl="1"/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dlouhodobé</a:t>
            </a:r>
            <a:r>
              <a:rPr lang="en-GB" dirty="0" smtClean="0"/>
              <a:t> </a:t>
            </a:r>
            <a:r>
              <a:rPr lang="en-GB" dirty="0" err="1" smtClean="0"/>
              <a:t>přežití</a:t>
            </a:r>
            <a:r>
              <a:rPr lang="en-GB" dirty="0" smtClean="0"/>
              <a:t> je </a:t>
            </a:r>
            <a:r>
              <a:rPr lang="en-GB" dirty="0" err="1" smtClean="0"/>
              <a:t>závislé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nalezení</a:t>
            </a:r>
            <a:r>
              <a:rPr lang="en-GB" dirty="0" smtClean="0"/>
              <a:t> </a:t>
            </a:r>
            <a:r>
              <a:rPr lang="en-GB" dirty="0" err="1" smtClean="0"/>
              <a:t>vhodné</a:t>
            </a:r>
            <a:r>
              <a:rPr lang="cs-CZ" dirty="0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endParaRPr lang="cs-CZ" dirty="0" smtClean="0"/>
          </a:p>
          <a:p>
            <a:pPr lvl="1"/>
            <a:r>
              <a:rPr lang="cs-CZ" dirty="0" smtClean="0"/>
              <a:t>Vzájemný vztah hostitel – mikroorganismus, vznikají různé druhy infekcí: </a:t>
            </a:r>
            <a:r>
              <a:rPr lang="cs-CZ" dirty="0" err="1" smtClean="0"/>
              <a:t>inaparentní</a:t>
            </a:r>
            <a:r>
              <a:rPr lang="cs-CZ" dirty="0" smtClean="0"/>
              <a:t>, benigní, těžké, lokalizované nebo </a:t>
            </a:r>
            <a:r>
              <a:rPr lang="cs-CZ" dirty="0" err="1" smtClean="0"/>
              <a:t>difůzní</a:t>
            </a:r>
            <a:r>
              <a:rPr lang="cs-CZ" dirty="0" smtClean="0"/>
              <a:t>, akutní, subakutní, chronické</a:t>
            </a:r>
            <a:endParaRPr lang="en-GB" dirty="0" smtClean="0"/>
          </a:p>
          <a:p>
            <a:r>
              <a:rPr lang="en-GB" dirty="0" smtClean="0"/>
              <a:t> Pro </a:t>
            </a:r>
            <a:r>
              <a:rPr lang="en-GB" dirty="0" err="1" smtClean="0"/>
              <a:t>parazita</a:t>
            </a:r>
            <a:r>
              <a:rPr lang="en-GB" dirty="0" smtClean="0"/>
              <a:t> </a:t>
            </a:r>
            <a:r>
              <a:rPr lang="en-GB" dirty="0" err="1" smtClean="0"/>
              <a:t>není</a:t>
            </a:r>
            <a:r>
              <a:rPr lang="en-GB" dirty="0" smtClean="0"/>
              <a:t> </a:t>
            </a:r>
            <a:r>
              <a:rPr lang="en-GB" dirty="0" err="1" smtClean="0"/>
              <a:t>vždy</a:t>
            </a:r>
            <a:r>
              <a:rPr lang="en-GB" dirty="0" smtClean="0"/>
              <a:t> </a:t>
            </a:r>
            <a:r>
              <a:rPr lang="en-GB" dirty="0" err="1" smtClean="0"/>
              <a:t>nejvýhodnější</a:t>
            </a:r>
            <a:r>
              <a:rPr lang="en-GB" dirty="0" smtClean="0"/>
              <a:t> </a:t>
            </a:r>
            <a:r>
              <a:rPr lang="en-GB" dirty="0" err="1" smtClean="0"/>
              <a:t>svého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r>
              <a:rPr lang="en-GB" dirty="0" smtClean="0"/>
              <a:t> </a:t>
            </a:r>
            <a:r>
              <a:rPr lang="en-GB" dirty="0" err="1" smtClean="0"/>
              <a:t>zničit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je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možností</a:t>
            </a:r>
            <a:r>
              <a:rPr lang="en-GB" dirty="0" smtClean="0"/>
              <a:t> </a:t>
            </a:r>
            <a:r>
              <a:rPr lang="en-GB" dirty="0" err="1" smtClean="0"/>
              <a:t>vývoje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procesu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akutní</a:t>
            </a:r>
            <a:r>
              <a:rPr lang="en-GB" dirty="0" smtClean="0"/>
              <a:t> 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necytopatogenními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7813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/>
              <a:t>Pravidelné očkování v ČR 2011 </a:t>
            </a:r>
            <a:br>
              <a:rPr lang="cs-CZ" dirty="0" smtClean="0"/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2600"/>
            <a:ext cx="8856984" cy="48450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povinné plošné očkování</a:t>
            </a:r>
            <a:r>
              <a:rPr lang="cs-CZ" sz="2600" dirty="0" smtClean="0"/>
              <a:t> 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záškrtu, tetanu, černému kašli, </a:t>
            </a:r>
            <a:r>
              <a:rPr lang="cs-CZ" sz="2600" dirty="0" err="1" smtClean="0"/>
              <a:t>hemofilové</a:t>
            </a:r>
            <a:r>
              <a:rPr lang="cs-CZ" sz="2600" dirty="0" smtClean="0"/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/>
              <a:t>u</a:t>
            </a:r>
            <a:r>
              <a:rPr lang="cs-CZ" sz="2600" dirty="0" smtClean="0"/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klíšťové encefalitidě,</a:t>
            </a:r>
            <a:r>
              <a:rPr lang="cs-CZ" sz="2600" dirty="0"/>
              <a:t> </a:t>
            </a:r>
            <a:r>
              <a:rPr lang="cs-CZ" sz="2600" dirty="0" smtClean="0"/>
              <a:t>virové hepatitidě A, planým neštovicím, </a:t>
            </a:r>
          </a:p>
          <a:p>
            <a:pPr>
              <a:buNone/>
            </a:pPr>
            <a:r>
              <a:rPr lang="cs-CZ" sz="2600" dirty="0" smtClean="0"/>
              <a:t>infekci lidskými </a:t>
            </a:r>
            <a:r>
              <a:rPr lang="cs-CZ" sz="2600" dirty="0" err="1" smtClean="0"/>
              <a:t>papilomaviry</a:t>
            </a:r>
            <a:r>
              <a:rPr lang="cs-CZ" sz="2600" dirty="0"/>
              <a:t>, </a:t>
            </a:r>
            <a:r>
              <a:rPr lang="cs-CZ" sz="2600" dirty="0" smtClean="0"/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368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očkování - vymahatelnost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Rozhodnutí  Ústavního soudu (únor 2011):</a:t>
            </a:r>
          </a:p>
          <a:p>
            <a:pPr marL="0" indent="0">
              <a:buNone/>
            </a:pPr>
            <a:r>
              <a:rPr lang="cs-CZ" i="1" dirty="0" smtClean="0"/>
              <a:t>V obecné rovině je povinné očkování </a:t>
            </a:r>
            <a:r>
              <a:rPr lang="cs-CZ" i="1" dirty="0" err="1" smtClean="0"/>
              <a:t>ospravedl</a:t>
            </a:r>
            <a:r>
              <a:rPr lang="cs-CZ" i="1" dirty="0" smtClean="0"/>
              <a:t>- </a:t>
            </a:r>
            <a:r>
              <a:rPr lang="cs-CZ" i="1" dirty="0" err="1" smtClean="0"/>
              <a:t>nitelné</a:t>
            </a:r>
            <a:r>
              <a:rPr lang="cs-CZ" i="1" dirty="0" smtClean="0"/>
              <a:t> nejen ve vztahu k Úmluvě na ochranu lid-</a:t>
            </a:r>
            <a:r>
              <a:rPr lang="cs-CZ" i="1" dirty="0" err="1" smtClean="0"/>
              <a:t>ských</a:t>
            </a:r>
            <a:r>
              <a:rPr lang="cs-CZ" i="1" dirty="0" smtClean="0"/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i="1" dirty="0" err="1" smtClean="0"/>
              <a:t>bezpečnosti,zdraví</a:t>
            </a:r>
            <a:r>
              <a:rPr lang="cs-CZ" i="1" dirty="0" smtClean="0"/>
              <a:t> a práv a svobod druhých.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Hexavakcína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Záškrt, tetanus, pertuse, virová hepatitida B, dětská obrna, infekce způsobené H. </a:t>
            </a:r>
            <a:r>
              <a:rPr lang="cs-CZ" dirty="0" err="1" smtClean="0"/>
              <a:t>influenzae</a:t>
            </a:r>
            <a:r>
              <a:rPr lang="cs-CZ" dirty="0" smtClean="0"/>
              <a:t> b.</a:t>
            </a:r>
          </a:p>
          <a:p>
            <a:pPr marL="0" indent="0">
              <a:buNone/>
            </a:pPr>
            <a:r>
              <a:rPr lang="cs-CZ" i="1" dirty="0" smtClean="0"/>
              <a:t>Ukončení do 18 měsíců věku,  přeočkování.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4400" dirty="0" smtClean="0"/>
              <a:t>     Spalničky, zarděnky, příušnice</a:t>
            </a:r>
          </a:p>
          <a:p>
            <a:pPr marL="0" indent="0">
              <a:buNone/>
            </a:pPr>
            <a:r>
              <a:rPr lang="cs-CZ" i="1" dirty="0" smtClean="0"/>
              <a:t>Od 15. měsíce, přeočkování za 6-10 měsíců  („</a:t>
            </a:r>
            <a:r>
              <a:rPr lang="cs-CZ" i="1" dirty="0" err="1" smtClean="0"/>
              <a:t>vychytávací</a:t>
            </a:r>
            <a:r>
              <a:rPr lang="cs-CZ" i="1" dirty="0" smtClean="0"/>
              <a:t>“,  „</a:t>
            </a:r>
            <a:r>
              <a:rPr lang="cs-CZ" i="1" dirty="0" err="1" smtClean="0"/>
              <a:t>catch</a:t>
            </a:r>
            <a:r>
              <a:rPr lang="cs-CZ" i="1" dirty="0" smtClean="0"/>
              <a:t> up“ dávka)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1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Očkovací kalendář ČR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2. měsíc (od 9. týdne)     </a:t>
            </a:r>
            <a:r>
              <a:rPr lang="cs-CZ" dirty="0" err="1" smtClean="0"/>
              <a:t>hexavakcína</a:t>
            </a:r>
            <a:r>
              <a:rPr lang="cs-CZ" dirty="0" smtClean="0"/>
              <a:t> (1. dávka)</a:t>
            </a:r>
          </a:p>
          <a:p>
            <a:pPr marL="0" indent="0">
              <a:buNone/>
            </a:pPr>
            <a:r>
              <a:rPr lang="cs-CZ" dirty="0" smtClean="0"/>
              <a:t>3.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(2.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4.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(3.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/>
              <a:t>Do 18 měsíce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(4. dávka)</a:t>
            </a:r>
          </a:p>
          <a:p>
            <a:pPr marL="0" indent="0">
              <a:buNone/>
            </a:pPr>
            <a:r>
              <a:rPr lang="cs-CZ" dirty="0" smtClean="0"/>
              <a:t>21.-25.měsíc                     spal.,</a:t>
            </a:r>
            <a:r>
              <a:rPr lang="cs-CZ" dirty="0" err="1" smtClean="0"/>
              <a:t>zard</a:t>
            </a:r>
            <a:r>
              <a:rPr lang="cs-CZ" dirty="0" smtClean="0"/>
              <a:t>.,</a:t>
            </a:r>
            <a:r>
              <a:rPr lang="cs-CZ" dirty="0" err="1" smtClean="0"/>
              <a:t>příuš</a:t>
            </a:r>
            <a:r>
              <a:rPr lang="cs-CZ" dirty="0" smtClean="0"/>
              <a:t>. (2. d.)</a:t>
            </a:r>
          </a:p>
          <a:p>
            <a:pPr marL="0" indent="0">
              <a:buNone/>
            </a:pPr>
            <a:r>
              <a:rPr lang="cs-CZ" dirty="0" smtClean="0"/>
              <a:t>5.-6. rok    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10.-11. rok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dětská obrna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2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Individuální přístup k očkovanému.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absolutních a relativních kontraindikací.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správné očkovací techniky.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Použití vhodné vakcíny podle věku.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Vybrání vhodného místa aplikace.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Desinfekce místa vpichu (alkohol)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10997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CC00CC"/>
                </a:solidFill>
              </a:rPr>
              <a:t>c) specifická imunosuprese</a:t>
            </a: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= navození tolerance vůči určitému antigenu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   </a:t>
            </a:r>
            <a:r>
              <a:rPr lang="cs-CZ" altLang="en-US" sz="2400" u="sng" dirty="0" smtClean="0"/>
              <a:t>probíhají klinické studie</a:t>
            </a:r>
            <a:r>
              <a:rPr lang="cs-CZ" altLang="en-US" sz="2400" dirty="0" smtClean="0"/>
              <a:t>: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navození tolerance perorálním podáním antigenu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alergenová imunoterapie (pyly,  hmyzí jedy) </a:t>
            </a:r>
            <a:endParaRPr lang="cs-CZ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86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Role IL-12 a IFN-</a:t>
            </a:r>
            <a:r>
              <a:rPr lang="el-GR" b="1" dirty="0" smtClean="0"/>
              <a:t>γ</a:t>
            </a:r>
            <a:r>
              <a:rPr lang="cs-CZ" b="1" dirty="0" smtClean="0"/>
              <a:t> i obraně proti intracelulárním bakteriím</a:t>
            </a:r>
            <a:endParaRPr lang="en-GB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464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VARIABILITA PATOGENA A HOSTITELE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patogenních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organismů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vysokou</a:t>
            </a:r>
            <a:r>
              <a:rPr lang="en-GB" sz="2800" dirty="0" smtClean="0"/>
              <a:t> </a:t>
            </a:r>
            <a:r>
              <a:rPr lang="en-GB" sz="2800" dirty="0" err="1" smtClean="0"/>
              <a:t>reprodukční</a:t>
            </a:r>
            <a:r>
              <a:rPr lang="cs-CZ" sz="2800" dirty="0"/>
              <a:t> </a:t>
            </a:r>
            <a:r>
              <a:rPr lang="en-GB" sz="2800" dirty="0" err="1" smtClean="0"/>
              <a:t>schopností</a:t>
            </a:r>
            <a:r>
              <a:rPr lang="cs-CZ" sz="2800" dirty="0" smtClean="0"/>
              <a:t> – krátký generační čas,</a:t>
            </a:r>
            <a:r>
              <a:rPr lang="cs-CZ" sz="2800" dirty="0"/>
              <a:t> </a:t>
            </a:r>
            <a:r>
              <a:rPr lang="en-GB" sz="2800" dirty="0" err="1" smtClean="0"/>
              <a:t>vysoký</a:t>
            </a:r>
            <a:r>
              <a:rPr lang="en-GB" sz="2800" dirty="0" smtClean="0"/>
              <a:t> </a:t>
            </a:r>
            <a:r>
              <a:rPr lang="en-GB" sz="2800" dirty="0" err="1" smtClean="0"/>
              <a:t>počet</a:t>
            </a:r>
            <a:r>
              <a:rPr lang="en-GB" sz="2800" dirty="0" smtClean="0"/>
              <a:t> </a:t>
            </a:r>
            <a:r>
              <a:rPr lang="en-GB" sz="2800" dirty="0" err="1" smtClean="0"/>
              <a:t>potomstva</a:t>
            </a:r>
            <a:endParaRPr lang="cs-CZ" sz="2800" dirty="0" smtClean="0"/>
          </a:p>
          <a:p>
            <a:r>
              <a:rPr lang="cs-CZ" sz="2800" dirty="0" smtClean="0"/>
              <a:t>K</a:t>
            </a:r>
            <a:r>
              <a:rPr lang="en-GB" sz="2800" dirty="0" err="1" smtClean="0"/>
              <a:t>ompenzována</a:t>
            </a:r>
            <a:r>
              <a:rPr lang="en-GB" sz="2800" dirty="0" smtClean="0"/>
              <a:t> u </a:t>
            </a:r>
            <a:r>
              <a:rPr lang="en-GB" sz="2800" dirty="0" err="1" smtClean="0"/>
              <a:t>vyšších</a:t>
            </a:r>
            <a:r>
              <a:rPr lang="en-GB" sz="2800" dirty="0" smtClean="0"/>
              <a:t> </a:t>
            </a:r>
            <a:r>
              <a:rPr lang="en-GB" sz="2800" dirty="0" err="1" smtClean="0"/>
              <a:t>obratlovců</a:t>
            </a:r>
            <a:r>
              <a:rPr lang="cs-CZ" sz="2800" dirty="0"/>
              <a:t> </a:t>
            </a:r>
            <a:r>
              <a:rPr lang="en-GB" sz="2800" dirty="0" err="1" smtClean="0"/>
              <a:t>variabilitou</a:t>
            </a:r>
            <a:r>
              <a:rPr lang="en-GB" sz="2800" dirty="0" smtClean="0"/>
              <a:t>, </a:t>
            </a:r>
            <a:r>
              <a:rPr lang="en-GB" sz="2800" dirty="0" err="1" smtClean="0"/>
              <a:t>kter</a:t>
            </a:r>
            <a:r>
              <a:rPr lang="cs-CZ" sz="2800" dirty="0" smtClean="0"/>
              <a:t>é</a:t>
            </a:r>
            <a:r>
              <a:rPr lang="en-GB" sz="2800" dirty="0" smtClean="0"/>
              <a:t> </a:t>
            </a:r>
            <a:r>
              <a:rPr lang="en-GB" sz="2800" dirty="0" err="1" smtClean="0"/>
              <a:t>představuj</a:t>
            </a:r>
            <a:r>
              <a:rPr lang="cs-CZ" sz="2800" dirty="0" smtClean="0"/>
              <a:t>í</a:t>
            </a:r>
            <a:r>
              <a:rPr lang="en-GB" sz="2800" dirty="0" smtClean="0"/>
              <a:t> </a:t>
            </a:r>
            <a:r>
              <a:rPr lang="en-GB" sz="2800" dirty="0" err="1" smtClean="0"/>
              <a:t>lymfocyt</a:t>
            </a:r>
            <a:r>
              <a:rPr lang="cs-CZ" sz="2800" dirty="0" smtClean="0"/>
              <a:t>y (TCR, BCR) a APC (MHC)</a:t>
            </a:r>
          </a:p>
          <a:p>
            <a:r>
              <a:rPr lang="en-GB" sz="2800" dirty="0" err="1" smtClean="0"/>
              <a:t>Sekundární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mutací</a:t>
            </a:r>
            <a:r>
              <a:rPr lang="en-GB" sz="2800" dirty="0" smtClean="0"/>
              <a:t> </a:t>
            </a:r>
            <a:r>
              <a:rPr lang="en-GB" sz="2800" dirty="0" err="1" smtClean="0"/>
              <a:t>genů</a:t>
            </a:r>
            <a:r>
              <a:rPr lang="en-GB" sz="2800" dirty="0" smtClean="0"/>
              <a:t> </a:t>
            </a:r>
            <a:r>
              <a:rPr lang="en-GB" sz="2800" dirty="0" err="1" smtClean="0"/>
              <a:t>kódujících</a:t>
            </a:r>
            <a:r>
              <a:rPr lang="en-GB" sz="2800" dirty="0" smtClean="0"/>
              <a:t> </a:t>
            </a:r>
            <a:r>
              <a:rPr lang="en-GB" sz="2800" dirty="0" err="1" smtClean="0"/>
              <a:t>další</a:t>
            </a:r>
            <a:r>
              <a:rPr lang="cs-CZ" sz="2800" dirty="0"/>
              <a:t> </a:t>
            </a:r>
            <a:r>
              <a:rPr lang="en-GB" sz="2800" dirty="0" err="1" smtClean="0"/>
              <a:t>složky</a:t>
            </a:r>
            <a:r>
              <a:rPr lang="en-GB" sz="2800" dirty="0" smtClean="0"/>
              <a:t> </a:t>
            </a:r>
            <a:r>
              <a:rPr lang="en-GB" sz="2800" dirty="0" err="1" smtClean="0"/>
              <a:t>imunitního</a:t>
            </a:r>
            <a:r>
              <a:rPr lang="en-GB" sz="2800" dirty="0" smtClean="0"/>
              <a:t> </a:t>
            </a:r>
            <a:r>
              <a:rPr lang="en-GB" sz="2800" dirty="0" err="1" smtClean="0"/>
              <a:t>systému</a:t>
            </a:r>
            <a:r>
              <a:rPr lang="en-GB" sz="2800" dirty="0" smtClean="0"/>
              <a:t>, </a:t>
            </a:r>
            <a:r>
              <a:rPr lang="en-GB" sz="2800" dirty="0" err="1" smtClean="0"/>
              <a:t>bariéry</a:t>
            </a:r>
            <a:r>
              <a:rPr lang="en-GB" sz="2800" dirty="0" smtClean="0"/>
              <a:t>, </a:t>
            </a:r>
            <a:r>
              <a:rPr lang="en-GB" sz="2800" dirty="0" err="1" smtClean="0"/>
              <a:t>nespecifickou</a:t>
            </a:r>
            <a:r>
              <a:rPr lang="en-GB" sz="2800" dirty="0" smtClean="0"/>
              <a:t> </a:t>
            </a:r>
            <a:r>
              <a:rPr lang="en-GB" sz="2800" dirty="0" err="1" smtClean="0"/>
              <a:t>imunitu</a:t>
            </a:r>
            <a:r>
              <a:rPr lang="en-GB" sz="2800" dirty="0" smtClean="0"/>
              <a:t> …</a:t>
            </a:r>
            <a:endParaRPr lang="cs-CZ" sz="2800" dirty="0" smtClean="0"/>
          </a:p>
          <a:p>
            <a:r>
              <a:rPr lang="en-GB" sz="2800" dirty="0" err="1" smtClean="0"/>
              <a:t>Kombinací</a:t>
            </a:r>
            <a:r>
              <a:rPr lang="en-GB" sz="2800" dirty="0" smtClean="0"/>
              <a:t> </a:t>
            </a:r>
            <a:r>
              <a:rPr lang="en-GB" sz="2800" dirty="0" err="1" smtClean="0"/>
              <a:t>obou</a:t>
            </a:r>
            <a:r>
              <a:rPr lang="en-GB" sz="2800" dirty="0" smtClean="0"/>
              <a:t> </a:t>
            </a:r>
            <a:r>
              <a:rPr lang="en-GB" sz="2800" dirty="0" err="1" smtClean="0"/>
              <a:t>typů</a:t>
            </a:r>
            <a:r>
              <a:rPr lang="en-GB" sz="2800" dirty="0" smtClean="0"/>
              <a:t> </a:t>
            </a:r>
            <a:r>
              <a:rPr lang="en-GB" sz="2800" dirty="0" err="1" smtClean="0"/>
              <a:t>vzniká</a:t>
            </a:r>
            <a:r>
              <a:rPr lang="en-GB" sz="2800" dirty="0" smtClean="0"/>
              <a:t> </a:t>
            </a:r>
            <a:r>
              <a:rPr lang="en-GB" sz="2800" dirty="0" err="1" smtClean="0"/>
              <a:t>individuální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hostitele</a:t>
            </a:r>
            <a:r>
              <a:rPr lang="cs-CZ" sz="2800" dirty="0"/>
              <a:t> </a:t>
            </a:r>
            <a:r>
              <a:rPr lang="en-GB" sz="2800" dirty="0" smtClean="0"/>
              <a:t>v </a:t>
            </a:r>
            <a:r>
              <a:rPr lang="en-GB" sz="2800" dirty="0" err="1" smtClean="0"/>
              <a:t>odolnosti</a:t>
            </a:r>
            <a:r>
              <a:rPr lang="en-GB" sz="2800" dirty="0" smtClean="0"/>
              <a:t> k </a:t>
            </a:r>
            <a:r>
              <a:rPr lang="en-GB" sz="2800" dirty="0" err="1" smtClean="0"/>
              <a:t>onemocnění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842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SCHOPNOST ORGANISMU ODOLÁVAT INFEKCI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 ODOLNOST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rezistence</a:t>
            </a:r>
            <a:r>
              <a:rPr lang="en-GB" dirty="0" smtClean="0"/>
              <a:t>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bariéry</a:t>
            </a:r>
            <a:r>
              <a:rPr lang="en-GB" dirty="0" smtClean="0"/>
              <a:t> a </a:t>
            </a:r>
            <a:r>
              <a:rPr lang="en-GB" dirty="0" err="1" smtClean="0"/>
              <a:t>nespecifické</a:t>
            </a:r>
            <a:r>
              <a:rPr lang="en-GB" dirty="0" smtClean="0"/>
              <a:t> </a:t>
            </a:r>
            <a:r>
              <a:rPr lang="en-GB" dirty="0" err="1" smtClean="0"/>
              <a:t>imunitní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(</a:t>
            </a:r>
            <a:r>
              <a:rPr lang="en-GB" dirty="0" err="1" smtClean="0"/>
              <a:t>odolnost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specifická</a:t>
            </a:r>
            <a:r>
              <a:rPr lang="en-GB" dirty="0" smtClean="0"/>
              <a:t> </a:t>
            </a:r>
            <a:r>
              <a:rPr lang="en-GB" dirty="0" err="1" smtClean="0"/>
              <a:t>imunita</a:t>
            </a:r>
            <a:endParaRPr lang="cs-CZ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VNÍMAVOST</a:t>
            </a:r>
            <a:r>
              <a:rPr lang="en-GB" dirty="0" smtClean="0"/>
              <a:t> k </a:t>
            </a:r>
            <a:r>
              <a:rPr lang="en-GB" dirty="0" err="1" smtClean="0"/>
              <a:t>infekci</a:t>
            </a:r>
            <a:r>
              <a:rPr lang="en-GB" dirty="0" smtClean="0"/>
              <a:t> </a:t>
            </a:r>
            <a:r>
              <a:rPr lang="en-GB" dirty="0" err="1" smtClean="0"/>
              <a:t>zvyšují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nedostatečná</a:t>
            </a:r>
            <a:r>
              <a:rPr lang="en-GB" dirty="0" smtClean="0"/>
              <a:t> </a:t>
            </a:r>
            <a:r>
              <a:rPr lang="en-GB" dirty="0" err="1" smtClean="0"/>
              <a:t>imunokompetence</a:t>
            </a:r>
            <a:r>
              <a:rPr lang="en-GB" dirty="0" smtClean="0"/>
              <a:t> (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fyziologická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porušené</a:t>
            </a:r>
            <a:r>
              <a:rPr lang="en-GB" dirty="0" smtClean="0"/>
              <a:t> </a:t>
            </a:r>
            <a:r>
              <a:rPr lang="en-GB" dirty="0" err="1" smtClean="0"/>
              <a:t>bariéry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přechodné</a:t>
            </a:r>
            <a:r>
              <a:rPr lang="en-GB" dirty="0" smtClean="0"/>
              <a:t> </a:t>
            </a:r>
            <a:r>
              <a:rPr lang="en-GB" dirty="0" err="1" smtClean="0"/>
              <a:t>imunosuprese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neinfekčního</a:t>
            </a:r>
            <a:r>
              <a:rPr lang="en-GB" dirty="0" smtClean="0"/>
              <a:t> </a:t>
            </a:r>
            <a:r>
              <a:rPr lang="en-GB" dirty="0" err="1" smtClean="0"/>
              <a:t>původu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primární</a:t>
            </a:r>
            <a:r>
              <a:rPr lang="en-GB" dirty="0" smtClean="0"/>
              <a:t> a </a:t>
            </a:r>
            <a:r>
              <a:rPr lang="en-GB" dirty="0" err="1" smtClean="0"/>
              <a:t>sekundární</a:t>
            </a:r>
            <a:r>
              <a:rPr lang="en-GB" dirty="0" smtClean="0"/>
              <a:t> </a:t>
            </a:r>
            <a:r>
              <a:rPr lang="en-GB" dirty="0" err="1" smtClean="0"/>
              <a:t>imunodeficience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alergické</a:t>
            </a:r>
            <a:r>
              <a:rPr lang="en-GB" dirty="0" smtClean="0"/>
              <a:t>, </a:t>
            </a:r>
            <a:r>
              <a:rPr lang="en-GB" dirty="0" err="1" smtClean="0"/>
              <a:t>autoimunitní</a:t>
            </a:r>
            <a:r>
              <a:rPr lang="en-GB" dirty="0" smtClean="0"/>
              <a:t> a </a:t>
            </a:r>
            <a:r>
              <a:rPr lang="en-GB" dirty="0" err="1" smtClean="0"/>
              <a:t>lymfoproliferativní</a:t>
            </a:r>
            <a:r>
              <a:rPr lang="en-GB" dirty="0" smtClean="0"/>
              <a:t> </a:t>
            </a:r>
            <a:r>
              <a:rPr lang="en-GB" dirty="0" err="1" smtClean="0"/>
              <a:t>choroby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imunologická</a:t>
            </a:r>
            <a:r>
              <a:rPr lang="en-GB" dirty="0" smtClean="0"/>
              <a:t> tolerance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r>
              <a:rPr lang="en-GB" dirty="0" smtClean="0"/>
              <a:t> (</a:t>
            </a:r>
            <a:r>
              <a:rPr lang="en-GB" dirty="0" err="1" smtClean="0"/>
              <a:t>antigenu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5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Virová infekce indukuje komplexní imunitní odpověď, vznik imunitní paměti</a:t>
            </a:r>
          </a:p>
          <a:p>
            <a:pPr>
              <a:defRPr/>
            </a:pPr>
            <a:r>
              <a:rPr lang="cs-CZ" altLang="en-US" dirty="0"/>
              <a:t>Maligní transformace, autoimunita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9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INTERAKCE VIRŮ S IMUNITNÍM SYSTÉMEM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err="1" smtClean="0"/>
              <a:t>Viry</a:t>
            </a:r>
            <a:r>
              <a:rPr lang="en-GB" b="1" dirty="0" smtClean="0"/>
              <a:t> </a:t>
            </a:r>
            <a:r>
              <a:rPr lang="en-GB" b="1" dirty="0" err="1" smtClean="0"/>
              <a:t>jsou</a:t>
            </a:r>
            <a:r>
              <a:rPr lang="en-GB" b="1" dirty="0" smtClean="0"/>
              <a:t> </a:t>
            </a:r>
            <a:r>
              <a:rPr lang="en-GB" b="1" dirty="0" err="1" smtClean="0"/>
              <a:t>obligátní</a:t>
            </a:r>
            <a:r>
              <a:rPr lang="en-GB" b="1" dirty="0" smtClean="0"/>
              <a:t> </a:t>
            </a:r>
            <a:r>
              <a:rPr lang="en-GB" b="1" dirty="0" err="1" smtClean="0"/>
              <a:t>intracelulární</a:t>
            </a:r>
            <a:r>
              <a:rPr lang="en-GB" b="1" dirty="0" smtClean="0"/>
              <a:t> </a:t>
            </a:r>
            <a:r>
              <a:rPr lang="en-GB" b="1" dirty="0" err="1" smtClean="0"/>
              <a:t>parazité</a:t>
            </a:r>
            <a:r>
              <a:rPr lang="en-GB" b="1" dirty="0" smtClean="0"/>
              <a:t>, </a:t>
            </a:r>
            <a:r>
              <a:rPr lang="en-GB" b="1" dirty="0" err="1" smtClean="0"/>
              <a:t>kteří</a:t>
            </a:r>
            <a:r>
              <a:rPr lang="en-GB" b="1" dirty="0" smtClean="0"/>
              <a:t> </a:t>
            </a:r>
            <a:r>
              <a:rPr lang="en-GB" b="1" dirty="0" err="1" smtClean="0"/>
              <a:t>ke</a:t>
            </a:r>
            <a:r>
              <a:rPr lang="en-GB" b="1" dirty="0" smtClean="0"/>
              <a:t> </a:t>
            </a:r>
            <a:r>
              <a:rPr lang="en-GB" b="1" dirty="0" err="1" smtClean="0"/>
              <a:t>své</a:t>
            </a:r>
            <a:r>
              <a:rPr lang="en-GB" b="1" dirty="0" smtClean="0"/>
              <a:t> </a:t>
            </a:r>
            <a:r>
              <a:rPr lang="en-GB" b="1" dirty="0" err="1" smtClean="0"/>
              <a:t>replikaci</a:t>
            </a:r>
            <a:r>
              <a:rPr lang="cs-CZ" b="1" dirty="0"/>
              <a:t> </a:t>
            </a:r>
            <a:r>
              <a:rPr lang="en-GB" b="1" dirty="0" err="1" smtClean="0"/>
              <a:t>potřebují</a:t>
            </a:r>
            <a:r>
              <a:rPr lang="en-GB" b="1" dirty="0" smtClean="0"/>
              <a:t> </a:t>
            </a:r>
            <a:r>
              <a:rPr lang="en-GB" b="1" dirty="0" err="1" smtClean="0"/>
              <a:t>genetický</a:t>
            </a:r>
            <a:r>
              <a:rPr lang="en-GB" b="1" dirty="0" smtClean="0"/>
              <a:t> a </a:t>
            </a:r>
            <a:r>
              <a:rPr lang="en-GB" b="1" dirty="0" err="1" smtClean="0"/>
              <a:t>metabolický</a:t>
            </a:r>
            <a:r>
              <a:rPr lang="en-GB" b="1" dirty="0" smtClean="0"/>
              <a:t> </a:t>
            </a:r>
            <a:r>
              <a:rPr lang="en-GB" b="1" dirty="0" err="1" smtClean="0"/>
              <a:t>aparát</a:t>
            </a:r>
            <a:r>
              <a:rPr lang="en-GB" b="1" dirty="0" smtClean="0"/>
              <a:t> </a:t>
            </a:r>
            <a:r>
              <a:rPr lang="en-GB" b="1" dirty="0" err="1" smtClean="0"/>
              <a:t>buňky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Patogeneze</a:t>
            </a:r>
            <a:r>
              <a:rPr lang="en-GB" b="1" dirty="0" smtClean="0"/>
              <a:t> se </a:t>
            </a:r>
            <a:r>
              <a:rPr lang="en-GB" b="1" dirty="0" err="1" smtClean="0"/>
              <a:t>liší</a:t>
            </a:r>
            <a:r>
              <a:rPr lang="en-GB" b="1" dirty="0" smtClean="0"/>
              <a:t> </a:t>
            </a:r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jejich</a:t>
            </a:r>
            <a:r>
              <a:rPr lang="en-GB" b="1" dirty="0" smtClean="0"/>
              <a:t> </a:t>
            </a:r>
            <a:r>
              <a:rPr lang="en-GB" b="1" dirty="0" err="1" smtClean="0"/>
              <a:t>struktury</a:t>
            </a:r>
            <a:r>
              <a:rPr lang="en-GB" b="1" dirty="0" smtClean="0"/>
              <a:t> (DNA, RNA, </a:t>
            </a:r>
            <a:r>
              <a:rPr lang="en-GB" b="1" dirty="0" err="1" smtClean="0"/>
              <a:t>obal</a:t>
            </a:r>
            <a:r>
              <a:rPr lang="en-GB" b="1" dirty="0" smtClean="0"/>
              <a:t> </a:t>
            </a:r>
            <a:r>
              <a:rPr lang="en-GB" b="1" dirty="0" err="1" smtClean="0"/>
              <a:t>aj</a:t>
            </a:r>
            <a:r>
              <a:rPr lang="en-GB" b="1" dirty="0" smtClean="0"/>
              <a:t>.) a</a:t>
            </a:r>
            <a:r>
              <a:rPr lang="cs-CZ" b="1" dirty="0" smtClean="0"/>
              <a:t> </a:t>
            </a:r>
            <a:r>
              <a:rPr lang="en-GB" b="1" dirty="0" err="1" smtClean="0"/>
              <a:t>faktorů</a:t>
            </a:r>
            <a:r>
              <a:rPr lang="en-GB" b="1" dirty="0" smtClean="0"/>
              <a:t> virulence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průběhu</a:t>
            </a:r>
            <a:r>
              <a:rPr lang="en-GB" b="1" dirty="0" smtClean="0"/>
              <a:t> </a:t>
            </a:r>
            <a:r>
              <a:rPr lang="en-GB" b="1" dirty="0" err="1" smtClean="0"/>
              <a:t>lze</a:t>
            </a:r>
            <a:r>
              <a:rPr lang="en-GB" b="1" dirty="0" smtClean="0"/>
              <a:t> </a:t>
            </a:r>
            <a:r>
              <a:rPr lang="en-GB" b="1" dirty="0" err="1" smtClean="0"/>
              <a:t>odlišit</a:t>
            </a:r>
            <a:r>
              <a:rPr lang="en-GB" b="1" dirty="0" smtClean="0"/>
              <a:t> </a:t>
            </a:r>
            <a:r>
              <a:rPr lang="en-GB" b="1" dirty="0" err="1" smtClean="0"/>
              <a:t>tři</a:t>
            </a:r>
            <a:r>
              <a:rPr lang="en-GB" b="1" dirty="0" smtClean="0"/>
              <a:t> </a:t>
            </a:r>
            <a:r>
              <a:rPr lang="en-GB" b="1" dirty="0" err="1" smtClean="0"/>
              <a:t>různé</a:t>
            </a:r>
            <a:r>
              <a:rPr lang="en-GB" b="1" dirty="0" smtClean="0"/>
              <a:t> </a:t>
            </a:r>
            <a:r>
              <a:rPr lang="en-GB" b="1" dirty="0" err="1" smtClean="0"/>
              <a:t>typy</a:t>
            </a:r>
            <a:r>
              <a:rPr lang="en-GB" b="1" dirty="0" smtClean="0"/>
              <a:t> </a:t>
            </a:r>
            <a:r>
              <a:rPr lang="en-GB" b="1" dirty="0" err="1" smtClean="0"/>
              <a:t>virové</a:t>
            </a:r>
            <a:r>
              <a:rPr lang="en-GB" b="1" dirty="0" smtClean="0"/>
              <a:t> </a:t>
            </a:r>
            <a:r>
              <a:rPr lang="en-GB" b="1" dirty="0" err="1" smtClean="0"/>
              <a:t>infekce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u </a:t>
            </a:r>
            <a:r>
              <a:rPr lang="en-GB" dirty="0" err="1" smtClean="0"/>
              <a:t>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u </a:t>
            </a:r>
            <a:r>
              <a:rPr lang="en-GB" dirty="0" err="1" smtClean="0"/>
              <a:t>necytopatogenních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transformace</a:t>
            </a:r>
            <a:r>
              <a:rPr lang="en-GB" dirty="0" smtClean="0"/>
              <a:t> </a:t>
            </a:r>
            <a:r>
              <a:rPr lang="en-GB" dirty="0" err="1" smtClean="0"/>
              <a:t>napadených</a:t>
            </a:r>
            <a:r>
              <a:rPr lang="en-GB" dirty="0" smtClean="0"/>
              <a:t> </a:t>
            </a:r>
            <a:r>
              <a:rPr lang="en-GB" dirty="0" err="1" smtClean="0"/>
              <a:t>buněk</a:t>
            </a:r>
            <a:r>
              <a:rPr lang="en-GB" dirty="0" smtClean="0"/>
              <a:t> u </a:t>
            </a:r>
            <a:r>
              <a:rPr lang="en-GB" dirty="0" err="1" smtClean="0"/>
              <a:t>onkogenních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cs-CZ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err="1" smtClean="0"/>
              <a:t>Reakce</a:t>
            </a:r>
            <a:r>
              <a:rPr lang="en-GB" b="1" dirty="0" smtClean="0"/>
              <a:t> </a:t>
            </a:r>
            <a:r>
              <a:rPr lang="en-GB" b="1" dirty="0" err="1" smtClean="0"/>
              <a:t>virů</a:t>
            </a:r>
            <a:r>
              <a:rPr lang="en-GB" b="1" dirty="0" smtClean="0"/>
              <a:t> s </a:t>
            </a:r>
            <a:r>
              <a:rPr lang="en-GB" b="1" dirty="0" err="1" smtClean="0"/>
              <a:t>imunitním</a:t>
            </a:r>
            <a:r>
              <a:rPr lang="en-GB" b="1" dirty="0" smtClean="0"/>
              <a:t> </a:t>
            </a:r>
            <a:r>
              <a:rPr lang="en-GB" b="1" dirty="0" err="1" smtClean="0"/>
              <a:t>systémem</a:t>
            </a:r>
            <a:endParaRPr lang="en-GB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navázání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povrchové</a:t>
            </a:r>
            <a:r>
              <a:rPr lang="en-GB" dirty="0" smtClean="0"/>
              <a:t> </a:t>
            </a:r>
            <a:r>
              <a:rPr lang="en-GB" dirty="0" err="1" smtClean="0"/>
              <a:t>receptory</a:t>
            </a:r>
            <a:endParaRPr lang="en-GB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pomnožování</a:t>
            </a:r>
            <a:r>
              <a:rPr lang="en-GB" dirty="0" smtClean="0"/>
              <a:t> v </a:t>
            </a:r>
            <a:r>
              <a:rPr lang="en-GB" dirty="0" err="1" smtClean="0"/>
              <a:t>buňkách</a:t>
            </a:r>
            <a:r>
              <a:rPr lang="en-GB" dirty="0" smtClean="0"/>
              <a:t> 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cesty</a:t>
            </a:r>
            <a:r>
              <a:rPr lang="en-GB" dirty="0" smtClean="0"/>
              <a:t> </a:t>
            </a:r>
            <a:r>
              <a:rPr lang="en-GB" dirty="0" err="1" smtClean="0"/>
              <a:t>prezentace</a:t>
            </a:r>
            <a:r>
              <a:rPr lang="en-GB" dirty="0" smtClean="0"/>
              <a:t> </a:t>
            </a:r>
            <a:r>
              <a:rPr lang="en-GB" dirty="0" err="1" smtClean="0"/>
              <a:t>antigenu</a:t>
            </a:r>
            <a:endParaRPr lang="en-GB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regulačních</a:t>
            </a:r>
            <a:r>
              <a:rPr lang="en-GB" dirty="0" smtClean="0"/>
              <a:t> a </a:t>
            </a:r>
            <a:r>
              <a:rPr lang="en-GB" dirty="0" err="1" smtClean="0"/>
              <a:t>efektorových</a:t>
            </a:r>
            <a:r>
              <a:rPr lang="en-GB" dirty="0" smtClean="0"/>
              <a:t> </a:t>
            </a:r>
            <a:r>
              <a:rPr lang="en-GB" dirty="0" err="1" smtClean="0"/>
              <a:t>mechanismů</a:t>
            </a:r>
            <a:r>
              <a:rPr lang="en-GB" dirty="0" smtClean="0"/>
              <a:t> – </a:t>
            </a:r>
            <a:r>
              <a:rPr lang="en-GB" dirty="0" err="1" smtClean="0"/>
              <a:t>imunosuprese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navození</a:t>
            </a:r>
            <a:r>
              <a:rPr lang="en-GB" dirty="0" smtClean="0"/>
              <a:t> </a:t>
            </a:r>
            <a:r>
              <a:rPr lang="en-GB" dirty="0" err="1" smtClean="0"/>
              <a:t>imunopatologického</a:t>
            </a:r>
            <a:r>
              <a:rPr lang="en-GB" dirty="0" smtClean="0"/>
              <a:t> </a:t>
            </a:r>
            <a:r>
              <a:rPr lang="en-GB" dirty="0" err="1" smtClean="0"/>
              <a:t>stavu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7220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Buněčné terče patogenních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Buňky:</a:t>
            </a:r>
          </a:p>
          <a:p>
            <a:pPr lvl="1"/>
            <a:r>
              <a:rPr lang="cs-CZ" dirty="0" smtClean="0"/>
              <a:t>Epitelové</a:t>
            </a:r>
          </a:p>
          <a:p>
            <a:pPr lvl="1"/>
            <a:r>
              <a:rPr lang="cs-CZ" dirty="0" smtClean="0"/>
              <a:t>Endotelové</a:t>
            </a:r>
          </a:p>
          <a:p>
            <a:pPr lvl="1"/>
            <a:r>
              <a:rPr lang="cs-CZ" dirty="0" smtClean="0"/>
              <a:t>Imunitního systému (T-, B-lymfocyty, makrofágy a další)</a:t>
            </a:r>
          </a:p>
          <a:p>
            <a:pPr lvl="1"/>
            <a:r>
              <a:rPr lang="cs-CZ" dirty="0" smtClean="0"/>
              <a:t>Nervové</a:t>
            </a:r>
          </a:p>
          <a:p>
            <a:pPr lvl="1"/>
            <a:r>
              <a:rPr lang="cs-CZ" dirty="0" smtClean="0"/>
              <a:t>Jaterní</a:t>
            </a:r>
          </a:p>
          <a:p>
            <a:pPr lvl="1"/>
            <a:r>
              <a:rPr lang="cs-CZ" dirty="0" smtClean="0"/>
              <a:t>….</a:t>
            </a:r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Vstup virových částic do nitra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Pomocí membránových receptorů:</a:t>
            </a:r>
          </a:p>
          <a:p>
            <a:pPr marL="0" indent="0">
              <a:buNone/>
            </a:pPr>
            <a:r>
              <a:rPr lang="cs-CZ" dirty="0" smtClean="0"/>
              <a:t>CD4 - HIV, herpesvirus7</a:t>
            </a:r>
          </a:p>
          <a:p>
            <a:pPr marL="0" indent="0">
              <a:buNone/>
            </a:pPr>
            <a:r>
              <a:rPr lang="cs-CZ" dirty="0" smtClean="0"/>
              <a:t>CD21 - EBV virus</a:t>
            </a:r>
          </a:p>
          <a:p>
            <a:pPr marL="0" indent="0">
              <a:buNone/>
            </a:pPr>
            <a:r>
              <a:rPr lang="cs-CZ" dirty="0" smtClean="0"/>
              <a:t>CD46 – virus spalniček, herpes virus6</a:t>
            </a:r>
          </a:p>
          <a:p>
            <a:pPr marL="0" indent="0">
              <a:buNone/>
            </a:pPr>
            <a:r>
              <a:rPr lang="cs-CZ" dirty="0" smtClean="0"/>
              <a:t>CD71 – Virus hepatitidy B</a:t>
            </a:r>
          </a:p>
          <a:p>
            <a:pPr marL="0" indent="0">
              <a:buNone/>
            </a:pPr>
            <a:r>
              <a:rPr lang="cs-CZ" dirty="0" smtClean="0"/>
              <a:t>CD150 – Virus spalniček</a:t>
            </a:r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731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Rozmnožování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vstupu do cytoplazmy je virus zbaven obalů</a:t>
            </a:r>
          </a:p>
          <a:p>
            <a:r>
              <a:rPr lang="cs-CZ" dirty="0" smtClean="0"/>
              <a:t>Replikace nukleových kyselin viru – jiná u DNA a jiná u RNA virů, provázená značným množstvím chyb, které nejsou opravovány – důsledek – defektní viriony, ale především značná genetická variabilita viru</a:t>
            </a:r>
          </a:p>
          <a:p>
            <a:r>
              <a:rPr lang="cs-CZ" dirty="0" smtClean="0"/>
              <a:t>Translace vzorových proteinů  na ribozomech hostitelské buňky</a:t>
            </a:r>
          </a:p>
          <a:p>
            <a:r>
              <a:rPr lang="cs-CZ" dirty="0" smtClean="0"/>
              <a:t>Virové proteiny po translační modifikaci – vytvoření kapsidy obsahující virovou nukleovou kyselinu</a:t>
            </a:r>
          </a:p>
          <a:p>
            <a:r>
              <a:rPr lang="cs-CZ" dirty="0" smtClean="0"/>
              <a:t>Uvolňování virionů – cytolýzou buňky nebo postupně – perzistence viru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1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Interferonový systém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Nejvýraznější protivirový potenciál</a:t>
            </a:r>
          </a:p>
          <a:p>
            <a:r>
              <a:rPr lang="cs-CZ" dirty="0" smtClean="0"/>
              <a:t>Likvidace většiny virových infekcí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9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en-US" dirty="0" smtClean="0"/>
              <a:t>Vývoj imunitního systému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Ovlivněn neustálou interakcí s mikroorganismy</a:t>
            </a:r>
          </a:p>
          <a:p>
            <a:pPr eaLnBrk="1" hangingPunct="1">
              <a:defRPr/>
            </a:pPr>
            <a:r>
              <a:rPr lang="cs-CZ" altLang="en-US" dirty="0" smtClean="0"/>
              <a:t>Utváření individuální imunologické reaktivity; přirozená mikroflóra</a:t>
            </a:r>
          </a:p>
          <a:p>
            <a:pPr eaLnBrk="1" hangingPunct="1">
              <a:defRPr/>
            </a:pPr>
            <a:r>
              <a:rPr lang="cs-CZ" altLang="en-US" dirty="0" smtClean="0"/>
              <a:t>Patogeny = nejvýznamnější evoluční činitel</a:t>
            </a:r>
          </a:p>
          <a:p>
            <a:pPr eaLnBrk="1" hangingPunct="1">
              <a:defRPr/>
            </a:pPr>
            <a:r>
              <a:rPr lang="cs-CZ" altLang="en-US" dirty="0" smtClean="0"/>
              <a:t>Historie </a:t>
            </a:r>
          </a:p>
          <a:p>
            <a:pPr lvl="1" eaLnBrk="1" hangingPunct="1">
              <a:defRPr/>
            </a:pPr>
            <a:r>
              <a:rPr lang="cs-CZ" altLang="en-US" dirty="0" smtClean="0"/>
              <a:t>Usedlý způsob života, zvětšování lidských komunit – zvýšení napadení infekčními činiteli</a:t>
            </a:r>
          </a:p>
          <a:p>
            <a:pPr lvl="1" eaLnBrk="1" hangingPunct="1">
              <a:defRPr/>
            </a:pPr>
            <a:r>
              <a:rPr lang="cs-CZ" altLang="en-US" dirty="0" smtClean="0"/>
              <a:t>2.polovina 19.stol. – imunizace, ATB</a:t>
            </a:r>
          </a:p>
          <a:p>
            <a:pPr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Interferony </a:t>
            </a:r>
            <a:r>
              <a:rPr lang="cs-CZ" b="1" dirty="0" smtClean="0">
                <a:latin typeface="Symbol" pitchFamily="18" charset="2"/>
              </a:rPr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a</a:t>
            </a:r>
            <a:r>
              <a:rPr lang="cs-CZ" b="1" dirty="0" smtClean="0">
                <a:latin typeface="Symbol" pitchFamily="18" charset="2"/>
              </a:rPr>
              <a:t> b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infikovaných </a:t>
            </a:r>
            <a:r>
              <a:rPr lang="cs-CZ" dirty="0" err="1" smtClean="0"/>
              <a:t>bb</a:t>
            </a:r>
            <a:r>
              <a:rPr lang="cs-CZ" dirty="0" smtClean="0"/>
              <a:t>. je indukována produkce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a</a:t>
            </a:r>
            <a:r>
              <a:rPr lang="cs-CZ" dirty="0" smtClean="0"/>
              <a:t> a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b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dirty="0"/>
              <a:t> </a:t>
            </a:r>
            <a:r>
              <a:rPr lang="cs-CZ" dirty="0" smtClean="0"/>
              <a:t>- vazba na receptory v neinfikovaných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Důsledek	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vytvoření </a:t>
            </a:r>
            <a:r>
              <a:rPr lang="cs-CZ" dirty="0" err="1" smtClean="0"/>
              <a:t>RNAázy</a:t>
            </a:r>
            <a:r>
              <a:rPr lang="cs-CZ" dirty="0" smtClean="0"/>
              <a:t> L – rozklad virových RNA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Syntéza PKR – fosforylace elongačního faktoru II = zábrana translace virové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Zabránění replikaci viru a navozují tzv. antivirový stav</a:t>
            </a:r>
          </a:p>
        </p:txBody>
      </p:sp>
    </p:spTree>
    <p:extLst>
      <p:ext uri="{BB962C8B-B14F-4D97-AF65-F5344CB8AC3E}">
        <p14:creationId xmlns:p14="http://schemas.microsoft.com/office/powerpoint/2010/main" val="82344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" y="914354"/>
            <a:ext cx="8063887" cy="56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85" y="-80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Mechanismus účinku interferonu (IFN)</a:t>
            </a:r>
            <a:endParaRPr lang="cs-CZ" dirty="0"/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067020" y="1556792"/>
            <a:ext cx="370692" cy="17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69559" y="1398395"/>
            <a:ext cx="997461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Virion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695222" y="1426654"/>
            <a:ext cx="292602" cy="157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7824" y="1095902"/>
            <a:ext cx="1224136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Virová nukleová kyselina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16016" y="1476129"/>
            <a:ext cx="232582" cy="373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48598" y="1317732"/>
            <a:ext cx="1224136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Nové viriony</a:t>
            </a:r>
            <a:endParaRPr lang="cs-CZ" sz="1600" dirty="0"/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6156177" y="2319592"/>
            <a:ext cx="307024" cy="2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63201" y="1988840"/>
            <a:ext cx="222330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Protivirové proteiny blokují syntézu nových virionů</a:t>
            </a:r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275472" y="4836073"/>
            <a:ext cx="448164" cy="24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419" y="4505321"/>
            <a:ext cx="189705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Napadená buňka produkuje interferon </a:t>
            </a:r>
            <a:endParaRPr lang="cs-CZ" sz="1600" dirty="0"/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436097" y="4998144"/>
            <a:ext cx="850612" cy="147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86709" y="4495037"/>
            <a:ext cx="2455883" cy="10062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Interferon se vážen na receptor a indukuje tvorbu proteinů blokujících infekci viriony a pomnožení virů v cytoplasmě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3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 </a:t>
            </a:r>
            <a:r>
              <a:rPr lang="cs-CZ" b="1" dirty="0" smtClean="0">
                <a:latin typeface="Symbol" pitchFamily="18" charset="2"/>
              </a:rPr>
              <a:t>g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Produkován T-lymfocyty po </a:t>
            </a:r>
            <a:r>
              <a:rPr lang="cs-CZ" dirty="0" err="1" smtClean="0"/>
              <a:t>Ag</a:t>
            </a:r>
            <a:r>
              <a:rPr lang="cs-CZ" dirty="0" smtClean="0"/>
              <a:t> stimulaci a NK -buňkami</a:t>
            </a:r>
          </a:p>
          <a:p>
            <a:r>
              <a:rPr lang="cs-CZ" dirty="0" smtClean="0"/>
              <a:t>Stimuluje přeměnu makrofágů v aktivované </a:t>
            </a:r>
          </a:p>
          <a:p>
            <a:r>
              <a:rPr lang="cs-CZ" dirty="0" smtClean="0"/>
              <a:t>Zesiluje funkce Th1</a:t>
            </a:r>
          </a:p>
          <a:p>
            <a:r>
              <a:rPr lang="cs-CZ" dirty="0" smtClean="0"/>
              <a:t>Zvyšuje expresi HLA II. Třídy</a:t>
            </a:r>
          </a:p>
          <a:p>
            <a:r>
              <a:rPr lang="cs-CZ" dirty="0" smtClean="0"/>
              <a:t>Zvyšuje působení cytotoxických buněk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1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NK-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Nejsou schopny specifického rozpoznání viru</a:t>
            </a:r>
          </a:p>
          <a:p>
            <a:r>
              <a:rPr lang="cs-CZ" dirty="0" smtClean="0"/>
              <a:t>Identifikace virové buňky pomocí receptorů KAR (</a:t>
            </a:r>
            <a:r>
              <a:rPr lang="cs-CZ" dirty="0" err="1" smtClean="0"/>
              <a:t>Killers</a:t>
            </a:r>
            <a:r>
              <a:rPr lang="cs-CZ" dirty="0" smtClean="0"/>
              <a:t>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) poznávají heterogenní skupinu ligandů, které se objeví na buňkách v důsledku stresu, maligní konverse, virové infekce </a:t>
            </a:r>
            <a:endParaRPr lang="cs-CZ" dirty="0"/>
          </a:p>
          <a:p>
            <a:r>
              <a:rPr lang="cs-CZ" dirty="0" smtClean="0"/>
              <a:t>KIR (</a:t>
            </a:r>
            <a:r>
              <a:rPr lang="cs-CZ" dirty="0" err="1" smtClean="0"/>
              <a:t>Killers</a:t>
            </a:r>
            <a:r>
              <a:rPr lang="cs-CZ" dirty="0" smtClean="0"/>
              <a:t> inhibitory </a:t>
            </a:r>
            <a:r>
              <a:rPr lang="cs-CZ" dirty="0" err="1" smtClean="0"/>
              <a:t>receptors</a:t>
            </a:r>
            <a:r>
              <a:rPr lang="cs-CZ" dirty="0" smtClean="0"/>
              <a:t>) se váží na molekuly MHC I, které jsou přítomny na  většině zdravých buněk</a:t>
            </a:r>
          </a:p>
          <a:p>
            <a:r>
              <a:rPr lang="cs-CZ" dirty="0" err="1" smtClean="0"/>
              <a:t>Fc</a:t>
            </a:r>
            <a:r>
              <a:rPr lang="cs-CZ" dirty="0" smtClean="0"/>
              <a:t> receptor na NK buňce – po vazbě </a:t>
            </a:r>
            <a:r>
              <a:rPr lang="cs-CZ" dirty="0" err="1" smtClean="0"/>
              <a:t>Ig</a:t>
            </a:r>
            <a:r>
              <a:rPr lang="cs-CZ" dirty="0" smtClean="0"/>
              <a:t> spolu s navázaným </a:t>
            </a:r>
            <a:r>
              <a:rPr lang="cs-CZ" dirty="0" err="1" smtClean="0"/>
              <a:t>virovám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 – stimulace NK buněk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87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Reakce NK buněk</a:t>
            </a:r>
            <a:endParaRPr lang="cs-CZ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3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b="1" dirty="0" smtClean="0"/>
              <a:t>Celulární cytotoxicita závislá na protilátkách</a:t>
            </a:r>
          </a:p>
          <a:p>
            <a:r>
              <a:rPr lang="en-US" altLang="cs-CZ" sz="3200" b="1" dirty="0" smtClean="0"/>
              <a:t>Antibody dependent cellular cytotoxicity (ADCC)</a:t>
            </a:r>
            <a:endParaRPr lang="cs-CZ" altLang="cs-CZ" sz="3200" b="1" dirty="0" smtClean="0"/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 smtClean="0"/>
              <a:t>granzyme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326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Důsledek působení NK buněk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Perforin</a:t>
            </a:r>
            <a:r>
              <a:rPr lang="cs-CZ" dirty="0" smtClean="0"/>
              <a:t> – vmezeření se do cytoplazmatické membrány terčové buňky – vytvoření otvorů v </a:t>
            </a:r>
            <a:r>
              <a:rPr lang="cs-CZ" dirty="0"/>
              <a:t>t</a:t>
            </a:r>
            <a:r>
              <a:rPr lang="cs-CZ" dirty="0" smtClean="0"/>
              <a:t>erčové buňce – </a:t>
            </a:r>
            <a:r>
              <a:rPr lang="cs-CZ" dirty="0" err="1" smtClean="0"/>
              <a:t>lýza</a:t>
            </a:r>
            <a:r>
              <a:rPr lang="cs-CZ" dirty="0" smtClean="0"/>
              <a:t> buňky</a:t>
            </a:r>
          </a:p>
          <a:p>
            <a:r>
              <a:rPr lang="cs-CZ" dirty="0" err="1" smtClean="0"/>
              <a:t>Granzym</a:t>
            </a:r>
            <a:r>
              <a:rPr lang="cs-CZ" dirty="0" smtClean="0"/>
              <a:t> – rozklad nitrobuněčných cílů, dále pak štěpení latentních </a:t>
            </a:r>
            <a:r>
              <a:rPr lang="cs-CZ" dirty="0" err="1" smtClean="0"/>
              <a:t>kaspáz</a:t>
            </a:r>
            <a:r>
              <a:rPr lang="cs-CZ" dirty="0" smtClean="0"/>
              <a:t> vznik molekuly s proteolytickou aktivitou– zahájení procesu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NK buňka dále tvoří TNF</a:t>
            </a:r>
            <a:r>
              <a:rPr lang="el-GR" dirty="0" smtClean="0"/>
              <a:t>α</a:t>
            </a:r>
            <a:r>
              <a:rPr lang="cs-CZ" dirty="0" smtClean="0"/>
              <a:t> – po vazbě na specifický receptor – aktivace nitrobuněčných </a:t>
            </a:r>
            <a:r>
              <a:rPr lang="cs-CZ" dirty="0" err="1" smtClean="0"/>
              <a:t>kaspáz</a:t>
            </a:r>
            <a:endParaRPr lang="cs-CZ" dirty="0" smtClean="0"/>
          </a:p>
          <a:p>
            <a:r>
              <a:rPr lang="cs-CZ" dirty="0" err="1" smtClean="0"/>
              <a:t>Fazba</a:t>
            </a:r>
            <a:r>
              <a:rPr lang="cs-CZ" dirty="0" smtClean="0"/>
              <a:t> Fas na terčové buňce a </a:t>
            </a:r>
            <a:r>
              <a:rPr lang="cs-CZ" dirty="0" err="1" smtClean="0"/>
              <a:t>FasL</a:t>
            </a:r>
            <a:r>
              <a:rPr lang="cs-CZ" dirty="0" smtClean="0"/>
              <a:t> na NK buňce – spuštění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Vznik </a:t>
            </a:r>
            <a:r>
              <a:rPr lang="cs-CZ" dirty="0" err="1" smtClean="0"/>
              <a:t>apoptotických</a:t>
            </a:r>
            <a:r>
              <a:rPr lang="cs-CZ" dirty="0" smtClean="0"/>
              <a:t> tělísek – odstranění makrofágy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76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Th</a:t>
            </a:r>
            <a:r>
              <a:rPr lang="cs-CZ" b="1" dirty="0" smtClean="0"/>
              <a:t>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Infekce- makrofágů – prezentace virových </a:t>
            </a:r>
            <a:r>
              <a:rPr lang="cs-CZ" dirty="0" err="1" smtClean="0"/>
              <a:t>Ag</a:t>
            </a:r>
            <a:r>
              <a:rPr lang="cs-CZ" dirty="0" smtClean="0"/>
              <a:t> na MHC vede ke:</a:t>
            </a:r>
          </a:p>
          <a:p>
            <a:r>
              <a:rPr lang="cs-CZ" dirty="0" smtClean="0"/>
              <a:t>Stimulace Th1 lymfocytů (IFN</a:t>
            </a:r>
            <a:r>
              <a:rPr lang="el-GR" dirty="0" smtClean="0"/>
              <a:t>γ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Stimulace Th2 lymfocytů – tvorba protilátek:</a:t>
            </a:r>
          </a:p>
          <a:p>
            <a:pPr lvl="1"/>
            <a:r>
              <a:rPr lang="cs-CZ" dirty="0" err="1" smtClean="0"/>
              <a:t>IgA</a:t>
            </a:r>
            <a:r>
              <a:rPr lang="cs-CZ" dirty="0" smtClean="0"/>
              <a:t>  - slizniční imunita – blok adheze virů na epitel sliznic</a:t>
            </a:r>
          </a:p>
          <a:p>
            <a:pPr lvl="1"/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IgM</a:t>
            </a:r>
            <a:r>
              <a:rPr lang="cs-CZ" dirty="0" smtClean="0"/>
              <a:t> – v oběhu – neutralizace virů, aktivace komplementu, je schopen </a:t>
            </a:r>
            <a:r>
              <a:rPr lang="cs-CZ" dirty="0" err="1" smtClean="0"/>
              <a:t>lyzovat</a:t>
            </a:r>
            <a:r>
              <a:rPr lang="cs-CZ" dirty="0" smtClean="0"/>
              <a:t> některé viry</a:t>
            </a:r>
          </a:p>
          <a:p>
            <a:pPr lvl="1"/>
            <a:r>
              <a:rPr lang="cs-CZ" altLang="en-US" dirty="0" err="1" smtClean="0"/>
              <a:t>IgA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vzniklé při virové infekci mají preventivní efekt při sekundární infekci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Cytotoxické T-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Rozeznávají specifické anti-virové peptidy na MHC I. třídy</a:t>
            </a:r>
          </a:p>
          <a:p>
            <a:r>
              <a:rPr lang="cs-CZ" dirty="0" smtClean="0"/>
              <a:t>Regulace pomocí </a:t>
            </a:r>
            <a:r>
              <a:rPr lang="cs-CZ" dirty="0" err="1" smtClean="0"/>
              <a:t>cytokinů</a:t>
            </a:r>
            <a:r>
              <a:rPr lang="cs-CZ" dirty="0" smtClean="0"/>
              <a:t> Th1 stimuluje </a:t>
            </a:r>
            <a:r>
              <a:rPr lang="cs-CZ" dirty="0" err="1" smtClean="0"/>
              <a:t>Tc</a:t>
            </a:r>
            <a:r>
              <a:rPr lang="cs-CZ" dirty="0" smtClean="0"/>
              <a:t> lymfocyty</a:t>
            </a:r>
          </a:p>
          <a:p>
            <a:r>
              <a:rPr lang="cs-CZ" dirty="0" smtClean="0"/>
              <a:t>Zničení infikovaných buněk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cytokinů</a:t>
            </a:r>
            <a:r>
              <a:rPr lang="cs-CZ" dirty="0" smtClean="0"/>
              <a:t> </a:t>
            </a:r>
            <a:r>
              <a:rPr lang="cs-CZ" dirty="0" err="1" smtClean="0"/>
              <a:t>necytotoxicky</a:t>
            </a:r>
            <a:r>
              <a:rPr lang="cs-CZ" dirty="0" smtClean="0"/>
              <a:t> inhibují replikaci virů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424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Únik specifické imunitě</a:t>
            </a:r>
          </a:p>
          <a:p>
            <a:r>
              <a:rPr lang="cs-CZ" dirty="0" smtClean="0"/>
              <a:t>Integrace do genomu buňky a přetrvání v latentním stavu (herpetické viry, retroviry)</a:t>
            </a:r>
          </a:p>
          <a:p>
            <a:r>
              <a:rPr lang="cs-CZ" dirty="0" smtClean="0"/>
              <a:t>Variabilita povrchových molekul – vedoucí k nové aktivaci T- a B-lymfocytů</a:t>
            </a:r>
          </a:p>
          <a:p>
            <a:r>
              <a:rPr lang="cs-CZ" dirty="0" smtClean="0"/>
              <a:t>Tvorba virových homologů </a:t>
            </a:r>
            <a:r>
              <a:rPr lang="cs-CZ" dirty="0" err="1" smtClean="0"/>
              <a:t>Fc</a:t>
            </a:r>
            <a:r>
              <a:rPr lang="cs-CZ" dirty="0" smtClean="0"/>
              <a:t> receptorů (HSV-1,2)</a:t>
            </a:r>
          </a:p>
          <a:p>
            <a:r>
              <a:rPr lang="cs-CZ" dirty="0" smtClean="0"/>
              <a:t>Inhibice aktivace komplementu (VV, HSV1,2, HHV8) a sestavení MAC (HIV-1)</a:t>
            </a:r>
          </a:p>
          <a:p>
            <a:r>
              <a:rPr lang="cs-CZ" dirty="0" smtClean="0"/>
              <a:t>Virové </a:t>
            </a:r>
            <a:r>
              <a:rPr lang="cs-CZ" dirty="0" err="1" smtClean="0"/>
              <a:t>superantigeny</a:t>
            </a:r>
            <a:r>
              <a:rPr lang="cs-CZ" dirty="0" smtClean="0"/>
              <a:t> – vazba na T lymfocyty prostřednictvím  </a:t>
            </a:r>
            <a:r>
              <a:rPr lang="el-GR" dirty="0" smtClean="0"/>
              <a:t>β</a:t>
            </a:r>
            <a:r>
              <a:rPr lang="cs-CZ" dirty="0" smtClean="0"/>
              <a:t>-řetězce – aktivace velké části lymfocytu – masivní reakce IS, může vést až k útlumu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situace</a:t>
            </a: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ročně zemře</a:t>
            </a:r>
          </a:p>
          <a:p>
            <a:pPr lvl="1" eaLnBrk="1" hangingPunct="1">
              <a:defRPr/>
            </a:pPr>
            <a:r>
              <a:rPr lang="cs-CZ" altLang="en-US" dirty="0" smtClean="0"/>
              <a:t>4 mil. lidí na infekce dolních cest dýchacích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infekce zažívacího ústrojí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TBC</a:t>
            </a:r>
          </a:p>
          <a:p>
            <a:pPr lvl="1" eaLnBrk="1" hangingPunct="1">
              <a:defRPr/>
            </a:pPr>
            <a:r>
              <a:rPr lang="cs-CZ" altLang="en-US" dirty="0" smtClean="0"/>
              <a:t>400 tis. lidí  na tetanus</a:t>
            </a:r>
          </a:p>
          <a:p>
            <a:pPr lvl="1" eaLnBrk="1" hangingPunct="1">
              <a:defRPr/>
            </a:pPr>
            <a:r>
              <a:rPr lang="cs-CZ" altLang="en-US" dirty="0" smtClean="0"/>
              <a:t>300 tis. lidí na pertusi</a:t>
            </a:r>
          </a:p>
          <a:p>
            <a:pPr lvl="1" eaLnBrk="1" hangingPunct="1">
              <a:defRPr/>
            </a:pPr>
            <a:r>
              <a:rPr lang="cs-CZ" altLang="en-US" dirty="0" smtClean="0"/>
              <a:t>…….AIDS + pohlavně přenosné choroby</a:t>
            </a:r>
          </a:p>
          <a:p>
            <a:pPr lvl="1"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Narušení cytokinové signální sítě:</a:t>
            </a:r>
          </a:p>
          <a:p>
            <a:pPr marL="0" indent="0">
              <a:buNone/>
            </a:pPr>
            <a:r>
              <a:rPr lang="cs-CZ" sz="2400" dirty="0" smtClean="0"/>
              <a:t>	-Tvorba analogů protizánětlivých </a:t>
            </a:r>
            <a:r>
              <a:rPr lang="cs-CZ" sz="2400" dirty="0" err="1" smtClean="0"/>
              <a:t>cytokinů</a:t>
            </a:r>
            <a:r>
              <a:rPr lang="cs-CZ" sz="2400" dirty="0" smtClean="0"/>
              <a:t> (IL-10)</a:t>
            </a:r>
          </a:p>
          <a:p>
            <a:pPr marL="0" indent="0">
              <a:buNone/>
            </a:pPr>
            <a:r>
              <a:rPr lang="cs-CZ" sz="2400" dirty="0" smtClean="0"/>
              <a:t>	-Tvorba analogů receptorů pro </a:t>
            </a:r>
            <a:r>
              <a:rPr lang="cs-CZ" sz="2400" dirty="0" err="1" smtClean="0"/>
              <a:t>cytokiny</a:t>
            </a:r>
            <a:r>
              <a:rPr lang="cs-CZ" sz="2400" dirty="0" smtClean="0"/>
              <a:t>  (TNF</a:t>
            </a:r>
            <a:r>
              <a:rPr lang="el-GR" sz="2400" dirty="0" smtClean="0"/>
              <a:t>α</a:t>
            </a:r>
            <a:r>
              <a:rPr lang="cs-CZ" sz="2400" dirty="0" smtClean="0"/>
              <a:t>R, IFN-R, CCR)</a:t>
            </a:r>
          </a:p>
          <a:p>
            <a:pPr marL="0" indent="0">
              <a:buNone/>
            </a:pPr>
            <a:r>
              <a:rPr lang="cs-CZ" sz="2400" dirty="0" smtClean="0"/>
              <a:t>	-Tvorba analogů </a:t>
            </a:r>
            <a:r>
              <a:rPr lang="cs-CZ" sz="2400" dirty="0" err="1" smtClean="0"/>
              <a:t>cytokinů</a:t>
            </a:r>
            <a:endParaRPr lang="en-GB" sz="2400" dirty="0" smtClean="0"/>
          </a:p>
          <a:p>
            <a:r>
              <a:rPr lang="cs-CZ" sz="2400" dirty="0" smtClean="0"/>
              <a:t>Aktivace T-lymfocytů:</a:t>
            </a:r>
          </a:p>
          <a:p>
            <a:pPr lvl="1"/>
            <a:r>
              <a:rPr lang="cs-CZ" sz="2400" dirty="0" smtClean="0"/>
              <a:t>Blokování prezentace </a:t>
            </a:r>
            <a:r>
              <a:rPr lang="cs-CZ" sz="2400" dirty="0" err="1" smtClean="0"/>
              <a:t>Ag</a:t>
            </a:r>
            <a:endParaRPr lang="cs-CZ" sz="2400" dirty="0" smtClean="0"/>
          </a:p>
          <a:p>
            <a:pPr lvl="1"/>
            <a:r>
              <a:rPr lang="cs-CZ" sz="2400" dirty="0" smtClean="0"/>
              <a:t>Deregulace interferonových systémů</a:t>
            </a:r>
          </a:p>
          <a:p>
            <a:r>
              <a:rPr lang="cs-CZ" sz="2400" dirty="0" smtClean="0"/>
              <a:t>Cytotoxické T-lymfocyty</a:t>
            </a:r>
          </a:p>
          <a:p>
            <a:pPr lvl="1"/>
            <a:r>
              <a:rPr lang="cs-CZ" sz="2400" dirty="0" smtClean="0"/>
              <a:t>  Snižování exprese HLA I. třídy  (HSV, VZV-</a:t>
            </a:r>
            <a:r>
              <a:rPr lang="cs-CZ" sz="2400" dirty="0" err="1" smtClean="0"/>
              <a:t>Varicella</a:t>
            </a:r>
            <a:r>
              <a:rPr lang="cs-CZ" sz="2400" dirty="0" smtClean="0"/>
              <a:t> </a:t>
            </a:r>
            <a:r>
              <a:rPr lang="cs-CZ" sz="2400" dirty="0" err="1" smtClean="0"/>
              <a:t>Zoster</a:t>
            </a:r>
            <a:r>
              <a:rPr lang="cs-CZ" sz="2400" dirty="0" smtClean="0"/>
              <a:t> Virus)</a:t>
            </a:r>
          </a:p>
          <a:p>
            <a:r>
              <a:rPr lang="cs-CZ" sz="2400" dirty="0" smtClean="0"/>
              <a:t>NK – buňky </a:t>
            </a:r>
          </a:p>
          <a:p>
            <a:pPr lvl="1"/>
            <a:r>
              <a:rPr lang="cs-CZ" sz="2400" dirty="0" smtClean="0"/>
              <a:t>Zvyšování exprese HLA – E (CMV)</a:t>
            </a:r>
          </a:p>
        </p:txBody>
      </p:sp>
    </p:spTree>
    <p:extLst>
      <p:ext uri="{BB962C8B-B14F-4D97-AF65-F5344CB8AC3E}">
        <p14:creationId xmlns:p14="http://schemas.microsoft.com/office/powerpoint/2010/main" val="333297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smtClean="0"/>
              <a:t>Integrace virů do hostitelského genomu</a:t>
            </a:r>
            <a:endParaRPr lang="en-GB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Vede k perzistenci…reaktivace…nové onemocnění</a:t>
            </a:r>
          </a:p>
          <a:p>
            <a:pPr lvl="1">
              <a:defRPr/>
            </a:pPr>
            <a:r>
              <a:rPr lang="cs-CZ" altLang="en-US" sz="2400" dirty="0" err="1"/>
              <a:t>Varicella</a:t>
            </a:r>
            <a:r>
              <a:rPr lang="cs-CZ" altLang="en-US" sz="2400" dirty="0"/>
              <a:t>….pásový opar</a:t>
            </a:r>
          </a:p>
          <a:p>
            <a:pPr lvl="1">
              <a:defRPr/>
            </a:pPr>
            <a:r>
              <a:rPr lang="cs-CZ" altLang="en-US" sz="2400" dirty="0"/>
              <a:t>EBV…..krevní malignity</a:t>
            </a:r>
          </a:p>
          <a:p>
            <a:pPr lvl="1">
              <a:defRPr/>
            </a:pPr>
            <a:r>
              <a:rPr lang="cs-CZ" altLang="en-US" sz="2400" dirty="0" err="1"/>
              <a:t>Papiloma</a:t>
            </a:r>
            <a:r>
              <a:rPr lang="cs-CZ" altLang="en-US" sz="2400" dirty="0"/>
              <a:t> virus….kožní nádory, karcinom děložního čípku</a:t>
            </a:r>
          </a:p>
          <a:p>
            <a:pPr lvl="1">
              <a:defRPr/>
            </a:pPr>
            <a:endParaRPr lang="cs-CZ" altLang="en-US" sz="2400" dirty="0" smtClean="0"/>
          </a:p>
          <a:p>
            <a:pPr>
              <a:defRPr/>
            </a:pPr>
            <a:r>
              <a:rPr lang="cs-CZ" altLang="en-US" sz="2800" dirty="0" smtClean="0"/>
              <a:t>Virovými </a:t>
            </a:r>
            <a:r>
              <a:rPr lang="cs-CZ" altLang="en-US" sz="2800" dirty="0"/>
              <a:t>infekcemi jsou ohroženi jedinci s imunodeficity T lymfocytů a s kombinovanými poruchami imunity</a:t>
            </a:r>
          </a:p>
          <a:p>
            <a:pPr>
              <a:defRPr/>
            </a:pPr>
            <a:r>
              <a:rPr lang="cs-CZ" altLang="en-US" sz="2800" dirty="0" smtClean="0"/>
              <a:t>Zvýšená </a:t>
            </a:r>
            <a:r>
              <a:rPr lang="cs-CZ" altLang="en-US" sz="2800" dirty="0"/>
              <a:t>náchylnost k herpetickým infekcím u jedinců s dysfunkcí NK </a:t>
            </a:r>
            <a:r>
              <a:rPr lang="cs-CZ" altLang="en-US" sz="2800" dirty="0" err="1"/>
              <a:t>bb</a:t>
            </a:r>
            <a:r>
              <a:rPr lang="cs-CZ" altLang="en-US" sz="2800" dirty="0"/>
              <a:t>.   </a:t>
            </a:r>
          </a:p>
          <a:p>
            <a:pPr eaLnBrk="1" hangingPunct="1">
              <a:defRPr/>
            </a:pPr>
            <a:endParaRPr lang="cs-CZ" altLang="en-US" sz="28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4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Ochrana proti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Extracelulární bakterie</a:t>
            </a:r>
          </a:p>
          <a:p>
            <a:r>
              <a:rPr lang="cs-CZ" dirty="0"/>
              <a:t>I</a:t>
            </a:r>
            <a:r>
              <a:rPr lang="cs-CZ" dirty="0" smtClean="0"/>
              <a:t>ntracelulární bakterie</a:t>
            </a:r>
          </a:p>
          <a:p>
            <a:r>
              <a:rPr lang="cs-CZ" dirty="0" err="1" smtClean="0"/>
              <a:t>Mykobakterérie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71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invazivní 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Rozmnožující se mimo buňky – v cirkulaci, v dýchacích cestách, v gastrointestinálním traktu</a:t>
            </a:r>
          </a:p>
          <a:p>
            <a:r>
              <a:rPr lang="cs-CZ" dirty="0" smtClean="0"/>
              <a:t>Gram pozitivní i negativní koky: </a:t>
            </a:r>
            <a:r>
              <a:rPr lang="cs-CZ" i="1" dirty="0" err="1"/>
              <a:t>Staphylococcy</a:t>
            </a:r>
            <a:r>
              <a:rPr lang="cs-CZ" i="1" dirty="0"/>
              <a:t>, </a:t>
            </a:r>
            <a:r>
              <a:rPr lang="cs-CZ" i="1" dirty="0" err="1" smtClean="0"/>
              <a:t>Streptococcy</a:t>
            </a:r>
            <a:r>
              <a:rPr lang="cs-CZ" i="1" dirty="0" smtClean="0"/>
              <a:t>, </a:t>
            </a:r>
            <a:r>
              <a:rPr lang="cs-CZ" i="1" dirty="0" err="1" smtClean="0"/>
              <a:t>Nisseira</a:t>
            </a:r>
            <a:r>
              <a:rPr lang="cs-CZ" i="1" dirty="0" smtClean="0"/>
              <a:t>, </a:t>
            </a:r>
            <a:r>
              <a:rPr lang="cs-CZ" i="1" dirty="0" err="1" smtClean="0"/>
              <a:t>Haemophilus</a:t>
            </a:r>
            <a:endParaRPr lang="cs-CZ" i="1" dirty="0" smtClean="0"/>
          </a:p>
          <a:p>
            <a:r>
              <a:rPr lang="cs-CZ" dirty="0" smtClean="0"/>
              <a:t>Střevní baktérie: </a:t>
            </a:r>
            <a:r>
              <a:rPr lang="cs-CZ" i="1" dirty="0" err="1" smtClean="0"/>
              <a:t>Salmonella</a:t>
            </a:r>
            <a:r>
              <a:rPr lang="cs-CZ" i="1" dirty="0" smtClean="0"/>
              <a:t>, </a:t>
            </a:r>
            <a:r>
              <a:rPr lang="cs-CZ" i="1" dirty="0" err="1" smtClean="0"/>
              <a:t>Shigella</a:t>
            </a:r>
            <a:r>
              <a:rPr lang="cs-CZ" i="1" dirty="0" smtClean="0"/>
              <a:t>, </a:t>
            </a:r>
            <a:r>
              <a:rPr lang="cs-CZ" i="1" dirty="0" err="1" smtClean="0"/>
              <a:t>Helicobacter</a:t>
            </a:r>
            <a:endParaRPr lang="cs-CZ" i="1" dirty="0" smtClean="0"/>
          </a:p>
          <a:p>
            <a:r>
              <a:rPr lang="cs-CZ" dirty="0" smtClean="0"/>
              <a:t>Indukují zánět – destrukce tkání v místě infekce</a:t>
            </a:r>
          </a:p>
          <a:p>
            <a:r>
              <a:rPr lang="cs-CZ" dirty="0" smtClean="0"/>
              <a:t>Vznik hnisavých  - pyogenních infekcí</a:t>
            </a:r>
          </a:p>
        </p:txBody>
      </p:sp>
    </p:spTree>
    <p:extLst>
      <p:ext uri="{BB962C8B-B14F-4D97-AF65-F5344CB8AC3E}">
        <p14:creationId xmlns:p14="http://schemas.microsoft.com/office/powerpoint/2010/main" val="426444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neinvazivní baktérie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Zůstávají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povrchu</a:t>
            </a:r>
            <a:r>
              <a:rPr lang="en-GB" dirty="0"/>
              <a:t> (</a:t>
            </a:r>
            <a:r>
              <a:rPr lang="en-GB" dirty="0" err="1"/>
              <a:t>sliznic</a:t>
            </a:r>
            <a:r>
              <a:rPr lang="en-GB" dirty="0"/>
              <a:t>),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kolonizují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Působí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svými</a:t>
            </a:r>
            <a:r>
              <a:rPr lang="en-GB" dirty="0"/>
              <a:t> </a:t>
            </a:r>
            <a:r>
              <a:rPr lang="en-GB" dirty="0" err="1"/>
              <a:t>toxiny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4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Bakteriální toxiny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</a:t>
            </a:r>
            <a:r>
              <a:rPr lang="cs-CZ" dirty="0"/>
              <a:t>toxinů – endotoxiny: komponenty buněčných </a:t>
            </a:r>
            <a:r>
              <a:rPr lang="cs-CZ" dirty="0" smtClean="0"/>
              <a:t>stěn</a:t>
            </a:r>
          </a:p>
          <a:p>
            <a:r>
              <a:rPr lang="cs-CZ" dirty="0" smtClean="0"/>
              <a:t>Endotoxin gram-negativních bakterií LPS </a:t>
            </a:r>
            <a:r>
              <a:rPr lang="cs-CZ" dirty="0"/>
              <a:t>– lipopolysacharid – silný aktivátor </a:t>
            </a:r>
            <a:r>
              <a:rPr lang="cs-CZ" dirty="0" smtClean="0"/>
              <a:t>makrofágů</a:t>
            </a:r>
          </a:p>
          <a:p>
            <a:r>
              <a:rPr lang="cs-CZ" dirty="0" smtClean="0"/>
              <a:t>Enterotoxiny </a:t>
            </a:r>
            <a:r>
              <a:rPr lang="cs-CZ" dirty="0"/>
              <a:t>aktivně </a:t>
            </a:r>
            <a:r>
              <a:rPr lang="cs-CZ" dirty="0" err="1"/>
              <a:t>sekretované</a:t>
            </a:r>
            <a:r>
              <a:rPr lang="cs-CZ" dirty="0"/>
              <a:t> </a:t>
            </a:r>
            <a:r>
              <a:rPr lang="cs-CZ" dirty="0" smtClean="0"/>
              <a:t>bakteriemi</a:t>
            </a:r>
          </a:p>
          <a:p>
            <a:r>
              <a:rPr lang="cs-CZ" dirty="0" smtClean="0"/>
              <a:t>Enterotoxiny některé z nich jsou pro buňky cytotoxické, některé interferují s normálními buněčnými funkcemi…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29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Staphylococcus aureus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G+,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Staphylococcaceae</a:t>
            </a:r>
            <a:endParaRPr lang="en-GB" i="1" dirty="0"/>
          </a:p>
          <a:p>
            <a:r>
              <a:rPr lang="en-GB" dirty="0" err="1" smtClean="0"/>
              <a:t>Obligátní</a:t>
            </a:r>
            <a:r>
              <a:rPr lang="en-GB" dirty="0" smtClean="0"/>
              <a:t> </a:t>
            </a:r>
            <a:r>
              <a:rPr lang="en-GB" dirty="0" err="1"/>
              <a:t>patogen</a:t>
            </a:r>
            <a:r>
              <a:rPr lang="en-GB" dirty="0"/>
              <a:t> </a:t>
            </a:r>
            <a:r>
              <a:rPr lang="en-GB" dirty="0" err="1"/>
              <a:t>zodpovědný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řadu</a:t>
            </a:r>
            <a:r>
              <a:rPr lang="en-GB" dirty="0"/>
              <a:t> </a:t>
            </a:r>
            <a:r>
              <a:rPr lang="en-GB" dirty="0" err="1" smtClean="0"/>
              <a:t>toxických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hnisavých</a:t>
            </a:r>
            <a:r>
              <a:rPr lang="en-GB" dirty="0"/>
              <a:t> </a:t>
            </a:r>
            <a:r>
              <a:rPr lang="en-GB" dirty="0" err="1"/>
              <a:t>infekcí</a:t>
            </a:r>
            <a:r>
              <a:rPr lang="en-GB" dirty="0"/>
              <a:t>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– </a:t>
            </a:r>
            <a:r>
              <a:rPr lang="en-GB" dirty="0" err="1" smtClean="0"/>
              <a:t>klouby</a:t>
            </a:r>
            <a:r>
              <a:rPr lang="en-GB" dirty="0" smtClean="0"/>
              <a:t>,</a:t>
            </a:r>
            <a:r>
              <a:rPr lang="cs-CZ" dirty="0" smtClean="0"/>
              <a:t>  </a:t>
            </a:r>
            <a:r>
              <a:rPr lang="en-GB" dirty="0" err="1" smtClean="0"/>
              <a:t>kosti</a:t>
            </a:r>
            <a:r>
              <a:rPr lang="en-GB" dirty="0"/>
              <a:t>, </a:t>
            </a:r>
            <a:r>
              <a:rPr lang="en-GB" dirty="0" err="1"/>
              <a:t>endokard</a:t>
            </a:r>
            <a:r>
              <a:rPr lang="en-GB" dirty="0"/>
              <a:t>, </a:t>
            </a:r>
            <a:r>
              <a:rPr lang="en-GB" dirty="0" err="1"/>
              <a:t>kůže</a:t>
            </a:r>
            <a:r>
              <a:rPr lang="en-GB" dirty="0"/>
              <a:t>, </a:t>
            </a:r>
            <a:r>
              <a:rPr lang="en-GB" dirty="0" err="1"/>
              <a:t>plíce</a:t>
            </a:r>
            <a:endParaRPr lang="en-GB" dirty="0"/>
          </a:p>
          <a:p>
            <a:r>
              <a:rPr lang="en-GB" dirty="0"/>
              <a:t> 50 </a:t>
            </a:r>
            <a:r>
              <a:rPr lang="en-GB" dirty="0" err="1"/>
              <a:t>faktorů</a:t>
            </a:r>
            <a:r>
              <a:rPr lang="en-GB" dirty="0"/>
              <a:t> virulence a </a:t>
            </a:r>
            <a:r>
              <a:rPr lang="en-GB" dirty="0" err="1"/>
              <a:t>velká</a:t>
            </a:r>
            <a:r>
              <a:rPr lang="en-GB" dirty="0"/>
              <a:t> </a:t>
            </a:r>
            <a:r>
              <a:rPr lang="en-GB" dirty="0" err="1"/>
              <a:t>rezistence</a:t>
            </a:r>
            <a:r>
              <a:rPr lang="en-GB" dirty="0"/>
              <a:t> k ATB</a:t>
            </a:r>
          </a:p>
        </p:txBody>
      </p:sp>
    </p:spTree>
    <p:extLst>
      <p:ext uri="{BB962C8B-B14F-4D97-AF65-F5344CB8AC3E}">
        <p14:creationId xmlns:p14="http://schemas.microsoft.com/office/powerpoint/2010/main" val="4242200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Faktory</a:t>
            </a:r>
            <a:r>
              <a:rPr lang="en-GB" b="1" dirty="0"/>
              <a:t> virulence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P</a:t>
            </a:r>
            <a:r>
              <a:rPr lang="en-GB" dirty="0" err="1" smtClean="0"/>
              <a:t>olysacharidová</a:t>
            </a:r>
            <a:r>
              <a:rPr lang="en-GB" dirty="0" smtClean="0"/>
              <a:t> </a:t>
            </a:r>
            <a:r>
              <a:rPr lang="en-GB" dirty="0" err="1"/>
              <a:t>kapsula</a:t>
            </a:r>
            <a:r>
              <a:rPr lang="en-GB" dirty="0"/>
              <a:t> a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–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biofilmů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, </a:t>
            </a:r>
            <a:r>
              <a:rPr lang="en-GB" dirty="0" err="1"/>
              <a:t>adeherence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kolagenu</a:t>
            </a:r>
            <a:r>
              <a:rPr lang="en-GB" dirty="0"/>
              <a:t>, </a:t>
            </a:r>
            <a:r>
              <a:rPr lang="en-GB" dirty="0" err="1"/>
              <a:t>fibronektinu</a:t>
            </a:r>
            <a:r>
              <a:rPr lang="en-GB" dirty="0"/>
              <a:t>, </a:t>
            </a:r>
            <a:r>
              <a:rPr lang="en-GB" dirty="0" err="1"/>
              <a:t>fibrinogenu</a:t>
            </a:r>
            <a:r>
              <a:rPr lang="en-GB" dirty="0"/>
              <a:t>.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 smtClean="0"/>
              <a:t>obsahuje</a:t>
            </a:r>
            <a:r>
              <a:rPr lang="cs-CZ" dirty="0"/>
              <a:t> </a:t>
            </a:r>
            <a:r>
              <a:rPr lang="en-GB" dirty="0" err="1" smtClean="0"/>
              <a:t>kys.lipoteichovou</a:t>
            </a:r>
            <a:r>
              <a:rPr lang="en-GB" dirty="0" smtClean="0"/>
              <a:t> </a:t>
            </a:r>
            <a:r>
              <a:rPr lang="en-GB" dirty="0"/>
              <a:t>a peptidoglycan,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reagují</a:t>
            </a:r>
            <a:r>
              <a:rPr lang="en-GB" dirty="0"/>
              <a:t> s TLR2</a:t>
            </a:r>
          </a:p>
          <a:p>
            <a:r>
              <a:rPr lang="cs-CZ" dirty="0" smtClean="0"/>
              <a:t>Protein </a:t>
            </a:r>
            <a:r>
              <a:rPr lang="en-GB" dirty="0" smtClean="0"/>
              <a:t> </a:t>
            </a:r>
            <a:r>
              <a:rPr lang="en-GB" dirty="0"/>
              <a:t>A – adherence k von </a:t>
            </a:r>
            <a:r>
              <a:rPr lang="en-GB" dirty="0" err="1"/>
              <a:t>Willebrantovu</a:t>
            </a:r>
            <a:r>
              <a:rPr lang="en-GB" dirty="0"/>
              <a:t> </a:t>
            </a:r>
            <a:r>
              <a:rPr lang="en-GB" dirty="0" err="1" smtClean="0"/>
              <a:t>faktoru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interference </a:t>
            </a:r>
            <a:r>
              <a:rPr lang="en-GB" dirty="0"/>
              <a:t>s </a:t>
            </a:r>
            <a:r>
              <a:rPr lang="en-GB" dirty="0" err="1"/>
              <a:t>molekulou</a:t>
            </a:r>
            <a:r>
              <a:rPr lang="en-GB" dirty="0"/>
              <a:t> Ig</a:t>
            </a:r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schopné</a:t>
            </a:r>
            <a:r>
              <a:rPr lang="en-GB" dirty="0"/>
              <a:t> </a:t>
            </a:r>
            <a:r>
              <a:rPr lang="en-GB" dirty="0" err="1"/>
              <a:t>lyzovat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 smtClean="0"/>
              <a:t>hemolyziny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toxiny</a:t>
            </a:r>
            <a:r>
              <a:rPr lang="en-GB" dirty="0"/>
              <a:t> </a:t>
            </a:r>
            <a:r>
              <a:rPr lang="en-GB" dirty="0" err="1"/>
              <a:t>tvořící</a:t>
            </a:r>
            <a:r>
              <a:rPr lang="en-GB" dirty="0"/>
              <a:t> </a:t>
            </a:r>
            <a:r>
              <a:rPr lang="en-GB" dirty="0" err="1"/>
              <a:t>póry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superantigeny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/>
              <a:t>TSST – toxin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toxického</a:t>
            </a:r>
            <a:r>
              <a:rPr lang="en-GB" dirty="0"/>
              <a:t> </a:t>
            </a:r>
            <a:r>
              <a:rPr lang="en-GB" dirty="0" err="1"/>
              <a:t>šoku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stafylokokové</a:t>
            </a:r>
            <a:r>
              <a:rPr lang="en-GB" dirty="0"/>
              <a:t> </a:t>
            </a:r>
            <a:r>
              <a:rPr lang="en-GB" dirty="0" err="1"/>
              <a:t>enterotoxiny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obojí</a:t>
            </a:r>
            <a:r>
              <a:rPr lang="en-GB" dirty="0"/>
              <a:t> </a:t>
            </a:r>
            <a:r>
              <a:rPr lang="en-GB" dirty="0" err="1"/>
              <a:t>stimulují</a:t>
            </a:r>
            <a:r>
              <a:rPr lang="en-GB" dirty="0"/>
              <a:t> T-</a:t>
            </a:r>
            <a:r>
              <a:rPr lang="en-GB" dirty="0" err="1"/>
              <a:t>lymfocyty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Th1 </a:t>
            </a:r>
            <a:r>
              <a:rPr lang="en-GB" dirty="0" smtClean="0"/>
              <a:t>a</a:t>
            </a:r>
            <a:r>
              <a:rPr lang="cs-CZ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prozánětlivých</a:t>
            </a:r>
            <a:r>
              <a:rPr lang="en-GB" dirty="0" smtClean="0"/>
              <a:t> </a:t>
            </a:r>
            <a:r>
              <a:rPr lang="en-GB" dirty="0" err="1"/>
              <a:t>cytokinů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40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</a:t>
            </a:r>
            <a:r>
              <a:rPr lang="cs-CZ" b="1" dirty="0"/>
              <a:t>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Obsahují ve svých stěnách </a:t>
            </a:r>
            <a:r>
              <a:rPr lang="cs-CZ" dirty="0" err="1"/>
              <a:t>peptidoglykany</a:t>
            </a:r>
            <a:r>
              <a:rPr lang="cs-CZ" dirty="0"/>
              <a:t> – aktivace komplementu alternativní cestou</a:t>
            </a:r>
          </a:p>
          <a:p>
            <a:r>
              <a:rPr lang="cs-CZ" dirty="0"/>
              <a:t>Gram- negativní baktérie – LPS - aktivace komplementu alternativní </a:t>
            </a:r>
            <a:r>
              <a:rPr lang="cs-CZ" dirty="0" smtClean="0"/>
              <a:t>cestou</a:t>
            </a:r>
          </a:p>
          <a:p>
            <a:r>
              <a:rPr lang="cs-CZ" dirty="0" smtClean="0"/>
              <a:t>Bakterie s obsahem  manózy  v </a:t>
            </a:r>
            <a:r>
              <a:rPr lang="cs-CZ" dirty="0" err="1" smtClean="0"/>
              <a:t>buň</a:t>
            </a:r>
            <a:r>
              <a:rPr lang="cs-CZ" dirty="0" smtClean="0"/>
              <a:t>. </a:t>
            </a:r>
            <a:r>
              <a:rPr lang="cs-CZ" dirty="0"/>
              <a:t>s</a:t>
            </a:r>
            <a:r>
              <a:rPr lang="cs-CZ" dirty="0" smtClean="0"/>
              <a:t>těně -</a:t>
            </a:r>
            <a:r>
              <a:rPr lang="cs-CZ" dirty="0"/>
              <a:t>aktivace komplementu </a:t>
            </a:r>
            <a:r>
              <a:rPr lang="cs-CZ" dirty="0" err="1" smtClean="0"/>
              <a:t>lektinovou</a:t>
            </a:r>
            <a:r>
              <a:rPr lang="cs-CZ" dirty="0" smtClean="0"/>
              <a:t> cestou</a:t>
            </a:r>
          </a:p>
          <a:p>
            <a:r>
              <a:rPr lang="cs-CZ" dirty="0" smtClean="0"/>
              <a:t>Vede k označení bakterií pro fagocyty – zvýšení fagocytárních schopností</a:t>
            </a:r>
          </a:p>
          <a:p>
            <a:r>
              <a:rPr lang="cs-CZ" dirty="0" smtClean="0"/>
              <a:t>Jde i přes TLR-receptory</a:t>
            </a:r>
          </a:p>
          <a:p>
            <a:r>
              <a:rPr lang="cs-CZ" dirty="0" smtClean="0"/>
              <a:t>Fagocyty produkují </a:t>
            </a:r>
            <a:r>
              <a:rPr lang="cs-CZ" dirty="0" err="1" smtClean="0"/>
              <a:t>cytokiny</a:t>
            </a:r>
            <a:r>
              <a:rPr lang="cs-CZ" dirty="0" smtClean="0"/>
              <a:t> IL-1, 6 a TNF – zvýšení teploty produkce proteinů akutní fáze </a:t>
            </a:r>
          </a:p>
          <a:p>
            <a:r>
              <a:rPr lang="cs-CZ" altLang="en-US" b="1" dirty="0">
                <a:solidFill>
                  <a:srgbClr val="FF0000"/>
                </a:solidFill>
              </a:rPr>
              <a:t>Malá citlivost k působení </a:t>
            </a:r>
            <a:r>
              <a:rPr lang="cs-CZ" altLang="en-US" b="1" dirty="0" err="1">
                <a:solidFill>
                  <a:srgbClr val="FF0000"/>
                </a:solidFill>
              </a:rPr>
              <a:t>membranolytického</a:t>
            </a:r>
            <a:r>
              <a:rPr lang="cs-CZ" altLang="en-US" b="1" dirty="0">
                <a:solidFill>
                  <a:srgbClr val="FF0000"/>
                </a:solidFill>
              </a:rPr>
              <a:t> komplexu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8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Adaptivní odpověď proti extracelulárním bakteriím</a:t>
            </a:r>
            <a:endParaRPr lang="en-GB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Bakterie s polysacharidovým pouzdrem….T-</a:t>
            </a:r>
            <a:r>
              <a:rPr lang="cs-CZ" altLang="en-US" dirty="0" err="1" smtClean="0"/>
              <a:t>independentní</a:t>
            </a:r>
            <a:r>
              <a:rPr lang="cs-CZ" altLang="en-US" dirty="0" smtClean="0"/>
              <a:t> tvorba Ab</a:t>
            </a:r>
          </a:p>
          <a:p>
            <a:pPr eaLnBrk="1" hangingPunct="1">
              <a:defRPr/>
            </a:pPr>
            <a:r>
              <a:rPr lang="cs-CZ" altLang="en-US" dirty="0" smtClean="0"/>
              <a:t>Bakterie produkující toxiny…..neutralizační Ab, </a:t>
            </a:r>
            <a:r>
              <a:rPr lang="cs-CZ" altLang="en-US" dirty="0" err="1" smtClean="0"/>
              <a:t>opsonizace</a:t>
            </a:r>
            <a:r>
              <a:rPr lang="cs-CZ" altLang="en-US" dirty="0" smtClean="0"/>
              <a:t>, fagocytóza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Infekcemi extracelulárními bakteriemi jsou ohroženi lidé s poruchami funkce fagocytů, C, tvorby Ab</a:t>
            </a:r>
          </a:p>
        </p:txBody>
      </p:sp>
    </p:spTree>
    <p:extLst>
      <p:ext uri="{BB962C8B-B14F-4D97-AF65-F5344CB8AC3E}">
        <p14:creationId xmlns:p14="http://schemas.microsoft.com/office/powerpoint/2010/main" val="1688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 současnosti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Rezistence k ATB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Globální transport lidí z rozvojových zemí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Ve vyspělých zemích - snížená nebo změněná expozice přirozeným mikrobiálním podnětům…problémy při nastavování optimální imunologické reaktivity</a:t>
            </a:r>
          </a:p>
        </p:txBody>
      </p:sp>
    </p:spTree>
    <p:extLst>
      <p:ext uri="{BB962C8B-B14F-4D97-AF65-F5344CB8AC3E}">
        <p14:creationId xmlns:p14="http://schemas.microsoft.com/office/powerpoint/2010/main" val="2391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extracelulárním bakteriím</a:t>
            </a:r>
            <a:endParaRPr lang="en-GB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196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1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Komplikace ochrany proti extracelulárním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Septický šok – při průniku bakterií do krevního oběhu a jejich dalším množením</a:t>
            </a:r>
          </a:p>
          <a:p>
            <a:r>
              <a:rPr lang="cs-CZ" dirty="0" smtClean="0"/>
              <a:t>Při masivním rozpadu bakterií se uvolňuje LPS – endotoxinový šok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09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Mechanismy úniku </a:t>
            </a:r>
            <a:r>
              <a:rPr lang="cs-CZ" b="1" dirty="0" smtClean="0"/>
              <a:t>extracelulárních bakterií </a:t>
            </a:r>
            <a:r>
              <a:rPr lang="cs-CZ" b="1" dirty="0"/>
              <a:t>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Variabilita </a:t>
            </a:r>
            <a:r>
              <a:rPr lang="cs-CZ" sz="2800" dirty="0"/>
              <a:t>a</a:t>
            </a:r>
            <a:r>
              <a:rPr lang="cs-CZ" sz="2800" dirty="0" smtClean="0"/>
              <a:t>ntigenů – </a:t>
            </a:r>
            <a:r>
              <a:rPr lang="cs-CZ" sz="2800" dirty="0" err="1" smtClean="0"/>
              <a:t>Nisseria</a:t>
            </a:r>
            <a:r>
              <a:rPr lang="cs-CZ" sz="2800" dirty="0" smtClean="0"/>
              <a:t>, E. coli, Salmonela</a:t>
            </a:r>
          </a:p>
          <a:p>
            <a:r>
              <a:rPr lang="cs-CZ" sz="2800" dirty="0" smtClean="0"/>
              <a:t>Inhibice aktivace komplementu</a:t>
            </a:r>
          </a:p>
          <a:p>
            <a:r>
              <a:rPr lang="cs-CZ" sz="2800" dirty="0" smtClean="0"/>
              <a:t>Rezistence k fagocytóze – </a:t>
            </a:r>
            <a:r>
              <a:rPr lang="cs-CZ" sz="2800" dirty="0" err="1" smtClean="0"/>
              <a:t>Pneumococcus</a:t>
            </a:r>
            <a:endParaRPr lang="cs-CZ" sz="2800" dirty="0" smtClean="0"/>
          </a:p>
          <a:p>
            <a:r>
              <a:rPr lang="cs-CZ" sz="2800" dirty="0" smtClean="0"/>
              <a:t>Vymývání reaktivních metabolitů kyslíku – kataláza –positivní stafylokoky</a:t>
            </a:r>
          </a:p>
          <a:p>
            <a:r>
              <a:rPr lang="cs-CZ" sz="2800" dirty="0" smtClean="0"/>
              <a:t>Antigenní </a:t>
            </a:r>
            <a:r>
              <a:rPr lang="cs-CZ" sz="2800" dirty="0" err="1" smtClean="0"/>
              <a:t>mimkry</a:t>
            </a:r>
            <a:r>
              <a:rPr lang="cs-CZ" sz="2800" dirty="0" smtClean="0"/>
              <a:t>-</a:t>
            </a:r>
            <a:r>
              <a:rPr lang="en-GB" sz="2800" dirty="0"/>
              <a:t>M protein </a:t>
            </a:r>
            <a:r>
              <a:rPr lang="en-GB" sz="2800" i="1" dirty="0"/>
              <a:t>Staphylococcus pyogenes </a:t>
            </a:r>
            <a:r>
              <a:rPr lang="en-GB" sz="2800" dirty="0"/>
              <a:t>je </a:t>
            </a:r>
            <a:r>
              <a:rPr lang="en-GB" sz="2800" dirty="0" err="1"/>
              <a:t>antigenně</a:t>
            </a:r>
            <a:r>
              <a:rPr lang="en-GB" sz="2800" dirty="0"/>
              <a:t> </a:t>
            </a:r>
            <a:r>
              <a:rPr lang="en-GB" sz="2800" dirty="0" err="1" smtClean="0"/>
              <a:t>podobný</a:t>
            </a:r>
            <a:r>
              <a:rPr lang="cs-CZ" sz="2800" dirty="0"/>
              <a:t> </a:t>
            </a:r>
            <a:r>
              <a:rPr lang="en-GB" sz="2800" dirty="0" err="1" smtClean="0"/>
              <a:t>srdečnímu</a:t>
            </a:r>
            <a:r>
              <a:rPr lang="en-GB" sz="2800" dirty="0" smtClean="0"/>
              <a:t> </a:t>
            </a:r>
            <a:r>
              <a:rPr lang="en-GB" sz="2800" dirty="0" err="1"/>
              <a:t>svalu</a:t>
            </a:r>
            <a:r>
              <a:rPr lang="en-GB" sz="2800" dirty="0"/>
              <a:t> - </a:t>
            </a:r>
            <a:r>
              <a:rPr lang="en-GB" sz="2800" dirty="0" err="1"/>
              <a:t>vznik</a:t>
            </a:r>
            <a:r>
              <a:rPr lang="en-GB" sz="2800" dirty="0"/>
              <a:t> </a:t>
            </a:r>
            <a:r>
              <a:rPr lang="en-GB" sz="2800" dirty="0" err="1" smtClean="0"/>
              <a:t>autoimunity</a:t>
            </a:r>
            <a:endParaRPr lang="cs-CZ" sz="2800" dirty="0"/>
          </a:p>
          <a:p>
            <a:r>
              <a:rPr lang="cs-CZ" sz="2800" dirty="0" err="1"/>
              <a:t>Ú</a:t>
            </a:r>
            <a:r>
              <a:rPr lang="en-GB" sz="2800" dirty="0" err="1" smtClean="0"/>
              <a:t>činky</a:t>
            </a:r>
            <a:r>
              <a:rPr lang="en-GB" sz="2800" dirty="0" smtClean="0"/>
              <a:t> </a:t>
            </a:r>
            <a:r>
              <a:rPr lang="en-GB" sz="2800" dirty="0" err="1" smtClean="0"/>
              <a:t>superantigenů</a:t>
            </a:r>
            <a:r>
              <a:rPr lang="cs-CZ" sz="2800" dirty="0" smtClean="0"/>
              <a:t>- </a:t>
            </a:r>
            <a:r>
              <a:rPr lang="en-GB" sz="2800" dirty="0" err="1" smtClean="0"/>
              <a:t>stafylokokové</a:t>
            </a:r>
            <a:r>
              <a:rPr lang="en-GB" sz="2800" dirty="0" smtClean="0"/>
              <a:t> </a:t>
            </a:r>
            <a:r>
              <a:rPr lang="en-GB" sz="2800" dirty="0" err="1"/>
              <a:t>superantigeny</a:t>
            </a:r>
            <a:r>
              <a:rPr lang="en-GB" sz="2800" dirty="0"/>
              <a:t> </a:t>
            </a:r>
            <a:r>
              <a:rPr lang="en-GB" sz="2800" dirty="0" err="1"/>
              <a:t>vyvolávají</a:t>
            </a:r>
            <a:r>
              <a:rPr lang="en-GB" sz="2800" dirty="0"/>
              <a:t> </a:t>
            </a:r>
            <a:r>
              <a:rPr lang="en-GB" sz="2800" dirty="0" err="1"/>
              <a:t>polyklonální</a:t>
            </a:r>
            <a:r>
              <a:rPr lang="en-GB" sz="2800" dirty="0"/>
              <a:t> </a:t>
            </a:r>
            <a:r>
              <a:rPr lang="en-GB" sz="2800" dirty="0" err="1" smtClean="0"/>
              <a:t>aktivaci</a:t>
            </a:r>
            <a:r>
              <a:rPr lang="cs-CZ" sz="2800" dirty="0"/>
              <a:t> </a:t>
            </a:r>
            <a:r>
              <a:rPr lang="en-GB" sz="2800" dirty="0" smtClean="0"/>
              <a:t>T </a:t>
            </a:r>
            <a:r>
              <a:rPr lang="en-GB" sz="2800" dirty="0" err="1"/>
              <a:t>lymfocytů</a:t>
            </a:r>
            <a:r>
              <a:rPr lang="en-GB" sz="2800" dirty="0"/>
              <a:t>, </a:t>
            </a:r>
            <a:r>
              <a:rPr lang="en-GB" sz="2800" dirty="0" err="1"/>
              <a:t>nadprodukci</a:t>
            </a:r>
            <a:r>
              <a:rPr lang="en-GB" sz="2800" dirty="0"/>
              <a:t> IL-2 </a:t>
            </a:r>
            <a:r>
              <a:rPr lang="cs-CZ" sz="2800" dirty="0" smtClean="0"/>
              <a:t>- </a:t>
            </a:r>
            <a:r>
              <a:rPr lang="en-GB" sz="2800" dirty="0" smtClean="0"/>
              <a:t> </a:t>
            </a:r>
            <a:r>
              <a:rPr lang="en-GB" sz="2800" dirty="0" err="1"/>
              <a:t>klinické</a:t>
            </a:r>
            <a:r>
              <a:rPr lang="en-GB" sz="2800" dirty="0"/>
              <a:t> </a:t>
            </a:r>
            <a:r>
              <a:rPr lang="en-GB" sz="2800" dirty="0" err="1"/>
              <a:t>příznaky</a:t>
            </a:r>
            <a:r>
              <a:rPr lang="en-GB" sz="2800" dirty="0"/>
              <a:t> </a:t>
            </a:r>
            <a:r>
              <a:rPr lang="en-GB" sz="2800" dirty="0" err="1"/>
              <a:t>střevních</a:t>
            </a:r>
            <a:r>
              <a:rPr lang="en-GB" sz="2800" dirty="0"/>
              <a:t> </a:t>
            </a:r>
            <a:r>
              <a:rPr lang="en-GB" sz="2800" dirty="0" err="1"/>
              <a:t>otrav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1814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b="1" dirty="0" smtClean="0"/>
              <a:t>Obrana proti </a:t>
            </a:r>
            <a:r>
              <a:rPr lang="cs-CZ" altLang="en-US" sz="4000" b="1" dirty="0" err="1" smtClean="0"/>
              <a:t>bakteriím-intracelulárním</a:t>
            </a:r>
            <a:r>
              <a:rPr lang="cs-CZ" altLang="en-US" sz="4000" b="1" dirty="0" smtClean="0"/>
              <a:t>, plísním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Intacelulární parazitizmus je umožněn schopností uniknout nitrobuněčnému zabíjení ve fagocytech</a:t>
            </a:r>
          </a:p>
          <a:p>
            <a:pPr eaLnBrk="1" hangingPunct="1">
              <a:defRPr/>
            </a:pPr>
            <a:r>
              <a:rPr lang="cs-CZ" altLang="en-US" smtClean="0"/>
              <a:t>Mykobakterie, Yersinia, Listeria, Brucela, Candida albicans, Aspergillus, Pneumocystis…</a:t>
            </a:r>
          </a:p>
          <a:p>
            <a:pPr eaLnBrk="1" hangingPunct="1">
              <a:defRPr/>
            </a:pPr>
            <a:r>
              <a:rPr lang="cs-CZ" altLang="en-US" smtClean="0"/>
              <a:t>Obranné mechanismy hostitele: spolupráce </a:t>
            </a:r>
            <a:r>
              <a:rPr lang="cs-CZ" altLang="en-US" b="1" smtClean="0">
                <a:solidFill>
                  <a:schemeClr val="hlink"/>
                </a:solidFill>
              </a:rPr>
              <a:t>makrofág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+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Th1</a:t>
            </a:r>
          </a:p>
        </p:txBody>
      </p:sp>
    </p:spTree>
    <p:extLst>
      <p:ext uri="{BB962C8B-B14F-4D97-AF65-F5344CB8AC3E}">
        <p14:creationId xmlns:p14="http://schemas.microsoft.com/office/powerpoint/2010/main" val="18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OBRANNÉ MECHANISMY</a:t>
            </a:r>
            <a:br>
              <a:rPr lang="en-GB" b="1" dirty="0"/>
            </a:br>
            <a:r>
              <a:rPr lang="en-GB" b="1" dirty="0"/>
              <a:t>PROTI INTRACELULÁRNÍM BAKTÉRIÍM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NESPECIFICKÉ</a:t>
            </a:r>
          </a:p>
          <a:p>
            <a:r>
              <a:rPr lang="en-GB" dirty="0"/>
              <a:t> </a:t>
            </a:r>
            <a:r>
              <a:rPr lang="en-GB" dirty="0" err="1"/>
              <a:t>fagocytóza</a:t>
            </a:r>
            <a:endParaRPr lang="en-GB" dirty="0"/>
          </a:p>
          <a:p>
            <a:r>
              <a:rPr lang="en-GB" dirty="0" smtClean="0"/>
              <a:t>T</a:t>
            </a:r>
            <a:r>
              <a:rPr lang="cs-CZ" dirty="0" smtClean="0"/>
              <a:t>-</a:t>
            </a:r>
            <a:r>
              <a:rPr lang="en-GB" dirty="0" smtClean="0"/>
              <a:t> </a:t>
            </a:r>
            <a:r>
              <a:rPr lang="en-GB" dirty="0" err="1" smtClean="0"/>
              <a:t>lymfocyty</a:t>
            </a:r>
            <a:r>
              <a:rPr lang="cs-CZ" dirty="0" smtClean="0"/>
              <a:t> </a:t>
            </a:r>
            <a:r>
              <a:rPr lang="el-GR" dirty="0" smtClean="0"/>
              <a:t>γδ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smtClean="0"/>
              <a:t>TNF</a:t>
            </a:r>
            <a:r>
              <a:rPr lang="el-GR" dirty="0" smtClean="0"/>
              <a:t>α</a:t>
            </a:r>
            <a:r>
              <a:rPr lang="en-GB" dirty="0" smtClean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SPECIFICKÁ IMUNITA</a:t>
            </a:r>
          </a:p>
          <a:p>
            <a:r>
              <a:rPr lang="en-GB" dirty="0"/>
              <a:t> </a:t>
            </a:r>
            <a:r>
              <a:rPr lang="en-GB" dirty="0" err="1"/>
              <a:t>buněčný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(Th1)</a:t>
            </a:r>
          </a:p>
          <a:p>
            <a:r>
              <a:rPr lang="en-GB" dirty="0"/>
              <a:t> </a:t>
            </a:r>
            <a:r>
              <a:rPr lang="en-GB" dirty="0" err="1"/>
              <a:t>interferonem</a:t>
            </a:r>
            <a:r>
              <a:rPr lang="en-GB" dirty="0"/>
              <a:t> </a:t>
            </a:r>
            <a:r>
              <a:rPr lang="en-GB" dirty="0" err="1"/>
              <a:t>aktivované</a:t>
            </a:r>
            <a:r>
              <a:rPr lang="en-GB" dirty="0"/>
              <a:t> </a:t>
            </a:r>
            <a:r>
              <a:rPr lang="en-GB" dirty="0" err="1"/>
              <a:t>makrofágy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oddálený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</a:t>
            </a:r>
            <a:r>
              <a:rPr lang="en-GB" dirty="0" err="1"/>
              <a:t>přecitlivělosti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2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intracelulárním bakteriím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en-US" sz="2800" dirty="0" smtClean="0"/>
              <a:t>Intracelulární </a:t>
            </a:r>
            <a:r>
              <a:rPr lang="cs-CZ" altLang="en-US" sz="2800" dirty="0" err="1" smtClean="0"/>
              <a:t>mikroorg</a:t>
            </a:r>
            <a:r>
              <a:rPr lang="cs-CZ" altLang="en-US" sz="2800" dirty="0" smtClean="0"/>
              <a:t>. + makrofág…IL-12 – aktivace NK- buněk – </a:t>
            </a:r>
            <a:r>
              <a:rPr lang="cs-CZ" altLang="en-US" sz="2800" dirty="0"/>
              <a:t>produkce INF</a:t>
            </a:r>
            <a:r>
              <a:rPr lang="el-GR" altLang="en-US" sz="2800" dirty="0"/>
              <a:t>γ</a:t>
            </a:r>
            <a:endParaRPr lang="cs-CZ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IL-12 + T-prekursor…Th1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Th1 produkce TNF, 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…aktivace makrofágů k tvorbě 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 – aktivace plazmat. buněk k tvorbě IgG2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Komplex IgG2+Ag…vazba na </a:t>
            </a:r>
            <a:r>
              <a:rPr lang="cs-CZ" altLang="en-US" sz="2800" dirty="0" err="1" smtClean="0"/>
              <a:t>FcR</a:t>
            </a:r>
            <a:r>
              <a:rPr lang="cs-CZ" altLang="en-US" sz="2800" dirty="0" smtClean="0"/>
              <a:t> makrofágů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b="1" dirty="0" err="1" smtClean="0">
                <a:solidFill>
                  <a:schemeClr val="hlink"/>
                </a:solidFill>
              </a:rPr>
              <a:t>Tc</a:t>
            </a:r>
            <a:r>
              <a:rPr lang="cs-CZ" altLang="en-US" sz="2800" dirty="0" smtClean="0"/>
              <a:t> – rozpoznání </a:t>
            </a:r>
            <a:r>
              <a:rPr lang="cs-CZ" altLang="en-US" sz="2800" dirty="0" err="1" smtClean="0"/>
              <a:t>Ag</a:t>
            </a:r>
            <a:r>
              <a:rPr lang="cs-CZ" altLang="en-US" sz="2800" dirty="0" smtClean="0"/>
              <a:t> + HLA </a:t>
            </a:r>
            <a:r>
              <a:rPr lang="cs-CZ" altLang="en-US" sz="2800" dirty="0" err="1" smtClean="0"/>
              <a:t>I.tř</a:t>
            </a:r>
            <a:r>
              <a:rPr lang="cs-CZ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Infekcemi intracelulárními mikroorganismy jsou ohroženi lidé s poruchami fagocytózy a T-lymfocytů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5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Kooperace CD4+ a CD8+ T-lymfocytů v ochraně proti intracelulárním bakteriím</a:t>
            </a:r>
            <a:endParaRPr lang="en-GB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" y="1772816"/>
            <a:ext cx="9577064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Poškození organismu aktivací makrofágů</a:t>
            </a:r>
            <a:endParaRPr lang="en-GB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Oddálený typ hypersensitivity (DTH)</a:t>
            </a:r>
          </a:p>
          <a:p>
            <a:r>
              <a:rPr lang="cs-CZ" dirty="0" smtClean="0"/>
              <a:t>Perzistence </a:t>
            </a:r>
            <a:r>
              <a:rPr lang="cs-CZ" dirty="0" err="1" smtClean="0"/>
              <a:t>intracel</a:t>
            </a:r>
            <a:r>
              <a:rPr lang="cs-CZ" dirty="0" smtClean="0"/>
              <a:t>. bakterií ve </a:t>
            </a:r>
            <a:r>
              <a:rPr lang="cs-CZ" dirty="0" err="1" smtClean="0"/>
              <a:t>fag</a:t>
            </a:r>
            <a:r>
              <a:rPr lang="cs-CZ" dirty="0" smtClean="0"/>
              <a:t>. Buňkách vede k chronické </a:t>
            </a:r>
            <a:r>
              <a:rPr lang="cs-CZ" dirty="0" err="1" smtClean="0"/>
              <a:t>Ag</a:t>
            </a:r>
            <a:r>
              <a:rPr lang="cs-CZ" dirty="0" smtClean="0"/>
              <a:t> stimulaci a T-buněčné a makrofágové aktivaci – formace granulomu – vede k tkáňové nekróze a fibróze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Mykobakterie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Mycobacteriaceae</a:t>
            </a:r>
            <a:r>
              <a:rPr lang="en-GB" dirty="0"/>
              <a:t>, G+, </a:t>
            </a:r>
            <a:r>
              <a:rPr lang="en-GB" dirty="0" err="1"/>
              <a:t>aerobní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bakteriální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bez </a:t>
            </a:r>
            <a:r>
              <a:rPr lang="en-GB" dirty="0" err="1"/>
              <a:t>buněčné</a:t>
            </a:r>
            <a:r>
              <a:rPr lang="en-GB" dirty="0"/>
              <a:t> </a:t>
            </a:r>
            <a:r>
              <a:rPr lang="en-GB" dirty="0" err="1" smtClean="0"/>
              <a:t>membrány</a:t>
            </a:r>
            <a:r>
              <a:rPr lang="cs-CZ" dirty="0"/>
              <a:t> </a:t>
            </a:r>
            <a:r>
              <a:rPr lang="en-GB" dirty="0" smtClean="0"/>
              <a:t>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/>
              <a:t>silnější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u </a:t>
            </a:r>
            <a:r>
              <a:rPr lang="en-GB" dirty="0" err="1"/>
              <a:t>ostatních</a:t>
            </a:r>
            <a:r>
              <a:rPr lang="en-GB" dirty="0"/>
              <a:t> </a:t>
            </a:r>
            <a:r>
              <a:rPr lang="en-GB" dirty="0" err="1"/>
              <a:t>bakterií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je </a:t>
            </a:r>
            <a:r>
              <a:rPr lang="en-GB" dirty="0" err="1"/>
              <a:t>hydrofobní</a:t>
            </a:r>
            <a:r>
              <a:rPr lang="en-GB" dirty="0"/>
              <a:t>, „</a:t>
            </a:r>
            <a:r>
              <a:rPr lang="en-GB" dirty="0" err="1"/>
              <a:t>vosková</a:t>
            </a:r>
            <a:r>
              <a:rPr lang="en-GB" dirty="0"/>
              <a:t>“, </a:t>
            </a:r>
            <a:r>
              <a:rPr lang="en-GB" dirty="0" err="1"/>
              <a:t>bohatá</a:t>
            </a:r>
            <a:r>
              <a:rPr lang="en-GB" dirty="0"/>
              <a:t> </a:t>
            </a:r>
            <a:r>
              <a:rPr lang="en-GB" dirty="0" err="1" smtClean="0"/>
              <a:t>na</a:t>
            </a:r>
            <a:r>
              <a:rPr lang="cs-CZ" dirty="0"/>
              <a:t> </a:t>
            </a:r>
            <a:r>
              <a:rPr lang="en-GB" dirty="0" err="1" smtClean="0"/>
              <a:t>mykolové</a:t>
            </a:r>
            <a:r>
              <a:rPr lang="en-GB" dirty="0" smtClean="0"/>
              <a:t> </a:t>
            </a:r>
            <a:r>
              <a:rPr lang="en-GB" dirty="0" err="1"/>
              <a:t>kyseliny</a:t>
            </a:r>
            <a:r>
              <a:rPr lang="en-GB" dirty="0"/>
              <a:t> a </a:t>
            </a:r>
            <a:r>
              <a:rPr lang="en-GB" dirty="0" err="1"/>
              <a:t>peptidoglykan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 smtClean="0"/>
              <a:t>jsou</a:t>
            </a:r>
            <a:r>
              <a:rPr lang="cs-CZ" dirty="0"/>
              <a:t> </a:t>
            </a:r>
            <a:r>
              <a:rPr lang="en-GB" dirty="0" err="1" smtClean="0"/>
              <a:t>svázané</a:t>
            </a:r>
            <a:r>
              <a:rPr lang="en-GB" dirty="0" smtClean="0"/>
              <a:t> </a:t>
            </a:r>
            <a:r>
              <a:rPr lang="en-GB" dirty="0" err="1" smtClean="0"/>
              <a:t>arabinogalaktanem</a:t>
            </a:r>
            <a:r>
              <a:rPr lang="cs-CZ" dirty="0"/>
              <a:t> </a:t>
            </a:r>
            <a:r>
              <a:rPr lang="en-GB" dirty="0" err="1" smtClean="0"/>
              <a:t>přítomost</a:t>
            </a:r>
            <a:r>
              <a:rPr lang="en-GB" dirty="0" smtClean="0"/>
              <a:t> </a:t>
            </a:r>
            <a:r>
              <a:rPr lang="en-GB" dirty="0" err="1" smtClean="0"/>
              <a:t>lipoarabinomananu</a:t>
            </a:r>
            <a:endParaRPr lang="cs-CZ" dirty="0" smtClean="0"/>
          </a:p>
          <a:p>
            <a:r>
              <a:rPr lang="en-GB" dirty="0" err="1"/>
              <a:t>dlouhá</a:t>
            </a:r>
            <a:r>
              <a:rPr lang="en-GB" dirty="0"/>
              <a:t> </a:t>
            </a:r>
            <a:r>
              <a:rPr lang="en-GB" dirty="0" err="1"/>
              <a:t>kultivace</a:t>
            </a:r>
            <a:endParaRPr lang="en-GB" dirty="0"/>
          </a:p>
          <a:p>
            <a:r>
              <a:rPr lang="pl-PL" dirty="0" smtClean="0"/>
              <a:t>neprodukuje </a:t>
            </a:r>
            <a:r>
              <a:rPr lang="pl-PL" dirty="0"/>
              <a:t>toxiny, faktorem virulence je</a:t>
            </a:r>
          </a:p>
          <a:p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přežít</a:t>
            </a:r>
            <a:r>
              <a:rPr lang="en-GB" dirty="0"/>
              <a:t> v </a:t>
            </a:r>
            <a:r>
              <a:rPr lang="en-GB" dirty="0" err="1"/>
              <a:t>makrofágu</a:t>
            </a:r>
            <a:endParaRPr lang="en-GB" dirty="0"/>
          </a:p>
          <a:p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kůži</a:t>
            </a:r>
            <a:r>
              <a:rPr lang="en-GB" dirty="0"/>
              <a:t>,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granulomů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71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Inhibice formace </a:t>
            </a:r>
            <a:r>
              <a:rPr lang="cs-CZ" dirty="0" err="1" smtClean="0"/>
              <a:t>fagolysosomu</a:t>
            </a:r>
            <a:r>
              <a:rPr lang="cs-CZ" dirty="0" smtClean="0"/>
              <a:t> – </a:t>
            </a:r>
            <a:r>
              <a:rPr lang="cs-CZ" dirty="0" err="1" smtClean="0"/>
              <a:t>mykobakterium</a:t>
            </a:r>
            <a:r>
              <a:rPr lang="cs-CZ" dirty="0" smtClean="0"/>
              <a:t> </a:t>
            </a:r>
            <a:r>
              <a:rPr lang="cs-CZ" dirty="0" err="1" smtClean="0"/>
              <a:t>tuberkulosis</a:t>
            </a:r>
            <a:r>
              <a:rPr lang="cs-CZ" dirty="0" smtClean="0"/>
              <a:t>, </a:t>
            </a:r>
            <a:r>
              <a:rPr lang="cs-CZ" dirty="0" err="1" smtClean="0"/>
              <a:t>Legionella</a:t>
            </a:r>
            <a:endParaRPr lang="cs-CZ" dirty="0" smtClean="0"/>
          </a:p>
          <a:p>
            <a:r>
              <a:rPr lang="cs-CZ" dirty="0" smtClean="0"/>
              <a:t>Inaktivace reaktivních metabolitů kyslíku a dusíku – </a:t>
            </a:r>
            <a:r>
              <a:rPr lang="cs-CZ" dirty="0" err="1" smtClean="0"/>
              <a:t>Mycobacterium</a:t>
            </a:r>
            <a:r>
              <a:rPr lang="cs-CZ" dirty="0" smtClean="0"/>
              <a:t> </a:t>
            </a:r>
            <a:r>
              <a:rPr lang="cs-CZ" dirty="0" err="1" smtClean="0"/>
              <a:t>Leprae</a:t>
            </a:r>
            <a:endParaRPr lang="cs-CZ" dirty="0" smtClean="0"/>
          </a:p>
          <a:p>
            <a:r>
              <a:rPr lang="cs-CZ" dirty="0" err="1" smtClean="0"/>
              <a:t>Disrupce</a:t>
            </a:r>
            <a:r>
              <a:rPr lang="cs-CZ" dirty="0" smtClean="0"/>
              <a:t> membrány </a:t>
            </a:r>
            <a:r>
              <a:rPr lang="cs-CZ" dirty="0" err="1" smtClean="0"/>
              <a:t>fagosomu</a:t>
            </a:r>
            <a:r>
              <a:rPr lang="cs-CZ" dirty="0" smtClean="0"/>
              <a:t> – únik do cytoplasmy – </a:t>
            </a:r>
            <a:r>
              <a:rPr lang="cs-CZ" dirty="0" err="1" smtClean="0"/>
              <a:t>Listéria</a:t>
            </a:r>
            <a:r>
              <a:rPr lang="cs-CZ" dirty="0" smtClean="0"/>
              <a:t> </a:t>
            </a:r>
            <a:r>
              <a:rPr lang="cs-CZ" dirty="0" err="1" smtClean="0"/>
              <a:t>monocytogenes</a:t>
            </a:r>
            <a:r>
              <a:rPr lang="cs-CZ" dirty="0" smtClean="0"/>
              <a:t> - </a:t>
            </a:r>
            <a:r>
              <a:rPr lang="cs-CZ" dirty="0" err="1" smtClean="0"/>
              <a:t>listeriolysin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9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/>
              <a:t>Rozdělení mikroorganismů-podle schopnosti vyvolat onemocnění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Komensální (saprofytické) –symbióza, přirozená mikroflóra</a:t>
            </a:r>
          </a:p>
          <a:p>
            <a:pPr eaLnBrk="1" hangingPunct="1">
              <a:defRPr/>
            </a:pPr>
            <a:r>
              <a:rPr lang="cs-CZ" altLang="en-US" sz="2800" dirty="0" smtClean="0"/>
              <a:t>Potenciální patogeny – u jedinců s oslabeným imunitním systémem</a:t>
            </a:r>
          </a:p>
          <a:p>
            <a:pPr eaLnBrk="1" hangingPunct="1">
              <a:defRPr/>
            </a:pPr>
            <a:r>
              <a:rPr lang="cs-CZ" altLang="en-US" sz="2800" dirty="0" smtClean="0"/>
              <a:t>Patogenní mikroorganismy 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Imunitní odpověď – </a:t>
            </a:r>
            <a:r>
              <a:rPr lang="cs-CZ" altLang="en-US" sz="2400" dirty="0" err="1" smtClean="0"/>
              <a:t>Ag</a:t>
            </a:r>
            <a:r>
              <a:rPr lang="cs-CZ" altLang="en-US" sz="2400" dirty="0" smtClean="0"/>
              <a:t> nespecifická…specifická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Průnik do organismu – obrana: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Obecné obranné mechanismy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Slizniční imunita</a:t>
            </a:r>
          </a:p>
          <a:p>
            <a:pPr lvl="1" eaLnBrk="1" hangingPunct="1">
              <a:defRPr/>
            </a:pPr>
            <a:r>
              <a:rPr lang="cs-CZ" altLang="en-US" sz="2400" b="1" dirty="0" smtClean="0"/>
              <a:t>Překonání těchto bariér je základní součástí </a:t>
            </a:r>
            <a:r>
              <a:rPr lang="cs-CZ" altLang="en-US" sz="2400" b="1" dirty="0" err="1" smtClean="0"/>
              <a:t>patogenicity</a:t>
            </a:r>
            <a:r>
              <a:rPr lang="cs-CZ" altLang="en-US" sz="2400" b="1" dirty="0" smtClean="0"/>
              <a:t> mikroorganismů</a:t>
            </a:r>
          </a:p>
          <a:p>
            <a:pPr lvl="2" eaLnBrk="1" hangingPunct="1">
              <a:defRPr/>
            </a:pPr>
            <a:endParaRPr lang="cs-CZ" altLang="en-US" sz="20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Inhibice fúze </a:t>
            </a:r>
            <a:r>
              <a:rPr lang="cs-CZ" altLang="en-US" dirty="0" err="1" smtClean="0"/>
              <a:t>fagozóm+lysozóm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Přežívání ve </a:t>
            </a:r>
            <a:r>
              <a:rPr lang="cs-CZ" altLang="en-US" dirty="0" err="1" smtClean="0"/>
              <a:t>fagozómu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Inhibice kyselého pH</a:t>
            </a:r>
          </a:p>
          <a:p>
            <a:pPr eaLnBrk="1" hangingPunct="1">
              <a:defRPr/>
            </a:pPr>
            <a:r>
              <a:rPr lang="cs-CZ" altLang="en-US" dirty="0" smtClean="0"/>
              <a:t>Produkce peptidů, které po vazbě na TCR inhibují  T-</a:t>
            </a:r>
            <a:r>
              <a:rPr lang="cs-CZ" altLang="en-US" dirty="0" err="1" smtClean="0"/>
              <a:t>ly</a:t>
            </a:r>
            <a:endParaRPr lang="cs-CZ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smtClean="0"/>
              <a:t>SIRS-Systemic Inflammatory Response Syndrom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smtClean="0"/>
              <a:t>G- i G+, kvasinky, viry…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Imunitní odpověď – 2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Nepřiměřená, autodestruktivní, sebezesilující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Deprese imunitní reakce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Počátek rozvoje SIRS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Aktivace</a:t>
            </a:r>
            <a:r>
              <a:rPr lang="cs-CZ" altLang="en-US" sz="2000" b="1" smtClean="0"/>
              <a:t> </a:t>
            </a:r>
            <a:r>
              <a:rPr lang="cs-CZ" altLang="en-US" sz="2000" smtClean="0"/>
              <a:t>přirozené imunitní odpovědi- monocyty,makrofágy, vazba </a:t>
            </a:r>
            <a:r>
              <a:rPr lang="cs-CZ" altLang="en-US" sz="2000" b="1" smtClean="0"/>
              <a:t>LPS+CD14</a:t>
            </a:r>
            <a:r>
              <a:rPr lang="cs-CZ" altLang="en-US" sz="2000" smtClean="0"/>
              <a:t> na mono, produkce </a:t>
            </a:r>
            <a:r>
              <a:rPr lang="cs-CZ" altLang="en-US" sz="2000" b="1" smtClean="0"/>
              <a:t>pluripotentních prozánětlivých cytokinů</a:t>
            </a:r>
            <a:r>
              <a:rPr lang="cs-CZ" altLang="en-US" sz="2000" smtClean="0"/>
              <a:t> (TNF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, IL-1, IL-12, IL-6)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: indukce IL-6, aktivace C (C3a, C5a)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IL-12 : stimulace Th1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______________________________________________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Hladina 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a IL-1 koreluje se závažností SIRS</a:t>
            </a:r>
            <a:endParaRPr lang="el-GR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36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receptoru pro C3 na </a:t>
            </a:r>
            <a:r>
              <a:rPr lang="cs-CZ" altLang="en-US" sz="2400" dirty="0" err="1" smtClean="0"/>
              <a:t>ery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Změna adhesivních molekul na endoteliích a leukocytech (E-, P-</a:t>
            </a:r>
            <a:r>
              <a:rPr lang="cs-CZ" altLang="en-US" sz="2400" dirty="0" err="1" smtClean="0"/>
              <a:t>selektiny</a:t>
            </a:r>
            <a:r>
              <a:rPr lang="cs-CZ" altLang="en-US" sz="2400" dirty="0" smtClean="0"/>
              <a:t>)…dezintegrace tkání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Aktivace koagulační kaskády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Přímé poškození buněk organismu působením 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 a IL-1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800" b="1" dirty="0" smtClean="0"/>
              <a:t>Pozdější fáze SIRS </a:t>
            </a:r>
            <a:r>
              <a:rPr lang="cs-CZ" altLang="en-US" sz="2800" dirty="0" smtClean="0"/>
              <a:t>– </a:t>
            </a:r>
            <a:r>
              <a:rPr lang="cs-CZ" altLang="en-US" sz="2800" dirty="0" err="1" smtClean="0"/>
              <a:t>imunodeprese</a:t>
            </a:r>
            <a:endParaRPr lang="cs-CZ" alt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HLA DR na mono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Endogenní kortikosteroidy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lymfopenie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Protizánětlivé </a:t>
            </a:r>
            <a:r>
              <a:rPr lang="cs-CZ" altLang="en-US" sz="2400" dirty="0" err="1" smtClean="0"/>
              <a:t>cytokiny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err="1" smtClean="0"/>
              <a:t>Apoptóza</a:t>
            </a:r>
            <a:r>
              <a:rPr lang="cs-CZ" altLang="en-US" sz="2400" dirty="0" smtClean="0"/>
              <a:t> buněk imunitního systému (TNF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)</a:t>
            </a: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1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K rozvoji SIRS dochází u nemocných, kteří jsou geneticky predisponováni ke zvýšené reaktivitě imunitního systému</a:t>
            </a:r>
          </a:p>
          <a:p>
            <a:pPr eaLnBrk="1" hangingPunct="1">
              <a:defRPr/>
            </a:pPr>
            <a:r>
              <a:rPr lang="cs-CZ" altLang="en-US" dirty="0" smtClean="0"/>
              <a:t>Otázka: působení ATB x kortikosteroidy</a:t>
            </a:r>
          </a:p>
          <a:p>
            <a:pPr lvl="1" eaLnBrk="1" hangingPunct="1">
              <a:defRPr/>
            </a:pPr>
            <a:r>
              <a:rPr lang="cs-CZ" altLang="en-US" dirty="0" smtClean="0"/>
              <a:t>ATB: protiinfekční působení, uvolňování LPS do krevního oběhu</a:t>
            </a:r>
          </a:p>
          <a:p>
            <a:pPr lvl="1" eaLnBrk="1" hangingPunct="1">
              <a:defRPr/>
            </a:pPr>
            <a:r>
              <a:rPr lang="cs-CZ" altLang="en-US" dirty="0" smtClean="0"/>
              <a:t>Kortikoidy: protizánětlivé, tlumí transkripci prozánětlivých </a:t>
            </a:r>
            <a:r>
              <a:rPr lang="cs-CZ" altLang="en-US" dirty="0" err="1" smtClean="0"/>
              <a:t>cytokinů</a:t>
            </a:r>
            <a:r>
              <a:rPr lang="cs-CZ" altLang="en-US" dirty="0" smtClean="0"/>
              <a:t>,  indukce </a:t>
            </a:r>
            <a:r>
              <a:rPr lang="cs-CZ" altLang="en-US" dirty="0" err="1" smtClean="0"/>
              <a:t>apoptózy</a:t>
            </a:r>
            <a:r>
              <a:rPr lang="cs-CZ" altLang="en-US" dirty="0" smtClean="0"/>
              <a:t> buněk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18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Monitorování nastupujícího SIRS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Monitorování nastupujícího SIRS:</a:t>
            </a:r>
          </a:p>
          <a:p>
            <a:pPr lvl="1" eaLnBrk="1" hangingPunct="1">
              <a:defRPr/>
            </a:pPr>
            <a:r>
              <a:rPr lang="cs-CZ" altLang="en-US" dirty="0" smtClean="0"/>
              <a:t>Hladiny CRP, </a:t>
            </a:r>
            <a:r>
              <a:rPr lang="cs-CZ" altLang="en-US" dirty="0" err="1" smtClean="0"/>
              <a:t>prokalcitoninu</a:t>
            </a:r>
            <a:r>
              <a:rPr lang="cs-CZ" altLang="en-US" dirty="0" smtClean="0"/>
              <a:t>,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, IL-8, exprese HLA-DR na monocytech</a:t>
            </a:r>
          </a:p>
          <a:p>
            <a:pPr eaLnBrk="1" hangingPunct="1">
              <a:defRPr/>
            </a:pPr>
            <a:r>
              <a:rPr lang="cs-CZ" altLang="en-US" dirty="0" smtClean="0"/>
              <a:t>Terapie:</a:t>
            </a:r>
          </a:p>
          <a:p>
            <a:pPr lvl="1" eaLnBrk="1" hangingPunct="1">
              <a:defRPr/>
            </a:pPr>
            <a:r>
              <a:rPr lang="cs-CZ" altLang="en-US" dirty="0" smtClean="0"/>
              <a:t>Vyvazování LPS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Vyvazování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Tlumení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pentoxyfilin</a:t>
            </a:r>
            <a:r>
              <a:rPr lang="cs-CZ" altLang="en-US" dirty="0" smtClean="0"/>
              <a:t>)</a:t>
            </a:r>
          </a:p>
          <a:p>
            <a:pPr lvl="1" eaLnBrk="1" hangingPunct="1">
              <a:defRPr/>
            </a:pPr>
            <a:r>
              <a:rPr lang="cs-CZ" altLang="en-US" dirty="0" smtClean="0"/>
              <a:t>Inhibitory IL-1</a:t>
            </a:r>
            <a:endParaRPr lang="el-GR" altLang="en-US" dirty="0" smtClean="0"/>
          </a:p>
          <a:p>
            <a:pPr lvl="1" eaLnBrk="1" hangingPunct="1">
              <a:defRPr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Imunitní ochrana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Infekce způsobené prvoky, červy a </a:t>
            </a:r>
            <a:r>
              <a:rPr lang="cs-CZ" dirty="0" err="1" smtClean="0"/>
              <a:t>ectoparasity</a:t>
            </a:r>
            <a:endParaRPr lang="cs-CZ" dirty="0" smtClean="0"/>
          </a:p>
          <a:p>
            <a:r>
              <a:rPr lang="cs-CZ" dirty="0" smtClean="0"/>
              <a:t>Parasité existují v různých formách  - prezentace různých </a:t>
            </a:r>
            <a:r>
              <a:rPr lang="cs-CZ" dirty="0" err="1" smtClean="0"/>
              <a:t>Ag</a:t>
            </a:r>
            <a:r>
              <a:rPr lang="cs-CZ" dirty="0" smtClean="0"/>
              <a:t> v průběhu životního cyklu</a:t>
            </a:r>
          </a:p>
          <a:p>
            <a:r>
              <a:rPr lang="cs-CZ" dirty="0" smtClean="0"/>
              <a:t>Parazitické infekce jsou chronické – malá nespecifická imunitní odpověď + schopnost uniknou specifické imunitní odpovědi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38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Obrana proti prvokům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Podobné jako u bakterií</a:t>
            </a:r>
          </a:p>
          <a:p>
            <a:pPr lvl="1" eaLnBrk="1" hangingPunct="1">
              <a:defRPr/>
            </a:pPr>
            <a:r>
              <a:rPr lang="cs-CZ" altLang="en-US" dirty="0" smtClean="0"/>
              <a:t>Extracelulární (</a:t>
            </a:r>
            <a:r>
              <a:rPr lang="cs-CZ" altLang="en-US" dirty="0" err="1" smtClean="0"/>
              <a:t>Entamoeba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histolytica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Giardia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lamblia</a:t>
            </a:r>
            <a:r>
              <a:rPr lang="cs-CZ" altLang="en-US" dirty="0" smtClean="0"/>
              <a:t>)……protilátky</a:t>
            </a:r>
          </a:p>
          <a:p>
            <a:pPr lvl="1" eaLnBrk="1" hangingPunct="1">
              <a:defRPr/>
            </a:pPr>
            <a:r>
              <a:rPr lang="cs-CZ" altLang="en-US" dirty="0" smtClean="0"/>
              <a:t>Intracelulární (</a:t>
            </a:r>
            <a:r>
              <a:rPr lang="cs-CZ" altLang="en-US" dirty="0" err="1" smtClean="0"/>
              <a:t>Leishmania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Toxopazma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Plasmodium</a:t>
            </a:r>
            <a:r>
              <a:rPr lang="cs-CZ" altLang="en-US" dirty="0" smtClean="0"/>
              <a:t>)……aktivované makrofágy + Th1</a:t>
            </a:r>
          </a:p>
        </p:txBody>
      </p:sp>
    </p:spTree>
    <p:extLst>
      <p:ext uri="{BB962C8B-B14F-4D97-AF65-F5344CB8AC3E}">
        <p14:creationId xmlns:p14="http://schemas.microsoft.com/office/powerpoint/2010/main" val="3749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/>
              <a:t>Charakteristika</a:t>
            </a:r>
            <a:r>
              <a:rPr lang="en-GB" b="1" dirty="0"/>
              <a:t> </a:t>
            </a:r>
            <a:r>
              <a:rPr lang="en-GB" b="1" dirty="0" err="1" smtClean="0"/>
              <a:t>invaze</a:t>
            </a:r>
            <a:endParaRPr lang="cs-CZ" b="1" dirty="0"/>
          </a:p>
          <a:p>
            <a:pPr lvl="1"/>
            <a:r>
              <a:rPr lang="en-GB" dirty="0" err="1" smtClean="0"/>
              <a:t>napadají</a:t>
            </a:r>
            <a:r>
              <a:rPr lang="en-GB" dirty="0" smtClean="0"/>
              <a:t> </a:t>
            </a:r>
            <a:r>
              <a:rPr lang="en-GB" dirty="0" err="1"/>
              <a:t>buňky</a:t>
            </a:r>
            <a:r>
              <a:rPr lang="en-GB" dirty="0"/>
              <a:t> -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makrofágy</a:t>
            </a:r>
            <a:r>
              <a:rPr lang="en-GB" dirty="0"/>
              <a:t>, ale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enterocyty</a:t>
            </a:r>
            <a:r>
              <a:rPr lang="en-GB" dirty="0"/>
              <a:t>, </a:t>
            </a:r>
            <a:r>
              <a:rPr lang="en-GB" dirty="0" err="1"/>
              <a:t>erytrocyty</a:t>
            </a:r>
            <a:r>
              <a:rPr lang="en-GB" dirty="0"/>
              <a:t> </a:t>
            </a:r>
            <a:r>
              <a:rPr lang="en-GB" dirty="0" err="1" smtClean="0"/>
              <a:t>aj</a:t>
            </a:r>
            <a:r>
              <a:rPr lang="en-GB" dirty="0" smtClean="0"/>
              <a:t>.</a:t>
            </a:r>
            <a:endParaRPr lang="cs-CZ" dirty="0" smtClean="0"/>
          </a:p>
          <a:p>
            <a:pPr lvl="1"/>
            <a:r>
              <a:rPr lang="en-GB" dirty="0" err="1" smtClean="0"/>
              <a:t>často</a:t>
            </a:r>
            <a:r>
              <a:rPr lang="en-GB" dirty="0" smtClean="0"/>
              <a:t> </a:t>
            </a:r>
            <a:r>
              <a:rPr lang="en-GB" dirty="0" err="1"/>
              <a:t>složitý</a:t>
            </a:r>
            <a:r>
              <a:rPr lang="en-GB" dirty="0"/>
              <a:t>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cyklus</a:t>
            </a:r>
            <a:r>
              <a:rPr lang="en-GB" dirty="0"/>
              <a:t> s </a:t>
            </a:r>
            <a:r>
              <a:rPr lang="en-GB" dirty="0" err="1"/>
              <a:t>několika</a:t>
            </a:r>
            <a:r>
              <a:rPr lang="en-GB" dirty="0"/>
              <a:t> </a:t>
            </a:r>
            <a:r>
              <a:rPr lang="en-GB" dirty="0" err="1" smtClean="0"/>
              <a:t>hostiteli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sekvestrace</a:t>
            </a:r>
            <a:r>
              <a:rPr lang="en-GB" dirty="0"/>
              <a:t> </a:t>
            </a:r>
            <a:r>
              <a:rPr lang="en-GB" dirty="0" err="1"/>
              <a:t>antigenu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inhibice</a:t>
            </a:r>
            <a:r>
              <a:rPr lang="en-GB" dirty="0"/>
              <a:t> </a:t>
            </a:r>
            <a:r>
              <a:rPr lang="en-GB" dirty="0" err="1"/>
              <a:t>fagocytózy</a:t>
            </a:r>
            <a:r>
              <a:rPr lang="en-GB" dirty="0"/>
              <a:t> (</a:t>
            </a:r>
            <a:r>
              <a:rPr lang="en-GB" dirty="0" err="1"/>
              <a:t>zábrana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fagolysozomu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imunosuprese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IL-10</a:t>
            </a:r>
            <a:r>
              <a:rPr lang="en-GB" dirty="0" smtClean="0"/>
              <a:t>)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NK </a:t>
            </a:r>
            <a:r>
              <a:rPr lang="en-GB" dirty="0" err="1"/>
              <a:t>buňky</a:t>
            </a:r>
            <a:r>
              <a:rPr lang="en-GB" dirty="0"/>
              <a:t>, T</a:t>
            </a:r>
            <a:r>
              <a:rPr lang="cs-CZ" dirty="0"/>
              <a:t>-</a:t>
            </a:r>
            <a:r>
              <a:rPr lang="en-GB" dirty="0"/>
              <a:t> </a:t>
            </a:r>
            <a:r>
              <a:rPr lang="en-GB" dirty="0" err="1"/>
              <a:t>lymfocyty</a:t>
            </a:r>
            <a:r>
              <a:rPr lang="cs-CZ" dirty="0"/>
              <a:t> </a:t>
            </a:r>
            <a:r>
              <a:rPr lang="el-GR" dirty="0"/>
              <a:t>γδ</a:t>
            </a:r>
            <a:endParaRPr lang="en-GB" dirty="0"/>
          </a:p>
          <a:p>
            <a:r>
              <a:rPr lang="en-GB" dirty="0" smtClean="0"/>
              <a:t>Th1 </a:t>
            </a:r>
            <a:r>
              <a:rPr lang="en-GB" dirty="0" err="1"/>
              <a:t>odpověď</a:t>
            </a:r>
            <a:r>
              <a:rPr lang="en-GB" dirty="0"/>
              <a:t> - </a:t>
            </a:r>
            <a:r>
              <a:rPr lang="en-GB" dirty="0" err="1"/>
              <a:t>aktivace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(</a:t>
            </a:r>
            <a:r>
              <a:rPr lang="en-GB" dirty="0" smtClean="0"/>
              <a:t>IFN</a:t>
            </a:r>
            <a:r>
              <a:rPr lang="el-GR" dirty="0"/>
              <a:t>γ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přímá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Tc </a:t>
            </a:r>
            <a:r>
              <a:rPr lang="en-GB" dirty="0" err="1"/>
              <a:t>lymfocytů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82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Charakteristika invaze</a:t>
            </a:r>
          </a:p>
          <a:p>
            <a:r>
              <a:rPr lang="en-GB" dirty="0" err="1" smtClean="0"/>
              <a:t>žijí</a:t>
            </a:r>
            <a:r>
              <a:rPr lang="en-GB" dirty="0" smtClean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en-GB" dirty="0" err="1"/>
              <a:t>hostitelského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, </a:t>
            </a:r>
            <a:r>
              <a:rPr lang="en-GB" dirty="0" err="1"/>
              <a:t>často</a:t>
            </a:r>
            <a:r>
              <a:rPr lang="en-GB" dirty="0"/>
              <a:t> v </a:t>
            </a:r>
            <a:r>
              <a:rPr lang="en-GB" dirty="0" err="1" smtClean="0"/>
              <a:t>krvi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variabilita</a:t>
            </a:r>
            <a:r>
              <a:rPr lang="en-GB" dirty="0"/>
              <a:t> - HAT </a:t>
            </a:r>
            <a:r>
              <a:rPr lang="en-GB" dirty="0" err="1"/>
              <a:t>trypanosóm</a:t>
            </a:r>
            <a:r>
              <a:rPr lang="en-GB" dirty="0"/>
              <a:t> - </a:t>
            </a:r>
            <a:r>
              <a:rPr lang="en-GB" dirty="0" err="1"/>
              <a:t>exprimují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 smtClean="0"/>
              <a:t>jeden</a:t>
            </a:r>
            <a:r>
              <a:rPr lang="cs-CZ" dirty="0"/>
              <a:t> </a:t>
            </a:r>
            <a:r>
              <a:rPr lang="en-GB" dirty="0" smtClean="0"/>
              <a:t>Variant </a:t>
            </a:r>
            <a:r>
              <a:rPr lang="en-GB" dirty="0"/>
              <a:t>Surface </a:t>
            </a:r>
            <a:r>
              <a:rPr lang="en-GB" dirty="0" err="1"/>
              <a:t>Glykoprotein</a:t>
            </a:r>
            <a:r>
              <a:rPr lang="en-GB" dirty="0"/>
              <a:t> (VSG) - </a:t>
            </a:r>
            <a:r>
              <a:rPr lang="en-GB" dirty="0" err="1"/>
              <a:t>častá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kolísání</a:t>
            </a:r>
            <a:r>
              <a:rPr lang="en-GB" dirty="0" smtClean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parazitémie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komplementu</a:t>
            </a:r>
            <a:endParaRPr lang="en-GB" dirty="0"/>
          </a:p>
          <a:p>
            <a:r>
              <a:rPr lang="en-GB" dirty="0" err="1" smtClean="0"/>
              <a:t>nespecifická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r>
              <a:rPr lang="en-GB" dirty="0"/>
              <a:t> – </a:t>
            </a:r>
            <a:r>
              <a:rPr lang="en-GB" dirty="0" err="1"/>
              <a:t>makrofágy</a:t>
            </a:r>
            <a:r>
              <a:rPr lang="en-GB" dirty="0"/>
              <a:t>, </a:t>
            </a:r>
            <a:r>
              <a:rPr lang="en-GB" dirty="0" err="1"/>
              <a:t>polyklonální</a:t>
            </a:r>
            <a:r>
              <a:rPr lang="en-GB" dirty="0"/>
              <a:t> </a:t>
            </a:r>
            <a:r>
              <a:rPr lang="en-GB" dirty="0" err="1" smtClean="0"/>
              <a:t>aktivace</a:t>
            </a:r>
            <a:r>
              <a:rPr lang="cs-CZ" dirty="0"/>
              <a:t> </a:t>
            </a:r>
            <a:r>
              <a:rPr lang="en-GB" dirty="0" smtClean="0"/>
              <a:t>B-</a:t>
            </a:r>
            <a:r>
              <a:rPr lang="en-GB" dirty="0" err="1" smtClean="0"/>
              <a:t>lymfocytů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 smtClean="0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protilátková</a:t>
            </a:r>
            <a:r>
              <a:rPr lang="en-GB" dirty="0"/>
              <a:t> TH2</a:t>
            </a:r>
          </a:p>
          <a:p>
            <a:r>
              <a:rPr lang="en-GB" dirty="0"/>
              <a:t> </a:t>
            </a:r>
            <a:r>
              <a:rPr lang="en-GB" dirty="0" err="1"/>
              <a:t>protilátky</a:t>
            </a:r>
            <a:r>
              <a:rPr lang="en-GB" dirty="0"/>
              <a:t> (IgM) </a:t>
            </a:r>
            <a:r>
              <a:rPr lang="en-GB" dirty="0" err="1"/>
              <a:t>usnadňují</a:t>
            </a:r>
            <a:r>
              <a:rPr lang="en-GB" dirty="0"/>
              <a:t> </a:t>
            </a:r>
            <a:r>
              <a:rPr lang="en-GB" dirty="0" err="1"/>
              <a:t>fagocytózu</a:t>
            </a:r>
            <a:r>
              <a:rPr lang="en-GB" dirty="0"/>
              <a:t> (v </a:t>
            </a:r>
            <a:r>
              <a:rPr lang="en-GB" dirty="0" err="1"/>
              <a:t>Kupferových</a:t>
            </a:r>
            <a:r>
              <a:rPr lang="en-GB" dirty="0"/>
              <a:t> </a:t>
            </a:r>
            <a:r>
              <a:rPr lang="en-GB" dirty="0" err="1" smtClean="0"/>
              <a:t>buňkách</a:t>
            </a:r>
            <a:r>
              <a:rPr lang="en-GB" dirty="0" smtClean="0"/>
              <a:t>)</a:t>
            </a:r>
            <a:r>
              <a:rPr lang="cs-CZ" dirty="0" smtClean="0"/>
              <a:t> </a:t>
            </a:r>
            <a:r>
              <a:rPr lang="en-GB" dirty="0" smtClean="0"/>
              <a:t>k </a:t>
            </a:r>
            <a:r>
              <a:rPr lang="en-GB" dirty="0" err="1"/>
              <a:t>likvidaci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nutný</a:t>
            </a:r>
            <a:r>
              <a:rPr lang="en-GB" dirty="0"/>
              <a:t> </a:t>
            </a:r>
            <a:r>
              <a:rPr lang="en-GB" dirty="0" err="1"/>
              <a:t>komplement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35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HELMINTI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 smtClean="0"/>
              <a:t>Charakteristika</a:t>
            </a:r>
            <a:endParaRPr lang="en-GB" b="1" dirty="0" smtClean="0"/>
          </a:p>
          <a:p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mnohobuněčné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endParaRPr lang="en-GB" dirty="0" smtClean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druhů</a:t>
            </a:r>
            <a:r>
              <a:rPr lang="en-GB" dirty="0"/>
              <a:t> s </a:t>
            </a:r>
            <a:r>
              <a:rPr lang="en-GB" dirty="0" err="1"/>
              <a:t>různou</a:t>
            </a:r>
            <a:r>
              <a:rPr lang="en-GB" dirty="0"/>
              <a:t> </a:t>
            </a:r>
            <a:r>
              <a:rPr lang="en-GB" dirty="0" err="1"/>
              <a:t>patogenezí</a:t>
            </a:r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antigenní</a:t>
            </a:r>
            <a:r>
              <a:rPr lang="en-GB" dirty="0" smtClean="0"/>
              <a:t> </a:t>
            </a:r>
            <a:r>
              <a:rPr lang="en-GB" dirty="0" err="1"/>
              <a:t>variabilita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mimikry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endParaRPr lang="en-GB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imunopatologické</a:t>
            </a:r>
            <a:r>
              <a:rPr lang="en-GB" dirty="0" smtClean="0"/>
              <a:t> </a:t>
            </a:r>
            <a:r>
              <a:rPr lang="en-GB" dirty="0" err="1"/>
              <a:t>procesy</a:t>
            </a:r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zánětlivá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(</a:t>
            </a:r>
            <a:r>
              <a:rPr lang="en-GB" dirty="0" err="1"/>
              <a:t>opouzdření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I. </a:t>
            </a:r>
            <a:r>
              <a:rPr lang="en-GB" dirty="0" err="1"/>
              <a:t>typu</a:t>
            </a:r>
            <a:r>
              <a:rPr lang="en-GB" dirty="0"/>
              <a:t> - </a:t>
            </a:r>
            <a:r>
              <a:rPr lang="en-GB" dirty="0" err="1"/>
              <a:t>IgE</a:t>
            </a:r>
            <a:r>
              <a:rPr lang="en-GB" dirty="0"/>
              <a:t>,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eosinofily</a:t>
            </a:r>
            <a:r>
              <a:rPr lang="en-GB" dirty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IV. </a:t>
            </a:r>
            <a:r>
              <a:rPr lang="en-GB" dirty="0" err="1"/>
              <a:t>typu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</a:t>
            </a:r>
            <a:r>
              <a:rPr lang="en-GB" dirty="0" err="1"/>
              <a:t>závislá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protilátkách</a:t>
            </a:r>
            <a:r>
              <a:rPr lang="en-GB" dirty="0"/>
              <a:t> (ADCC)</a:t>
            </a:r>
          </a:p>
        </p:txBody>
      </p:sp>
    </p:spTree>
    <p:extLst>
      <p:ext uri="{BB962C8B-B14F-4D97-AF65-F5344CB8AC3E}">
        <p14:creationId xmlns:p14="http://schemas.microsoft.com/office/powerpoint/2010/main" val="15805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Člověk a přirozená mikroflóra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Vnitřní a vnější povrchy těla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Unikátní vzorec osídlení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Expozice vnějšímu mikrobiálnímu prostředí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Genetické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Nastavení během ontogenetického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b="1" smtClean="0"/>
              <a:t>Osidlování trávicího traktu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Během porodu enterobakterie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Kojení – Bifidobacterium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Pevná strava – definitivní kolonizace – 400 druhů bakterií</a:t>
            </a:r>
          </a:p>
        </p:txBody>
      </p:sp>
    </p:spTree>
    <p:extLst>
      <p:ext uri="{BB962C8B-B14F-4D97-AF65-F5344CB8AC3E}">
        <p14:creationId xmlns:p14="http://schemas.microsoft.com/office/powerpoint/2010/main" val="838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VÝVOJ IMUNITNÍ REAKCE PROTI HELMINTŮM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žírných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, </a:t>
            </a:r>
            <a:r>
              <a:rPr lang="en-GB" dirty="0" err="1"/>
              <a:t>bazofilů</a:t>
            </a:r>
            <a:r>
              <a:rPr lang="en-GB" dirty="0"/>
              <a:t>, </a:t>
            </a:r>
            <a:r>
              <a:rPr lang="en-GB" dirty="0" err="1"/>
              <a:t>eosinofilů</a:t>
            </a:r>
            <a:r>
              <a:rPr lang="en-GB" dirty="0"/>
              <a:t> s </a:t>
            </a:r>
            <a:r>
              <a:rPr lang="en-GB" dirty="0" err="1"/>
              <a:t>parazitem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IL-4 (</a:t>
            </a:r>
            <a:r>
              <a:rPr lang="en-GB" dirty="0" smtClean="0"/>
              <a:t>ž</a:t>
            </a:r>
            <a:r>
              <a:rPr lang="cs-CZ" dirty="0" err="1" smtClean="0"/>
              <a:t>írné</a:t>
            </a:r>
            <a:r>
              <a:rPr lang="cs-CZ" dirty="0" smtClean="0"/>
              <a:t> </a:t>
            </a:r>
            <a:r>
              <a:rPr lang="en-GB" dirty="0" smtClean="0"/>
              <a:t>b</a:t>
            </a:r>
            <a:r>
              <a:rPr lang="en-GB" dirty="0"/>
              <a:t>.) - </a:t>
            </a:r>
            <a:r>
              <a:rPr lang="en-GB" dirty="0" err="1"/>
              <a:t>diferenciace</a:t>
            </a:r>
            <a:r>
              <a:rPr lang="en-GB" dirty="0"/>
              <a:t> TH2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stimulace</a:t>
            </a:r>
            <a:r>
              <a:rPr lang="en-GB" dirty="0"/>
              <a:t> a </a:t>
            </a:r>
            <a:r>
              <a:rPr lang="en-GB" dirty="0" err="1"/>
              <a:t>proliferace</a:t>
            </a:r>
            <a:r>
              <a:rPr lang="en-GB" dirty="0"/>
              <a:t> </a:t>
            </a:r>
            <a:r>
              <a:rPr lang="en-GB" dirty="0" err="1"/>
              <a:t>specifických</a:t>
            </a:r>
            <a:r>
              <a:rPr lang="en-GB" dirty="0"/>
              <a:t> </a:t>
            </a:r>
            <a:r>
              <a:rPr lang="en-GB" dirty="0" err="1"/>
              <a:t>klonů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IL-4 </a:t>
            </a:r>
            <a:r>
              <a:rPr lang="en-GB" dirty="0" err="1"/>
              <a:t>cytokinový</a:t>
            </a:r>
            <a:r>
              <a:rPr lang="en-GB" dirty="0"/>
              <a:t> </a:t>
            </a:r>
            <a:r>
              <a:rPr lang="en-GB" dirty="0" err="1"/>
              <a:t>přesmyk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</a:t>
            </a:r>
            <a:r>
              <a:rPr lang="en-GB" dirty="0" err="1"/>
              <a:t>IgE</a:t>
            </a:r>
            <a:endParaRPr lang="en-GB" dirty="0"/>
          </a:p>
          <a:p>
            <a:r>
              <a:rPr lang="pt-BR" dirty="0"/>
              <a:t> IgE obsazují Fc receptory basofilů a </a:t>
            </a:r>
            <a:r>
              <a:rPr lang="pt-BR" dirty="0" smtClean="0"/>
              <a:t>vyvolávají</a:t>
            </a:r>
            <a:r>
              <a:rPr lang="cs-CZ" dirty="0" smtClean="0"/>
              <a:t> </a:t>
            </a:r>
            <a:r>
              <a:rPr lang="en-GB" dirty="0" err="1" smtClean="0"/>
              <a:t>hypersenzitivní</a:t>
            </a:r>
            <a:r>
              <a:rPr lang="en-GB" dirty="0" smtClean="0"/>
              <a:t> </a:t>
            </a:r>
            <a:r>
              <a:rPr lang="en-GB" dirty="0" err="1"/>
              <a:t>reakci</a:t>
            </a:r>
            <a:r>
              <a:rPr lang="en-GB" dirty="0"/>
              <a:t> </a:t>
            </a:r>
            <a:r>
              <a:rPr lang="en-GB" dirty="0" err="1"/>
              <a:t>I.typu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IL-5 se </a:t>
            </a:r>
            <a:r>
              <a:rPr lang="en-GB" dirty="0" err="1"/>
              <a:t>aktivují</a:t>
            </a:r>
            <a:r>
              <a:rPr lang="en-GB" dirty="0"/>
              <a:t> </a:t>
            </a:r>
            <a:r>
              <a:rPr lang="en-GB" dirty="0" err="1"/>
              <a:t>eosinofily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ADCC</a:t>
            </a:r>
          </a:p>
          <a:p>
            <a:r>
              <a:rPr lang="en-GB" dirty="0"/>
              <a:t> </a:t>
            </a:r>
            <a:r>
              <a:rPr lang="en-GB" dirty="0" err="1"/>
              <a:t>později</a:t>
            </a:r>
            <a:r>
              <a:rPr lang="en-GB" dirty="0"/>
              <a:t> se </a:t>
            </a:r>
            <a:r>
              <a:rPr lang="en-GB" dirty="0" err="1"/>
              <a:t>zapojují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mechanismy</a:t>
            </a:r>
            <a:r>
              <a:rPr lang="en-GB" dirty="0"/>
              <a:t> Th1 </a:t>
            </a:r>
            <a:r>
              <a:rPr lang="en-GB" dirty="0" err="1"/>
              <a:t>lymfocytů</a:t>
            </a:r>
            <a:r>
              <a:rPr lang="en-GB" dirty="0"/>
              <a:t> a </a:t>
            </a:r>
            <a:r>
              <a:rPr lang="en-GB" dirty="0" err="1"/>
              <a:t>produkce</a:t>
            </a:r>
            <a:endParaRPr lang="en-GB" dirty="0"/>
          </a:p>
          <a:p>
            <a:r>
              <a:rPr lang="en-GB" dirty="0" err="1"/>
              <a:t>protilátek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izotypových</a:t>
            </a:r>
            <a:r>
              <a:rPr lang="en-GB" dirty="0"/>
              <a:t> </a:t>
            </a:r>
            <a:r>
              <a:rPr lang="en-GB" dirty="0" err="1" smtClean="0"/>
              <a:t>tříd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9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902608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altLang="en-US" dirty="0" err="1"/>
              <a:t>IgE</a:t>
            </a:r>
            <a:r>
              <a:rPr lang="cs-CZ" altLang="en-US" dirty="0"/>
              <a:t> se váží na </a:t>
            </a:r>
            <a:r>
              <a:rPr lang="cs-CZ" altLang="en-US" dirty="0" err="1"/>
              <a:t>Fc</a:t>
            </a:r>
            <a:r>
              <a:rPr lang="cs-CZ" altLang="en-US" dirty="0" err="1">
                <a:latin typeface="Symbol" pitchFamily="18" charset="2"/>
              </a:rPr>
              <a:t>e</a:t>
            </a:r>
            <a:r>
              <a:rPr lang="cs-CZ" altLang="en-US" dirty="0" err="1"/>
              <a:t>RI</a:t>
            </a:r>
            <a:r>
              <a:rPr lang="cs-CZ" altLang="en-US" dirty="0"/>
              <a:t> mastocytů a </a:t>
            </a:r>
            <a:r>
              <a:rPr lang="cs-CZ" altLang="en-US" dirty="0" err="1"/>
              <a:t>bazofilů</a:t>
            </a:r>
            <a:r>
              <a:rPr lang="cs-CZ" altLang="en-US" dirty="0"/>
              <a:t> ("antigenně specifické receptory")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/>
              <a:t>N</a:t>
            </a:r>
            <a:r>
              <a:rPr lang="cs-CZ" altLang="en-US" dirty="0" smtClean="0"/>
              <a:t>avázání </a:t>
            </a:r>
            <a:r>
              <a:rPr lang="cs-CZ" altLang="en-US" dirty="0"/>
              <a:t>multivalentního antigenu </a:t>
            </a:r>
            <a:r>
              <a:rPr lang="cs-CZ" altLang="en-US" dirty="0" smtClean="0"/>
              <a:t>(mnohobuněčného </a:t>
            </a:r>
            <a:r>
              <a:rPr lang="cs-CZ" altLang="en-US" dirty="0"/>
              <a:t>parazita) pomocí </a:t>
            </a:r>
            <a:r>
              <a:rPr lang="cs-CZ" altLang="en-US" dirty="0" err="1"/>
              <a:t>IgE</a:t>
            </a:r>
            <a:r>
              <a:rPr lang="cs-CZ" altLang="en-US" dirty="0"/>
              <a:t> na </a:t>
            </a:r>
            <a:r>
              <a:rPr lang="cs-CZ" altLang="en-US" dirty="0" err="1"/>
              <a:t>vysokoafinní</a:t>
            </a:r>
            <a:r>
              <a:rPr lang="cs-CZ" altLang="en-US" dirty="0"/>
              <a:t> </a:t>
            </a:r>
            <a:r>
              <a:rPr lang="cs-CZ" altLang="en-US" dirty="0" err="1"/>
              <a:t>Fc</a:t>
            </a:r>
            <a:r>
              <a:rPr lang="cs-CZ" altLang="en-US" dirty="0"/>
              <a:t> receptor pro </a:t>
            </a:r>
            <a:r>
              <a:rPr lang="cs-CZ" altLang="en-US" dirty="0" err="1"/>
              <a:t>IgE</a:t>
            </a:r>
            <a:r>
              <a:rPr lang="cs-CZ" altLang="en-US" dirty="0"/>
              <a:t> (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r>
              <a:rPr lang="cs-CZ" altLang="en-US" dirty="0"/>
              <a:t>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 smtClean="0"/>
              <a:t> Agregace </a:t>
            </a:r>
            <a:r>
              <a:rPr lang="cs-CZ" altLang="en-US" dirty="0"/>
              <a:t>několika molekul 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4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iniciace </a:t>
            </a:r>
            <a:r>
              <a:rPr lang="cs-CZ" altLang="en-US" dirty="0" err="1"/>
              <a:t>degranulace</a:t>
            </a:r>
            <a:r>
              <a:rPr lang="cs-CZ" altLang="en-US" dirty="0"/>
              <a:t> mastocytu ( fúze cytoplazmatických granulí s povrchovou membránou a uvolnění jejich obsahu) – uvolnění histaminu</a:t>
            </a: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altLang="en-US" dirty="0"/>
              <a:t>Histamin způsobuje vasodilataci, zvýšení vaskulární permeability, erytém, edém, svědění, kontrakci hladké svaloviny bronchů, zvýšení peristaltiky střev, zvýšení sekrece hlenu slizničními žlázkami v respiračním traktu a </a:t>
            </a:r>
            <a:r>
              <a:rPr lang="cs-CZ" altLang="en-US" dirty="0" err="1"/>
              <a:t>GITu</a:t>
            </a:r>
            <a:r>
              <a:rPr lang="cs-CZ" altLang="en-US" dirty="0"/>
              <a:t>.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aktivace metabolismu kyseliny arachidonové (</a:t>
            </a:r>
            <a:r>
              <a:rPr lang="cs-CZ" altLang="en-US" dirty="0" err="1"/>
              <a:t>leukotrien</a:t>
            </a:r>
            <a:r>
              <a:rPr lang="cs-CZ" altLang="en-US" dirty="0"/>
              <a:t> C4, prostaglandin PGD2) - amplifikace zánětlivé reakce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zahájení produkce </a:t>
            </a:r>
            <a:r>
              <a:rPr lang="cs-CZ" altLang="en-US" dirty="0" err="1"/>
              <a:t>cytokinů</a:t>
            </a:r>
            <a:r>
              <a:rPr lang="cs-CZ" altLang="en-US" dirty="0"/>
              <a:t> (TNF, TGF</a:t>
            </a:r>
            <a:r>
              <a:rPr lang="cs-CZ" altLang="en-US" b="1" dirty="0">
                <a:latin typeface="Symbol" pitchFamily="18" charset="2"/>
              </a:rPr>
              <a:t></a:t>
            </a:r>
            <a:r>
              <a:rPr lang="cs-CZ" altLang="en-US" dirty="0"/>
              <a:t>, IL-4,5,6…) mastocytem</a:t>
            </a:r>
          </a:p>
          <a:p>
            <a:pPr>
              <a:spcBef>
                <a:spcPts val="500"/>
              </a:spcBef>
              <a:buFont typeface="Wingdings" pitchFamily="2" charset="2"/>
              <a:buChar char="q"/>
            </a:pP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43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proti parazitům - p</a:t>
            </a:r>
            <a:r>
              <a:rPr lang="cs-CZ" altLang="en-US" dirty="0" smtClean="0"/>
              <a:t>ozdější </a:t>
            </a:r>
            <a:r>
              <a:rPr lang="cs-CZ" altLang="en-US" dirty="0"/>
              <a:t>stadium infekce</a:t>
            </a:r>
            <a:br>
              <a:rPr lang="cs-CZ" altLang="en-US" dirty="0"/>
            </a:b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Th1, produkce Ab vyšších tříd</a:t>
            </a:r>
          </a:p>
          <a:p>
            <a:pPr lvl="1" eaLnBrk="1" hangingPunct="1">
              <a:defRPr/>
            </a:pPr>
            <a:r>
              <a:rPr lang="cs-CZ" altLang="en-US" sz="3200" dirty="0" err="1" smtClean="0"/>
              <a:t>Eosinofily</a:t>
            </a:r>
            <a:r>
              <a:rPr lang="cs-CZ" altLang="en-US" sz="3200" dirty="0" smtClean="0"/>
              <a:t>: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Aktivace vlivem IL-5 (z Th2)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 fagocytóza komplexu </a:t>
            </a:r>
            <a:r>
              <a:rPr lang="cs-CZ" altLang="en-US" sz="3200" dirty="0" err="1" smtClean="0"/>
              <a:t>IgE+parazitární</a:t>
            </a:r>
            <a:r>
              <a:rPr lang="cs-CZ" altLang="en-US" sz="3200" dirty="0" smtClean="0"/>
              <a:t> částice prostřednictvím svých </a:t>
            </a:r>
            <a:r>
              <a:rPr lang="cs-CZ" altLang="en-US" sz="3200" dirty="0" err="1" smtClean="0"/>
              <a:t>IgE</a:t>
            </a:r>
            <a:r>
              <a:rPr lang="cs-CZ" altLang="en-US" sz="3200" dirty="0" smtClean="0"/>
              <a:t> receptorů</a:t>
            </a:r>
          </a:p>
          <a:p>
            <a:pPr lvl="2">
              <a:defRPr/>
            </a:pPr>
            <a:r>
              <a:rPr lang="cs-CZ" altLang="en-US" sz="3200" dirty="0" err="1"/>
              <a:t>eosinofily</a:t>
            </a:r>
            <a:r>
              <a:rPr lang="cs-CZ" altLang="en-US" sz="3200" dirty="0"/>
              <a:t> proti parazitům používají extracelulární baktericidní látky uvolněné z granulí (eosinofilní </a:t>
            </a:r>
            <a:r>
              <a:rPr lang="cs-CZ" altLang="en-US" sz="3200" dirty="0" err="1"/>
              <a:t>katoinický</a:t>
            </a:r>
            <a:r>
              <a:rPr lang="cs-CZ" altLang="en-US" sz="3200" dirty="0"/>
              <a:t> protein, proteázy)</a:t>
            </a:r>
          </a:p>
          <a:p>
            <a:pPr lvl="2" eaLnBrk="1" hangingPunct="1">
              <a:defRPr/>
            </a:pPr>
            <a:endParaRPr lang="cs-CZ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0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eosinofilů</a:t>
            </a:r>
            <a:endParaRPr lang="en-GB" dirty="0"/>
          </a:p>
        </p:txBody>
      </p:sp>
      <p:pic>
        <p:nvPicPr>
          <p:cNvPr id="4" name="Picture 6" descr="http://ts2.mm.bing.net/th?id=H.47292541068928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Mechanismy úniku </a:t>
            </a:r>
            <a:r>
              <a:rPr lang="cs-CZ" dirty="0" smtClean="0"/>
              <a:t>parazitů před </a:t>
            </a:r>
            <a:r>
              <a:rPr lang="cs-CZ" dirty="0"/>
              <a:t>obrannými reakcemi organismu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Antigenní variace –Trypanosoma, </a:t>
            </a:r>
            <a:r>
              <a:rPr lang="cs-CZ" dirty="0" err="1" smtClean="0"/>
              <a:t>Plasmodium</a:t>
            </a:r>
            <a:endParaRPr lang="cs-CZ" dirty="0" smtClean="0"/>
          </a:p>
          <a:p>
            <a:r>
              <a:rPr lang="cs-CZ" dirty="0" smtClean="0"/>
              <a:t>Získaná rezistence ke komplementovému systému</a:t>
            </a:r>
          </a:p>
          <a:p>
            <a:r>
              <a:rPr lang="cs-CZ" dirty="0" smtClean="0"/>
              <a:t>Inhibice hostitelovy imunitní odpovědi</a:t>
            </a:r>
          </a:p>
          <a:p>
            <a:r>
              <a:rPr lang="cs-CZ" dirty="0" smtClean="0"/>
              <a:t>Snížení exprese </a:t>
            </a:r>
            <a:r>
              <a:rPr lang="cs-CZ" dirty="0" err="1" smtClean="0"/>
              <a:t>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776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Tkáňové poškození infekcemi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Přímé mechanismy – toxiny, cytopatický efekt</a:t>
            </a:r>
          </a:p>
          <a:p>
            <a:pPr eaLnBrk="1" hangingPunct="1">
              <a:defRPr/>
            </a:pPr>
            <a:r>
              <a:rPr lang="cs-CZ" altLang="en-US" smtClean="0"/>
              <a:t>Nepřímé mechanismy – poškozující reakce</a:t>
            </a:r>
          </a:p>
          <a:p>
            <a:pPr lvl="1" eaLnBrk="1" hangingPunct="1">
              <a:defRPr/>
            </a:pPr>
            <a:r>
              <a:rPr lang="cs-CZ" altLang="en-US" smtClean="0"/>
              <a:t>Přechodné</a:t>
            </a:r>
          </a:p>
          <a:p>
            <a:pPr lvl="1" eaLnBrk="1" hangingPunct="1">
              <a:defRPr/>
            </a:pPr>
            <a:r>
              <a:rPr lang="cs-CZ" altLang="en-US" smtClean="0"/>
              <a:t>Chronický zánět – trvalé, autoimunita</a:t>
            </a:r>
          </a:p>
        </p:txBody>
      </p:sp>
    </p:spTree>
    <p:extLst>
      <p:ext uri="{BB962C8B-B14F-4D97-AF65-F5344CB8AC3E}">
        <p14:creationId xmlns:p14="http://schemas.microsoft.com/office/powerpoint/2010/main" val="2615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Možnosti léčebného ovlivnění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308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Kauzální léčba</a:t>
            </a:r>
            <a:r>
              <a:rPr lang="cs-CZ" b="1" dirty="0" smtClean="0"/>
              <a:t> </a:t>
            </a: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b="1" u="sng" dirty="0" smtClean="0"/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transplantace kmenových buněk</a:t>
            </a:r>
          </a:p>
          <a:p>
            <a:pPr eaLnBrk="1" hangingPunct="1">
              <a:buFontTx/>
              <a:buNone/>
              <a:defRPr/>
            </a:pPr>
            <a:endParaRPr lang="cs-CZ" b="1" u="sng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u závažných vrozených poruch imunitního systému (některá </a:t>
            </a:r>
            <a:r>
              <a:rPr lang="cs-CZ" sz="2000" dirty="0" err="1" smtClean="0"/>
              <a:t>lymfoproliferativní</a:t>
            </a:r>
            <a:r>
              <a:rPr lang="cs-CZ" sz="2000" dirty="0" smtClean="0"/>
              <a:t> a myeloproliferativní onemocnění, deficience typu SCID)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komplikace : infekční komplikace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                        </a:t>
            </a:r>
            <a:r>
              <a:rPr lang="cs-CZ" sz="2000" dirty="0" smtClean="0"/>
              <a:t>reakce štěpu proti hostiteli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 získání kmenových buněk - odběrem z lopaty kosti kyčelní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pupečníkové krve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periferní krve po stimulaci GM-CSF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142873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smtClean="0">
                <a:solidFill>
                  <a:srgbClr val="CC00CC"/>
                </a:solidFill>
              </a:rPr>
              <a:t>b) genová terapie</a:t>
            </a:r>
            <a:endParaRPr lang="cs-CZ" altLang="en-US" sz="200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pomocí vhodného expresního vektoru je do lymfocytů nebo kmenových buněk vnesen funkční gen, který nahrazuje nefunkční gen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použito jako léčba některých případů SCID</a:t>
            </a:r>
            <a:endParaRPr lang="cs-CZ" altLang="en-US" sz="2400" b="1" u="sng" smtClean="0"/>
          </a:p>
        </p:txBody>
      </p:sp>
    </p:spTree>
    <p:extLst>
      <p:ext uri="{BB962C8B-B14F-4D97-AF65-F5344CB8AC3E}">
        <p14:creationId xmlns:p14="http://schemas.microsoft.com/office/powerpoint/2010/main" val="987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Vaginální mikroflóra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 </a:t>
            </a:r>
            <a:r>
              <a:rPr lang="cs-CZ" altLang="en-US" sz="3200" dirty="0" err="1" smtClean="0"/>
              <a:t>vaginalis</a:t>
            </a:r>
            <a:r>
              <a:rPr lang="cs-CZ" altLang="en-US" sz="3200" dirty="0" smtClean="0"/>
              <a:t> – produkce 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mléčné, snižuje pH prostředí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Vaginální </a:t>
            </a:r>
            <a:r>
              <a:rPr lang="cs-CZ" altLang="en-US" sz="3200" dirty="0" err="1" smtClean="0"/>
              <a:t>epitelie</a:t>
            </a:r>
            <a:r>
              <a:rPr lang="cs-CZ" altLang="en-US" sz="3200" dirty="0" smtClean="0"/>
              <a:t> – tvorba glykogenu (kontrolována estrogenem)…glukóza + </a:t>
            </a: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…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mléčná</a:t>
            </a:r>
          </a:p>
          <a:p>
            <a:pPr lvl="2" eaLnBrk="1" hangingPunct="1">
              <a:defRPr/>
            </a:pPr>
            <a:r>
              <a:rPr lang="cs-CZ" altLang="en-US" sz="3200" b="1" dirty="0" smtClean="0"/>
              <a:t>Přirozená mikroflóra je určována endokrinním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797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Substituční léčba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cs-CZ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autologní transplantace kmenových buněk po chemoterapii a radioterapii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léčba intravenózními </a:t>
            </a:r>
            <a:r>
              <a:rPr lang="cs-CZ" sz="2000" dirty="0" err="1" smtClean="0"/>
              <a:t>imunoglobulíny</a:t>
            </a:r>
            <a:r>
              <a:rPr lang="cs-CZ" sz="2000" dirty="0" smtClean="0"/>
              <a:t> (pochází z plazmy dárců krve)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C1 inhibitoru u hereditárního </a:t>
            </a:r>
            <a:r>
              <a:rPr lang="cs-CZ" sz="2000" dirty="0" err="1" smtClean="0"/>
              <a:t>angioedému</a:t>
            </a: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erytropoetinu u pacientů s chronickým renálním selháním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G-CSF u </a:t>
            </a:r>
            <a:r>
              <a:rPr lang="cs-CZ" sz="2000" dirty="0" err="1" smtClean="0"/>
              <a:t>agranulocytózy</a:t>
            </a:r>
            <a:r>
              <a:rPr lang="cs-CZ" sz="2000" dirty="0" smtClean="0"/>
              <a:t> (</a:t>
            </a:r>
            <a:r>
              <a:rPr lang="cs-CZ" sz="2000" dirty="0" err="1" smtClean="0"/>
              <a:t>Kostmannova</a:t>
            </a:r>
            <a:r>
              <a:rPr lang="cs-CZ" sz="2000" dirty="0" smtClean="0"/>
              <a:t> syndromu)</a:t>
            </a:r>
          </a:p>
        </p:txBody>
      </p:sp>
    </p:spTree>
    <p:extLst>
      <p:ext uri="{BB962C8B-B14F-4D97-AF65-F5344CB8AC3E}">
        <p14:creationId xmlns:p14="http://schemas.microsoft.com/office/powerpoint/2010/main" val="3348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Imunomodulace</a:t>
            </a:r>
            <a:endParaRPr lang="cs-CZ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en-US" sz="2000" b="1" smtClean="0"/>
              <a:t>Imunomodulace</a:t>
            </a:r>
            <a:r>
              <a:rPr lang="cs-CZ" altLang="en-US" sz="2000" smtClean="0"/>
              <a:t> = léčebný postup směřující k úpravě narušených </a:t>
            </a:r>
            <a:br>
              <a:rPr lang="cs-CZ" altLang="en-US" sz="2000" smtClean="0"/>
            </a:br>
            <a:r>
              <a:rPr lang="cs-CZ" altLang="en-US" sz="2000" smtClean="0"/>
              <a:t>                           imunitních funkcí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imunostimulace 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imunosuprese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/>
            <a:endParaRPr lang="cs-CZ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240327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Nespecifická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nespecifická imunosupresivní léčba</a:t>
            </a: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b="1" dirty="0" smtClean="0"/>
              <a:t>nespecifická</a:t>
            </a:r>
            <a:r>
              <a:rPr lang="cs-CZ" sz="2000" dirty="0" smtClean="0"/>
              <a:t> = postihuje nejen nežádoucí </a:t>
            </a:r>
            <a:r>
              <a:rPr lang="cs-CZ" sz="2000" dirty="0" err="1" smtClean="0"/>
              <a:t>autoreaktivní</a:t>
            </a:r>
            <a:r>
              <a:rPr lang="cs-CZ" sz="2000" dirty="0" smtClean="0"/>
              <a:t> a </a:t>
            </a:r>
            <a:r>
              <a:rPr lang="cs-CZ" sz="2000" dirty="0" err="1" smtClean="0"/>
              <a:t>aloreaktivní</a:t>
            </a:r>
            <a:r>
              <a:rPr lang="cs-CZ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dirty="0" smtClean="0"/>
              <a:t>                          lymfocyty, ale i ostatní složky imunity (riziko snížení </a:t>
            </a:r>
            <a:br>
              <a:rPr lang="cs-CZ" sz="2000" dirty="0" smtClean="0"/>
            </a:br>
            <a:r>
              <a:rPr lang="cs-CZ" sz="2000" dirty="0" smtClean="0"/>
              <a:t>                     antiinfekční a protinádorové imunity)</a:t>
            </a:r>
            <a:endParaRPr lang="cs-CZ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</a:t>
            </a:r>
            <a:r>
              <a:rPr lang="cs-CZ" sz="2000" dirty="0" smtClean="0"/>
              <a:t>používá se u léčby autoimunitních chorob, u orgánových transplantací a někdy u závažných stavů alergií </a:t>
            </a:r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35155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748713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kortikoidy</a:t>
            </a:r>
            <a:r>
              <a:rPr lang="cs-CZ" sz="2400" dirty="0" smtClean="0"/>
              <a:t> - protizánětlivý, imunosupresivní účinek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blokují aktivitu transkripčních faktorů (AP-1, </a:t>
            </a:r>
            <a:r>
              <a:rPr lang="cs-CZ" sz="2400" dirty="0" err="1" smtClean="0"/>
              <a:t>NF</a:t>
            </a:r>
            <a:r>
              <a:rPr lang="cs-CZ" sz="2400" dirty="0" err="1" smtClean="0">
                <a:latin typeface="Symbol" pitchFamily="18" charset="2"/>
              </a:rPr>
              <a:t>k</a:t>
            </a:r>
            <a:r>
              <a:rPr lang="cs-CZ" sz="2400" dirty="0" err="1" smtClean="0"/>
              <a:t>B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potlačují expresi genů (IL-2, IL-1, fosfolipáza A, </a:t>
            </a:r>
            <a:br>
              <a:rPr lang="cs-CZ" sz="2400" dirty="0" smtClean="0"/>
            </a:br>
            <a:r>
              <a:rPr lang="cs-CZ" sz="2400" dirty="0" smtClean="0"/>
              <a:t>               </a:t>
            </a:r>
            <a:r>
              <a:rPr lang="cs-CZ" sz="2400" dirty="0" err="1" smtClean="0"/>
              <a:t>MHCgpII</a:t>
            </a:r>
            <a:r>
              <a:rPr lang="cs-CZ" sz="2400" dirty="0" smtClean="0"/>
              <a:t>, adhezivních molekuly)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inhibice uvolnění histaminu z </a:t>
            </a:r>
            <a:r>
              <a:rPr lang="cs-CZ" sz="2400" dirty="0" err="1" smtClean="0"/>
              <a:t>bazofilů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vyšší koncentrace indukují </a:t>
            </a:r>
            <a:r>
              <a:rPr lang="cs-CZ" sz="2400" dirty="0" err="1" smtClean="0"/>
              <a:t>apoptózu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Prednison</a:t>
            </a:r>
            <a:r>
              <a:rPr lang="cs-CZ" sz="2400" dirty="0" smtClean="0"/>
              <a:t>, </a:t>
            </a:r>
            <a:r>
              <a:rPr lang="cs-CZ" sz="2400" dirty="0" err="1" smtClean="0"/>
              <a:t>metylprednison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zasahující do metabolismu DNA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cyklofosfamid (alkylační látky)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methotrexát</a:t>
            </a:r>
            <a:r>
              <a:rPr lang="cs-CZ" sz="2400" dirty="0" smtClean="0"/>
              <a:t> (antimetabolit)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azathioprin (purinový analog)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959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13788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selektivně inhibující T lymfocyty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cyklosporin A (potlačuje expresi IL-2 a IL-2R v aktivovaných T lymfocytech)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takrolimus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rapamycin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monoklonální protilátka anti-CD3 (imunosuprese po transplantacích, léčba </a:t>
            </a:r>
            <a:r>
              <a:rPr lang="cs-CZ" sz="2400" dirty="0" err="1" smtClean="0"/>
              <a:t>rejekčních</a:t>
            </a:r>
            <a:r>
              <a:rPr lang="cs-CZ" sz="2400" dirty="0" smtClean="0"/>
              <a:t> krizí)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Intravenozní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imunoglobulinová terapie </a:t>
            </a:r>
            <a:b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imunosupresivní terapii</a:t>
            </a:r>
          </a:p>
        </p:txBody>
      </p:sp>
    </p:spTree>
    <p:extLst>
      <p:ext uri="{BB962C8B-B14F-4D97-AF65-F5344CB8AC3E}">
        <p14:creationId xmlns:p14="http://schemas.microsoft.com/office/powerpoint/2010/main" val="29446292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protizánětlivá a antialergická léčba</a:t>
            </a:r>
            <a:endParaRPr lang="cs-CZ" sz="20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nesteroidní protizánětlivé léky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antihistaminika</a:t>
            </a:r>
            <a:r>
              <a:rPr lang="cs-CZ" sz="2400" b="1" dirty="0" smtClean="0"/>
              <a:t> </a:t>
            </a:r>
            <a:r>
              <a:rPr lang="cs-CZ" sz="2400" dirty="0" smtClean="0"/>
              <a:t>- blokují H1 receptor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expresi adhezivních molekul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sekreci histaminu...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I., II. a III. generace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</a:t>
            </a:r>
            <a:r>
              <a:rPr lang="cs-CZ" sz="2400" dirty="0" err="1" smtClean="0"/>
              <a:t>Zyrtec</a:t>
            </a:r>
            <a:r>
              <a:rPr lang="cs-CZ" sz="2400" dirty="0" smtClean="0"/>
              <a:t>, </a:t>
            </a:r>
            <a:r>
              <a:rPr lang="cs-CZ" sz="2400" dirty="0" err="1" smtClean="0"/>
              <a:t>Alerid</a:t>
            </a:r>
            <a:r>
              <a:rPr lang="cs-CZ" sz="2400" dirty="0" smtClean="0"/>
              <a:t>, </a:t>
            </a:r>
            <a:r>
              <a:rPr lang="cs-CZ" sz="2400" dirty="0" err="1" smtClean="0"/>
              <a:t>Zodac</a:t>
            </a:r>
            <a:r>
              <a:rPr lang="cs-CZ" sz="2400" dirty="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inhibitory zánětlivých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cytokinů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                       - antagonista receptoru pro IL-1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monoklonální protilátky proti TNF                                                                          </a:t>
            </a:r>
            <a:br>
              <a:rPr lang="cs-CZ" sz="2400" dirty="0" smtClean="0"/>
            </a:br>
            <a:r>
              <a:rPr lang="cs-CZ" sz="2400" dirty="0" smtClean="0"/>
              <a:t>                            - thalidomid (inhibitor TNF)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15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264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cs-CZ" altLang="en-US" b="1" dirty="0" smtClean="0">
                <a:solidFill>
                  <a:srgbClr val="CC00CC"/>
                </a:solidFill>
              </a:rPr>
              <a:t>c) nespecifická </a:t>
            </a:r>
            <a:r>
              <a:rPr lang="cs-CZ" altLang="en-US" b="1" dirty="0" err="1" smtClean="0">
                <a:solidFill>
                  <a:srgbClr val="CC00CC"/>
                </a:solidFill>
              </a:rPr>
              <a:t>imunostimulační</a:t>
            </a:r>
            <a:r>
              <a:rPr lang="cs-CZ" altLang="en-US" b="1" dirty="0" smtClean="0">
                <a:solidFill>
                  <a:srgbClr val="CC00CC"/>
                </a:solidFill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dirty="0" err="1" smtClean="0"/>
              <a:t>imunostimulancia</a:t>
            </a:r>
            <a:r>
              <a:rPr lang="cs-CZ" altLang="en-US" sz="2000" dirty="0" smtClean="0"/>
              <a:t> - stimulují imunitní systém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syntetické </a:t>
            </a:r>
            <a:r>
              <a:rPr lang="cs-CZ" alt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imunomodulátory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Methisoprinol</a:t>
            </a:r>
            <a:r>
              <a:rPr lang="cs-CZ" altLang="en-US" sz="2000" dirty="0" smtClean="0"/>
              <a:t> (</a:t>
            </a:r>
            <a:r>
              <a:rPr lang="cs-CZ" altLang="en-US" sz="2000" dirty="0" err="1" smtClean="0"/>
              <a:t>Isoprinosine</a:t>
            </a:r>
            <a:r>
              <a:rPr lang="cs-CZ" altLang="en-US" sz="2000" dirty="0" smtClean="0"/>
              <a:t>) – užíván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u virových infekcí s těžším nebo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recidivujícím průběhem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bakteriální extrakty a </a:t>
            </a:r>
            <a:r>
              <a:rPr lang="cs-CZ" alt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lyzáty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Broncho-Vaxom</a:t>
            </a:r>
            <a:r>
              <a:rPr lang="cs-CZ" altLang="en-US" sz="2000" dirty="0" smtClean="0"/>
              <a:t> - prevence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recidivujících infekcí dýchacích cest                        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Ribomunyl</a:t>
            </a: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produkty imunitního systému</a:t>
            </a:r>
            <a:r>
              <a:rPr lang="cs-CZ" altLang="en-US" sz="2000" b="1" dirty="0" smtClean="0"/>
              <a:t> - IL-2 </a:t>
            </a:r>
            <a:r>
              <a:rPr lang="cs-CZ" altLang="en-US" sz="2000" dirty="0" smtClean="0"/>
              <a:t> - renální adenokarcinom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a</a:t>
            </a:r>
            <a:r>
              <a:rPr lang="cs-CZ" altLang="en-US" sz="2000" b="1" dirty="0" smtClean="0">
                <a:latin typeface="Symbol" pitchFamily="18" charset="2"/>
              </a:rPr>
              <a:t>,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b</a:t>
            </a:r>
            <a:r>
              <a:rPr lang="cs-CZ" altLang="en-US" sz="2000" dirty="0" smtClean="0">
                <a:latin typeface="Symbol" pitchFamily="18" charset="2"/>
              </a:rPr>
              <a:t> </a:t>
            </a:r>
            <a:r>
              <a:rPr lang="cs-CZ" altLang="en-US" sz="2000" dirty="0" smtClean="0"/>
              <a:t>- virové hepatitidy,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 některé leukemie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erytropoetin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G-CSF, GM-CSF </a:t>
            </a:r>
            <a:r>
              <a:rPr lang="cs-CZ" altLang="en-US" sz="2000" dirty="0" smtClean="0"/>
              <a:t>- </a:t>
            </a:r>
            <a:r>
              <a:rPr lang="cs-CZ" altLang="en-US" sz="2000" dirty="0" err="1" smtClean="0"/>
              <a:t>neutropenie</a:t>
            </a:r>
            <a:r>
              <a:rPr lang="cs-CZ" altLang="en-US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transfer faktor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</a:t>
            </a:r>
            <a:r>
              <a:rPr lang="cs-CZ" altLang="en-US" sz="2000" b="1" dirty="0" err="1" smtClean="0"/>
              <a:t>thymové</a:t>
            </a:r>
            <a:r>
              <a:rPr lang="cs-CZ" altLang="en-US" sz="2000" b="1" dirty="0" smtClean="0"/>
              <a:t> hormony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</a:t>
            </a: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0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0763" cy="58324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4400" b="1" dirty="0" smtClean="0">
                <a:solidFill>
                  <a:srgbClr val="0066FF"/>
                </a:solidFill>
              </a:rPr>
              <a:t>        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Antigenně specifická        </a:t>
            </a:r>
            <a:b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marL="609600" indent="-609600" eaLnBrk="1" hangingPunct="1">
              <a:buFontTx/>
              <a:buNone/>
              <a:defRPr/>
            </a:pPr>
            <a:endParaRPr lang="cs-CZ" dirty="0" smtClean="0">
              <a:solidFill>
                <a:srgbClr val="0066FF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cs-CZ" sz="2800" b="1" dirty="0" smtClean="0"/>
              <a:t>      specifická </a:t>
            </a:r>
            <a:r>
              <a:rPr lang="cs-CZ" sz="2800" b="1" dirty="0" err="1" smtClean="0"/>
              <a:t>imunomodulace</a:t>
            </a:r>
            <a:r>
              <a:rPr lang="cs-CZ" sz="2800" dirty="0" smtClean="0"/>
              <a:t> = navození imunitní reakce či tolerance vůči určitému antigenu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2800" dirty="0" smtClean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Aktivní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Pasivní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Specifická imunosuprese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endParaRPr lang="cs-CZ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dirty="0" smtClean="0"/>
          </a:p>
        </p:txBody>
      </p:sp>
      <p:pic>
        <p:nvPicPr>
          <p:cNvPr id="33795" name="Picture 4" descr="očk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257333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pPr algn="l" eaLnBrk="1" hangingPunct="1"/>
            <a:r>
              <a:rPr lang="cs-CZ" altLang="en-US" sz="3200" b="1" smtClean="0">
                <a:solidFill>
                  <a:srgbClr val="CC00CC"/>
                </a:solidFill>
              </a:rPr>
              <a:t>a) aktivní imunizace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4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/>
              <a:t>     = využití antigenu k vyvolání imunitní reakce, která může později chránit před patogenem nesoucím daný antigen (nebo antigen jemu podobný)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imunizace vakcínami vyrobenými z inaktivovaných </a:t>
            </a:r>
            <a:br>
              <a:rPr lang="cs-CZ" altLang="en-US" sz="2400" dirty="0" smtClean="0"/>
            </a:br>
            <a:r>
              <a:rPr lang="cs-CZ" altLang="en-US" sz="2400" dirty="0" smtClean="0"/>
              <a:t>nebo oslabených mikroorganismů nebo jejich antigenů (polysacharidová pouzdra, toxiny)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vzniká dlouhotrvající imunita, aktivována buněčná </a:t>
            </a:r>
            <a:br>
              <a:rPr lang="cs-CZ" altLang="en-US" sz="2400" dirty="0" smtClean="0"/>
            </a:br>
            <a:r>
              <a:rPr lang="cs-CZ" altLang="en-US" sz="2400" dirty="0" smtClean="0"/>
              <a:t>i protilátková imunita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podání injekční nebo orální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err="1" smtClean="0"/>
              <a:t>profalyktická</a:t>
            </a: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riziko vyvolání infekce nebo anafylaktických reakcí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163" y="1273175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273175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Prospěšné působení přirozené mikroflóry 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altLang="en-US" dirty="0" smtClean="0"/>
              <a:t>Trávení potravy</a:t>
            </a:r>
          </a:p>
          <a:p>
            <a:pPr lvl="1" eaLnBrk="1" hangingPunct="1">
              <a:defRPr/>
            </a:pPr>
            <a:r>
              <a:rPr lang="cs-CZ" altLang="en-US" dirty="0" smtClean="0"/>
              <a:t>Vitaminy</a:t>
            </a:r>
          </a:p>
          <a:p>
            <a:pPr lvl="1" eaLnBrk="1" hangingPunct="1">
              <a:defRPr/>
            </a:pPr>
            <a:r>
              <a:rPr lang="cs-CZ" altLang="en-US" dirty="0" smtClean="0"/>
              <a:t>Odstraňování toxických produktů trávení</a:t>
            </a:r>
          </a:p>
          <a:p>
            <a:pPr lvl="1" eaLnBrk="1" hangingPunct="1">
              <a:defRPr/>
            </a:pPr>
            <a:r>
              <a:rPr lang="cs-CZ" altLang="en-US" dirty="0" smtClean="0"/>
              <a:t>Soutěž o „životní prostor“ s patogeny</a:t>
            </a:r>
          </a:p>
          <a:p>
            <a:pPr lvl="2" eaLnBrk="1" hangingPunct="1">
              <a:defRPr/>
            </a:pPr>
            <a:r>
              <a:rPr lang="cs-CZ" altLang="en-US" dirty="0" smtClean="0"/>
              <a:t>Povrchové receptory</a:t>
            </a:r>
          </a:p>
          <a:p>
            <a:pPr lvl="2" eaLnBrk="1" hangingPunct="1">
              <a:defRPr/>
            </a:pPr>
            <a:r>
              <a:rPr lang="cs-CZ" altLang="en-US" dirty="0" smtClean="0"/>
              <a:t>Nutriční zdroje</a:t>
            </a:r>
          </a:p>
          <a:p>
            <a:pPr lvl="2" eaLnBrk="1" hangingPunct="1">
              <a:defRPr/>
            </a:pPr>
            <a:r>
              <a:rPr lang="cs-CZ" altLang="en-US" dirty="0" err="1" smtClean="0"/>
              <a:t>bakteroiciny</a:t>
            </a:r>
            <a:endParaRPr lang="cs-CZ" altLang="en-US" dirty="0" smtClean="0"/>
          </a:p>
          <a:p>
            <a:pPr lvl="3"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Pasivní imunizace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smtClean="0"/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smtClean="0"/>
              <a:t>Účinek je „okamžitý“ ale krátkodobý.</a:t>
            </a:r>
          </a:p>
          <a:p>
            <a:pPr eaLnBrk="1" hangingPunct="1"/>
            <a:r>
              <a:rPr lang="cs-CZ" altLang="en-US" smtClean="0"/>
              <a:t>Nedochází ke vzniku specifické imunitní paměti. 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3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pasivní imunizace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18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přirozená</a:t>
            </a:r>
            <a:r>
              <a:rPr lang="cs-CZ" sz="2000" dirty="0" smtClean="0"/>
              <a:t> - přestup </a:t>
            </a:r>
            <a:r>
              <a:rPr lang="cs-CZ" sz="2000" u="sng" dirty="0" smtClean="0"/>
              <a:t>mateřských protilátek</a:t>
            </a:r>
            <a:r>
              <a:rPr lang="cs-CZ" sz="2000" dirty="0" smtClean="0"/>
              <a:t> do krve plodu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terapeutická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000" dirty="0" smtClean="0"/>
              <a:t>- použití </a:t>
            </a:r>
            <a:r>
              <a:rPr lang="cs-CZ" sz="2000" u="sng" dirty="0" smtClean="0"/>
              <a:t>zvířecích protilátek</a:t>
            </a:r>
            <a:r>
              <a:rPr lang="cs-CZ" sz="2000" dirty="0" smtClean="0"/>
              <a:t> proti různým      </a:t>
            </a:r>
            <a:br>
              <a:rPr lang="cs-CZ" sz="2000" dirty="0" smtClean="0"/>
            </a:br>
            <a:r>
              <a:rPr lang="cs-CZ" sz="2000" dirty="0" smtClean="0"/>
              <a:t>                         toxinům </a:t>
            </a:r>
            <a:br>
              <a:rPr lang="cs-CZ" sz="2000" dirty="0" smtClean="0"/>
            </a:br>
            <a:r>
              <a:rPr lang="cs-CZ" sz="2000" dirty="0" smtClean="0"/>
              <a:t>                        (hadí jedy, tetanický toxin, botulotoxin)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profylaktická</a:t>
            </a:r>
            <a:r>
              <a:rPr lang="cs-CZ" sz="2000" dirty="0" smtClean="0"/>
              <a:t> - </a:t>
            </a:r>
            <a:r>
              <a:rPr lang="cs-CZ" sz="2000" u="sng" dirty="0" smtClean="0"/>
              <a:t>lidský </a:t>
            </a:r>
            <a:r>
              <a:rPr lang="cs-CZ" sz="2000" u="sng" dirty="0" err="1" smtClean="0"/>
              <a:t>imunoglobulín</a:t>
            </a:r>
            <a:r>
              <a:rPr lang="cs-CZ" sz="2000" dirty="0" smtClean="0"/>
              <a:t> z imunizovaných </a:t>
            </a:r>
            <a:br>
              <a:rPr lang="cs-CZ" sz="2000" dirty="0" smtClean="0"/>
            </a:br>
            <a:r>
              <a:rPr lang="cs-CZ" sz="2000" dirty="0" smtClean="0"/>
              <a:t>                          jedinců </a:t>
            </a:r>
            <a:br>
              <a:rPr lang="cs-CZ" sz="2000" dirty="0" smtClean="0"/>
            </a:br>
            <a:r>
              <a:rPr lang="cs-CZ" sz="2000" dirty="0" smtClean="0"/>
              <a:t>                         (hepatitida A, vzteklina, tetanus)</a:t>
            </a:r>
          </a:p>
          <a:p>
            <a:pPr eaLnBrk="1" hangingPunct="1">
              <a:defRPr/>
            </a:pPr>
            <a:r>
              <a:rPr lang="cs-CZ" sz="2000" dirty="0" smtClean="0"/>
              <a:t>                            - </a:t>
            </a:r>
            <a:r>
              <a:rPr lang="cs-CZ" sz="2000" u="sng" dirty="0" smtClean="0"/>
              <a:t>anti-</a:t>
            </a:r>
            <a:r>
              <a:rPr lang="cs-CZ" sz="2000" u="sng" dirty="0" err="1" smtClean="0"/>
              <a:t>RhD</a:t>
            </a:r>
            <a:r>
              <a:rPr lang="cs-CZ" sz="2000" u="sng" dirty="0" smtClean="0"/>
              <a:t> protilátky</a:t>
            </a:r>
            <a:r>
              <a:rPr lang="cs-CZ" sz="2000" dirty="0" smtClean="0"/>
              <a:t> - zabránění imunizace </a:t>
            </a:r>
            <a:br>
              <a:rPr lang="cs-CZ" sz="2000" dirty="0" smtClean="0"/>
            </a:br>
            <a:r>
              <a:rPr lang="cs-CZ" sz="2000" dirty="0" smtClean="0"/>
              <a:t>                          matky </a:t>
            </a:r>
            <a:r>
              <a:rPr lang="cs-CZ" sz="2000" dirty="0" err="1" smtClean="0"/>
              <a:t>RhD</a:t>
            </a:r>
            <a:r>
              <a:rPr lang="cs-CZ" sz="2000" baseline="30000" dirty="0" smtClean="0"/>
              <a:t>+ </a:t>
            </a:r>
            <a:r>
              <a:rPr lang="cs-CZ" sz="2000" dirty="0" smtClean="0"/>
              <a:t>plodem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poskytuje dočasnou (3 týdny) specifickou humorální imunitu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riziko vyvolání anafylaktických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278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176338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chemeClr val="tx1"/>
                </a:solidFill>
              </a:rPr>
              <a:t>Antiséra používaná v lidské medicíně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Antibakteriální: tetanus (liské), botulismus (koňské), antigangrenózní (koňské), záškrt (koňské) </a:t>
            </a:r>
          </a:p>
          <a:p>
            <a:pPr eaLnBrk="1" hangingPunct="1"/>
            <a:r>
              <a:rPr lang="en-GB" altLang="en-US" sz="2800" smtClean="0"/>
              <a:t>Protivirová: hepatitida B (lidské), vzteklina (koňské), varicella-zoster (lidské), CMV (lidské), klíšťová encefalitida (lidské), hepatitida A, spalničky a jiné virózy (nespecifický lidský imunoglobulin)</a:t>
            </a:r>
          </a:p>
          <a:p>
            <a:pPr eaLnBrk="1" hangingPunct="1"/>
            <a:r>
              <a:rPr lang="en-GB" altLang="en-US" sz="2800" smtClean="0"/>
              <a:t>Proti hadím a pavoučím jedům (koňská)</a:t>
            </a:r>
          </a:p>
          <a:p>
            <a:pPr eaLnBrk="1" hangingPunct="1"/>
            <a:r>
              <a:rPr lang="en-GB" altLang="en-US" sz="2800" smtClean="0"/>
              <a:t>Anti Rh  (lidské)</a:t>
            </a:r>
          </a:p>
        </p:txBody>
      </p:sp>
    </p:spTree>
    <p:extLst>
      <p:ext uri="{BB962C8B-B14F-4D97-AF65-F5344CB8AC3E}">
        <p14:creationId xmlns:p14="http://schemas.microsoft.com/office/powerpoint/2010/main" val="11858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Nespecifické imunoglobulinové preparáty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/>
              <a:t>Podávají se u </a:t>
            </a:r>
            <a:r>
              <a:rPr lang="cs-CZ" altLang="en-US" sz="2800" dirty="0" err="1" smtClean="0"/>
              <a:t>imunosuprimovaných</a:t>
            </a:r>
            <a:r>
              <a:rPr lang="cs-CZ" altLang="en-US" sz="2800" dirty="0" smtClean="0"/>
              <a:t> jedinců</a:t>
            </a:r>
          </a:p>
          <a:p>
            <a:pPr eaLnBrk="1" hangingPunct="1"/>
            <a:r>
              <a:rPr lang="cs-CZ" altLang="en-US" sz="2800" dirty="0" smtClean="0"/>
              <a:t>Extrakcí etanolem je možno ze séra získat </a:t>
            </a:r>
            <a:r>
              <a:rPr lang="cs-CZ" altLang="en-US" sz="2800" dirty="0" err="1" smtClean="0"/>
              <a:t>imunoglobulinou</a:t>
            </a:r>
            <a:r>
              <a:rPr lang="cs-CZ" altLang="en-US" sz="2800" dirty="0" smtClean="0"/>
              <a:t> frakci – 16% roztok je používán jako „normální imunoglobulin“. Obsahuje zejména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/>
              <a:t>Další manipulací (odstranění polymerů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které by se vázaly na </a:t>
            </a:r>
            <a:r>
              <a:rPr lang="cs-CZ" altLang="en-US" sz="2800" dirty="0" err="1" smtClean="0"/>
              <a:t>Fc</a:t>
            </a:r>
            <a:r>
              <a:rPr lang="cs-CZ" altLang="en-US" sz="2800" dirty="0" smtClean="0"/>
              <a:t> receptory a aktivovaly komplement) je možno získat deriváty k intravenóznímu podání</a:t>
            </a:r>
          </a:p>
          <a:p>
            <a:pPr eaLnBrk="1" hangingPunct="1"/>
            <a:r>
              <a:rPr lang="cs-CZ" altLang="en-US" sz="2800" dirty="0" smtClean="0"/>
              <a:t>Nově jsou používány i imunoglobuliny pro subkutánní léčbu. 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459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Nespecifické  imunoglobulinové  deriváty</a:t>
            </a:r>
            <a:br>
              <a:rPr lang="cs-CZ" sz="3600" b="1" dirty="0" smtClean="0"/>
            </a:br>
            <a:r>
              <a:rPr lang="cs-CZ" sz="2400" dirty="0" smtClean="0"/>
              <a:t>(příprava z plasmy 15 000-60 000 zdravých dárců krve)</a:t>
            </a:r>
            <a:endParaRPr lang="cs-CZ" sz="32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Intravenózní </a:t>
            </a:r>
            <a:r>
              <a:rPr lang="cs-CZ" sz="2400" dirty="0" smtClean="0"/>
              <a:t>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7S - intaktní molekula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5S - molekula </a:t>
            </a:r>
            <a:r>
              <a:rPr lang="cs-CZ" sz="2400" dirty="0" err="1" smtClean="0"/>
              <a:t>IgG</a:t>
            </a:r>
            <a:r>
              <a:rPr lang="cs-CZ" sz="2400" dirty="0" smtClean="0"/>
              <a:t> rozštěpena v pantové oblasti na  fragmenty Fab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 </a:t>
            </a:r>
            <a:r>
              <a:rPr lang="cs-CZ" sz="2400" dirty="0" err="1" smtClean="0"/>
              <a:t>Fc</a:t>
            </a:r>
            <a:r>
              <a:rPr lang="cs-CZ" sz="2400" dirty="0" smtClean="0"/>
              <a:t> (Gama-</a:t>
            </a:r>
            <a:r>
              <a:rPr lang="cs-CZ" sz="2400" dirty="0" err="1" smtClean="0"/>
              <a:t>Venin</a:t>
            </a:r>
            <a:r>
              <a:rPr lang="cs-CZ" sz="2400" dirty="0" smtClean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err="1" smtClean="0"/>
              <a:t>IgM</a:t>
            </a:r>
            <a:r>
              <a:rPr lang="cs-CZ" sz="2400" dirty="0" smtClean="0"/>
              <a:t>, obohacené preparáty (</a:t>
            </a:r>
            <a:r>
              <a:rPr lang="cs-CZ" sz="2400" dirty="0" err="1" smtClean="0"/>
              <a:t>Pentaglobin</a:t>
            </a:r>
            <a:r>
              <a:rPr lang="cs-CZ" sz="2400" dirty="0" smtClean="0"/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Intramuskulární</a:t>
            </a:r>
            <a:r>
              <a:rPr lang="cs-CZ" sz="2400" dirty="0" smtClean="0"/>
              <a:t> 16% roztok převážně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Subkutánní</a:t>
            </a:r>
            <a:r>
              <a:rPr lang="cs-CZ" sz="2400" dirty="0" smtClean="0"/>
              <a:t> - jedná se v podstatě </a:t>
            </a:r>
            <a:br>
              <a:rPr lang="cs-CZ" sz="2400" dirty="0" smtClean="0"/>
            </a:br>
            <a:r>
              <a:rPr lang="cs-CZ" sz="2400" dirty="0" smtClean="0"/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11494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 anchor="ctr">
            <a:normAutofit/>
          </a:bodyPr>
          <a:lstStyle/>
          <a:p>
            <a:r>
              <a:rPr lang="cs-CZ" sz="3400"/>
              <a:t>Příprava imunoglobulinových preparátů 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cs-CZ" b="1" u="sng" dirty="0" err="1"/>
              <a:t>Polyklonální</a:t>
            </a:r>
            <a:r>
              <a:rPr lang="cs-CZ" b="1" u="sng" dirty="0"/>
              <a:t> „antiséra“  (hyperimunní séra)</a:t>
            </a:r>
            <a:r>
              <a:rPr lang="cs-CZ" dirty="0"/>
              <a:t> </a:t>
            </a:r>
            <a:r>
              <a:rPr lang="cs-CZ" u="sng" dirty="0"/>
              <a:t>xenogenní </a:t>
            </a:r>
            <a:r>
              <a:rPr lang="cs-CZ" dirty="0"/>
              <a:t>(imunizace zvířat – králík, koza, prase, kůň</a:t>
            </a:r>
            <a:r>
              <a:rPr lang="cs-CZ" dirty="0" smtClean="0"/>
              <a:t>…)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 smtClean="0"/>
              <a:t>    </a:t>
            </a:r>
            <a:r>
              <a:rPr lang="cs-CZ" u="sng" dirty="0" smtClean="0"/>
              <a:t>alogenní  </a:t>
            </a:r>
            <a:r>
              <a:rPr lang="cs-CZ" dirty="0" smtClean="0"/>
              <a:t>(lidská od přirozeně i záměrně imunizovaných dobrovolníků)</a:t>
            </a:r>
            <a:endParaRPr lang="cs-CZ" u="sng" dirty="0"/>
          </a:p>
          <a:p>
            <a:pPr marL="342900" indent="-342900">
              <a:buFont typeface="Wingdings" pitchFamily="2" charset="2"/>
              <a:buNone/>
            </a:pPr>
            <a:endParaRPr lang="cs-CZ" dirty="0"/>
          </a:p>
          <a:p>
            <a:pPr marL="342900" indent="-342900">
              <a:buFont typeface="Wingdings" pitchFamily="2" charset="2"/>
              <a:buNone/>
            </a:pPr>
            <a:r>
              <a:rPr lang="cs-CZ" b="1" u="sng" dirty="0"/>
              <a:t>Monoklonální protilátky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myší 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modifikované (</a:t>
            </a:r>
            <a:r>
              <a:rPr lang="cs-CZ" dirty="0" err="1"/>
              <a:t>chimerické</a:t>
            </a:r>
            <a:r>
              <a:rPr lang="cs-CZ" dirty="0"/>
              <a:t>, humanizované, lidské)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1712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400"/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Identifikace a kvantifikace antigenů</a:t>
            </a:r>
            <a:r>
              <a:rPr lang="cs-CZ" sz="2800" dirty="0"/>
              <a:t> (mikrobiologie, hematologie, </a:t>
            </a:r>
            <a:r>
              <a:rPr lang="cs-CZ" sz="2800" dirty="0" err="1"/>
              <a:t>transplantologie</a:t>
            </a:r>
            <a:r>
              <a:rPr lang="cs-CZ" sz="2800" dirty="0"/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Imunoterapie a </a:t>
            </a:r>
            <a:r>
              <a:rPr lang="cs-CZ" sz="2800" u="sng" dirty="0" err="1" smtClean="0">
                <a:solidFill>
                  <a:srgbClr val="C00000"/>
                </a:solidFill>
              </a:rPr>
              <a:t>imunoprofylaxe</a:t>
            </a: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endParaRPr lang="cs-CZ" sz="2800" u="sng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C00000"/>
                </a:solidFill>
              </a:rPr>
              <a:t>   (klasická pasivní imunizace, terapie nádorů, </a:t>
            </a:r>
            <a:r>
              <a:rPr lang="cs-CZ" sz="2800" dirty="0" err="1">
                <a:solidFill>
                  <a:srgbClr val="C00000"/>
                </a:solidFill>
              </a:rPr>
              <a:t>imunomodulace</a:t>
            </a:r>
            <a:r>
              <a:rPr lang="cs-CZ" sz="2800" dirty="0">
                <a:solidFill>
                  <a:srgbClr val="C0000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14566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Imunoregulace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Léčba infekčních chorob - substituce i imunoregulace</a:t>
            </a:r>
          </a:p>
          <a:p>
            <a:pPr marL="342900" indent="-342900"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68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Tahoma" pitchFamily="34" charset="0"/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1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47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Vlastnosti očkovací látky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bezpečnost</a:t>
            </a:r>
            <a:r>
              <a:rPr lang="cs-CZ" sz="2400" dirty="0" smtClean="0"/>
              <a:t> – nesmí vyvolávat onemocnění nebo poškozovat organismus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specificita</a:t>
            </a:r>
            <a:r>
              <a:rPr lang="cs-CZ" sz="2400" dirty="0" smtClean="0"/>
              <a:t> – musí vyvolávat tvorbu protilátek proti danému antigenu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prezentovatelnost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antigenu</a:t>
            </a:r>
            <a:r>
              <a:rPr lang="cs-CZ" sz="2400" dirty="0" smtClean="0"/>
              <a:t>  ( v komplexu s MHC </a:t>
            </a:r>
            <a:r>
              <a:rPr lang="cs-CZ" sz="2400" dirty="0" err="1" smtClean="0"/>
              <a:t>gp</a:t>
            </a:r>
            <a:r>
              <a:rPr lang="cs-CZ" sz="2400" dirty="0" smtClean="0"/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účinnost</a:t>
            </a:r>
            <a:r>
              <a:rPr lang="cs-CZ" sz="2400" dirty="0" smtClean="0"/>
              <a:t> – očkovací látka musí vyvolat dostatečně silnou imunitní reakci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057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Negativní ovlivňování fyziologické </a:t>
            </a:r>
            <a:r>
              <a:rPr lang="cs-CZ" altLang="en-US" dirty="0" smtClean="0"/>
              <a:t>mikroflóry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ATB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Hygienické návyky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Urbanizace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Očkování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Skladba potravy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b="1" dirty="0" smtClean="0"/>
              <a:t>Přirozená mikroflóra je kontrolována mechanismy slizniční imunity</a:t>
            </a:r>
          </a:p>
        </p:txBody>
      </p:sp>
    </p:spTree>
    <p:extLst>
      <p:ext uri="{BB962C8B-B14F-4D97-AF65-F5344CB8AC3E}">
        <p14:creationId xmlns:p14="http://schemas.microsoft.com/office/powerpoint/2010/main" val="162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099425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individuální úrovni </a:t>
            </a:r>
            <a:r>
              <a:rPr lang="cs-CZ" sz="2600" dirty="0" smtClean="0"/>
              <a:t>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populační úrovni </a:t>
            </a:r>
            <a:r>
              <a:rPr lang="cs-CZ" sz="2600" dirty="0" smtClean="0"/>
              <a:t>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err="1" smtClean="0"/>
              <a:t>proočkovaností</a:t>
            </a:r>
            <a:r>
              <a:rPr lang="cs-CZ" sz="2600" dirty="0" smtClean="0"/>
              <a:t> populace) brání šíření infekčních agens 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ochrání i 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2714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</a:t>
            </a:r>
            <a:r>
              <a:rPr lang="cs-CZ" dirty="0" smtClean="0"/>
              <a:t>imunizace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dirty="0" err="1" smtClean="0"/>
              <a:t>Ag</a:t>
            </a:r>
            <a:r>
              <a:rPr lang="cs-CZ" dirty="0" smtClean="0"/>
              <a:t> k vyvolání imunitní reakce, která později chrání před patogenem nesoucí tento nebo podobný antigen</a:t>
            </a:r>
          </a:p>
          <a:p>
            <a:r>
              <a:rPr lang="cs-CZ" dirty="0" smtClean="0"/>
              <a:t>Zakladatel E. </a:t>
            </a:r>
            <a:r>
              <a:rPr lang="cs-CZ" dirty="0" err="1" smtClean="0"/>
              <a:t>Jenner</a:t>
            </a:r>
            <a:r>
              <a:rPr lang="cs-CZ" dirty="0" smtClean="0"/>
              <a:t> – jako první v roce 1796 naočkoval virus kravských neštovic, 1798 - publikace</a:t>
            </a:r>
          </a:p>
          <a:p>
            <a:r>
              <a:rPr lang="cs-CZ" dirty="0" smtClean="0"/>
              <a:t>Vyvolání je mírného onemocnění a především ochrana před pravými neštovicemi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388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endParaRPr lang="cs-CZ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smtClean="0"/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9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itchFamily="34" charset="0"/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800" dirty="0"/>
              <a:t>anorganické či organické chemické látky, makromolekuly nebo celé buňky některých usmrcených bakterií, které nespecificky zesilují imunitní reakci na podaný </a:t>
            </a:r>
            <a:r>
              <a:rPr lang="cs-CZ" sz="2800" dirty="0" smtClean="0"/>
              <a:t>antigen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váže antigen, zabraňuje jeho rychlému uvolnění z místa aplikace a jeho </a:t>
            </a:r>
            <a:r>
              <a:rPr lang="cs-CZ" sz="2800" dirty="0" smtClean="0"/>
              <a:t>degradaci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mohou antigen prezentující buňky antigen lépe fagocytovat</a:t>
            </a:r>
            <a:r>
              <a:rPr lang="cs-CZ" sz="28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může aktivovat monocyty a makrofágy, nebo podporovat produkci </a:t>
            </a:r>
            <a:r>
              <a:rPr lang="cs-CZ" sz="2800" dirty="0" err="1" smtClean="0"/>
              <a:t>cytokinů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itchFamily="34" charset="0"/>
              </a:rPr>
              <a:t>Imunologické adjuvans</a:t>
            </a:r>
            <a:r>
              <a:rPr lang="cs-CZ" sz="4000" b="1" dirty="0" smtClean="0">
                <a:solidFill>
                  <a:srgbClr val="990033"/>
                </a:solidFill>
              </a:rPr>
              <a:t> </a:t>
            </a:r>
            <a:endParaRPr lang="cs-CZ" sz="4000" b="1" dirty="0">
              <a:solidFill>
                <a:srgbClr val="99003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Zesiluje a udržuje </a:t>
            </a:r>
            <a:r>
              <a:rPr lang="cs-CZ" sz="2800" dirty="0" err="1" smtClean="0"/>
              <a:t>imunogenost</a:t>
            </a:r>
            <a:r>
              <a:rPr lang="cs-CZ" sz="2800" dirty="0" smtClean="0"/>
              <a:t> </a:t>
            </a:r>
            <a:r>
              <a:rPr lang="cs-CZ" sz="2800" dirty="0"/>
              <a:t>antigenu.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Účinně moduluje imunitní reakci.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Redukuje potřebné množství antigenu i </a:t>
            </a:r>
            <a:r>
              <a:rPr lang="cs-CZ" sz="2800" dirty="0" smtClean="0"/>
              <a:t>nutnost </a:t>
            </a:r>
            <a:r>
              <a:rPr lang="cs-CZ" sz="2800" dirty="0"/>
              <a:t>opakovaného podání.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Zlepšuje účinnost </a:t>
            </a:r>
            <a:r>
              <a:rPr lang="cs-CZ" sz="2800" dirty="0" smtClean="0"/>
              <a:t>vakcín </a:t>
            </a:r>
            <a:r>
              <a:rPr lang="cs-CZ" sz="2800" dirty="0"/>
              <a:t>u novorozenců, </a:t>
            </a:r>
            <a:r>
              <a:rPr lang="cs-CZ" sz="2800" dirty="0" smtClean="0"/>
              <a:t>starých </a:t>
            </a:r>
            <a:r>
              <a:rPr lang="cs-CZ" sz="2800" dirty="0"/>
              <a:t>osob i nemocných s podlomenou </a:t>
            </a:r>
            <a:r>
              <a:rPr lang="cs-CZ" sz="2800" dirty="0" smtClean="0"/>
              <a:t>imunitou</a:t>
            </a:r>
            <a:r>
              <a:rPr lang="cs-CZ" sz="28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Jejich význam je zvlášť důležitý u strukturálně </a:t>
            </a:r>
            <a:r>
              <a:rPr lang="cs-CZ" sz="2800" dirty="0" smtClean="0"/>
              <a:t>jednoduchých </a:t>
            </a:r>
            <a:r>
              <a:rPr lang="cs-CZ" sz="2800" dirty="0"/>
              <a:t>preparátů.  </a:t>
            </a:r>
          </a:p>
        </p:txBody>
      </p:sp>
    </p:spTree>
    <p:extLst>
      <p:ext uri="{BB962C8B-B14F-4D97-AF65-F5344CB8AC3E}">
        <p14:creationId xmlns:p14="http://schemas.microsoft.com/office/powerpoint/2010/main" val="2053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Freudovo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tvořeno </a:t>
            </a:r>
            <a:r>
              <a:rPr lang="cs-CZ" dirty="0"/>
              <a:t>směsí minerálních olejů, vosků a inaktivovaných </a:t>
            </a:r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 smtClean="0"/>
              <a:t>tuberculosis</a:t>
            </a:r>
            <a:endParaRPr lang="cs-CZ" dirty="0" smtClean="0"/>
          </a:p>
          <a:p>
            <a:r>
              <a:rPr lang="cs-CZ" dirty="0"/>
              <a:t>nekompletní adjuvans pak obsahuje pouze olejovou </a:t>
            </a:r>
            <a:r>
              <a:rPr lang="cs-CZ" dirty="0" smtClean="0"/>
              <a:t>emulzi</a:t>
            </a:r>
          </a:p>
          <a:p>
            <a:r>
              <a:rPr lang="cs-CZ" dirty="0" smtClean="0"/>
              <a:t>používá se ve </a:t>
            </a:r>
            <a:r>
              <a:rPr lang="cs-CZ" dirty="0"/>
              <a:t>veterinárním lékařství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958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Adjuvans v humánní medicíně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hydroxid hlinitý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hexavakcína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samostatné </a:t>
            </a:r>
            <a:r>
              <a:rPr lang="cs-CZ" dirty="0"/>
              <a:t>očkování tetanickým </a:t>
            </a:r>
            <a:r>
              <a:rPr lang="cs-CZ" dirty="0" smtClean="0"/>
              <a:t>toxoidem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fosforečnan </a:t>
            </a:r>
            <a:r>
              <a:rPr lang="cs-CZ" dirty="0"/>
              <a:t>hlinitý </a:t>
            </a:r>
            <a:r>
              <a:rPr lang="cs-CZ" dirty="0" smtClean="0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očkování </a:t>
            </a:r>
            <a:r>
              <a:rPr lang="cs-CZ" dirty="0"/>
              <a:t>proti </a:t>
            </a:r>
            <a:r>
              <a:rPr lang="cs-CZ" dirty="0" err="1"/>
              <a:t>hepatitídě</a:t>
            </a:r>
            <a:r>
              <a:rPr lang="cs-CZ" dirty="0"/>
              <a:t> </a:t>
            </a:r>
            <a:r>
              <a:rPr lang="cs-CZ" dirty="0" smtClean="0"/>
              <a:t>B 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fosforečnan </a:t>
            </a:r>
            <a:r>
              <a:rPr lang="cs-CZ" dirty="0"/>
              <a:t>vápenatý </a:t>
            </a:r>
            <a:endParaRPr lang="cs-CZ" dirty="0" smtClean="0"/>
          </a:p>
          <a:p>
            <a:pPr lvl="1"/>
            <a:r>
              <a:rPr lang="cs-CZ" dirty="0" smtClean="0"/>
              <a:t>alergenové vakcíny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234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vakcína </a:t>
            </a:r>
            <a:r>
              <a:rPr lang="cs-CZ" dirty="0"/>
              <a:t>proti rakovině děložního čípku obsahující AS04 (</a:t>
            </a:r>
            <a:r>
              <a:rPr lang="cs-CZ" dirty="0" err="1"/>
              <a:t>deacylovaný</a:t>
            </a:r>
            <a:r>
              <a:rPr lang="cs-CZ" dirty="0"/>
              <a:t> lipopolysacharid adsorbovaný na hydroxidu hlinitém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indukuje vyšší a delší protilátkovou odpověď, ale také mnohem silnější specifickou imunitní paměť ve srovnání s hodnotami pozorovanými po vakcinaci pouze s aluminiovou solí. 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562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990033"/>
                </a:solidFill>
              </a:rPr>
              <a:t>Adjuvans: </a:t>
            </a:r>
            <a:br>
              <a:rPr lang="cs-CZ" sz="4000" b="1" dirty="0">
                <a:solidFill>
                  <a:srgbClr val="990033"/>
                </a:solidFill>
              </a:rPr>
            </a:br>
            <a:r>
              <a:rPr lang="cs-CZ" sz="4000" b="1" dirty="0">
                <a:solidFill>
                  <a:srgbClr val="990033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u="sng" dirty="0" smtClean="0">
                <a:solidFill>
                  <a:schemeClr val="folHlink"/>
                </a:solidFill>
                <a:latin typeface="Tahoma" pitchFamily="34" charset="0"/>
              </a:rPr>
              <a:t>„</a:t>
            </a:r>
            <a:r>
              <a:rPr lang="cs-CZ" sz="2800" u="sng" dirty="0">
                <a:solidFill>
                  <a:srgbClr val="002060"/>
                </a:solidFill>
              </a:rPr>
              <a:t>Doručení“ antigenu</a:t>
            </a:r>
            <a:r>
              <a:rPr lang="cs-CZ" sz="2800" dirty="0">
                <a:solidFill>
                  <a:srgbClr val="002060"/>
                </a:solidFill>
              </a:rPr>
              <a:t> buňkám a orgánům </a:t>
            </a:r>
            <a:r>
              <a:rPr lang="cs-CZ" sz="2800" dirty="0" smtClean="0">
                <a:solidFill>
                  <a:srgbClr val="002060"/>
                </a:solidFill>
              </a:rPr>
              <a:t>imunitního systému 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liposomy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virosomy</a:t>
            </a:r>
            <a:r>
              <a:rPr lang="cs-CZ" sz="2400" i="1" dirty="0">
                <a:solidFill>
                  <a:srgbClr val="002060"/>
                </a:solidFill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biodegradovatelné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polymerní mikrosféry</a:t>
            </a:r>
            <a:r>
              <a:rPr lang="cs-CZ" sz="2400" i="1" dirty="0" smtClean="0">
                <a:solidFill>
                  <a:srgbClr val="002060"/>
                </a:solidFill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ISCOM </a:t>
            </a:r>
            <a:r>
              <a:rPr lang="cs-CZ" sz="2400" i="1" dirty="0" smtClean="0">
                <a:solidFill>
                  <a:srgbClr val="002060"/>
                </a:solidFill>
              </a:rPr>
              <a:t>(</a:t>
            </a:r>
            <a:r>
              <a:rPr lang="cs-CZ" sz="2400" i="1" dirty="0" err="1">
                <a:solidFill>
                  <a:srgbClr val="002060"/>
                </a:solidFill>
              </a:rPr>
              <a:t>immune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stimulating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 smtClean="0">
                <a:solidFill>
                  <a:srgbClr val="002060"/>
                </a:solidFill>
              </a:rPr>
              <a:t>complexes</a:t>
            </a:r>
            <a:r>
              <a:rPr lang="cs-CZ" sz="2400" i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u="sng" dirty="0" err="1" smtClean="0">
                <a:solidFill>
                  <a:srgbClr val="002060"/>
                </a:solidFill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</a:rPr>
              <a:t> aktivace buněk vrozené imunity</a:t>
            </a: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002060"/>
                </a:solidFill>
              </a:rPr>
              <a:t>     </a:t>
            </a:r>
            <a:r>
              <a:rPr lang="cs-CZ" sz="2800" i="1" dirty="0">
                <a:solidFill>
                  <a:srgbClr val="002060"/>
                </a:solidFill>
              </a:rPr>
              <a:t>ligandy TLR, </a:t>
            </a:r>
            <a:r>
              <a:rPr lang="cs-CZ" sz="2800" i="1" dirty="0" err="1">
                <a:solidFill>
                  <a:srgbClr val="002060"/>
                </a:solidFill>
              </a:rPr>
              <a:t>cytokiny</a:t>
            </a:r>
            <a:r>
              <a:rPr lang="cs-CZ" sz="2800" i="1" dirty="0">
                <a:solidFill>
                  <a:srgbClr val="002060"/>
                </a:solidFill>
              </a:rPr>
              <a:t>, saponiny, bakteriální </a:t>
            </a:r>
            <a:r>
              <a:rPr lang="cs-CZ" sz="2800" i="1" dirty="0" smtClean="0">
                <a:solidFill>
                  <a:srgbClr val="002060"/>
                </a:solidFill>
              </a:rPr>
              <a:t>exotoxiny</a:t>
            </a:r>
          </a:p>
          <a:p>
            <a:pPr>
              <a:lnSpc>
                <a:spcPct val="80000"/>
              </a:lnSpc>
            </a:pPr>
            <a:endParaRPr lang="cs-CZ" sz="28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990033"/>
                </a:solidFill>
              </a:rPr>
              <a:t>Budoucnost </a:t>
            </a:r>
            <a:r>
              <a:rPr lang="cs-CZ" sz="2800" i="1" dirty="0">
                <a:solidFill>
                  <a:srgbClr val="990033"/>
                </a:solidFill>
              </a:rPr>
              <a:t>mají </a:t>
            </a:r>
            <a:r>
              <a:rPr lang="cs-CZ" sz="2800" i="1" u="sng" dirty="0">
                <a:solidFill>
                  <a:srgbClr val="990033"/>
                </a:solidFill>
              </a:rPr>
              <a:t>komplexní adjuvantní systémy </a:t>
            </a:r>
            <a:r>
              <a:rPr lang="cs-CZ" sz="2800" i="1" dirty="0">
                <a:solidFill>
                  <a:srgbClr val="990033"/>
                </a:solidFill>
              </a:rPr>
              <a:t>(integrovaná 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adjuvancia); je nutno vzít v úvahu zvláštnosti patogeneze i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rozdílné imunogenní </a:t>
            </a:r>
            <a:r>
              <a:rPr lang="cs-CZ" sz="2800" i="1" dirty="0" smtClean="0">
                <a:solidFill>
                  <a:srgbClr val="990033"/>
                </a:solidFill>
              </a:rPr>
              <a:t>vlastnosti</a:t>
            </a:r>
            <a:endParaRPr lang="cs-CZ" sz="2400" i="1" dirty="0">
              <a:solidFill>
                <a:srgbClr val="9900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4617</Words>
  <Application>Microsoft Office PowerPoint</Application>
  <PresentationFormat>Předvádění na obrazovce (4:3)</PresentationFormat>
  <Paragraphs>808</Paragraphs>
  <Slides>116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116</vt:i4>
      </vt:variant>
    </vt:vector>
  </HeadingPairs>
  <TitlesOfParts>
    <vt:vector size="119" baseType="lpstr">
      <vt:lpstr>Motiv systému Office</vt:lpstr>
      <vt:lpstr>Dokument</vt:lpstr>
      <vt:lpstr>Image</vt:lpstr>
      <vt:lpstr>Anti-infekční imunita</vt:lpstr>
      <vt:lpstr>Vývoj imunitního systému</vt:lpstr>
      <vt:lpstr>Současná situace</vt:lpstr>
      <vt:lpstr>Problémy v současnosti</vt:lpstr>
      <vt:lpstr>Rozdělení mikroorganismů-podle schopnosti vyvolat onemocnění</vt:lpstr>
      <vt:lpstr>Člověk a přirozená mikroflóra</vt:lpstr>
      <vt:lpstr>Vaginální mikroflóra</vt:lpstr>
      <vt:lpstr>Prospěšné působení přirozené mikroflóry </vt:lpstr>
      <vt:lpstr>Negativní ovlivňování fyziologické mikroflóry</vt:lpstr>
      <vt:lpstr>Infekční onemocnění</vt:lpstr>
      <vt:lpstr>INTERAKCE PATOGENNÍHO ORGANISMU S HOSTITELEM</vt:lpstr>
      <vt:lpstr>VARIABILITA PATOGENA A HOSTITELE</vt:lpstr>
      <vt:lpstr>SCHOPNOST ORGANISMU ODOLÁVAT INFEKCI </vt:lpstr>
      <vt:lpstr>Viry a imunitní systém</vt:lpstr>
      <vt:lpstr>INTERAKCE VIRŮ S IMUNITNÍM SYSTÉMEM</vt:lpstr>
      <vt:lpstr>Buněčné terče patogenních virů</vt:lpstr>
      <vt:lpstr>Vstup virových částic do nitra buňky</vt:lpstr>
      <vt:lpstr>Rozmnožování virů</vt:lpstr>
      <vt:lpstr>Interferonový systém</vt:lpstr>
      <vt:lpstr>Interferony a a b</vt:lpstr>
      <vt:lpstr>Mechanismus účinku interferonu (IFN)</vt:lpstr>
      <vt:lpstr>Interferon g</vt:lpstr>
      <vt:lpstr>NK- buňky</vt:lpstr>
      <vt:lpstr>Reakce NK buněk</vt:lpstr>
      <vt:lpstr>Prezentace aplikace PowerPoint</vt:lpstr>
      <vt:lpstr>Důsledek působení NK buněk</vt:lpstr>
      <vt:lpstr>Th- lymfocyty</vt:lpstr>
      <vt:lpstr>Cytotoxické T- lymfocyty</vt:lpstr>
      <vt:lpstr>Mechanismy úniku virů před obrannými reakcemi organismu</vt:lpstr>
      <vt:lpstr>Mechanismy úniku virů před obrannými reakcemi organismu</vt:lpstr>
      <vt:lpstr>Integrace virů do hostitelského genomu</vt:lpstr>
      <vt:lpstr>Ochrana proti bakteriím</vt:lpstr>
      <vt:lpstr>Extracelulární invazivní bakterie</vt:lpstr>
      <vt:lpstr>Extracelulární neinvazivní baktérie</vt:lpstr>
      <vt:lpstr>Bakteriální toxiny</vt:lpstr>
      <vt:lpstr>Staphylococcus aureus</vt:lpstr>
      <vt:lpstr>Faktory virulence</vt:lpstr>
      <vt:lpstr>Extracelulární bakterie</vt:lpstr>
      <vt:lpstr>Adaptivní odpověď proti extracelulárním bakteriím</vt:lpstr>
      <vt:lpstr>Ochrana proti extracelulárním bakteriím</vt:lpstr>
      <vt:lpstr>Komplikace ochrany proti extracelulárním bakteriím</vt:lpstr>
      <vt:lpstr>Mechanismy úniku extracelulárních bakterií před obrannými reakcemi organismu</vt:lpstr>
      <vt:lpstr>Obrana proti bakteriím-intracelulárním, plísním</vt:lpstr>
      <vt:lpstr>OBRANNÉ MECHANISMY PROTI INTRACELULÁRNÍM BAKTÉRIÍM</vt:lpstr>
      <vt:lpstr>Ochrana proti intracelulárním bakteriím</vt:lpstr>
      <vt:lpstr>Kooperace CD4+ a CD8+ T-lymfocytů v ochraně proti intracelulárním bakteriím</vt:lpstr>
      <vt:lpstr>Poškození organismu aktivací makrofágů</vt:lpstr>
      <vt:lpstr>Mykobakterie </vt:lpstr>
      <vt:lpstr>Mechanismy úniku intracelulárních bakterií před obrannými reakcemi organismu</vt:lpstr>
      <vt:lpstr>Mechanismy úniku intracelulárních bakterií před obrannými reakcemi organismu</vt:lpstr>
      <vt:lpstr>SIRS-Systemic Inflammatory Response Syndrom</vt:lpstr>
      <vt:lpstr>SIRS</vt:lpstr>
      <vt:lpstr>SIRS</vt:lpstr>
      <vt:lpstr>Monitorování nastupujícího SIRS</vt:lpstr>
      <vt:lpstr>Imunitní ochrana proti parazitům</vt:lpstr>
      <vt:lpstr>Obrana proti prvokům</vt:lpstr>
      <vt:lpstr>INTRACELULÁRNÍ PRVOCI A IMUNITNÍ SYSTÉM</vt:lpstr>
      <vt:lpstr>EXTRACELULÁRNÍ PRVOCI A IMUNITNÍ SYSTÉM</vt:lpstr>
      <vt:lpstr>HELMINTI A IMUNITNÍ SYSTÉM</vt:lpstr>
      <vt:lpstr>VÝVOJ IMUNITNÍ REAKCE PROTI HELMINTŮM</vt:lpstr>
      <vt:lpstr>Mastocyty a obrana proti parazitům</vt:lpstr>
      <vt:lpstr>Mastocyty a obrana proti parazitům</vt:lpstr>
      <vt:lpstr>Imunita proti parazitům - pozdější stadium infekce </vt:lpstr>
      <vt:lpstr>Funkce eosinofilů</vt:lpstr>
      <vt:lpstr>Mechanismy úniku parazitů před obrannými reakcemi organismu</vt:lpstr>
      <vt:lpstr>Tkáňové poškození infekcemi</vt:lpstr>
      <vt:lpstr>Prezentace aplikace PowerPoint</vt:lpstr>
      <vt:lpstr>Prezentace aplikace PowerPoint</vt:lpstr>
      <vt:lpstr>Prezentace aplikace PowerPoint</vt:lpstr>
      <vt:lpstr>Prezentace aplikace PowerPoint</vt:lpstr>
      <vt:lpstr>Imunomodulace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a) aktivní imunizace</vt:lpstr>
      <vt:lpstr>Prezentace aplikace PowerPoint</vt:lpstr>
      <vt:lpstr>Pasivní imunizace</vt:lpstr>
      <vt:lpstr>Prezentace aplikace PowerPoint</vt:lpstr>
      <vt:lpstr>Antiséra používaná v lidské medicíně</vt:lpstr>
      <vt:lpstr>Nespecifické imunoglobulinové preparáty</vt:lpstr>
      <vt:lpstr>Nespecifické  imunoglobulinové  deriváty (příprava z plasmy 15 000-60 000 zdravých dárců krve)</vt:lpstr>
      <vt:lpstr>Příprava imunoglobulinových preparátů </vt:lpstr>
      <vt:lpstr>Využití imunoglobulinových preparátů</vt:lpstr>
      <vt:lpstr>Indikační skupiny imunoglobulinové léčby</vt:lpstr>
      <vt:lpstr>Aktivní imunizace</vt:lpstr>
      <vt:lpstr>Vlastnosti očkovací látky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Imunologické adjuvans </vt:lpstr>
      <vt:lpstr>Freudovo adjuvans</vt:lpstr>
      <vt:lpstr>Adjuvans v humánní medicíně</vt:lpstr>
      <vt:lpstr>Moderní adjuvans</vt:lpstr>
      <vt:lpstr>Adjuvans:  základní mechanismy účinku</vt:lpstr>
      <vt:lpstr>  Adjuvans aktivuje dendritické buňky</vt:lpstr>
      <vt:lpstr>Prezentace aplikace PowerPoint</vt:lpstr>
      <vt:lpstr>Imunologická paměť a vakcinace</vt:lpstr>
      <vt:lpstr>Primární a sekundární imunitní odpověď</vt:lpstr>
      <vt:lpstr>„Klasické“ vakcíny</vt:lpstr>
      <vt:lpstr>„Moderní“ vakcíny</vt:lpstr>
      <vt:lpstr>NOVÉ VAKCÍNY</vt:lpstr>
      <vt:lpstr>                 NOVÉ 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Prezentace aplikace PowerPoint</vt:lpstr>
      <vt:lpstr>Role IL-12 a IFN-γ i obraně proti intracelulárním bakteriím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Anti-infekční imunita</dc:title>
  <dc:creator>uziv</dc:creator>
  <cp:lastModifiedBy>uziv</cp:lastModifiedBy>
  <cp:revision>47</cp:revision>
  <dcterms:created xsi:type="dcterms:W3CDTF">2016-04-11T07:11:04Z</dcterms:created>
  <dcterms:modified xsi:type="dcterms:W3CDTF">2016-04-25T11:24:45Z</dcterms:modified>
</cp:coreProperties>
</file>