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71" r:id="rId2"/>
    <p:sldId id="274" r:id="rId3"/>
    <p:sldId id="273" r:id="rId4"/>
    <p:sldId id="276" r:id="rId5"/>
    <p:sldId id="272" r:id="rId6"/>
    <p:sldId id="275" r:id="rId7"/>
    <p:sldId id="277" r:id="rId8"/>
    <p:sldId id="307" r:id="rId9"/>
    <p:sldId id="308" r:id="rId10"/>
    <p:sldId id="278" r:id="rId11"/>
    <p:sldId id="279" r:id="rId12"/>
    <p:sldId id="280" r:id="rId13"/>
    <p:sldId id="311" r:id="rId14"/>
    <p:sldId id="312" r:id="rId15"/>
    <p:sldId id="281" r:id="rId16"/>
    <p:sldId id="313" r:id="rId17"/>
    <p:sldId id="309" r:id="rId18"/>
    <p:sldId id="283" r:id="rId19"/>
    <p:sldId id="287" r:id="rId20"/>
    <p:sldId id="285" r:id="rId21"/>
    <p:sldId id="284" r:id="rId22"/>
    <p:sldId id="282" r:id="rId23"/>
    <p:sldId id="288" r:id="rId24"/>
    <p:sldId id="295" r:id="rId25"/>
    <p:sldId id="289" r:id="rId26"/>
    <p:sldId id="314" r:id="rId27"/>
    <p:sldId id="286" r:id="rId28"/>
    <p:sldId id="315" r:id="rId29"/>
    <p:sldId id="316" r:id="rId30"/>
    <p:sldId id="290" r:id="rId31"/>
    <p:sldId id="292" r:id="rId32"/>
    <p:sldId id="291" r:id="rId33"/>
    <p:sldId id="294" r:id="rId34"/>
    <p:sldId id="317" r:id="rId35"/>
    <p:sldId id="299" r:id="rId36"/>
    <p:sldId id="300" r:id="rId37"/>
    <p:sldId id="301" r:id="rId38"/>
    <p:sldId id="302" r:id="rId39"/>
    <p:sldId id="303" r:id="rId40"/>
    <p:sldId id="304" r:id="rId41"/>
    <p:sldId id="324" r:id="rId42"/>
    <p:sldId id="323" r:id="rId43"/>
    <p:sldId id="306" r:id="rId44"/>
    <p:sldId id="326" r:id="rId45"/>
    <p:sldId id="325" r:id="rId46"/>
    <p:sldId id="327" r:id="rId47"/>
    <p:sldId id="328" r:id="rId48"/>
    <p:sldId id="329" r:id="rId49"/>
    <p:sldId id="305" r:id="rId50"/>
    <p:sldId id="330" r:id="rId51"/>
    <p:sldId id="257" r:id="rId52"/>
    <p:sldId id="258" r:id="rId53"/>
    <p:sldId id="259" r:id="rId54"/>
    <p:sldId id="260" r:id="rId55"/>
    <p:sldId id="261" r:id="rId56"/>
    <p:sldId id="318" r:id="rId57"/>
    <p:sldId id="263" r:id="rId58"/>
    <p:sldId id="264" r:id="rId59"/>
    <p:sldId id="319" r:id="rId60"/>
    <p:sldId id="320" r:id="rId61"/>
    <p:sldId id="321" r:id="rId62"/>
    <p:sldId id="322" r:id="rId63"/>
    <p:sldId id="331" r:id="rId64"/>
    <p:sldId id="332" r:id="rId65"/>
    <p:sldId id="265" r:id="rId66"/>
    <p:sldId id="266" r:id="rId67"/>
    <p:sldId id="267" r:id="rId68"/>
    <p:sldId id="268" r:id="rId69"/>
    <p:sldId id="269" r:id="rId70"/>
    <p:sldId id="270" r:id="rId71"/>
    <p:sldId id="333" r:id="rId72"/>
    <p:sldId id="33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5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6336-B219-460D-8B26-7D1F4BAD1B77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670F1-8032-49AB-816C-536D3671C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4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D46E05-5650-4A70-9383-50182E8516AE}" type="slidenum">
              <a:rPr lang="cs-CZ" sz="1200"/>
              <a:pPr eaLnBrk="1" hangingPunct="1"/>
              <a:t>68</a:t>
            </a:fld>
            <a:endParaRPr lang="cs-CZ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E30F78-CB8E-4691-89EA-3213D849F0DD}" type="slidenum">
              <a:rPr lang="cs-CZ" sz="1200"/>
              <a:pPr eaLnBrk="1" hangingPunct="1"/>
              <a:t>69</a:t>
            </a:fld>
            <a:endParaRPr lang="cs-CZ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9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9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9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7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54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2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668-2CEC-49D3-A1AD-353C62907F8F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3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Slizniční a kožní imunita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4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Imunita gastrointestinálního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dirty="0" smtClean="0"/>
              <a:t>2 základní </a:t>
            </a:r>
            <a:r>
              <a:rPr lang="cs-CZ" dirty="0" err="1" smtClean="0"/>
              <a:t>chrakteristiky</a:t>
            </a:r>
            <a:r>
              <a:rPr lang="cs-CZ" dirty="0" smtClean="0"/>
              <a:t>:</a:t>
            </a:r>
          </a:p>
          <a:p>
            <a:pPr marL="457200" lvl="1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Mukóza</a:t>
            </a:r>
            <a:r>
              <a:rPr lang="cs-CZ" dirty="0" smtClean="0"/>
              <a:t> tenkého a tlustého střeva – větší než 200m</a:t>
            </a:r>
            <a:r>
              <a:rPr lang="cs-CZ" baseline="30000" dirty="0" smtClean="0"/>
              <a:t>2</a:t>
            </a:r>
            <a:r>
              <a:rPr lang="cs-CZ" dirty="0" smtClean="0"/>
              <a:t> (velikost tenisového kurtu)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500 různých druhů bakterií – dohromady 10</a:t>
            </a:r>
            <a:r>
              <a:rPr lang="cs-CZ" baseline="30000" dirty="0" smtClean="0"/>
              <a:t>14 </a:t>
            </a:r>
            <a:r>
              <a:rPr lang="cs-CZ" dirty="0" smtClean="0"/>
              <a:t>buněk – 10x více než buněk člověka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Soustředěno okolo 80% imunokompetentních buněk těla – největší </a:t>
            </a:r>
            <a:r>
              <a:rPr lang="cs-CZ" dirty="0" err="1" smtClean="0"/>
              <a:t>lymfytický</a:t>
            </a:r>
            <a:r>
              <a:rPr lang="cs-CZ" dirty="0" smtClean="0"/>
              <a:t> orgán ) spolu s kůží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84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hlink"/>
                </a:solidFill>
              </a:rPr>
              <a:t>Buňky střevního  epitelu</a:t>
            </a:r>
            <a:endParaRPr lang="en-US" sz="2800" b="1" dirty="0">
              <a:solidFill>
                <a:schemeClr val="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63000" cy="4800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Vznikají </a:t>
            </a:r>
            <a:r>
              <a:rPr lang="cs-CZ" sz="2800" b="1" dirty="0" err="1" smtClean="0"/>
              <a:t>dieferenciací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multipotentní</a:t>
            </a:r>
            <a:r>
              <a:rPr lang="cs-CZ" sz="2800" b="1" dirty="0" smtClean="0"/>
              <a:t> kmenové buňky: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4 typy buněk: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err="1" smtClean="0"/>
              <a:t>Enterocyty</a:t>
            </a:r>
            <a:r>
              <a:rPr lang="cs-CZ" sz="2800" b="1" dirty="0"/>
              <a:t>, </a:t>
            </a:r>
            <a:r>
              <a:rPr lang="cs-CZ" sz="2800" b="1" dirty="0" err="1"/>
              <a:t>kolonocyty</a:t>
            </a:r>
            <a:r>
              <a:rPr lang="cs-CZ" sz="2800" b="1" dirty="0"/>
              <a:t> v tlustém střevě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rychlá </a:t>
            </a:r>
            <a:r>
              <a:rPr lang="cs-CZ" sz="2800" b="1" dirty="0"/>
              <a:t>obměna - 18 h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Pohárkové </a:t>
            </a:r>
            <a:r>
              <a:rPr lang="cs-CZ" sz="2800" b="1" dirty="0"/>
              <a:t>buňky - granula </a:t>
            </a:r>
            <a:r>
              <a:rPr lang="cs-CZ" sz="2800" b="1" dirty="0" smtClean="0"/>
              <a:t>mucinu produkují hlen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err="1"/>
              <a:t>Panethovy</a:t>
            </a:r>
            <a:r>
              <a:rPr lang="cs-CZ" sz="2800" b="1" dirty="0"/>
              <a:t> buňky - na dně krypt tenkého </a:t>
            </a:r>
            <a:r>
              <a:rPr lang="cs-CZ" sz="2800" b="1" dirty="0" smtClean="0"/>
              <a:t>střeva,</a:t>
            </a: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sekreční </a:t>
            </a:r>
            <a:r>
              <a:rPr lang="cs-CZ" sz="2800" b="1" dirty="0"/>
              <a:t>granula - </a:t>
            </a:r>
            <a:r>
              <a:rPr lang="cs-CZ" sz="2800" b="1" dirty="0" err="1"/>
              <a:t>defensiny</a:t>
            </a:r>
            <a:r>
              <a:rPr lang="cs-CZ" sz="2800" b="1" dirty="0"/>
              <a:t>, žijí 20 dní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u="sng" dirty="0" smtClean="0"/>
              <a:t>M- buňky </a:t>
            </a:r>
            <a:r>
              <a:rPr lang="cs-CZ" sz="2800" b="1" dirty="0" smtClean="0"/>
              <a:t>- v epitelu kryjícím lymfatické folikuly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2504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Buňky střevního epitelu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Epitelové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Součást fyziologických barier:  pevné spojení epitel.   buněk, tvorba hlenu, rychlá obnova slizniční vrstvy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Krátce žijící, 3-5 dní, rychlá obměna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Mikrob, který pronikl do epitelové buňky, nemůže </a:t>
            </a:r>
            <a:r>
              <a:rPr lang="cs-CZ" sz="3000" dirty="0" err="1" smtClean="0"/>
              <a:t>invadovat</a:t>
            </a:r>
            <a:r>
              <a:rPr lang="cs-CZ" sz="3000" dirty="0" smtClean="0"/>
              <a:t> do podslizniční vrstvy díky rychlému odlučování buněk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Udržování střevní homeostázy regulací absorpce vody, elektrolytů a živin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Povrch buněk chráněn a muciny - tvorba hlenu</a:t>
            </a:r>
            <a:r>
              <a:rPr lang="cs-CZ" sz="3000" dirty="0"/>
              <a:t> </a:t>
            </a:r>
            <a:r>
              <a:rPr lang="cs-CZ" sz="3000" dirty="0" smtClean="0"/>
              <a:t> a </a:t>
            </a:r>
            <a:r>
              <a:rPr lang="cs-CZ" sz="3000" dirty="0" err="1" smtClean="0"/>
              <a:t>glykosaminoglykany</a:t>
            </a:r>
            <a:r>
              <a:rPr lang="cs-CZ" sz="3000" dirty="0" smtClean="0"/>
              <a:t> – </a:t>
            </a:r>
            <a:r>
              <a:rPr lang="cs-CZ" sz="3000" dirty="0" err="1" smtClean="0"/>
              <a:t>glykokalyx</a:t>
            </a:r>
            <a:r>
              <a:rPr lang="cs-CZ" sz="3000" dirty="0" smtClean="0"/>
              <a:t> ) obojí produkováno každých 6 -12 hodin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Schopny </a:t>
            </a:r>
            <a:r>
              <a:rPr lang="cs-CZ" sz="3000" dirty="0"/>
              <a:t>diskriminace mezi patogenní a nepatogenními mikroorganismy – zajištěno </a:t>
            </a:r>
            <a:r>
              <a:rPr lang="cs-CZ" sz="3000" dirty="0" smtClean="0"/>
              <a:t>intracelulární </a:t>
            </a:r>
            <a:r>
              <a:rPr lang="cs-CZ" sz="3000" dirty="0"/>
              <a:t>lokalizací PAMP </a:t>
            </a:r>
            <a:r>
              <a:rPr lang="cs-CZ" sz="3000" dirty="0" smtClean="0"/>
              <a:t>receptorů (TLR2,4,5,6,7,9; NLR receptory pro </a:t>
            </a:r>
            <a:r>
              <a:rPr lang="cs-CZ" sz="3000" dirty="0" err="1" smtClean="0"/>
              <a:t>flagelin</a:t>
            </a:r>
            <a:r>
              <a:rPr lang="cs-CZ" sz="3000" dirty="0" smtClean="0"/>
              <a:t>)</a:t>
            </a:r>
            <a:endParaRPr lang="cs-CZ" sz="3000" dirty="0"/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46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Buňky střevního epitelu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Obměna je regulována mírou expozice potravním faktorům</a:t>
            </a:r>
          </a:p>
          <a:p>
            <a:r>
              <a:rPr lang="cs-CZ" dirty="0" smtClean="0"/>
              <a:t>Podvýživa či absence potravinových podnětů vede k atrofii epitelové vrstvy</a:t>
            </a:r>
          </a:p>
          <a:p>
            <a:r>
              <a:rPr lang="cs-CZ" dirty="0" smtClean="0"/>
              <a:t>Stimulace proliferace epitelových buněk působením mikrobiálních podnětů – výrazně omezena u </a:t>
            </a:r>
            <a:r>
              <a:rPr lang="cs-CZ" dirty="0" err="1" smtClean="0"/>
              <a:t>bezmikrobních</a:t>
            </a:r>
            <a:r>
              <a:rPr lang="cs-CZ" dirty="0" smtClean="0"/>
              <a:t> zvířat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3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Úloha epitelových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Přímá ochrana před vniknutím mikroorganismů</a:t>
            </a:r>
          </a:p>
          <a:p>
            <a:r>
              <a:rPr lang="cs-CZ" dirty="0" smtClean="0"/>
              <a:t>Kooperace s </a:t>
            </a:r>
            <a:r>
              <a:rPr lang="cs-CZ" dirty="0" err="1" smtClean="0"/>
              <a:t>intraepitelovými</a:t>
            </a:r>
            <a:r>
              <a:rPr lang="cs-CZ" dirty="0" smtClean="0"/>
              <a:t> T-lymfocyty pomocí adhezivních interakcí</a:t>
            </a:r>
          </a:p>
          <a:p>
            <a:r>
              <a:rPr lang="cs-CZ" dirty="0" smtClean="0"/>
              <a:t>Produkce humorálních složek regulujících aktivitu epitelových buněk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5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Epitelové buňky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Bez aktivace nízká exprese TLR2 a TLR4</a:t>
            </a:r>
          </a:p>
          <a:p>
            <a:r>
              <a:rPr lang="cs-CZ" sz="2800" dirty="0" smtClean="0"/>
              <a:t>Po aktivaci produkce prozánětlivých </a:t>
            </a:r>
            <a:r>
              <a:rPr lang="cs-CZ" sz="2800" dirty="0" err="1" smtClean="0"/>
              <a:t>cytokinů</a:t>
            </a:r>
            <a:r>
              <a:rPr lang="cs-CZ" sz="2800" dirty="0" smtClean="0"/>
              <a:t>: TNF alfa, GM-CSF, IL-8, zvyšování exprese TLR4</a:t>
            </a:r>
          </a:p>
          <a:p>
            <a:r>
              <a:rPr lang="cs-CZ" sz="2800" dirty="0" smtClean="0"/>
              <a:t>Přítomny receptory pro IL2, a další </a:t>
            </a:r>
            <a:r>
              <a:rPr lang="cs-CZ" sz="2800" dirty="0" err="1" smtClean="0"/>
              <a:t>cytokiny</a:t>
            </a:r>
            <a:endParaRPr lang="cs-CZ" sz="2800" dirty="0" smtClean="0"/>
          </a:p>
          <a:p>
            <a:r>
              <a:rPr lang="cs-CZ" sz="2800" dirty="0" smtClean="0"/>
              <a:t>Po aktivaci zvýšení exprese HLA-II, působením IFN-</a:t>
            </a:r>
            <a:r>
              <a:rPr lang="el-GR" sz="2800" dirty="0" smtClean="0"/>
              <a:t>γ</a:t>
            </a:r>
            <a:r>
              <a:rPr lang="cs-CZ" sz="2800" dirty="0" smtClean="0"/>
              <a:t> – produkován </a:t>
            </a:r>
            <a:r>
              <a:rPr lang="cs-CZ" sz="2800" dirty="0" err="1" smtClean="0"/>
              <a:t>intraepitelovými</a:t>
            </a:r>
            <a:r>
              <a:rPr lang="cs-CZ" sz="2800" dirty="0" smtClean="0"/>
              <a:t> T-lymfocyty, zvyšuje se schopnost </a:t>
            </a:r>
            <a:r>
              <a:rPr lang="cs-CZ" sz="2800" dirty="0" err="1" smtClean="0"/>
              <a:t>ep</a:t>
            </a:r>
            <a:r>
              <a:rPr lang="cs-CZ" sz="2800" dirty="0" smtClean="0"/>
              <a:t>. buněk prezentovat </a:t>
            </a:r>
            <a:r>
              <a:rPr lang="cs-CZ" sz="2800" dirty="0" err="1" smtClean="0"/>
              <a:t>Ag</a:t>
            </a:r>
            <a:endParaRPr lang="cs-CZ" sz="2800" dirty="0" smtClean="0"/>
          </a:p>
          <a:p>
            <a:r>
              <a:rPr lang="cs-CZ" sz="2800" dirty="0" smtClean="0"/>
              <a:t>Konstitutivně přítomna molekula CD1d – předkládání antigenů ne-proteinové povahy – např. lipopolysacharidů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8030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Epitelové buňky střeva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svém povrchu mají </a:t>
            </a:r>
            <a:r>
              <a:rPr lang="cs-CZ" dirty="0" err="1" smtClean="0"/>
              <a:t>Fc</a:t>
            </a:r>
            <a:r>
              <a:rPr lang="cs-CZ" dirty="0" smtClean="0"/>
              <a:t> receptory: </a:t>
            </a:r>
            <a:r>
              <a:rPr lang="cs-CZ" dirty="0" err="1" smtClean="0"/>
              <a:t>Fc</a:t>
            </a:r>
            <a:r>
              <a:rPr lang="el-GR" dirty="0" smtClean="0"/>
              <a:t>γ</a:t>
            </a:r>
            <a:r>
              <a:rPr lang="cs-CZ" dirty="0" smtClean="0"/>
              <a:t>RII a </a:t>
            </a:r>
            <a:r>
              <a:rPr lang="cs-CZ" dirty="0" err="1"/>
              <a:t>Fc</a:t>
            </a:r>
            <a:r>
              <a:rPr lang="el-GR" dirty="0"/>
              <a:t>γ</a:t>
            </a:r>
            <a:r>
              <a:rPr lang="cs-CZ" dirty="0" smtClean="0"/>
              <a:t>RIII </a:t>
            </a:r>
            <a:r>
              <a:rPr lang="cs-CZ" dirty="0"/>
              <a:t>a dál neonatální </a:t>
            </a:r>
            <a:r>
              <a:rPr lang="cs-CZ" dirty="0" err="1"/>
              <a:t>FcRn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/>
              <a:t>neonatální </a:t>
            </a:r>
            <a:r>
              <a:rPr lang="cs-CZ" dirty="0" err="1" smtClean="0"/>
              <a:t>FcRn</a:t>
            </a:r>
            <a:r>
              <a:rPr lang="cs-CZ" dirty="0" smtClean="0"/>
              <a:t> – přenos mateřských </a:t>
            </a:r>
            <a:r>
              <a:rPr lang="cs-CZ" dirty="0" err="1"/>
              <a:t>I</a:t>
            </a:r>
            <a:r>
              <a:rPr lang="cs-CZ" dirty="0" err="1" smtClean="0"/>
              <a:t>gG</a:t>
            </a:r>
            <a:r>
              <a:rPr lang="cs-CZ" dirty="0" smtClean="0"/>
              <a:t> in </a:t>
            </a:r>
            <a:r>
              <a:rPr lang="cs-CZ" dirty="0" err="1" smtClean="0"/>
              <a:t>utero</a:t>
            </a:r>
            <a:endParaRPr lang="cs-CZ" dirty="0" smtClean="0"/>
          </a:p>
          <a:p>
            <a:r>
              <a:rPr lang="cs-CZ" dirty="0" smtClean="0"/>
              <a:t>U dospělých přenos </a:t>
            </a:r>
            <a:r>
              <a:rPr lang="cs-CZ" dirty="0" err="1" smtClean="0"/>
              <a:t>imunokomplexů</a:t>
            </a:r>
            <a:r>
              <a:rPr lang="cs-CZ" dirty="0" smtClean="0"/>
              <a:t> </a:t>
            </a:r>
            <a:r>
              <a:rPr lang="cs-CZ" dirty="0" err="1" smtClean="0"/>
              <a:t>IgG</a:t>
            </a:r>
            <a:r>
              <a:rPr lang="cs-CZ" dirty="0" smtClean="0"/>
              <a:t> a </a:t>
            </a:r>
            <a:r>
              <a:rPr lang="cs-CZ" dirty="0" err="1" smtClean="0"/>
              <a:t>ciz</a:t>
            </a:r>
            <a:r>
              <a:rPr lang="cs-CZ" dirty="0" smtClean="0"/>
              <a:t>. </a:t>
            </a:r>
            <a:r>
              <a:rPr lang="cs-CZ" dirty="0" err="1" smtClean="0"/>
              <a:t>Ag</a:t>
            </a:r>
            <a:r>
              <a:rPr lang="cs-CZ" dirty="0" smtClean="0"/>
              <a:t> do podslizniční vrstvy – pro zpracování dendritickými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63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Pohárkové buňky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Vytváří ve velkém množství muciny  - hydratované gely skládající se z různých glykoproteinů</a:t>
            </a:r>
          </a:p>
          <a:p>
            <a:r>
              <a:rPr lang="cs-CZ" dirty="0" smtClean="0"/>
              <a:t>Funkce mucinů: lubrikace a ochrana střevních klků</a:t>
            </a:r>
          </a:p>
          <a:p>
            <a:r>
              <a:rPr lang="cs-CZ" dirty="0" smtClean="0"/>
              <a:t>Interakce s lysozymem a sekrečními imunoglobuliny</a:t>
            </a:r>
          </a:p>
          <a:p>
            <a:r>
              <a:rPr lang="cs-CZ" dirty="0" smtClean="0"/>
              <a:t>Hlen chrání epitelové buňky před přichycením mikroorganismů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95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Panethovy</a:t>
            </a:r>
            <a:r>
              <a:rPr lang="cs-CZ" dirty="0" smtClean="0"/>
              <a:t> buňky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Sekreční epitelové buňky</a:t>
            </a:r>
          </a:p>
          <a:p>
            <a:r>
              <a:rPr lang="cs-CZ" dirty="0" smtClean="0"/>
              <a:t>Produkce lysozymu, fosfolipázy A </a:t>
            </a:r>
          </a:p>
          <a:p>
            <a:r>
              <a:rPr lang="cs-CZ" dirty="0" smtClean="0"/>
              <a:t>Produkce </a:t>
            </a:r>
            <a:r>
              <a:rPr lang="cs-CZ" dirty="0" err="1" smtClean="0"/>
              <a:t>defenzínů</a:t>
            </a:r>
            <a:r>
              <a:rPr lang="cs-CZ" dirty="0" smtClean="0"/>
              <a:t> – vazba na mikrobiální membrány s velkým obsahem záporně nabitých </a:t>
            </a:r>
            <a:r>
              <a:rPr lang="cs-CZ" dirty="0" err="1" smtClean="0"/>
              <a:t>fosolipidů</a:t>
            </a:r>
            <a:r>
              <a:rPr lang="cs-CZ" dirty="0" smtClean="0"/>
              <a:t> a působí mikrobicidně (</a:t>
            </a:r>
            <a:r>
              <a:rPr lang="cs-CZ" dirty="0" err="1" smtClean="0"/>
              <a:t>Listeria</a:t>
            </a:r>
            <a:r>
              <a:rPr lang="cs-CZ" dirty="0" smtClean="0"/>
              <a:t>, </a:t>
            </a:r>
            <a:r>
              <a:rPr lang="cs-CZ" dirty="0" err="1" smtClean="0"/>
              <a:t>Esherichia</a:t>
            </a:r>
            <a:r>
              <a:rPr lang="cs-CZ" dirty="0" smtClean="0"/>
              <a:t>, </a:t>
            </a:r>
            <a:r>
              <a:rPr lang="cs-CZ" dirty="0" err="1" smtClean="0"/>
              <a:t>Salmonella</a:t>
            </a:r>
            <a:r>
              <a:rPr lang="cs-CZ" dirty="0" smtClean="0"/>
              <a:t>, </a:t>
            </a:r>
            <a:r>
              <a:rPr lang="cs-CZ" dirty="0" err="1" smtClean="0"/>
              <a:t>Candida</a:t>
            </a:r>
            <a:r>
              <a:rPr lang="cs-CZ" dirty="0" smtClean="0"/>
              <a:t> </a:t>
            </a:r>
            <a:r>
              <a:rPr lang="cs-CZ" dirty="0" err="1" smtClean="0"/>
              <a:t>Albicans</a:t>
            </a:r>
            <a:r>
              <a:rPr lang="cs-CZ" dirty="0" smtClean="0"/>
              <a:t>)</a:t>
            </a:r>
          </a:p>
          <a:p>
            <a:r>
              <a:rPr lang="cs-CZ" dirty="0" smtClean="0"/>
              <a:t>Lokalizovány v blízkosti </a:t>
            </a:r>
            <a:r>
              <a:rPr lang="cs-CZ" dirty="0" err="1" smtClean="0"/>
              <a:t>proliferujících</a:t>
            </a:r>
            <a:r>
              <a:rPr lang="cs-CZ" dirty="0" smtClean="0"/>
              <a:t> kmenových buněk, které chrání před mikrobiálním poškozením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952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Intraepteliální</a:t>
            </a:r>
            <a:r>
              <a:rPr lang="cs-CZ" dirty="0" smtClean="0"/>
              <a:t> T lymfocyty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Lokalizovány zejména v klcích tenkého střeva</a:t>
            </a:r>
          </a:p>
          <a:p>
            <a:r>
              <a:rPr lang="cs-CZ" dirty="0" err="1" smtClean="0"/>
              <a:t>Tc</a:t>
            </a:r>
            <a:r>
              <a:rPr lang="cs-CZ" dirty="0" smtClean="0"/>
              <a:t> lymfocyty (CD3+8+), </a:t>
            </a:r>
            <a:r>
              <a:rPr lang="cs-CZ" dirty="0" err="1" smtClean="0"/>
              <a:t>poůsobí</a:t>
            </a:r>
            <a:r>
              <a:rPr lang="cs-CZ" dirty="0" smtClean="0"/>
              <a:t> cytotoxicky – </a:t>
            </a:r>
            <a:r>
              <a:rPr lang="cs-CZ" dirty="0" err="1" smtClean="0"/>
              <a:t>granzym</a:t>
            </a:r>
            <a:r>
              <a:rPr lang="cs-CZ" dirty="0" smtClean="0"/>
              <a:t> nebo vazbou přes Fas-</a:t>
            </a:r>
            <a:r>
              <a:rPr lang="cs-CZ" dirty="0" err="1" smtClean="0"/>
              <a:t>FasL</a:t>
            </a:r>
            <a:r>
              <a:rPr lang="cs-CZ" dirty="0" smtClean="0"/>
              <a:t> na infikované nebo nádorově změněné epiteliální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</a:p>
          <a:p>
            <a:r>
              <a:rPr lang="cs-CZ" dirty="0" smtClean="0"/>
              <a:t>75% exprimuje receptor </a:t>
            </a:r>
            <a:r>
              <a:rPr lang="en-GB" dirty="0" smtClean="0"/>
              <a:t>αβ</a:t>
            </a:r>
            <a:r>
              <a:rPr lang="cs-CZ" dirty="0" smtClean="0"/>
              <a:t> </a:t>
            </a:r>
            <a:r>
              <a:rPr lang="cs-CZ" dirty="0" err="1" smtClean="0"/>
              <a:t>oligoklonálního</a:t>
            </a:r>
            <a:r>
              <a:rPr lang="cs-CZ" dirty="0"/>
              <a:t> </a:t>
            </a:r>
            <a:r>
              <a:rPr lang="cs-CZ" dirty="0" smtClean="0"/>
              <a:t>charakteru</a:t>
            </a:r>
          </a:p>
          <a:p>
            <a:r>
              <a:rPr lang="cs-CZ" dirty="0" smtClean="0"/>
              <a:t>Regulace nežádoucích reakcí proti potravinovým </a:t>
            </a:r>
            <a:r>
              <a:rPr lang="cs-CZ" dirty="0" err="1" smtClean="0"/>
              <a:t>Ag</a:t>
            </a:r>
            <a:endParaRPr lang="cs-CZ" dirty="0" smtClean="0"/>
          </a:p>
          <a:p>
            <a:r>
              <a:rPr lang="cs-CZ" dirty="0" smtClean="0"/>
              <a:t>25% exprimuje receptor</a:t>
            </a:r>
            <a:r>
              <a:rPr lang="cs-CZ" dirty="0"/>
              <a:t> </a:t>
            </a:r>
            <a:r>
              <a:rPr lang="en-GB" dirty="0" err="1" smtClean="0"/>
              <a:t>γδ</a:t>
            </a:r>
            <a:r>
              <a:rPr lang="cs-CZ" dirty="0" smtClean="0"/>
              <a:t> </a:t>
            </a:r>
            <a:r>
              <a:rPr lang="cs-CZ" dirty="0"/>
              <a:t>– sekrece </a:t>
            </a:r>
            <a:r>
              <a:rPr lang="cs-CZ" dirty="0" err="1" smtClean="0"/>
              <a:t>cytokinů</a:t>
            </a:r>
            <a:r>
              <a:rPr lang="cs-CZ" dirty="0"/>
              <a:t> </a:t>
            </a:r>
            <a:r>
              <a:rPr lang="cs-CZ" dirty="0" smtClean="0"/>
              <a:t>důležitých při hojení </a:t>
            </a:r>
            <a:r>
              <a:rPr lang="cs-CZ" dirty="0" err="1" smtClean="0"/>
              <a:t>epitelií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0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Slizniční povrchy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Oddělení vnějšího prostředí od vnitřního prostředí člověka</a:t>
            </a:r>
          </a:p>
          <a:p>
            <a:r>
              <a:rPr lang="cs-CZ" dirty="0" smtClean="0"/>
              <a:t>Slizniční povrchy jsou zodpovědné za </a:t>
            </a:r>
            <a:r>
              <a:rPr lang="cs-CZ" dirty="0" err="1" smtClean="0"/>
              <a:t>resorbci</a:t>
            </a:r>
            <a:r>
              <a:rPr lang="cs-CZ" dirty="0" smtClean="0"/>
              <a:t> živin, výměnu plynů x obrovské množství podnětů (složky potravy, fyziologická mikroflóra, indiferentní mikroflóra, </a:t>
            </a:r>
            <a:r>
              <a:rPr lang="cs-CZ" dirty="0" err="1" smtClean="0"/>
              <a:t>enviromentální</a:t>
            </a:r>
            <a:r>
              <a:rPr lang="cs-CZ" dirty="0" smtClean="0"/>
              <a:t> podněty) – nesmí dojít ke vzniku imunitní odpovědi</a:t>
            </a:r>
          </a:p>
          <a:p>
            <a:r>
              <a:rPr lang="cs-CZ" dirty="0" smtClean="0"/>
              <a:t>X patogenní mikroby – nutná imunitní reakce – eliminaci patogenů – reparace poškození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00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676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hlink"/>
                </a:solidFill>
              </a:rPr>
              <a:t>M</a:t>
            </a:r>
            <a:r>
              <a:rPr lang="cs-CZ" sz="2800" b="1" dirty="0" smtClean="0">
                <a:solidFill>
                  <a:schemeClr val="hlink"/>
                </a:solidFill>
              </a:rPr>
              <a:t> - 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olidFill>
                  <a:schemeClr val="hlink"/>
                </a:solidFill>
              </a:rPr>
              <a:t>BUŇKY </a:t>
            </a:r>
            <a:r>
              <a:rPr lang="cs-CZ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smtClean="0">
                <a:solidFill>
                  <a:schemeClr val="hlink"/>
                </a:solidFill>
              </a:rPr>
              <a:t>V </a:t>
            </a:r>
            <a:r>
              <a:rPr lang="en-US" sz="2800" b="1" dirty="0">
                <a:solidFill>
                  <a:schemeClr val="hlink"/>
                </a:solidFill>
              </a:rPr>
              <a:t>EPITELU KRYJÍCÍM LYMFATICKÉ FOLIKULY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88840"/>
            <a:ext cx="8136904" cy="4724400"/>
          </a:xfrm>
        </p:spPr>
        <p:txBody>
          <a:bodyPr/>
          <a:lstStyle/>
          <a:p>
            <a:pPr algn="l">
              <a:lnSpc>
                <a:spcPct val="60000"/>
              </a:lnSpc>
            </a:pPr>
            <a:endParaRPr lang="en-US" sz="2400" b="1" dirty="0"/>
          </a:p>
          <a:p>
            <a:pPr algn="l">
              <a:lnSpc>
                <a:spcPct val="6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Epitelové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err="1">
                <a:solidFill>
                  <a:schemeClr val="tx1"/>
                </a:solidFill>
              </a:rPr>
              <a:t>buňky</a:t>
            </a:r>
            <a:r>
              <a:rPr lang="en-US" sz="2400" b="1" dirty="0">
                <a:solidFill>
                  <a:schemeClr val="tx1"/>
                </a:solidFill>
              </a:rPr>
              <a:t>  s  </a:t>
            </a:r>
            <a:r>
              <a:rPr lang="en-US" sz="2400" b="1" dirty="0" err="1">
                <a:solidFill>
                  <a:schemeClr val="tx1"/>
                </a:solidFill>
              </a:rPr>
              <a:t>nízkým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err="1">
                <a:solidFill>
                  <a:schemeClr val="tx1"/>
                </a:solidFill>
              </a:rPr>
              <a:t>nebo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chybějícím</a:t>
            </a:r>
            <a:r>
              <a:rPr lang="cs-CZ" sz="2400" b="1" dirty="0" smtClean="0">
                <a:solidFill>
                  <a:schemeClr val="tx1"/>
                </a:solidFill>
              </a:rPr>
              <a:t> kartáčkovým</a:t>
            </a:r>
            <a:r>
              <a:rPr lang="en-US" dirty="0" smtClean="0">
                <a:solidFill>
                  <a:schemeClr val="tx1"/>
                </a:solidFill>
              </a:rPr>
              <a:t>             </a:t>
            </a:r>
            <a:endParaRPr lang="cs-CZ" dirty="0" smtClean="0">
              <a:solidFill>
                <a:schemeClr val="tx1"/>
              </a:solidFill>
            </a:endParaRPr>
          </a:p>
          <a:p>
            <a:pPr algn="l">
              <a:lnSpc>
                <a:spcPct val="600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lemem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minimální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glykokalyx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bez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lysozomálních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struktur,</a:t>
            </a:r>
            <a:r>
              <a:rPr lang="en-US" sz="2400" b="1" dirty="0" smtClean="0">
                <a:solidFill>
                  <a:schemeClr val="tx1"/>
                </a:solidFill>
              </a:rPr>
              <a:t>   </a:t>
            </a:r>
            <a:endParaRPr lang="cs-CZ" sz="2400" b="1" dirty="0">
              <a:solidFill>
                <a:schemeClr val="tx1"/>
              </a:solidFill>
            </a:endParaRPr>
          </a:p>
          <a:p>
            <a:pPr algn="l">
              <a:lnSpc>
                <a:spcPct val="600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basolaterálně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výběžky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Funkce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cs-CZ" sz="2400" b="1" dirty="0" smtClean="0">
                <a:solidFill>
                  <a:schemeClr val="tx1"/>
                </a:solidFill>
              </a:rPr>
              <a:t> transport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antigenů</a:t>
            </a:r>
            <a:r>
              <a:rPr lang="cs-CZ" sz="2400" b="1" dirty="0" smtClean="0">
                <a:solidFill>
                  <a:schemeClr val="tx1"/>
                </a:solidFill>
              </a:rPr>
              <a:t> do lymfatického folikulu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              </a:t>
            </a:r>
          </a:p>
          <a:p>
            <a:pPr algn="l">
              <a:lnSpc>
                <a:spcPct val="8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Počet</a:t>
            </a:r>
            <a:r>
              <a:rPr lang="en-US" sz="2400" b="1" dirty="0">
                <a:solidFill>
                  <a:schemeClr val="tx1"/>
                </a:solidFill>
              </a:rPr>
              <a:t>:  1/100 - 1/1000 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konvenčních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enterocytů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0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Lymfoidní folikuly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Organizovaný lymfoidní systém</a:t>
            </a:r>
          </a:p>
          <a:p>
            <a:r>
              <a:rPr lang="cs-CZ" dirty="0" smtClean="0"/>
              <a:t>V epiteliální vrstvě sliznic nebo těsně pod touto vrstvou</a:t>
            </a:r>
          </a:p>
          <a:p>
            <a:r>
              <a:rPr lang="cs-CZ" dirty="0" err="1" smtClean="0"/>
              <a:t>Peyerovy</a:t>
            </a:r>
            <a:r>
              <a:rPr lang="cs-CZ" dirty="0" smtClean="0"/>
              <a:t> plaky – tvořeny více než 100 folikulů s centrální zónou složenou z lymfocytů B a menším počtem lymfocytů T</a:t>
            </a:r>
          </a:p>
          <a:p>
            <a:r>
              <a:rPr lang="cs-CZ" dirty="0" smtClean="0"/>
              <a:t>Uprostřed jsou folikulární dendritické buňky, dendritické buňky a makrofágy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interfolikulární</a:t>
            </a:r>
            <a:r>
              <a:rPr lang="cs-CZ" dirty="0" smtClean="0"/>
              <a:t> oblasti se nacházejí </a:t>
            </a:r>
            <a:r>
              <a:rPr lang="cs-CZ" dirty="0" err="1" smtClean="0"/>
              <a:t>venuly</a:t>
            </a:r>
            <a:r>
              <a:rPr lang="cs-CZ" dirty="0" smtClean="0"/>
              <a:t> s vysokým epitelem – exprese adhezivních molekul – zachycení lymfocytů z oběhu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872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Gastrointestinální imunitní systém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1" y="1556792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144042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Střevní klk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91147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Homing</a:t>
            </a:r>
            <a:r>
              <a:rPr lang="cs-CZ" dirty="0" smtClean="0"/>
              <a:t>“ </a:t>
            </a:r>
            <a:r>
              <a:rPr lang="cs-CZ" dirty="0"/>
              <a:t>lymfocytů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Řízená migrace a usazování se lymfocytů u určitých tkáních imunitního systému. </a:t>
            </a:r>
          </a:p>
          <a:p>
            <a:r>
              <a:rPr lang="cs-CZ"/>
              <a:t>Je závislá na expresi adhezívních molekul označovaných  jako </a:t>
            </a:r>
            <a:r>
              <a:rPr lang="cs-CZ" b="1"/>
              <a:t>homingové receptory</a:t>
            </a:r>
            <a:r>
              <a:rPr lang="cs-CZ"/>
              <a:t> na lymfocytech. </a:t>
            </a:r>
          </a:p>
          <a:p>
            <a:r>
              <a:rPr lang="cs-CZ"/>
              <a:t>Na endoteliích cílových tkání jsou exprimovány příslušné ligandy pro  tyto receptory, označované jako </a:t>
            </a:r>
            <a:r>
              <a:rPr lang="cs-CZ" b="1"/>
              <a:t>adresiny</a:t>
            </a:r>
            <a:r>
              <a:rPr lang="cs-CZ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9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Venuly</a:t>
            </a:r>
            <a:r>
              <a:rPr lang="cs-CZ" dirty="0" smtClean="0"/>
              <a:t> s vysokým endotelem</a:t>
            </a:r>
            <a:br>
              <a:rPr lang="cs-CZ" dirty="0" smtClean="0"/>
            </a:br>
            <a:r>
              <a:rPr lang="cs-CZ" dirty="0" smtClean="0"/>
              <a:t> (</a:t>
            </a:r>
            <a:r>
              <a:rPr lang="cs-CZ" sz="3600" i="1" dirty="0" err="1" smtClean="0"/>
              <a:t>High</a:t>
            </a:r>
            <a:r>
              <a:rPr lang="cs-CZ" sz="3600" i="1" dirty="0" smtClean="0"/>
              <a:t> </a:t>
            </a:r>
            <a:r>
              <a:rPr lang="cs-CZ" sz="3600" i="1" dirty="0" err="1"/>
              <a:t>endotelial</a:t>
            </a:r>
            <a:r>
              <a:rPr lang="cs-CZ" sz="3600" i="1" dirty="0"/>
              <a:t> </a:t>
            </a:r>
            <a:r>
              <a:rPr lang="cs-CZ" sz="3600" i="1" dirty="0" err="1" smtClean="0"/>
              <a:t>venules</a:t>
            </a:r>
            <a:r>
              <a:rPr lang="cs-CZ" sz="3600" i="1" dirty="0" smtClean="0"/>
              <a:t>)</a:t>
            </a:r>
            <a:endParaRPr lang="en-US" sz="3600" i="1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Specializované venuly, místem kde lymfocyty pronikají z krevního oběhu do stromatu lymfatických uzlin nebo do  slizničního imunitního systému. </a:t>
            </a:r>
          </a:p>
          <a:p>
            <a:r>
              <a:rPr lang="cs-CZ"/>
              <a:t>Jsou na nich adhezivní molekuly umožňující vazbu zejména „naivních“ (panenských) T- lymfocytů.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5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Gastrointestinální imunitní systém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1" y="1556792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144042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Střevní klk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90092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Indukce imunitní odpovědi na střevní sliznici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M-buňky lokalizovány v tenkém střevě, v oblasti zvané </a:t>
            </a:r>
            <a:r>
              <a:rPr lang="cs-CZ" dirty="0" err="1" smtClean="0"/>
              <a:t>Peyerovy</a:t>
            </a:r>
            <a:r>
              <a:rPr lang="cs-CZ" dirty="0" smtClean="0"/>
              <a:t> plaky</a:t>
            </a:r>
          </a:p>
          <a:p>
            <a:r>
              <a:rPr lang="cs-CZ" dirty="0"/>
              <a:t>Před M- buňky prostupují, makromolekuly </a:t>
            </a:r>
            <a:r>
              <a:rPr lang="cs-CZ" dirty="0" smtClean="0"/>
              <a:t>částice, mikroorganismy</a:t>
            </a:r>
            <a:endParaRPr lang="en-GB" dirty="0"/>
          </a:p>
          <a:p>
            <a:r>
              <a:rPr lang="cs-CZ" dirty="0" smtClean="0"/>
              <a:t>Pod nimi se nachází lymfoidní folikul tvořený velkými lymfocyty a APC</a:t>
            </a:r>
          </a:p>
          <a:p>
            <a:r>
              <a:rPr lang="cs-CZ" dirty="0" smtClean="0"/>
              <a:t>Dále velký počet paměťových B-lymfocytů stimulovaných </a:t>
            </a:r>
            <a:r>
              <a:rPr lang="cs-CZ" dirty="0" err="1" smtClean="0"/>
              <a:t>Ag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3136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Epteliální</a:t>
            </a:r>
            <a:r>
              <a:rPr lang="cs-CZ" dirty="0" smtClean="0"/>
              <a:t> M buňky – transport </a:t>
            </a:r>
            <a:r>
              <a:rPr lang="cs-CZ" dirty="0" err="1" smtClean="0"/>
              <a:t>Ag</a:t>
            </a:r>
            <a:r>
              <a:rPr lang="cs-CZ" dirty="0" smtClean="0"/>
              <a:t> přes slizniční povrch</a:t>
            </a: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067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096122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91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Indukce imunitní odpovědi na střevní sliznici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Mino </a:t>
            </a:r>
            <a:r>
              <a:rPr lang="cs-CZ" dirty="0" err="1" smtClean="0"/>
              <a:t>folikly</a:t>
            </a:r>
            <a:r>
              <a:rPr lang="cs-CZ" dirty="0" smtClean="0"/>
              <a:t> jsou v lamina propria rozptýleny:</a:t>
            </a:r>
          </a:p>
          <a:p>
            <a:r>
              <a:rPr lang="cs-CZ" dirty="0" smtClean="0"/>
              <a:t>CD4+T-lymfocyty, které  sousedí s </a:t>
            </a:r>
            <a:r>
              <a:rPr lang="cs-CZ" dirty="0" err="1" smtClean="0"/>
              <a:t>venulemi</a:t>
            </a:r>
            <a:r>
              <a:rPr lang="cs-CZ" dirty="0" smtClean="0"/>
              <a:t> tvořenými vysokým endotelem</a:t>
            </a:r>
          </a:p>
          <a:p>
            <a:r>
              <a:rPr lang="cs-CZ" dirty="0" smtClean="0"/>
              <a:t>Fibroblasty – podílejí se na diferenciaci epitel. buněk</a:t>
            </a:r>
          </a:p>
          <a:p>
            <a:r>
              <a:rPr lang="cs-CZ" dirty="0" smtClean="0"/>
              <a:t>Makrofágy a dendritické buňky – zdroj </a:t>
            </a:r>
            <a:r>
              <a:rPr lang="cs-CZ" dirty="0" err="1" smtClean="0"/>
              <a:t>cytokinů</a:t>
            </a:r>
            <a:endParaRPr lang="cs-CZ" dirty="0" smtClean="0"/>
          </a:p>
          <a:p>
            <a:r>
              <a:rPr lang="cs-CZ" dirty="0" smtClean="0"/>
              <a:t>Den. </a:t>
            </a:r>
            <a:r>
              <a:rPr lang="cs-CZ" dirty="0" err="1"/>
              <a:t>b</a:t>
            </a:r>
            <a:r>
              <a:rPr lang="cs-CZ" dirty="0" err="1" smtClean="0"/>
              <a:t>b</a:t>
            </a:r>
            <a:r>
              <a:rPr lang="cs-CZ" dirty="0" smtClean="0"/>
              <a:t>. nejsou plně vyzrálé, po stimulaci dozrávání a přenos </a:t>
            </a:r>
            <a:r>
              <a:rPr lang="cs-CZ" dirty="0" err="1" smtClean="0"/>
              <a:t>Ag</a:t>
            </a:r>
            <a:r>
              <a:rPr lang="cs-CZ" dirty="0" smtClean="0"/>
              <a:t> do příslušných  lymfatických uzlin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182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Dendritické buňky sliznic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Rozdělení do dvou </a:t>
            </a:r>
            <a:r>
              <a:rPr lang="cs-CZ" dirty="0" err="1" smtClean="0"/>
              <a:t>subsetů</a:t>
            </a:r>
            <a:r>
              <a:rPr lang="cs-CZ" dirty="0" smtClean="0"/>
              <a:t> DC-1 a DC-2</a:t>
            </a:r>
          </a:p>
          <a:p>
            <a:r>
              <a:rPr lang="cs-CZ" dirty="0" smtClean="0"/>
              <a:t>DC-1 -stimulace infekčním </a:t>
            </a:r>
            <a:r>
              <a:rPr lang="cs-CZ" dirty="0" err="1" smtClean="0"/>
              <a:t>Ag</a:t>
            </a:r>
            <a:r>
              <a:rPr lang="cs-CZ" dirty="0" smtClean="0"/>
              <a:t> ve vysoké koncentraci – aktivace T-lymfocytů do Th1 (IFN-</a:t>
            </a:r>
            <a:r>
              <a:rPr lang="el-GR" dirty="0" smtClean="0"/>
              <a:t>γ</a:t>
            </a:r>
            <a:r>
              <a:rPr lang="cs-CZ" dirty="0" smtClean="0"/>
              <a:t> a cytotoxické mechanismy)</a:t>
            </a:r>
          </a:p>
          <a:p>
            <a:r>
              <a:rPr lang="cs-CZ" dirty="0" smtClean="0"/>
              <a:t>DC-2 –stimulace nízkými dávkami </a:t>
            </a:r>
            <a:r>
              <a:rPr lang="cs-CZ" dirty="0" err="1" smtClean="0"/>
              <a:t>Ag</a:t>
            </a:r>
            <a:r>
              <a:rPr lang="cs-CZ" dirty="0" smtClean="0"/>
              <a:t> – za fyziologických podmínek – aktivace lymfocytů do Th2 (IL-2,4 a 13 ) a </a:t>
            </a:r>
            <a:r>
              <a:rPr lang="cs-CZ" dirty="0" err="1" smtClean="0"/>
              <a:t>Tr</a:t>
            </a:r>
            <a:r>
              <a:rPr lang="cs-CZ" dirty="0" smtClean="0"/>
              <a:t> – produkce </a:t>
            </a:r>
            <a:r>
              <a:rPr lang="cs-CZ" dirty="0" err="1" smtClean="0"/>
              <a:t>cytokinů</a:t>
            </a:r>
            <a:r>
              <a:rPr lang="cs-CZ" dirty="0" smtClean="0"/>
              <a:t> IL-10 a TGF</a:t>
            </a:r>
            <a:r>
              <a:rPr lang="el-GR" dirty="0" smtClean="0"/>
              <a:t>β</a:t>
            </a:r>
            <a:endParaRPr lang="cs-CZ" dirty="0" smtClean="0"/>
          </a:p>
          <a:p>
            <a:r>
              <a:rPr lang="cs-CZ" dirty="0" smtClean="0"/>
              <a:t>Výsledek aktivace B-lymfocytů k produkci </a:t>
            </a:r>
            <a:r>
              <a:rPr lang="cs-CZ" dirty="0" err="1" smtClean="0"/>
              <a:t>IgA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58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L-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995988" y="53975"/>
            <a:ext cx="895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4400" b="1" baseline="-25000">
                <a:latin typeface="Arial" pitchFamily="34" charset="0"/>
              </a:rPr>
              <a:t>       </a:t>
            </a:r>
            <a:endParaRPr lang="cs-CZ" sz="2400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 useBgFill="1"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9372600" cy="685800"/>
          </a:xfrm>
          <a:prstGeom prst="rect">
            <a:avLst/>
          </a:prstGeom>
          <a:ln w="0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cs-CZ" sz="4000" b="1" baseline="-25000">
                <a:solidFill>
                  <a:schemeClr val="hlink"/>
                </a:solidFill>
                <a:latin typeface="Arial" pitchFamily="34" charset="0"/>
              </a:rPr>
              <a:t>SPOLEČNÝ IMUNITNÍ SYSTÉM SLIZNIC</a:t>
            </a:r>
            <a:endParaRPr lang="cs-CZ" sz="2400" baseline="-2500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8049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Humorální mechanismy slizničního imunitního systému – role </a:t>
            </a:r>
            <a:r>
              <a:rPr lang="cs-CZ" dirty="0" err="1" smtClean="0"/>
              <a:t>IgA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Produkován B-lymfocyty a plazmatickými buňkami v </a:t>
            </a:r>
            <a:r>
              <a:rPr lang="cs-CZ" dirty="0" err="1" smtClean="0"/>
              <a:t>submokózních</a:t>
            </a:r>
            <a:r>
              <a:rPr lang="cs-CZ" dirty="0" smtClean="0"/>
              <a:t> vrstvách </a:t>
            </a:r>
          </a:p>
          <a:p>
            <a:r>
              <a:rPr lang="cs-CZ" dirty="0" smtClean="0"/>
              <a:t>Transport přes </a:t>
            </a:r>
            <a:r>
              <a:rPr lang="cs-CZ" dirty="0" err="1" smtClean="0"/>
              <a:t>epteliální</a:t>
            </a:r>
            <a:r>
              <a:rPr lang="cs-CZ" dirty="0" smtClean="0"/>
              <a:t> buňku na slizniční povrch - </a:t>
            </a:r>
            <a:r>
              <a:rPr lang="cs-CZ" b="1" dirty="0" err="1" smtClean="0"/>
              <a:t>transcytóza</a:t>
            </a:r>
            <a:endParaRPr lang="cs-CZ" b="1" dirty="0"/>
          </a:p>
          <a:p>
            <a:r>
              <a:rPr lang="cs-CZ" dirty="0" smtClean="0"/>
              <a:t>Váže se na transportní </a:t>
            </a:r>
            <a:r>
              <a:rPr lang="cs-CZ" dirty="0" err="1" smtClean="0"/>
              <a:t>Fc</a:t>
            </a:r>
            <a:r>
              <a:rPr lang="cs-CZ" dirty="0" smtClean="0"/>
              <a:t>-receptor </a:t>
            </a:r>
            <a:r>
              <a:rPr lang="en-GB" dirty="0" smtClean="0"/>
              <a:t>→</a:t>
            </a:r>
            <a:r>
              <a:rPr lang="cs-CZ" dirty="0" smtClean="0"/>
              <a:t> endocytóza a přenesení na </a:t>
            </a:r>
            <a:r>
              <a:rPr lang="cs-CZ" dirty="0" err="1" smtClean="0"/>
              <a:t>luminární</a:t>
            </a:r>
            <a:r>
              <a:rPr lang="cs-CZ" dirty="0" smtClean="0"/>
              <a:t> stranu buňky, tam fúzuje s membránou a část receptorové molekuly  ( tzv. sekreční komponenta) spolu s navázaným </a:t>
            </a:r>
            <a:r>
              <a:rPr lang="cs-CZ" dirty="0" err="1" smtClean="0"/>
              <a:t>IgA</a:t>
            </a:r>
            <a:r>
              <a:rPr lang="cs-CZ" dirty="0" smtClean="0"/>
              <a:t> se odštěpí</a:t>
            </a:r>
          </a:p>
          <a:p>
            <a:r>
              <a:rPr lang="cs-CZ" dirty="0" smtClean="0"/>
              <a:t>Přenos </a:t>
            </a:r>
            <a:r>
              <a:rPr lang="cs-CZ" dirty="0" err="1" smtClean="0"/>
              <a:t>IgA</a:t>
            </a:r>
            <a:r>
              <a:rPr lang="cs-CZ" dirty="0" smtClean="0"/>
              <a:t> do mateřského mléka a do zažívacího traktu novorozence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205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brHel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2325" y="192088"/>
            <a:ext cx="6622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               </a:t>
            </a:r>
            <a:r>
              <a:rPr lang="en-US" sz="2400" b="1" dirty="0" err="1" smtClean="0">
                <a:solidFill>
                  <a:schemeClr val="hlink"/>
                </a:solidFill>
                <a:latin typeface="Arial" pitchFamily="34" charset="0"/>
              </a:rPr>
              <a:t>Struktura</a:t>
            </a:r>
            <a:r>
              <a:rPr lang="en-US" sz="2400" b="1" dirty="0" smtClean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Arial" pitchFamily="34" charset="0"/>
              </a:rPr>
              <a:t>molekuly</a:t>
            </a:r>
            <a:r>
              <a:rPr lang="cs-CZ" sz="2400" b="1" dirty="0" smtClean="0">
                <a:solidFill>
                  <a:schemeClr val="hlink"/>
                </a:solidFill>
                <a:latin typeface="Arial" pitchFamily="34" charset="0"/>
              </a:rPr>
              <a:t> sekrečního</a:t>
            </a:r>
            <a:r>
              <a:rPr lang="en-US" sz="2400" b="1" dirty="0" smtClean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Arial" pitchFamily="34" charset="0"/>
              </a:rPr>
              <a:t>IgA</a:t>
            </a:r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56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Transcytóza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74676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09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200" b="1" dirty="0" err="1"/>
              <a:t>Vlastnosti</a:t>
            </a:r>
            <a:r>
              <a:rPr lang="en-US" sz="3200" b="1" dirty="0"/>
              <a:t> a </a:t>
            </a:r>
            <a:r>
              <a:rPr lang="en-US" sz="3200" b="1" dirty="0" err="1"/>
              <a:t>funkce</a:t>
            </a:r>
            <a:r>
              <a:rPr lang="en-US" sz="3200" b="1" dirty="0"/>
              <a:t> </a:t>
            </a:r>
            <a:r>
              <a:rPr lang="en-US" sz="3200" b="1" dirty="0" err="1"/>
              <a:t>sekrečního</a:t>
            </a:r>
            <a:r>
              <a:rPr lang="en-US" sz="3200" b="1" dirty="0"/>
              <a:t> IgA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153400" cy="5522168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Produkováno v největším množství -3-5g denně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Odolnost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vůči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proteolytickým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enzymům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Neutralizace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toxinů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virů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enzymů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Inhibice</a:t>
            </a:r>
            <a:r>
              <a:rPr lang="en-US" dirty="0">
                <a:solidFill>
                  <a:schemeClr val="tx1"/>
                </a:solidFill>
              </a:rPr>
              <a:t> adherence </a:t>
            </a:r>
            <a:r>
              <a:rPr lang="en-US" dirty="0" err="1">
                <a:solidFill>
                  <a:schemeClr val="tx1"/>
                </a:solidFill>
              </a:rPr>
              <a:t>mikroorganismů</a:t>
            </a:r>
            <a:r>
              <a:rPr lang="en-US" dirty="0">
                <a:solidFill>
                  <a:schemeClr val="tx1"/>
                </a:solidFill>
              </a:rPr>
              <a:t> k </a:t>
            </a:r>
            <a:r>
              <a:rPr lang="en-US" dirty="0" err="1">
                <a:solidFill>
                  <a:schemeClr val="tx1"/>
                </a:solidFill>
              </a:rPr>
              <a:t>epiteliím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Zábrana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průniku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antigenu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mikrobů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Opsonizační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efekt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Protilátkami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mediovaná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cytotoxicita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Intracelulární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neutralizace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virů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epitelových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buňkách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transportu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sIgA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fúze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vesiklů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obsahujících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sIgA</a:t>
            </a:r>
            <a:r>
              <a:rPr lang="en-US" dirty="0">
                <a:solidFill>
                  <a:schemeClr val="tx1"/>
                </a:solidFill>
              </a:rPr>
              <a:t> s </a:t>
            </a:r>
            <a:r>
              <a:rPr lang="en-US" dirty="0" err="1">
                <a:solidFill>
                  <a:schemeClr val="tx1"/>
                </a:solidFill>
              </a:rPr>
              <a:t>endosomy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obsahujícími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antigen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Protizánětlivá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aktivita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kompetitivní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vazbou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antigen (</a:t>
            </a:r>
            <a:r>
              <a:rPr lang="en-US" dirty="0" err="1" smtClean="0">
                <a:solidFill>
                  <a:schemeClr val="tx1"/>
                </a:solidFill>
              </a:rPr>
              <a:t>blokace</a:t>
            </a:r>
            <a:r>
              <a:rPr lang="en-US" dirty="0" smtClean="0">
                <a:solidFill>
                  <a:schemeClr val="tx1"/>
                </a:solidFill>
              </a:rPr>
              <a:t> IgG a </a:t>
            </a:r>
            <a:r>
              <a:rPr lang="en-US" dirty="0" err="1" smtClean="0">
                <a:solidFill>
                  <a:schemeClr val="tx1"/>
                </a:solidFill>
              </a:rPr>
              <a:t>IgE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mediovaných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reakcí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6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Sekreční imunoglobuliny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IgA</a:t>
            </a:r>
            <a:r>
              <a:rPr lang="cs-CZ" dirty="0" smtClean="0"/>
              <a:t> – největší strukturní heterogenita</a:t>
            </a:r>
          </a:p>
          <a:p>
            <a:r>
              <a:rPr lang="cs-CZ" dirty="0" smtClean="0"/>
              <a:t>Monomer, polymer a sekreční</a:t>
            </a:r>
          </a:p>
          <a:p>
            <a:r>
              <a:rPr lang="cs-CZ" dirty="0" smtClean="0"/>
              <a:t>V zažívacím traktu IgA2, v dýchacích cestách IgA1</a:t>
            </a:r>
          </a:p>
          <a:p>
            <a:r>
              <a:rPr lang="cs-CZ" dirty="0" smtClean="0"/>
              <a:t>U sekrečních  výhoda polyvalence – 4 -8 vazebných míst pro </a:t>
            </a:r>
            <a:r>
              <a:rPr lang="cs-CZ" dirty="0" err="1" smtClean="0"/>
              <a:t>Ag</a:t>
            </a:r>
            <a:r>
              <a:rPr lang="cs-CZ" dirty="0" smtClean="0"/>
              <a:t> – vysoká </a:t>
            </a:r>
            <a:r>
              <a:rPr lang="cs-CZ" dirty="0" err="1" smtClean="0"/>
              <a:t>avidita</a:t>
            </a:r>
            <a:r>
              <a:rPr lang="cs-CZ" dirty="0" smtClean="0"/>
              <a:t> x nízká afinita</a:t>
            </a:r>
          </a:p>
          <a:p>
            <a:r>
              <a:rPr lang="cs-CZ" dirty="0" smtClean="0"/>
              <a:t>Kromě </a:t>
            </a:r>
            <a:r>
              <a:rPr lang="cs-CZ" dirty="0" err="1" smtClean="0"/>
              <a:t>IgA</a:t>
            </a:r>
            <a:r>
              <a:rPr lang="cs-CZ" dirty="0" smtClean="0"/>
              <a:t> také </a:t>
            </a:r>
            <a:r>
              <a:rPr lang="cs-CZ" dirty="0" err="1" smtClean="0"/>
              <a:t>IgM</a:t>
            </a:r>
            <a:endParaRPr lang="cs-CZ" dirty="0" smtClean="0"/>
          </a:p>
          <a:p>
            <a:r>
              <a:rPr lang="cs-CZ" dirty="0" smtClean="0"/>
              <a:t>Význam v raném dětství a u selektivního deficitu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Náchylnější k proteolytickému rozkladu v </a:t>
            </a:r>
            <a:r>
              <a:rPr lang="cs-CZ" dirty="0"/>
              <a:t>l</a:t>
            </a:r>
            <a:r>
              <a:rPr lang="cs-CZ" dirty="0" smtClean="0"/>
              <a:t>umen střeva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29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3400" b="1" dirty="0" err="1"/>
              <a:t>Antimikrobní</a:t>
            </a:r>
            <a:r>
              <a:rPr lang="en-US" sz="3400" b="1" dirty="0"/>
              <a:t> </a:t>
            </a:r>
            <a:r>
              <a:rPr lang="en-US" sz="3400" b="1" dirty="0" err="1"/>
              <a:t>mechani</a:t>
            </a:r>
            <a:r>
              <a:rPr lang="cs-CZ" sz="3400" b="1" dirty="0"/>
              <a:t>s</a:t>
            </a:r>
            <a:r>
              <a:rPr lang="en-US" sz="3400" b="1" dirty="0"/>
              <a:t>my </a:t>
            </a:r>
            <a:br>
              <a:rPr lang="en-US" sz="3400" b="1" dirty="0"/>
            </a:br>
            <a:r>
              <a:rPr lang="en-US" sz="3400" b="1" dirty="0" err="1"/>
              <a:t>na</a:t>
            </a:r>
            <a:r>
              <a:rPr lang="en-US" sz="3400" b="1" dirty="0"/>
              <a:t> </a:t>
            </a:r>
            <a:r>
              <a:rPr lang="en-US" sz="3400" b="1" dirty="0" err="1"/>
              <a:t>sliznicích</a:t>
            </a:r>
            <a:endParaRPr lang="en-US" sz="34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610600" cy="4876800"/>
          </a:xfrm>
        </p:spPr>
        <p:txBody>
          <a:bodyPr>
            <a:normAutofit lnSpcReduction="10000"/>
          </a:bodyPr>
          <a:lstStyle/>
          <a:p>
            <a:pPr algn="just"/>
            <a:endParaRPr lang="en-US" sz="2200" b="1" dirty="0"/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Faktor</a:t>
            </a:r>
            <a:r>
              <a:rPr lang="en-US" sz="2200" dirty="0">
                <a:solidFill>
                  <a:schemeClr val="tx1"/>
                </a:solidFill>
              </a:rPr>
              <a:t>			           </a:t>
            </a:r>
            <a:r>
              <a:rPr lang="en-US" sz="2200" dirty="0" err="1">
                <a:solidFill>
                  <a:schemeClr val="tx1"/>
                </a:solidFill>
              </a:rPr>
              <a:t>Mechani</a:t>
            </a:r>
            <a:r>
              <a:rPr lang="cs-CZ" sz="2200" dirty="0">
                <a:solidFill>
                  <a:schemeClr val="tx1"/>
                </a:solidFill>
              </a:rPr>
              <a:t>s</a:t>
            </a:r>
            <a:r>
              <a:rPr lang="en-US" sz="2200" dirty="0" err="1">
                <a:solidFill>
                  <a:schemeClr val="tx1"/>
                </a:solidFill>
              </a:rPr>
              <a:t>mus</a:t>
            </a:r>
            <a:endParaRPr lang="en-US" sz="22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komensální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cs-CZ" sz="2200" dirty="0" smtClean="0">
                <a:solidFill>
                  <a:schemeClr val="tx1"/>
                </a:solidFill>
              </a:rPr>
              <a:t>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kompetice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s </a:t>
            </a:r>
            <a:r>
              <a:rPr lang="en-US" sz="2200" dirty="0" err="1">
                <a:solidFill>
                  <a:schemeClr val="tx1"/>
                </a:solidFill>
              </a:rPr>
              <a:t>exogenními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mikroby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</a:p>
          <a:p>
            <a:pPr algn="just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                                    	</a:t>
            </a:r>
            <a:r>
              <a:rPr lang="cs-CZ" sz="2200" dirty="0" smtClean="0">
                <a:solidFill>
                  <a:schemeClr val="tx1"/>
                </a:solidFill>
              </a:rPr>
              <a:t>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produkce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protizánětlivých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látek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těsné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spoje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epitelu</a:t>
            </a:r>
            <a:r>
              <a:rPr lang="en-US" sz="2200" dirty="0">
                <a:solidFill>
                  <a:schemeClr val="tx1"/>
                </a:solidFill>
              </a:rPr>
              <a:t> 	 	</a:t>
            </a:r>
            <a:r>
              <a:rPr lang="en-US" sz="2200" dirty="0" err="1">
                <a:solidFill>
                  <a:schemeClr val="tx1"/>
                </a:solidFill>
              </a:rPr>
              <a:t>brání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průniku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bakterií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řasinky</a:t>
            </a:r>
            <a:r>
              <a:rPr lang="en-US" sz="2200" dirty="0">
                <a:solidFill>
                  <a:schemeClr val="tx1"/>
                </a:solidFill>
              </a:rPr>
              <a:t>			</a:t>
            </a:r>
            <a:r>
              <a:rPr lang="cs-CZ" sz="2200" dirty="0" smtClean="0">
                <a:solidFill>
                  <a:schemeClr val="tx1"/>
                </a:solidFill>
              </a:rPr>
              <a:t>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zachytávají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mikroby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mucin</a:t>
            </a:r>
            <a:r>
              <a:rPr lang="en-US" sz="2200" dirty="0">
                <a:solidFill>
                  <a:schemeClr val="tx1"/>
                </a:solidFill>
              </a:rPr>
              <a:t>		       		</a:t>
            </a:r>
            <a:r>
              <a:rPr lang="en-US" sz="2200" dirty="0" err="1">
                <a:solidFill>
                  <a:schemeClr val="tx1"/>
                </a:solidFill>
              </a:rPr>
              <a:t>zachytává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lysozym</a:t>
            </a:r>
            <a:r>
              <a:rPr lang="en-US" sz="2200" dirty="0">
                <a:solidFill>
                  <a:schemeClr val="tx1"/>
                </a:solidFill>
              </a:rPr>
              <a:t>		       	</a:t>
            </a:r>
            <a:r>
              <a:rPr lang="cs-CZ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zabíjí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G+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stěny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laktoferin</a:t>
            </a:r>
            <a:r>
              <a:rPr lang="en-US" sz="2200" dirty="0">
                <a:solidFill>
                  <a:schemeClr val="tx1"/>
                </a:solidFill>
              </a:rPr>
              <a:t>	                       </a:t>
            </a:r>
            <a:r>
              <a:rPr lang="cs-CZ" sz="2200" dirty="0" smtClean="0">
                <a:solidFill>
                  <a:schemeClr val="tx1"/>
                </a:solidFill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</a:rPr>
              <a:t>váže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železo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inhibice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růstu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mikrobů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laktoperoxidasa</a:t>
            </a:r>
            <a:r>
              <a:rPr lang="en-US" sz="2200" dirty="0">
                <a:solidFill>
                  <a:schemeClr val="tx1"/>
                </a:solidFill>
              </a:rPr>
              <a:t>	       	</a:t>
            </a:r>
            <a:r>
              <a:rPr lang="cs-CZ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usmrcuje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volné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radikály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antibiot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peptidy</a:t>
            </a:r>
            <a:r>
              <a:rPr lang="en-US" sz="2200" dirty="0">
                <a:solidFill>
                  <a:schemeClr val="tx1"/>
                </a:solidFill>
              </a:rPr>
              <a:t>	       	</a:t>
            </a:r>
            <a:r>
              <a:rPr lang="en-US" sz="2200" dirty="0" err="1">
                <a:solidFill>
                  <a:schemeClr val="tx1"/>
                </a:solidFill>
              </a:rPr>
              <a:t>usmrcují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sekreční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Ig</a:t>
            </a:r>
            <a:r>
              <a:rPr lang="en-US" sz="2200" dirty="0">
                <a:solidFill>
                  <a:schemeClr val="tx1"/>
                </a:solidFill>
              </a:rPr>
              <a:t>                 	</a:t>
            </a:r>
            <a:r>
              <a:rPr lang="cs-CZ" sz="2200" dirty="0" smtClean="0">
                <a:solidFill>
                  <a:schemeClr val="tx1"/>
                </a:solidFill>
              </a:rPr>
              <a:t> 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blokují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adherenci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bakterií</a:t>
            </a:r>
            <a:r>
              <a:rPr lang="en-US" sz="2200" dirty="0">
                <a:solidFill>
                  <a:schemeClr val="tx1"/>
                </a:solidFill>
              </a:rPr>
              <a:t> k </a:t>
            </a:r>
            <a:r>
              <a:rPr lang="en-US" sz="2200" dirty="0" err="1">
                <a:solidFill>
                  <a:schemeClr val="tx1"/>
                </a:solidFill>
              </a:rPr>
              <a:t>epitelu</a:t>
            </a:r>
            <a:r>
              <a:rPr lang="en-US" sz="200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57200" y="22860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119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52400"/>
          </a:xfrm>
        </p:spPr>
        <p:txBody>
          <a:bodyPr>
            <a:normAutofit fontScale="90000"/>
          </a:bodyPr>
          <a:lstStyle/>
          <a:p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endParaRPr lang="cs-CZ" sz="2400" b="1" i="1" u="sng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cs-CZ" sz="2400" i="1" u="sng" dirty="0" err="1" smtClean="0">
                <a:solidFill>
                  <a:schemeClr val="tx1"/>
                </a:solidFill>
              </a:rPr>
              <a:t>Cathelicidiny</a:t>
            </a:r>
            <a:r>
              <a:rPr lang="cs-CZ" sz="2400" i="1" u="sng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kationické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peptidy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</a:t>
            </a:r>
            <a:endParaRPr lang="cs-CZ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</a:t>
            </a:r>
            <a:r>
              <a:rPr lang="cs-CZ" sz="2400" dirty="0" smtClean="0">
                <a:solidFill>
                  <a:schemeClr val="tx1"/>
                </a:solidFill>
              </a:rPr>
              <a:t>      neutrofilní leukocyty, některé epitelové 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buňky, mastocyty, 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             účinkují </a:t>
            </a:r>
            <a:r>
              <a:rPr lang="cs-CZ" sz="2400" dirty="0">
                <a:solidFill>
                  <a:schemeClr val="tx1"/>
                </a:solidFill>
              </a:rPr>
              <a:t>jako </a:t>
            </a:r>
            <a:r>
              <a:rPr lang="cs-CZ" sz="2400" dirty="0" smtClean="0">
                <a:solidFill>
                  <a:schemeClr val="tx1"/>
                </a:solidFill>
              </a:rPr>
              <a:t>přirozená mikrobicidní  antibiotika</a:t>
            </a:r>
          </a:p>
          <a:p>
            <a:pPr algn="l">
              <a:lnSpc>
                <a:spcPct val="9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 i="1" u="sng" dirty="0" err="1">
                <a:solidFill>
                  <a:schemeClr val="tx1"/>
                </a:solidFill>
              </a:rPr>
              <a:t>Defensiny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kationické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peptidy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α-</a:t>
            </a:r>
            <a:r>
              <a:rPr lang="en-US" sz="2400" i="1" dirty="0" err="1" smtClean="0">
                <a:solidFill>
                  <a:schemeClr val="tx1"/>
                </a:solidFill>
              </a:rPr>
              <a:t>defensiny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err="1">
                <a:solidFill>
                  <a:schemeClr val="tx1"/>
                </a:solidFill>
              </a:rPr>
              <a:t>neutrofily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Panet</a:t>
            </a:r>
            <a:r>
              <a:rPr lang="cs-CZ" sz="2400" dirty="0">
                <a:solidFill>
                  <a:schemeClr val="tx1"/>
                </a:solidFill>
              </a:rPr>
              <a:t>h</a:t>
            </a:r>
            <a:r>
              <a:rPr lang="en-US" sz="2400" dirty="0" err="1">
                <a:solidFill>
                  <a:schemeClr val="tx1"/>
                </a:solidFill>
              </a:rPr>
              <a:t>ovy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buňky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tenkého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       </a:t>
            </a:r>
            <a:r>
              <a:rPr lang="en-US" sz="2400" dirty="0" err="1">
                <a:solidFill>
                  <a:schemeClr val="tx1"/>
                </a:solidFill>
              </a:rPr>
              <a:t>střeva</a:t>
            </a:r>
            <a:r>
              <a:rPr lang="cs-CZ" sz="2400" dirty="0">
                <a:solidFill>
                  <a:schemeClr val="tx1"/>
                </a:solidFill>
              </a:rPr>
              <a:t>,mají významnou roli při zánětu,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       hojení ran a zasahují i do imunity získané 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β-</a:t>
            </a:r>
            <a:r>
              <a:rPr lang="en-US" sz="2400" i="1" dirty="0" err="1" smtClean="0">
                <a:solidFill>
                  <a:schemeClr val="tx1"/>
                </a:solidFill>
              </a:rPr>
              <a:t>defensiny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epitelové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buňky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ústní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sliznice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bronchů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urogenitálního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traktu</a:t>
            </a:r>
            <a:r>
              <a:rPr lang="en-US" sz="2400" dirty="0">
                <a:solidFill>
                  <a:schemeClr val="tx1"/>
                </a:solidFill>
              </a:rPr>
              <a:t>, epidermis</a:t>
            </a:r>
            <a:r>
              <a:rPr lang="cs-CZ" sz="2400" dirty="0">
                <a:solidFill>
                  <a:schemeClr val="tx1"/>
                </a:solidFill>
              </a:rPr>
              <a:t>,  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jejich </a:t>
            </a:r>
            <a:r>
              <a:rPr lang="en-US" sz="2400" dirty="0" err="1">
                <a:solidFill>
                  <a:schemeClr val="tx1"/>
                </a:solidFill>
              </a:rPr>
              <a:t>vazba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fosfolipidové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membrány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mikrobů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vede 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porušení</a:t>
            </a:r>
            <a:r>
              <a:rPr lang="cs-CZ" sz="2400" dirty="0">
                <a:solidFill>
                  <a:schemeClr val="tx1"/>
                </a:solidFill>
              </a:rPr>
              <a:t> její</a:t>
            </a:r>
            <a:r>
              <a:rPr lang="en-US" sz="2400" dirty="0">
                <a:solidFill>
                  <a:schemeClr val="tx1"/>
                </a:solidFill>
              </a:rPr>
              <a:t> integrity</a:t>
            </a:r>
            <a:r>
              <a:rPr lang="cs-CZ" sz="2400" dirty="0">
                <a:solidFill>
                  <a:schemeClr val="tx1"/>
                </a:solidFill>
              </a:rPr>
              <a:t> a k zabití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       mikroba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    </a:t>
            </a:r>
          </a:p>
          <a:p>
            <a:pPr algn="l">
              <a:lnSpc>
                <a:spcPct val="90000"/>
              </a:lnSpc>
            </a:pPr>
            <a:r>
              <a:rPr lang="en-US" sz="2400" b="1" dirty="0"/>
              <a:t>                        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581400" y="6172200"/>
            <a:ext cx="512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2000" y="53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>
                <a:latin typeface="Arial" pitchFamily="34" charset="0"/>
              </a:rPr>
              <a:t>Antimikrobní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peptidy</a:t>
            </a:r>
            <a:endParaRPr lang="en-US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9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hlink"/>
                </a:solidFill>
              </a:rPr>
              <a:t>ORÁLNÍ TOLERANCE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286000"/>
            <a:ext cx="88566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/>
              <a:t>I</a:t>
            </a:r>
            <a:r>
              <a:rPr lang="en-US" sz="2400" b="1"/>
              <a:t>nhibice systémové imunity následující </a:t>
            </a:r>
            <a:r>
              <a:rPr lang="cs-CZ" sz="2400" b="1"/>
              <a:t> </a:t>
            </a:r>
          </a:p>
          <a:p>
            <a:pPr>
              <a:lnSpc>
                <a:spcPct val="90000"/>
              </a:lnSpc>
            </a:pPr>
            <a:r>
              <a:rPr lang="cs-CZ" sz="2400" b="1"/>
              <a:t>   </a:t>
            </a:r>
            <a:r>
              <a:rPr lang="en-US" sz="2400" b="1"/>
              <a:t>po</a:t>
            </a:r>
            <a:r>
              <a:rPr lang="cs-CZ" sz="2400" b="1"/>
              <a:t> per</a:t>
            </a:r>
            <a:r>
              <a:rPr lang="en-US" sz="2400" b="1"/>
              <a:t>orálním</a:t>
            </a:r>
            <a:r>
              <a:rPr lang="cs-CZ" sz="2400" b="1"/>
              <a:t> </a:t>
            </a:r>
            <a:r>
              <a:rPr lang="en-US" sz="2400" b="1"/>
              <a:t>podání antigenu (proteinu)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 algn="l">
              <a:lnSpc>
                <a:spcPct val="90000"/>
              </a:lnSpc>
            </a:pPr>
            <a:r>
              <a:rPr lang="en-US" sz="2400" b="1"/>
              <a:t>     </a:t>
            </a:r>
            <a:r>
              <a:rPr lang="cs-CZ" sz="2400" b="1"/>
              <a:t>   U</a:t>
            </a:r>
            <a:r>
              <a:rPr lang="en-US" sz="2400" b="1"/>
              <a:t>stavení tolerance: </a:t>
            </a:r>
            <a:r>
              <a:rPr lang="cs-CZ" sz="2400" b="1"/>
              <a:t>5 až </a:t>
            </a:r>
            <a:r>
              <a:rPr lang="en-US" sz="2400" b="1"/>
              <a:t>7 dní po orální </a:t>
            </a:r>
            <a:r>
              <a:rPr lang="cs-CZ" sz="2400" b="1"/>
              <a:t>  </a:t>
            </a:r>
          </a:p>
          <a:p>
            <a:pPr algn="l">
              <a:lnSpc>
                <a:spcPct val="90000"/>
              </a:lnSpc>
            </a:pPr>
            <a:r>
              <a:rPr lang="cs-CZ" sz="2400" b="1"/>
              <a:t>        </a:t>
            </a:r>
            <a:r>
              <a:rPr lang="en-US" sz="2400" b="1"/>
              <a:t>aplikaci</a:t>
            </a:r>
          </a:p>
          <a:p>
            <a:pPr algn="l">
              <a:lnSpc>
                <a:spcPct val="90000"/>
              </a:lnSpc>
            </a:pPr>
            <a:endParaRPr lang="en-US" sz="2400" b="1"/>
          </a:p>
          <a:p>
            <a:pPr algn="l">
              <a:lnSpc>
                <a:spcPct val="90000"/>
              </a:lnSpc>
            </a:pPr>
            <a:r>
              <a:rPr lang="en-US" sz="2400" b="1"/>
              <a:t>     </a:t>
            </a:r>
            <a:r>
              <a:rPr lang="cs-CZ" sz="2400" b="1"/>
              <a:t>   </a:t>
            </a:r>
            <a:r>
              <a:rPr lang="en-US" sz="2400" b="1"/>
              <a:t>Trvání: několik měsíců</a:t>
            </a:r>
          </a:p>
          <a:p>
            <a:pPr algn="l">
              <a:lnSpc>
                <a:spcPct val="90000"/>
              </a:lnSpc>
            </a:pPr>
            <a:endParaRPr lang="en-US" sz="2400" b="1"/>
          </a:p>
          <a:p>
            <a:pPr algn="l">
              <a:lnSpc>
                <a:spcPct val="90000"/>
              </a:lnSpc>
            </a:pPr>
            <a:r>
              <a:rPr lang="en-US" sz="2400" b="1"/>
              <a:t>     </a:t>
            </a:r>
            <a:r>
              <a:rPr lang="cs-CZ" sz="2400" b="1"/>
              <a:t>   </a:t>
            </a:r>
            <a:r>
              <a:rPr lang="en-US" sz="2400" b="1"/>
              <a:t>Fyziologick</a:t>
            </a:r>
            <a:r>
              <a:rPr lang="cs-CZ" sz="2400" b="1"/>
              <a:t>ý význam</a:t>
            </a:r>
            <a:r>
              <a:rPr lang="en-US" sz="2400" b="1"/>
              <a:t>: tolerance k antigenům </a:t>
            </a:r>
            <a:r>
              <a:rPr lang="cs-CZ" sz="2400" b="1"/>
              <a:t> </a:t>
            </a:r>
            <a:r>
              <a:rPr lang="en-US" sz="2400" b="1"/>
              <a:t>potravy</a:t>
            </a:r>
            <a:endParaRPr lang="en-US" sz="2000" b="1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957638" y="1438275"/>
            <a:ext cx="719137" cy="7191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>
              <a:alpha val="50000"/>
            </a:srgbClr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hangingPunct="0"/>
            <a:endParaRPr lang="cs-CZ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00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23913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chemeClr val="hlink"/>
                </a:solidFill>
              </a:rPr>
              <a:t>  Využití indukce „orální“ (slizniční)</a:t>
            </a:r>
            <a:br>
              <a:rPr lang="cs-CZ" sz="3200" b="1" dirty="0">
                <a:solidFill>
                  <a:schemeClr val="hlink"/>
                </a:solidFill>
              </a:rPr>
            </a:br>
            <a:r>
              <a:rPr lang="cs-CZ" sz="3200" b="1" dirty="0">
                <a:solidFill>
                  <a:schemeClr val="hlink"/>
                </a:solidFill>
              </a:rPr>
              <a:t>tolerance v prevenci a léčbě</a:t>
            </a:r>
            <a:endParaRPr lang="en-US" sz="3200" b="1" dirty="0">
              <a:solidFill>
                <a:schemeClr val="hlink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52600"/>
            <a:ext cx="8712968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2800" dirty="0" smtClean="0">
                <a:sym typeface="Symbol" pitchFamily="18" charset="2"/>
              </a:rPr>
              <a:t>  </a:t>
            </a:r>
            <a:r>
              <a:rPr lang="cs-CZ" sz="2800" i="1" dirty="0" smtClean="0">
                <a:sym typeface="Symbol" pitchFamily="18" charset="2"/>
              </a:rPr>
              <a:t>perorální</a:t>
            </a:r>
            <a:r>
              <a:rPr lang="cs-CZ" sz="2800" i="1" dirty="0">
                <a:sym typeface="Symbol" pitchFamily="18" charset="2"/>
              </a:rPr>
              <a:t>, </a:t>
            </a:r>
            <a:r>
              <a:rPr lang="cs-CZ" sz="2800" i="1" dirty="0" err="1">
                <a:sym typeface="Symbol" pitchFamily="18" charset="2"/>
              </a:rPr>
              <a:t>intranasální</a:t>
            </a:r>
            <a:r>
              <a:rPr lang="cs-CZ" sz="2800" i="1" dirty="0">
                <a:sym typeface="Symbol" pitchFamily="18" charset="2"/>
              </a:rPr>
              <a:t> nebo inhalační aplikace antigenů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i="1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dirty="0">
                <a:sym typeface="Symbol" pitchFamily="18" charset="2"/>
              </a:rPr>
              <a:t>Autoimunitní choroby (</a:t>
            </a:r>
            <a:r>
              <a:rPr lang="cs-CZ" sz="2800" dirty="0" err="1">
                <a:sym typeface="Symbol" pitchFamily="18" charset="2"/>
              </a:rPr>
              <a:t>autoantigeny</a:t>
            </a:r>
            <a:r>
              <a:rPr lang="cs-CZ" sz="2800" dirty="0">
                <a:sym typeface="Symbol" pitchFamily="18" charset="2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ym typeface="Symbol" pitchFamily="18" charset="2"/>
              </a:rPr>
              <a:t>	- </a:t>
            </a:r>
            <a:r>
              <a:rPr lang="cs-CZ" sz="2800" dirty="0" err="1">
                <a:sym typeface="Symbol" pitchFamily="18" charset="2"/>
              </a:rPr>
              <a:t>exp</a:t>
            </a:r>
            <a:r>
              <a:rPr lang="cs-CZ" sz="2800" dirty="0">
                <a:sym typeface="Symbol" pitchFamily="18" charset="2"/>
              </a:rPr>
              <a:t>. modely, klin. studie (RA, RS, diabetes)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dirty="0">
                <a:sym typeface="Symbol" pitchFamily="18" charset="2"/>
              </a:rPr>
              <a:t>Transplantace (aloantigeny)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ym typeface="Symbol" pitchFamily="18" charset="2"/>
              </a:rPr>
              <a:t>	- </a:t>
            </a:r>
            <a:r>
              <a:rPr lang="cs-CZ" sz="2800" dirty="0" err="1">
                <a:sym typeface="Symbol" pitchFamily="18" charset="2"/>
              </a:rPr>
              <a:t>exp</a:t>
            </a:r>
            <a:r>
              <a:rPr lang="cs-CZ" sz="2800" dirty="0">
                <a:sym typeface="Symbol" pitchFamily="18" charset="2"/>
              </a:rPr>
              <a:t>. modely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dirty="0">
                <a:sym typeface="Symbol" pitchFamily="18" charset="2"/>
              </a:rPr>
              <a:t> Alergie (čištěné alergeny např. roztočový </a:t>
            </a:r>
            <a:r>
              <a:rPr lang="cs-CZ" sz="2800" dirty="0" err="1">
                <a:sym typeface="Symbol" pitchFamily="18" charset="2"/>
              </a:rPr>
              <a:t>Derp</a:t>
            </a:r>
            <a:r>
              <a:rPr lang="cs-CZ" sz="2800" dirty="0">
                <a:sym typeface="Symbol" pitchFamily="18" charset="2"/>
              </a:rPr>
              <a:t>. </a:t>
            </a:r>
            <a:r>
              <a:rPr lang="cs-CZ" sz="2800" dirty="0" smtClean="0">
                <a:sym typeface="Symbol" pitchFamily="18" charset="2"/>
              </a:rPr>
              <a:t>111-139</a:t>
            </a:r>
            <a:r>
              <a:rPr lang="cs-CZ" sz="2800" dirty="0">
                <a:sym typeface="Symbol" pitchFamily="18" charset="2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ym typeface="Symbol" pitchFamily="18" charset="2"/>
              </a:rPr>
              <a:t>	- </a:t>
            </a:r>
            <a:r>
              <a:rPr lang="cs-CZ" sz="2800" dirty="0" err="1">
                <a:sym typeface="Symbol" pitchFamily="18" charset="2"/>
              </a:rPr>
              <a:t>exp</a:t>
            </a:r>
            <a:r>
              <a:rPr lang="cs-CZ" sz="2800" dirty="0">
                <a:sym typeface="Symbol" pitchFamily="18" charset="2"/>
              </a:rPr>
              <a:t>. modely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9026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chemeClr val="hlink"/>
                </a:solidFill>
              </a:rPr>
              <a:t>Komensální</a:t>
            </a:r>
            <a:r>
              <a:rPr lang="en-US" sz="3600" b="1" dirty="0">
                <a:solidFill>
                  <a:schemeClr val="hlink"/>
                </a:solidFill>
              </a:rPr>
              <a:t> (</a:t>
            </a:r>
            <a:r>
              <a:rPr lang="en-US" sz="3600" b="1" dirty="0" err="1">
                <a:solidFill>
                  <a:schemeClr val="hlink"/>
                </a:solidFill>
              </a:rPr>
              <a:t>normální</a:t>
            </a:r>
            <a:r>
              <a:rPr lang="en-US" sz="3600" b="1" dirty="0">
                <a:solidFill>
                  <a:schemeClr val="hlink"/>
                </a:solidFill>
              </a:rPr>
              <a:t>) </a:t>
            </a:r>
            <a:r>
              <a:rPr lang="en-US" sz="3600" b="1" dirty="0" err="1" smtClean="0">
                <a:solidFill>
                  <a:schemeClr val="hlink"/>
                </a:solidFill>
              </a:rPr>
              <a:t>mikroflora</a:t>
            </a:r>
            <a:r>
              <a:rPr lang="cs-CZ" sz="3600" b="1" dirty="0" smtClean="0">
                <a:solidFill>
                  <a:schemeClr val="hlink"/>
                </a:solidFill>
              </a:rPr>
              <a:t> </a:t>
            </a:r>
            <a:r>
              <a:rPr lang="cs-CZ" sz="36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mikrobiota</a:t>
            </a:r>
            <a:endParaRPr lang="en-US" sz="3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105400"/>
          </a:xfrm>
        </p:spPr>
        <p:txBody>
          <a:bodyPr/>
          <a:lstStyle/>
          <a:p>
            <a:r>
              <a:rPr lang="en-US" sz="2400" b="1" dirty="0"/>
              <a:t>~ 10</a:t>
            </a:r>
            <a:r>
              <a:rPr lang="en-US" sz="2400" b="1" baseline="30000" dirty="0"/>
              <a:t>14</a:t>
            </a:r>
            <a:r>
              <a:rPr lang="en-US" sz="2400" b="1" dirty="0"/>
              <a:t> </a:t>
            </a:r>
            <a:r>
              <a:rPr lang="en-US" sz="2400" b="1" dirty="0" err="1"/>
              <a:t>bakterií</a:t>
            </a:r>
            <a:r>
              <a:rPr lang="en-US" sz="2400" b="1" dirty="0"/>
              <a:t>, ~ 1000 </a:t>
            </a:r>
            <a:r>
              <a:rPr lang="en-US" sz="2400" b="1" dirty="0" err="1"/>
              <a:t>druhů</a:t>
            </a:r>
            <a:endParaRPr lang="en-US" sz="2400" b="1" dirty="0"/>
          </a:p>
          <a:p>
            <a:pPr>
              <a:buFontTx/>
              <a:buNone/>
            </a:pPr>
            <a:r>
              <a:rPr lang="en-US" sz="2400" b="1" dirty="0"/>
              <a:t>    ~ 50% </a:t>
            </a:r>
            <a:r>
              <a:rPr lang="en-US" sz="2400" b="1" dirty="0" err="1"/>
              <a:t>nekultivovatelných</a:t>
            </a:r>
            <a:endParaRPr lang="en-US" sz="2400" b="1" dirty="0"/>
          </a:p>
          <a:p>
            <a:r>
              <a:rPr lang="en-US" sz="2400" b="1" dirty="0" err="1"/>
              <a:t>složitý</a:t>
            </a:r>
            <a:r>
              <a:rPr lang="en-US" sz="2400" b="1" dirty="0"/>
              <a:t> </a:t>
            </a:r>
            <a:r>
              <a:rPr lang="en-US" sz="2400" b="1" dirty="0" err="1"/>
              <a:t>ekosystém</a:t>
            </a:r>
            <a:endParaRPr lang="en-US" sz="2400" b="1" dirty="0"/>
          </a:p>
          <a:p>
            <a:r>
              <a:rPr lang="en-US" sz="2400" b="1" dirty="0" err="1"/>
              <a:t>součást</a:t>
            </a:r>
            <a:r>
              <a:rPr lang="en-US" sz="2400" b="1" dirty="0"/>
              <a:t> </a:t>
            </a:r>
            <a:r>
              <a:rPr lang="en-US" sz="2400" b="1" dirty="0" err="1"/>
              <a:t>přirozené</a:t>
            </a:r>
            <a:r>
              <a:rPr lang="en-US" sz="2400" b="1" dirty="0"/>
              <a:t> </a:t>
            </a:r>
            <a:r>
              <a:rPr lang="en-US" sz="2400" b="1" dirty="0" err="1"/>
              <a:t>imunity</a:t>
            </a:r>
            <a:r>
              <a:rPr lang="en-US" sz="2400" b="1" dirty="0"/>
              <a:t> </a:t>
            </a:r>
            <a:r>
              <a:rPr lang="en-US" sz="2400" b="1" dirty="0" err="1"/>
              <a:t>sliznic</a:t>
            </a:r>
            <a:r>
              <a:rPr lang="en-US" sz="2400" b="1" dirty="0"/>
              <a:t> a </a:t>
            </a:r>
            <a:r>
              <a:rPr lang="en-US" sz="2400" b="1" dirty="0" err="1"/>
              <a:t>kůže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vzájemné</a:t>
            </a:r>
            <a:r>
              <a:rPr lang="en-US" sz="2400" b="1" dirty="0"/>
              <a:t> </a:t>
            </a:r>
            <a:r>
              <a:rPr lang="en-US" sz="2400" b="1" dirty="0" err="1"/>
              <a:t>interakce</a:t>
            </a:r>
            <a:r>
              <a:rPr lang="en-US" sz="2400" b="1" dirty="0"/>
              <a:t> </a:t>
            </a:r>
            <a:r>
              <a:rPr lang="en-US" sz="2400" b="1" dirty="0" err="1"/>
              <a:t>mikroorganismů</a:t>
            </a: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    </a:t>
            </a:r>
            <a:r>
              <a:rPr lang="cs-CZ" sz="2400" b="1" dirty="0" smtClean="0"/>
              <a:t> </a:t>
            </a:r>
            <a:r>
              <a:rPr lang="en-US" sz="2400" b="1" dirty="0" err="1" smtClean="0"/>
              <a:t>kompetice-kolonizační</a:t>
            </a:r>
            <a:r>
              <a:rPr lang="en-US" sz="2400" b="1" dirty="0" smtClean="0"/>
              <a:t> </a:t>
            </a:r>
            <a:r>
              <a:rPr lang="en-US" sz="2400" b="1" dirty="0" err="1"/>
              <a:t>resistence</a:t>
            </a:r>
            <a:r>
              <a:rPr lang="en-US" sz="2400" b="1" dirty="0"/>
              <a:t>, “quorum sensing”, </a:t>
            </a:r>
            <a:r>
              <a:rPr lang="en-US" sz="2400" b="1" dirty="0" err="1"/>
              <a:t>produkce</a:t>
            </a:r>
            <a:r>
              <a:rPr lang="en-US" sz="2400" b="1" dirty="0"/>
              <a:t> </a:t>
            </a:r>
            <a:r>
              <a:rPr lang="en-US" sz="2400" b="1" dirty="0" err="1"/>
              <a:t>bakteriocinů</a:t>
            </a:r>
            <a:r>
              <a:rPr lang="en-US" sz="2400" b="1" dirty="0"/>
              <a:t> …</a:t>
            </a:r>
          </a:p>
          <a:p>
            <a:pPr>
              <a:lnSpc>
                <a:spcPct val="90000"/>
              </a:lnSpc>
            </a:pPr>
            <a:r>
              <a:rPr lang="en-US" sz="2400" b="1" dirty="0" err="1"/>
              <a:t>interakce</a:t>
            </a:r>
            <a:r>
              <a:rPr lang="en-US" sz="2400" b="1" dirty="0"/>
              <a:t> s </a:t>
            </a:r>
            <a:r>
              <a:rPr lang="en-US" sz="2400" b="1" dirty="0" err="1"/>
              <a:t>makroorganismem</a:t>
            </a:r>
            <a:r>
              <a:rPr lang="en-US" sz="2400" b="1" dirty="0"/>
              <a:t>: </a:t>
            </a:r>
            <a:r>
              <a:rPr lang="en-US" sz="2400" b="1" dirty="0" err="1"/>
              <a:t>symbio</a:t>
            </a:r>
            <a:r>
              <a:rPr lang="cs-CZ" sz="2400" b="1" dirty="0"/>
              <a:t>s</a:t>
            </a:r>
            <a:r>
              <a:rPr lang="en-US" sz="2400" b="1" dirty="0"/>
              <a:t>a, </a:t>
            </a:r>
            <a:r>
              <a:rPr lang="en-US" sz="2400" b="1" dirty="0" err="1"/>
              <a:t>komensalismus</a:t>
            </a:r>
            <a:r>
              <a:rPr lang="en-US" sz="2400" b="1" dirty="0"/>
              <a:t>, </a:t>
            </a:r>
            <a:r>
              <a:rPr lang="en-US" sz="2400" b="1" dirty="0" err="1"/>
              <a:t>pathogenita</a:t>
            </a:r>
            <a:r>
              <a:rPr lang="cs-CZ" sz="2400" b="1" dirty="0"/>
              <a:t>, </a:t>
            </a:r>
            <a:r>
              <a:rPr lang="en-US" sz="2400" b="1" dirty="0" err="1"/>
              <a:t>účast</a:t>
            </a:r>
            <a:r>
              <a:rPr lang="en-US" sz="2400" b="1" dirty="0"/>
              <a:t> v </a:t>
            </a:r>
            <a:r>
              <a:rPr lang="en-US" sz="2400" b="1" dirty="0" err="1"/>
              <a:t>metabolismu</a:t>
            </a:r>
            <a:r>
              <a:rPr lang="en-US" sz="2400" b="1" dirty="0"/>
              <a:t> </a:t>
            </a:r>
            <a:r>
              <a:rPr lang="en-US" sz="2400" b="1" dirty="0" err="1"/>
              <a:t>hostitele</a:t>
            </a:r>
            <a:r>
              <a:rPr lang="en-US" sz="2400" b="1" dirty="0"/>
              <a:t> (</a:t>
            </a:r>
            <a:r>
              <a:rPr lang="en-US" sz="2400" b="1" dirty="0" err="1"/>
              <a:t>fysiologické</a:t>
            </a:r>
            <a:r>
              <a:rPr lang="en-US" sz="2400" b="1" dirty="0"/>
              <a:t> </a:t>
            </a:r>
            <a:r>
              <a:rPr lang="en-US" sz="2400" b="1" dirty="0" err="1"/>
              <a:t>funkce</a:t>
            </a:r>
            <a:r>
              <a:rPr lang="en-US" sz="2400" b="1" dirty="0"/>
              <a:t>)	</a:t>
            </a:r>
            <a:endParaRPr lang="cs-CZ" sz="2400" b="1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modulace</a:t>
            </a:r>
            <a:r>
              <a:rPr lang="en-US" sz="2400" b="1" dirty="0"/>
              <a:t> </a:t>
            </a:r>
            <a:r>
              <a:rPr lang="en-US" sz="2400" b="1" dirty="0" err="1"/>
              <a:t>imunity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881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Mukózní imunitní systém – MALT (</a:t>
            </a:r>
            <a:r>
              <a:rPr lang="cs-CZ" b="1" dirty="0" err="1">
                <a:solidFill>
                  <a:srgbClr val="FF0000"/>
                </a:solidFill>
              </a:rPr>
              <a:t>Mucosa</a:t>
            </a:r>
            <a:r>
              <a:rPr lang="cs-CZ" b="1" dirty="0">
                <a:solidFill>
                  <a:srgbClr val="FF0000"/>
                </a:solidFill>
              </a:rPr>
              <a:t>- </a:t>
            </a:r>
            <a:r>
              <a:rPr lang="cs-CZ" b="1" dirty="0" err="1">
                <a:solidFill>
                  <a:srgbClr val="FF0000"/>
                </a:solidFill>
              </a:rPr>
              <a:t>Associated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Lymphoid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Tissue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GALT – Gut-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Lymphoid</a:t>
            </a:r>
            <a:r>
              <a:rPr lang="cs-CZ" dirty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 – slizniční imunitní systém trávicího traktu</a:t>
            </a:r>
          </a:p>
          <a:p>
            <a:r>
              <a:rPr lang="cs-CZ" dirty="0" smtClean="0"/>
              <a:t>BALT – Bronchus-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Lymphoid</a:t>
            </a:r>
            <a:r>
              <a:rPr lang="cs-CZ" dirty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-</a:t>
            </a:r>
            <a:r>
              <a:rPr lang="cs-CZ" dirty="0"/>
              <a:t>slizniční imunitní systém </a:t>
            </a:r>
            <a:r>
              <a:rPr lang="cs-CZ" dirty="0" smtClean="0"/>
              <a:t>dýchacího traktu</a:t>
            </a:r>
          </a:p>
          <a:p>
            <a:r>
              <a:rPr lang="cs-CZ" dirty="0" smtClean="0"/>
              <a:t>NALT- </a:t>
            </a:r>
            <a:r>
              <a:rPr lang="cs-CZ" dirty="0" err="1" smtClean="0"/>
              <a:t>Nassal</a:t>
            </a:r>
            <a:r>
              <a:rPr lang="cs-CZ" dirty="0" smtClean="0"/>
              <a:t> – </a:t>
            </a:r>
            <a:r>
              <a:rPr lang="cs-CZ" dirty="0" err="1" smtClean="0"/>
              <a:t>Associated</a:t>
            </a:r>
            <a:r>
              <a:rPr lang="cs-CZ" dirty="0" smtClean="0"/>
              <a:t> </a:t>
            </a:r>
            <a:r>
              <a:rPr lang="cs-CZ" dirty="0" err="1" smtClean="0"/>
              <a:t>Lymphoid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 –  nasální </a:t>
            </a:r>
            <a:r>
              <a:rPr lang="cs-CZ" dirty="0" err="1" smtClean="0"/>
              <a:t>imunití</a:t>
            </a:r>
            <a:r>
              <a:rPr lang="cs-CZ" dirty="0" smtClean="0"/>
              <a:t> systém</a:t>
            </a:r>
          </a:p>
          <a:p>
            <a:r>
              <a:rPr lang="cs-CZ" dirty="0" smtClean="0"/>
              <a:t>Močopohlavní  slizniční imunitní systém</a:t>
            </a:r>
          </a:p>
          <a:p>
            <a:r>
              <a:rPr lang="cs-CZ" dirty="0" smtClean="0"/>
              <a:t>Oko, slinné žlázy, střední ucho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969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cs-CZ" sz="3200">
                <a:solidFill>
                  <a:srgbClr val="000066"/>
                </a:solidFill>
                <a:latin typeface="Comic Sans MS" pitchFamily="66" charset="0"/>
              </a:rPr>
            </a:br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Kůže jako imunologický orgán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8928100" cy="4751387"/>
          </a:xfrm>
          <a:solidFill>
            <a:schemeClr val="bg1"/>
          </a:solidFill>
        </p:spPr>
        <p:txBody>
          <a:bodyPr/>
          <a:lstStyle/>
          <a:p>
            <a:r>
              <a:rPr lang="cs-CZ">
                <a:solidFill>
                  <a:srgbClr val="A50021"/>
                </a:solidFill>
                <a:latin typeface="Tahoma" pitchFamily="34" charset="0"/>
              </a:rPr>
              <a:t>Kůže má funkci primárního lymfoidního orgánu</a:t>
            </a:r>
          </a:p>
          <a:p>
            <a:pPr>
              <a:buFontTx/>
              <a:buNone/>
            </a:pPr>
            <a:r>
              <a:rPr lang="cs-CZ" i="1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( Fichtelius  KE et al.: Int Arch Allergy 1970</a:t>
            </a:r>
            <a:r>
              <a:rPr lang="en-US" sz="2400" i="1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37:607 )</a:t>
            </a:r>
          </a:p>
          <a:p>
            <a:pPr>
              <a:buFontTx/>
              <a:buNone/>
            </a:pPr>
            <a:endParaRPr lang="cs-CZ" sz="2400" i="1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cs-CZ" b="1">
                <a:solidFill>
                  <a:srgbClr val="A50021"/>
                </a:solidFill>
                <a:latin typeface="Tahoma" pitchFamily="34" charset="0"/>
              </a:rPr>
              <a:t>SALT</a:t>
            </a:r>
            <a:r>
              <a:rPr lang="cs-CZ">
                <a:solidFill>
                  <a:srgbClr val="A50021"/>
                </a:solidFill>
                <a:latin typeface="Tahoma" pitchFamily="34" charset="0"/>
              </a:rPr>
              <a:t> (skin associated lymphoid tissues)</a:t>
            </a:r>
          </a:p>
          <a:p>
            <a:pPr>
              <a:buFontTx/>
              <a:buNone/>
            </a:pPr>
            <a:r>
              <a:rPr lang="cs-CZ" sz="2800" i="1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(Streilein JW: J Invest Dermatol  1978</a:t>
            </a:r>
            <a:r>
              <a:rPr lang="en-US" sz="2400" i="1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71:167-171)</a:t>
            </a:r>
          </a:p>
          <a:p>
            <a:pPr>
              <a:buFontTx/>
              <a:buNone/>
            </a:pPr>
            <a:endParaRPr lang="cs-CZ" sz="2400" i="1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cs-CZ" b="1">
                <a:solidFill>
                  <a:srgbClr val="A50021"/>
                </a:solidFill>
                <a:latin typeface="Tahoma" pitchFamily="34" charset="0"/>
              </a:rPr>
              <a:t>SIS  </a:t>
            </a:r>
            <a:r>
              <a:rPr lang="cs-CZ">
                <a:solidFill>
                  <a:srgbClr val="A50021"/>
                </a:solidFill>
                <a:latin typeface="Tahoma" pitchFamily="34" charset="0"/>
              </a:rPr>
              <a:t>(skin immune system)</a:t>
            </a:r>
          </a:p>
          <a:p>
            <a:pPr>
              <a:buFontTx/>
              <a:buNone/>
            </a:pPr>
            <a:r>
              <a:rPr lang="cs-CZ" sz="2800" i="1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(Bos JD et al.: J Invest Dermatol 1987</a:t>
            </a:r>
            <a:r>
              <a:rPr lang="en-US" sz="2400" i="1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88:569-573)</a:t>
            </a:r>
          </a:p>
          <a:p>
            <a:pPr>
              <a:buFontTx/>
              <a:buNone/>
            </a:pPr>
            <a:endParaRPr lang="cs-CZ" sz="240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cs-CZ" sz="2400" i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71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Fyziologické obranné bariéry kůže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Epidermis – </a:t>
            </a:r>
            <a:r>
              <a:rPr lang="cs-CZ" altLang="en-US" dirty="0" err="1"/>
              <a:t>vícevrstevnost</a:t>
            </a:r>
            <a:r>
              <a:rPr lang="cs-CZ" altLang="en-US" dirty="0"/>
              <a:t> </a:t>
            </a:r>
          </a:p>
          <a:p>
            <a:r>
              <a:rPr lang="cs-CZ" altLang="en-US" dirty="0"/>
              <a:t>Odumírání </a:t>
            </a:r>
          </a:p>
          <a:p>
            <a:r>
              <a:rPr lang="cs-CZ" altLang="en-US" dirty="0"/>
              <a:t>Přítomnost látek tukové povahy a jejich </a:t>
            </a:r>
            <a:r>
              <a:rPr lang="cs-CZ" altLang="en-US" dirty="0" err="1"/>
              <a:t>cidní</a:t>
            </a:r>
            <a:r>
              <a:rPr lang="cs-CZ" altLang="en-US" dirty="0"/>
              <a:t> působení na mikroorganismy</a:t>
            </a:r>
          </a:p>
          <a:p>
            <a:r>
              <a:rPr lang="cs-CZ" altLang="en-US" dirty="0"/>
              <a:t>pH – nízké</a:t>
            </a:r>
          </a:p>
          <a:p>
            <a:r>
              <a:rPr lang="cs-CZ" altLang="en-US" dirty="0"/>
              <a:t>Fyziologická mikrobiální  flóra kůže</a:t>
            </a:r>
          </a:p>
          <a:p>
            <a:r>
              <a:rPr lang="cs-CZ" altLang="en-US" dirty="0"/>
              <a:t>G </a:t>
            </a:r>
            <a:r>
              <a:rPr lang="cs-CZ" altLang="en-US" dirty="0" err="1"/>
              <a:t>pozit</a:t>
            </a:r>
            <a:r>
              <a:rPr lang="cs-CZ" altLang="en-US" dirty="0"/>
              <a:t>.(</a:t>
            </a:r>
            <a:r>
              <a:rPr lang="cs-CZ" altLang="en-US" dirty="0" err="1"/>
              <a:t>corynebacterium</a:t>
            </a:r>
            <a:r>
              <a:rPr lang="cs-CZ" altLang="en-US" dirty="0"/>
              <a:t>, stafylokoky, mikrokoky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815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Fyziologické obranné bariéry kůže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Prostup infekcí – nejčastěji kožní žlázy a vlasové váčky, nebo mechanickým narušením struktury</a:t>
            </a:r>
          </a:p>
          <a:p>
            <a:r>
              <a:rPr lang="cs-CZ" dirty="0" smtClean="0"/>
              <a:t>Cizorodé organismy zachycovány pomocí Langerhansových buněk v epidermis i dermis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171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Buňky v kožním imunitním systému</a:t>
            </a:r>
            <a:r>
              <a:rPr lang="cs-CZ" sz="360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Keratinocyty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– produkce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cytokinů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: (IL-1,6,10, TGF-</a:t>
            </a:r>
            <a:r>
              <a:rPr lang="el-GR" sz="2000" dirty="0" smtClean="0">
                <a:solidFill>
                  <a:srgbClr val="000066"/>
                </a:solidFill>
                <a:latin typeface="Comic Sans MS" pitchFamily="66" charset="0"/>
              </a:rPr>
              <a:t>β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, TNF), exprese MHC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II.třídy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– možnost prezentace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Ag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Melanocyty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Langerhansovy buňky v 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epidermis - APC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Dendritické buňky v dermis </a:t>
            </a:r>
            <a:endParaRPr lang="cs-CZ" sz="20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Fibroblasty – produkce kolagenu,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odstaňování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apoptotických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bb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.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Monocyty a makrofágy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Granulocyty (neutrofilní, ojediněle basofilní a eosinofilní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)-dermis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Mastocyty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Endotelové buňky lymfatických a krevních cév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Buňky NK (ojedinělé)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Buňky 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NKT- dermis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Lymfocyty T (cca 90% </a:t>
            </a:r>
            <a:r>
              <a:rPr lang="cs-CZ" sz="2000" dirty="0">
                <a:solidFill>
                  <a:srgbClr val="000066"/>
                </a:solidFill>
                <a:latin typeface="Symbol" pitchFamily="18" charset="2"/>
              </a:rPr>
              <a:t>a/b </a:t>
            </a: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a 10% </a:t>
            </a:r>
            <a:r>
              <a:rPr lang="cs-CZ" sz="2000" dirty="0">
                <a:solidFill>
                  <a:srgbClr val="000066"/>
                </a:solidFill>
                <a:latin typeface="Symbol" pitchFamily="18" charset="2"/>
              </a:rPr>
              <a:t>g/d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     v dermis     CD3+,CD4+, CD8+</a:t>
            </a: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 DR+, CD25+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     v epidermis CD3+,CD8+ </a:t>
            </a:r>
          </a:p>
        </p:txBody>
      </p:sp>
    </p:spTree>
    <p:extLst>
      <p:ext uri="{BB962C8B-B14F-4D97-AF65-F5344CB8AC3E}">
        <p14:creationId xmlns:p14="http://schemas.microsoft.com/office/powerpoint/2010/main" val="42455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Dendritické buňky v kůži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Langerhansovy buňky</a:t>
            </a:r>
          </a:p>
          <a:p>
            <a:r>
              <a:rPr lang="cs-CZ" dirty="0" smtClean="0"/>
              <a:t>Kožní dendritické buňky – vyzrávají z myeloidních dendritických buněk</a:t>
            </a:r>
          </a:p>
          <a:p>
            <a:pPr lvl="1"/>
            <a:r>
              <a:rPr lang="cs-CZ" dirty="0" smtClean="0"/>
              <a:t>Nacházejí se v dermis</a:t>
            </a:r>
          </a:p>
          <a:p>
            <a:pPr lvl="1"/>
            <a:r>
              <a:rPr lang="cs-CZ" dirty="0" smtClean="0"/>
              <a:t>Funkce – prezentace </a:t>
            </a:r>
            <a:r>
              <a:rPr lang="cs-CZ" dirty="0" err="1" smtClean="0"/>
              <a:t>Ag</a:t>
            </a:r>
            <a:r>
              <a:rPr lang="cs-CZ" dirty="0" smtClean="0"/>
              <a:t> T- lymfocytům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265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altLang="en-US" dirty="0" smtClean="0"/>
              <a:t>Langerhansových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Exprese CD1a</a:t>
            </a:r>
          </a:p>
          <a:p>
            <a:r>
              <a:rPr lang="cs-CZ" altLang="en-US" dirty="0" smtClean="0"/>
              <a:t>Antigeny </a:t>
            </a:r>
            <a:r>
              <a:rPr lang="cs-CZ" altLang="en-US" dirty="0"/>
              <a:t>pronikající epidermální vrstvou jsou vychytávány  Langerhansovými buňkami, které poté cíleně migrují do spádové regionální uzliny. Přitom dozrávají a zpracovávají antigenní materiál. Dendritické </a:t>
            </a:r>
            <a:r>
              <a:rPr lang="cs-CZ" altLang="en-US" dirty="0" err="1"/>
              <a:t>buŇky</a:t>
            </a:r>
            <a:r>
              <a:rPr lang="cs-CZ" altLang="en-US" dirty="0"/>
              <a:t>  stimulují primární imunitní reakci s klonální expanzí  specifických T a B lymfocytů.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6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Kůže  - poškození nebo průnik infekce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Dendritické </a:t>
            </a:r>
            <a:r>
              <a:rPr lang="cs-CZ" dirty="0" err="1" smtClean="0"/>
              <a:t>bb</a:t>
            </a:r>
            <a:r>
              <a:rPr lang="cs-CZ" dirty="0" smtClean="0"/>
              <a:t> – zachycují </a:t>
            </a:r>
            <a:r>
              <a:rPr lang="cs-CZ" dirty="0" err="1" smtClean="0"/>
              <a:t>Ag</a:t>
            </a:r>
            <a:r>
              <a:rPr lang="cs-CZ" dirty="0" smtClean="0"/>
              <a:t>, </a:t>
            </a:r>
          </a:p>
          <a:p>
            <a:r>
              <a:rPr lang="cs-CZ" dirty="0" smtClean="0"/>
              <a:t>prezentace T-lymfocytům v lymfatické uzlině</a:t>
            </a:r>
          </a:p>
          <a:p>
            <a:r>
              <a:rPr lang="cs-CZ" dirty="0" smtClean="0"/>
              <a:t>Vznik efektorových a paměťových T-lymfocytů</a:t>
            </a:r>
          </a:p>
          <a:p>
            <a:r>
              <a:rPr lang="cs-CZ" dirty="0" smtClean="0"/>
              <a:t>Putování do místa zánětu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49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Keratinocyty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Hlavní složka epidermis</a:t>
            </a:r>
          </a:p>
          <a:p>
            <a:r>
              <a:rPr lang="cs-CZ" altLang="en-US" dirty="0" smtClean="0"/>
              <a:t>Diferenciace </a:t>
            </a:r>
            <a:r>
              <a:rPr lang="cs-CZ" altLang="en-US" dirty="0"/>
              <a:t>z kmenových buněk pod vlivem </a:t>
            </a:r>
            <a:r>
              <a:rPr lang="cs-CZ" altLang="en-US" dirty="0" err="1"/>
              <a:t>cytokinů</a:t>
            </a:r>
            <a:endParaRPr lang="cs-CZ" altLang="en-US" dirty="0"/>
          </a:p>
          <a:p>
            <a:r>
              <a:rPr lang="cs-CZ" altLang="en-US" dirty="0"/>
              <a:t>Zdroj regulačních a efektorových  </a:t>
            </a:r>
            <a:r>
              <a:rPr lang="cs-CZ" altLang="en-US" dirty="0" err="1"/>
              <a:t>cytokinů</a:t>
            </a:r>
            <a:endParaRPr lang="cs-CZ" altLang="en-US" dirty="0"/>
          </a:p>
          <a:p>
            <a:r>
              <a:rPr lang="cs-CZ" altLang="en-US" dirty="0"/>
              <a:t>Regulace procesu krvetvorby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772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2800" b="1" smtClean="0"/>
              <a:t>Klinické imunopatologické stavy spojené s poruchou imunitní funkce kůže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Puchýřnatá onemocnění kůže – pemphigus vulgaris, pemphigoid</a:t>
            </a:r>
          </a:p>
          <a:p>
            <a:pPr eaLnBrk="1" hangingPunct="1"/>
            <a:r>
              <a:rPr lang="cs-CZ" altLang="en-US" smtClean="0"/>
              <a:t>Psoriasis</a:t>
            </a:r>
          </a:p>
          <a:p>
            <a:pPr eaLnBrk="1" hangingPunct="1"/>
            <a:r>
              <a:rPr lang="cs-CZ" altLang="en-US" smtClean="0"/>
              <a:t>Atopická dermatitida</a:t>
            </a:r>
          </a:p>
          <a:p>
            <a:pPr eaLnBrk="1" hangingPunct="1"/>
            <a:r>
              <a:rPr lang="cs-CZ" altLang="en-US" smtClean="0"/>
              <a:t>UV světlo</a:t>
            </a:r>
          </a:p>
        </p:txBody>
      </p:sp>
    </p:spTree>
    <p:extLst>
      <p:ext uri="{BB962C8B-B14F-4D97-AF65-F5344CB8AC3E}">
        <p14:creationId xmlns:p14="http://schemas.microsoft.com/office/powerpoint/2010/main" val="39632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Humorální faktory v kožním imunitním systému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Antimikrobiální peptidy -defensiny, cathelicidiny,dermcidiny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Lysozym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Složky komplementového systému (C3,fB,fH</a:t>
            </a:r>
            <a:r>
              <a:rPr lang="en-US" sz="2400">
                <a:solidFill>
                  <a:srgbClr val="000066"/>
                </a:solidFill>
                <a:latin typeface="Comic Sans MS" pitchFamily="66" charset="0"/>
              </a:rPr>
              <a:t>;  </a:t>
            </a: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CD59 /DAF/, CD46 /MCP/, CD59</a:t>
            </a:r>
            <a:r>
              <a:rPr lang="en-US" sz="2400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  CR1, CR2)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Cytokiny (IL-1, TNF-</a:t>
            </a:r>
            <a:r>
              <a:rPr lang="cs-CZ" sz="2400">
                <a:solidFill>
                  <a:srgbClr val="000066"/>
                </a:solidFill>
                <a:latin typeface="Symbol" pitchFamily="18" charset="2"/>
              </a:rPr>
              <a:t>a </a:t>
            </a: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, … interferony, chemokiny…)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Imunoglobuliny (IgG, IgA vč. SIgA)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Fibrinolysiny 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Produkty koagulační kaskády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Eikosanoidy a prostaglandiny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Neuropeptidy</a:t>
            </a:r>
          </a:p>
        </p:txBody>
      </p:sp>
    </p:spTree>
    <p:extLst>
      <p:ext uri="{BB962C8B-B14F-4D97-AF65-F5344CB8AC3E}">
        <p14:creationId xmlns:p14="http://schemas.microsoft.com/office/powerpoint/2010/main" val="25800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Regionalizace imunitního systému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3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478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mtClean="0"/>
              <a:t>   </a:t>
            </a:r>
            <a:r>
              <a:rPr lang="cs-CZ" altLang="en-US" sz="3600" b="1" smtClean="0"/>
              <a:t>Kůže – ÚV světlo   </a:t>
            </a:r>
            <a:br>
              <a:rPr lang="cs-CZ" altLang="en-US" sz="3600" b="1" smtClean="0"/>
            </a:br>
            <a:r>
              <a:rPr lang="cs-CZ" altLang="en-US" sz="3600" b="1" smtClean="0"/>
              <a:t>   imunomodulační působení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cs-CZ" altLang="en-US" dirty="0" smtClean="0"/>
              <a:t>UV  200- 400 </a:t>
            </a:r>
            <a:r>
              <a:rPr lang="cs-CZ" altLang="en-US" dirty="0" err="1" smtClean="0"/>
              <a:t>nm</a:t>
            </a:r>
            <a:endParaRPr lang="cs-CZ" altLang="en-US" dirty="0" smtClean="0"/>
          </a:p>
          <a:p>
            <a:pPr eaLnBrk="1" hangingPunct="1"/>
            <a:r>
              <a:rPr lang="cs-CZ" altLang="en-US" dirty="0" smtClean="0"/>
              <a:t>Vede k postižení genetického aparátu kůže</a:t>
            </a:r>
          </a:p>
          <a:p>
            <a:pPr eaLnBrk="1" hangingPunct="1"/>
            <a:r>
              <a:rPr lang="cs-CZ" altLang="en-US" dirty="0" smtClean="0"/>
              <a:t>Na UV reagují melanocyty – tvoří tmavé pigmenty</a:t>
            </a:r>
          </a:p>
          <a:p>
            <a:pPr eaLnBrk="1" hangingPunct="1"/>
            <a:r>
              <a:rPr lang="cs-CZ" altLang="en-US" dirty="0" smtClean="0"/>
              <a:t>Jsou poškozovány epidermální buňky – už za 2 hod po vystavení se slunci</a:t>
            </a:r>
          </a:p>
          <a:p>
            <a:pPr eaLnBrk="1" hangingPunct="1"/>
            <a:r>
              <a:rPr lang="cs-CZ" altLang="en-US" dirty="0" smtClean="0"/>
              <a:t>Dále jsou poškozeny </a:t>
            </a:r>
            <a:r>
              <a:rPr lang="cs-CZ" altLang="en-US" dirty="0" err="1" smtClean="0"/>
              <a:t>keratinocyty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Lasngerhansovy</a:t>
            </a:r>
            <a:r>
              <a:rPr lang="cs-CZ" altLang="en-US" dirty="0" smtClean="0"/>
              <a:t> buňky</a:t>
            </a:r>
          </a:p>
          <a:p>
            <a:pPr eaLnBrk="1" hangingPunct="1"/>
            <a:r>
              <a:rPr lang="cs-CZ" altLang="en-US" dirty="0" smtClean="0"/>
              <a:t>Modulace imunity – celková a lokální</a:t>
            </a:r>
          </a:p>
          <a:p>
            <a:pPr eaLnBrk="1" hangingPunct="1"/>
            <a:r>
              <a:rPr lang="cs-CZ" altLang="en-US" dirty="0" smtClean="0"/>
              <a:t>Indukce zánětlivé reakce - akumulace </a:t>
            </a:r>
            <a:r>
              <a:rPr lang="cs-CZ" altLang="en-US" dirty="0" err="1" smtClean="0"/>
              <a:t>neutrofilů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degranulace</a:t>
            </a:r>
            <a:r>
              <a:rPr lang="cs-CZ" altLang="en-US" dirty="0" smtClean="0"/>
              <a:t> mastocytů, </a:t>
            </a:r>
            <a:r>
              <a:rPr lang="cs-CZ" altLang="en-US" dirty="0" err="1" smtClean="0"/>
              <a:t>apoptóza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keratinocytů</a:t>
            </a:r>
            <a:r>
              <a:rPr lang="cs-CZ" altLang="en-US" dirty="0" smtClean="0"/>
              <a:t>, proliferace </a:t>
            </a:r>
            <a:r>
              <a:rPr lang="cs-CZ" altLang="en-US" dirty="0" err="1" smtClean="0"/>
              <a:t>keratinocytů</a:t>
            </a:r>
            <a:endParaRPr lang="cs-CZ" altLang="en-US" dirty="0" smtClean="0"/>
          </a:p>
          <a:p>
            <a:pPr eaLnBrk="1" hangingPunct="1"/>
            <a:r>
              <a:rPr lang="cs-CZ" altLang="en-US" dirty="0" smtClean="0"/>
              <a:t>Převládá Th2 odpověď</a:t>
            </a:r>
          </a:p>
        </p:txBody>
      </p:sp>
    </p:spTree>
    <p:extLst>
      <p:ext uri="{BB962C8B-B14F-4D97-AF65-F5344CB8AC3E}">
        <p14:creationId xmlns:p14="http://schemas.microsoft.com/office/powerpoint/2010/main" val="37363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  <a:t>REPRODUKČNÍ  IMUNOLOGIE </a:t>
            </a:r>
            <a:b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846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22028" y="1065213"/>
            <a:ext cx="676659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3200" b="1" dirty="0">
                <a:solidFill>
                  <a:srgbClr val="C00000"/>
                </a:solidFill>
                <a:latin typeface="Arial" pitchFamily="34" charset="0"/>
              </a:rPr>
              <a:t>REPRODUKČNÍ  IMUNOLOGIE </a:t>
            </a:r>
          </a:p>
          <a:p>
            <a:pPr algn="ctr"/>
            <a:endParaRPr lang="cs-CZ" b="1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se zabývá studiem funkce imunitní soustavy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v reprodukčních orgánech.</a:t>
            </a:r>
          </a:p>
          <a:p>
            <a:pPr algn="ctr"/>
            <a:endParaRPr lang="cs-CZ" sz="1800" dirty="0">
              <a:latin typeface="Arial" pitchFamily="34" charset="0"/>
            </a:endParaRPr>
          </a:p>
          <a:p>
            <a:pPr algn="ctr"/>
            <a:r>
              <a:rPr lang="cs-CZ" b="1" dirty="0">
                <a:latin typeface="Arial" pitchFamily="34" charset="0"/>
              </a:rPr>
              <a:t>Imunologie / imunopatologie:</a:t>
            </a:r>
          </a:p>
          <a:p>
            <a:pPr algn="ctr"/>
            <a:r>
              <a:rPr lang="cs-CZ" b="1" dirty="0">
                <a:latin typeface="Arial" pitchFamily="34" charset="0"/>
              </a:rPr>
              <a:t>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mužského (</a:t>
            </a:r>
            <a:r>
              <a:rPr lang="cs-CZ" b="1" dirty="0" err="1">
                <a:solidFill>
                  <a:schemeClr val="tx2"/>
                </a:solidFill>
                <a:latin typeface="Arial" pitchFamily="34" charset="0"/>
              </a:rPr>
              <a:t>uro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)genitálního traktu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ženského genitálního traktu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fertilizace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nidace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těhotenství</a:t>
            </a:r>
          </a:p>
          <a:p>
            <a:pPr algn="ctr"/>
            <a:endParaRPr lang="cs-CZ" sz="2200" dirty="0">
              <a:solidFill>
                <a:schemeClr val="tx2"/>
              </a:solidFill>
            </a:endParaRPr>
          </a:p>
          <a:p>
            <a:pPr algn="ctr"/>
            <a:endParaRPr lang="cs-CZ" dirty="0">
              <a:solidFill>
                <a:schemeClr val="tx2"/>
              </a:solidFill>
            </a:endParaRPr>
          </a:p>
          <a:p>
            <a:pPr algn="ctr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0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24466" y="1066800"/>
            <a:ext cx="7893508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Imunitní soustava dozrává perinatálně, tehdy je také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uzavírána "inventura" vlastních antigenů</a:t>
            </a:r>
            <a:r>
              <a:rPr lang="cs-CZ" b="1" dirty="0">
                <a:latin typeface="Arial" pitchFamily="34" charset="0"/>
              </a:rPr>
              <a:t> </a:t>
            </a:r>
            <a:endParaRPr lang="cs-CZ" dirty="0">
              <a:latin typeface="Arial" pitchFamily="34" charset="0"/>
            </a:endParaRPr>
          </a:p>
          <a:p>
            <a:pPr algn="ctr"/>
            <a:endParaRPr lang="cs-CZ" dirty="0">
              <a:latin typeface="Arial" pitchFamily="34" charset="0"/>
            </a:endParaRPr>
          </a:p>
          <a:p>
            <a:pPr algn="ctr"/>
            <a:r>
              <a:rPr lang="cs-CZ" sz="2800" b="1" dirty="0">
                <a:solidFill>
                  <a:schemeClr val="accent1"/>
                </a:solidFill>
                <a:latin typeface="Arial" pitchFamily="34" charset="0"/>
              </a:rPr>
              <a:t>ALE !!</a:t>
            </a:r>
            <a:endParaRPr lang="cs-CZ" sz="2800" b="1" dirty="0">
              <a:latin typeface="Arial" pitchFamily="34" charset="0"/>
            </a:endParaRPr>
          </a:p>
          <a:p>
            <a:pPr algn="ctr"/>
            <a:endParaRPr lang="cs-CZ" b="1" dirty="0"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zralé gamety, jejich přídatné tkáně 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a endokrinně aktivní buňky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se objevují až v období </a:t>
            </a:r>
            <a: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  <a:t>puberty</a:t>
            </a:r>
            <a:endParaRPr lang="cs-CZ" b="1" dirty="0">
              <a:solidFill>
                <a:srgbClr val="C00000"/>
              </a:solidFill>
              <a:latin typeface="Arial" pitchFamily="34" charset="0"/>
            </a:endParaRPr>
          </a:p>
          <a:p>
            <a:pPr algn="ctr"/>
            <a:endParaRPr lang="cs-CZ" b="1" dirty="0"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j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ejich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orgánově 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specifické antigenní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znaky </a:t>
            </a:r>
            <a:endParaRPr lang="cs-CZ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jsou proto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vnímány jako 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cizí</a:t>
            </a:r>
            <a:endParaRPr lang="cs-CZ" b="1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2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42643" y="709613"/>
            <a:ext cx="709681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200" b="1" dirty="0">
                <a:latin typeface="Arial" pitchFamily="34" charset="0"/>
              </a:rPr>
              <a:t>Podmínkou přežití gamet je dobře fungující soubor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pasivních a aktivních ochranných mechanismů,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specifických pro orgány rozplozovací soustavy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(např. </a:t>
            </a:r>
            <a:r>
              <a:rPr lang="cs-CZ" sz="2200" b="1" dirty="0" err="1">
                <a:latin typeface="Arial" pitchFamily="34" charset="0"/>
              </a:rPr>
              <a:t>hematotestikulární</a:t>
            </a:r>
            <a:r>
              <a:rPr lang="cs-CZ" sz="2200" b="1" dirty="0">
                <a:latin typeface="Arial" pitchFamily="34" charset="0"/>
              </a:rPr>
              <a:t> "bariéra").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Speciální ochranu vyžaduje také </a:t>
            </a:r>
          </a:p>
          <a:p>
            <a:pPr algn="ctr"/>
            <a:r>
              <a:rPr lang="cs-CZ" sz="2200" b="1" dirty="0" err="1">
                <a:latin typeface="Arial" pitchFamily="34" charset="0"/>
              </a:rPr>
              <a:t>semialogenní</a:t>
            </a:r>
            <a:r>
              <a:rPr lang="cs-CZ" sz="2200" b="1" dirty="0">
                <a:latin typeface="Arial" pitchFamily="34" charset="0"/>
              </a:rPr>
              <a:t> plod, rostoucí v děloze matky.</a:t>
            </a:r>
          </a:p>
          <a:p>
            <a:pPr algn="ctr"/>
            <a:endParaRPr lang="cs-CZ" b="1" dirty="0"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Imunitní soustava v rozplozovacích orgánech 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má tudíž dvě protichůdné povinnosti: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chránit vnitřní stálost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umožnit existenci "cizorodých" gamet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  a </a:t>
            </a:r>
            <a:r>
              <a:rPr lang="cs-CZ" b="1" dirty="0" err="1">
                <a:solidFill>
                  <a:schemeClr val="tx2"/>
                </a:solidFill>
                <a:latin typeface="Arial" pitchFamily="34" charset="0"/>
              </a:rPr>
              <a:t>semialogenního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plodu</a:t>
            </a:r>
            <a:endParaRPr lang="cs-CZ" b="1" dirty="0">
              <a:latin typeface="Arial" pitchFamily="34" charset="0"/>
            </a:endParaRPr>
          </a:p>
          <a:p>
            <a:pPr algn="ctr"/>
            <a:endParaRPr lang="cs-CZ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6315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800" b="1">
                <a:solidFill>
                  <a:schemeClr val="tx2"/>
                </a:solidFill>
                <a:latin typeface="Arial" pitchFamily="34" charset="0"/>
              </a:rPr>
              <a:t>Imunita v reprodukčním traktu muže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727640" y="1219200"/>
            <a:ext cx="3348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Co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a</a:t>
            </a:r>
            <a:r>
              <a:rPr lang="cs-CZ" b="1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jak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musí vyřešit: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690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a) ochránit před infekcí, vadnými buňkami atd.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2362200"/>
            <a:ext cx="7432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latin typeface="Arial" pitchFamily="34" charset="0"/>
              </a:rPr>
              <a:t>Obranné mechanismy slizniční imunity, t.j.</a:t>
            </a:r>
          </a:p>
          <a:p>
            <a:r>
              <a:rPr lang="cs-CZ" b="1">
                <a:latin typeface="Arial" pitchFamily="34" charset="0"/>
              </a:rPr>
              <a:t>makrofágy / fagocyty, NK a LAK buňky, specifické</a:t>
            </a:r>
          </a:p>
          <a:p>
            <a:r>
              <a:rPr lang="cs-CZ" b="1">
                <a:latin typeface="Arial" pitchFamily="34" charset="0"/>
              </a:rPr>
              <a:t>mechanismy humorální a buněčné imunity.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3581400"/>
            <a:ext cx="75488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b) umožnit dozrání relativně „cizorodých“ spermií,</a:t>
            </a:r>
          </a:p>
          <a:p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    aniž by byly napadeny vlastní </a:t>
            </a:r>
            <a:r>
              <a:rPr lang="cs-CZ" b="1" dirty="0" smtClean="0">
                <a:solidFill>
                  <a:srgbClr val="33CC33"/>
                </a:solidFill>
                <a:latin typeface="Arial" pitchFamily="34" charset="0"/>
              </a:rPr>
              <a:t>imunitní reakcí. </a:t>
            </a:r>
            <a:endParaRPr lang="cs-CZ" b="1" dirty="0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27125" y="4383088"/>
            <a:ext cx="7664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latin typeface="Arial" pitchFamily="34" charset="0"/>
              </a:rPr>
              <a:t>Mechanismy zabezpečující imunologickou</a:t>
            </a:r>
          </a:p>
          <a:p>
            <a:r>
              <a:rPr lang="cs-CZ" b="1" dirty="0">
                <a:latin typeface="Arial" pitchFamily="34" charset="0"/>
              </a:rPr>
              <a:t>toleranci k spermiím:</a:t>
            </a:r>
          </a:p>
          <a:p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 dirty="0">
                <a:latin typeface="Arial" pitchFamily="34" charset="0"/>
              </a:rPr>
              <a:t> – nízká </a:t>
            </a:r>
            <a:r>
              <a:rPr lang="cs-CZ" b="1" dirty="0" err="1">
                <a:latin typeface="Arial" pitchFamily="34" charset="0"/>
              </a:rPr>
              <a:t>antigenicita</a:t>
            </a:r>
            <a:r>
              <a:rPr lang="cs-CZ" b="1" dirty="0">
                <a:latin typeface="Arial" pitchFamily="34" charset="0"/>
              </a:rPr>
              <a:t> spermií a jejich</a:t>
            </a:r>
          </a:p>
          <a:p>
            <a:r>
              <a:rPr lang="cs-CZ" b="1" dirty="0">
                <a:latin typeface="Arial" pitchFamily="34" charset="0"/>
              </a:rPr>
              <a:t>prekurzorů</a:t>
            </a:r>
          </a:p>
          <a:p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převaha tlumivých buněk (Th2)</a:t>
            </a:r>
            <a:r>
              <a:rPr lang="cs-CZ" b="1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7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42173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 err="1" smtClean="0"/>
              <a:t>specializovaná</a:t>
            </a:r>
            <a:r>
              <a:rPr lang="en-GB" sz="2400" dirty="0" smtClean="0"/>
              <a:t> </a:t>
            </a:r>
            <a:r>
              <a:rPr lang="en-GB" sz="2400" dirty="0" err="1"/>
              <a:t>buněčná</a:t>
            </a:r>
            <a:r>
              <a:rPr lang="en-GB" sz="2400" dirty="0"/>
              <a:t> </a:t>
            </a:r>
            <a:r>
              <a:rPr lang="en-GB" sz="2400" dirty="0" err="1"/>
              <a:t>bariéra</a:t>
            </a:r>
            <a:r>
              <a:rPr lang="en-GB" sz="2400" dirty="0"/>
              <a:t> </a:t>
            </a:r>
            <a:r>
              <a:rPr lang="en-GB" sz="2400" dirty="0" err="1"/>
              <a:t>mezi</a:t>
            </a:r>
            <a:r>
              <a:rPr lang="en-GB" sz="2400" dirty="0"/>
              <a:t> </a:t>
            </a:r>
            <a:r>
              <a:rPr lang="en-GB" sz="2400" dirty="0" err="1"/>
              <a:t>krví</a:t>
            </a:r>
            <a:r>
              <a:rPr lang="en-GB" sz="2400" dirty="0"/>
              <a:t> a </a:t>
            </a:r>
            <a:r>
              <a:rPr lang="en-GB" sz="2400" dirty="0" err="1"/>
              <a:t>vyvíjejícími</a:t>
            </a:r>
            <a:r>
              <a:rPr lang="en-GB" sz="2400" dirty="0"/>
              <a:t> se </a:t>
            </a:r>
            <a:r>
              <a:rPr lang="en-GB" sz="2400" dirty="0" err="1"/>
              <a:t>spermiogenními</a:t>
            </a:r>
            <a:r>
              <a:rPr lang="en-GB" sz="2400" dirty="0"/>
              <a:t> </a:t>
            </a:r>
            <a:r>
              <a:rPr lang="en-GB" sz="2400" dirty="0" err="1"/>
              <a:t>buňkami</a:t>
            </a:r>
            <a:r>
              <a:rPr lang="en-GB" sz="2400" dirty="0"/>
              <a:t> v </a:t>
            </a:r>
            <a:r>
              <a:rPr lang="en-GB" sz="2400" dirty="0" err="1"/>
              <a:t>semenotvorných</a:t>
            </a:r>
            <a:r>
              <a:rPr lang="en-GB" sz="2400" dirty="0"/>
              <a:t> </a:t>
            </a:r>
            <a:r>
              <a:rPr lang="en-GB" sz="2400" dirty="0" err="1" smtClean="0"/>
              <a:t>kanálcích</a:t>
            </a:r>
            <a:r>
              <a:rPr lang="cs-CZ" sz="2400" dirty="0" smtClean="0"/>
              <a:t> varlat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tvořena</a:t>
            </a:r>
            <a:r>
              <a:rPr lang="en-GB" sz="2400" dirty="0" smtClean="0"/>
              <a:t> </a:t>
            </a:r>
            <a:r>
              <a:rPr lang="en-GB" sz="2400" dirty="0" err="1"/>
              <a:t>pevnými</a:t>
            </a:r>
            <a:r>
              <a:rPr lang="en-GB" sz="2400" dirty="0"/>
              <a:t> </a:t>
            </a:r>
            <a:r>
              <a:rPr lang="en-GB" sz="2400" dirty="0" err="1"/>
              <a:t>spojeními</a:t>
            </a:r>
            <a:r>
              <a:rPr lang="en-GB" sz="2400" dirty="0"/>
              <a:t> v </a:t>
            </a:r>
            <a:r>
              <a:rPr lang="en-GB" sz="2400" dirty="0" err="1"/>
              <a:t>oblasti</a:t>
            </a:r>
            <a:r>
              <a:rPr lang="en-GB" sz="2400" dirty="0"/>
              <a:t> </a:t>
            </a:r>
            <a:r>
              <a:rPr lang="en-GB" sz="2400" dirty="0" err="1"/>
              <a:t>baze</a:t>
            </a:r>
            <a:r>
              <a:rPr lang="en-GB" sz="2400" dirty="0"/>
              <a:t> </a:t>
            </a:r>
            <a:r>
              <a:rPr lang="en-GB" sz="2400" dirty="0" err="1"/>
              <a:t>Sertoliho</a:t>
            </a:r>
            <a:r>
              <a:rPr lang="en-GB" sz="2400" dirty="0"/>
              <a:t> </a:t>
            </a:r>
            <a:r>
              <a:rPr lang="en-GB" sz="2400" dirty="0" err="1" smtClean="0"/>
              <a:t>buněk</a:t>
            </a:r>
            <a:r>
              <a:rPr lang="en-GB" sz="2400" dirty="0" smtClean="0"/>
              <a:t>.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chrání</a:t>
            </a:r>
            <a:r>
              <a:rPr lang="en-GB" sz="2400" dirty="0" smtClean="0"/>
              <a:t> </a:t>
            </a:r>
            <a:r>
              <a:rPr lang="en-GB" sz="2400" dirty="0" err="1"/>
              <a:t>zárodečné</a:t>
            </a:r>
            <a:r>
              <a:rPr lang="en-GB" sz="2400" dirty="0"/>
              <a:t> </a:t>
            </a:r>
            <a:r>
              <a:rPr lang="en-GB" sz="2400" dirty="0" err="1"/>
              <a:t>buňky</a:t>
            </a:r>
            <a:r>
              <a:rPr lang="en-GB" sz="2400" dirty="0"/>
              <a:t> </a:t>
            </a:r>
            <a:r>
              <a:rPr lang="en-GB" sz="2400" dirty="0" err="1"/>
              <a:t>před</a:t>
            </a:r>
            <a:r>
              <a:rPr lang="en-GB" sz="2400" dirty="0"/>
              <a:t> </a:t>
            </a:r>
            <a:r>
              <a:rPr lang="en-GB" sz="2400" dirty="0" err="1"/>
              <a:t>toxickými</a:t>
            </a:r>
            <a:r>
              <a:rPr lang="en-GB" sz="2400" dirty="0"/>
              <a:t> </a:t>
            </a:r>
            <a:r>
              <a:rPr lang="en-GB" sz="2400" dirty="0" err="1"/>
              <a:t>látkami</a:t>
            </a:r>
            <a:r>
              <a:rPr lang="en-GB" sz="2400" dirty="0"/>
              <a:t> </a:t>
            </a:r>
            <a:r>
              <a:rPr lang="en-GB" sz="2400" dirty="0" err="1"/>
              <a:t>obsaženými</a:t>
            </a:r>
            <a:r>
              <a:rPr lang="en-GB" sz="2400" dirty="0"/>
              <a:t> v </a:t>
            </a:r>
            <a:r>
              <a:rPr lang="en-GB" sz="2400" dirty="0" err="1"/>
              <a:t>krvi</a:t>
            </a:r>
            <a:r>
              <a:rPr lang="en-GB" sz="2400" dirty="0"/>
              <a:t> a </a:t>
            </a:r>
            <a:r>
              <a:rPr lang="en-GB" sz="2400" dirty="0" err="1"/>
              <a:t>zároveň</a:t>
            </a:r>
            <a:r>
              <a:rPr lang="en-GB" sz="2400" dirty="0"/>
              <a:t> </a:t>
            </a:r>
            <a:r>
              <a:rPr lang="en-GB" sz="2400" dirty="0" err="1"/>
              <a:t>vytváří</a:t>
            </a:r>
            <a:r>
              <a:rPr lang="en-GB" sz="2400" dirty="0"/>
              <a:t> </a:t>
            </a:r>
            <a:r>
              <a:rPr lang="en-GB" sz="2400" dirty="0" err="1"/>
              <a:t>imunologickou</a:t>
            </a:r>
            <a:r>
              <a:rPr lang="en-GB" sz="2400" dirty="0"/>
              <a:t> </a:t>
            </a:r>
            <a:r>
              <a:rPr lang="en-GB" sz="2400" dirty="0" err="1" smtClean="0"/>
              <a:t>bariéru</a:t>
            </a:r>
            <a:endParaRPr lang="cs-CZ" sz="2400" dirty="0" smtClean="0"/>
          </a:p>
          <a:p>
            <a:r>
              <a:rPr lang="cs-CZ" sz="2400" dirty="0" smtClean="0"/>
              <a:t> -   d</a:t>
            </a:r>
            <a:r>
              <a:rPr lang="en-GB" sz="2400" dirty="0" err="1" smtClean="0"/>
              <a:t>iferenciace</a:t>
            </a:r>
            <a:r>
              <a:rPr lang="en-GB" sz="2400" dirty="0" smtClean="0"/>
              <a:t> </a:t>
            </a:r>
            <a:r>
              <a:rPr lang="en-GB" sz="2400" dirty="0" err="1"/>
              <a:t>spermatogonií</a:t>
            </a:r>
            <a:r>
              <a:rPr lang="en-GB" sz="2400" dirty="0"/>
              <a:t> </a:t>
            </a:r>
            <a:r>
              <a:rPr lang="en-GB" sz="2400" dirty="0" err="1"/>
              <a:t>začíná</a:t>
            </a:r>
            <a:r>
              <a:rPr lang="en-GB" sz="2400" dirty="0"/>
              <a:t> </a:t>
            </a:r>
            <a:r>
              <a:rPr lang="en-GB" sz="2400" dirty="0" err="1"/>
              <a:t>až</a:t>
            </a:r>
            <a:r>
              <a:rPr lang="en-GB" sz="2400" dirty="0"/>
              <a:t> v </a:t>
            </a:r>
            <a:r>
              <a:rPr lang="en-GB" sz="2400" dirty="0" err="1"/>
              <a:t>období</a:t>
            </a:r>
            <a:r>
              <a:rPr lang="en-GB" sz="2400" dirty="0"/>
              <a:t> </a:t>
            </a:r>
            <a:r>
              <a:rPr lang="en-GB" sz="2400" dirty="0" smtClean="0"/>
              <a:t>puberty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-   </a:t>
            </a:r>
            <a:r>
              <a:rPr lang="en-GB" sz="2400" dirty="0" err="1" smtClean="0"/>
              <a:t>organismus</a:t>
            </a:r>
            <a:r>
              <a:rPr lang="en-GB" sz="2400" dirty="0" smtClean="0"/>
              <a:t> </a:t>
            </a:r>
            <a:r>
              <a:rPr lang="en-GB" sz="2400" dirty="0" err="1"/>
              <a:t>vytvořeny</a:t>
            </a:r>
            <a:r>
              <a:rPr lang="en-GB" sz="2400" dirty="0"/>
              <a:t> </a:t>
            </a:r>
            <a:r>
              <a:rPr lang="en-GB" sz="2400" dirty="0" err="1"/>
              <a:t>imunokompetentní</a:t>
            </a:r>
            <a:r>
              <a:rPr lang="en-GB" sz="2400" dirty="0"/>
              <a:t> </a:t>
            </a:r>
            <a:r>
              <a:rPr lang="en-GB" sz="2400" dirty="0" err="1"/>
              <a:t>buňky</a:t>
            </a:r>
            <a:r>
              <a:rPr lang="en-GB" sz="2400" dirty="0"/>
              <a:t>, </a:t>
            </a:r>
            <a:r>
              <a:rPr lang="en-GB" sz="2400" dirty="0" err="1"/>
              <a:t>které</a:t>
            </a:r>
            <a:r>
              <a:rPr lang="en-GB" sz="2400" dirty="0"/>
              <a:t> by </a:t>
            </a:r>
            <a:r>
              <a:rPr lang="cs-CZ" sz="2400" dirty="0" smtClean="0"/>
              <a:t>       	</a:t>
            </a:r>
            <a:r>
              <a:rPr lang="en-GB" sz="2400" dirty="0" err="1" smtClean="0"/>
              <a:t>mohly</a:t>
            </a:r>
            <a:r>
              <a:rPr lang="en-GB" sz="2400" dirty="0" smtClean="0"/>
              <a:t> </a:t>
            </a:r>
            <a:r>
              <a:rPr lang="en-GB" sz="2400" dirty="0" err="1"/>
              <a:t>nově</a:t>
            </a:r>
            <a:r>
              <a:rPr lang="en-GB" sz="2400" dirty="0"/>
              <a:t> </a:t>
            </a:r>
            <a:r>
              <a:rPr lang="en-GB" sz="2400" dirty="0" err="1"/>
              <a:t>vzniklé</a:t>
            </a:r>
            <a:r>
              <a:rPr lang="en-GB" sz="2400" dirty="0"/>
              <a:t> </a:t>
            </a:r>
            <a:r>
              <a:rPr lang="en-GB" sz="2400" dirty="0" err="1"/>
              <a:t>spermie</a:t>
            </a:r>
            <a:r>
              <a:rPr lang="en-GB" sz="2400" dirty="0"/>
              <a:t> </a:t>
            </a:r>
            <a:r>
              <a:rPr lang="en-GB" sz="2400" dirty="0" err="1"/>
              <a:t>identifikovat</a:t>
            </a:r>
            <a:r>
              <a:rPr lang="en-GB" sz="2400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"</a:t>
            </a:r>
            <a:r>
              <a:rPr lang="en-GB" sz="2400" dirty="0" err="1" smtClean="0"/>
              <a:t>cizí</a:t>
            </a:r>
            <a:r>
              <a:rPr lang="en-GB" sz="2400" dirty="0" smtClean="0"/>
              <a:t>„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- </a:t>
            </a:r>
            <a:r>
              <a:rPr lang="en-GB" sz="2400" dirty="0" err="1" smtClean="0"/>
              <a:t>brání</a:t>
            </a:r>
            <a:r>
              <a:rPr lang="en-GB" sz="2400" dirty="0" smtClean="0"/>
              <a:t> </a:t>
            </a:r>
            <a:r>
              <a:rPr lang="en-GB" sz="2400" dirty="0" err="1"/>
              <a:t>kontaktu</a:t>
            </a:r>
            <a:r>
              <a:rPr lang="en-GB" sz="2400" dirty="0"/>
              <a:t> </a:t>
            </a:r>
            <a:r>
              <a:rPr lang="en-GB" sz="2400" dirty="0" err="1"/>
              <a:t>imunitního</a:t>
            </a:r>
            <a:r>
              <a:rPr lang="en-GB" sz="2400" dirty="0"/>
              <a:t> </a:t>
            </a:r>
            <a:r>
              <a:rPr lang="en-GB" sz="2400" dirty="0" err="1"/>
              <a:t>systému</a:t>
            </a:r>
            <a:r>
              <a:rPr lang="en-GB" sz="2400" dirty="0"/>
              <a:t> s </a:t>
            </a:r>
            <a:r>
              <a:rPr lang="en-GB" sz="2400" dirty="0" err="1"/>
              <a:t>diferencujícími</a:t>
            </a:r>
            <a:r>
              <a:rPr lang="en-GB" sz="2400" dirty="0"/>
              <a:t> se </a:t>
            </a:r>
            <a:r>
              <a:rPr lang="en-GB" sz="2400" dirty="0" err="1"/>
              <a:t>spermiemi</a:t>
            </a:r>
            <a:r>
              <a:rPr lang="en-GB" sz="2400" dirty="0"/>
              <a:t> a </a:t>
            </a:r>
            <a:r>
              <a:rPr lang="en-GB" sz="2400" dirty="0" err="1"/>
              <a:t>zabraňuje</a:t>
            </a:r>
            <a:r>
              <a:rPr lang="en-GB" sz="2400" dirty="0"/>
              <a:t> </a:t>
            </a:r>
            <a:r>
              <a:rPr lang="en-GB" sz="2400" dirty="0" err="1"/>
              <a:t>tak</a:t>
            </a:r>
            <a:r>
              <a:rPr lang="en-GB" sz="2400" dirty="0"/>
              <a:t> </a:t>
            </a:r>
            <a:r>
              <a:rPr lang="en-GB" sz="2400" dirty="0" err="1"/>
              <a:t>autoimunitní</a:t>
            </a:r>
            <a:r>
              <a:rPr lang="en-GB" sz="2400" dirty="0"/>
              <a:t> </a:t>
            </a:r>
            <a:r>
              <a:rPr lang="en-GB" sz="2400" dirty="0" err="1" smtClean="0"/>
              <a:t>odpovědi</a:t>
            </a:r>
            <a:endParaRPr lang="en-GB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Hematotestikulární</a:t>
            </a:r>
            <a:r>
              <a:rPr lang="cs-CZ" dirty="0" smtClean="0"/>
              <a:t> bariera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7251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33438" y="481013"/>
            <a:ext cx="7424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800" b="1">
                <a:solidFill>
                  <a:schemeClr val="tx2"/>
                </a:solidFill>
                <a:latin typeface="Arial" pitchFamily="34" charset="0"/>
              </a:rPr>
              <a:t>Imunita v reprodukčním traktu zdravé ženy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95600" y="1219200"/>
            <a:ext cx="331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Co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a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jak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musí vyřešit:</a:t>
            </a:r>
            <a:endParaRPr lang="cs-CZ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46125" y="2022475"/>
            <a:ext cx="690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a) ochránit před infekcí, vadnými buňkami atd.</a:t>
            </a:r>
            <a:endParaRPr lang="cs-CZ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66728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latin typeface="Arial" pitchFamily="34" charset="0"/>
              </a:rPr>
              <a:t>Obranné mechanismy slizniční imunity, t.j.</a:t>
            </a:r>
          </a:p>
          <a:p>
            <a:r>
              <a:rPr lang="cs-CZ" b="1" dirty="0" smtClean="0">
                <a:latin typeface="Arial" pitchFamily="34" charset="0"/>
              </a:rPr>
              <a:t>fagocyty</a:t>
            </a:r>
            <a:r>
              <a:rPr lang="cs-CZ" b="1" dirty="0">
                <a:latin typeface="Arial" pitchFamily="34" charset="0"/>
              </a:rPr>
              <a:t>, NK a LAK buňky, specifické</a:t>
            </a:r>
          </a:p>
          <a:p>
            <a:r>
              <a:rPr lang="cs-CZ" b="1" dirty="0">
                <a:latin typeface="Arial" pitchFamily="34" charset="0"/>
              </a:rPr>
              <a:t>mechanismy humorální a buněčné imunity.</a:t>
            </a:r>
            <a:endParaRPr lang="cs-CZ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7326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b) umožnit dozrání relativně „cizorodých“ vajíček</a:t>
            </a:r>
          </a:p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    a přídavných tkání </a:t>
            </a:r>
            <a:endParaRPr lang="cs-CZ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7550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>
                <a:latin typeface="Arial" pitchFamily="34" charset="0"/>
              </a:rPr>
              <a:t> – nízká antigenicita povrchu</a:t>
            </a:r>
          </a:p>
          <a:p>
            <a:r>
              <a:rPr lang="cs-CZ" b="1">
                <a:latin typeface="Arial" pitchFamily="34" charset="0"/>
              </a:rPr>
              <a:t>zona pelucida a buněk cumulus oophorus </a:t>
            </a:r>
          </a:p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převaha tlumivých buněk (Th2) </a:t>
            </a:r>
            <a:r>
              <a:rPr lang="cs-CZ" b="1">
                <a:latin typeface="Arial" pitchFamily="34" charset="0"/>
              </a:rPr>
              <a:t>ve stromatu ovaria,</a:t>
            </a:r>
          </a:p>
          <a:p>
            <a:r>
              <a:rPr lang="cs-CZ" b="1">
                <a:latin typeface="Arial" pitchFamily="34" charset="0"/>
              </a:rPr>
              <a:t>folikulární tekutině a tubách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0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716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c) ochránit spermie v době ovulace před napadením</a:t>
            </a:r>
          </a:p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    imunitním systémem ženy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78708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>
                <a:latin typeface="Arial" pitchFamily="34" charset="0"/>
              </a:rPr>
              <a:t> – potlačení imunogenních HLA</a:t>
            </a:r>
          </a:p>
          <a:p>
            <a:r>
              <a:rPr lang="cs-CZ" b="1">
                <a:latin typeface="Arial" pitchFamily="34" charset="0"/>
              </a:rPr>
              <a:t>znaků na povrchu spermií</a:t>
            </a:r>
          </a:p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aktivní mechanismy</a:t>
            </a:r>
            <a:r>
              <a:rPr lang="cs-CZ" b="1">
                <a:latin typeface="Arial" pitchFamily="34" charset="0"/>
              </a:rPr>
              <a:t> – zejm. změny v imunologických</a:t>
            </a:r>
          </a:p>
          <a:p>
            <a:r>
              <a:rPr lang="cs-CZ" b="1">
                <a:latin typeface="Arial" pitchFamily="34" charset="0"/>
              </a:rPr>
              <a:t>vlastnostech cervikálního hlenu v době ovulace</a:t>
            </a:r>
          </a:p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ze strany muže</a:t>
            </a:r>
            <a:r>
              <a:rPr lang="cs-CZ" b="1">
                <a:latin typeface="Arial" pitchFamily="34" charset="0"/>
              </a:rPr>
              <a:t> – přítomnost imunosupresivních</a:t>
            </a:r>
          </a:p>
          <a:p>
            <a:r>
              <a:rPr lang="cs-CZ" b="1">
                <a:latin typeface="Arial" pitchFamily="34" charset="0"/>
              </a:rPr>
              <a:t>faktorů v seminální plazmě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4267200"/>
            <a:ext cx="490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d) tolerovat „semialogenní“ plod</a:t>
            </a:r>
            <a:endParaRPr lang="cs-CZ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4800600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latin typeface="Arial" pitchFamily="34" charset="0"/>
              </a:rPr>
              <a:t>imunologie nidace a těhotenství</a:t>
            </a:r>
          </a:p>
        </p:txBody>
      </p:sp>
    </p:spTree>
    <p:extLst>
      <p:ext uri="{BB962C8B-B14F-4D97-AF65-F5344CB8AC3E}">
        <p14:creationId xmlns:p14="http://schemas.microsoft.com/office/powerpoint/2010/main" val="30475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Zona</a:t>
            </a:r>
            <a:r>
              <a:rPr lang="cs-CZ" dirty="0"/>
              <a:t> </a:t>
            </a:r>
            <a:r>
              <a:rPr lang="cs-CZ" dirty="0" err="1"/>
              <a:t>pelucida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glykoproteinový obal vajíčka savců – produkován samotným vajíčkem v průběh</a:t>
            </a:r>
            <a:r>
              <a:rPr lang="cs-CZ" dirty="0"/>
              <a:t>u oogeneze</a:t>
            </a:r>
            <a:endParaRPr lang="cs-CZ" dirty="0" smtClean="0"/>
          </a:p>
          <a:p>
            <a:r>
              <a:rPr lang="cs-CZ" dirty="0" smtClean="0"/>
              <a:t>Funkce: </a:t>
            </a:r>
          </a:p>
          <a:p>
            <a:pPr lvl="1"/>
            <a:r>
              <a:rPr lang="cs-CZ" dirty="0" smtClean="0"/>
              <a:t>selekce spermií (nepoškozené spermie)</a:t>
            </a:r>
          </a:p>
          <a:p>
            <a:pPr lvl="1"/>
            <a:r>
              <a:rPr lang="cs-CZ" dirty="0" smtClean="0"/>
              <a:t>Zabránění polyspermie – vajíčko je oplozeno více než jednou spermií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66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Regionalizace imunitního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40960" cy="48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07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Cumulus</a:t>
            </a:r>
            <a:r>
              <a:rPr lang="cs-CZ" dirty="0" smtClean="0"/>
              <a:t> </a:t>
            </a:r>
            <a:r>
              <a:rPr lang="cs-CZ" dirty="0" err="1" smtClean="0"/>
              <a:t>Oophorus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Obal z folikulárních buněk  vaječníkového folikulu v závěrečném stádiu před ovulací </a:t>
            </a:r>
          </a:p>
          <a:p>
            <a:r>
              <a:rPr lang="cs-CZ" dirty="0" smtClean="0"/>
              <a:t>Koordinuje dozrávání vajíčka, zvyšuje fertilizaci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895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Imunologické bariéry reprodukčních orgánů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Nejsilnější ochrana v děložním krčku</a:t>
            </a:r>
          </a:p>
          <a:p>
            <a:r>
              <a:rPr lang="cs-CZ" dirty="0" smtClean="0"/>
              <a:t>Zde působí makrofágy – možnost ovlivnění spermií</a:t>
            </a:r>
          </a:p>
          <a:p>
            <a:r>
              <a:rPr lang="cs-CZ" dirty="0" smtClean="0"/>
              <a:t>Imunita v urogenitálním traktu je tlumena </a:t>
            </a:r>
            <a:r>
              <a:rPr lang="cs-CZ" dirty="0" err="1" smtClean="0"/>
              <a:t>cytokiny</a:t>
            </a:r>
            <a:r>
              <a:rPr lang="cs-CZ" dirty="0" smtClean="0"/>
              <a:t>  - TGF –</a:t>
            </a:r>
            <a:r>
              <a:rPr lang="el-GR" dirty="0" smtClean="0"/>
              <a:t>β</a:t>
            </a:r>
            <a:endParaRPr lang="cs-CZ" dirty="0" smtClean="0"/>
          </a:p>
          <a:p>
            <a:r>
              <a:rPr lang="cs-CZ" dirty="0" smtClean="0"/>
              <a:t>Imunita je ovlivněna mikroflórou, věkem údobím menstruačního cyklu, těhotenstvím a přítomností infekce</a:t>
            </a:r>
          </a:p>
        </p:txBody>
      </p:sp>
    </p:spTree>
    <p:extLst>
      <p:ext uri="{BB962C8B-B14F-4D97-AF65-F5344CB8AC3E}">
        <p14:creationId xmlns:p14="http://schemas.microsoft.com/office/powerpoint/2010/main" val="18007318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Imunologické bariéry reprodukčních orgánů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Přirozenou složkou mikroflóry – Gram-pozitivní tyčky z rodu </a:t>
            </a:r>
            <a:r>
              <a:rPr lang="cs-CZ" dirty="0" err="1" smtClean="0"/>
              <a:t>Lactobacillus</a:t>
            </a:r>
            <a:r>
              <a:rPr lang="cs-CZ" dirty="0" smtClean="0"/>
              <a:t> – k </a:t>
            </a:r>
            <a:r>
              <a:rPr lang="cs-CZ" dirty="0" err="1" smtClean="0"/>
              <a:t>osídelní</a:t>
            </a:r>
            <a:r>
              <a:rPr lang="cs-CZ" dirty="0" smtClean="0"/>
              <a:t> dochází v pubertě (10</a:t>
            </a:r>
            <a:r>
              <a:rPr lang="cs-CZ" baseline="30000" dirty="0" smtClean="0"/>
              <a:t>8</a:t>
            </a:r>
            <a:r>
              <a:rPr lang="cs-CZ" dirty="0" smtClean="0"/>
              <a:t> organismů/gram vaginální tekutiny)</a:t>
            </a:r>
          </a:p>
          <a:p>
            <a:r>
              <a:rPr lang="cs-CZ" dirty="0" smtClean="0"/>
              <a:t>Nízké pH</a:t>
            </a:r>
          </a:p>
          <a:p>
            <a:r>
              <a:rPr lang="cs-CZ" dirty="0" smtClean="0"/>
              <a:t>Tvorba peroxidu vodíku- </a:t>
            </a:r>
            <a:r>
              <a:rPr lang="cs-CZ" dirty="0" err="1" smtClean="0"/>
              <a:t>laktobacily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920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Imunologie reprodukce – negativní mechanismy - muži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Přítomnost protilátek proti spermiím</a:t>
            </a:r>
          </a:p>
          <a:p>
            <a:r>
              <a:rPr lang="cs-CZ" dirty="0" smtClean="0"/>
              <a:t>Důvody vzniku – narušená </a:t>
            </a:r>
            <a:r>
              <a:rPr lang="cs-CZ" dirty="0" err="1"/>
              <a:t>h</a:t>
            </a:r>
            <a:r>
              <a:rPr lang="cs-CZ" dirty="0" err="1" smtClean="0"/>
              <a:t>ematotestikulární</a:t>
            </a:r>
            <a:r>
              <a:rPr lang="cs-CZ" dirty="0" smtClean="0"/>
              <a:t> bariera z důvodů poranění, po vasektomii, chronické infekce urogenitálního traktu, častější u homosexuálních mužů</a:t>
            </a:r>
          </a:p>
          <a:p>
            <a:r>
              <a:rPr lang="cs-CZ" dirty="0" smtClean="0"/>
              <a:t>V ejakulátu se pak nacházejí </a:t>
            </a:r>
            <a:r>
              <a:rPr lang="cs-CZ" dirty="0" err="1" smtClean="0"/>
              <a:t>Ig</a:t>
            </a:r>
            <a:r>
              <a:rPr lang="cs-CZ" dirty="0" smtClean="0"/>
              <a:t> třídy </a:t>
            </a:r>
            <a:r>
              <a:rPr lang="cs-CZ" dirty="0" err="1" smtClean="0"/>
              <a:t>IgG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Ve spermatu infertilních mužů často zvýšený počet leukocytů  - vznik reaktivních kyslíkových radikálů – perforace cytoplazmatické membrány spermií – zabránění fúze s plazmatickou membránou vajíčka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7464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Imunologie reprodukce – negativní mechanismy - muži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Přítomnost protilátek proti spermiím</a:t>
            </a:r>
          </a:p>
          <a:p>
            <a:r>
              <a:rPr lang="cs-CZ" dirty="0" smtClean="0"/>
              <a:t>Důvody vzniku – narušená </a:t>
            </a:r>
            <a:r>
              <a:rPr lang="cs-CZ" dirty="0" err="1"/>
              <a:t>h</a:t>
            </a:r>
            <a:r>
              <a:rPr lang="cs-CZ" dirty="0" err="1" smtClean="0"/>
              <a:t>ematotestikulární</a:t>
            </a:r>
            <a:r>
              <a:rPr lang="cs-CZ" dirty="0" smtClean="0"/>
              <a:t> bariera z důvodů poranění, po vasektomii, chronické infekce urogenitálního traktu, častější u homosexuálních mužů</a:t>
            </a:r>
          </a:p>
          <a:p>
            <a:r>
              <a:rPr lang="cs-CZ" dirty="0" smtClean="0"/>
              <a:t>V ejakulátu se pak nacházejí </a:t>
            </a:r>
            <a:r>
              <a:rPr lang="cs-CZ" dirty="0" err="1" smtClean="0"/>
              <a:t>Ig</a:t>
            </a:r>
            <a:r>
              <a:rPr lang="cs-CZ" dirty="0" smtClean="0"/>
              <a:t> třídy </a:t>
            </a:r>
            <a:r>
              <a:rPr lang="cs-CZ" dirty="0" err="1" smtClean="0"/>
              <a:t>IgG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Ve spermatu infertilních mužů často zvýšený počet leukocytů  - vznik reaktivních kyslíkových radikálů – perforace cytoplazmatické membrány spermií – zabránění fúze s plazmatickou membránou vajíčka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7464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971550" y="1052513"/>
            <a:ext cx="70564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</a:rPr>
              <a:t>Imunologie  </a:t>
            </a:r>
            <a:r>
              <a:rPr lang="cs-CZ" sz="3600" b="1" dirty="0" smtClean="0">
                <a:solidFill>
                  <a:srgbClr val="C00000"/>
                </a:solidFill>
              </a:rPr>
              <a:t>těhotenství</a:t>
            </a:r>
            <a:endParaRPr lang="cs-CZ" sz="3600" b="1" dirty="0">
              <a:solidFill>
                <a:srgbClr val="C00000"/>
              </a:solidFill>
            </a:endParaRPr>
          </a:p>
          <a:p>
            <a:pPr algn="ctr"/>
            <a:endParaRPr lang="cs-CZ" sz="3600" b="1" dirty="0"/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Oplozené vejce, </a:t>
            </a:r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pak embryo a další přídatné tkáně </a:t>
            </a:r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představují pro matku cizorodý, "</a:t>
            </a:r>
            <a:r>
              <a:rPr lang="cs-CZ" sz="3600" b="1" dirty="0" err="1">
                <a:solidFill>
                  <a:srgbClr val="002060"/>
                </a:solidFill>
              </a:rPr>
              <a:t>semialogenní</a:t>
            </a:r>
            <a:r>
              <a:rPr lang="cs-CZ" sz="3600" b="1" dirty="0">
                <a:solidFill>
                  <a:srgbClr val="002060"/>
                </a:solidFill>
              </a:rPr>
              <a:t>" štěp</a:t>
            </a:r>
            <a:r>
              <a:rPr lang="cs-CZ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1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04813"/>
            <a:ext cx="77724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sz="2800" b="1" i="1" dirty="0" smtClean="0">
                <a:solidFill>
                  <a:schemeClr val="tx2"/>
                </a:solidFill>
                <a:latin typeface="Tahoma" pitchFamily="34" charset="0"/>
              </a:rPr>
              <a:t>embryonální ochranné mechanismy :</a:t>
            </a:r>
          </a:p>
          <a:p>
            <a:pPr eaLnBrk="1" hangingPunct="1">
              <a:lnSpc>
                <a:spcPct val="90000"/>
              </a:lnSpc>
            </a:pPr>
            <a:endParaRPr lang="cs-CZ" sz="2800" b="1" i="1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u="sng" dirty="0" smtClean="0">
                <a:latin typeface="Tahoma" pitchFamily="34" charset="0"/>
              </a:rPr>
              <a:t>pasivní:</a:t>
            </a:r>
            <a:r>
              <a:rPr lang="cs-CZ" sz="2800" dirty="0" smtClean="0">
                <a:latin typeface="Tahoma" pitchFamily="34" charset="0"/>
              </a:rPr>
              <a:t> velmi nízká exprese klasických HLA znaků A,B,C na buňkách </a:t>
            </a:r>
            <a:r>
              <a:rPr lang="cs-CZ" sz="2800" dirty="0" err="1" smtClean="0">
                <a:latin typeface="Tahoma" pitchFamily="34" charset="0"/>
              </a:rPr>
              <a:t>cytotrofoblastu</a:t>
            </a:r>
            <a:r>
              <a:rPr lang="cs-CZ" sz="2800" dirty="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Tahoma" pitchFamily="34" charset="0"/>
              </a:rPr>
              <a:t>    (chybějí antigeny HLA-DR a DQ, které jsou nutné pro aktivaci imunitní odpovědi)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u="sng" dirty="0" smtClean="0">
                <a:latin typeface="Tahoma" pitchFamily="34" charset="0"/>
              </a:rPr>
              <a:t>aktivní:</a:t>
            </a:r>
            <a:r>
              <a:rPr lang="cs-CZ" sz="2800" dirty="0" smtClean="0">
                <a:latin typeface="Tahoma" pitchFamily="34" charset="0"/>
              </a:rPr>
              <a:t> produkce nespecifických tlumivých </a:t>
            </a:r>
            <a:r>
              <a:rPr lang="cs-CZ" sz="2800" dirty="0" err="1" smtClean="0">
                <a:latin typeface="Tahoma" pitchFamily="34" charset="0"/>
              </a:rPr>
              <a:t>působků</a:t>
            </a:r>
            <a:r>
              <a:rPr lang="cs-CZ" sz="2800" dirty="0" smtClean="0">
                <a:latin typeface="Tahoma" pitchFamily="34" charset="0"/>
              </a:rPr>
              <a:t> (alfa-fetoprotein,  </a:t>
            </a:r>
            <a:r>
              <a:rPr lang="cs-CZ" sz="2800" dirty="0" err="1" smtClean="0">
                <a:latin typeface="Tahoma" pitchFamily="34" charset="0"/>
              </a:rPr>
              <a:t>hCG</a:t>
            </a:r>
            <a:r>
              <a:rPr lang="cs-CZ" sz="2800" dirty="0" smtClean="0">
                <a:latin typeface="Tahoma" pitchFamily="34" charset="0"/>
              </a:rPr>
              <a:t>) a indukce Th2 buněk v mateřské deciduální tkáni - </a:t>
            </a:r>
            <a:r>
              <a:rPr lang="cs-CZ" sz="2800" dirty="0" smtClean="0">
                <a:solidFill>
                  <a:schemeClr val="accent1"/>
                </a:solidFill>
                <a:latin typeface="Tahoma" pitchFamily="34" charset="0"/>
              </a:rPr>
              <a:t>klíčovou funkci má produkt embryonálního HLA-G genu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74725" y="609600"/>
            <a:ext cx="7248525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cs-CZ" sz="2800" b="1">
              <a:solidFill>
                <a:schemeClr val="tx2"/>
              </a:solidFill>
              <a:latin typeface="Arial" pitchFamily="34" charset="0"/>
            </a:endParaRPr>
          </a:p>
          <a:p>
            <a:pPr algn="ctr" eaLnBrk="0" hangingPunct="0"/>
            <a:r>
              <a:rPr lang="cs-CZ" sz="2200" b="1">
                <a:solidFill>
                  <a:schemeClr val="tx2"/>
                </a:solidFill>
                <a:latin typeface="Arial" pitchFamily="34" charset="0"/>
              </a:rPr>
              <a:t>  </a:t>
            </a:r>
            <a:r>
              <a:rPr lang="cs-CZ" sz="2200" b="1" i="1">
                <a:solidFill>
                  <a:schemeClr val="tx2"/>
                </a:solidFill>
                <a:latin typeface="Tahoma" pitchFamily="34" charset="0"/>
              </a:rPr>
              <a:t>mateřské ochranné mechanismy</a:t>
            </a:r>
            <a:r>
              <a:rPr lang="cs-CZ" sz="2200" b="1">
                <a:solidFill>
                  <a:schemeClr val="tx2"/>
                </a:solidFill>
                <a:latin typeface="Tahoma" pitchFamily="34" charset="0"/>
              </a:rPr>
              <a:t> :</a:t>
            </a:r>
            <a:endParaRPr lang="cs-CZ" sz="2200">
              <a:solidFill>
                <a:schemeClr val="tx2"/>
              </a:solidFill>
              <a:latin typeface="Tahoma" pitchFamily="34" charset="0"/>
            </a:endParaRP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jsou spouštěny embryonálními faktory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(</a:t>
            </a:r>
            <a:r>
              <a:rPr lang="cs-CZ" sz="2200" b="1">
                <a:solidFill>
                  <a:schemeClr val="accent1"/>
                </a:solidFill>
                <a:latin typeface="Tahoma" pitchFamily="34" charset="0"/>
              </a:rPr>
              <a:t>produkty HLA-G</a:t>
            </a:r>
            <a:r>
              <a:rPr lang="cs-CZ" sz="2200" b="1">
                <a:latin typeface="Tahoma" pitchFamily="34" charset="0"/>
              </a:rPr>
              <a:t>, hCG, AFP)</a:t>
            </a:r>
          </a:p>
          <a:p>
            <a:pPr algn="ctr" eaLnBrk="0" hangingPunct="0"/>
            <a:endParaRPr lang="cs-CZ" sz="2200" b="1">
              <a:latin typeface="Tahoma" pitchFamily="34" charset="0"/>
            </a:endParaRP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- snížení koncentrace "toxických" Tc lymfocytů 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v periimplantační zóně i v oběhu;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- převaha Th</a:t>
            </a:r>
            <a:r>
              <a:rPr lang="cs-CZ" sz="2200" b="1" baseline="-25000">
                <a:latin typeface="Tahoma" pitchFamily="34" charset="0"/>
              </a:rPr>
              <a:t> 2</a:t>
            </a:r>
            <a:r>
              <a:rPr lang="cs-CZ" sz="2200" b="1">
                <a:latin typeface="Tahoma" pitchFamily="34" charset="0"/>
              </a:rPr>
              <a:t> nad Th</a:t>
            </a:r>
            <a:r>
              <a:rPr lang="cs-CZ" sz="2200" b="1" baseline="-25000">
                <a:latin typeface="Tahoma" pitchFamily="34" charset="0"/>
              </a:rPr>
              <a:t>1</a:t>
            </a:r>
            <a:r>
              <a:rPr lang="cs-CZ" sz="2200" b="1">
                <a:latin typeface="Tahoma" pitchFamily="34" charset="0"/>
              </a:rPr>
              <a:t>, CD8 nad CD4;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- deciduální makrofágy a monocyty mají sníženou 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fagocytární schopnost, navíc produkují 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embryoprotektivní faktory;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- snižuje se produkce IL-2 i exprese rIL-2 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na lymfocytech v periimplantační zóně i v oběhu</a:t>
            </a:r>
          </a:p>
          <a:p>
            <a:pPr algn="ctr" eaLnBrk="0" hangingPunct="0"/>
            <a:endParaRPr lang="cs-CZ" sz="2200">
              <a:latin typeface="Tahoma" pitchFamily="34" charset="0"/>
            </a:endParaRPr>
          </a:p>
          <a:p>
            <a:pPr algn="ctr" eaLnBrk="0" hangingPunct="0"/>
            <a:endParaRPr lang="cs-CZ" sz="2800" b="1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8062913" cy="61928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dirty="0" smtClean="0">
                <a:solidFill>
                  <a:srgbClr val="FF3399"/>
                </a:solidFill>
              </a:rPr>
              <a:t>       </a:t>
            </a:r>
            <a:r>
              <a:rPr lang="cs-CZ" b="1" dirty="0" err="1" smtClean="0">
                <a:solidFill>
                  <a:srgbClr val="C00000"/>
                </a:solidFill>
              </a:rPr>
              <a:t>Transplacentární</a:t>
            </a:r>
            <a:r>
              <a:rPr lang="cs-CZ" b="1" dirty="0" smtClean="0">
                <a:solidFill>
                  <a:srgbClr val="C00000"/>
                </a:solidFill>
              </a:rPr>
              <a:t> přenos faktorů imunity  </a:t>
            </a:r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   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v 3. trimestru se dostává z plodu </a:t>
            </a:r>
            <a:r>
              <a:rPr lang="cs-CZ" sz="2400" b="1" u="sng" dirty="0">
                <a:solidFill>
                  <a:srgbClr val="C00000"/>
                </a:solidFill>
              </a:rPr>
              <a:t>do mateřského </a:t>
            </a:r>
            <a:r>
              <a:rPr lang="cs-CZ" sz="2400" b="1" u="sng" dirty="0" smtClean="0">
                <a:solidFill>
                  <a:srgbClr val="C00000"/>
                </a:solidFill>
              </a:rPr>
              <a:t>oběhu </a:t>
            </a:r>
            <a:r>
              <a:rPr lang="cs-CZ" sz="2400" b="1" dirty="0" smtClean="0">
                <a:solidFill>
                  <a:srgbClr val="002060"/>
                </a:solidFill>
              </a:rPr>
              <a:t>cca  </a:t>
            </a:r>
          </a:p>
          <a:p>
            <a:pPr marL="0" indent="0"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200 000    buněk denně - zejména </a:t>
            </a:r>
            <a:r>
              <a:rPr lang="cs-CZ" sz="2400" b="1" dirty="0" smtClean="0">
                <a:solidFill>
                  <a:srgbClr val="002060"/>
                </a:solidFill>
              </a:rPr>
              <a:t>buňky trofoblastu</a:t>
            </a:r>
          </a:p>
          <a:p>
            <a:pPr marL="0" indent="0">
              <a:buNone/>
              <a:defRPr/>
            </a:pPr>
            <a:endParaRPr lang="cs-CZ" sz="2400" b="1" dirty="0"/>
          </a:p>
          <a:p>
            <a:pPr marL="0" indent="0">
              <a:buNone/>
              <a:defRPr/>
            </a:pPr>
            <a:r>
              <a:rPr lang="cs-CZ" sz="2400" b="1" dirty="0" smtClean="0"/>
              <a:t>    </a:t>
            </a:r>
            <a:r>
              <a:rPr lang="cs-CZ" sz="2400" b="1" u="sng" dirty="0" smtClean="0">
                <a:solidFill>
                  <a:srgbClr val="C00000"/>
                </a:solidFill>
              </a:rPr>
              <a:t>do oběhu plodu  </a:t>
            </a:r>
            <a:r>
              <a:rPr lang="cs-CZ" sz="2400" b="1" dirty="0" smtClean="0">
                <a:solidFill>
                  <a:srgbClr val="C00000"/>
                </a:solidFill>
              </a:rPr>
              <a:t>pronikají </a:t>
            </a:r>
            <a:r>
              <a:rPr lang="cs-CZ" sz="2400" b="1" dirty="0" err="1" smtClean="0">
                <a:solidFill>
                  <a:srgbClr val="C00000"/>
                </a:solidFill>
              </a:rPr>
              <a:t>transplacentárně</a:t>
            </a:r>
            <a:endParaRPr lang="cs-CZ" sz="2400" b="1" dirty="0"/>
          </a:p>
          <a:p>
            <a:pPr marL="0" indent="0">
              <a:buNone/>
              <a:defRPr/>
            </a:pPr>
            <a:r>
              <a:rPr lang="cs-CZ" sz="2400" b="1" dirty="0" smtClean="0"/>
              <a:t>   </a:t>
            </a:r>
          </a:p>
          <a:p>
            <a:pPr eaLnBrk="1" hangingPunct="1">
              <a:defRPr/>
            </a:pPr>
            <a:r>
              <a:rPr lang="cs-CZ" sz="2800" b="1" dirty="0">
                <a:solidFill>
                  <a:srgbClr val="002060"/>
                </a:solidFill>
              </a:rPr>
              <a:t>m</a:t>
            </a:r>
            <a:r>
              <a:rPr lang="cs-CZ" sz="2800" b="1" dirty="0" smtClean="0">
                <a:solidFill>
                  <a:srgbClr val="002060"/>
                </a:solidFill>
              </a:rPr>
              <a:t>ateřské lymfocyty      (</a:t>
            </a:r>
            <a:r>
              <a:rPr lang="cs-CZ" sz="2800" b="1" dirty="0" smtClean="0"/>
              <a:t>„</a:t>
            </a:r>
            <a:r>
              <a:rPr lang="cs-CZ" sz="2800" b="1" dirty="0" err="1" smtClean="0"/>
              <a:t>mikrochimerismus</a:t>
            </a:r>
            <a:r>
              <a:rPr lang="cs-CZ" sz="2800" b="1" dirty="0" smtClean="0"/>
              <a:t>“)</a:t>
            </a:r>
          </a:p>
          <a:p>
            <a:pPr eaLnBrk="1" hangingPunct="1">
              <a:defRPr/>
            </a:pPr>
            <a:endParaRPr lang="cs-CZ" sz="2800" b="1" dirty="0" smtClean="0"/>
          </a:p>
          <a:p>
            <a:pPr eaLnBrk="1" hangingPunct="1">
              <a:defRPr/>
            </a:pPr>
            <a:r>
              <a:rPr lang="cs-CZ" sz="2400" b="1" dirty="0" smtClean="0"/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imunoglobuliny (</a:t>
            </a:r>
            <a:r>
              <a:rPr lang="cs-CZ" sz="2800" b="1" dirty="0" err="1" smtClean="0">
                <a:solidFill>
                  <a:srgbClr val="002060"/>
                </a:solidFill>
              </a:rPr>
              <a:t>IgG</a:t>
            </a:r>
            <a:r>
              <a:rPr lang="cs-CZ" sz="2800" b="1" dirty="0" smtClean="0">
                <a:solidFill>
                  <a:srgbClr val="002060"/>
                </a:solidFill>
              </a:rPr>
              <a:t>)   </a:t>
            </a:r>
            <a:r>
              <a:rPr lang="cs-CZ" sz="2800" b="1" dirty="0" smtClean="0"/>
              <a:t>(úloha </a:t>
            </a:r>
            <a:r>
              <a:rPr lang="cs-CZ" sz="2800" b="1" dirty="0" err="1" smtClean="0"/>
              <a:t>FcRn</a:t>
            </a:r>
            <a:r>
              <a:rPr lang="cs-CZ" sz="2800" b="1" dirty="0" smtClean="0"/>
              <a:t>)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b="1" dirty="0" smtClean="0"/>
              <a:t>     </a:t>
            </a:r>
            <a:endParaRPr lang="cs-CZ" sz="2800" b="1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Význam kojení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sz="2800" b="1" dirty="0" smtClean="0"/>
              <a:t>Hlavním imunoglobulinem v mateřském mléku je </a:t>
            </a:r>
            <a:r>
              <a:rPr lang="cs-CZ" sz="2800" b="1" dirty="0" smtClean="0">
                <a:solidFill>
                  <a:srgbClr val="C00000"/>
                </a:solidFill>
              </a:rPr>
              <a:t>sekreční </a:t>
            </a:r>
            <a:r>
              <a:rPr lang="cs-CZ" sz="2800" b="1" dirty="0" err="1" smtClean="0">
                <a:solidFill>
                  <a:srgbClr val="C00000"/>
                </a:solidFill>
              </a:rPr>
              <a:t>IgA</a:t>
            </a:r>
            <a:r>
              <a:rPr lang="cs-CZ" sz="2800" b="1" dirty="0" smtClean="0"/>
              <a:t>: neutralizuje viry, je baktericidní, agreguje antigeny, </a:t>
            </a:r>
            <a:r>
              <a:rPr lang="cs-CZ" sz="2800" b="1" dirty="0"/>
              <a:t>b</a:t>
            </a:r>
            <a:r>
              <a:rPr lang="cs-CZ" sz="2800" b="1" dirty="0" smtClean="0"/>
              <a:t>rání adherenci bakterií na  povrch epitelových buněk, dále </a:t>
            </a:r>
            <a:r>
              <a:rPr lang="cs-CZ" sz="2800" b="1" dirty="0" err="1"/>
              <a:t>I</a:t>
            </a:r>
            <a:r>
              <a:rPr lang="cs-CZ" sz="2800" b="1" dirty="0" err="1" smtClean="0"/>
              <a:t>gG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IgM</a:t>
            </a:r>
            <a:endParaRPr lang="cs-CZ" sz="2800" b="1" dirty="0" smtClean="0"/>
          </a:p>
          <a:p>
            <a:pPr eaLnBrk="1" hangingPunct="1"/>
            <a:r>
              <a:rPr lang="cs-CZ" sz="2800" b="1" dirty="0" smtClean="0"/>
              <a:t>TGF-</a:t>
            </a:r>
            <a:r>
              <a:rPr lang="el-GR" sz="2800" b="1" dirty="0" smtClean="0"/>
              <a:t>β</a:t>
            </a:r>
            <a:r>
              <a:rPr lang="cs-CZ" sz="2800" b="1" dirty="0" smtClean="0"/>
              <a:t>, IFN-</a:t>
            </a:r>
            <a:r>
              <a:rPr lang="el-GR" sz="2800" b="1" dirty="0" smtClean="0"/>
              <a:t>γ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laktoferin</a:t>
            </a:r>
            <a:r>
              <a:rPr lang="cs-CZ" sz="2800" b="1" dirty="0" smtClean="0"/>
              <a:t>, lysozym, </a:t>
            </a:r>
            <a:r>
              <a:rPr lang="cs-CZ" sz="2800" b="1" dirty="0" err="1" smtClean="0"/>
              <a:t>defenziny</a:t>
            </a:r>
            <a:r>
              <a:rPr lang="cs-CZ" sz="2800" b="1" dirty="0" smtClean="0"/>
              <a:t>, komplement</a:t>
            </a:r>
          </a:p>
          <a:p>
            <a:pPr eaLnBrk="1" hangingPunct="1"/>
            <a:r>
              <a:rPr lang="cs-CZ" sz="2800" b="1" dirty="0" smtClean="0"/>
              <a:t>buňky v mateřském mléku : </a:t>
            </a:r>
          </a:p>
          <a:p>
            <a:pPr marL="0" indent="0" eaLnBrk="1" hangingPunct="1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     </a:t>
            </a:r>
            <a:r>
              <a:rPr lang="cs-CZ" sz="2800" b="1" dirty="0" smtClean="0">
                <a:solidFill>
                  <a:srgbClr val="C00000"/>
                </a:solidFill>
              </a:rPr>
              <a:t>fagocyty</a:t>
            </a:r>
            <a:r>
              <a:rPr lang="cs-CZ" sz="2800" b="1" dirty="0" smtClean="0"/>
              <a:t>, především makrofágy(60%), </a:t>
            </a:r>
            <a:r>
              <a:rPr lang="cs-CZ" sz="2800" b="1" dirty="0" err="1" smtClean="0"/>
              <a:t>neutrofily</a:t>
            </a:r>
            <a:r>
              <a:rPr lang="cs-CZ" sz="2800" b="1" dirty="0" smtClean="0"/>
              <a:t> 	30%</a:t>
            </a:r>
          </a:p>
          <a:p>
            <a:pPr marL="0" indent="0" eaLnBrk="1" hangingPunct="1">
              <a:buNone/>
            </a:pPr>
            <a:r>
              <a:rPr lang="cs-CZ" sz="2800" b="1" dirty="0" smtClean="0"/>
              <a:t>         </a:t>
            </a:r>
            <a:r>
              <a:rPr lang="cs-CZ" sz="2800" b="1" dirty="0" smtClean="0">
                <a:solidFill>
                  <a:srgbClr val="C00000"/>
                </a:solidFill>
              </a:rPr>
              <a:t>lymfocyty</a:t>
            </a:r>
            <a:r>
              <a:rPr lang="cs-CZ" sz="2800" b="1" dirty="0" smtClean="0"/>
              <a:t>, (8%) především CD4, </a:t>
            </a:r>
            <a:r>
              <a:rPr lang="cs-CZ" sz="2800" b="1" dirty="0" err="1" smtClean="0"/>
              <a:t>eosinofily</a:t>
            </a:r>
            <a:r>
              <a:rPr lang="cs-CZ" sz="2800" b="1" dirty="0" smtClean="0"/>
              <a:t>, epitelové     	buňky</a:t>
            </a:r>
          </a:p>
          <a:p>
            <a:pPr eaLnBrk="1" hangingPunct="1"/>
            <a:r>
              <a:rPr lang="cs-CZ" sz="2800" b="1" dirty="0" smtClean="0"/>
              <a:t>Hlavním zdrojem je kolostrum</a:t>
            </a:r>
          </a:p>
          <a:p>
            <a:pPr eaLnBrk="1" hangingPunct="1"/>
            <a:r>
              <a:rPr lang="cs-CZ" sz="2800" b="1" dirty="0" smtClean="0"/>
              <a:t>Kolonizace mikroorganismy – kojené děti 80% G+ bakterií</a:t>
            </a:r>
          </a:p>
          <a:p>
            <a:pPr eaLnBrk="1" hangingPunct="1"/>
            <a:r>
              <a:rPr lang="cs-CZ" sz="2800" b="1" dirty="0" smtClean="0"/>
              <a:t>Modulace imunitní odpovědi, přechod od Th2 a do Th1,</a:t>
            </a:r>
          </a:p>
          <a:p>
            <a:pPr eaLnBrk="1" hangingPunct="1"/>
            <a:r>
              <a:rPr lang="cs-CZ" sz="2800" b="1" dirty="0"/>
              <a:t> </a:t>
            </a:r>
            <a:r>
              <a:rPr lang="cs-CZ" sz="2800" b="1" dirty="0" smtClean="0"/>
              <a:t>snižuje výskyt infekcí, i autoimunitních </a:t>
            </a:r>
            <a:r>
              <a:rPr lang="cs-CZ" sz="2800" b="1" dirty="0" err="1" smtClean="0"/>
              <a:t>chrob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376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Každý  regionální imunní systém má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 smtClean="0"/>
          </a:p>
          <a:p>
            <a:pPr lvl="1"/>
            <a:r>
              <a:rPr lang="cs-CZ" dirty="0"/>
              <a:t>V</a:t>
            </a:r>
            <a:r>
              <a:rPr lang="cs-CZ" dirty="0" smtClean="0"/>
              <a:t>lastní unikátní anatomii zahrnující sekundární lymfoidní tkáně</a:t>
            </a:r>
          </a:p>
          <a:p>
            <a:pPr lvl="1"/>
            <a:r>
              <a:rPr lang="cs-CZ" dirty="0" smtClean="0"/>
              <a:t>Zahrnuje speciální typy buněk a molekul, které se zřídka vyskytují v jiných  místech (Langerhansovy buňky v kůži, M buňky ve střevě, </a:t>
            </a:r>
            <a:r>
              <a:rPr lang="cs-CZ" dirty="0" err="1" smtClean="0"/>
              <a:t>Tg,d</a:t>
            </a:r>
            <a:r>
              <a:rPr lang="cs-CZ" dirty="0" smtClean="0"/>
              <a:t> v epitelu, B lymfocyty produkující </a:t>
            </a:r>
            <a:r>
              <a:rPr lang="cs-CZ" dirty="0" err="1" smtClean="0"/>
              <a:t>IgA</a:t>
            </a:r>
            <a:r>
              <a:rPr lang="cs-CZ" dirty="0" smtClean="0"/>
              <a:t> v </a:t>
            </a:r>
            <a:r>
              <a:rPr lang="cs-CZ" dirty="0" err="1" smtClean="0"/>
              <a:t>mukóze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Vlastní </a:t>
            </a:r>
            <a:r>
              <a:rPr lang="cs-CZ" dirty="0" err="1" smtClean="0"/>
              <a:t>imunoregulační</a:t>
            </a:r>
            <a:r>
              <a:rPr lang="cs-CZ" dirty="0" smtClean="0"/>
              <a:t> mechanismy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394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4580" name="Picture 4" descr="hladiny_imunoglobulinu_novoroz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0825" y="304800"/>
            <a:ext cx="864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2800" dirty="0">
                <a:solidFill>
                  <a:schemeClr val="bg2"/>
                </a:solidFill>
                <a:latin typeface="Tahoma" pitchFamily="34" charset="0"/>
              </a:rPr>
              <a:t> 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Hladiny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imunoglobulinů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v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séru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před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a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po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narození</a:t>
            </a:r>
            <a:endParaRPr lang="en-GB" sz="2800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Imunologie reprodukce – negativní mechanismy - muži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Přítomnost protilátek proti spermiím</a:t>
            </a:r>
          </a:p>
          <a:p>
            <a:r>
              <a:rPr lang="cs-CZ" dirty="0" smtClean="0"/>
              <a:t>Důvody vzniku – narušená </a:t>
            </a:r>
            <a:r>
              <a:rPr lang="cs-CZ" dirty="0" err="1"/>
              <a:t>h</a:t>
            </a:r>
            <a:r>
              <a:rPr lang="cs-CZ" dirty="0" err="1" smtClean="0"/>
              <a:t>ematotestikulární</a:t>
            </a:r>
            <a:r>
              <a:rPr lang="cs-CZ" dirty="0" smtClean="0"/>
              <a:t> bariera z důvodů poranění, po vasektomii, chronické infekce urogenitálního traktu, častější u homosexuálních mužů</a:t>
            </a:r>
          </a:p>
          <a:p>
            <a:r>
              <a:rPr lang="cs-CZ" dirty="0" smtClean="0"/>
              <a:t>V ejakulátu se pak nacházejí </a:t>
            </a:r>
            <a:r>
              <a:rPr lang="cs-CZ" dirty="0" err="1" smtClean="0"/>
              <a:t>Ig</a:t>
            </a:r>
            <a:r>
              <a:rPr lang="cs-CZ" dirty="0" smtClean="0"/>
              <a:t> třídy </a:t>
            </a:r>
            <a:r>
              <a:rPr lang="cs-CZ" dirty="0" err="1" smtClean="0"/>
              <a:t>IgG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Ve spermatu infertilních mužů často zvýšený počet leukocytů  - vznik reaktivních kyslíkových radikálů – perforace cytoplazmatické membrány spermií – zabránění fúze s plazmatickou membránou vajíčka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8867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Imunologie reprodukce – negativní </a:t>
            </a:r>
            <a:r>
              <a:rPr lang="cs-CZ" dirty="0" smtClean="0"/>
              <a:t>mechanismy -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zvýšená přítomnost protilátek proti spermiím u chronických infekcí</a:t>
            </a:r>
          </a:p>
          <a:p>
            <a:r>
              <a:rPr lang="cs-CZ" dirty="0" smtClean="0"/>
              <a:t>Pohyb spermií je ovlivněn navázáním protilátek – navázání </a:t>
            </a:r>
            <a:r>
              <a:rPr lang="cs-CZ" dirty="0" err="1" smtClean="0"/>
              <a:t>IgG</a:t>
            </a:r>
            <a:r>
              <a:rPr lang="cs-CZ" dirty="0" smtClean="0"/>
              <a:t> nebo </a:t>
            </a:r>
            <a:r>
              <a:rPr lang="cs-CZ" dirty="0" err="1" smtClean="0"/>
              <a:t>IgA</a:t>
            </a:r>
            <a:r>
              <a:rPr lang="cs-CZ" dirty="0" smtClean="0"/>
              <a:t> na bičík neovlivňuje schopnost pronikat hlenem děložního hrdla</a:t>
            </a:r>
          </a:p>
          <a:p>
            <a:r>
              <a:rPr lang="cs-CZ" dirty="0" smtClean="0"/>
              <a:t>navázáním protilátek zejména třídy </a:t>
            </a:r>
            <a:r>
              <a:rPr lang="cs-CZ" dirty="0" err="1" smtClean="0"/>
              <a:t>IgA</a:t>
            </a:r>
            <a:r>
              <a:rPr lang="cs-CZ" dirty="0" smtClean="0"/>
              <a:t> nebo kombinace </a:t>
            </a:r>
            <a:r>
              <a:rPr lang="cs-CZ" dirty="0" err="1" smtClean="0"/>
              <a:t>IgGa</a:t>
            </a:r>
            <a:r>
              <a:rPr lang="cs-CZ" dirty="0" smtClean="0"/>
              <a:t> </a:t>
            </a:r>
            <a:r>
              <a:rPr lang="cs-CZ" dirty="0" err="1" smtClean="0"/>
              <a:t>IgA</a:t>
            </a:r>
            <a:r>
              <a:rPr lang="cs-CZ" dirty="0" smtClean="0"/>
              <a:t> na </a:t>
            </a:r>
            <a:r>
              <a:rPr lang="cs-CZ" dirty="0"/>
              <a:t>hlavičku </a:t>
            </a:r>
            <a:r>
              <a:rPr lang="cs-CZ" dirty="0" smtClean="0"/>
              <a:t> spermie – výrazně omezuje pohyb</a:t>
            </a:r>
          </a:p>
          <a:p>
            <a:r>
              <a:rPr lang="cs-CZ" dirty="0" err="1" smtClean="0"/>
              <a:t>IgG</a:t>
            </a:r>
            <a:r>
              <a:rPr lang="cs-CZ" dirty="0" smtClean="0"/>
              <a:t> možnost aktivace komplementu x spermie mají na  svém povrchu CD46 – brání aktivaci komplementového systému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05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r>
              <a:rPr lang="cs-CZ" sz="2800" b="1">
                <a:solidFill>
                  <a:schemeClr val="hlink"/>
                </a:solidFill>
              </a:rPr>
              <a:t>SLIZNICE A KŮŽE (EPITELEM KRYTÉ POVRCHY)</a:t>
            </a:r>
            <a:endParaRPr lang="en-US" sz="2800" b="1">
              <a:solidFill>
                <a:schemeClr val="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Povrch sliznic zažívacího traktu..……. 200 m</a:t>
            </a:r>
            <a:r>
              <a:rPr lang="cs-CZ" sz="2800" baseline="30000" dirty="0"/>
              <a:t>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Povrch dýchacího traktu……………… 80 m</a:t>
            </a:r>
            <a:r>
              <a:rPr lang="cs-CZ" sz="2800" baseline="30000" dirty="0"/>
              <a:t>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Povrch kůže …………………………… 2 m</a:t>
            </a:r>
            <a:r>
              <a:rPr lang="cs-CZ" sz="2800" baseline="30000" dirty="0"/>
              <a:t>2</a:t>
            </a:r>
            <a:endParaRPr lang="cs-CZ" sz="28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Podněty: potrava ……………………..  </a:t>
            </a:r>
            <a:r>
              <a:rPr lang="en-US" sz="2800" dirty="0"/>
              <a:t>~ </a:t>
            </a:r>
            <a:r>
              <a:rPr lang="en-US" sz="2800" dirty="0" err="1"/>
              <a:t>tuny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/>
              <a:t>                   </a:t>
            </a:r>
            <a:r>
              <a:rPr lang="cs-CZ" sz="2800" dirty="0" smtClean="0"/>
              <a:t>  </a:t>
            </a:r>
            <a:r>
              <a:rPr lang="en-US" sz="2800" dirty="0" err="1" smtClean="0"/>
              <a:t>mikro</a:t>
            </a:r>
            <a:r>
              <a:rPr lang="cs-CZ" sz="2800" dirty="0" smtClean="0"/>
              <a:t>biota </a:t>
            </a:r>
            <a:r>
              <a:rPr lang="en-US" sz="2800" dirty="0" smtClean="0"/>
              <a:t> </a:t>
            </a:r>
            <a:r>
              <a:rPr lang="en-US" sz="2800" dirty="0"/>
              <a:t>………………….. 10</a:t>
            </a:r>
            <a:r>
              <a:rPr lang="cs-CZ" sz="2800" baseline="30000" dirty="0"/>
              <a:t>14 </a:t>
            </a:r>
            <a:r>
              <a:rPr lang="cs-CZ" sz="2800" dirty="0"/>
              <a:t>bakterií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dirty="0"/>
              <a:t>		</a:t>
            </a:r>
            <a:r>
              <a:rPr lang="cs-CZ" sz="2800" dirty="0" smtClean="0"/>
              <a:t>          antigeny </a:t>
            </a:r>
            <a:r>
              <a:rPr lang="cs-CZ" sz="2800" dirty="0"/>
              <a:t>ve vzduchu</a:t>
            </a:r>
            <a:endParaRPr lang="cs-CZ" sz="2800" baseline="300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baseline="300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Obměna epitel. buněk střeva  ………. 10</a:t>
            </a:r>
            <a:r>
              <a:rPr lang="cs-CZ" sz="2800" baseline="30000" dirty="0"/>
              <a:t>11</a:t>
            </a:r>
            <a:r>
              <a:rPr lang="cs-CZ" sz="2800" dirty="0"/>
              <a:t>/den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Produkce </a:t>
            </a:r>
            <a:r>
              <a:rPr lang="cs-CZ" sz="2800" dirty="0" err="1"/>
              <a:t>IgA</a:t>
            </a:r>
            <a:r>
              <a:rPr lang="cs-CZ" sz="2800" dirty="0"/>
              <a:t> (převyšuje ostatní </a:t>
            </a:r>
            <a:r>
              <a:rPr lang="cs-CZ" sz="2800" dirty="0" err="1"/>
              <a:t>isotypy</a:t>
            </a:r>
            <a:r>
              <a:rPr lang="cs-CZ" sz="2800" dirty="0"/>
              <a:t>)... 5-9g/den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90% infekčních agens vstupuje sliznicemi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80% imunologicky aktivních buněk </a:t>
            </a:r>
            <a:r>
              <a:rPr lang="cs-CZ" sz="2800" dirty="0" smtClean="0"/>
              <a:t>organismu je ve  </a:t>
            </a:r>
            <a:endParaRPr lang="cs-CZ" sz="28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dirty="0"/>
              <a:t>    </a:t>
            </a:r>
            <a:r>
              <a:rPr lang="cs-CZ" sz="2800" dirty="0" smtClean="0"/>
              <a:t>         sliznicích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0540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Slizniční imunitní systém gastrointestinálního traktu GALT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Difúzně rozptýlené lymfoidní buňky střevní sliznice</a:t>
            </a:r>
          </a:p>
          <a:p>
            <a:r>
              <a:rPr lang="cs-CZ" dirty="0" smtClean="0"/>
              <a:t>Agregáty lymfoidních buněk v mukózní vrstvě</a:t>
            </a:r>
          </a:p>
          <a:p>
            <a:r>
              <a:rPr lang="cs-CZ" dirty="0" err="1" smtClean="0"/>
              <a:t>Peyerovy</a:t>
            </a:r>
            <a:r>
              <a:rPr lang="cs-CZ" dirty="0" smtClean="0"/>
              <a:t> pláty</a:t>
            </a:r>
          </a:p>
          <a:p>
            <a:r>
              <a:rPr lang="cs-CZ" dirty="0" smtClean="0"/>
              <a:t>Apendix</a:t>
            </a:r>
          </a:p>
          <a:p>
            <a:r>
              <a:rPr lang="cs-CZ" dirty="0" err="1" smtClean="0"/>
              <a:t>Mezenterické</a:t>
            </a:r>
            <a:r>
              <a:rPr lang="cs-CZ" dirty="0" smtClean="0"/>
              <a:t> lymfatické uzliny</a:t>
            </a:r>
          </a:p>
          <a:p>
            <a:r>
              <a:rPr lang="cs-CZ" dirty="0" smtClean="0"/>
              <a:t>Játra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6257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3031</Words>
  <Application>Microsoft Office PowerPoint</Application>
  <PresentationFormat>Předvádění na obrazovce (4:3)</PresentationFormat>
  <Paragraphs>479</Paragraphs>
  <Slides>72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3" baseType="lpstr">
      <vt:lpstr>Motiv systému Office</vt:lpstr>
      <vt:lpstr> Slizniční a kožní imunita</vt:lpstr>
      <vt:lpstr>Slizniční povrchy</vt:lpstr>
      <vt:lpstr>Prezentace aplikace PowerPoint</vt:lpstr>
      <vt:lpstr>Mukózní imunitní systém – MALT (Mucosa- Associated Lymphoid Tissue</vt:lpstr>
      <vt:lpstr>Regionalizace imunitního systému</vt:lpstr>
      <vt:lpstr>Regionalizace imunitního systému</vt:lpstr>
      <vt:lpstr>Každý  regionální imunní systém má</vt:lpstr>
      <vt:lpstr>SLIZNICE A KŮŽE (EPITELEM KRYTÉ POVRCHY)</vt:lpstr>
      <vt:lpstr>Slizniční imunitní systém gastrointestinálního traktu GALT</vt:lpstr>
      <vt:lpstr>Imunita gastrointestinálního systému</vt:lpstr>
      <vt:lpstr>Buňky střevního  epitelu</vt:lpstr>
      <vt:lpstr>Buňky střevního epitelu</vt:lpstr>
      <vt:lpstr>Buňky střevního epitelu</vt:lpstr>
      <vt:lpstr>Úloha epitelových buněk</vt:lpstr>
      <vt:lpstr>Epitelové buňky</vt:lpstr>
      <vt:lpstr>Epitelové buňky střeva</vt:lpstr>
      <vt:lpstr>Pohárkové buňky</vt:lpstr>
      <vt:lpstr>Panethovy buňky</vt:lpstr>
      <vt:lpstr>Intraepteliální T lymfocyty</vt:lpstr>
      <vt:lpstr>M -  BUŇKY  V EPITELU KRYJÍCÍM LYMFATICKÉ FOLIKULY </vt:lpstr>
      <vt:lpstr>Lymfoidní folikuly</vt:lpstr>
      <vt:lpstr>Gastrointestinální imunitní systém</vt:lpstr>
      <vt:lpstr>„Homing“ lymfocytů</vt:lpstr>
      <vt:lpstr>Venuly s vysokým endotelem  (High endotelial venules)</vt:lpstr>
      <vt:lpstr>Gastrointestinální imunitní systém</vt:lpstr>
      <vt:lpstr>Indukce imunitní odpovědi na střevní sliznici</vt:lpstr>
      <vt:lpstr>Epteliální M buňky – transport Ag přes slizniční povrch</vt:lpstr>
      <vt:lpstr>Indukce imunitní odpovědi na střevní sliznici</vt:lpstr>
      <vt:lpstr>Dendritické buňky sliznic</vt:lpstr>
      <vt:lpstr>Humorální mechanismy slizničního imunitního systému – role IgA</vt:lpstr>
      <vt:lpstr>Prezentace aplikace PowerPoint</vt:lpstr>
      <vt:lpstr>Transcytóza</vt:lpstr>
      <vt:lpstr>Vlastnosti a funkce sekrečního IgA</vt:lpstr>
      <vt:lpstr>Sekreční imunoglobuliny</vt:lpstr>
      <vt:lpstr>Antimikrobní mechanismy  na sliznicích</vt:lpstr>
      <vt:lpstr> </vt:lpstr>
      <vt:lpstr>ORÁLNÍ TOLERANCE</vt:lpstr>
      <vt:lpstr>  Využití indukce „orální“ (slizniční) tolerance v prevenci a léčbě</vt:lpstr>
      <vt:lpstr>Komensální (normální) mikroflora mikrobiota</vt:lpstr>
      <vt:lpstr> Kůže jako imunologický orgán</vt:lpstr>
      <vt:lpstr>Fyziologické obranné bariéry kůže</vt:lpstr>
      <vt:lpstr>Fyziologické obranné bariéry kůže</vt:lpstr>
      <vt:lpstr>Buňky v kožním imunitním systému </vt:lpstr>
      <vt:lpstr>Dendritické buňky v kůži</vt:lpstr>
      <vt:lpstr>Funkce Langerhansových buněk</vt:lpstr>
      <vt:lpstr>Kůže  - poškození nebo průnik infekce</vt:lpstr>
      <vt:lpstr>Keratinocyty</vt:lpstr>
      <vt:lpstr>Klinické imunopatologické stavy spojené s poruchou imunitní funkce kůže</vt:lpstr>
      <vt:lpstr>Humorální faktory v kožním imunitním systému</vt:lpstr>
      <vt:lpstr>   Kůže – ÚV světlo       imunomodulační působení</vt:lpstr>
      <vt:lpstr>REPRODUKČNÍ  IMUNOLOGIE  </vt:lpstr>
      <vt:lpstr>Prezentace aplikace PowerPoint</vt:lpstr>
      <vt:lpstr>Prezentace aplikace PowerPoint</vt:lpstr>
      <vt:lpstr>Prezentace aplikace PowerPoint</vt:lpstr>
      <vt:lpstr>Prezentace aplikace PowerPoint</vt:lpstr>
      <vt:lpstr>Hematotestikulární bariera</vt:lpstr>
      <vt:lpstr>Prezentace aplikace PowerPoint</vt:lpstr>
      <vt:lpstr>Prezentace aplikace PowerPoint</vt:lpstr>
      <vt:lpstr>Zona pelucida</vt:lpstr>
      <vt:lpstr>Cumulus Oophorus</vt:lpstr>
      <vt:lpstr>Imunologické bariéry reprodukčních orgánů ženy</vt:lpstr>
      <vt:lpstr>Imunologické bariéry reprodukčních orgánů ženy</vt:lpstr>
      <vt:lpstr>Imunologie reprodukce – negativní mechanismy - muži</vt:lpstr>
      <vt:lpstr>Imunologie reprodukce – negativní mechanismy - muži</vt:lpstr>
      <vt:lpstr>Prezentace aplikace PowerPoint</vt:lpstr>
      <vt:lpstr>Prezentace aplikace PowerPoint</vt:lpstr>
      <vt:lpstr>Prezentace aplikace PowerPoint</vt:lpstr>
      <vt:lpstr>Prezentace aplikace PowerPoint</vt:lpstr>
      <vt:lpstr>Význam kojení</vt:lpstr>
      <vt:lpstr>Prezentace aplikace PowerPoint</vt:lpstr>
      <vt:lpstr>Imunologie reprodukce – negativní mechanismy - muži</vt:lpstr>
      <vt:lpstr>Imunologie reprodukce – negativní mechanismy - ženy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Slizniční a kožní imunita</dc:title>
  <dc:creator>uziv</dc:creator>
  <cp:lastModifiedBy>uziv</cp:lastModifiedBy>
  <cp:revision>27</cp:revision>
  <dcterms:created xsi:type="dcterms:W3CDTF">2016-03-30T17:28:47Z</dcterms:created>
  <dcterms:modified xsi:type="dcterms:W3CDTF">2016-04-25T11:25:37Z</dcterms:modified>
</cp:coreProperties>
</file>