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38" r:id="rId95"/>
    <p:sldId id="339" r:id="rId96"/>
    <p:sldId id="340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2" r:id="rId112"/>
    <p:sldId id="383" r:id="rId113"/>
    <p:sldId id="384" r:id="rId114"/>
    <p:sldId id="385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396" r:id="rId126"/>
    <p:sldId id="397" r:id="rId127"/>
    <p:sldId id="398" r:id="rId128"/>
    <p:sldId id="399" r:id="rId129"/>
    <p:sldId id="400" r:id="rId130"/>
    <p:sldId id="401" r:id="rId131"/>
    <p:sldId id="402" r:id="rId132"/>
    <p:sldId id="403" r:id="rId133"/>
    <p:sldId id="404" r:id="rId134"/>
    <p:sldId id="405" r:id="rId135"/>
    <p:sldId id="406" r:id="rId136"/>
    <p:sldId id="407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3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10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70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74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75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76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77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78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79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80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96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98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18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99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12D35-ED86-4ED0-9CFF-4F213E487EA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ACC38-8B51-4F65-AA3F-848267B2FEA1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D686F-BFE0-4D98-902C-6DBC520585C5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3908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17CC77-7901-4ACE-842D-951752C2F99B}" type="slidenum">
              <a:rPr lang="cs-CZ" altLang="cs-CZ"/>
              <a:pPr algn="r" eaLnBrk="1" hangingPunct="1">
                <a:spcBef>
                  <a:spcPct val="0"/>
                </a:spcBef>
              </a:pPr>
              <a:t>131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4932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C51A57-C453-44DE-AE5C-F35DCB91F354}" type="slidenum">
              <a:rPr lang="cs-CZ" altLang="cs-CZ"/>
              <a:pPr algn="r" eaLnBrk="1" hangingPunct="1">
                <a:spcBef>
                  <a:spcPct val="0"/>
                </a:spcBef>
              </a:pPr>
              <a:t>132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0EDB3-9701-4886-AEFF-74C11CCAD39C}" type="slidenum">
              <a:rPr lang="cs-CZ" altLang="cs-CZ"/>
              <a:pPr algn="r" eaLnBrk="1" hangingPunct="1">
                <a:spcBef>
                  <a:spcPct val="0"/>
                </a:spcBef>
              </a:pPr>
              <a:t>133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6980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2FCCFB-9CB8-43E7-A9C5-BC0232262A16}" type="slidenum">
              <a:rPr lang="cs-CZ" altLang="cs-CZ"/>
              <a:pPr algn="r" eaLnBrk="1" hangingPunct="1">
                <a:spcBef>
                  <a:spcPct val="0"/>
                </a:spcBef>
              </a:pPr>
              <a:t>134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25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28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45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47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48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69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5"/>
          <p:cNvSpPr>
            <a:spLocks noChangeArrowheads="1"/>
          </p:cNvSpPr>
          <p:nvPr/>
        </p:nvSpPr>
        <p:spPr bwMode="auto">
          <a:xfrm>
            <a:off x="3276600" y="4267200"/>
            <a:ext cx="5867400" cy="19701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-252536" y="2996952"/>
            <a:ext cx="5825480" cy="230425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dirty="0">
                <a:solidFill>
                  <a:schemeClr val="tx1"/>
                </a:solidFill>
              </a:rPr>
              <a:t>Stavy imunitní nedostatečnosti - imunodeficience - poruchy imunitního systému</a:t>
            </a:r>
            <a:endParaRPr lang="cs-CZ" altLang="en-US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b="0" dirty="0">
                <a:solidFill>
                  <a:schemeClr val="tx1"/>
                </a:solidFill>
              </a:rPr>
              <a:t> 		a 		</a:t>
            </a:r>
            <a:r>
              <a:rPr lang="cs-CZ" altLang="en-US" sz="2400" dirty="0" smtClean="0">
                <a:solidFill>
                  <a:schemeClr val="tx1"/>
                </a:solidFill>
              </a:rPr>
              <a:t>sekundární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jsou podmíněny genetickým defektem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po 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nejsou podmíněny genetickým defektem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získávány 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2339752" y="2492896"/>
            <a:ext cx="288032" cy="8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6781800" y="2564904"/>
            <a:ext cx="382488" cy="1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828800" y="4419600"/>
            <a:ext cx="1087016" cy="1889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6012160" y="587727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Fáze HIV</a:t>
            </a:r>
            <a:endParaRPr lang="en-US" altLang="en-US" sz="3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latin typeface="Arial" charset="0"/>
                <a:cs typeface="Arial" charset="0"/>
              </a:rPr>
              <a:t>HIV </a:t>
            </a:r>
            <a:r>
              <a:rPr lang="en-US" altLang="en-US" dirty="0">
                <a:latin typeface="Arial" charset="0"/>
                <a:cs typeface="Arial" charset="0"/>
              </a:rPr>
              <a:t>se </a:t>
            </a:r>
            <a:r>
              <a:rPr lang="en-US" altLang="en-US" dirty="0" err="1">
                <a:latin typeface="Arial" charset="0"/>
                <a:cs typeface="Arial" charset="0"/>
              </a:rPr>
              <a:t>váže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receptor CD4+ (T-</a:t>
            </a:r>
            <a:r>
              <a:rPr lang="en-US" altLang="en-US" dirty="0" err="1">
                <a:latin typeface="Arial" charset="0"/>
                <a:cs typeface="Arial" charset="0"/>
              </a:rPr>
              <a:t>pomocné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lymfocyty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jako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koreceptor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receptor pro </a:t>
            </a:r>
            <a:r>
              <a:rPr lang="en-US" altLang="en-US" dirty="0" err="1">
                <a:latin typeface="Arial" charset="0"/>
                <a:cs typeface="Arial" charset="0"/>
              </a:rPr>
              <a:t>chemokiny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pomocí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reverzní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transkriptázy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integrázy</a:t>
            </a:r>
            <a:r>
              <a:rPr lang="en-US" altLang="en-US" dirty="0">
                <a:latin typeface="Arial" charset="0"/>
                <a:cs typeface="Arial" charset="0"/>
              </a:rPr>
              <a:t> se RNA </a:t>
            </a:r>
            <a:r>
              <a:rPr lang="en-US" altLang="en-US" dirty="0" err="1">
                <a:latin typeface="Arial" charset="0"/>
                <a:cs typeface="Arial" charset="0"/>
              </a:rPr>
              <a:t>přepíše</a:t>
            </a:r>
            <a:r>
              <a:rPr lang="en-US" altLang="en-US" dirty="0">
                <a:latin typeface="Arial" charset="0"/>
                <a:cs typeface="Arial" charset="0"/>
              </a:rPr>
              <a:t> do DNA a </a:t>
            </a:r>
            <a:r>
              <a:rPr lang="en-US" altLang="en-US" dirty="0" err="1">
                <a:latin typeface="Arial" charset="0"/>
                <a:cs typeface="Arial" charset="0"/>
              </a:rPr>
              <a:t>včlení</a:t>
            </a:r>
            <a:r>
              <a:rPr lang="en-US" altLang="en-US" dirty="0">
                <a:latin typeface="Arial" charset="0"/>
                <a:cs typeface="Arial" charset="0"/>
              </a:rPr>
              <a:t> se do </a:t>
            </a:r>
            <a:r>
              <a:rPr lang="en-US" altLang="en-US" dirty="0" err="1">
                <a:latin typeface="Arial" charset="0"/>
                <a:cs typeface="Arial" charset="0"/>
              </a:rPr>
              <a:t>genomu</a:t>
            </a:r>
            <a:endParaRPr lang="cs-CZ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infikovaná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může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produkovat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sama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potom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zaniká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lymfocytopenie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další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infikuje</a:t>
            </a: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Fáze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Akutní</a:t>
            </a:r>
            <a:r>
              <a:rPr lang="en-US" altLang="en-US" dirty="0">
                <a:latin typeface="Arial" charset="0"/>
                <a:cs typeface="Arial" charset="0"/>
              </a:rPr>
              <a:t>	- </a:t>
            </a:r>
            <a:r>
              <a:rPr lang="cs-CZ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horečka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zduření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uzlin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podobné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chřipce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cs-CZ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intenzivní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      </a:t>
            </a:r>
            <a:r>
              <a:rPr lang="en-US" altLang="en-US" dirty="0" err="1" smtClean="0">
                <a:latin typeface="Arial" charset="0"/>
                <a:cs typeface="Arial" charset="0"/>
              </a:rPr>
              <a:t>imunitní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reakce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přechodný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CD4+</a:t>
            </a:r>
            <a:r>
              <a:rPr lang="cs-CZ" altLang="en-US" dirty="0">
                <a:latin typeface="Arial" charset="0"/>
                <a:cs typeface="Arial" charset="0"/>
              </a:rPr>
              <a:t>,</a:t>
            </a:r>
            <a:r>
              <a:rPr lang="en-US" altLang="en-US" dirty="0">
                <a:latin typeface="Arial" charset="0"/>
                <a:cs typeface="Arial" charset="0"/>
              </a:rPr>
              <a:t>  </a:t>
            </a:r>
            <a:r>
              <a:rPr lang="en-US" altLang="en-US" dirty="0" err="1">
                <a:latin typeface="Arial" charset="0"/>
                <a:cs typeface="Arial" charset="0"/>
              </a:rPr>
              <a:t>poté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tvorba</a:t>
            </a:r>
            <a:r>
              <a:rPr lang="en-US" altLang="en-US" dirty="0">
                <a:latin typeface="Arial" charset="0"/>
                <a:cs typeface="Arial" charset="0"/>
              </a:rPr>
              <a:t> anti-HIV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virově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specifických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klonů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lymfocytů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Fáze HIV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Asymptomatická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trvá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několik</a:t>
            </a:r>
            <a:r>
              <a:rPr lang="en-US" altLang="en-US" dirty="0">
                <a:latin typeface="Arial" charset="0"/>
                <a:cs typeface="Arial" charset="0"/>
              </a:rPr>
              <a:t> let bez </a:t>
            </a:r>
            <a:r>
              <a:rPr lang="en-US" altLang="en-US" dirty="0" err="1">
                <a:latin typeface="Arial" charset="0"/>
                <a:cs typeface="Arial" charset="0"/>
              </a:rPr>
              <a:t>projevů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napadení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dalších</a:t>
            </a:r>
            <a:r>
              <a:rPr lang="en-US" altLang="en-US" dirty="0">
                <a:latin typeface="Arial" charset="0"/>
                <a:cs typeface="Arial" charset="0"/>
              </a:rPr>
              <a:t> CD4+, </a:t>
            </a:r>
            <a:r>
              <a:rPr lang="en-US" altLang="en-US" dirty="0" err="1">
                <a:latin typeface="Arial" charset="0"/>
                <a:cs typeface="Arial" charset="0"/>
              </a:rPr>
              <a:t>které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hynou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nahrazeny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vzniklými</a:t>
            </a:r>
            <a:r>
              <a:rPr lang="en-US" altLang="en-US" dirty="0">
                <a:latin typeface="Arial" charset="0"/>
                <a:cs typeface="Arial" charset="0"/>
              </a:rPr>
              <a:t> z </a:t>
            </a:r>
            <a:r>
              <a:rPr lang="en-US" altLang="en-US" dirty="0" err="1">
                <a:latin typeface="Arial" charset="0"/>
                <a:cs typeface="Arial" charset="0"/>
              </a:rPr>
              <a:t>thymu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do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cs-CZ" altLang="en-US" dirty="0">
                <a:latin typeface="Arial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zároveň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destrukce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makrofágů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jiných</a:t>
            </a:r>
            <a:r>
              <a:rPr lang="en-US" altLang="en-US" dirty="0">
                <a:latin typeface="Arial" charset="0"/>
                <a:cs typeface="Arial" charset="0"/>
              </a:rPr>
              <a:t> antigen </a:t>
            </a:r>
            <a:r>
              <a:rPr lang="en-US" altLang="en-US" dirty="0" err="1">
                <a:latin typeface="Arial" charset="0"/>
                <a:cs typeface="Arial" charset="0"/>
              </a:rPr>
              <a:t>prezentujících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buněk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infik</a:t>
            </a:r>
            <a:r>
              <a:rPr lang="cs-CZ" altLang="en-US" dirty="0" err="1" smtClean="0">
                <a:latin typeface="Arial" charset="0"/>
                <a:cs typeface="Arial" charset="0"/>
              </a:rPr>
              <a:t>ovaných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Symptomatická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začíná</a:t>
            </a:r>
            <a:r>
              <a:rPr lang="en-US" altLang="en-US" dirty="0">
                <a:latin typeface="Arial" charset="0"/>
                <a:cs typeface="Arial" charset="0"/>
              </a:rPr>
              <a:t> se </a:t>
            </a:r>
            <a:r>
              <a:rPr lang="en-US" altLang="en-US" dirty="0" err="1">
                <a:latin typeface="Arial" charset="0"/>
                <a:cs typeface="Arial" charset="0"/>
              </a:rPr>
              <a:t>projevovat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porucha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propukají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různá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počet</a:t>
            </a:r>
            <a:r>
              <a:rPr lang="en-US" altLang="en-US" dirty="0">
                <a:latin typeface="Arial" charset="0"/>
                <a:cs typeface="Arial" charset="0"/>
              </a:rPr>
              <a:t> CD4+ (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nule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en-US" altLang="en-US" dirty="0" err="1" smtClean="0">
                <a:latin typeface="Arial" charset="0"/>
                <a:cs typeface="Arial" charset="0"/>
              </a:rPr>
              <a:t>lymfocytů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selhání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zvýšená</a:t>
            </a:r>
            <a:r>
              <a:rPr lang="en-US" altLang="en-US" dirty="0">
                <a:latin typeface="Arial" charset="0"/>
                <a:cs typeface="Arial" charset="0"/>
              </a:rPr>
              <a:t> incidence </a:t>
            </a:r>
            <a:r>
              <a:rPr lang="en-US" altLang="en-US" dirty="0" err="1">
                <a:latin typeface="Arial" charset="0"/>
                <a:cs typeface="Arial" charset="0"/>
              </a:rPr>
              <a:t>alergií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nádorových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autoimunitních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postižení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umírají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nejčastěji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opotunní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infekce</a:t>
            </a:r>
            <a:r>
              <a:rPr lang="en-US" altLang="en-US" dirty="0">
                <a:latin typeface="Arial" charset="0"/>
                <a:cs typeface="Arial" charset="0"/>
              </a:rPr>
              <a:t> (TBC, </a:t>
            </a:r>
            <a:r>
              <a:rPr lang="en-US" altLang="en-US" dirty="0" err="1">
                <a:latin typeface="Arial" charset="0"/>
                <a:cs typeface="Arial" charset="0"/>
              </a:rPr>
              <a:t>pneumocystová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pneumonie</a:t>
            </a:r>
            <a:r>
              <a:rPr lang="cs-CZ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cs typeface="Arial" charset="0"/>
              </a:rPr>
              <a:t>encefalitida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kandidóza</a:t>
            </a:r>
            <a:r>
              <a:rPr lang="en-US" altLang="en-US" dirty="0">
                <a:latin typeface="Arial" charset="0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>
                <a:latin typeface="Times New Roman" pitchFamily="18" charset="0"/>
              </a:rPr>
              <a:t> </a:t>
            </a:r>
            <a:r>
              <a:rPr lang="en-GB" sz="2400" b="1">
                <a:latin typeface="Tahoma" pitchFamily="34" charset="0"/>
              </a:rPr>
              <a:t>CD4+ lymfocyt</a:t>
            </a:r>
            <a:r>
              <a:rPr lang="cs-CZ" sz="2400" b="1">
                <a:latin typeface="Tahoma" pitchFamily="34" charset="0"/>
              </a:rPr>
              <a:t>y T </a:t>
            </a:r>
            <a:r>
              <a:rPr lang="en-GB" sz="2400" b="1">
                <a:latin typeface="Tahoma" pitchFamily="34" charset="0"/>
              </a:rPr>
              <a:t>a  sympto</a:t>
            </a:r>
            <a:r>
              <a:rPr lang="cs-CZ" sz="2400" b="1">
                <a:latin typeface="Tahoma" pitchFamily="34" charset="0"/>
              </a:rPr>
              <a:t>m</a:t>
            </a:r>
            <a:r>
              <a:rPr lang="en-GB" sz="2400" b="1">
                <a:latin typeface="Tahoma" pitchFamily="34" charset="0"/>
              </a:rPr>
              <a:t>atologi</a:t>
            </a:r>
            <a:r>
              <a:rPr lang="cs-CZ" sz="2400" b="1">
                <a:latin typeface="Tahoma" pitchFamily="34" charset="0"/>
              </a:rPr>
              <a:t>e</a:t>
            </a:r>
            <a:r>
              <a:rPr lang="en-GB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latin typeface="Tahoma" pitchFamily="34" charset="0"/>
              </a:rPr>
              <a:t>Klinické kategorie</a:t>
            </a:r>
            <a:r>
              <a:rPr lang="cs-CZ" sz="280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A) akutní infekce za 3-6 týdnů od nákazy,fáze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B) nespecifické příznaky trvající déle než měsíc, horečka nad 38,5 st.C,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CD4+ 200-500/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(14%) </a:t>
            </a:r>
            <a:endParaRPr lang="el-GR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tx1"/>
                </a:solidFill>
                <a:latin typeface="Tahoma" pitchFamily="34" charset="0"/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Je definov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 jako soubor klinických forem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předev</a:t>
            </a:r>
            <a:r>
              <a:rPr lang="cs-CZ" sz="2400" smtClean="0">
                <a:latin typeface="Times New Roman" pitchFamily="18" charset="0"/>
              </a:rPr>
              <a:t>ší</a:t>
            </a:r>
            <a:r>
              <a:rPr lang="cs-CZ" sz="2400" smtClean="0"/>
              <a:t>m oportunn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ch infekc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malignit, kter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se rozvinou v důsledku destrukce funkc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imunitn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ho syst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mu virem HIV.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Virus přetrv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 organismu od jeho z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sk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nepřetržitě, infekce prob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 ne</a:t>
            </a:r>
            <a:r>
              <a:rPr lang="cs-CZ" sz="2400" smtClean="0">
                <a:latin typeface="Times New Roman" pitchFamily="18" charset="0"/>
              </a:rPr>
              <a:t>ú</a:t>
            </a:r>
            <a:r>
              <a:rPr lang="cs-CZ" sz="2400" smtClean="0"/>
              <a:t>prosnou progres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konč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smrt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Klinick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mky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se vyv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jej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tak, že lze postupně rozli</a:t>
            </a:r>
            <a:r>
              <a:rPr lang="cs-CZ" sz="2400" smtClean="0">
                <a:latin typeface="Times New Roman" pitchFamily="18" charset="0"/>
              </a:rPr>
              <a:t>š</a:t>
            </a:r>
            <a:r>
              <a:rPr lang="cs-CZ" sz="2400" smtClean="0"/>
              <a:t>ovat různ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vývojov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st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dia, kter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jsou v současnosti formulov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na v mezin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rodně uzn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van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klasifikaci.</a:t>
            </a:r>
          </a:p>
        </p:txBody>
      </p:sp>
    </p:spTree>
    <p:extLst>
      <p:ext uri="{BB962C8B-B14F-4D97-AF65-F5344CB8AC3E}">
        <p14:creationId xmlns:p14="http://schemas.microsoft.com/office/powerpoint/2010/main" val="367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smtClean="0"/>
              <a:t>asymptomatick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HIV infekce</a:t>
            </a:r>
          </a:p>
          <a:p>
            <a:pPr eaLnBrk="1" hangingPunct="1"/>
            <a:r>
              <a:rPr lang="cs-CZ" smtClean="0"/>
              <a:t>perzistuj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generalizovan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lymfadenopatie</a:t>
            </a:r>
          </a:p>
          <a:p>
            <a:pPr eaLnBrk="1" hangingPunct="1"/>
            <a:r>
              <a:rPr lang="cs-CZ" smtClean="0"/>
              <a:t>akutn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(prim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) HIV infekce</a:t>
            </a:r>
          </a:p>
        </p:txBody>
      </p:sp>
    </p:spTree>
    <p:extLst>
      <p:ext uri="{BB962C8B-B14F-4D97-AF65-F5344CB8AC3E}">
        <p14:creationId xmlns:p14="http://schemas.microsoft.com/office/powerpoint/2010/main" val="937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horečka &gt;38,5 st.C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průjem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orofarynge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/>
            <a:r>
              <a:rPr lang="cs-CZ" smtClean="0"/>
              <a:t>vulvovagin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>
              <a:buFontTx/>
              <a:buNone/>
            </a:pPr>
            <a:r>
              <a:rPr lang="cs-CZ" smtClean="0"/>
              <a:t>   (chronick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nebo obt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žně l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čiteln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herpes zoster recidivuj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nebo postihuj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v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ce dermatomů </a:t>
            </a:r>
          </a:p>
          <a:p>
            <a:pPr eaLnBrk="1" hangingPunct="1"/>
            <a:r>
              <a:rPr lang="cs-CZ" smtClean="0"/>
              <a:t>or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</a:t>
            </a:r>
            <a:r>
              <a:rPr lang="cs-CZ" smtClean="0">
                <a:latin typeface="Times New Roman" pitchFamily="18" charset="0"/>
              </a:rPr>
              <a:t>„</a:t>
            </a:r>
            <a:r>
              <a:rPr lang="cs-CZ" smtClean="0"/>
              <a:t>vlasat</a:t>
            </a:r>
            <a:r>
              <a:rPr lang="cs-CZ" smtClean="0">
                <a:latin typeface="Times New Roman" pitchFamily="18" charset="0"/>
              </a:rPr>
              <a:t>á“</a:t>
            </a:r>
            <a:r>
              <a:rPr lang="cs-CZ" smtClean="0"/>
              <a:t> leukoplakie</a:t>
            </a:r>
          </a:p>
        </p:txBody>
      </p:sp>
    </p:spTree>
    <p:extLst>
      <p:ext uri="{BB962C8B-B14F-4D97-AF65-F5344CB8AC3E}">
        <p14:creationId xmlns:p14="http://schemas.microsoft.com/office/powerpoint/2010/main" val="567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3852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pneumocystov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pneumonie</a:t>
            </a:r>
          </a:p>
          <a:p>
            <a:pPr eaLnBrk="1" hangingPunct="1"/>
            <a:r>
              <a:rPr lang="cs-CZ" sz="2400" smtClean="0"/>
              <a:t>toxoplazmov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encefalitida</a:t>
            </a:r>
          </a:p>
          <a:p>
            <a:pPr eaLnBrk="1" hangingPunct="1"/>
            <a:r>
              <a:rPr lang="cs-CZ" sz="2400" smtClean="0"/>
              <a:t>ezofage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trache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bronchi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nebo plicn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kandid</a:t>
            </a:r>
            <a:r>
              <a:rPr lang="cs-CZ" sz="2400" smtClean="0">
                <a:latin typeface="Times New Roman" pitchFamily="18" charset="0"/>
              </a:rPr>
              <a:t>ó</a:t>
            </a:r>
            <a:r>
              <a:rPr lang="cs-CZ" sz="2400" smtClean="0"/>
              <a:t>za</a:t>
            </a:r>
          </a:p>
          <a:p>
            <a:pPr eaLnBrk="1" hangingPunct="1"/>
            <a:r>
              <a:rPr lang="cs-CZ" sz="2400" smtClean="0"/>
              <a:t>chronický 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herpes simplex nebo herpetick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bronchitida, pneumonie nebo ezofagitida</a:t>
            </a:r>
          </a:p>
          <a:p>
            <a:pPr eaLnBrk="1" hangingPunct="1"/>
            <a:r>
              <a:rPr lang="cs-CZ" sz="2400" smtClean="0"/>
              <a:t>CMV retinitida, generalizovan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CMV infekce  </a:t>
            </a:r>
          </a:p>
          <a:p>
            <a:pPr eaLnBrk="1" hangingPunct="1"/>
            <a:r>
              <a:rPr lang="cs-CZ" sz="2400" smtClean="0"/>
              <a:t>progresivn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multifok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leukoencefalopatie</a:t>
            </a:r>
          </a:p>
          <a:p>
            <a:pPr eaLnBrk="1" hangingPunct="1"/>
            <a:r>
              <a:rPr lang="cs-CZ" sz="2400" smtClean="0"/>
              <a:t>mykobakteri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infekce</a:t>
            </a:r>
            <a:r>
              <a:rPr lang="cs-CZ" sz="2400" smtClean="0">
                <a:solidFill>
                  <a:srgbClr val="FFFFFF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133600"/>
            <a:ext cx="6899275" cy="4181475"/>
          </a:xfrm>
        </p:spPr>
        <p:txBody>
          <a:bodyPr/>
          <a:lstStyle/>
          <a:p>
            <a:pPr eaLnBrk="1" hangingPunct="1"/>
            <a:r>
              <a:rPr lang="cs-CZ" smtClean="0"/>
              <a:t>Kaposiho sarkom</a:t>
            </a:r>
          </a:p>
          <a:p>
            <a:pPr eaLnBrk="1" hangingPunct="1"/>
            <a:r>
              <a:rPr lang="cs-CZ" smtClean="0"/>
              <a:t>malign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lymfomy (Burkittův, imunoblastický a 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cerebr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lymfom)</a:t>
            </a:r>
          </a:p>
        </p:txBody>
      </p:sp>
    </p:spTree>
    <p:extLst>
      <p:ext uri="{BB962C8B-B14F-4D97-AF65-F5344CB8AC3E}">
        <p14:creationId xmlns:p14="http://schemas.microsoft.com/office/powerpoint/2010/main" val="1442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b="1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b="1" dirty="0" smtClean="0">
                <a:solidFill>
                  <a:srgbClr val="A50021"/>
                </a:solidFill>
              </a:rPr>
            </a:br>
            <a:r>
              <a:rPr lang="cs-CZ" sz="3400" b="1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chemeClr val="hlink"/>
                </a:solidFill>
              </a:rPr>
              <a:t>(</a:t>
            </a:r>
            <a:r>
              <a:rPr lang="cs-CZ" sz="3400" dirty="0" smtClean="0">
                <a:solidFill>
                  <a:schemeClr val="hlink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chemeClr val="hlink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Diagnostika HIV infekce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  <a:r>
              <a:rPr lang="cs-CZ" smtClean="0"/>
              <a:t>r</a:t>
            </a:r>
            <a:r>
              <a:rPr lang="en-GB" smtClean="0"/>
              <a:t>ůkaz protilátek  </a:t>
            </a:r>
          </a:p>
          <a:p>
            <a:pPr lvl="1" eaLnBrk="1" hangingPunct="1"/>
            <a:r>
              <a:rPr lang="en-GB" sz="3200" smtClean="0"/>
              <a:t> ELISA</a:t>
            </a:r>
          </a:p>
          <a:p>
            <a:pPr lvl="1" eaLnBrk="1" hangingPunct="1"/>
            <a:r>
              <a:rPr lang="cs-CZ" sz="3200" smtClean="0"/>
              <a:t> </a:t>
            </a:r>
            <a:r>
              <a:rPr lang="en-GB" sz="3200" smtClean="0"/>
              <a:t>Western blott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ELISA – sérum, přítomnost protilátek proti virovým antigenům p24, gp120 (ELISA)</a:t>
            </a:r>
          </a:p>
          <a:p>
            <a:endParaRPr lang="cs-CZ" altLang="cs-CZ" smtClean="0"/>
          </a:p>
          <a:p>
            <a:r>
              <a:rPr lang="cs-CZ" altLang="cs-CZ" smtClean="0"/>
              <a:t>Western blot – detekuje přítomnost protilátek proti proteinům viru (core-proteiny, polymerázy, envelope-proteiny)</a:t>
            </a:r>
          </a:p>
          <a:p>
            <a:endParaRPr lang="cs-CZ" altLang="cs-CZ" smtClean="0"/>
          </a:p>
          <a:p>
            <a:r>
              <a:rPr lang="cs-CZ" altLang="cs-CZ" smtClean="0"/>
              <a:t>Oba pozitivní, je zahájena léčba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780975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/>
              <a:t>Metody nepřímé diagnostiky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Markery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Metody testování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smtClean="0"/>
              <a:t>A) Screeningové testy</a:t>
            </a:r>
          </a:p>
          <a:p>
            <a:r>
              <a:rPr lang="cs-CZ" altLang="cs-CZ" smtClean="0"/>
              <a:t>-</a:t>
            </a:r>
            <a:r>
              <a:rPr lang="cs-CZ" altLang="cs-CZ" sz="2800" smtClean="0"/>
              <a:t>ELISA (4 generace), rapid test</a:t>
            </a:r>
            <a:r>
              <a:rPr lang="cs-CZ" altLang="cs-CZ" smtClean="0"/>
              <a:t> </a:t>
            </a:r>
            <a:r>
              <a:rPr lang="cs-CZ" altLang="cs-CZ" sz="2400" smtClean="0"/>
              <a:t>(částicová aglutinace, imunodot, imunofiltrace, imunochromatografie)</a:t>
            </a:r>
          </a:p>
          <a:p>
            <a:endParaRPr lang="cs-CZ" altLang="cs-CZ" sz="2400" smtClean="0"/>
          </a:p>
          <a:p>
            <a:r>
              <a:rPr lang="cs-CZ" altLang="cs-CZ" sz="3600" smtClean="0"/>
              <a:t>B) Konfirmační testy</a:t>
            </a:r>
          </a:p>
          <a:p>
            <a:r>
              <a:rPr lang="cs-CZ" altLang="cs-CZ" sz="2800" smtClean="0"/>
              <a:t>-pokud je scr.test + pro potvrzení diagnózy</a:t>
            </a:r>
          </a:p>
          <a:p>
            <a:r>
              <a:rPr lang="cs-CZ" altLang="cs-CZ" sz="2800" smtClean="0"/>
              <a:t>-WB, LIA (line immune assays – rekombinantní proteiny), detekce RNA (PCR)</a:t>
            </a:r>
          </a:p>
        </p:txBody>
      </p:sp>
    </p:spTree>
    <p:extLst>
      <p:ext uri="{BB962C8B-B14F-4D97-AF65-F5344CB8AC3E}">
        <p14:creationId xmlns:p14="http://schemas.microsoft.com/office/powerpoint/2010/main" val="5233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cs-CZ" altLang="cs-CZ" smtClean="0"/>
              <a:t>některé pojmy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smtClean="0"/>
              <a:t>   </a:t>
            </a:r>
          </a:p>
          <a:p>
            <a:pPr>
              <a:buFontTx/>
              <a:buNone/>
            </a:pPr>
            <a:r>
              <a:rPr lang="cs-CZ" altLang="cs-CZ" sz="2800" u="sng" smtClean="0"/>
              <a:t>Diagnostické okno</a:t>
            </a:r>
            <a:r>
              <a:rPr lang="cs-CZ" altLang="cs-CZ" sz="2800" smtClean="0"/>
              <a:t> (window period)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období, kdy nejsou detekovatelné specifické anti-HIV protilátky (časná infekce)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u="sng" smtClean="0"/>
              <a:t>Set-point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hladina RNA udržovaná aktivitou IS</a:t>
            </a:r>
          </a:p>
          <a:p>
            <a:pPr>
              <a:buFontTx/>
              <a:buNone/>
            </a:pPr>
            <a:r>
              <a:rPr lang="cs-CZ" altLang="cs-CZ" sz="2800" i="1" smtClean="0"/>
              <a:t>   </a:t>
            </a:r>
            <a:r>
              <a:rPr lang="cs-CZ" altLang="cs-CZ" sz="2800" u="sng" smtClean="0"/>
              <a:t>Viral load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= </a:t>
            </a:r>
            <a:r>
              <a:rPr lang="cs-CZ" altLang="cs-CZ" sz="2800" i="1" smtClean="0"/>
              <a:t>koncentrace virové RNA v plazmě (kvantitativní test)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66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(EIA)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1985 I.generace: senzitivní, málo specifická, Ab 40 dní po infekci, virový lyzát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1987 II.generace: rekombinantní proteiny a HIV Ag, Ab cca 33dní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1990 – rostoucí variabilita HIV (HIV-1, HIV-2, Ag M,N,O…antigenový konjugát k průkazu imunokomplexu, Ab 22 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IV.generace…technicky náročnější a drahá, detekce Ag p24 i Ab anti-p24  zkracuje window period na úroveň detekovatelnosti RNA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Riziko 2. diagnostického okna (p24 pokles před detekovatelností Ab)</a:t>
            </a:r>
          </a:p>
          <a:p>
            <a:pPr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1719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– zkrácení diagn.okna</a:t>
            </a:r>
          </a:p>
        </p:txBody>
      </p:sp>
      <p:pic>
        <p:nvPicPr>
          <p:cNvPr id="80899" name="Picture 5" descr="elisa aid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20838"/>
            <a:ext cx="6070600" cy="4483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Rapid testy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smtClean="0"/>
              <a:t>Stále ve vývoji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Výsledek za 15 min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Krev, sliny, moč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Většinou II.gen EIA (rekombinantní proteiny), imunodot, imunochromatografie, částicová aglutinace)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- nepřesnost, chyby personálu, špatné vyhodnocení doma, nevhodné v obl.s vysokou incidencí a prevalencí nemoci, testy různých firem různě spolehlivé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+ snadné, nenáročné na vybavení a čas</a:t>
            </a:r>
          </a:p>
        </p:txBody>
      </p:sp>
    </p:spTree>
    <p:extLst>
      <p:ext uri="{BB962C8B-B14F-4D97-AF65-F5344CB8AC3E}">
        <p14:creationId xmlns:p14="http://schemas.microsoft.com/office/powerpoint/2010/main" val="19354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4800" b="1" dirty="0" smtClean="0"/>
              <a:t>Vyšetřované parametry 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imunoglobulinů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C3, C4 složek komplementu v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Aktivace komplementu klasickou a alternativní cestou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Zastoupení </a:t>
            </a:r>
            <a:r>
              <a:rPr lang="cs-CZ" altLang="en-US" sz="3200" b="0" dirty="0">
                <a:solidFill>
                  <a:schemeClr val="tx1"/>
                </a:solidFill>
              </a:rPr>
              <a:t>lymfocytárních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subpopulací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Proliferační schopnosti, produkce 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cytokinů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Burst</a:t>
            </a:r>
            <a:r>
              <a:rPr lang="cs-CZ" altLang="en-US" sz="3200" b="0" dirty="0">
                <a:solidFill>
                  <a:schemeClr val="tx1"/>
                </a:solidFill>
              </a:rPr>
              <a:t>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M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yeloperoxidáza</a:t>
            </a:r>
            <a:endParaRPr lang="cs-CZ" alt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Zařízení pro testování ze slin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4475162" cy="4519612"/>
          </a:xfrm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Principem je imunochromatografie </a:t>
            </a:r>
          </a:p>
        </p:txBody>
      </p:sp>
    </p:spTree>
    <p:extLst>
      <p:ext uri="{BB962C8B-B14F-4D97-AF65-F5344CB8AC3E}">
        <p14:creationId xmlns:p14="http://schemas.microsoft.com/office/powerpoint/2010/main" val="10276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233737" cy="6597650"/>
          </a:xfrm>
          <a:noFill/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392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168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/>
              <a:t>Atigeny HIV-1 i HIV-2</a:t>
            </a:r>
          </a:p>
          <a:p>
            <a:r>
              <a:rPr lang="cs-CZ" altLang="cs-CZ" sz="2800" smtClean="0"/>
              <a:t>Protilátky se váží na odpovídající virové proteiny nanesené v proužcích (Env gp 41,160,120, Gag p17,p24,p55 a Pol p34,  p40, p52, p60)</a:t>
            </a:r>
          </a:p>
          <a:p>
            <a:r>
              <a:rPr lang="cs-CZ" altLang="cs-CZ" sz="2800" smtClean="0"/>
              <a:t>1.elektroforéza Ag, přenesení na folii, rozstříhání na proužky, inkubace sérem</a:t>
            </a:r>
          </a:p>
          <a:p>
            <a:r>
              <a:rPr lang="cs-CZ" altLang="cs-CZ" sz="2800" smtClean="0"/>
              <a:t>Výsledek +, -, nejistý (indeterminate)</a:t>
            </a:r>
          </a:p>
          <a:p>
            <a:r>
              <a:rPr lang="cs-CZ" altLang="cs-CZ" sz="2800" smtClean="0"/>
              <a:t>+ test Centers for Disease Control, WHO 2 Env, American Red Cross 3 proužky </a:t>
            </a:r>
          </a:p>
          <a:p>
            <a:endParaRPr lang="cs-CZ" altLang="cs-CZ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blotting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10425" cy="4283075"/>
          </a:xfrm>
        </p:spPr>
      </p:pic>
    </p:spTree>
    <p:extLst>
      <p:ext uri="{BB962C8B-B14F-4D97-AF65-F5344CB8AC3E}">
        <p14:creationId xmlns:p14="http://schemas.microsoft.com/office/powerpoint/2010/main" val="36725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>
                <a:latin typeface="Arial" charset="0"/>
                <a:cs typeface="Arial" charset="0"/>
              </a:rPr>
              <a:t>Diagnóza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600" b="1" dirty="0" smtClean="0">
              <a:solidFill>
                <a:srgbClr val="9D323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Anti-HIV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Primární dg. HIV+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Počet replik virových kopií RNA HIV-1 (VL)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Monitorování průběhu léčby</a:t>
            </a: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Antigen p24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Absolutní počet CD4+ lymfocytů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Základní imunologický </a:t>
            </a:r>
            <a:r>
              <a:rPr lang="cs-CZ" sz="2800" dirty="0" err="1" smtClean="0">
                <a:latin typeface="Arial" charset="0"/>
                <a:cs typeface="Arial" charset="0"/>
              </a:rPr>
              <a:t>marker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r>
              <a:rPr lang="cs-CZ" sz="2600" dirty="0" smtClean="0"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Účinná léčba vedoucí k odstranění viru z těla infikovaného jedince neexistuje</a:t>
            </a:r>
          </a:p>
          <a:p>
            <a:endParaRPr lang="cs-CZ" altLang="cs-CZ" smtClean="0"/>
          </a:p>
          <a:p>
            <a:r>
              <a:rPr lang="cs-CZ" altLang="cs-CZ" smtClean="0"/>
              <a:t>HIV dovedeme sice léčit, ale ne vyléčit</a:t>
            </a:r>
          </a:p>
          <a:p>
            <a:endParaRPr lang="cs-CZ" altLang="cs-CZ" smtClean="0"/>
          </a:p>
          <a:p>
            <a:r>
              <a:rPr lang="cs-CZ" altLang="cs-CZ" smtClean="0"/>
              <a:t>Výchova a preventivní programy prioritou</a:t>
            </a:r>
          </a:p>
        </p:txBody>
      </p:sp>
    </p:spTree>
    <p:extLst>
      <p:ext uri="{BB962C8B-B14F-4D97-AF65-F5344CB8AC3E}">
        <p14:creationId xmlns:p14="http://schemas.microsoft.com/office/powerpoint/2010/main" val="41834119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 </a:t>
            </a:r>
            <a:r>
              <a:rPr lang="en-GB" altLang="en-US" sz="2400" b="1">
                <a:latin typeface="Tahoma" pitchFamily="34" charset="0"/>
              </a:rPr>
              <a:t>CD4+ lymfocyt</a:t>
            </a:r>
            <a:r>
              <a:rPr lang="cs-CZ" altLang="en-US" sz="2400" b="1">
                <a:latin typeface="Tahoma" pitchFamily="34" charset="0"/>
              </a:rPr>
              <a:t>y T </a:t>
            </a:r>
            <a:r>
              <a:rPr lang="en-GB" altLang="en-US" sz="2400" b="1">
                <a:latin typeface="Tahoma" pitchFamily="34" charset="0"/>
              </a:rPr>
              <a:t>a  sympto</a:t>
            </a:r>
            <a:r>
              <a:rPr lang="cs-CZ" altLang="en-US" sz="2400" b="1">
                <a:latin typeface="Tahoma" pitchFamily="34" charset="0"/>
              </a:rPr>
              <a:t>m</a:t>
            </a:r>
            <a:r>
              <a:rPr lang="en-GB" altLang="en-US" sz="2400" b="1">
                <a:latin typeface="Tahoma" pitchFamily="34" charset="0"/>
              </a:rPr>
              <a:t>atologi</a:t>
            </a:r>
            <a:r>
              <a:rPr lang="cs-CZ" altLang="en-US" sz="2400" b="1">
                <a:latin typeface="Tahoma" pitchFamily="34" charset="0"/>
              </a:rPr>
              <a:t>e</a:t>
            </a:r>
            <a:r>
              <a:rPr lang="en-GB" altLang="en-US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7099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altLang="en-US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CD4+ 200-500/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(14%) </a:t>
            </a:r>
            <a:endParaRPr lang="el-GR" altLang="en-US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Komplexní – antiretroviry, antivirotika, antimykotika</a:t>
            </a:r>
          </a:p>
          <a:p>
            <a:endParaRPr lang="cs-CZ" altLang="cs-CZ" smtClean="0"/>
          </a:p>
          <a:p>
            <a:r>
              <a:rPr lang="cs-CZ" altLang="cs-CZ" smtClean="0"/>
              <a:t>Inhibitory: </a:t>
            </a:r>
          </a:p>
          <a:p>
            <a:pPr lvl="1"/>
            <a:r>
              <a:rPr lang="cs-CZ" altLang="cs-CZ" smtClean="0"/>
              <a:t>reverzní transkriptázy</a:t>
            </a:r>
          </a:p>
          <a:p>
            <a:pPr lvl="1"/>
            <a:r>
              <a:rPr lang="cs-CZ" altLang="cs-CZ" smtClean="0"/>
              <a:t>proteolytických enzymů</a:t>
            </a:r>
          </a:p>
          <a:p>
            <a:pPr lvl="1"/>
            <a:r>
              <a:rPr lang="cs-CZ" altLang="cs-CZ" smtClean="0"/>
              <a:t>Vstupu HIV do T - lymfocytů </a:t>
            </a:r>
          </a:p>
        </p:txBody>
      </p:sp>
    </p:spTree>
    <p:extLst>
      <p:ext uri="{BB962C8B-B14F-4D97-AF65-F5344CB8AC3E}">
        <p14:creationId xmlns:p14="http://schemas.microsoft.com/office/powerpoint/2010/main" val="2305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Terapie AIDS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Antiretrovirová</a:t>
            </a:r>
          </a:p>
          <a:p>
            <a:pPr lvl="1" eaLnBrk="1" hangingPunct="1"/>
            <a:r>
              <a:rPr lang="cs-CZ" altLang="en-US" sz="2400" b="1" u="sng" smtClean="0"/>
              <a:t>Nukleosidové inhibitory reverzní transkriptázy</a:t>
            </a:r>
            <a:r>
              <a:rPr lang="cs-CZ" altLang="en-US" sz="2400" b="1" smtClean="0"/>
              <a:t>: azidothymdin (syn. zidovudin), didanosin, zalcitabin, stavudin, lamivudin</a:t>
            </a:r>
          </a:p>
          <a:p>
            <a:pPr lvl="1" eaLnBrk="1" hangingPunct="1"/>
            <a:r>
              <a:rPr lang="cs-CZ" altLang="en-US" sz="2400" b="1" u="sng" smtClean="0"/>
              <a:t>Nenukleosidové inhibitory reverzní transkriptázy</a:t>
            </a:r>
            <a:r>
              <a:rPr lang="cs-CZ" altLang="en-US" sz="2400" b="1" smtClean="0"/>
              <a:t>:  Nevirapin, delavirdin, efavirenz</a:t>
            </a:r>
          </a:p>
          <a:p>
            <a:pPr lvl="1" eaLnBrk="1" hangingPunct="1"/>
            <a:r>
              <a:rPr lang="cs-CZ" altLang="en-US" sz="2400" b="1" u="sng" smtClean="0"/>
              <a:t>Inhibitory HIV proteinázy</a:t>
            </a:r>
            <a:r>
              <a:rPr lang="cs-CZ" altLang="en-US" sz="2400" b="1" smtClean="0"/>
              <a:t>: Saquinavir, ritonavir, indinavir</a:t>
            </a:r>
            <a:endParaRPr lang="cs-CZ" altLang="en-US" sz="2400" smtClean="0"/>
          </a:p>
          <a:p>
            <a:pPr eaLnBrk="1" hangingPunct="1"/>
            <a:r>
              <a:rPr lang="cs-CZ" altLang="en-US" sz="2400" smtClean="0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31103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buněčně zprostředkované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Rozdělení: </a:t>
            </a:r>
          </a:p>
          <a:p>
            <a:pPr lvl="1"/>
            <a:r>
              <a:rPr lang="cs-CZ" dirty="0" smtClean="0"/>
              <a:t>těžké kombinované imunodeficity</a:t>
            </a:r>
          </a:p>
          <a:p>
            <a:pPr lvl="1"/>
            <a:r>
              <a:rPr lang="cs-CZ" dirty="0" smtClean="0"/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STRATEGIE  L</a:t>
            </a:r>
            <a:r>
              <a:rPr lang="cs-CZ" altLang="en-US" b="1" smtClean="0">
                <a:latin typeface="Times New Roman" pitchFamily="18" charset="0"/>
              </a:rPr>
              <a:t>É</a:t>
            </a:r>
            <a:r>
              <a:rPr lang="cs-CZ" altLang="en-US" b="1" smtClean="0"/>
              <a:t>ČBY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b="1" smtClean="0"/>
              <a:t>HAART -   Highly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Active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Retroviral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Therapy</a:t>
            </a:r>
          </a:p>
          <a:p>
            <a:pPr eaLnBrk="1" hangingPunct="1"/>
            <a:endParaRPr lang="cs-CZ" altLang="en-US" b="1" smtClean="0"/>
          </a:p>
          <a:p>
            <a:pPr eaLnBrk="1" hangingPunct="1"/>
            <a:r>
              <a:rPr lang="cs-CZ" altLang="en-US" b="1" smtClean="0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28297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HAART éra </a:t>
            </a:r>
            <a:r>
              <a:rPr lang="cs-CZ" altLang="cs-CZ" sz="2900" smtClean="0">
                <a:cs typeface="Arial" charset="0"/>
              </a:rPr>
              <a:t>(od r. 1996) = troj a vícekombinace</a:t>
            </a:r>
            <a:endParaRPr lang="cs-CZ" altLang="cs-CZ" sz="2900" b="1" smtClean="0"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HAART</a:t>
            </a:r>
            <a:r>
              <a:rPr lang="cs-CZ" sz="2800" dirty="0" smtClean="0">
                <a:solidFill>
                  <a:srgbClr val="A50021"/>
                </a:solidFill>
              </a:rPr>
              <a:t> </a:t>
            </a:r>
          </a:p>
          <a:p>
            <a:pPr lvl="1"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dirty="0" err="1" smtClean="0"/>
              <a:t>ighly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ctive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cART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OBT</a:t>
            </a:r>
            <a:r>
              <a:rPr lang="cs-CZ" sz="2800" dirty="0" smtClean="0">
                <a:solidFill>
                  <a:schemeClr val="bg1"/>
                </a:solidFill>
              </a:rPr>
              <a:t>      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cs-CZ" dirty="0" err="1" smtClean="0"/>
              <a:t>ptimalising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cs-CZ" dirty="0" smtClean="0"/>
              <a:t>asic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reatment</a:t>
            </a:r>
            <a:r>
              <a:rPr lang="cs-CZ" b="1" dirty="0" smtClean="0"/>
              <a:t> 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Vznik rezistence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endParaRPr lang="cs-CZ" altLang="cs-CZ" sz="1000" b="1" smtClean="0">
              <a:solidFill>
                <a:srgbClr val="A50021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r>
              <a:rPr lang="cs-CZ" altLang="cs-CZ" sz="2800" b="1" smtClean="0">
                <a:solidFill>
                  <a:srgbClr val="A50021"/>
                </a:solidFill>
              </a:rPr>
              <a:t>Součást obranné a evoluční strategie viru</a:t>
            </a:r>
          </a:p>
          <a:p>
            <a:pPr marL="609600" indent="-609600">
              <a:buFont typeface="Wingdings 2" pitchFamily="18" charset="2"/>
              <a:buNone/>
            </a:pPr>
            <a:endParaRPr lang="cs-CZ" altLang="cs-CZ" sz="2800" smtClean="0"/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chyby při replikaci RNA do DNA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1 chyba / 10000 bází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každá nově vzniklá RNA = 1 chyba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rychlost replikace HIV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= </a:t>
            </a:r>
            <a:r>
              <a:rPr lang="cs-CZ" altLang="cs-CZ" sz="2800" b="1" smtClean="0">
                <a:solidFill>
                  <a:schemeClr val="folHlink"/>
                </a:solidFill>
              </a:rPr>
              <a:t>1 mil. </a:t>
            </a:r>
            <a:r>
              <a:rPr lang="en-US" altLang="cs-CZ" sz="2800" b="1" smtClean="0">
                <a:solidFill>
                  <a:schemeClr val="folHlink"/>
                </a:solidFill>
                <a:cs typeface="Times New Roman" pitchFamily="18" charset="0"/>
              </a:rPr>
              <a:t>×</a:t>
            </a:r>
            <a:r>
              <a:rPr lang="cs-CZ" altLang="cs-CZ" sz="2800" b="1" smtClean="0">
                <a:solidFill>
                  <a:schemeClr val="folHlink"/>
                </a:solidFill>
              </a:rPr>
              <a:t> vyšší evoluční rychlost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b="1" smtClean="0">
                <a:solidFill>
                  <a:schemeClr val="folHlink"/>
                </a:solidFill>
              </a:rPr>
              <a:t>             než hostitelský organizmus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uvnitř jednoho pacienta milióny různých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variant viru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r. 1996 – účinná AR terapie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HAART (cART, OBT)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Standardní léčebný postup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Modifikace přirozeného průběhu nemoci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Původně fatální onemocnění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Chronická choroba s mnohaletým průběhem</a:t>
            </a:r>
          </a:p>
          <a:p>
            <a:pPr eaLnBrk="1" hangingPunct="1">
              <a:buClr>
                <a:srgbClr val="C00000"/>
              </a:buClr>
              <a:buFont typeface="Times New Roman" pitchFamily="18" charset="0"/>
              <a:buChar char="●"/>
              <a:defRPr/>
            </a:pPr>
            <a:endParaRPr lang="cs-CZ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Medián přežití léčených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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35 let</a:t>
            </a:r>
            <a:endParaRPr lang="cs-CZ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Nežádoucí jevy u HIV a cART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tuků, cukrů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Laktátová acidóza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Faktory krevního srážení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ledvin - HIV nefropatie…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jater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Endokrinní žlázy – štítná žláza, nadledviny...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Neurologické poruchy – polyneuropatie…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kostí – úbytek kostní tkáně, aseptická nekróza kostí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Onkologická onemocnění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stravy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Proteinově kalorická podvýživa</a:t>
            </a:r>
          </a:p>
          <a:p>
            <a:pPr eaLnBrk="1" hangingPunct="1"/>
            <a:r>
              <a:rPr lang="cs-CZ" altLang="cs-CZ" smtClean="0"/>
              <a:t>vit. A, beta-karoten, vit. B₆, B₁₂, vit. C, vit. E</a:t>
            </a:r>
          </a:p>
          <a:p>
            <a:pPr eaLnBrk="1" hangingPunct="1"/>
            <a:r>
              <a:rPr lang="cs-CZ" altLang="cs-CZ" smtClean="0"/>
              <a:t>Železo, selén, zinek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4132162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Seznam použité literatury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Ferenčík, M., Rovenský J., Shoenfeld Y.,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Maťha V.  </a:t>
            </a:r>
            <a:r>
              <a:rPr lang="cs-CZ" altLang="cs-CZ" b="1" i="1" smtClean="0"/>
              <a:t>Imunitní systém</a:t>
            </a:r>
            <a:r>
              <a:rPr lang="cs-CZ" altLang="cs-CZ" smtClean="0"/>
              <a:t>. 1. vyd., Praha: Grada Publishing, a.s. 2005. 236 s.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ISBN 80-247-1196-6</a:t>
            </a:r>
          </a:p>
          <a:p>
            <a:r>
              <a:rPr lang="cs-CZ" altLang="cs-CZ" smtClean="0"/>
              <a:t>Hořejší, Václav - Bartůňková, Jiřina.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 </a:t>
            </a:r>
            <a:r>
              <a:rPr lang="cs-CZ" altLang="cs-CZ" b="1" i="1" smtClean="0"/>
              <a:t>Základy imunologie</a:t>
            </a:r>
            <a:r>
              <a:rPr lang="cs-CZ" altLang="cs-CZ" smtClean="0"/>
              <a:t>. 4. vyd. Praha : Triton, 2009. 316 s. ISBN 978-80-7387-280.</a:t>
            </a:r>
          </a:p>
          <a:p>
            <a:r>
              <a:rPr lang="cs-CZ" altLang="cs-CZ" smtClean="0"/>
              <a:t>www.wikipedia.org</a:t>
            </a:r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7077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Těžká </a:t>
            </a:r>
            <a:r>
              <a:rPr lang="cs-CZ" dirty="0" err="1" smtClean="0"/>
              <a:t>kombinovananá</a:t>
            </a:r>
            <a:r>
              <a:rPr lang="cs-CZ" dirty="0" smtClean="0"/>
              <a:t> </a:t>
            </a:r>
            <a:r>
              <a:rPr lang="cs-CZ" dirty="0" err="1" smtClean="0"/>
              <a:t>imunodefcience</a:t>
            </a:r>
            <a:r>
              <a:rPr lang="cs-CZ" dirty="0" smtClean="0"/>
              <a:t> (SCID)</a:t>
            </a:r>
            <a:br>
              <a:rPr lang="cs-CZ" dirty="0" smtClean="0"/>
            </a:br>
            <a:r>
              <a:rPr lang="cs-CZ" b="1" dirty="0" smtClean="0"/>
              <a:t>S</a:t>
            </a:r>
            <a:r>
              <a:rPr lang="cs-CZ" dirty="0" smtClean="0"/>
              <a:t>evere </a:t>
            </a:r>
            <a:r>
              <a:rPr lang="cs-CZ" b="1" dirty="0" err="1" smtClean="0"/>
              <a:t>C</a:t>
            </a:r>
            <a:r>
              <a:rPr lang="cs-CZ" dirty="0" err="1" smtClean="0"/>
              <a:t>ombined</a:t>
            </a:r>
            <a:r>
              <a:rPr lang="cs-CZ" dirty="0" smtClean="0"/>
              <a:t> </a:t>
            </a:r>
            <a:r>
              <a:rPr lang="cs-CZ" b="1" dirty="0" err="1" smtClean="0"/>
              <a:t>I</a:t>
            </a:r>
            <a:r>
              <a:rPr lang="cs-CZ" dirty="0" err="1" smtClean="0"/>
              <a:t>mmunodeficiency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Deficit T- i B-lymfocytů Geneticky různorodá skupina poruch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8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85925"/>
            <a:ext cx="8194675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800" dirty="0" smtClean="0"/>
              <a:t>Velmi časný nástup obtíží - první měsíce života</a:t>
            </a:r>
          </a:p>
          <a:p>
            <a:pPr eaLnBrk="1" hangingPunct="1"/>
            <a:r>
              <a:rPr lang="cs-CZ" sz="2800" dirty="0" smtClean="0"/>
              <a:t>Závažné a obtížně léčitelné infekce zejména  bronchopulmonální, pokašlávání neodpovídající na běžnou antibiotickou léčbu</a:t>
            </a:r>
          </a:p>
          <a:p>
            <a:pPr eaLnBrk="1" hangingPunct="1"/>
            <a:r>
              <a:rPr lang="cs-CZ" sz="2800" dirty="0" smtClean="0"/>
              <a:t>Chronické průjmy, ne vždy lze prokázat etiologické agens.</a:t>
            </a:r>
          </a:p>
          <a:p>
            <a:pPr eaLnBrk="1" hangingPunct="1"/>
            <a:r>
              <a:rPr lang="cs-CZ" sz="2800" dirty="0" smtClean="0"/>
              <a:t>Kožní infekce, </a:t>
            </a:r>
            <a:r>
              <a:rPr lang="cs-CZ" sz="2800" dirty="0" err="1" smtClean="0"/>
              <a:t>exantémy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Neprospívání i při nepřítomnosti průjmů</a:t>
            </a:r>
          </a:p>
          <a:p>
            <a:pPr eaLnBrk="1" hangingPunct="1"/>
            <a:r>
              <a:rPr lang="cs-CZ" sz="2800" dirty="0" smtClean="0"/>
              <a:t>Komplikace po vakcinaci BCG</a:t>
            </a:r>
          </a:p>
          <a:p>
            <a:r>
              <a:rPr lang="cs-CZ" altLang="en-US" sz="2800" dirty="0"/>
              <a:t>Příznaky </a:t>
            </a:r>
            <a:r>
              <a:rPr lang="cs-CZ" altLang="en-US" sz="2800" dirty="0" err="1"/>
              <a:t>maternofetálního</a:t>
            </a:r>
            <a:r>
              <a:rPr lang="cs-CZ" altLang="en-US" sz="2800" dirty="0"/>
              <a:t> </a:t>
            </a:r>
            <a:r>
              <a:rPr lang="cs-CZ" altLang="en-US" sz="2800" dirty="0" err="1" smtClean="0"/>
              <a:t>engraftmentu</a:t>
            </a:r>
            <a:endParaRPr lang="cs-CZ" altLang="en-US" sz="2800" dirty="0" smtClean="0"/>
          </a:p>
          <a:p>
            <a:r>
              <a:rPr lang="cs-CZ" altLang="en-US" sz="2800" dirty="0" smtClean="0"/>
              <a:t>Bez léčby děti umírají zpravidla do 1 roku od narození</a:t>
            </a:r>
            <a:endParaRPr lang="cs-CZ" altLang="en-US" sz="2800" dirty="0"/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Heterogenní </a:t>
            </a:r>
            <a:r>
              <a:rPr lang="cs-CZ" altLang="en-US" dirty="0"/>
              <a:t>skupina onemocnění postihující T, B a někdy i NK lymfocyty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Klinická manifestace v prvních měsících života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Typický laboratorní rys je lymfopenie  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U dětí ve věku přibližně 6 měsíců je nutné absolutní počty nižší než 4x10</a:t>
            </a:r>
            <a:r>
              <a:rPr lang="cs-CZ" altLang="en-US" baseline="30000" dirty="0"/>
              <a:t>9</a:t>
            </a:r>
            <a:r>
              <a:rPr lang="cs-CZ" altLang="en-US" dirty="0"/>
              <a:t>/l nutné </a:t>
            </a:r>
            <a:r>
              <a:rPr lang="cs-CZ" altLang="en-US" dirty="0" err="1"/>
              <a:t>dovyšetřit</a:t>
            </a:r>
            <a:endParaRPr lang="cs-CZ" altLang="en-US" dirty="0"/>
          </a:p>
          <a:p>
            <a:pPr eaLnBrk="1" hangingPunct="1"/>
            <a:r>
              <a:rPr lang="cs-CZ" dirty="0" smtClean="0"/>
              <a:t>Opakovaně nalezená lymfopenie.</a:t>
            </a:r>
          </a:p>
          <a:p>
            <a:pPr eaLnBrk="1" hangingPunct="1"/>
            <a:r>
              <a:rPr lang="cs-CZ" dirty="0" smtClean="0"/>
              <a:t>Porušená </a:t>
            </a:r>
            <a:r>
              <a:rPr lang="cs-CZ" dirty="0" err="1" smtClean="0"/>
              <a:t>proliferativní</a:t>
            </a:r>
            <a:r>
              <a:rPr lang="cs-CZ" dirty="0" smtClean="0"/>
              <a:t> odpověď po stimulaci mitogeny.</a:t>
            </a:r>
          </a:p>
          <a:p>
            <a:pPr eaLnBrk="1" hangingPunct="1"/>
            <a:r>
              <a:rPr lang="cs-CZ" dirty="0" smtClean="0"/>
              <a:t>Obvykle nízké hladiny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r>
              <a:rPr lang="cs-CZ" dirty="0" smtClean="0"/>
              <a:t>, hladiny  </a:t>
            </a:r>
            <a:r>
              <a:rPr lang="cs-CZ" dirty="0" err="1" smtClean="0"/>
              <a:t>IgG</a:t>
            </a:r>
            <a:r>
              <a:rPr lang="cs-CZ" dirty="0" smtClean="0"/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b="1" dirty="0" err="1" smtClean="0"/>
              <a:t>Maternofetální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engraftment</a:t>
            </a:r>
            <a:endParaRPr lang="cs-CZ" altLang="en-US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Asi u 50% pacientů se SCID lze prokázat mateřské lymfocyty, u 30-40% z nich lze prokázat klinické příznaky </a:t>
            </a:r>
            <a:r>
              <a:rPr lang="cs-CZ" altLang="en-US" dirty="0" err="1" smtClean="0"/>
              <a:t>engraftmentu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Kožní </a:t>
            </a:r>
            <a:r>
              <a:rPr lang="cs-CZ" altLang="en-US" dirty="0" err="1" smtClean="0"/>
              <a:t>exantém</a:t>
            </a:r>
            <a:endParaRPr lang="cs-CZ" altLang="en-US" dirty="0" smtClean="0"/>
          </a:p>
          <a:p>
            <a:r>
              <a:rPr lang="cs-CZ" altLang="en-US" dirty="0" smtClean="0"/>
              <a:t>Zvýšení jaterních testů</a:t>
            </a:r>
          </a:p>
          <a:p>
            <a:r>
              <a:rPr lang="cs-CZ" altLang="en-US" dirty="0" smtClean="0"/>
              <a:t>Eozinofilie</a:t>
            </a:r>
          </a:p>
          <a:p>
            <a:r>
              <a:rPr lang="cs-CZ" altLang="en-US" dirty="0" smtClean="0"/>
              <a:t>Infiltrace kůže T-lymfocyty</a:t>
            </a:r>
          </a:p>
          <a:p>
            <a:r>
              <a:rPr lang="cs-CZ" altLang="en-US" dirty="0" smtClean="0"/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ZDRAVÁ OSOBA</a:t>
            </a:r>
            <a:endParaRPr lang="cs-CZ" alt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Rozpoznávání vlastního od cizího – při poruše </a:t>
            </a:r>
            <a:r>
              <a:rPr lang="cs-CZ" dirty="0" err="1" smtClean="0"/>
              <a:t>autotolerance</a:t>
            </a:r>
            <a:r>
              <a:rPr lang="cs-CZ" dirty="0" smtClean="0"/>
              <a:t> = </a:t>
            </a:r>
            <a:r>
              <a:rPr lang="cs-CZ" b="1" dirty="0" smtClean="0"/>
              <a:t>autoimunitní onemocnění</a:t>
            </a:r>
          </a:p>
          <a:p>
            <a:r>
              <a:rPr lang="cs-CZ" dirty="0" smtClean="0"/>
              <a:t>Rozpoznávání pozměněných buněk – při poruše imunitního dohledu = </a:t>
            </a:r>
            <a:r>
              <a:rPr lang="cs-CZ" b="1" dirty="0" smtClean="0"/>
              <a:t>nádorová onemocnění</a:t>
            </a:r>
          </a:p>
          <a:p>
            <a:r>
              <a:rPr lang="cs-CZ" dirty="0" smtClean="0"/>
              <a:t>Rozpoznávání škodlivého a neškodného – při poruše </a:t>
            </a:r>
            <a:r>
              <a:rPr lang="cs-CZ" dirty="0" err="1" smtClean="0"/>
              <a:t>obranyschoposti</a:t>
            </a:r>
            <a:r>
              <a:rPr lang="cs-CZ" dirty="0" smtClean="0"/>
              <a:t> = atopie, alergie, imunosuprese, </a:t>
            </a:r>
            <a:r>
              <a:rPr lang="cs-CZ" b="1" dirty="0" smtClean="0">
                <a:solidFill>
                  <a:srgbClr val="FF0000"/>
                </a:solidFill>
              </a:rPr>
              <a:t>imunodeficience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SCID</a:t>
            </a:r>
            <a:endParaRPr lang="cs-CZ" alt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SCID </a:t>
            </a:r>
            <a:br>
              <a:rPr lang="cs-CZ" sz="3600" smtClean="0"/>
            </a:br>
            <a:r>
              <a:rPr lang="cs-CZ" sz="3600" smtClean="0"/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eaLnBrk="1" hangingPunct="1"/>
            <a:r>
              <a:rPr lang="cs-CZ" dirty="0" err="1" smtClean="0"/>
              <a:t>Cytomegalovirová</a:t>
            </a:r>
            <a:r>
              <a:rPr lang="cs-CZ" dirty="0" smtClean="0"/>
              <a:t> pneumonitida</a:t>
            </a:r>
          </a:p>
          <a:p>
            <a:pPr eaLnBrk="1" hangingPunct="1"/>
            <a:r>
              <a:rPr lang="cs-CZ" dirty="0" smtClean="0"/>
              <a:t>Diseminovaná BCG-</a:t>
            </a:r>
            <a:r>
              <a:rPr lang="cs-CZ" dirty="0" err="1" smtClean="0"/>
              <a:t>óza</a:t>
            </a:r>
            <a:endParaRPr lang="cs-CZ" dirty="0" smtClean="0"/>
          </a:p>
          <a:p>
            <a:pPr eaLnBrk="1" hangingPunct="1"/>
            <a:r>
              <a:rPr lang="cs-CZ" dirty="0" smtClean="0"/>
              <a:t>Atypické </a:t>
            </a:r>
            <a:r>
              <a:rPr lang="cs-CZ" dirty="0" err="1" smtClean="0"/>
              <a:t>mykobakteriózy</a:t>
            </a:r>
            <a:endParaRPr lang="cs-CZ" dirty="0" smtClean="0"/>
          </a:p>
          <a:p>
            <a:pPr eaLnBrk="1" hangingPunct="1"/>
            <a:r>
              <a:rPr lang="cs-CZ" dirty="0" err="1" smtClean="0"/>
              <a:t>Kandidiáza</a:t>
            </a:r>
            <a:r>
              <a:rPr lang="cs-CZ" dirty="0" smtClean="0"/>
              <a:t> </a:t>
            </a:r>
            <a:r>
              <a:rPr lang="cs-CZ" dirty="0" err="1" smtClean="0"/>
              <a:t>orofaryngu</a:t>
            </a:r>
            <a:r>
              <a:rPr lang="cs-CZ" dirty="0" smtClean="0"/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8" y="1600200"/>
            <a:ext cx="6264003" cy="4525963"/>
          </a:xfrm>
        </p:spPr>
      </p:pic>
    </p:spTree>
    <p:extLst>
      <p:ext uri="{BB962C8B-B14F-4D97-AF65-F5344CB8AC3E}">
        <p14:creationId xmlns:p14="http://schemas.microsoft.com/office/powerpoint/2010/main" val="782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podstata SCID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Je heterogenní, počet poruch narůstá</a:t>
            </a:r>
          </a:p>
          <a:p>
            <a:r>
              <a:rPr lang="cs-CZ" dirty="0" smtClean="0"/>
              <a:t>SCID T-B-</a:t>
            </a:r>
          </a:p>
          <a:p>
            <a:pPr lvl="1"/>
            <a:r>
              <a:rPr lang="cs-CZ" dirty="0"/>
              <a:t>Dědí se autozomálně recesivně</a:t>
            </a:r>
          </a:p>
          <a:p>
            <a:pPr lvl="1"/>
            <a:r>
              <a:rPr lang="cs-CZ" dirty="0" smtClean="0"/>
              <a:t>Zachovány NK buňky</a:t>
            </a:r>
          </a:p>
          <a:p>
            <a:pPr lvl="1"/>
            <a:r>
              <a:rPr lang="cs-CZ" dirty="0" smtClean="0"/>
              <a:t>Často deficit </a:t>
            </a:r>
            <a:r>
              <a:rPr lang="cs-CZ" dirty="0" err="1" smtClean="0"/>
              <a:t>rekombinázy</a:t>
            </a:r>
            <a:r>
              <a:rPr lang="cs-CZ" dirty="0" smtClean="0"/>
              <a:t> RAG-2 enzymu , nutný pro rekombinační seskupení genů kódujících TCR a BCR</a:t>
            </a:r>
          </a:p>
          <a:p>
            <a:pPr lvl="1"/>
            <a:r>
              <a:rPr lang="cs-CZ" dirty="0" smtClean="0"/>
              <a:t>Porucha v expresi receptoru pro IL-7 (CD127 – </a:t>
            </a:r>
            <a:r>
              <a:rPr lang="el-GR" dirty="0" smtClean="0"/>
              <a:t>α</a:t>
            </a:r>
            <a:r>
              <a:rPr lang="cs-CZ" dirty="0" smtClean="0"/>
              <a:t> podjednotka receptoru)</a:t>
            </a:r>
          </a:p>
          <a:p>
            <a:r>
              <a:rPr lang="cs-CZ" dirty="0" smtClean="0"/>
              <a:t>SCID T-B+</a:t>
            </a:r>
          </a:p>
          <a:p>
            <a:pPr lvl="1"/>
            <a:r>
              <a:rPr lang="cs-CZ" dirty="0" smtClean="0"/>
              <a:t>Absence T lymfocytů a NK buněk</a:t>
            </a:r>
          </a:p>
          <a:p>
            <a:pPr lvl="1"/>
            <a:r>
              <a:rPr lang="cs-CZ" dirty="0" smtClean="0"/>
              <a:t>Představuje zhruba 60% všech onemocnění SCID</a:t>
            </a:r>
          </a:p>
          <a:p>
            <a:pPr lvl="1"/>
            <a:r>
              <a:rPr lang="cs-CZ" dirty="0" smtClean="0"/>
              <a:t>V 70% vázána na chromozom X – mutace v genu pro </a:t>
            </a:r>
            <a:r>
              <a:rPr lang="el-GR" dirty="0" smtClean="0"/>
              <a:t>γ</a:t>
            </a:r>
            <a:r>
              <a:rPr lang="cs-CZ" dirty="0" smtClean="0"/>
              <a:t>-řetězec </a:t>
            </a:r>
            <a:r>
              <a:rPr lang="cs-CZ" dirty="0" err="1" smtClean="0"/>
              <a:t>recptoru</a:t>
            </a:r>
            <a:r>
              <a:rPr lang="cs-CZ" dirty="0" smtClean="0"/>
              <a:t> který je společný pro o IL-2, IL-4, IL-7, IL-9 a IL-15</a:t>
            </a:r>
          </a:p>
          <a:p>
            <a:pPr lvl="1"/>
            <a:r>
              <a:rPr lang="cs-CZ" dirty="0" smtClean="0"/>
              <a:t>Ve 30% autozomálně </a:t>
            </a:r>
            <a:r>
              <a:rPr lang="cs-CZ" dirty="0" err="1" smtClean="0"/>
              <a:t>recesivníporuch</a:t>
            </a:r>
            <a:r>
              <a:rPr lang="cs-CZ" dirty="0" smtClean="0"/>
              <a:t> kinázy Jak3</a:t>
            </a:r>
          </a:p>
          <a:p>
            <a:r>
              <a:rPr lang="cs-CZ" dirty="0" smtClean="0"/>
              <a:t>Syndrom retikulární dysgeneze</a:t>
            </a:r>
          </a:p>
          <a:p>
            <a:pPr lvl="1"/>
            <a:r>
              <a:rPr lang="cs-CZ" dirty="0" smtClean="0"/>
              <a:t>Postižení kmenové buňky</a:t>
            </a:r>
          </a:p>
          <a:p>
            <a:pPr lvl="1"/>
            <a:r>
              <a:rPr lang="cs-CZ" dirty="0" smtClean="0"/>
              <a:t>Je blokován vývoj myeloidních buněk a lymfocytů</a:t>
            </a:r>
          </a:p>
          <a:p>
            <a:r>
              <a:rPr lang="cs-CZ" dirty="0" smtClean="0"/>
              <a:t>Porucha adenosin deaminázy – (ADA)</a:t>
            </a:r>
          </a:p>
          <a:p>
            <a:pPr lvl="1"/>
            <a:r>
              <a:rPr lang="cs-CZ" dirty="0" smtClean="0"/>
              <a:t>Dědí se autozomálně recesivně</a:t>
            </a:r>
          </a:p>
          <a:p>
            <a:pPr lvl="1"/>
            <a:r>
              <a:rPr lang="cs-CZ" dirty="0" smtClean="0"/>
              <a:t>Porucha nebo absence enzymu vede k akumulaci produktů metabolismu purinů, které jsou toxické pro časné T-lymfocyty = výsledek těžká T-lymfopenie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podstata SCID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err="1" smtClean="0"/>
              <a:t>DiGeorgův</a:t>
            </a:r>
            <a:r>
              <a:rPr lang="cs-CZ" altLang="en-US" b="1" dirty="0" smtClean="0"/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Embryonální porucha – narušení vývoje v oblasti 3. a 4. embryonálního oblouku</a:t>
            </a:r>
          </a:p>
          <a:p>
            <a:r>
              <a:rPr lang="cs-CZ" altLang="en-US" dirty="0" smtClean="0"/>
              <a:t>3.žaberní oblouk – absence nebo hypoplazie </a:t>
            </a:r>
            <a:r>
              <a:rPr lang="cs-CZ" altLang="en-US" dirty="0" err="1" smtClean="0"/>
              <a:t>příštitných</a:t>
            </a:r>
            <a:r>
              <a:rPr lang="cs-CZ" altLang="en-US" dirty="0" smtClean="0"/>
              <a:t> tělísek s následnou </a:t>
            </a:r>
            <a:r>
              <a:rPr lang="cs-CZ" altLang="en-US" dirty="0" err="1" smtClean="0"/>
              <a:t>hypokalcémii</a:t>
            </a:r>
            <a:endParaRPr lang="cs-CZ" altLang="en-US" dirty="0" smtClean="0"/>
          </a:p>
          <a:p>
            <a:r>
              <a:rPr lang="cs-CZ" altLang="en-US" dirty="0" smtClean="0"/>
              <a:t>Abnormality v arteriálním oběhu, srdci, jícnu a čelistech</a:t>
            </a:r>
          </a:p>
          <a:p>
            <a:r>
              <a:rPr lang="cs-CZ" altLang="en-US" dirty="0" smtClean="0"/>
              <a:t>Porucha ve vývoji </a:t>
            </a:r>
            <a:r>
              <a:rPr lang="cs-CZ" altLang="en-US" dirty="0" err="1" smtClean="0"/>
              <a:t>thymu</a:t>
            </a:r>
            <a:r>
              <a:rPr lang="cs-CZ" altLang="en-US" dirty="0" smtClean="0"/>
              <a:t> – snížené zastoupení T-lymfocytů, může vést k </a:t>
            </a:r>
            <a:r>
              <a:rPr lang="cs-CZ" altLang="en-US" dirty="0" err="1" smtClean="0"/>
              <a:t>dysregulaci</a:t>
            </a:r>
            <a:r>
              <a:rPr lang="cs-CZ" altLang="en-US" dirty="0" smtClean="0"/>
              <a:t> B lymfocytů</a:t>
            </a:r>
          </a:p>
          <a:p>
            <a:r>
              <a:rPr lang="cs-CZ" altLang="en-US" dirty="0" smtClean="0"/>
              <a:t>Incidence 1:3 000 narozených dětí</a:t>
            </a:r>
          </a:p>
          <a:p>
            <a:r>
              <a:rPr lang="cs-CZ" altLang="en-US" dirty="0" smtClean="0"/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</a:t>
            </a:r>
            <a:r>
              <a:rPr lang="cs-CZ" altLang="en-US" b="1" dirty="0" smtClean="0"/>
              <a:t>syndrom - klinika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Obvyklé syndromy:</a:t>
            </a:r>
          </a:p>
          <a:p>
            <a:pPr lvl="1"/>
            <a:r>
              <a:rPr lang="cs-CZ" dirty="0" smtClean="0"/>
              <a:t>Srdeční vady</a:t>
            </a:r>
          </a:p>
          <a:p>
            <a:pPr lvl="1"/>
            <a:r>
              <a:rPr lang="cs-CZ" dirty="0" smtClean="0"/>
              <a:t>Obličejový </a:t>
            </a:r>
            <a:r>
              <a:rPr lang="cs-CZ" dirty="0" err="1" smtClean="0"/>
              <a:t>dysmorfismus</a:t>
            </a:r>
            <a:endParaRPr lang="cs-CZ" dirty="0" smtClean="0"/>
          </a:p>
          <a:p>
            <a:pPr lvl="1"/>
            <a:r>
              <a:rPr lang="cs-CZ" dirty="0" smtClean="0"/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/>
              <a:t>Hypokalcémie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syndrom - </a:t>
            </a:r>
            <a:r>
              <a:rPr lang="cs-CZ" altLang="en-US" b="1" dirty="0" smtClean="0"/>
              <a:t>léčba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Chirurgické řešení srdečních komplikací</a:t>
            </a:r>
          </a:p>
          <a:p>
            <a:r>
              <a:rPr lang="cs-CZ" dirty="0" smtClean="0"/>
              <a:t>Chemoprofylaxe</a:t>
            </a:r>
          </a:p>
          <a:p>
            <a:r>
              <a:rPr lang="cs-CZ" dirty="0" err="1" smtClean="0"/>
              <a:t>Allogenická</a:t>
            </a:r>
            <a:r>
              <a:rPr lang="cs-CZ" dirty="0" smtClean="0"/>
              <a:t> transplantace </a:t>
            </a:r>
            <a:r>
              <a:rPr lang="cs-CZ" dirty="0" err="1" smtClean="0"/>
              <a:t>thymu</a:t>
            </a:r>
            <a:endParaRPr lang="cs-CZ" dirty="0" smtClean="0"/>
          </a:p>
          <a:p>
            <a:pPr lvl="1"/>
            <a:r>
              <a:rPr lang="cs-CZ" dirty="0" smtClean="0"/>
              <a:t>Úspěšná u dětí s „kompletním </a:t>
            </a:r>
            <a:r>
              <a:rPr lang="cs-CZ" dirty="0" err="1" smtClean="0"/>
              <a:t>Digeorgeho</a:t>
            </a:r>
            <a:r>
              <a:rPr lang="cs-CZ" dirty="0" smtClean="0"/>
              <a:t> syndromem“ před rozvinutím infekcí</a:t>
            </a:r>
          </a:p>
          <a:p>
            <a:pPr lvl="1"/>
            <a:r>
              <a:rPr lang="cs-CZ" dirty="0" smtClean="0"/>
              <a:t>Vede ke stabilní </a:t>
            </a:r>
            <a:r>
              <a:rPr lang="cs-CZ" dirty="0" err="1" smtClean="0"/>
              <a:t>imunorekonstituci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 dirty="0" smtClean="0"/>
              <a:t>SYNDROM DI GEORGE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Normální nebo snížený počet T-lymfocytů</a:t>
            </a:r>
          </a:p>
          <a:p>
            <a:r>
              <a:rPr lang="cs-CZ" dirty="0" smtClean="0"/>
              <a:t>Poruchy v </a:t>
            </a:r>
            <a:r>
              <a:rPr lang="cs-CZ" dirty="0" err="1" smtClean="0"/>
              <a:t>Ag</a:t>
            </a:r>
            <a:r>
              <a:rPr lang="cs-CZ" dirty="0" smtClean="0"/>
              <a:t> prezentaci</a:t>
            </a:r>
          </a:p>
          <a:p>
            <a:r>
              <a:rPr lang="cs-CZ" dirty="0" err="1" smtClean="0"/>
              <a:t>Skuupina</a:t>
            </a:r>
            <a:r>
              <a:rPr lang="cs-CZ" dirty="0" smtClean="0"/>
              <a:t> aktivačních poruch T-lymfocytů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 err="1"/>
              <a:t>Přechodné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Nežádoucí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smtClean="0"/>
              <a:t>Po </a:t>
            </a:r>
            <a:r>
              <a:rPr lang="en-GB" dirty="0" err="1"/>
              <a:t>ozáření</a:t>
            </a:r>
            <a:r>
              <a:rPr lang="en-GB" dirty="0"/>
              <a:t>,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léků</a:t>
            </a:r>
            <a:r>
              <a:rPr lang="en-GB" dirty="0"/>
              <a:t>, </a:t>
            </a:r>
            <a:r>
              <a:rPr lang="en-GB" dirty="0" err="1"/>
              <a:t>xenobiotik</a:t>
            </a:r>
            <a:r>
              <a:rPr lang="en-GB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cs-CZ" dirty="0" smtClean="0"/>
              <a:t>	   </a:t>
            </a:r>
            <a:r>
              <a:rPr lang="en-GB" dirty="0" err="1" smtClean="0"/>
              <a:t>bakteriálních</a:t>
            </a:r>
            <a:r>
              <a:rPr lang="en-GB" dirty="0" smtClean="0"/>
              <a:t> </a:t>
            </a:r>
            <a:r>
              <a:rPr lang="en-GB" dirty="0" err="1"/>
              <a:t>toxinů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Cílená</a:t>
            </a:r>
            <a:r>
              <a:rPr lang="en-GB" b="1" dirty="0"/>
              <a:t> (</a:t>
            </a:r>
            <a:r>
              <a:rPr lang="en-GB" b="1" dirty="0" err="1"/>
              <a:t>indukovaná</a:t>
            </a:r>
            <a:r>
              <a:rPr lang="en-GB" b="1" dirty="0"/>
              <a:t>)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err="1" smtClean="0"/>
              <a:t>Záměrně</a:t>
            </a:r>
            <a:r>
              <a:rPr lang="en-GB" dirty="0" smtClean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potlačení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/>
              <a:t> </a:t>
            </a:r>
            <a:r>
              <a:rPr lang="cs-CZ" dirty="0" smtClean="0"/>
              <a:t>	  	    </a:t>
            </a:r>
            <a:r>
              <a:rPr lang="en-GB" dirty="0" err="1" smtClean="0"/>
              <a:t>využívané</a:t>
            </a:r>
            <a:r>
              <a:rPr lang="en-GB" dirty="0" smtClean="0"/>
              <a:t> </a:t>
            </a:r>
            <a:r>
              <a:rPr lang="en-GB" dirty="0" err="1"/>
              <a:t>při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Transplantaci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a </a:t>
            </a:r>
            <a:r>
              <a:rPr lang="en-GB" dirty="0" err="1"/>
              <a:t>tkání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Léčbě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 antigenní prezentaci u        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efekty v expresi HLA I. nebo HLA II. Třídy – defekt nebo dysfunkce CD8+ nebo CD4+ T-lymfocytů</a:t>
            </a:r>
          </a:p>
          <a:p>
            <a:r>
              <a:rPr lang="cs-CZ" dirty="0" smtClean="0"/>
              <a:t>Označení také jako „ Syndrom holých T-lymfocytů“</a:t>
            </a:r>
          </a:p>
          <a:p>
            <a:r>
              <a:rPr lang="cs-CZ" dirty="0" smtClean="0"/>
              <a:t>Chybění CD8+ Příčiny v genech faktorů, regulujících expresi MHC I – defekt v genech kódujících podjednotky peptidové pumpy TAP</a:t>
            </a:r>
          </a:p>
          <a:p>
            <a:r>
              <a:rPr lang="cs-CZ" dirty="0" smtClean="0"/>
              <a:t>Chybění CD4+ defekt transkripčních faktorů regulujících expresi HLA </a:t>
            </a:r>
            <a:r>
              <a:rPr lang="cs-CZ" dirty="0" err="1" smtClean="0"/>
              <a:t>II.třídy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poruchy T-lymfocytů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- syndrom</a:t>
            </a:r>
          </a:p>
          <a:p>
            <a:r>
              <a:rPr lang="cs-CZ" dirty="0" err="1" smtClean="0"/>
              <a:t>Wiskottův</a:t>
            </a:r>
            <a:r>
              <a:rPr lang="cs-CZ" dirty="0" smtClean="0"/>
              <a:t> </a:t>
            </a:r>
            <a:r>
              <a:rPr lang="cs-CZ" dirty="0" err="1" smtClean="0"/>
              <a:t>Aldrichův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Familiární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lymfohistióza</a:t>
            </a:r>
            <a:endParaRPr lang="cs-CZ" dirty="0" smtClean="0"/>
          </a:p>
          <a:p>
            <a:r>
              <a:rPr lang="cs-CZ" dirty="0" err="1" smtClean="0"/>
              <a:t>Lymfoproliferativní</a:t>
            </a:r>
            <a:r>
              <a:rPr lang="cs-CZ" dirty="0" smtClean="0"/>
              <a:t> syndrom vázány na chromosom X</a:t>
            </a:r>
          </a:p>
          <a:p>
            <a:r>
              <a:rPr lang="cs-CZ" dirty="0" smtClean="0"/>
              <a:t>Familiární</a:t>
            </a:r>
            <a:r>
              <a:rPr lang="cs-CZ" dirty="0"/>
              <a:t> </a:t>
            </a:r>
            <a:r>
              <a:rPr lang="cs-CZ" dirty="0" err="1" smtClean="0"/>
              <a:t>lymfoproliferativní</a:t>
            </a:r>
            <a:r>
              <a:rPr lang="cs-CZ" dirty="0" smtClean="0"/>
              <a:t> </a:t>
            </a:r>
            <a:r>
              <a:rPr lang="cs-CZ" dirty="0"/>
              <a:t>syndrom </a:t>
            </a:r>
            <a:r>
              <a:rPr lang="cs-CZ" dirty="0" smtClean="0"/>
              <a:t>s autoimunitu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Wiskot</a:t>
            </a:r>
            <a:r>
              <a:rPr lang="cs-CZ" dirty="0" smtClean="0"/>
              <a:t> – </a:t>
            </a:r>
            <a:r>
              <a:rPr lang="cs-CZ" dirty="0" err="1" smtClean="0"/>
              <a:t>Aldrichův</a:t>
            </a:r>
            <a:r>
              <a:rPr lang="cs-CZ" dirty="0" smtClean="0"/>
              <a:t> syndrom (WAS)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Vzácná</a:t>
            </a:r>
            <a:r>
              <a:rPr lang="en-GB" dirty="0" smtClean="0"/>
              <a:t> </a:t>
            </a:r>
            <a:r>
              <a:rPr lang="en-GB" dirty="0" err="1"/>
              <a:t>recesivně</a:t>
            </a:r>
            <a:r>
              <a:rPr lang="en-GB" dirty="0"/>
              <a:t> </a:t>
            </a:r>
            <a:r>
              <a:rPr lang="en-GB" dirty="0" err="1"/>
              <a:t>dědičná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chromozom</a:t>
            </a:r>
            <a:r>
              <a:rPr lang="en-GB" dirty="0"/>
              <a:t> X, </a:t>
            </a:r>
            <a:r>
              <a:rPr lang="en-GB" dirty="0" err="1"/>
              <a:t>popsaná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1937 </a:t>
            </a:r>
            <a:r>
              <a:rPr lang="en-GB" dirty="0" err="1"/>
              <a:t>Wiskottem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•Incidence 1:4 000 000 </a:t>
            </a:r>
            <a:r>
              <a:rPr lang="en-GB" dirty="0" err="1"/>
              <a:t>narozených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Příčinou</a:t>
            </a:r>
            <a:r>
              <a:rPr lang="en-GB" dirty="0"/>
              <a:t> je </a:t>
            </a:r>
            <a:r>
              <a:rPr lang="en-GB" dirty="0" err="1"/>
              <a:t>mutace</a:t>
            </a:r>
            <a:r>
              <a:rPr lang="en-GB" dirty="0"/>
              <a:t> genu WAS pro </a:t>
            </a:r>
            <a:r>
              <a:rPr lang="en-GB" dirty="0" err="1"/>
              <a:t>syntézu</a:t>
            </a:r>
            <a:r>
              <a:rPr lang="en-GB" dirty="0"/>
              <a:t> </a:t>
            </a:r>
            <a:r>
              <a:rPr lang="en-GB" dirty="0" err="1"/>
              <a:t>regulačního</a:t>
            </a:r>
            <a:r>
              <a:rPr lang="en-GB" dirty="0"/>
              <a:t> </a:t>
            </a:r>
            <a:r>
              <a:rPr lang="en-GB" dirty="0" err="1"/>
              <a:t>proteinu</a:t>
            </a:r>
            <a:r>
              <a:rPr lang="en-GB" dirty="0"/>
              <a:t> WASP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WASP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úlohu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polymerizaci</a:t>
            </a:r>
            <a:r>
              <a:rPr lang="en-GB" dirty="0"/>
              <a:t> </a:t>
            </a:r>
            <a:r>
              <a:rPr lang="en-GB" dirty="0" err="1"/>
              <a:t>aktinu</a:t>
            </a:r>
            <a:r>
              <a:rPr lang="en-GB" dirty="0"/>
              <a:t> v </a:t>
            </a:r>
            <a:r>
              <a:rPr lang="en-GB" dirty="0" err="1"/>
              <a:t>hematopoetických</a:t>
            </a:r>
            <a:r>
              <a:rPr lang="en-GB" dirty="0"/>
              <a:t> </a:t>
            </a:r>
            <a:r>
              <a:rPr lang="en-GB" dirty="0" err="1"/>
              <a:t>buňkách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–To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poruchám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Signalizace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Lokomoce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Formace</a:t>
            </a:r>
            <a:r>
              <a:rPr lang="en-GB" dirty="0"/>
              <a:t> </a:t>
            </a:r>
            <a:r>
              <a:rPr lang="en-GB" dirty="0" err="1"/>
              <a:t>imunologických</a:t>
            </a:r>
            <a:r>
              <a:rPr lang="en-GB" dirty="0"/>
              <a:t> </a:t>
            </a:r>
            <a:r>
              <a:rPr lang="en-GB" dirty="0" err="1"/>
              <a:t>spojů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dysfunkce</a:t>
            </a:r>
            <a:r>
              <a:rPr lang="en-GB" dirty="0"/>
              <a:t> T a B </a:t>
            </a:r>
            <a:r>
              <a:rPr lang="en-GB" dirty="0" err="1"/>
              <a:t>lymfocytů</a:t>
            </a:r>
            <a:r>
              <a:rPr lang="en-GB" dirty="0"/>
              <a:t> a NK </a:t>
            </a:r>
            <a:r>
              <a:rPr lang="en-GB" dirty="0" err="1"/>
              <a:t>buněk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Různorodost</a:t>
            </a:r>
            <a:r>
              <a:rPr lang="en-GB" dirty="0" smtClean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související</a:t>
            </a:r>
            <a:r>
              <a:rPr lang="en-GB" dirty="0"/>
              <a:t> s </a:t>
            </a:r>
            <a:r>
              <a:rPr lang="en-GB" dirty="0" err="1"/>
              <a:t>typem</a:t>
            </a:r>
            <a:r>
              <a:rPr lang="en-GB" dirty="0"/>
              <a:t> </a:t>
            </a:r>
            <a:r>
              <a:rPr lang="en-GB" dirty="0" err="1"/>
              <a:t>mutace</a:t>
            </a:r>
            <a:r>
              <a:rPr lang="en-GB" dirty="0"/>
              <a:t> genu WASP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známy</a:t>
            </a:r>
            <a:r>
              <a:rPr lang="en-GB" dirty="0"/>
              <a:t> 3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fenotypy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Klasický</a:t>
            </a:r>
            <a:r>
              <a:rPr lang="en-GB" dirty="0" smtClean="0"/>
              <a:t> </a:t>
            </a:r>
            <a:r>
              <a:rPr lang="en-GB" dirty="0"/>
              <a:t>WAS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Na </a:t>
            </a:r>
            <a:r>
              <a:rPr lang="pl-PL" dirty="0"/>
              <a:t>chromozom X vázaná trombocytopenie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smtClean="0"/>
              <a:t>Na </a:t>
            </a:r>
            <a:r>
              <a:rPr lang="en-GB" dirty="0" err="1"/>
              <a:t>chromozom</a:t>
            </a:r>
            <a:r>
              <a:rPr lang="en-GB" dirty="0"/>
              <a:t> X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neutropenie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příznaky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err="1" smtClean="0"/>
              <a:t>Rekurentní</a:t>
            </a:r>
            <a:r>
              <a:rPr lang="en-GB" dirty="0" smtClean="0"/>
              <a:t> </a:t>
            </a:r>
            <a:r>
              <a:rPr lang="en-GB" dirty="0" err="1"/>
              <a:t>infekce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Ekzémy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Zvýšené</a:t>
            </a:r>
            <a:r>
              <a:rPr lang="en-GB" dirty="0" smtClean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cs-CZ" dirty="0" smtClean="0"/>
              <a:t>		             </a:t>
            </a:r>
            <a:r>
              <a:rPr lang="en-GB" dirty="0" err="1" smtClean="0"/>
              <a:t>onemocnění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malignit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/>
              <a:t>Diagnostika</a:t>
            </a:r>
          </a:p>
          <a:p>
            <a:pPr lvl="1"/>
            <a:r>
              <a:rPr lang="en-GB" sz="5100" dirty="0" smtClean="0"/>
              <a:t>KO </a:t>
            </a:r>
            <a:r>
              <a:rPr lang="en-GB" sz="5100" dirty="0"/>
              <a:t>+ </a:t>
            </a:r>
            <a:r>
              <a:rPr lang="en-GB" sz="5100" dirty="0" err="1"/>
              <a:t>diferenciál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počet</a:t>
            </a:r>
            <a:r>
              <a:rPr lang="en-GB" sz="5100" dirty="0" smtClean="0"/>
              <a:t> </a:t>
            </a:r>
            <a:r>
              <a:rPr lang="en-GB" sz="5100" dirty="0" err="1"/>
              <a:t>lymfocytů</a:t>
            </a:r>
            <a:r>
              <a:rPr lang="en-GB" sz="5100" dirty="0"/>
              <a:t> B </a:t>
            </a:r>
            <a:r>
              <a:rPr lang="en-GB" sz="5100" dirty="0" err="1"/>
              <a:t>normální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výrazně</a:t>
            </a:r>
            <a:r>
              <a:rPr lang="en-GB" sz="5100" dirty="0" smtClean="0"/>
              <a:t> </a:t>
            </a:r>
            <a:r>
              <a:rPr lang="en-GB" sz="5100" dirty="0" err="1"/>
              <a:t>snížená</a:t>
            </a:r>
            <a:r>
              <a:rPr lang="en-GB" sz="5100" dirty="0"/>
              <a:t> </a:t>
            </a:r>
            <a:r>
              <a:rPr lang="en-GB" sz="5100" dirty="0" err="1"/>
              <a:t>hladiny</a:t>
            </a:r>
            <a:r>
              <a:rPr lang="en-GB" sz="5100" dirty="0"/>
              <a:t> IgM (IgA, </a:t>
            </a:r>
            <a:r>
              <a:rPr lang="en-GB" sz="5100" dirty="0" err="1"/>
              <a:t>IgE</a:t>
            </a:r>
            <a:r>
              <a:rPr lang="en-GB" sz="5100" dirty="0"/>
              <a:t> a IgG </a:t>
            </a:r>
            <a:r>
              <a:rPr lang="en-GB" sz="5100" dirty="0" err="1"/>
              <a:t>obvykle</a:t>
            </a:r>
            <a:r>
              <a:rPr lang="en-GB" sz="5100" dirty="0"/>
              <a:t> v </a:t>
            </a:r>
            <a:r>
              <a:rPr lang="en-GB" sz="5100" dirty="0" err="1"/>
              <a:t>normě</a:t>
            </a:r>
            <a:r>
              <a:rPr lang="en-GB" sz="5100" dirty="0"/>
              <a:t>),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nepřítomnosti</a:t>
            </a:r>
            <a:r>
              <a:rPr lang="en-GB" sz="5100" dirty="0"/>
              <a:t> </a:t>
            </a:r>
            <a:r>
              <a:rPr lang="en-GB" sz="5100" dirty="0" err="1"/>
              <a:t>proteinu</a:t>
            </a:r>
            <a:r>
              <a:rPr lang="en-GB" sz="5100" dirty="0"/>
              <a:t> WAS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mutací</a:t>
            </a:r>
            <a:r>
              <a:rPr lang="en-GB" sz="5100" dirty="0"/>
              <a:t> v genu WASP </a:t>
            </a:r>
            <a:endParaRPr lang="cs-CZ" sz="5100" dirty="0" smtClean="0"/>
          </a:p>
          <a:p>
            <a:pPr marL="0" indent="0">
              <a:buNone/>
            </a:pPr>
            <a:endParaRPr lang="en-GB" sz="5100" dirty="0"/>
          </a:p>
          <a:p>
            <a:r>
              <a:rPr lang="en-GB" sz="5100" b="1" dirty="0" err="1"/>
              <a:t>Léčba</a:t>
            </a:r>
            <a:r>
              <a:rPr lang="en-GB" sz="5100" b="1" dirty="0"/>
              <a:t> </a:t>
            </a:r>
          </a:p>
          <a:p>
            <a:pPr marL="0" indent="0">
              <a:buNone/>
            </a:pPr>
            <a:r>
              <a:rPr lang="cs-CZ" sz="5100" dirty="0" smtClean="0"/>
              <a:t>	</a:t>
            </a:r>
            <a:r>
              <a:rPr lang="en-GB" sz="5100" dirty="0" err="1" smtClean="0"/>
              <a:t>Podpůrná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Imunizace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Intravenózní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gamaglobulinů</a:t>
            </a:r>
            <a:r>
              <a:rPr lang="en-GB" sz="5100" dirty="0"/>
              <a:t>, </a:t>
            </a:r>
            <a:r>
              <a:rPr lang="en-GB" sz="5100" dirty="0" err="1"/>
              <a:t>kortikosteroidů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Transfúze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Profylaktické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antibiotik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Splenektomie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en-GB" sz="5100" dirty="0" err="1" smtClean="0"/>
              <a:t>Kurativní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Transplantace</a:t>
            </a:r>
            <a:r>
              <a:rPr lang="en-GB" sz="5100" dirty="0" smtClean="0"/>
              <a:t> </a:t>
            </a:r>
            <a:r>
              <a:rPr lang="en-GB" sz="5100" dirty="0" err="1"/>
              <a:t>kostní</a:t>
            </a:r>
            <a:r>
              <a:rPr lang="en-GB" sz="5100" dirty="0"/>
              <a:t> </a:t>
            </a:r>
            <a:r>
              <a:rPr lang="en-GB" sz="5100" dirty="0" err="1"/>
              <a:t>dřeně</a:t>
            </a:r>
            <a:r>
              <a:rPr lang="en-GB" sz="5100" dirty="0"/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T </a:t>
            </a:r>
            <a:r>
              <a:rPr lang="en-GB" dirty="0" err="1"/>
              <a:t>nebo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en-GB" dirty="0" err="1" smtClean="0"/>
              <a:t>kupina</a:t>
            </a:r>
            <a:r>
              <a:rPr lang="en-GB" dirty="0" smtClean="0"/>
              <a:t> </a:t>
            </a:r>
            <a:r>
              <a:rPr lang="en-GB" dirty="0" err="1"/>
              <a:t>chorob</a:t>
            </a:r>
            <a:r>
              <a:rPr lang="en-GB" dirty="0"/>
              <a:t> s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definovaným</a:t>
            </a:r>
            <a:r>
              <a:rPr lang="en-GB" dirty="0"/>
              <a:t> </a:t>
            </a:r>
            <a:r>
              <a:rPr lang="en-GB" dirty="0" err="1"/>
              <a:t>podkladem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v </a:t>
            </a:r>
            <a:r>
              <a:rPr lang="en-GB" dirty="0" err="1"/>
              <a:t>signalizační</a:t>
            </a:r>
            <a:r>
              <a:rPr lang="en-GB" dirty="0"/>
              <a:t> </a:t>
            </a:r>
            <a:r>
              <a:rPr lang="en-GB" dirty="0" err="1"/>
              <a:t>cestě</a:t>
            </a:r>
            <a:r>
              <a:rPr lang="en-GB" dirty="0"/>
              <a:t> CD40L – CD40 </a:t>
            </a:r>
            <a:endParaRPr lang="cs-CZ" dirty="0" smtClean="0"/>
          </a:p>
          <a:p>
            <a:r>
              <a:rPr lang="cs-CZ" dirty="0" smtClean="0"/>
              <a:t>Nutné pro </a:t>
            </a:r>
            <a:r>
              <a:rPr lang="cs-CZ" dirty="0" err="1" smtClean="0"/>
              <a:t>izotypový</a:t>
            </a:r>
            <a:r>
              <a:rPr lang="cs-CZ" dirty="0" smtClean="0"/>
              <a:t> přesmyk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/>
              <a:t>poruše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 (CD40L </a:t>
            </a:r>
            <a:r>
              <a:rPr lang="en-GB" dirty="0" err="1"/>
              <a:t>deficience</a:t>
            </a:r>
            <a:r>
              <a:rPr lang="en-GB" dirty="0"/>
              <a:t>)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k </a:t>
            </a:r>
            <a:r>
              <a:rPr lang="en-GB" dirty="0" err="1"/>
              <a:t>mykobakteriálním</a:t>
            </a:r>
            <a:r>
              <a:rPr lang="en-GB" dirty="0"/>
              <a:t> </a:t>
            </a:r>
            <a:r>
              <a:rPr lang="en-GB" dirty="0" err="1"/>
              <a:t>infekcím</a:t>
            </a:r>
            <a:r>
              <a:rPr lang="en-GB" dirty="0"/>
              <a:t> → CD40L </a:t>
            </a:r>
            <a:r>
              <a:rPr lang="en-GB" dirty="0" err="1"/>
              <a:t>zapojena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a IL-12 – INF</a:t>
            </a:r>
            <a:r>
              <a:rPr lang="el-GR" dirty="0"/>
              <a:t>γ </a:t>
            </a:r>
            <a:r>
              <a:rPr lang="en-GB" dirty="0" err="1" smtClean="0"/>
              <a:t>cesty</a:t>
            </a:r>
            <a:endParaRPr lang="cs-CZ" dirty="0"/>
          </a:p>
          <a:p>
            <a:r>
              <a:rPr lang="cs-CZ" dirty="0" smtClean="0"/>
              <a:t>Při poruše B-lymfocytů defekt enzymu AID, který je rovněž nutný pro </a:t>
            </a:r>
            <a:r>
              <a:rPr lang="cs-CZ" dirty="0" err="1"/>
              <a:t>izotypový</a:t>
            </a:r>
            <a:r>
              <a:rPr lang="cs-CZ" dirty="0"/>
              <a:t> přesmyk</a:t>
            </a:r>
            <a:r>
              <a:rPr lang="en-GB" dirty="0"/>
              <a:t> 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 smtClean="0"/>
              <a:t>Zvýšená náchylnost k infekcím</a:t>
            </a:r>
          </a:p>
          <a:p>
            <a:r>
              <a:rPr lang="cs-CZ" dirty="0" smtClean="0"/>
              <a:t>U </a:t>
            </a:r>
            <a:r>
              <a:rPr lang="en-GB" dirty="0" err="1" smtClean="0"/>
              <a:t>některých</a:t>
            </a:r>
            <a:r>
              <a:rPr lang="en-GB" dirty="0" smtClean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obrovská</a:t>
            </a:r>
            <a:r>
              <a:rPr lang="en-GB" dirty="0"/>
              <a:t> </a:t>
            </a:r>
            <a:r>
              <a:rPr lang="en-GB" dirty="0" err="1"/>
              <a:t>germinální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v </a:t>
            </a:r>
            <a:r>
              <a:rPr lang="en-GB" dirty="0" err="1"/>
              <a:t>mízních</a:t>
            </a:r>
            <a:r>
              <a:rPr lang="en-GB" dirty="0"/>
              <a:t> </a:t>
            </a:r>
            <a:r>
              <a:rPr lang="en-GB" dirty="0" err="1" smtClean="0"/>
              <a:t>uzlinách</a:t>
            </a:r>
            <a:endParaRPr lang="cs-CZ" dirty="0"/>
          </a:p>
          <a:p>
            <a:r>
              <a:rPr lang="en-GB" dirty="0" smtClean="0"/>
              <a:t>U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frekvence</a:t>
            </a:r>
            <a:r>
              <a:rPr lang="en-GB" dirty="0"/>
              <a:t> </a:t>
            </a:r>
            <a:r>
              <a:rPr lang="en-GB" dirty="0" err="1"/>
              <a:t>autoimunit</a:t>
            </a:r>
            <a:r>
              <a:rPr lang="en-GB" dirty="0"/>
              <a:t> 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 </a:t>
            </a:r>
            <a:r>
              <a:rPr lang="en-GB" dirty="0" err="1"/>
              <a:t>Těžká</a:t>
            </a:r>
            <a:r>
              <a:rPr lang="en-GB" dirty="0"/>
              <a:t> </a:t>
            </a:r>
            <a:r>
              <a:rPr lang="en-GB" dirty="0" err="1"/>
              <a:t>kombinovaná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s </a:t>
            </a:r>
            <a:r>
              <a:rPr lang="en-GB" dirty="0" err="1"/>
              <a:t>hypereosinofilií</a:t>
            </a:r>
            <a:r>
              <a:rPr lang="en-GB" dirty="0"/>
              <a:t>, </a:t>
            </a:r>
            <a:endParaRPr lang="cs-CZ" dirty="0" smtClean="0"/>
          </a:p>
          <a:p>
            <a:r>
              <a:rPr lang="cs-CZ" dirty="0" smtClean="0"/>
              <a:t>Dědičnost :Autosomálně recesivní</a:t>
            </a:r>
            <a:r>
              <a:rPr lang="en-GB" dirty="0" smtClean="0"/>
              <a:t> </a:t>
            </a:r>
            <a:endParaRPr lang="cs-CZ" dirty="0"/>
          </a:p>
          <a:p>
            <a:r>
              <a:rPr lang="cs-CZ" dirty="0" smtClean="0"/>
              <a:t>Mutace genu </a:t>
            </a:r>
            <a:r>
              <a:rPr lang="en-GB" b="1" dirty="0" smtClean="0"/>
              <a:t>RAG1</a:t>
            </a:r>
            <a:r>
              <a:rPr lang="cs-CZ" dirty="0" smtClean="0"/>
              <a:t>,</a:t>
            </a:r>
            <a:r>
              <a:rPr lang="en-GB" dirty="0"/>
              <a:t> </a:t>
            </a:r>
            <a:r>
              <a:rPr lang="en-GB" b="1" dirty="0" smtClean="0"/>
              <a:t>RAG2</a:t>
            </a:r>
            <a:r>
              <a:rPr lang="cs-CZ" dirty="0"/>
              <a:t> </a:t>
            </a:r>
            <a:r>
              <a:rPr lang="cs-CZ" dirty="0" smtClean="0"/>
              <a:t>aktivace Th2 lymfocytů</a:t>
            </a:r>
          </a:p>
          <a:p>
            <a:r>
              <a:rPr lang="en-GB" dirty="0" err="1" smtClean="0"/>
              <a:t>Syndrom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charakterizován</a:t>
            </a:r>
            <a:r>
              <a:rPr lang="en-GB" dirty="0"/>
              <a:t> </a:t>
            </a:r>
            <a:r>
              <a:rPr lang="en-GB" b="1" dirty="0" err="1"/>
              <a:t>infiltrací</a:t>
            </a:r>
            <a:r>
              <a:rPr lang="en-GB" b="1" dirty="0"/>
              <a:t> </a:t>
            </a:r>
            <a:r>
              <a:rPr lang="en-GB" b="1" dirty="0" err="1"/>
              <a:t>kůže</a:t>
            </a:r>
            <a:r>
              <a:rPr lang="en-GB" dirty="0"/>
              <a:t> a </a:t>
            </a:r>
            <a:r>
              <a:rPr lang="en-GB" dirty="0" err="1"/>
              <a:t>střevní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(</a:t>
            </a:r>
            <a:r>
              <a:rPr lang="en-GB" dirty="0" err="1"/>
              <a:t>endotelu</a:t>
            </a:r>
            <a:r>
              <a:rPr lang="en-GB" dirty="0"/>
              <a:t>) </a:t>
            </a:r>
            <a:r>
              <a:rPr lang="en-GB" dirty="0" err="1"/>
              <a:t>aktivovanými</a:t>
            </a:r>
            <a:r>
              <a:rPr lang="en-GB" dirty="0"/>
              <a:t> </a:t>
            </a:r>
            <a:r>
              <a:rPr lang="cs-CZ" dirty="0" smtClean="0"/>
              <a:t> T-lymfocyty </a:t>
            </a:r>
            <a:r>
              <a:rPr lang="en-GB" dirty="0" err="1" smtClean="0"/>
              <a:t>oligoklonálního</a:t>
            </a:r>
            <a:r>
              <a:rPr lang="en-GB" dirty="0" smtClean="0"/>
              <a:t> </a:t>
            </a:r>
            <a:r>
              <a:rPr lang="en-GB" dirty="0" err="1"/>
              <a:t>charakteru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err="1" smtClean="0"/>
              <a:t>Mimo</a:t>
            </a:r>
            <a:r>
              <a:rPr lang="cs-CZ" dirty="0" smtClean="0"/>
              <a:t> </a:t>
            </a:r>
            <a:r>
              <a:rPr lang="en-GB" b="1" dirty="0" err="1" smtClean="0"/>
              <a:t>eosinofilii</a:t>
            </a:r>
            <a:r>
              <a:rPr lang="cs-CZ" dirty="0" smtClean="0"/>
              <a:t>, </a:t>
            </a:r>
            <a:r>
              <a:rPr lang="en-GB" dirty="0" err="1" smtClean="0"/>
              <a:t>kterou</a:t>
            </a:r>
            <a:r>
              <a:rPr lang="en-GB" dirty="0" smtClean="0"/>
              <a:t> </a:t>
            </a:r>
            <a:r>
              <a:rPr lang="en-GB" dirty="0" err="1"/>
              <a:t>způsobují</a:t>
            </a:r>
            <a:r>
              <a:rPr lang="en-GB" dirty="0"/>
              <a:t> </a:t>
            </a:r>
            <a:r>
              <a:rPr lang="en-GB" dirty="0" smtClean="0"/>
              <a:t>T</a:t>
            </a:r>
            <a:r>
              <a:rPr lang="cs-CZ" dirty="0" smtClean="0"/>
              <a:t>h2</a:t>
            </a:r>
            <a:r>
              <a:rPr lang="en-GB" dirty="0" smtClean="0"/>
              <a:t>-</a:t>
            </a:r>
            <a:r>
              <a:rPr lang="en-GB" dirty="0" err="1" smtClean="0"/>
              <a:t>lymfocyty</a:t>
            </a:r>
            <a:r>
              <a:rPr lang="en-GB" dirty="0" smtClean="0"/>
              <a:t> </a:t>
            </a:r>
            <a:r>
              <a:rPr lang="en-GB" dirty="0" err="1"/>
              <a:t>pomocí</a:t>
            </a:r>
            <a:r>
              <a:rPr lang="en-GB" dirty="0"/>
              <a:t> IL-4 a IL-5 </a:t>
            </a:r>
            <a:r>
              <a:rPr lang="en-GB" dirty="0" err="1" smtClean="0"/>
              <a:t>interleukinů</a:t>
            </a:r>
            <a:endParaRPr lang="cs-CZ" dirty="0"/>
          </a:p>
          <a:p>
            <a:r>
              <a:rPr lang="cs-CZ" dirty="0" smtClean="0"/>
              <a:t>N</a:t>
            </a:r>
            <a:r>
              <a:rPr lang="en-GB" dirty="0" err="1" smtClean="0"/>
              <a:t>emocn</a:t>
            </a:r>
            <a:r>
              <a:rPr lang="cs-CZ" dirty="0" smtClean="0"/>
              <a:t>í</a:t>
            </a:r>
            <a:r>
              <a:rPr lang="en-GB" dirty="0" smtClean="0"/>
              <a:t> </a:t>
            </a:r>
            <a:r>
              <a:rPr lang="cs-CZ" dirty="0" smtClean="0"/>
              <a:t>mají </a:t>
            </a:r>
            <a:r>
              <a:rPr lang="en-GB" dirty="0" err="1" smtClean="0"/>
              <a:t>různě</a:t>
            </a:r>
            <a:r>
              <a:rPr lang="en-GB" dirty="0" smtClean="0"/>
              <a:t> </a:t>
            </a:r>
            <a:r>
              <a:rPr lang="en-GB" dirty="0" err="1" smtClean="0"/>
              <a:t>rozsáhlé</a:t>
            </a:r>
            <a:r>
              <a:rPr lang="cs-CZ" dirty="0"/>
              <a:t> </a:t>
            </a:r>
            <a:r>
              <a:rPr lang="cs-CZ" dirty="0" smtClean="0"/>
              <a:t>postižení kůže, </a:t>
            </a:r>
            <a:r>
              <a:rPr lang="cs-CZ" dirty="0" err="1" smtClean="0"/>
              <a:t>hepatosplenomagálii</a:t>
            </a:r>
            <a:r>
              <a:rPr lang="cs-CZ" dirty="0" smtClean="0"/>
              <a:t> a </a:t>
            </a:r>
            <a:r>
              <a:rPr lang="en-GB" dirty="0" err="1" smtClean="0"/>
              <a:t>urputné</a:t>
            </a:r>
            <a:r>
              <a:rPr lang="en-GB" dirty="0"/>
              <a:t> </a:t>
            </a:r>
            <a:r>
              <a:rPr lang="en-GB" b="1" dirty="0" err="1" smtClean="0"/>
              <a:t>průjmy</a:t>
            </a:r>
            <a:endParaRPr lang="cs-CZ" dirty="0"/>
          </a:p>
          <a:p>
            <a:r>
              <a:rPr lang="cs-CZ" dirty="0" smtClean="0"/>
              <a:t>Aktivované T-lymfocyty lze prokázat v krvi, v periferních lymfatických orgánech je počet značně redukován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Laboratorně prokazatelný defekt CD8+ cytotoxických lymfocytů a NK buněk </a:t>
            </a:r>
            <a:r>
              <a:rPr lang="en-GB" dirty="0" smtClean="0"/>
              <a:t>U </a:t>
            </a:r>
            <a:r>
              <a:rPr lang="en-GB" dirty="0" err="1"/>
              <a:t>rozvinutého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dojít</a:t>
            </a:r>
            <a:r>
              <a:rPr lang="en-GB" dirty="0"/>
              <a:t> k </a:t>
            </a:r>
            <a:r>
              <a:rPr lang="en-GB" dirty="0" err="1"/>
              <a:t>infiltraci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následkem</a:t>
            </a:r>
            <a:r>
              <a:rPr lang="en-GB" dirty="0"/>
              <a:t> </a:t>
            </a:r>
            <a:r>
              <a:rPr lang="en-GB" dirty="0" err="1"/>
              <a:t>lymfoproliferace</a:t>
            </a:r>
            <a:r>
              <a:rPr lang="en-GB" dirty="0"/>
              <a:t>.</a:t>
            </a:r>
          </a:p>
          <a:p>
            <a:r>
              <a:rPr lang="cs-CZ" dirty="0" err="1" smtClean="0"/>
              <a:t>Dě</a:t>
            </a:r>
            <a:r>
              <a:rPr lang="en-GB" dirty="0" err="1" smtClean="0"/>
              <a:t>dičné</a:t>
            </a:r>
            <a:r>
              <a:rPr lang="en-GB" dirty="0" smtClean="0"/>
              <a:t> 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 smtClean="0"/>
              <a:t>způsobené</a:t>
            </a:r>
            <a:r>
              <a:rPr lang="cs-CZ" dirty="0" smtClean="0"/>
              <a:t>mutací genu </a:t>
            </a:r>
            <a:r>
              <a:rPr lang="en-GB" b="1" dirty="0" smtClean="0"/>
              <a:t>LYST</a:t>
            </a:r>
            <a:r>
              <a:rPr lang="en-GB" dirty="0"/>
              <a:t> (</a:t>
            </a:r>
            <a:r>
              <a:rPr lang="en-GB" b="1" dirty="0"/>
              <a:t>lys</a:t>
            </a:r>
            <a:r>
              <a:rPr lang="en-GB" dirty="0"/>
              <a:t>osomal </a:t>
            </a:r>
            <a:r>
              <a:rPr lang="en-GB" b="1" dirty="0"/>
              <a:t>t</a:t>
            </a:r>
            <a:r>
              <a:rPr lang="en-GB" dirty="0"/>
              <a:t>rafficking regulator, </a:t>
            </a:r>
            <a:r>
              <a:rPr lang="en-GB" dirty="0" err="1"/>
              <a:t>lokalizace</a:t>
            </a:r>
            <a:r>
              <a:rPr lang="en-GB" dirty="0"/>
              <a:t> 1q42.1–q42.2). </a:t>
            </a:r>
            <a:endParaRPr lang="cs-CZ" dirty="0"/>
          </a:p>
          <a:p>
            <a:r>
              <a:rPr lang="cs-CZ" dirty="0" smtClean="0"/>
              <a:t>P</a:t>
            </a:r>
            <a:r>
              <a:rPr lang="en-GB" dirty="0" err="1" smtClean="0"/>
              <a:t>rodukt</a:t>
            </a:r>
            <a:r>
              <a:rPr lang="en-GB" dirty="0" smtClean="0"/>
              <a:t> </a:t>
            </a:r>
            <a:r>
              <a:rPr lang="en-GB" dirty="0" err="1" smtClean="0"/>
              <a:t>toho</a:t>
            </a:r>
            <a:r>
              <a:rPr lang="cs-CZ" dirty="0" smtClean="0"/>
              <a:t>to genu</a:t>
            </a:r>
            <a:r>
              <a:rPr lang="en-GB" dirty="0"/>
              <a:t> se </a:t>
            </a:r>
            <a:r>
              <a:rPr lang="en-GB" dirty="0" err="1"/>
              <a:t>účastní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formování</a:t>
            </a:r>
            <a:r>
              <a:rPr lang="cs-CZ" dirty="0" smtClean="0"/>
              <a:t> </a:t>
            </a:r>
            <a:r>
              <a:rPr lang="cs-CZ" dirty="0" err="1" smtClean="0"/>
              <a:t>lyzosomů</a:t>
            </a:r>
            <a:r>
              <a:rPr lang="en-GB" dirty="0"/>
              <a:t> </a:t>
            </a:r>
            <a:r>
              <a:rPr lang="en-GB" dirty="0" err="1" smtClean="0"/>
              <a:t>především</a:t>
            </a:r>
            <a:r>
              <a:rPr lang="en-GB" dirty="0" smtClean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 smtClean="0"/>
              <a:t>obsahu</a:t>
            </a:r>
            <a:endParaRPr lang="cs-CZ" dirty="0" smtClean="0"/>
          </a:p>
          <a:p>
            <a:r>
              <a:rPr lang="cs-CZ" dirty="0" smtClean="0"/>
              <a:t>V případě defektu jsou </a:t>
            </a:r>
            <a:r>
              <a:rPr lang="cs-CZ" dirty="0" err="1" smtClean="0"/>
              <a:t>lyzosomy</a:t>
            </a:r>
            <a:r>
              <a:rPr lang="cs-CZ" dirty="0" smtClean="0"/>
              <a:t> i </a:t>
            </a:r>
            <a:r>
              <a:rPr lang="cs-CZ" dirty="0" err="1" smtClean="0"/>
              <a:t>melanosomy</a:t>
            </a:r>
            <a:r>
              <a:rPr lang="en-GB" dirty="0" smtClean="0"/>
              <a:t> </a:t>
            </a:r>
            <a:r>
              <a:rPr lang="en-GB" b="1" dirty="0" err="1" smtClean="0"/>
              <a:t>zvětšené</a:t>
            </a:r>
            <a:r>
              <a:rPr lang="en-GB" dirty="0"/>
              <a:t> (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</a:t>
            </a:r>
            <a:r>
              <a:rPr lang="en-GB" dirty="0" err="1"/>
              <a:t>obřích</a:t>
            </a:r>
            <a:r>
              <a:rPr lang="en-GB" dirty="0"/>
              <a:t> </a:t>
            </a:r>
            <a:r>
              <a:rPr lang="en-GB" dirty="0" err="1"/>
              <a:t>rozměrů</a:t>
            </a:r>
            <a:r>
              <a:rPr lang="en-GB" dirty="0"/>
              <a:t>) a </a:t>
            </a:r>
            <a:r>
              <a:rPr lang="en-GB" b="1" dirty="0" err="1"/>
              <a:t>dysmorfické</a:t>
            </a:r>
            <a:r>
              <a:rPr lang="en-GB" dirty="0"/>
              <a:t>.</a:t>
            </a:r>
          </a:p>
          <a:p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 smtClean="0"/>
              <a:t>granul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r>
              <a:rPr lang="en-GB" dirty="0"/>
              <a:t> </a:t>
            </a:r>
            <a:r>
              <a:rPr lang="en-GB" dirty="0" err="1"/>
              <a:t>způsobuje</a:t>
            </a:r>
            <a:r>
              <a:rPr lang="en-GB" dirty="0"/>
              <a:t> </a:t>
            </a:r>
            <a:r>
              <a:rPr lang="en-GB" b="1" dirty="0" err="1" smtClean="0"/>
              <a:t>neúčinnost</a:t>
            </a:r>
            <a:r>
              <a:rPr lang="cs-CZ" b="1" dirty="0" smtClean="0"/>
              <a:t> fagocytózy</a:t>
            </a:r>
          </a:p>
          <a:p>
            <a:r>
              <a:rPr lang="cs-CZ" b="1" dirty="0" smtClean="0"/>
              <a:t>Výsledkem je</a:t>
            </a:r>
            <a:r>
              <a:rPr lang="en-GB" dirty="0" smtClean="0"/>
              <a:t> </a:t>
            </a:r>
            <a:r>
              <a:rPr lang="en-GB" dirty="0" err="1" smtClean="0"/>
              <a:t>zvýše</a:t>
            </a:r>
            <a:r>
              <a:rPr lang="cs-CZ" dirty="0" err="1" smtClean="0"/>
              <a:t>ná</a:t>
            </a:r>
            <a:r>
              <a:rPr lang="en-GB" dirty="0"/>
              <a:t> </a:t>
            </a:r>
            <a:r>
              <a:rPr lang="en-GB" b="1" dirty="0" err="1"/>
              <a:t>vnímavost</a:t>
            </a:r>
            <a:r>
              <a:rPr lang="en-GB" b="1" dirty="0"/>
              <a:t> </a:t>
            </a:r>
            <a:r>
              <a:rPr lang="en-GB" b="1" dirty="0" err="1"/>
              <a:t>vůči</a:t>
            </a:r>
            <a:r>
              <a:rPr lang="en-GB" b="1" dirty="0"/>
              <a:t> </a:t>
            </a:r>
            <a:r>
              <a:rPr lang="en-GB" b="1" dirty="0" err="1"/>
              <a:t>určitým</a:t>
            </a:r>
            <a:r>
              <a:rPr lang="en-GB" b="1" dirty="0"/>
              <a:t> </a:t>
            </a:r>
            <a:r>
              <a:rPr lang="en-GB" b="1" dirty="0" err="1"/>
              <a:t>infekcím</a:t>
            </a:r>
            <a:r>
              <a:rPr lang="en-GB" dirty="0"/>
              <a:t>, </a:t>
            </a:r>
            <a:r>
              <a:rPr lang="en-GB" dirty="0" err="1"/>
              <a:t>především</a:t>
            </a:r>
            <a:r>
              <a:rPr lang="en-GB" dirty="0"/>
              <a:t> </a:t>
            </a:r>
            <a:r>
              <a:rPr lang="en-GB" b="1" dirty="0" err="1"/>
              <a:t>bakteriálním</a:t>
            </a:r>
            <a:r>
              <a:rPr lang="en-GB" b="1" dirty="0"/>
              <a:t> (</a:t>
            </a:r>
            <a:r>
              <a:rPr lang="en-GB" b="1" dirty="0" err="1"/>
              <a:t>hlavně</a:t>
            </a:r>
            <a:r>
              <a:rPr lang="en-GB" b="1" dirty="0"/>
              <a:t> </a:t>
            </a:r>
            <a:r>
              <a:rPr lang="en-GB" b="1" i="1" dirty="0" err="1"/>
              <a:t>Staphyloccocus</a:t>
            </a:r>
            <a:r>
              <a:rPr lang="en-GB" b="1" i="1" dirty="0"/>
              <a:t> aureus</a:t>
            </a:r>
            <a:r>
              <a:rPr lang="en-GB" b="1" dirty="0"/>
              <a:t>) a </a:t>
            </a:r>
            <a:r>
              <a:rPr lang="en-GB" b="1" dirty="0" err="1" smtClean="0"/>
              <a:t>mykotickým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err="1" smtClean="0"/>
              <a:t>Postižení</a:t>
            </a:r>
            <a:r>
              <a:rPr lang="en-GB" dirty="0" smtClean="0"/>
              <a:t> </a:t>
            </a:r>
            <a:r>
              <a:rPr lang="en-GB" dirty="0" err="1"/>
              <a:t>jedinci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 </a:t>
            </a:r>
            <a:r>
              <a:rPr lang="en-GB" b="1" dirty="0" err="1"/>
              <a:t>sníženou</a:t>
            </a:r>
            <a:r>
              <a:rPr lang="en-GB" b="1" dirty="0"/>
              <a:t> </a:t>
            </a:r>
            <a:r>
              <a:rPr lang="en-GB" b="1" dirty="0" err="1"/>
              <a:t>pigmentaci</a:t>
            </a:r>
            <a:r>
              <a:rPr lang="en-GB" dirty="0"/>
              <a:t> – </a:t>
            </a:r>
            <a:r>
              <a:rPr lang="en-GB" dirty="0" err="1" smtClean="0"/>
              <a:t>světl</a:t>
            </a:r>
            <a:r>
              <a:rPr lang="cs-CZ" dirty="0" smtClean="0"/>
              <a:t>ou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vlasy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světlý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</a:t>
            </a:r>
            <a:r>
              <a:rPr lang="en-GB" dirty="0" err="1"/>
              <a:t>stříbrný</a:t>
            </a:r>
            <a:r>
              <a:rPr lang="en-GB" dirty="0"/>
              <a:t> </a:t>
            </a:r>
            <a:r>
              <a:rPr lang="en-GB" dirty="0" err="1"/>
              <a:t>nádech</a:t>
            </a:r>
            <a:r>
              <a:rPr lang="en-GB" dirty="0"/>
              <a:t>. </a:t>
            </a:r>
            <a:r>
              <a:rPr lang="en-GB" dirty="0" err="1"/>
              <a:t>Přítomná</a:t>
            </a:r>
            <a:r>
              <a:rPr lang="en-GB" dirty="0"/>
              <a:t> je </a:t>
            </a:r>
            <a:r>
              <a:rPr lang="en-GB" b="1" dirty="0" err="1"/>
              <a:t>fotofobie</a:t>
            </a:r>
            <a:r>
              <a:rPr lang="en-GB" dirty="0"/>
              <a:t> a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sluneční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. </a:t>
            </a:r>
            <a:r>
              <a:rPr lang="en-GB" dirty="0" err="1"/>
              <a:t>Příčinou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granula</a:t>
            </a:r>
            <a:r>
              <a:rPr lang="en-GB" dirty="0"/>
              <a:t> </a:t>
            </a:r>
            <a:r>
              <a:rPr lang="en-GB" dirty="0" err="1"/>
              <a:t>melanocytů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 smtClean="0"/>
              <a:t>Onemocnění bez léčby končí nekontrolovatelnou aktivací a proliferací T-lymfocytů a makrofágů, které pohlcují vlastní krevní elementy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Familiární </a:t>
            </a:r>
            <a:r>
              <a:rPr lang="cs-CZ" dirty="0" err="1"/>
              <a:t>hemofagocytující</a:t>
            </a:r>
            <a:r>
              <a:rPr lang="cs-CZ" dirty="0"/>
              <a:t> </a:t>
            </a:r>
            <a:r>
              <a:rPr lang="cs-CZ" dirty="0" err="1" smtClean="0"/>
              <a:t>lymfohistióza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Maligní proliferace T-lymfocytů doprovázená </a:t>
            </a:r>
            <a:r>
              <a:rPr lang="cs-CZ" dirty="0" err="1" smtClean="0"/>
              <a:t>hemofagocytózou</a:t>
            </a:r>
            <a:endParaRPr lang="cs-CZ" dirty="0" smtClean="0"/>
          </a:p>
          <a:p>
            <a:r>
              <a:rPr lang="cs-CZ" dirty="0" smtClean="0"/>
              <a:t>Autozomálně recesivní onemocnění</a:t>
            </a:r>
          </a:p>
          <a:p>
            <a:r>
              <a:rPr lang="cs-CZ" dirty="0" smtClean="0"/>
              <a:t>Příčiny onemocnění jsou heterogenní – např. vrozená deficience </a:t>
            </a:r>
            <a:r>
              <a:rPr lang="cs-CZ" dirty="0" err="1" smtClean="0"/>
              <a:t>perforinu</a:t>
            </a:r>
            <a:r>
              <a:rPr lang="cs-CZ" dirty="0" smtClean="0"/>
              <a:t> v cytotoxických T-lymfocytech a NK buňkách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Mikroskopický obraz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Fyziologická</a:t>
            </a:r>
            <a:r>
              <a:rPr lang="en-GB" b="1" dirty="0"/>
              <a:t> </a:t>
            </a:r>
            <a:endParaRPr lang="en-GB" dirty="0"/>
          </a:p>
          <a:p>
            <a:pPr lvl="1"/>
            <a:r>
              <a:rPr lang="pt-BR" sz="3300" dirty="0" smtClean="0"/>
              <a:t>Objevuje </a:t>
            </a:r>
            <a:r>
              <a:rPr lang="pt-BR" sz="3300" dirty="0"/>
              <a:t>se koncem 6. měsíce života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Přestávají</a:t>
            </a:r>
            <a:r>
              <a:rPr lang="en-GB" dirty="0" smtClean="0"/>
              <a:t> </a:t>
            </a:r>
            <a:r>
              <a:rPr lang="en-GB" dirty="0" err="1"/>
              <a:t>působit</a:t>
            </a:r>
            <a:r>
              <a:rPr lang="en-GB" dirty="0"/>
              <a:t> </a:t>
            </a:r>
            <a:r>
              <a:rPr lang="en-GB" dirty="0" err="1"/>
              <a:t>ochranné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od </a:t>
            </a:r>
            <a:r>
              <a:rPr lang="en-GB" dirty="0" err="1"/>
              <a:t>matky</a:t>
            </a:r>
            <a:r>
              <a:rPr lang="en-GB" dirty="0"/>
              <a:t> a </a:t>
            </a:r>
            <a:r>
              <a:rPr lang="cs-CZ" dirty="0" smtClean="0"/>
              <a:t>	</a:t>
            </a:r>
            <a:r>
              <a:rPr lang="en-GB" dirty="0" err="1" smtClean="0"/>
              <a:t>dítě</a:t>
            </a:r>
            <a:r>
              <a:rPr lang="en-GB" dirty="0" smtClean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plně</a:t>
            </a:r>
            <a:r>
              <a:rPr lang="en-GB" dirty="0"/>
              <a:t> </a:t>
            </a:r>
            <a:r>
              <a:rPr lang="en-GB" dirty="0" err="1"/>
              <a:t>vyvinut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systém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err="1" smtClean="0"/>
              <a:t>Patologická</a:t>
            </a:r>
            <a:r>
              <a:rPr lang="en-GB" b="1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Přetrvávající</a:t>
            </a:r>
            <a:r>
              <a:rPr lang="en-GB" dirty="0" smtClean="0"/>
              <a:t> </a:t>
            </a:r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podmíněná</a:t>
            </a:r>
            <a:r>
              <a:rPr lang="en-GB" dirty="0"/>
              <a:t>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získaná</a:t>
            </a:r>
            <a:r>
              <a:rPr lang="en-GB" dirty="0" smtClean="0"/>
              <a:t> </a:t>
            </a:r>
            <a:r>
              <a:rPr lang="en-GB" dirty="0"/>
              <a:t>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obranyschopnosti</a:t>
            </a:r>
            <a:r>
              <a:rPr lang="en-GB" dirty="0" smtClean="0"/>
              <a:t> </a:t>
            </a:r>
            <a:r>
              <a:rPr lang="en-GB" dirty="0" err="1" smtClean="0"/>
              <a:t>organi</a:t>
            </a:r>
            <a:r>
              <a:rPr lang="cs-CZ" dirty="0" smtClean="0"/>
              <a:t>s</a:t>
            </a:r>
            <a:r>
              <a:rPr lang="en-GB" dirty="0" smtClean="0"/>
              <a:t>mu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Lymfoproliferativní</a:t>
            </a:r>
            <a:r>
              <a:rPr lang="cs-CZ" dirty="0"/>
              <a:t> syndrom vázány na chromosom </a:t>
            </a:r>
            <a:r>
              <a:rPr lang="cs-CZ" dirty="0" smtClean="0"/>
              <a:t>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Maligní </a:t>
            </a:r>
            <a:r>
              <a:rPr lang="cs-CZ" dirty="0" err="1" smtClean="0"/>
              <a:t>l</a:t>
            </a:r>
            <a:r>
              <a:rPr lang="cs-CZ" dirty="0" err="1"/>
              <a:t>ymfoproliferace</a:t>
            </a:r>
            <a:r>
              <a:rPr lang="cs-CZ" dirty="0" smtClean="0"/>
              <a:t> a </a:t>
            </a:r>
            <a:r>
              <a:rPr lang="cs-CZ" dirty="0" err="1" smtClean="0"/>
              <a:t>hemofagocytóza</a:t>
            </a:r>
            <a:r>
              <a:rPr lang="cs-CZ" dirty="0" smtClean="0"/>
              <a:t>, </a:t>
            </a:r>
            <a:r>
              <a:rPr lang="cs-CZ" dirty="0" err="1" smtClean="0"/>
              <a:t>hypogamaglobulinémie</a:t>
            </a:r>
            <a:endParaRPr lang="cs-CZ" dirty="0" smtClean="0"/>
          </a:p>
          <a:p>
            <a:r>
              <a:rPr lang="cs-CZ" dirty="0" smtClean="0"/>
              <a:t>Nemoc se spouští infekcí EBV virem</a:t>
            </a:r>
          </a:p>
          <a:p>
            <a:r>
              <a:rPr lang="cs-CZ" dirty="0" smtClean="0"/>
              <a:t>Příčina mutace adaptorové molekuly SAP</a:t>
            </a:r>
          </a:p>
          <a:p>
            <a:r>
              <a:rPr lang="cs-CZ" dirty="0" smtClean="0"/>
              <a:t>SAP je asociován a aktivačními nebo adhezivními receptory CD150, CD244, CD229 a tlumí jejich aktivaci</a:t>
            </a:r>
          </a:p>
          <a:p>
            <a:r>
              <a:rPr lang="cs-CZ" dirty="0" smtClean="0"/>
              <a:t>Při absenci SAP dochází k hyperreaktivitě těchto receptorů a nekontrolovatelné proliferace B- lymfocytů navozené EBV virem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Familiární </a:t>
            </a:r>
            <a:r>
              <a:rPr lang="cs-CZ" dirty="0" err="1"/>
              <a:t>lymfoproliferativní</a:t>
            </a:r>
            <a:r>
              <a:rPr lang="cs-CZ" dirty="0"/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Porucha v mechanismu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Vede ke zvýšené </a:t>
            </a:r>
            <a:r>
              <a:rPr lang="cs-CZ" dirty="0" err="1" smtClean="0"/>
              <a:t>lymfoproliferaci</a:t>
            </a:r>
            <a:r>
              <a:rPr lang="cs-CZ" dirty="0" smtClean="0"/>
              <a:t> spojené s autoimunitou</a:t>
            </a:r>
          </a:p>
          <a:p>
            <a:r>
              <a:rPr lang="cs-CZ" dirty="0" smtClean="0"/>
              <a:t>Dysfunkce receptoru Fas</a:t>
            </a:r>
          </a:p>
          <a:p>
            <a:r>
              <a:rPr lang="cs-CZ" dirty="0" smtClean="0"/>
              <a:t>Dysfunkce Fas ligandu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kaspázy</a:t>
            </a:r>
            <a:r>
              <a:rPr lang="cs-CZ" dirty="0" smtClean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Poruchy tvorby protilátek – humorální imunodeficience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/>
              <a:t>Projevují se především komplikovanými </a:t>
            </a:r>
            <a:br>
              <a:rPr lang="cs-CZ" dirty="0" smtClean="0"/>
            </a:br>
            <a:r>
              <a:rPr lang="cs-CZ" dirty="0" smtClean="0"/>
              <a:t>a častými infekcemi dýchacích cest.</a:t>
            </a:r>
          </a:p>
          <a:p>
            <a:pPr eaLnBrk="1" hangingPunct="1"/>
            <a:r>
              <a:rPr lang="cs-CZ" dirty="0" smtClean="0"/>
              <a:t>Mohou se objevit i meningitidy nebo průjmy.</a:t>
            </a:r>
          </a:p>
          <a:p>
            <a:pPr eaLnBrk="1" hangingPunct="1"/>
            <a:r>
              <a:rPr lang="cs-CZ" dirty="0" smtClean="0"/>
              <a:t>Kauzálním agens většiny infekcí jsou opouzdřené baktérie (</a:t>
            </a:r>
            <a:r>
              <a:rPr lang="cs-CZ" dirty="0" err="1" smtClean="0"/>
              <a:t>Haemophilus</a:t>
            </a:r>
            <a:r>
              <a:rPr lang="cs-CZ" dirty="0" smtClean="0"/>
              <a:t>, Pneumokok..). </a:t>
            </a:r>
          </a:p>
          <a:p>
            <a:pPr eaLnBrk="1" hangingPunct="1"/>
            <a:r>
              <a:rPr lang="cs-CZ" dirty="0" smtClean="0"/>
              <a:t>Není zvýšená náchylnost k virovým infekcím</a:t>
            </a:r>
          </a:p>
          <a:p>
            <a:r>
              <a:rPr lang="cs-CZ" altLang="en-US" dirty="0"/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mtClean="0"/>
              <a:t>Typy protilátkových imunodeficiencí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“Čisté“ protilátkové imunodeficience: X-vázaná agamaglobulinémie (X-LA), deficit  </a:t>
            </a:r>
            <a:r>
              <a:rPr lang="cs-CZ" altLang="en-US" sz="2400" smtClean="0">
                <a:latin typeface="Symbol" pitchFamily="18" charset="2"/>
              </a:rPr>
              <a:t>m</a:t>
            </a:r>
            <a:r>
              <a:rPr lang="cs-CZ" altLang="en-US" sz="2400" smtClean="0"/>
              <a:t> řetězce, Ig</a:t>
            </a:r>
            <a:r>
              <a:rPr lang="cs-CZ" altLang="en-US" sz="2400" smtClean="0">
                <a:latin typeface="Symbol" pitchFamily="18" charset="2"/>
              </a:rPr>
              <a:t>a</a:t>
            </a:r>
            <a:r>
              <a:rPr lang="cs-CZ" altLang="en-US" sz="2400" smtClean="0"/>
              <a:t>, BLNK, </a:t>
            </a:r>
            <a:r>
              <a:rPr lang="cs-CZ" altLang="en-US" sz="2400" smtClean="0">
                <a:latin typeface="Symbol" pitchFamily="18" charset="2"/>
              </a:rPr>
              <a:t>l</a:t>
            </a:r>
            <a:r>
              <a:rPr lang="cs-CZ" altLang="en-US" sz="2400" smtClean="0"/>
              <a:t>5…</a:t>
            </a:r>
          </a:p>
          <a:p>
            <a:pPr eaLnBrk="1" hangingPunct="1"/>
            <a:r>
              <a:rPr lang="cs-CZ" altLang="en-US" sz="2400" smtClean="0"/>
              <a:t>Protilátkové imunodeficience doprovázené různým stupněm dysregulace T-lymfocytů – CVID.</a:t>
            </a:r>
          </a:p>
          <a:p>
            <a:pPr eaLnBrk="1" hangingPunct="1"/>
            <a:r>
              <a:rPr lang="cs-CZ" altLang="en-US" sz="2400" smtClean="0"/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Nejčastější tyty přimárních humorálních imunodeficiencí</a:t>
            </a:r>
            <a:endParaRPr lang="en-US" altLang="en-US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mtClean="0"/>
              <a:t>Selektivní deficit IgA </a:t>
            </a:r>
          </a:p>
          <a:p>
            <a:r>
              <a:rPr lang="cs-CZ" altLang="en-US" smtClean="0"/>
              <a:t>Přechodná hypogamaglobulinémie kojenců</a:t>
            </a:r>
          </a:p>
          <a:p>
            <a:r>
              <a:rPr lang="cs-CZ" altLang="en-US" smtClean="0"/>
              <a:t>Běžná varibilní imunodeficience</a:t>
            </a:r>
          </a:p>
          <a:p>
            <a:r>
              <a:rPr lang="cs-CZ" altLang="en-US" smtClean="0"/>
              <a:t>X-vázananá agamaglobulinémie</a:t>
            </a:r>
          </a:p>
          <a:p>
            <a:r>
              <a:rPr lang="cs-CZ" altLang="en-US" smtClean="0"/>
              <a:t>Goodův syndrom</a:t>
            </a:r>
          </a:p>
          <a:p>
            <a:r>
              <a:rPr lang="cs-CZ" altLang="en-US" smtClean="0"/>
              <a:t>Recesivně dědičné vrozené agamaglobulinémie</a:t>
            </a:r>
          </a:p>
          <a:p>
            <a:r>
              <a:rPr lang="cs-CZ" altLang="en-US" smtClean="0"/>
              <a:t>„Hyper IgM syndromy“</a:t>
            </a:r>
          </a:p>
          <a:p>
            <a:endParaRPr lang="cs-CZ" altLang="en-US" smtClean="0"/>
          </a:p>
          <a:p>
            <a:endParaRPr lang="cs-CZ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smtClean="0"/>
              <a:t>X-vázaná (Brutonova) agamaglobulinémie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400" dirty="0" smtClean="0"/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/>
              <a:t>Příčinou infekcí jsou zejména opouzdřené baktérie.</a:t>
            </a:r>
          </a:p>
          <a:p>
            <a:r>
              <a:rPr lang="cs-CZ" altLang="en-US" sz="2400" dirty="0"/>
              <a:t>Někdy anamnéza začíná meningitidou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Manifestace začíná obvykle mezi 4-12 měsícem.</a:t>
            </a:r>
          </a:p>
          <a:p>
            <a:r>
              <a:rPr lang="cs-CZ" altLang="en-US" sz="2400" dirty="0"/>
              <a:t>Asi u 1/5 nemocných se první klinické příznaky objevují až ve věku  3-5 let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Důležitý je anamnestický údaj o časných úmrtích </a:t>
            </a:r>
            <a:br>
              <a:rPr lang="cs-CZ" sz="2400" dirty="0" smtClean="0"/>
            </a:br>
            <a:r>
              <a:rPr lang="cs-CZ" sz="2400" dirty="0" smtClean="0"/>
              <a:t>v rodině  ukazující na možnou X-vázanou dědičnost.</a:t>
            </a:r>
          </a:p>
          <a:p>
            <a:pPr eaLnBrk="1" hangingPunct="1"/>
            <a:r>
              <a:rPr lang="cs-CZ" sz="2400" dirty="0" smtClean="0"/>
              <a:t>Laboratorně nacházíme  obvykle velmi nízké hladiny všech imunoglobulinových tříd a nepřítomnost </a:t>
            </a:r>
            <a:br>
              <a:rPr lang="cs-CZ" sz="2400" dirty="0" smtClean="0"/>
            </a:br>
            <a:r>
              <a:rPr lang="cs-CZ" sz="2400" dirty="0" smtClean="0"/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X-vázaná agamaglobulinémie</a:t>
            </a:r>
            <a:endParaRPr lang="cs-CZ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/>
          </a:bodyPr>
          <a:lstStyle/>
          <a:p>
            <a:r>
              <a:rPr lang="cs-CZ" altLang="en-US" smtClean="0"/>
              <a:t>Velmi nízké hladiny všech izotypů imunoglobulinů.</a:t>
            </a:r>
          </a:p>
          <a:p>
            <a:r>
              <a:rPr lang="cs-CZ" altLang="en-US" smtClean="0"/>
              <a:t>V periferní krvi méně než 1% B-lymfocytů</a:t>
            </a:r>
          </a:p>
          <a:p>
            <a:r>
              <a:rPr lang="cs-CZ" altLang="en-US" smtClean="0"/>
              <a:t>Objevují se pacienti s “leaky“ fenotypem </a:t>
            </a:r>
            <a:br>
              <a:rPr lang="cs-CZ" altLang="en-US" smtClean="0"/>
            </a:br>
            <a:r>
              <a:rPr lang="cs-CZ" altLang="en-US" smtClean="0"/>
              <a:t>u nichž mohou být přítomny až normální hladiny imunoglobulinů i počty B-lymfocytů.</a:t>
            </a:r>
          </a:p>
          <a:p>
            <a:r>
              <a:rPr lang="cs-CZ" altLang="en-US" smtClean="0"/>
              <a:t>U 1/4 nemocných bývá v době  stanovení diagnózy přítomna granulocytopenie.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X-vázaná </a:t>
            </a:r>
            <a:r>
              <a:rPr lang="cs-CZ" altLang="en-US" b="1" dirty="0" err="1" smtClean="0"/>
              <a:t>agamaglobulinemie</a:t>
            </a:r>
            <a:endParaRPr lang="cs-CZ" altLang="en-US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r>
              <a:rPr lang="cs-CZ" altLang="en-US" dirty="0" smtClean="0"/>
              <a:t>Mutace v genu kódující </a:t>
            </a:r>
            <a:r>
              <a:rPr lang="cs-CZ" altLang="en-US" dirty="0" err="1" smtClean="0"/>
              <a:t>Brutonovu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tyrosinkinázu</a:t>
            </a:r>
            <a:r>
              <a:rPr lang="cs-CZ" altLang="en-US" dirty="0" smtClean="0"/>
              <a:t> – důležitá pro diferenciaci          B lymfocytů</a:t>
            </a:r>
          </a:p>
          <a:p>
            <a:r>
              <a:rPr lang="cs-CZ" altLang="en-US" dirty="0" smtClean="0"/>
              <a:t>Ženy přenašečky, manifestace u mužů</a:t>
            </a:r>
          </a:p>
          <a:p>
            <a:r>
              <a:rPr lang="cs-CZ" altLang="en-US" dirty="0" smtClean="0"/>
              <a:t>Dochází k zastavení vývoje B lymfocytů</a:t>
            </a:r>
          </a:p>
          <a:p>
            <a:r>
              <a:rPr lang="cs-CZ" altLang="en-US" dirty="0" smtClean="0"/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b="1" dirty="0" smtClean="0"/>
              <a:t>X-VÁZÁNÁ AGAMAGLOBULINEMIE</a:t>
            </a:r>
            <a:endParaRPr lang="cs-CZ" altLang="en-US" dirty="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Selektivní deficit IgA</a:t>
            </a:r>
            <a:endParaRPr lang="cs-CZ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64500" cy="418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en-US" sz="2400" dirty="0" smtClean="0"/>
              <a:t>Definován jako 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Podle definice by diagnóza měla být stanovena až ve věku 4 let!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400" dirty="0" smtClean="0"/>
              <a:t>Klinickou </a:t>
            </a:r>
            <a:r>
              <a:rPr lang="cs-CZ" sz="2400" dirty="0"/>
              <a:t>manifestací je nejčastěji zvýšená náchylnost k banálním respiračním infekcím, hlavně v předškolním věku</a:t>
            </a:r>
            <a:r>
              <a:rPr lang="cs-CZ" sz="2400" dirty="0" smtClean="0"/>
              <a:t>.</a:t>
            </a:r>
            <a:endParaRPr lang="cs-CZ" altLang="en-US" sz="2400" dirty="0" smtClean="0"/>
          </a:p>
          <a:p>
            <a:pPr>
              <a:lnSpc>
                <a:spcPct val="70000"/>
              </a:lnSpc>
            </a:pPr>
            <a:r>
              <a:rPr lang="cs-CZ" altLang="en-US" sz="2400" dirty="0"/>
              <a:t>Většina </a:t>
            </a:r>
            <a:r>
              <a:rPr lang="cs-CZ" altLang="en-US" sz="2400" dirty="0" err="1"/>
              <a:t>IgA</a:t>
            </a:r>
            <a:r>
              <a:rPr lang="cs-CZ" altLang="en-US" sz="2400" dirty="0"/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Pozor na výskyt anti-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5300" y="3500438"/>
            <a:ext cx="61118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rgbClr val="800000"/>
                </a:solidFill>
              </a:rPr>
              <a:t>IMUNODEFICIENCE </a:t>
            </a:r>
            <a:br>
              <a:rPr lang="cs-CZ" sz="4400">
                <a:solidFill>
                  <a:srgbClr val="800000"/>
                </a:solidFill>
              </a:rPr>
            </a:br>
            <a:endParaRPr lang="cs-CZ" sz="240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210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PRIMÁRNÍ </a:t>
            </a:r>
          </a:p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(VROZENÉ)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SEKUNDÁRNÍ </a:t>
            </a:r>
          </a:p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Goodův syndrom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Hypogamaglobulineméme spojená </a:t>
            </a:r>
            <a:br>
              <a:rPr lang="cs-CZ" altLang="en-US" smtClean="0"/>
            </a:br>
            <a:r>
              <a:rPr lang="cs-CZ" altLang="en-US" smtClean="0"/>
              <a:t>s thymomem</a:t>
            </a:r>
          </a:p>
          <a:p>
            <a:r>
              <a:rPr lang="cs-CZ" altLang="en-US" smtClean="0"/>
              <a:t>Objevuje se obvykle v 5-6 decenniu</a:t>
            </a:r>
          </a:p>
          <a:p>
            <a:r>
              <a:rPr lang="cs-CZ" altLang="en-US" smtClean="0"/>
              <a:t>Snížení všech tří základních isotypů</a:t>
            </a:r>
          </a:p>
          <a:p>
            <a:r>
              <a:rPr lang="cs-CZ" altLang="en-US" smtClean="0"/>
              <a:t>V 85% jsou v krvi nepřítomny B-lymfocyty</a:t>
            </a:r>
          </a:p>
          <a:p>
            <a:r>
              <a:rPr lang="cs-CZ" altLang="en-US" smtClean="0"/>
              <a:t>Často přítomny anémie, leukopenie, trombocytopenie</a:t>
            </a:r>
          </a:p>
          <a:p>
            <a:r>
              <a:rPr lang="cs-CZ" altLang="en-US" smtClean="0"/>
              <a:t>Objevují se i další autoimunitní choroby.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smtClean="0"/>
              <a:t>Přechodná hypogamaglobulinémie kojenců</a:t>
            </a:r>
            <a:endParaRPr lang="en-US" altLang="en-US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mtClean="0"/>
              <a:t>Snížení sérových hladin IgG a IgA, hladiny IgM obvykle normální. </a:t>
            </a:r>
          </a:p>
          <a:p>
            <a:r>
              <a:rPr lang="cs-CZ" altLang="en-US" smtClean="0"/>
              <a:t>Normální počty B-lymfocytů.</a:t>
            </a:r>
          </a:p>
          <a:p>
            <a:r>
              <a:rPr lang="cs-CZ" altLang="en-US" smtClean="0"/>
              <a:t>Zachovalá specifická imunitní odpověď.</a:t>
            </a:r>
          </a:p>
          <a:p>
            <a:r>
              <a:rPr lang="cs-CZ" altLang="en-US" smtClean="0"/>
              <a:t>Někdy zvýšená náchylnost k infekcí až vyžadující imunoglobulinovou substituci.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Deficit tvorby podtříd IgG</a:t>
            </a:r>
            <a:endParaRPr lang="cs-CZ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smtClean="0"/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Kromě deficitu IgG1 mohou být celkové hladiny IgG normální.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Etiopatogeneze je nejasná, u některých pacientů byly prokázány mutace genů pro </a:t>
            </a:r>
            <a:r>
              <a:rPr lang="cs-CZ" altLang="en-US" smtClean="0">
                <a:latin typeface="Symbol" pitchFamily="18" charset="2"/>
              </a:rPr>
              <a:t>g</a:t>
            </a:r>
            <a:r>
              <a:rPr lang="cs-CZ" altLang="en-US" smtClean="0"/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smtClean="0"/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669337" cy="4648200"/>
          </a:xfrm>
        </p:spPr>
        <p:txBody>
          <a:bodyPr/>
          <a:lstStyle/>
          <a:p>
            <a:r>
              <a:rPr lang="cs-CZ" altLang="en-US" sz="2400" smtClean="0"/>
              <a:t>Hypogamaglobulinémie manifestující se </a:t>
            </a:r>
            <a:br>
              <a:rPr lang="cs-CZ" altLang="en-US" sz="2400" smtClean="0"/>
            </a:br>
            <a:r>
              <a:rPr lang="cs-CZ" altLang="en-US" sz="2400" u="sng" smtClean="0"/>
              <a:t>v jakémkoliv věku</a:t>
            </a:r>
            <a:r>
              <a:rPr lang="cs-CZ" altLang="en-US" sz="2400" smtClean="0"/>
              <a:t>, obvykle až v dospělosti. </a:t>
            </a:r>
          </a:p>
          <a:p>
            <a:r>
              <a:rPr lang="cs-CZ" altLang="en-US" sz="2400" smtClean="0"/>
              <a:t>Dominují </a:t>
            </a:r>
            <a:r>
              <a:rPr lang="cs-CZ" altLang="en-US" sz="2400" u="sng" smtClean="0"/>
              <a:t>příznaky infekcí dýchacích cest</a:t>
            </a:r>
            <a:r>
              <a:rPr lang="cs-CZ" altLang="en-US" sz="2400" smtClean="0"/>
              <a:t> - opakované sinusitidy,  pneumonie, bronchititidy. Může dojít k vývinu bronchiektázií a/nebo plicní fibrózy.</a:t>
            </a:r>
          </a:p>
          <a:p>
            <a:r>
              <a:rPr lang="cs-CZ" altLang="en-US" sz="2400" smtClean="0"/>
              <a:t>Někteří pacienti udávají i častější průjmy, případně jiné lokalizace infekcí.</a:t>
            </a:r>
          </a:p>
          <a:p>
            <a:r>
              <a:rPr lang="cs-CZ" altLang="en-US" sz="2400" smtClean="0"/>
              <a:t>Častý je výskyt autoimunitních chorob - hlavně perniciózní anémie.</a:t>
            </a:r>
          </a:p>
          <a:p>
            <a:r>
              <a:rPr lang="cs-CZ" altLang="en-US" sz="2400" smtClean="0"/>
              <a:t>Geneticky zatím nejasné, v příbuzenstvu častý výskyt selektivního deficitu IgA.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smtClean="0"/>
              <a:t>Prevalence CVID v roce 2011</a:t>
            </a:r>
            <a:br>
              <a:rPr lang="cs-CZ" altLang="en-US" sz="3800" smtClean="0"/>
            </a:br>
            <a:r>
              <a:rPr lang="cs-CZ" altLang="en-US" sz="2800" smtClean="0"/>
              <a:t>(data ÚZIS)</a:t>
            </a:r>
            <a:endParaRPr lang="en-US" altLang="en-US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smtClean="0"/>
              <a:t>Běžně se udává prevalence asi </a:t>
            </a:r>
            <a:r>
              <a:rPr lang="cs-CZ" altLang="en-US" u="sng" smtClean="0"/>
              <a:t>4/100 000</a:t>
            </a:r>
            <a:endParaRPr lang="cs-CZ" altLang="en-US" smtClean="0"/>
          </a:p>
          <a:p>
            <a:endParaRPr lang="cs-CZ" altLang="en-US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/>
                <a:gridCol w="889000"/>
                <a:gridCol w="876300"/>
                <a:gridCol w="952500"/>
                <a:gridCol w="1341438"/>
                <a:gridCol w="1077912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mtClean="0"/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/>
              <a:t>Nízké hladiny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IgA</a:t>
            </a:r>
            <a:r>
              <a:rPr lang="cs-CZ" altLang="en-US" dirty="0" smtClean="0"/>
              <a:t>, hladina </a:t>
            </a:r>
            <a:r>
              <a:rPr lang="cs-CZ" altLang="en-US" dirty="0" err="1" smtClean="0"/>
              <a:t>IgM</a:t>
            </a:r>
            <a:r>
              <a:rPr lang="cs-CZ" altLang="en-US" dirty="0" smtClean="0"/>
              <a:t> je variabilní.</a:t>
            </a:r>
          </a:p>
          <a:p>
            <a:r>
              <a:rPr lang="cs-CZ" altLang="en-US" u="sng" dirty="0" smtClean="0"/>
              <a:t>Je porušena tvorba specifických protilátek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B-lymfocyty jsou obvykle přítomny, snížený výskyt paměťových B-lymfocytů a plazmatických buněk</a:t>
            </a:r>
          </a:p>
          <a:p>
            <a:r>
              <a:rPr lang="cs-CZ" altLang="en-US" dirty="0" smtClean="0"/>
              <a:t>Jako  infekční agens dominují opouzdřené baktérie- </a:t>
            </a:r>
            <a:r>
              <a:rPr lang="cs-CZ" altLang="en-US" dirty="0" err="1" smtClean="0"/>
              <a:t>Haemophily</a:t>
            </a:r>
            <a:r>
              <a:rPr lang="cs-CZ" altLang="en-US" dirty="0" smtClean="0"/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Diagnostický postup při nálezu hypogamaglobulinemiemémie</a:t>
            </a:r>
            <a:endParaRPr lang="en-US" altLang="en-US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smtClean="0"/>
              <a:t>1.Vyloučení sekundarity </a:t>
            </a:r>
          </a:p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2400" smtClean="0"/>
              <a:t>Lékové hypogamaglobulinémie</a:t>
            </a:r>
          </a:p>
          <a:p>
            <a:r>
              <a:rPr lang="cs-CZ" altLang="en-US" sz="2400" smtClean="0"/>
              <a:t>Lymfomy </a:t>
            </a:r>
          </a:p>
          <a:p>
            <a:r>
              <a:rPr lang="cs-CZ" altLang="en-US" sz="2400" smtClean="0"/>
              <a:t>Leukémie </a:t>
            </a:r>
          </a:p>
          <a:p>
            <a:r>
              <a:rPr lang="cs-CZ" altLang="en-US" sz="2400" smtClean="0"/>
              <a:t>Ztráty močí, stolicí </a:t>
            </a:r>
          </a:p>
          <a:p>
            <a:r>
              <a:rPr lang="cs-CZ" altLang="en-US" sz="2400" smtClean="0"/>
              <a:t>Monoklonální gamapatie, hlavně light-chain myeloma, nesecernující myelom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smtClean="0"/>
              <a:t>Význam vyšetření hladin Ig </a:t>
            </a:r>
            <a:br>
              <a:rPr lang="cs-CZ" altLang="en-US" sz="4000" smtClean="0"/>
            </a:br>
            <a:r>
              <a:rPr lang="cs-CZ" altLang="en-US" sz="4000" smtClean="0"/>
              <a:t>v diagnostice hypogamaglobulinémií</a:t>
            </a:r>
            <a:endParaRPr lang="en-US" altLang="en-US" sz="400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6287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3200" smtClean="0"/>
              <a:t>V kojeneckém věku: </a:t>
            </a:r>
          </a:p>
          <a:p>
            <a:r>
              <a:rPr lang="cs-CZ" altLang="en-US" sz="2400" smtClean="0"/>
              <a:t>Hladina IgG má svůj typický průběh, běžné snížení je dáno nejčastěji fyziologickou transitorní hypogamaglobulinémií.</a:t>
            </a:r>
          </a:p>
          <a:p>
            <a:r>
              <a:rPr lang="cs-CZ" altLang="en-US" sz="2400" smtClean="0"/>
              <a:t>Hladina IgA v tomto věku nemá výpovědní hodnotu.</a:t>
            </a:r>
          </a:p>
          <a:p>
            <a:r>
              <a:rPr lang="cs-CZ" altLang="en-US" sz="2400" smtClean="0"/>
              <a:t>Hladina IgM: je důležitým znakem vlastní tvorby imunoglobulinů. Ale třeba u SCID může být normální, stejně jako u</a:t>
            </a:r>
            <a:r>
              <a:rPr lang="en-US" altLang="en-US" sz="2400" smtClean="0"/>
              <a:t> “</a:t>
            </a:r>
            <a:r>
              <a:rPr lang="cs-CZ" altLang="en-US" sz="2400" smtClean="0"/>
              <a:t>hyper-IgM syndromů</a:t>
            </a:r>
            <a:r>
              <a:rPr lang="en-US" altLang="en-US" sz="2400" smtClean="0"/>
              <a:t>”</a:t>
            </a:r>
            <a:r>
              <a:rPr lang="cs-CZ" altLang="en-US" sz="2400" smtClean="0"/>
              <a:t>.</a:t>
            </a:r>
            <a:r>
              <a:rPr lang="cs-CZ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smtClean="0"/>
              <a:t>Význam vyšetření hladin Ig </a:t>
            </a:r>
            <a:br>
              <a:rPr lang="cs-CZ" altLang="en-US" sz="3600" smtClean="0"/>
            </a:br>
            <a:r>
              <a:rPr lang="cs-CZ" altLang="en-US" sz="3600" smtClean="0"/>
              <a:t>v diagnostice hypogamaglobulinémií</a:t>
            </a:r>
            <a:endParaRPr lang="en-US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3600" smtClean="0"/>
              <a:t>Ve věku cca od 2 let:</a:t>
            </a:r>
          </a:p>
          <a:p>
            <a:r>
              <a:rPr lang="cs-CZ" altLang="en-US" smtClean="0"/>
              <a:t>Hladina IgG asi nejvíce vypovídá o tíži imunodeficitu pacienta</a:t>
            </a:r>
          </a:p>
          <a:p>
            <a:r>
              <a:rPr lang="cs-CZ" altLang="en-US" smtClean="0"/>
              <a:t>Hladina IgA – bývá u primárních hypogamaglobulinémií obvykle výrazně snížená, </a:t>
            </a:r>
          </a:p>
          <a:p>
            <a:r>
              <a:rPr lang="cs-CZ" altLang="en-US" smtClean="0"/>
              <a:t>Hladina IgM může být u CVID normálmí, stejně jako u „hyper IgM syndromů“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 Subpopulace  B lymfocytů                                   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smtClean="0">
                <a:solidFill>
                  <a:srgbClr val="800000"/>
                </a:solidFill>
                <a:latin typeface="Tahoma" pitchFamily="34" charset="0"/>
              </a:rPr>
              <a:t>Varovné známky primárních imunodeficiencí</a:t>
            </a:r>
            <a:r>
              <a:rPr lang="cs-CZ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496300" cy="484505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-Otitis media osmkrát a častěji za rok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-Pneumonie alespoň dvakrát do roka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-Opakující se infekce hluboko v tkáních nebo na neobvyklých místech (svaly, játra)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-Infekce vyvolané oportunními mikroby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-Abnormální reakce na živé vakcíny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-Neúspěch cílené </a:t>
            </a:r>
            <a:r>
              <a:rPr lang="cs-CZ" dirty="0" err="1" smtClean="0">
                <a:solidFill>
                  <a:srgbClr val="003399"/>
                </a:solidFill>
              </a:rPr>
              <a:t>antibiotikoterapie</a:t>
            </a:r>
            <a:endParaRPr lang="cs-CZ" dirty="0" smtClean="0">
              <a:solidFill>
                <a:srgbClr val="003399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-Rodinná anamnéza</a:t>
            </a:r>
          </a:p>
        </p:txBody>
      </p:sp>
    </p:spTree>
    <p:extLst>
      <p:ext uri="{BB962C8B-B14F-4D97-AF65-F5344CB8AC3E}">
        <p14:creationId xmlns:p14="http://schemas.microsoft.com/office/powerpoint/2010/main" val="1482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fagocytózy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stafylokoky, </a:t>
            </a:r>
            <a:r>
              <a:rPr lang="cs-CZ" dirty="0" err="1" smtClean="0"/>
              <a:t>enterobakteriemi</a:t>
            </a:r>
            <a:r>
              <a:rPr lang="cs-CZ" dirty="0" smtClean="0"/>
              <a:t>, plísněmi a mykobaktériemi</a:t>
            </a:r>
          </a:p>
          <a:p>
            <a:r>
              <a:rPr lang="cs-CZ" dirty="0" smtClean="0"/>
              <a:t>Poruchy v počtu, </a:t>
            </a:r>
            <a:r>
              <a:rPr lang="cs-CZ" dirty="0" err="1" smtClean="0"/>
              <a:t>adhezivitě</a:t>
            </a:r>
            <a:r>
              <a:rPr lang="cs-CZ" dirty="0" smtClean="0"/>
              <a:t> a motilitě</a:t>
            </a:r>
          </a:p>
          <a:p>
            <a:r>
              <a:rPr lang="cs-CZ" dirty="0" err="1" smtClean="0"/>
              <a:t>flegmózní</a:t>
            </a:r>
            <a:r>
              <a:rPr lang="cs-CZ" dirty="0" smtClean="0"/>
              <a:t> zánět sliznic, kůže a </a:t>
            </a:r>
            <a:r>
              <a:rPr lang="cs-CZ" dirty="0" err="1" smtClean="0"/>
              <a:t>moho</a:t>
            </a:r>
            <a:r>
              <a:rPr lang="cs-CZ" dirty="0" smtClean="0"/>
              <a:t> vést až k sepsi</a:t>
            </a:r>
          </a:p>
          <a:p>
            <a:r>
              <a:rPr lang="cs-CZ" dirty="0" smtClean="0"/>
              <a:t>Porucha mikrobicidních mechanismů: </a:t>
            </a:r>
          </a:p>
          <a:p>
            <a:pPr lvl="1"/>
            <a:r>
              <a:rPr lang="cs-CZ" dirty="0" smtClean="0"/>
              <a:t>Hnisavé 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Fagocytóza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 počtu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Kostmanův</a:t>
            </a:r>
            <a:r>
              <a:rPr lang="cs-CZ" b="1" dirty="0" smtClean="0"/>
              <a:t> syndrom </a:t>
            </a:r>
            <a:r>
              <a:rPr lang="cs-CZ" dirty="0" smtClean="0"/>
              <a:t>– mutace faktoru HAX1 nebo v genu pro neutrofilní </a:t>
            </a:r>
            <a:r>
              <a:rPr lang="cs-CZ" dirty="0" err="1" smtClean="0"/>
              <a:t>elastázu</a:t>
            </a:r>
            <a:endParaRPr lang="cs-CZ" dirty="0" smtClean="0"/>
          </a:p>
          <a:p>
            <a:pPr lvl="1"/>
            <a:r>
              <a:rPr lang="cs-CZ" dirty="0" smtClean="0"/>
              <a:t>incidence </a:t>
            </a:r>
            <a:r>
              <a:rPr lang="cs-CZ" dirty="0"/>
              <a:t>1: 200 </a:t>
            </a:r>
            <a:r>
              <a:rPr lang="cs-CZ" dirty="0" smtClean="0"/>
              <a:t>000</a:t>
            </a:r>
          </a:p>
          <a:p>
            <a:pPr lvl="1"/>
            <a:r>
              <a:rPr lang="cs-CZ" dirty="0"/>
              <a:t>Počet </a:t>
            </a:r>
            <a:r>
              <a:rPr lang="cs-CZ" dirty="0" err="1"/>
              <a:t>neutrofilů</a:t>
            </a:r>
            <a:r>
              <a:rPr lang="cs-CZ" dirty="0"/>
              <a:t> je nižší než </a:t>
            </a:r>
            <a:r>
              <a:rPr lang="cs-CZ" dirty="0" smtClean="0"/>
              <a:t>0,5x10*9/l</a:t>
            </a:r>
          </a:p>
          <a:p>
            <a:pPr lvl="1"/>
            <a:r>
              <a:rPr lang="cs-CZ" dirty="0" smtClean="0"/>
              <a:t>Nekrotizující záněty kůže a sliznic, časté </a:t>
            </a:r>
            <a:r>
              <a:rPr lang="cs-CZ" dirty="0" err="1" smtClean="0"/>
              <a:t>bakt</a:t>
            </a:r>
            <a:r>
              <a:rPr lang="cs-CZ" dirty="0" smtClean="0"/>
              <a:t>. infekce </a:t>
            </a:r>
            <a:r>
              <a:rPr lang="cs-CZ" dirty="0" err="1" smtClean="0"/>
              <a:t>S.aureus</a:t>
            </a:r>
            <a:r>
              <a:rPr lang="cs-CZ" dirty="0" smtClean="0"/>
              <a:t>, </a:t>
            </a:r>
            <a:r>
              <a:rPr lang="cs-CZ" dirty="0" err="1" smtClean="0"/>
              <a:t>E.coli</a:t>
            </a:r>
            <a:endParaRPr lang="cs-CZ" dirty="0" smtClean="0"/>
          </a:p>
          <a:p>
            <a:pPr lvl="1"/>
            <a:r>
              <a:rPr lang="cs-CZ" dirty="0" smtClean="0"/>
              <a:t>Riziko rozvoje </a:t>
            </a:r>
            <a:r>
              <a:rPr lang="cs-CZ" dirty="0" err="1" smtClean="0"/>
              <a:t>myelodisplastického</a:t>
            </a:r>
            <a:r>
              <a:rPr lang="cs-CZ" dirty="0" smtClean="0"/>
              <a:t> syndromu nebo akutní myeloidní leukémie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Kostmanův</a:t>
            </a:r>
            <a:r>
              <a:rPr lang="cs-CZ" dirty="0" smtClean="0"/>
              <a:t> syndrom - diagnostika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Laboratorní – </a:t>
            </a:r>
          </a:p>
          <a:p>
            <a:pPr lvl="1"/>
            <a:r>
              <a:rPr lang="cs-CZ" dirty="0" smtClean="0"/>
              <a:t>KO a diferenciál – přetrvávající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pPr lvl="1"/>
            <a:r>
              <a:rPr lang="cs-CZ" dirty="0" smtClean="0"/>
              <a:t>V kostní dřeni pozorovatelné zastavení maturace </a:t>
            </a:r>
            <a:r>
              <a:rPr lang="cs-CZ" dirty="0" err="1" smtClean="0"/>
              <a:t>neutrofilů</a:t>
            </a:r>
            <a:r>
              <a:rPr lang="cs-CZ" dirty="0" smtClean="0"/>
              <a:t> ve fázi </a:t>
            </a:r>
            <a:r>
              <a:rPr lang="cs-CZ" dirty="0" err="1" smtClean="0"/>
              <a:t>promyelocytu</a:t>
            </a:r>
            <a:endParaRPr lang="cs-CZ" dirty="0" smtClean="0"/>
          </a:p>
          <a:p>
            <a:r>
              <a:rPr lang="cs-CZ" dirty="0" smtClean="0"/>
              <a:t>Klinická</a:t>
            </a:r>
          </a:p>
          <a:p>
            <a:pPr lvl="1"/>
            <a:r>
              <a:rPr lang="cs-CZ" dirty="0" smtClean="0"/>
              <a:t>Těžké bakteriální infekce v </a:t>
            </a:r>
            <a:r>
              <a:rPr lang="cs-CZ" dirty="0" err="1" smtClean="0"/>
              <a:t>ranném</a:t>
            </a:r>
            <a:r>
              <a:rPr lang="cs-CZ" dirty="0" smtClean="0"/>
              <a:t> dětství</a:t>
            </a:r>
          </a:p>
          <a:p>
            <a:pPr lvl="1"/>
            <a:r>
              <a:rPr lang="cs-CZ" dirty="0" smtClean="0"/>
              <a:t>Chronická gingivitida, stomatitida, </a:t>
            </a:r>
            <a:r>
              <a:rPr lang="cs-CZ" dirty="0" err="1" smtClean="0"/>
              <a:t>perirektální</a:t>
            </a:r>
            <a:r>
              <a:rPr lang="cs-CZ" dirty="0" smtClean="0"/>
              <a:t> zánět</a:t>
            </a:r>
          </a:p>
          <a:p>
            <a:pPr lvl="1"/>
            <a:r>
              <a:rPr lang="cs-CZ" dirty="0" smtClean="0"/>
              <a:t>Vysoká mortalita způsobená infekcemi</a:t>
            </a:r>
          </a:p>
          <a:p>
            <a:pPr lvl="1"/>
            <a:r>
              <a:rPr lang="cs-CZ" dirty="0" smtClean="0"/>
              <a:t>Terapie rekombinantním G-CSF – zvýšení počtu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pPr lvl="1"/>
            <a:r>
              <a:rPr lang="cs-CZ" dirty="0"/>
              <a:t>Riziko rozvoje </a:t>
            </a:r>
            <a:r>
              <a:rPr lang="cs-CZ" dirty="0" err="1"/>
              <a:t>myelodisplastického</a:t>
            </a:r>
            <a:r>
              <a:rPr lang="cs-CZ" dirty="0"/>
              <a:t> syndromu nebo akutní myeloidní </a:t>
            </a:r>
            <a:r>
              <a:rPr lang="cs-CZ" dirty="0" smtClean="0"/>
              <a:t>leukémie</a:t>
            </a:r>
          </a:p>
          <a:p>
            <a:pPr lvl="1"/>
            <a:r>
              <a:rPr lang="cs-CZ" dirty="0" smtClean="0"/>
              <a:t>Transplantace kostní dřeně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Cyklická </a:t>
            </a:r>
            <a:r>
              <a:rPr lang="cs-CZ" dirty="0" err="1" smtClean="0"/>
              <a:t>neutropenie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Cyklický pokles </a:t>
            </a:r>
            <a:r>
              <a:rPr lang="cs-CZ" dirty="0" err="1" smtClean="0"/>
              <a:t>neutrofilů</a:t>
            </a:r>
            <a:r>
              <a:rPr lang="cs-CZ" dirty="0" smtClean="0"/>
              <a:t> v třítýdenních intervalech</a:t>
            </a:r>
          </a:p>
          <a:p>
            <a:r>
              <a:rPr lang="cs-CZ" dirty="0"/>
              <a:t> </a:t>
            </a:r>
            <a:r>
              <a:rPr lang="cs-CZ" dirty="0" smtClean="0"/>
              <a:t>V této době jsou pacienti náchylní k infekcím typickým pro dysfunkci fagocytů</a:t>
            </a:r>
          </a:p>
          <a:p>
            <a:r>
              <a:rPr lang="cs-CZ" dirty="0" smtClean="0"/>
              <a:t>Mutace v genu pro neutrofilní </a:t>
            </a:r>
            <a:r>
              <a:rPr lang="cs-CZ" dirty="0" err="1" smtClean="0"/>
              <a:t>elastázu</a:t>
            </a:r>
            <a:r>
              <a:rPr lang="cs-CZ" dirty="0" smtClean="0"/>
              <a:t>, ale v jiné oblasti než u </a:t>
            </a:r>
            <a:r>
              <a:rPr lang="cs-CZ" dirty="0" err="1" smtClean="0"/>
              <a:t>Kostmanova</a:t>
            </a:r>
            <a:r>
              <a:rPr lang="cs-CZ" dirty="0" smtClean="0"/>
              <a:t> syndromu</a:t>
            </a:r>
          </a:p>
          <a:p>
            <a:r>
              <a:rPr lang="cs-CZ" dirty="0" smtClean="0"/>
              <a:t>Léčebný efekt G-CSF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ve funkcích fagocytujících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</a:p>
          <a:p>
            <a:r>
              <a:rPr lang="cs-CZ" dirty="0" smtClean="0"/>
              <a:t>LAD syndrom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myeloperoxidázy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Defekty v enzymu NADPH oxidázy</a:t>
            </a:r>
          </a:p>
          <a:p>
            <a:r>
              <a:rPr lang="cs-CZ" dirty="0" smtClean="0"/>
              <a:t>Frekvence 1:250 000</a:t>
            </a:r>
          </a:p>
          <a:p>
            <a:r>
              <a:rPr lang="cs-CZ" dirty="0" smtClean="0"/>
              <a:t>Náchylnost k infekcím kataláza pozitivními bakteriemi a houbovými patogeny</a:t>
            </a:r>
          </a:p>
          <a:p>
            <a:r>
              <a:rPr lang="cs-CZ" dirty="0" smtClean="0"/>
              <a:t>Tvorba hlubokých abscesů</a:t>
            </a:r>
          </a:p>
          <a:p>
            <a:r>
              <a:rPr lang="cs-CZ" dirty="0" smtClean="0"/>
              <a:t>Dědičnost – X- vázaná nebo autozomálně recesivní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Chronická granulomatózní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/>
              <a:t>Opakované abscesy nejčastěji postihující játra, </a:t>
            </a:r>
            <a:r>
              <a:rPr lang="cs-CZ" sz="2800" dirty="0" err="1" smtClean="0"/>
              <a:t>periproktální</a:t>
            </a:r>
            <a:r>
              <a:rPr lang="cs-CZ" sz="2800" dirty="0" smtClean="0"/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/>
              <a:t>Vznikající granulomy  jsou zodpovědné za neinfekční projevy -mohou působit útlak, například žlučovodů, stenózy v různých oblastech</a:t>
            </a:r>
          </a:p>
          <a:p>
            <a:pPr eaLnBrk="1" hangingPunct="1"/>
            <a:r>
              <a:rPr lang="cs-CZ" sz="2800" dirty="0" smtClean="0"/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/>
              <a:t>Příčinou je </a:t>
            </a:r>
            <a:r>
              <a:rPr lang="cs-CZ" sz="2800" dirty="0" smtClean="0">
                <a:solidFill>
                  <a:schemeClr val="accent2"/>
                </a:solidFill>
              </a:rPr>
              <a:t>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400" b="1" smtClean="0"/>
              <a:t>Chronic Granulomatous Disease</a:t>
            </a:r>
            <a:br>
              <a:rPr lang="cs-CZ" altLang="en-US" sz="2400" b="1" smtClean="0"/>
            </a:br>
            <a:r>
              <a:rPr lang="cs-CZ" altLang="en-US" sz="2400" b="1" smtClean="0"/>
              <a:t>(autosomal recessive)</a:t>
            </a:r>
            <a:endParaRPr lang="cs-CZ" altLang="en-US" sz="2000" b="1" smtClean="0"/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/>
              <a:t>Častý výskyt závažných infekčních komplikací: pneumonie ( 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/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/>
              <a:t>Infekce špatně odpovídají na konvenční léčbu antibiotiky.</a:t>
            </a:r>
          </a:p>
          <a:p>
            <a:pPr eaLnBrk="1" hangingPunct="1"/>
            <a:r>
              <a:rPr lang="cs-CZ" sz="2800" dirty="0" smtClean="0"/>
              <a:t>Zvýšená frekvence banálních infekcí.</a:t>
            </a:r>
          </a:p>
          <a:p>
            <a:pPr eaLnBrk="1" hangingPunct="1"/>
            <a:r>
              <a:rPr lang="cs-CZ" sz="2800" dirty="0" smtClean="0"/>
              <a:t>Abnormální reakce na živé vakcíny</a:t>
            </a:r>
          </a:p>
          <a:p>
            <a:pPr eaLnBrk="1" hangingPunct="1"/>
            <a:r>
              <a:rPr lang="cs-CZ" sz="2800" dirty="0" smtClean="0"/>
              <a:t>Častěji než v běžné populaci se objevují některá nádorová onemocnění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sz="2800" dirty="0" smtClean="0"/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000" b="1" smtClean="0"/>
              <a:t>Chronic Granulomatous Disease</a:t>
            </a:r>
            <a:br>
              <a:rPr lang="cs-CZ" altLang="en-US" sz="2000" b="1" smtClean="0"/>
            </a:br>
            <a:r>
              <a:rPr lang="cs-CZ" altLang="en-US" sz="2000" b="1" smtClean="0"/>
              <a:t>(X-linked)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L</a:t>
            </a:r>
            <a:r>
              <a:rPr lang="cs-CZ" dirty="0" smtClean="0"/>
              <a:t>eukocyte </a:t>
            </a:r>
            <a:r>
              <a:rPr lang="cs-CZ" b="1" dirty="0" err="1"/>
              <a:t>A</a:t>
            </a:r>
            <a:r>
              <a:rPr lang="cs-CZ" dirty="0" err="1" smtClean="0"/>
              <a:t>dhesion</a:t>
            </a:r>
            <a:r>
              <a:rPr lang="cs-CZ" dirty="0" smtClean="0"/>
              <a:t> </a:t>
            </a:r>
            <a:r>
              <a:rPr lang="cs-CZ" b="1" dirty="0" err="1" smtClean="0"/>
              <a:t>D</a:t>
            </a:r>
            <a:r>
              <a:rPr lang="cs-CZ" dirty="0" err="1" smtClean="0"/>
              <a:t>eficiency</a:t>
            </a:r>
            <a:r>
              <a:rPr lang="cs-CZ" dirty="0" smtClean="0"/>
              <a:t> – deficit adheze leukocytů</a:t>
            </a:r>
          </a:p>
          <a:p>
            <a:r>
              <a:rPr lang="cs-CZ" dirty="0" smtClean="0"/>
              <a:t>Vzácný imunodeficit spojený s poruchami </a:t>
            </a:r>
            <a:r>
              <a:rPr lang="cs-CZ" dirty="0" err="1" smtClean="0"/>
              <a:t>integrinových</a:t>
            </a:r>
            <a:r>
              <a:rPr lang="cs-CZ" dirty="0" smtClean="0"/>
              <a:t> a </a:t>
            </a:r>
            <a:r>
              <a:rPr lang="cs-CZ" dirty="0" err="1" smtClean="0"/>
              <a:t>selektinových</a:t>
            </a:r>
            <a:r>
              <a:rPr lang="cs-CZ" dirty="0" smtClean="0"/>
              <a:t> molekul na povrchu </a:t>
            </a:r>
            <a:r>
              <a:rPr lang="cs-CZ" dirty="0" err="1" smtClean="0"/>
              <a:t>neutrofilů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6353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b="1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3806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/>
              <a:t>Příčinou syndromu je porucha syntézy CD18, nevytváří se komplex CD11/CD18 – </a:t>
            </a:r>
            <a:r>
              <a:rPr lang="cs-CZ" altLang="cs-CZ" sz="2800" dirty="0" err="1"/>
              <a:t>integriny</a:t>
            </a:r>
            <a:r>
              <a:rPr lang="cs-CZ" altLang="cs-CZ" sz="2800" dirty="0"/>
              <a:t> nutné k přechodu cév do místa </a:t>
            </a:r>
            <a:r>
              <a:rPr lang="cs-CZ" altLang="cs-CZ" sz="2800" dirty="0" smtClean="0"/>
              <a:t>zánětu.</a:t>
            </a:r>
            <a:endParaRPr lang="cs-CZ" altLang="cs-CZ" sz="2800" dirty="0"/>
          </a:p>
          <a:p>
            <a:r>
              <a:rPr lang="cs-CZ" altLang="cs-CZ" sz="2800" dirty="0" smtClean="0"/>
              <a:t>Opožděné </a:t>
            </a:r>
            <a:r>
              <a:rPr lang="cs-CZ" altLang="cs-CZ" sz="2800" dirty="0" err="1" smtClean="0"/>
              <a:t>odhojování</a:t>
            </a:r>
            <a:r>
              <a:rPr lang="cs-CZ" altLang="cs-CZ" sz="2800" dirty="0" smtClean="0"/>
              <a:t> pupečníku s </a:t>
            </a:r>
            <a:r>
              <a:rPr lang="cs-CZ" altLang="cs-CZ" sz="2800" dirty="0" err="1" smtClean="0"/>
              <a:t>omfalitidou</a:t>
            </a:r>
            <a:r>
              <a:rPr lang="cs-CZ" altLang="cs-CZ" sz="2800" dirty="0" smtClean="0"/>
              <a:t>.</a:t>
            </a:r>
          </a:p>
          <a:p>
            <a:r>
              <a:rPr lang="cs-CZ" altLang="cs-CZ" sz="2800" dirty="0" smtClean="0"/>
              <a:t>Abscesy s malou tvorbou hnisu.</a:t>
            </a:r>
          </a:p>
          <a:p>
            <a:r>
              <a:rPr lang="cs-CZ" altLang="cs-CZ" sz="2800" dirty="0" smtClean="0"/>
              <a:t>Často postižena </a:t>
            </a:r>
            <a:r>
              <a:rPr lang="cs-CZ" altLang="cs-CZ" sz="2800" dirty="0" err="1" smtClean="0"/>
              <a:t>periproktální</a:t>
            </a:r>
            <a:r>
              <a:rPr lang="cs-CZ" altLang="cs-CZ" sz="2800" dirty="0" smtClean="0"/>
              <a:t> oblast, objevují se gingivitidy, lymfadenitidy, kožní infekce.</a:t>
            </a:r>
          </a:p>
          <a:p>
            <a:r>
              <a:rPr lang="cs-CZ" altLang="cs-CZ" sz="2800" dirty="0" smtClean="0"/>
              <a:t> Porucha hojení ran.</a:t>
            </a:r>
          </a:p>
          <a:p>
            <a:r>
              <a:rPr lang="cs-CZ" altLang="cs-CZ" sz="2800" dirty="0" smtClean="0"/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b="1" dirty="0" smtClean="0">
                <a:solidFill>
                  <a:srgbClr val="C00000"/>
                </a:solidFill>
              </a:rPr>
              <a:t>Deficit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leukocytárních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integrinů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4093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b="1" dirty="0" err="1" smtClean="0"/>
              <a:t>Myeloperoxidáza</a:t>
            </a:r>
            <a:r>
              <a:rPr lang="cs-CZ" altLang="en-US" b="1" dirty="0" smtClean="0"/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 smtClean="0"/>
              <a:t>Nomenklatura enzymů - E.C.1.11.1.7.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Výskyt - především neutrofilní granulocyty a monocyty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Gen - chromosom 17q21.3-q23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chloridy – vznik chlornanu až chloru – tisíckrát toxičtější než peroxid vodíku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jodidy – vznik volného jodu – váže se na proteiny terčové buňky – ničení její biologické funkce</a:t>
            </a: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Deficience </a:t>
            </a:r>
            <a:r>
              <a:rPr lang="cs-CZ" altLang="en-US" b="1" dirty="0" err="1" smtClean="0"/>
              <a:t>myeloperoxidázy</a:t>
            </a:r>
            <a:endParaRPr lang="cs-CZ" alt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Deficience -  vrozená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/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Deficience -  získaná - 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/>
              <a:t>Cytometrické</a:t>
            </a:r>
            <a:r>
              <a:rPr lang="cs-CZ" altLang="en-US" sz="4000" dirty="0" smtClean="0"/>
              <a:t> stanovení 	     	   </a:t>
            </a:r>
            <a:r>
              <a:rPr lang="cs-CZ" altLang="en-US" sz="4000" dirty="0" err="1" smtClean="0"/>
              <a:t>myeloperoxidázy</a:t>
            </a:r>
            <a:endParaRPr lang="cs-CZ" altLang="en-US" dirty="0" smtClean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latin typeface="Tahoma" pitchFamily="34" charset="0"/>
              </a:rPr>
              <a:t>•</a:t>
            </a:r>
            <a:r>
              <a:rPr lang="cs-CZ" sz="2000" b="0" dirty="0"/>
              <a:t>Označení monocytů monoklonální protilátkou 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Fixace 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Označení </a:t>
            </a:r>
            <a:r>
              <a:rPr lang="cs-CZ" sz="2000" b="0" dirty="0" err="1"/>
              <a:t>myeloperoxidázy</a:t>
            </a:r>
            <a:r>
              <a:rPr lang="cs-CZ" sz="2000" b="0" dirty="0"/>
              <a:t> monoklonální protilátkou proti </a:t>
            </a:r>
            <a:r>
              <a:rPr lang="cs-CZ" sz="2000" b="0" dirty="0" err="1"/>
              <a:t>myeloperoxidáze</a:t>
            </a:r>
            <a:r>
              <a:rPr lang="cs-CZ" sz="2000" b="0" dirty="0"/>
              <a:t>        značenou  FITC a  obarvení </a:t>
            </a:r>
            <a:r>
              <a:rPr lang="cs-CZ" sz="2000" b="0" dirty="0" err="1"/>
              <a:t>izotypové</a:t>
            </a:r>
            <a:r>
              <a:rPr lang="cs-CZ" sz="2000" b="0" dirty="0"/>
              <a:t> kontroly - IZO FITC u kontrolní zkumavky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Permeabilizace</a:t>
            </a:r>
            <a:endParaRPr lang="cs-CZ" sz="2000" b="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Lýza</a:t>
            </a:r>
            <a:r>
              <a:rPr lang="cs-CZ" sz="2000" b="0" dirty="0"/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E. coli</a:t>
            </a:r>
            <a:endParaRPr lang="cs-CZ" altLang="en-US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smtClean="0">
                <a:solidFill>
                  <a:srgbClr val="800000"/>
                </a:solidFill>
                <a:latin typeface="Tahoma" pitchFamily="34" charset="0"/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400" i="1" dirty="0" smtClean="0">
                <a:solidFill>
                  <a:schemeClr val="folHlink"/>
                </a:solidFill>
              </a:rPr>
              <a:t> </a:t>
            </a:r>
            <a:r>
              <a:rPr lang="cs-CZ" sz="2700" b="1" i="1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b="1" i="1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PMA</a:t>
            </a:r>
            <a:endParaRPr lang="cs-CZ" altLang="en-US" sz="40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komplementového 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Popsány poruchy všech jednotlivých složek komplementu, některých inhibitorů i receptorů pro komplementové složky</a:t>
            </a:r>
          </a:p>
          <a:p>
            <a:r>
              <a:rPr lang="cs-CZ" dirty="0"/>
              <a:t>Poruchy C1, C2, C3 a C4 – účastní se </a:t>
            </a:r>
            <a:r>
              <a:rPr lang="cs-CZ" dirty="0" err="1"/>
              <a:t>opsonizace</a:t>
            </a:r>
            <a:r>
              <a:rPr lang="cs-CZ" dirty="0"/>
              <a:t> a </a:t>
            </a:r>
            <a:r>
              <a:rPr lang="cs-CZ" dirty="0" err="1"/>
              <a:t>solubilizace</a:t>
            </a:r>
            <a:r>
              <a:rPr lang="cs-CZ" dirty="0"/>
              <a:t> imunitních komplexů</a:t>
            </a:r>
          </a:p>
          <a:p>
            <a:pPr lvl="1"/>
            <a:r>
              <a:rPr lang="cs-CZ" dirty="0" err="1"/>
              <a:t>Imunokomplexové</a:t>
            </a:r>
            <a:r>
              <a:rPr lang="cs-CZ" dirty="0"/>
              <a:t> choroby typu SLE, </a:t>
            </a:r>
          </a:p>
          <a:p>
            <a:r>
              <a:rPr lang="cs-CZ" dirty="0"/>
              <a:t>Mohou být kombinované s hnisavými infekcemi</a:t>
            </a:r>
          </a:p>
          <a:p>
            <a:r>
              <a:rPr lang="cs-CZ" dirty="0"/>
              <a:t>Poruchy složek C3, v alternativních složkách komplementu a ve složkách C6 – C9</a:t>
            </a:r>
          </a:p>
          <a:p>
            <a:pPr lvl="1"/>
            <a:r>
              <a:rPr lang="cs-CZ" dirty="0" err="1"/>
              <a:t>nisseriové</a:t>
            </a:r>
            <a:r>
              <a:rPr lang="cs-CZ" dirty="0"/>
              <a:t> infekce nebo bez příznaků</a:t>
            </a:r>
          </a:p>
          <a:p>
            <a:pPr lvl="1"/>
            <a:r>
              <a:rPr lang="cs-CZ" dirty="0"/>
              <a:t>Deficience 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Deficience </a:t>
            </a:r>
            <a:r>
              <a:rPr lang="cs-CZ" dirty="0"/>
              <a:t>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AGNIOEDÉM</a:t>
            </a:r>
          </a:p>
          <a:p>
            <a:pPr lvl="1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je náhle vzniklý </a:t>
            </a:r>
            <a:r>
              <a:rPr lang="cs-CZ" altLang="en-US" b="1" smtClean="0">
                <a:latin typeface="Times New Roman" pitchFamily="18" charset="0"/>
                <a:cs typeface="Times New Roman" pitchFamily="18" charset="0"/>
              </a:rPr>
              <a:t>nezánětlivý</a:t>
            </a: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 otok kůže nebo sliznic vyvolaný vazoaktivními mediátory, které jsou příčinou dilatace a zvýšené permeability cév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otoky laryngu → asfyxie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200 různých mutací genu spojeno s klinickými projevy HAE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Spontánní 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08100"/>
            <a:ext cx="7200900" cy="5549900"/>
          </a:xfrm>
          <a:noFill/>
        </p:spPr>
      </p:pic>
    </p:spTree>
    <p:extLst>
      <p:ext uri="{BB962C8B-B14F-4D97-AF65-F5344CB8AC3E}">
        <p14:creationId xmlns:p14="http://schemas.microsoft.com/office/powerpoint/2010/main" val="3621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Hereditární </a:t>
            </a:r>
            <a:r>
              <a:rPr lang="cs-CZ" b="1" dirty="0" err="1" smtClean="0"/>
              <a:t>angioedém</a:t>
            </a:r>
            <a:r>
              <a:rPr lang="cs-CZ" b="1" dirty="0" smtClean="0"/>
              <a:t> (HAE)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rty, víčka, krk, horní končetiny, genitál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jazyka a hrtanu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GITu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„akutní břicho“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močových cest – retence moči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Anamnéza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Snížený C1q u pacientů bez rodinného výskytu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záskaný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primárních imunodeficiencí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Neboli získané imunodeficience</a:t>
            </a:r>
          </a:p>
          <a:p>
            <a:pPr lvl="1"/>
            <a:r>
              <a:rPr lang="cs-CZ" dirty="0" smtClean="0"/>
              <a:t>Metabolické choroby – diabetes, uremie</a:t>
            </a:r>
          </a:p>
          <a:p>
            <a:pPr lvl="1"/>
            <a:r>
              <a:rPr lang="cs-CZ" dirty="0" smtClean="0"/>
              <a:t>Imunosupresivní, cytostatická léčba, ozařování</a:t>
            </a:r>
          </a:p>
          <a:p>
            <a:pPr lvl="1"/>
            <a:r>
              <a:rPr lang="cs-CZ" dirty="0" smtClean="0"/>
              <a:t>Poruchy výživy, choroby zažívacího traktu, dlouhodobé redukční diety</a:t>
            </a:r>
          </a:p>
          <a:p>
            <a:pPr lvl="1"/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Závažná poranění, </a:t>
            </a:r>
            <a:r>
              <a:rPr lang="cs-CZ" dirty="0" err="1" smtClean="0"/>
              <a:t>polytramata</a:t>
            </a:r>
            <a:r>
              <a:rPr lang="cs-CZ" dirty="0" smtClean="0"/>
              <a:t>, popáleniny, stavy po rozsáhlých operacích</a:t>
            </a:r>
          </a:p>
          <a:p>
            <a:pPr lvl="1"/>
            <a:r>
              <a:rPr lang="cs-CZ" dirty="0" smtClean="0"/>
              <a:t>Virové a chronické infekce</a:t>
            </a:r>
          </a:p>
          <a:p>
            <a:pPr lvl="1"/>
            <a:r>
              <a:rPr lang="cs-CZ" dirty="0" smtClean="0"/>
              <a:t>Chronická expozice chemickým škodlivinám</a:t>
            </a:r>
          </a:p>
          <a:p>
            <a:pPr lvl="1"/>
            <a:r>
              <a:rPr lang="cs-CZ" dirty="0" smtClean="0"/>
              <a:t>Chronické stresové situace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Způsobena poruchou fagocytózy ve slezině i na periferii (deficit tuftsinu), snížená tvorba antipolysacharidových protilátek.</a:t>
            </a:r>
          </a:p>
          <a:p>
            <a:pPr eaLnBrk="1" hangingPunct="1"/>
            <a:r>
              <a:rPr lang="cs-CZ" smtClean="0"/>
              <a:t>Nejzávažnější komplikací je rozvoj hyperakutní  pneumokové sepse.</a:t>
            </a:r>
          </a:p>
          <a:p>
            <a:pPr eaLnBrk="1" hangingPunct="1"/>
            <a:r>
              <a:rPr lang="cs-CZ" smtClean="0"/>
              <a:t>Prevence: očkování proti pneumokokům,meningokokům, Haemophilus influenzae b,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2689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3170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Sekundární buněčné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Syndrom získané imunodeficience – AIDS</a:t>
            </a:r>
          </a:p>
          <a:p>
            <a:r>
              <a:rPr lang="cs-CZ" dirty="0" smtClean="0"/>
              <a:t>Infekce virem HIV-1 nebo HIV-2</a:t>
            </a:r>
          </a:p>
          <a:p>
            <a:r>
              <a:rPr lang="cs-CZ" dirty="0" smtClean="0"/>
              <a:t>Vazba na receptor CD4 nebo na receptory pro </a:t>
            </a:r>
            <a:r>
              <a:rPr lang="cs-CZ" dirty="0" err="1" smtClean="0"/>
              <a:t>chemokiny</a:t>
            </a:r>
            <a:r>
              <a:rPr lang="cs-CZ" dirty="0" smtClean="0"/>
              <a:t> (CCR5, CXCR4)</a:t>
            </a:r>
          </a:p>
          <a:p>
            <a:r>
              <a:rPr lang="cs-CZ" dirty="0" smtClean="0"/>
              <a:t>Přenos krví, pohlavním stykem, </a:t>
            </a:r>
            <a:r>
              <a:rPr lang="cs-CZ" dirty="0" err="1" smtClean="0"/>
              <a:t>transplacentárně</a:t>
            </a:r>
            <a:r>
              <a:rPr lang="cs-CZ" dirty="0" smtClean="0"/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1860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smtClean="0"/>
              <a:t>       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Fosfolipidová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gp41</a:t>
            </a:r>
            <a:r>
              <a:rPr lang="cs-CZ" sz="2000" smtClean="0"/>
              <a:t> transmembránový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p17M myristilovaný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p24</a:t>
            </a:r>
            <a:r>
              <a:rPr lang="cs-CZ" sz="2000" smtClean="0"/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/>
              <a:t>Virus HIV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retrovirus</a:t>
            </a:r>
            <a:r>
              <a:rPr lang="en-US" altLang="en-US" dirty="0">
                <a:latin typeface="Arial" charset="0"/>
                <a:cs typeface="Arial" charset="0"/>
              </a:rPr>
              <a:t> (RNA virus) z </a:t>
            </a:r>
            <a:r>
              <a:rPr lang="en-US" altLang="en-US" dirty="0" err="1">
                <a:latin typeface="Arial" charset="0"/>
                <a:cs typeface="Arial" charset="0"/>
              </a:rPr>
              <a:t>čeledi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 err="1">
                <a:latin typeface="Arial" charset="0"/>
                <a:cs typeface="Arial" charset="0"/>
              </a:rPr>
              <a:t>Retroviridae</a:t>
            </a:r>
            <a:r>
              <a:rPr lang="en-US" altLang="en-US" dirty="0">
                <a:latin typeface="Arial" charset="0"/>
                <a:cs typeface="Arial" charset="0"/>
              </a:rPr>
              <a:t>, rod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Lentiviridae</a:t>
            </a:r>
            <a:endParaRPr lang="cs-CZ" altLang="en-US" i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R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everzní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transkriptáza</a:t>
            </a:r>
            <a:r>
              <a:rPr lang="en-US" altLang="en-US" b="1" dirty="0">
                <a:latin typeface="Arial" charset="0"/>
                <a:cs typeface="Arial" charset="0"/>
              </a:rPr>
              <a:t> 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I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ntegráza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integraci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takto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vzniklé</a:t>
            </a:r>
            <a:r>
              <a:rPr lang="en-US" altLang="en-US" dirty="0">
                <a:latin typeface="Arial" charset="0"/>
                <a:cs typeface="Arial" charset="0"/>
              </a:rPr>
              <a:t> DNA do DNA </a:t>
            </a:r>
            <a:r>
              <a:rPr lang="en-US" altLang="en-US" dirty="0" err="1">
                <a:latin typeface="Arial" charset="0"/>
                <a:cs typeface="Arial" charset="0"/>
              </a:rPr>
              <a:t>hostitelské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buňky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Fa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ktory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patogenity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vysoká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reprodukční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schopnost</a:t>
            </a:r>
            <a:r>
              <a:rPr lang="en-US" altLang="en-US" dirty="0">
                <a:latin typeface="Arial" charset="0"/>
                <a:cs typeface="Arial" charset="0"/>
              </a:rPr>
              <a:t> -109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1012 </a:t>
            </a:r>
            <a:r>
              <a:rPr lang="en-US" altLang="en-US" dirty="0" err="1">
                <a:latin typeface="Arial" charset="0"/>
                <a:cs typeface="Arial" charset="0"/>
              </a:rPr>
              <a:t>virionů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hodinu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jednoho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virionu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6 </a:t>
            </a:r>
            <a:r>
              <a:rPr lang="en-US" altLang="en-US" dirty="0" err="1">
                <a:latin typeface="Arial" charset="0"/>
                <a:cs typeface="Arial" charset="0"/>
              </a:rPr>
              <a:t>hodin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buněk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2,5 </a:t>
            </a:r>
            <a:r>
              <a:rPr lang="en-US" altLang="en-US" dirty="0" err="1" smtClean="0">
                <a:latin typeface="Arial" charset="0"/>
                <a:cs typeface="Arial" charset="0"/>
              </a:rPr>
              <a:t>dne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</a:t>
            </a:r>
            <a:r>
              <a:rPr lang="cs-CZ" altLang="en-US" dirty="0" smtClean="0">
                <a:latin typeface="Arial" charset="0"/>
                <a:cs typeface="Arial" charset="0"/>
              </a:rPr>
              <a:t>- ve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snaze</a:t>
            </a:r>
            <a:r>
              <a:rPr lang="cs-CZ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vyrovnat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úbytek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dojde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	</a:t>
            </a:r>
            <a:r>
              <a:rPr lang="en-US" altLang="en-US" dirty="0" err="1" smtClean="0">
                <a:latin typeface="Arial" charset="0"/>
                <a:cs typeface="Arial" charset="0"/>
              </a:rPr>
              <a:t>organismu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V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elká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antigenní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variabilita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která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důsledkem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rychlého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množení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vyšší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pravděpodobnosti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chyb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 smtClean="0">
                <a:latin typeface="Arial" charset="0"/>
                <a:cs typeface="Arial" charset="0"/>
              </a:rPr>
              <a:t>mutcí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při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kopírování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nukleové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kyseliny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4739</Words>
  <Application>Microsoft Office PowerPoint</Application>
  <PresentationFormat>Předvádění na obrazovce (4:3)</PresentationFormat>
  <Paragraphs>974</Paragraphs>
  <Slides>136</Slides>
  <Notes>28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136</vt:i4>
      </vt:variant>
    </vt:vector>
  </HeadingPairs>
  <TitlesOfParts>
    <vt:vector size="138" baseType="lpstr"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Varovné známky primárních imunodeficiencí 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2008)</vt:lpstr>
      <vt:lpstr>Vyšetřované parametry v imunologické laboratoři</vt:lpstr>
      <vt:lpstr>Poruchy buněčně zprostředkované imunity</vt:lpstr>
      <vt:lpstr>Těžká kombinovananá imunodefcience (SCID) Severe Combined Immunodeficiency</vt:lpstr>
      <vt:lpstr>Prezentace aplikace PowerPoint</vt:lpstr>
      <vt:lpstr>SCID  nejčastější klinické příznaky</vt:lpstr>
      <vt:lpstr>SCID   nejdůležitější laboratorní nálezy</vt:lpstr>
      <vt:lpstr>Maternofetální engraftment</vt:lpstr>
      <vt:lpstr>ZDRAVÁ OSOBA</vt:lpstr>
      <vt:lpstr>SCID</vt:lpstr>
      <vt:lpstr>SCID  infekce způsobené atypickými patogeny</vt:lpstr>
      <vt:lpstr>Prezentace aplikace PowerPoint</vt:lpstr>
      <vt:lpstr>Molekulární podstata SCID</vt:lpstr>
      <vt:lpstr>Molekulární podstata SCID</vt:lpstr>
      <vt:lpstr>DiGeorgův syndrom – kvantitativní porucha T-lymfocytů</vt:lpstr>
      <vt:lpstr>DiGeorgův syndrom - klinika</vt:lpstr>
      <vt:lpstr>DiGeorgův syndrom - léčba</vt:lpstr>
      <vt:lpstr>SYNDROM DI GEORGE</vt:lpstr>
      <vt:lpstr>Funkční poruchy T-lymfocytů</vt:lpstr>
      <vt:lpstr>Poruchy v antigenní prezentaci u         T-lymfocytů</vt:lpstr>
      <vt:lpstr>Aktivační poruchy T-lymfocytů</vt:lpstr>
      <vt:lpstr>Wiskot – Aldrichův syndrom (WAS)</vt:lpstr>
      <vt:lpstr>WAS</vt:lpstr>
      <vt:lpstr>WAS</vt:lpstr>
      <vt:lpstr>Hyper IgM syndrom</vt:lpstr>
      <vt:lpstr>Omennův syndrom</vt:lpstr>
      <vt:lpstr>Chédiakův – Higashiho syndrom</vt:lpstr>
      <vt:lpstr>Familiární hemofagocytující lymfohistióza</vt:lpstr>
      <vt:lpstr>Mikroskopický obraz hemofagocytující lymfohistiózy</vt:lpstr>
      <vt:lpstr>Lymfoproliferativní syndrom vázány na chromosom X</vt:lpstr>
      <vt:lpstr> Familiární lymfoproliferativní syndrom s autoimunitu </vt:lpstr>
      <vt:lpstr>Poruchy tvorby protilátek – humorální imunodeficience</vt:lpstr>
      <vt:lpstr>Typy protilátkových imunodeficiencí</vt:lpstr>
      <vt:lpstr>Nejčastější tyty přimárních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Prezentace aplikace PowerPoint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Poruchy ve funkcích fagocytujících buněk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LAD syndrom</vt:lpstr>
      <vt:lpstr>Prezentace aplikace PowerPoint</vt:lpstr>
      <vt:lpstr>Prezentace aplikace PowerPoint</vt:lpstr>
      <vt:lpstr>  Myeloperoxidáza - MPO</vt:lpstr>
      <vt:lpstr>Deficience myeloperoxidázy</vt:lpstr>
      <vt:lpstr>   Cytometrické stanovení     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Imunodeficience po splenektomii</vt:lpstr>
      <vt:lpstr>Sekundární hypogamaglobulinémie</vt:lpstr>
      <vt:lpstr>Sekundární buněčné imunodeficience</vt:lpstr>
      <vt:lpstr>Sekundární hypogamaglobulinémie</vt:lpstr>
      <vt:lpstr>       Virus HIV</vt:lpstr>
      <vt:lpstr>Prezentace aplikace PowerPoint</vt:lpstr>
      <vt:lpstr>Virus HIV</vt:lpstr>
      <vt:lpstr>Prezentace aplikace PowerPoint</vt:lpstr>
      <vt:lpstr>Prezentace aplikace PowerPoint</vt:lpstr>
      <vt:lpstr>Fáze HIV</vt:lpstr>
      <vt:lpstr>Fáze HIV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Klinická kategorie C  ( AIDS )</vt:lpstr>
      <vt:lpstr>Klinická kategorie C  ( AIDS )</vt:lpstr>
      <vt:lpstr>Diagnostika HIV infekce</vt:lpstr>
      <vt:lpstr>Diagnostika</vt:lpstr>
      <vt:lpstr>Metody nepřímé diagnostiky</vt:lpstr>
      <vt:lpstr>Metody nepřímé diagnostiky</vt:lpstr>
      <vt:lpstr>Markery v plazmě</vt:lpstr>
      <vt:lpstr>Metody testování </vt:lpstr>
      <vt:lpstr>některé pojmy</vt:lpstr>
      <vt:lpstr>ELISA (EIA)</vt:lpstr>
      <vt:lpstr>ELISA – zkrácení diagn.okna</vt:lpstr>
      <vt:lpstr>Rapid testy</vt:lpstr>
      <vt:lpstr>Zařízení pro testování ze slin</vt:lpstr>
      <vt:lpstr>Prezentace aplikace PowerPoint</vt:lpstr>
      <vt:lpstr>Western blot</vt:lpstr>
      <vt:lpstr>Western blotting</vt:lpstr>
      <vt:lpstr>Diagnóza</vt:lpstr>
      <vt:lpstr>Léčba</vt:lpstr>
      <vt:lpstr>Prezentace aplikace PowerPoint</vt:lpstr>
      <vt:lpstr>HIV/AIDS</vt:lpstr>
      <vt:lpstr>Léčba</vt:lpstr>
      <vt:lpstr>Terapie AIDS</vt:lpstr>
      <vt:lpstr>STRATEGIE  LÉČBY</vt:lpstr>
      <vt:lpstr>HAART éra (od r. 1996) = troj a vícekombinace</vt:lpstr>
      <vt:lpstr>Vznik rezistence</vt:lpstr>
      <vt:lpstr>r. 1996 – účinná AR terapie</vt:lpstr>
      <vt:lpstr>Nežádoucí jevy u HIV a cART</vt:lpstr>
      <vt:lpstr>Význam stravy</vt:lpstr>
      <vt:lpstr>Seznam použité literatury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uziv</cp:lastModifiedBy>
  <cp:revision>8</cp:revision>
  <dcterms:created xsi:type="dcterms:W3CDTF">2016-04-18T12:49:53Z</dcterms:created>
  <dcterms:modified xsi:type="dcterms:W3CDTF">2016-04-25T11:50:15Z</dcterms:modified>
</cp:coreProperties>
</file>