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handoutMasterIdLst>
    <p:handoutMasterId r:id="rId64"/>
  </p:handoutMasterIdLst>
  <p:sldIdLst>
    <p:sldId id="256" r:id="rId2"/>
    <p:sldId id="435" r:id="rId3"/>
    <p:sldId id="436" r:id="rId4"/>
    <p:sldId id="391" r:id="rId5"/>
    <p:sldId id="399" r:id="rId6"/>
    <p:sldId id="400" r:id="rId7"/>
    <p:sldId id="401" r:id="rId8"/>
    <p:sldId id="402" r:id="rId9"/>
    <p:sldId id="403" r:id="rId10"/>
    <p:sldId id="404" r:id="rId11"/>
    <p:sldId id="406" r:id="rId12"/>
    <p:sldId id="321" r:id="rId13"/>
    <p:sldId id="407" r:id="rId14"/>
    <p:sldId id="340" r:id="rId15"/>
    <p:sldId id="437" r:id="rId16"/>
    <p:sldId id="438" r:id="rId17"/>
    <p:sldId id="409" r:id="rId18"/>
    <p:sldId id="337" r:id="rId19"/>
    <p:sldId id="410" r:id="rId20"/>
    <p:sldId id="411" r:id="rId21"/>
    <p:sldId id="274" r:id="rId22"/>
    <p:sldId id="297" r:id="rId23"/>
    <p:sldId id="322" r:id="rId24"/>
    <p:sldId id="412" r:id="rId25"/>
    <p:sldId id="417" r:id="rId26"/>
    <p:sldId id="418" r:id="rId27"/>
    <p:sldId id="419" r:id="rId28"/>
    <p:sldId id="420" r:id="rId29"/>
    <p:sldId id="421" r:id="rId30"/>
    <p:sldId id="422" r:id="rId31"/>
    <p:sldId id="423" r:id="rId32"/>
    <p:sldId id="439" r:id="rId33"/>
    <p:sldId id="440" r:id="rId34"/>
    <p:sldId id="424" r:id="rId35"/>
    <p:sldId id="425" r:id="rId36"/>
    <p:sldId id="318" r:id="rId37"/>
    <p:sldId id="327" r:id="rId38"/>
    <p:sldId id="426" r:id="rId39"/>
    <p:sldId id="441" r:id="rId40"/>
    <p:sldId id="427" r:id="rId41"/>
    <p:sldId id="428" r:id="rId42"/>
    <p:sldId id="429" r:id="rId43"/>
    <p:sldId id="430" r:id="rId44"/>
    <p:sldId id="431" r:id="rId45"/>
    <p:sldId id="366" r:id="rId46"/>
    <p:sldId id="288" r:id="rId47"/>
    <p:sldId id="433" r:id="rId48"/>
    <p:sldId id="354" r:id="rId49"/>
    <p:sldId id="449" r:id="rId50"/>
    <p:sldId id="357" r:id="rId51"/>
    <p:sldId id="358" r:id="rId52"/>
    <p:sldId id="359" r:id="rId53"/>
    <p:sldId id="333" r:id="rId54"/>
    <p:sldId id="442" r:id="rId55"/>
    <p:sldId id="443" r:id="rId56"/>
    <p:sldId id="444" r:id="rId57"/>
    <p:sldId id="445" r:id="rId58"/>
    <p:sldId id="446" r:id="rId59"/>
    <p:sldId id="447" r:id="rId60"/>
    <p:sldId id="448" r:id="rId61"/>
    <p:sldId id="434" r:id="rId62"/>
  </p:sldIdLst>
  <p:sldSz cx="9144000" cy="6858000" type="screen4x3"/>
  <p:notesSz cx="6951663" cy="10082213"/>
  <p:defaultTextStyle>
    <a:defPPr>
      <a:defRPr lang="cs-CZ"/>
    </a:defPPr>
    <a:lvl1pPr algn="l" rtl="0" fontAlgn="base">
      <a:spcBef>
        <a:spcPct val="0"/>
      </a:spcBef>
      <a:spcAft>
        <a:spcPct val="0"/>
      </a:spcAft>
      <a:defRPr sz="3200" b="1" kern="1200">
        <a:solidFill>
          <a:schemeClr val="tx1"/>
        </a:solidFill>
        <a:latin typeface="Times New Roman" pitchFamily="18" charset="0"/>
        <a:ea typeface="+mn-ea"/>
        <a:cs typeface="+mn-cs"/>
      </a:defRPr>
    </a:lvl1pPr>
    <a:lvl2pPr marL="457200" algn="l" rtl="0" fontAlgn="base">
      <a:spcBef>
        <a:spcPct val="0"/>
      </a:spcBef>
      <a:spcAft>
        <a:spcPct val="0"/>
      </a:spcAft>
      <a:defRPr sz="3200" b="1" kern="1200">
        <a:solidFill>
          <a:schemeClr val="tx1"/>
        </a:solidFill>
        <a:latin typeface="Times New Roman" pitchFamily="18" charset="0"/>
        <a:ea typeface="+mn-ea"/>
        <a:cs typeface="+mn-cs"/>
      </a:defRPr>
    </a:lvl2pPr>
    <a:lvl3pPr marL="914400" algn="l" rtl="0" fontAlgn="base">
      <a:spcBef>
        <a:spcPct val="0"/>
      </a:spcBef>
      <a:spcAft>
        <a:spcPct val="0"/>
      </a:spcAft>
      <a:defRPr sz="3200" b="1" kern="1200">
        <a:solidFill>
          <a:schemeClr val="tx1"/>
        </a:solidFill>
        <a:latin typeface="Times New Roman" pitchFamily="18" charset="0"/>
        <a:ea typeface="+mn-ea"/>
        <a:cs typeface="+mn-cs"/>
      </a:defRPr>
    </a:lvl3pPr>
    <a:lvl4pPr marL="1371600" algn="l" rtl="0" fontAlgn="base">
      <a:spcBef>
        <a:spcPct val="0"/>
      </a:spcBef>
      <a:spcAft>
        <a:spcPct val="0"/>
      </a:spcAft>
      <a:defRPr sz="3200" b="1" kern="1200">
        <a:solidFill>
          <a:schemeClr val="tx1"/>
        </a:solidFill>
        <a:latin typeface="Times New Roman" pitchFamily="18" charset="0"/>
        <a:ea typeface="+mn-ea"/>
        <a:cs typeface="+mn-cs"/>
      </a:defRPr>
    </a:lvl4pPr>
    <a:lvl5pPr marL="1828800" algn="l" rtl="0" fontAlgn="base">
      <a:spcBef>
        <a:spcPct val="0"/>
      </a:spcBef>
      <a:spcAft>
        <a:spcPct val="0"/>
      </a:spcAft>
      <a:defRPr sz="3200" b="1" kern="1200">
        <a:solidFill>
          <a:schemeClr val="tx1"/>
        </a:solidFill>
        <a:latin typeface="Times New Roman" pitchFamily="18" charset="0"/>
        <a:ea typeface="+mn-ea"/>
        <a:cs typeface="+mn-cs"/>
      </a:defRPr>
    </a:lvl5pPr>
    <a:lvl6pPr marL="2286000" algn="l" defTabSz="914400" rtl="0" eaLnBrk="1" latinLnBrk="0" hangingPunct="1">
      <a:defRPr sz="3200" b="1" kern="1200">
        <a:solidFill>
          <a:schemeClr val="tx1"/>
        </a:solidFill>
        <a:latin typeface="Times New Roman" pitchFamily="18" charset="0"/>
        <a:ea typeface="+mn-ea"/>
        <a:cs typeface="+mn-cs"/>
      </a:defRPr>
    </a:lvl6pPr>
    <a:lvl7pPr marL="2743200" algn="l" defTabSz="914400" rtl="0" eaLnBrk="1" latinLnBrk="0" hangingPunct="1">
      <a:defRPr sz="3200" b="1" kern="1200">
        <a:solidFill>
          <a:schemeClr val="tx1"/>
        </a:solidFill>
        <a:latin typeface="Times New Roman" pitchFamily="18" charset="0"/>
        <a:ea typeface="+mn-ea"/>
        <a:cs typeface="+mn-cs"/>
      </a:defRPr>
    </a:lvl7pPr>
    <a:lvl8pPr marL="3200400" algn="l" defTabSz="914400" rtl="0" eaLnBrk="1" latinLnBrk="0" hangingPunct="1">
      <a:defRPr sz="3200" b="1" kern="1200">
        <a:solidFill>
          <a:schemeClr val="tx1"/>
        </a:solidFill>
        <a:latin typeface="Times New Roman" pitchFamily="18" charset="0"/>
        <a:ea typeface="+mn-ea"/>
        <a:cs typeface="+mn-cs"/>
      </a:defRPr>
    </a:lvl8pPr>
    <a:lvl9pPr marL="3657600" algn="l" defTabSz="914400" rtl="0" eaLnBrk="1" latinLnBrk="0" hangingPunct="1">
      <a:defRPr sz="32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0000CC"/>
    <a:srgbClr val="CCFFFF"/>
    <a:srgbClr val="00FFCC"/>
    <a:srgbClr val="5F5F5F"/>
    <a:srgbClr val="4D4D4D"/>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02" autoAdjust="0"/>
    <p:restoredTop sz="94492" autoAdjust="0"/>
  </p:normalViewPr>
  <p:slideViewPr>
    <p:cSldViewPr>
      <p:cViewPr>
        <p:scale>
          <a:sx n="75" d="100"/>
          <a:sy n="75" d="100"/>
        </p:scale>
        <p:origin x="-564" y="-6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9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3013075" cy="504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defRPr>
            </a:lvl1pPr>
          </a:lstStyle>
          <a:p>
            <a:pPr>
              <a:defRPr/>
            </a:pPr>
            <a:endParaRPr lang="cs-CZ"/>
          </a:p>
        </p:txBody>
      </p:sp>
      <p:sp>
        <p:nvSpPr>
          <p:cNvPr id="153603" name="Rectangle 3"/>
          <p:cNvSpPr>
            <a:spLocks noGrp="1" noChangeArrowheads="1"/>
          </p:cNvSpPr>
          <p:nvPr>
            <p:ph type="dt" sz="quarter" idx="1"/>
          </p:nvPr>
        </p:nvSpPr>
        <p:spPr bwMode="auto">
          <a:xfrm>
            <a:off x="3937000" y="0"/>
            <a:ext cx="3013075" cy="504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endParaRPr lang="cs-CZ"/>
          </a:p>
        </p:txBody>
      </p:sp>
      <p:sp>
        <p:nvSpPr>
          <p:cNvPr id="153604" name="Rectangle 4"/>
          <p:cNvSpPr>
            <a:spLocks noGrp="1" noChangeArrowheads="1"/>
          </p:cNvSpPr>
          <p:nvPr>
            <p:ph type="ftr" sz="quarter" idx="2"/>
          </p:nvPr>
        </p:nvSpPr>
        <p:spPr bwMode="auto">
          <a:xfrm>
            <a:off x="0" y="9575800"/>
            <a:ext cx="3013075" cy="504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pPr>
              <a:defRPr/>
            </a:pPr>
            <a:endParaRPr lang="cs-CZ"/>
          </a:p>
        </p:txBody>
      </p:sp>
      <p:sp>
        <p:nvSpPr>
          <p:cNvPr id="153605" name="Rectangle 5"/>
          <p:cNvSpPr>
            <a:spLocks noGrp="1" noChangeArrowheads="1"/>
          </p:cNvSpPr>
          <p:nvPr>
            <p:ph type="sldNum" sz="quarter" idx="3"/>
          </p:nvPr>
        </p:nvSpPr>
        <p:spPr bwMode="auto">
          <a:xfrm>
            <a:off x="3937000" y="9575800"/>
            <a:ext cx="3013075" cy="504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pPr>
              <a:defRPr/>
            </a:pPr>
            <a:fld id="{BA22772C-DEA8-460A-800F-D40D01AE7A0C}" type="slidenum">
              <a:rPr lang="cs-CZ"/>
              <a:pPr>
                <a:defRPr/>
              </a:pPr>
              <a:t>‹#›</a:t>
            </a:fld>
            <a:endParaRPr lang="cs-CZ"/>
          </a:p>
        </p:txBody>
      </p:sp>
    </p:spTree>
    <p:extLst>
      <p:ext uri="{BB962C8B-B14F-4D97-AF65-F5344CB8AC3E}">
        <p14:creationId xmlns:p14="http://schemas.microsoft.com/office/powerpoint/2010/main" val="364610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3013075" cy="504825"/>
          </a:xfrm>
          <a:prstGeom prst="rect">
            <a:avLst/>
          </a:prstGeom>
          <a:noFill/>
          <a:ln w="9525">
            <a:noFill/>
            <a:miter lim="800000"/>
            <a:headEnd/>
            <a:tailEnd/>
          </a:ln>
          <a:effectLst/>
        </p:spPr>
        <p:txBody>
          <a:bodyPr vert="horz" wrap="square" lIns="97329" tIns="48664" rIns="97329" bIns="48664" numCol="1" anchor="t" anchorCtr="0" compatLnSpc="1">
            <a:prstTxWarp prst="textNoShape">
              <a:avLst/>
            </a:prstTxWarp>
          </a:bodyPr>
          <a:lstStyle>
            <a:lvl1pPr defTabSz="973138">
              <a:defRPr sz="1300" b="0">
                <a:latin typeface="Arial" charset="0"/>
              </a:defRPr>
            </a:lvl1pPr>
          </a:lstStyle>
          <a:p>
            <a:pPr>
              <a:defRPr/>
            </a:pPr>
            <a:endParaRPr lang="cs-CZ"/>
          </a:p>
        </p:txBody>
      </p:sp>
      <p:sp>
        <p:nvSpPr>
          <p:cNvPr id="107523" name="Rectangle 3"/>
          <p:cNvSpPr>
            <a:spLocks noGrp="1" noChangeArrowheads="1"/>
          </p:cNvSpPr>
          <p:nvPr>
            <p:ph type="dt" idx="1"/>
          </p:nvPr>
        </p:nvSpPr>
        <p:spPr bwMode="auto">
          <a:xfrm>
            <a:off x="3937000" y="0"/>
            <a:ext cx="3013075" cy="504825"/>
          </a:xfrm>
          <a:prstGeom prst="rect">
            <a:avLst/>
          </a:prstGeom>
          <a:noFill/>
          <a:ln w="9525">
            <a:noFill/>
            <a:miter lim="800000"/>
            <a:headEnd/>
            <a:tailEnd/>
          </a:ln>
          <a:effectLst/>
        </p:spPr>
        <p:txBody>
          <a:bodyPr vert="horz" wrap="square" lIns="97329" tIns="48664" rIns="97329" bIns="48664" numCol="1" anchor="t" anchorCtr="0" compatLnSpc="1">
            <a:prstTxWarp prst="textNoShape">
              <a:avLst/>
            </a:prstTxWarp>
          </a:bodyPr>
          <a:lstStyle>
            <a:lvl1pPr algn="r" defTabSz="973138">
              <a:defRPr sz="1300" b="0">
                <a:latin typeface="Arial" charset="0"/>
              </a:defRPr>
            </a:lvl1pPr>
          </a:lstStyle>
          <a:p>
            <a:pPr>
              <a:defRPr/>
            </a:pPr>
            <a:endParaRPr lang="cs-CZ"/>
          </a:p>
        </p:txBody>
      </p:sp>
      <p:sp>
        <p:nvSpPr>
          <p:cNvPr id="15364" name="Rectangle 4"/>
          <p:cNvSpPr>
            <a:spLocks noGrp="1" noRot="1" noChangeAspect="1" noChangeArrowheads="1" noTextEdit="1"/>
          </p:cNvSpPr>
          <p:nvPr>
            <p:ph type="sldImg" idx="2"/>
          </p:nvPr>
        </p:nvSpPr>
        <p:spPr bwMode="auto">
          <a:xfrm>
            <a:off x="955675" y="755650"/>
            <a:ext cx="5041900" cy="3781425"/>
          </a:xfrm>
          <a:prstGeom prst="rect">
            <a:avLst/>
          </a:prstGeom>
          <a:noFill/>
          <a:ln w="9525">
            <a:solidFill>
              <a:srgbClr val="000000"/>
            </a:solidFill>
            <a:miter lim="800000"/>
            <a:headEnd/>
            <a:tailEnd/>
          </a:ln>
        </p:spPr>
      </p:sp>
      <p:sp>
        <p:nvSpPr>
          <p:cNvPr id="107525" name="Rectangle 5"/>
          <p:cNvSpPr>
            <a:spLocks noGrp="1" noChangeArrowheads="1"/>
          </p:cNvSpPr>
          <p:nvPr>
            <p:ph type="body" sz="quarter" idx="3"/>
          </p:nvPr>
        </p:nvSpPr>
        <p:spPr bwMode="auto">
          <a:xfrm>
            <a:off x="695325" y="4789488"/>
            <a:ext cx="5561013" cy="4537075"/>
          </a:xfrm>
          <a:prstGeom prst="rect">
            <a:avLst/>
          </a:prstGeom>
          <a:noFill/>
          <a:ln w="9525">
            <a:noFill/>
            <a:miter lim="800000"/>
            <a:headEnd/>
            <a:tailEnd/>
          </a:ln>
          <a:effectLst/>
        </p:spPr>
        <p:txBody>
          <a:bodyPr vert="horz" wrap="square" lIns="97329" tIns="48664" rIns="97329" bIns="48664"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107526" name="Rectangle 6"/>
          <p:cNvSpPr>
            <a:spLocks noGrp="1" noChangeArrowheads="1"/>
          </p:cNvSpPr>
          <p:nvPr>
            <p:ph type="ftr" sz="quarter" idx="4"/>
          </p:nvPr>
        </p:nvSpPr>
        <p:spPr bwMode="auto">
          <a:xfrm>
            <a:off x="0" y="9575800"/>
            <a:ext cx="3013075" cy="504825"/>
          </a:xfrm>
          <a:prstGeom prst="rect">
            <a:avLst/>
          </a:prstGeom>
          <a:noFill/>
          <a:ln w="9525">
            <a:noFill/>
            <a:miter lim="800000"/>
            <a:headEnd/>
            <a:tailEnd/>
          </a:ln>
          <a:effectLst/>
        </p:spPr>
        <p:txBody>
          <a:bodyPr vert="horz" wrap="square" lIns="97329" tIns="48664" rIns="97329" bIns="48664" numCol="1" anchor="b" anchorCtr="0" compatLnSpc="1">
            <a:prstTxWarp prst="textNoShape">
              <a:avLst/>
            </a:prstTxWarp>
          </a:bodyPr>
          <a:lstStyle>
            <a:lvl1pPr defTabSz="973138">
              <a:defRPr sz="1300" b="0">
                <a:latin typeface="Arial" charset="0"/>
              </a:defRPr>
            </a:lvl1pPr>
          </a:lstStyle>
          <a:p>
            <a:pPr>
              <a:defRPr/>
            </a:pPr>
            <a:endParaRPr lang="cs-CZ"/>
          </a:p>
        </p:txBody>
      </p:sp>
      <p:sp>
        <p:nvSpPr>
          <p:cNvPr id="107527" name="Rectangle 7"/>
          <p:cNvSpPr>
            <a:spLocks noGrp="1" noChangeArrowheads="1"/>
          </p:cNvSpPr>
          <p:nvPr>
            <p:ph type="sldNum" sz="quarter" idx="5"/>
          </p:nvPr>
        </p:nvSpPr>
        <p:spPr bwMode="auto">
          <a:xfrm>
            <a:off x="3937000" y="9575800"/>
            <a:ext cx="3013075" cy="504825"/>
          </a:xfrm>
          <a:prstGeom prst="rect">
            <a:avLst/>
          </a:prstGeom>
          <a:noFill/>
          <a:ln w="9525">
            <a:noFill/>
            <a:miter lim="800000"/>
            <a:headEnd/>
            <a:tailEnd/>
          </a:ln>
          <a:effectLst/>
        </p:spPr>
        <p:txBody>
          <a:bodyPr vert="horz" wrap="square" lIns="97329" tIns="48664" rIns="97329" bIns="48664" numCol="1" anchor="b" anchorCtr="0" compatLnSpc="1">
            <a:prstTxWarp prst="textNoShape">
              <a:avLst/>
            </a:prstTxWarp>
          </a:bodyPr>
          <a:lstStyle>
            <a:lvl1pPr algn="r" defTabSz="973138">
              <a:defRPr sz="1300" b="0">
                <a:latin typeface="Arial" charset="0"/>
              </a:defRPr>
            </a:lvl1pPr>
          </a:lstStyle>
          <a:p>
            <a:pPr>
              <a:defRPr/>
            </a:pPr>
            <a:fld id="{92D2CAD4-19F1-43CF-BF5C-494A763D22D9}" type="slidenum">
              <a:rPr lang="cs-CZ"/>
              <a:pPr>
                <a:defRPr/>
              </a:pPr>
              <a:t>‹#›</a:t>
            </a:fld>
            <a:endParaRPr lang="cs-CZ"/>
          </a:p>
        </p:txBody>
      </p:sp>
    </p:spTree>
    <p:extLst>
      <p:ext uri="{BB962C8B-B14F-4D97-AF65-F5344CB8AC3E}">
        <p14:creationId xmlns:p14="http://schemas.microsoft.com/office/powerpoint/2010/main" val="28984108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Zástupný symbol pro obrázek snímku 1"/>
          <p:cNvSpPr>
            <a:spLocks noGrp="1" noRot="1" noChangeAspect="1" noTextEdit="1"/>
          </p:cNvSpPr>
          <p:nvPr>
            <p:ph type="sldImg"/>
          </p:nvPr>
        </p:nvSpPr>
        <p:spPr>
          <a:ln/>
        </p:spPr>
      </p:sp>
      <p:sp>
        <p:nvSpPr>
          <p:cNvPr id="133122" name="Zástupný symbol pro poznámky 2"/>
          <p:cNvSpPr>
            <a:spLocks noGrp="1"/>
          </p:cNvSpPr>
          <p:nvPr>
            <p:ph type="body" idx="1"/>
          </p:nvPr>
        </p:nvSpPr>
        <p:spPr>
          <a:noFill/>
          <a:ln/>
        </p:spPr>
        <p:txBody>
          <a:bodyPr/>
          <a:lstStyle/>
          <a:p>
            <a:endParaRPr lang="en-US" smtClean="0"/>
          </a:p>
        </p:txBody>
      </p:sp>
      <p:sp>
        <p:nvSpPr>
          <p:cNvPr id="133123"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94FF9B1E-33E1-4E61-BBE8-3D5E5C9F1887}" type="slidenum">
              <a:rPr lang="cs-CZ" sz="1300" b="0">
                <a:latin typeface="Arial" charset="0"/>
              </a:rPr>
              <a:pPr algn="r" defTabSz="973138"/>
              <a:t>5</a:t>
            </a:fld>
            <a:endParaRPr lang="cs-CZ" sz="1300" b="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Zástupný symbol pro obrázek snímku 1"/>
          <p:cNvSpPr>
            <a:spLocks noGrp="1" noRot="1" noChangeAspect="1" noTextEdit="1"/>
          </p:cNvSpPr>
          <p:nvPr>
            <p:ph type="sldImg"/>
          </p:nvPr>
        </p:nvSpPr>
        <p:spPr>
          <a:ln/>
        </p:spPr>
      </p:sp>
      <p:sp>
        <p:nvSpPr>
          <p:cNvPr id="156674" name="Zástupný symbol pro poznámky 2"/>
          <p:cNvSpPr>
            <a:spLocks noGrp="1"/>
          </p:cNvSpPr>
          <p:nvPr>
            <p:ph type="body" idx="1"/>
          </p:nvPr>
        </p:nvSpPr>
        <p:spPr>
          <a:noFill/>
          <a:ln/>
        </p:spPr>
        <p:txBody>
          <a:bodyPr/>
          <a:lstStyle/>
          <a:p>
            <a:endParaRPr lang="en-US" smtClean="0"/>
          </a:p>
        </p:txBody>
      </p:sp>
      <p:sp>
        <p:nvSpPr>
          <p:cNvPr id="156675"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651FB3DE-BAF7-47A1-A400-243FB1404CD6}" type="slidenum">
              <a:rPr lang="cs-CZ" sz="1300" b="0">
                <a:latin typeface="Arial" charset="0"/>
              </a:rPr>
              <a:pPr algn="r" defTabSz="973138"/>
              <a:t>19</a:t>
            </a:fld>
            <a:endParaRPr lang="cs-CZ" sz="1300" b="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Zástupný symbol pro obrázek snímku 1"/>
          <p:cNvSpPr>
            <a:spLocks noGrp="1" noRot="1" noChangeAspect="1" noTextEdit="1"/>
          </p:cNvSpPr>
          <p:nvPr>
            <p:ph type="sldImg"/>
          </p:nvPr>
        </p:nvSpPr>
        <p:spPr>
          <a:ln/>
        </p:spPr>
      </p:sp>
      <p:sp>
        <p:nvSpPr>
          <p:cNvPr id="159746" name="Zástupný symbol pro poznámky 2"/>
          <p:cNvSpPr>
            <a:spLocks noGrp="1"/>
          </p:cNvSpPr>
          <p:nvPr>
            <p:ph type="body" idx="1"/>
          </p:nvPr>
        </p:nvSpPr>
        <p:spPr>
          <a:noFill/>
          <a:ln/>
        </p:spPr>
        <p:txBody>
          <a:bodyPr/>
          <a:lstStyle/>
          <a:p>
            <a:endParaRPr lang="en-US" smtClean="0"/>
          </a:p>
        </p:txBody>
      </p:sp>
      <p:sp>
        <p:nvSpPr>
          <p:cNvPr id="159747"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44DB61FC-AF70-4067-8B71-36DB80FA4107}" type="slidenum">
              <a:rPr lang="cs-CZ" sz="1300" b="0">
                <a:latin typeface="Arial" charset="0"/>
              </a:rPr>
              <a:pPr algn="r" defTabSz="973138"/>
              <a:t>20</a:t>
            </a:fld>
            <a:endParaRPr lang="cs-CZ" sz="1300" b="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Zástupný symbol pro obrázek snímku 1"/>
          <p:cNvSpPr>
            <a:spLocks noGrp="1" noRot="1" noChangeAspect="1" noTextEdit="1"/>
          </p:cNvSpPr>
          <p:nvPr>
            <p:ph type="sldImg"/>
          </p:nvPr>
        </p:nvSpPr>
        <p:spPr>
          <a:ln/>
        </p:spPr>
      </p:sp>
      <p:sp>
        <p:nvSpPr>
          <p:cNvPr id="163842" name="Zástupný symbol pro poznámky 2"/>
          <p:cNvSpPr>
            <a:spLocks noGrp="1"/>
          </p:cNvSpPr>
          <p:nvPr>
            <p:ph type="body" idx="1"/>
          </p:nvPr>
        </p:nvSpPr>
        <p:spPr>
          <a:noFill/>
          <a:ln/>
        </p:spPr>
        <p:txBody>
          <a:bodyPr/>
          <a:lstStyle/>
          <a:p>
            <a:endParaRPr lang="en-US" smtClean="0"/>
          </a:p>
        </p:txBody>
      </p:sp>
      <p:sp>
        <p:nvSpPr>
          <p:cNvPr id="163843"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06F786F3-DD18-4056-BAE5-F5E0039FA34D}" type="slidenum">
              <a:rPr lang="cs-CZ" sz="1300" b="0">
                <a:latin typeface="Arial" charset="0"/>
              </a:rPr>
              <a:pPr algn="r" defTabSz="973138"/>
              <a:t>24</a:t>
            </a:fld>
            <a:endParaRPr lang="cs-CZ" sz="1300" b="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49" name="Zástupný symbol pro obrázek snímku 1"/>
          <p:cNvSpPr>
            <a:spLocks noGrp="1" noRot="1" noChangeAspect="1" noTextEdit="1"/>
          </p:cNvSpPr>
          <p:nvPr>
            <p:ph type="sldImg"/>
          </p:nvPr>
        </p:nvSpPr>
        <p:spPr>
          <a:ln/>
        </p:spPr>
      </p:sp>
      <p:sp>
        <p:nvSpPr>
          <p:cNvPr id="232450" name="Zástupný symbol pro poznámky 2"/>
          <p:cNvSpPr>
            <a:spLocks noGrp="1"/>
          </p:cNvSpPr>
          <p:nvPr>
            <p:ph type="body" idx="1"/>
          </p:nvPr>
        </p:nvSpPr>
        <p:spPr>
          <a:noFill/>
          <a:ln/>
        </p:spPr>
        <p:txBody>
          <a:bodyPr/>
          <a:lstStyle/>
          <a:p>
            <a:endParaRPr lang="en-US" smtClean="0"/>
          </a:p>
        </p:txBody>
      </p:sp>
      <p:sp>
        <p:nvSpPr>
          <p:cNvPr id="232451"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CACACBCD-C0DE-47DA-8D44-E0CFBA65293A}" type="slidenum">
              <a:rPr lang="cs-CZ" sz="1300" b="0">
                <a:latin typeface="Arial" charset="0"/>
              </a:rPr>
              <a:pPr algn="r" defTabSz="973138"/>
              <a:t>29</a:t>
            </a:fld>
            <a:endParaRPr lang="cs-CZ" sz="1300" b="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7" name="Zástupný symbol pro obrázek snímku 1"/>
          <p:cNvSpPr>
            <a:spLocks noGrp="1" noRot="1" noChangeAspect="1" noTextEdit="1"/>
          </p:cNvSpPr>
          <p:nvPr>
            <p:ph type="sldImg"/>
          </p:nvPr>
        </p:nvSpPr>
        <p:spPr>
          <a:ln/>
        </p:spPr>
      </p:sp>
      <p:sp>
        <p:nvSpPr>
          <p:cNvPr id="234498" name="Zástupný symbol pro poznámky 2"/>
          <p:cNvSpPr>
            <a:spLocks noGrp="1"/>
          </p:cNvSpPr>
          <p:nvPr>
            <p:ph type="body" idx="1"/>
          </p:nvPr>
        </p:nvSpPr>
        <p:spPr>
          <a:noFill/>
          <a:ln/>
        </p:spPr>
        <p:txBody>
          <a:bodyPr/>
          <a:lstStyle/>
          <a:p>
            <a:endParaRPr lang="en-US" smtClean="0"/>
          </a:p>
        </p:txBody>
      </p:sp>
      <p:sp>
        <p:nvSpPr>
          <p:cNvPr id="234499"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4D0B94E5-E802-4846-9C97-5FF997E10485}" type="slidenum">
              <a:rPr lang="cs-CZ" sz="1300" b="0">
                <a:latin typeface="Arial" charset="0"/>
              </a:rPr>
              <a:pPr algn="r" defTabSz="973138"/>
              <a:t>30</a:t>
            </a:fld>
            <a:endParaRPr lang="cs-CZ" sz="1300" b="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69" name="Zástupný symbol pro obrázek snímku 1"/>
          <p:cNvSpPr>
            <a:spLocks noGrp="1" noRot="1" noChangeAspect="1" noTextEdit="1"/>
          </p:cNvSpPr>
          <p:nvPr>
            <p:ph type="sldImg"/>
          </p:nvPr>
        </p:nvSpPr>
        <p:spPr>
          <a:ln/>
        </p:spPr>
      </p:sp>
      <p:sp>
        <p:nvSpPr>
          <p:cNvPr id="237570" name="Zástupný symbol pro poznámky 2"/>
          <p:cNvSpPr>
            <a:spLocks noGrp="1"/>
          </p:cNvSpPr>
          <p:nvPr>
            <p:ph type="body" idx="1"/>
          </p:nvPr>
        </p:nvSpPr>
        <p:spPr>
          <a:noFill/>
          <a:ln/>
        </p:spPr>
        <p:txBody>
          <a:bodyPr/>
          <a:lstStyle/>
          <a:p>
            <a:endParaRPr lang="en-US" smtClean="0"/>
          </a:p>
        </p:txBody>
      </p:sp>
      <p:sp>
        <p:nvSpPr>
          <p:cNvPr id="237571"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F7E04FE6-930A-490A-9344-520B821055F7}" type="slidenum">
              <a:rPr lang="cs-CZ" sz="1300" b="0">
                <a:latin typeface="Arial" charset="0"/>
              </a:rPr>
              <a:pPr algn="r" defTabSz="973138"/>
              <a:t>31</a:t>
            </a:fld>
            <a:endParaRPr lang="cs-CZ" sz="1300" b="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7" name="Zástupný symbol pro obrázek snímku 1"/>
          <p:cNvSpPr>
            <a:spLocks noGrp="1" noRot="1" noChangeAspect="1" noTextEdit="1"/>
          </p:cNvSpPr>
          <p:nvPr>
            <p:ph type="sldImg"/>
          </p:nvPr>
        </p:nvSpPr>
        <p:spPr>
          <a:ln/>
        </p:spPr>
      </p:sp>
      <p:sp>
        <p:nvSpPr>
          <p:cNvPr id="239618" name="Zástupný symbol pro poznámky 2"/>
          <p:cNvSpPr>
            <a:spLocks noGrp="1"/>
          </p:cNvSpPr>
          <p:nvPr>
            <p:ph type="body" idx="1"/>
          </p:nvPr>
        </p:nvSpPr>
        <p:spPr>
          <a:noFill/>
          <a:ln/>
        </p:spPr>
        <p:txBody>
          <a:bodyPr/>
          <a:lstStyle/>
          <a:p>
            <a:endParaRPr lang="en-US" smtClean="0"/>
          </a:p>
        </p:txBody>
      </p:sp>
      <p:sp>
        <p:nvSpPr>
          <p:cNvPr id="239619"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AC764076-F5FB-4724-B241-12F5DCEBEE8B}" type="slidenum">
              <a:rPr lang="cs-CZ" sz="1300" b="0">
                <a:latin typeface="Arial" charset="0"/>
              </a:rPr>
              <a:pPr algn="r" defTabSz="973138"/>
              <a:t>34</a:t>
            </a:fld>
            <a:endParaRPr lang="cs-CZ" sz="1300" b="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5" name="Zástupný symbol pro obrázek snímku 1"/>
          <p:cNvSpPr>
            <a:spLocks noGrp="1" noRot="1" noChangeAspect="1" noTextEdit="1"/>
          </p:cNvSpPr>
          <p:nvPr>
            <p:ph type="sldImg"/>
          </p:nvPr>
        </p:nvSpPr>
        <p:spPr>
          <a:ln/>
        </p:spPr>
      </p:sp>
      <p:sp>
        <p:nvSpPr>
          <p:cNvPr id="241666" name="Zástupný symbol pro poznámky 2"/>
          <p:cNvSpPr>
            <a:spLocks noGrp="1"/>
          </p:cNvSpPr>
          <p:nvPr>
            <p:ph type="body" idx="1"/>
          </p:nvPr>
        </p:nvSpPr>
        <p:spPr>
          <a:noFill/>
          <a:ln/>
        </p:spPr>
        <p:txBody>
          <a:bodyPr/>
          <a:lstStyle/>
          <a:p>
            <a:endParaRPr lang="en-US" smtClean="0"/>
          </a:p>
        </p:txBody>
      </p:sp>
      <p:sp>
        <p:nvSpPr>
          <p:cNvPr id="241667"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1F5FBFF7-9072-4E19-9164-F258531C3FBF}" type="slidenum">
              <a:rPr lang="cs-CZ" sz="1300" b="0">
                <a:latin typeface="Arial" charset="0"/>
              </a:rPr>
              <a:pPr algn="r" defTabSz="973138"/>
              <a:t>35</a:t>
            </a:fld>
            <a:endParaRPr lang="cs-CZ" sz="1300" b="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1" name="Zástupný symbol pro obrázek snímku 1"/>
          <p:cNvSpPr>
            <a:spLocks noGrp="1" noRot="1" noChangeAspect="1" noTextEdit="1"/>
          </p:cNvSpPr>
          <p:nvPr>
            <p:ph type="sldImg"/>
          </p:nvPr>
        </p:nvSpPr>
        <p:spPr>
          <a:ln/>
        </p:spPr>
      </p:sp>
      <p:sp>
        <p:nvSpPr>
          <p:cNvPr id="245762" name="Zástupný symbol pro poznámky 2"/>
          <p:cNvSpPr>
            <a:spLocks noGrp="1"/>
          </p:cNvSpPr>
          <p:nvPr>
            <p:ph type="body" idx="1"/>
          </p:nvPr>
        </p:nvSpPr>
        <p:spPr>
          <a:noFill/>
          <a:ln/>
        </p:spPr>
        <p:txBody>
          <a:bodyPr/>
          <a:lstStyle/>
          <a:p>
            <a:endParaRPr lang="en-US" dirty="0" smtClean="0"/>
          </a:p>
        </p:txBody>
      </p:sp>
      <p:sp>
        <p:nvSpPr>
          <p:cNvPr id="245763"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9DA2491B-F381-4166-84D5-30077AC737EB}" type="slidenum">
              <a:rPr lang="cs-CZ" sz="1300" b="0">
                <a:latin typeface="Arial" charset="0"/>
              </a:rPr>
              <a:pPr algn="r" defTabSz="973138"/>
              <a:t>38</a:t>
            </a:fld>
            <a:endParaRPr lang="cs-CZ" sz="1300" b="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3" name="Zástupný symbol pro obrázek snímku 1"/>
          <p:cNvSpPr>
            <a:spLocks noGrp="1" noRot="1" noChangeAspect="1" noTextEdit="1"/>
          </p:cNvSpPr>
          <p:nvPr>
            <p:ph type="sldImg"/>
          </p:nvPr>
        </p:nvSpPr>
        <p:spPr>
          <a:ln/>
        </p:spPr>
      </p:sp>
      <p:sp>
        <p:nvSpPr>
          <p:cNvPr id="248834" name="Zástupný symbol pro poznámky 2"/>
          <p:cNvSpPr>
            <a:spLocks noGrp="1"/>
          </p:cNvSpPr>
          <p:nvPr>
            <p:ph type="body" idx="1"/>
          </p:nvPr>
        </p:nvSpPr>
        <p:spPr>
          <a:noFill/>
          <a:ln/>
        </p:spPr>
        <p:txBody>
          <a:bodyPr/>
          <a:lstStyle/>
          <a:p>
            <a:endParaRPr lang="en-US" smtClean="0"/>
          </a:p>
        </p:txBody>
      </p:sp>
      <p:sp>
        <p:nvSpPr>
          <p:cNvPr id="248835"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9DA2E2D5-628B-4FB4-9E23-35DAA59280BC}" type="slidenum">
              <a:rPr lang="cs-CZ" sz="1300" b="0">
                <a:latin typeface="Arial" charset="0"/>
              </a:rPr>
              <a:pPr algn="r" defTabSz="973138"/>
              <a:t>41</a:t>
            </a:fld>
            <a:endParaRPr lang="cs-CZ" sz="1300" b="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Zástupný symbol pro obrázek snímku 1"/>
          <p:cNvSpPr>
            <a:spLocks noGrp="1" noRot="1" noChangeAspect="1" noTextEdit="1"/>
          </p:cNvSpPr>
          <p:nvPr>
            <p:ph type="sldImg"/>
          </p:nvPr>
        </p:nvSpPr>
        <p:spPr>
          <a:ln/>
        </p:spPr>
      </p:sp>
      <p:sp>
        <p:nvSpPr>
          <p:cNvPr id="135170" name="Zástupný symbol pro poznámky 2"/>
          <p:cNvSpPr>
            <a:spLocks noGrp="1"/>
          </p:cNvSpPr>
          <p:nvPr>
            <p:ph type="body" idx="1"/>
          </p:nvPr>
        </p:nvSpPr>
        <p:spPr>
          <a:noFill/>
          <a:ln/>
        </p:spPr>
        <p:txBody>
          <a:bodyPr/>
          <a:lstStyle/>
          <a:p>
            <a:endParaRPr lang="en-US" smtClean="0"/>
          </a:p>
        </p:txBody>
      </p:sp>
      <p:sp>
        <p:nvSpPr>
          <p:cNvPr id="135171"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3166C41F-0E73-4E04-AE53-9EEE6632D277}" type="slidenum">
              <a:rPr lang="cs-CZ" sz="1300" b="0">
                <a:latin typeface="Arial" charset="0"/>
              </a:rPr>
              <a:pPr algn="r" defTabSz="973138"/>
              <a:t>6</a:t>
            </a:fld>
            <a:endParaRPr lang="cs-CZ" sz="1300" b="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1" name="Zástupný symbol pro obrázek snímku 1"/>
          <p:cNvSpPr>
            <a:spLocks noGrp="1" noRot="1" noChangeAspect="1" noTextEdit="1"/>
          </p:cNvSpPr>
          <p:nvPr>
            <p:ph type="sldImg"/>
          </p:nvPr>
        </p:nvSpPr>
        <p:spPr>
          <a:ln/>
        </p:spPr>
      </p:sp>
      <p:sp>
        <p:nvSpPr>
          <p:cNvPr id="250882" name="Zástupný symbol pro poznámky 2"/>
          <p:cNvSpPr>
            <a:spLocks noGrp="1"/>
          </p:cNvSpPr>
          <p:nvPr>
            <p:ph type="body" idx="1"/>
          </p:nvPr>
        </p:nvSpPr>
        <p:spPr>
          <a:noFill/>
          <a:ln/>
        </p:spPr>
        <p:txBody>
          <a:bodyPr/>
          <a:lstStyle/>
          <a:p>
            <a:endParaRPr lang="en-US" smtClean="0"/>
          </a:p>
        </p:txBody>
      </p:sp>
      <p:sp>
        <p:nvSpPr>
          <p:cNvPr id="250883"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FF16A7A6-9ECD-4C7F-BBAD-47E35C1EEF88}" type="slidenum">
              <a:rPr lang="cs-CZ" sz="1300" b="0">
                <a:latin typeface="Arial" charset="0"/>
              </a:rPr>
              <a:pPr algn="r" defTabSz="973138"/>
              <a:t>42</a:t>
            </a:fld>
            <a:endParaRPr lang="cs-CZ" sz="1300" b="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29" name="Zástupný symbol pro obrázek snímku 1"/>
          <p:cNvSpPr>
            <a:spLocks noGrp="1" noRot="1" noChangeAspect="1" noTextEdit="1"/>
          </p:cNvSpPr>
          <p:nvPr>
            <p:ph type="sldImg"/>
          </p:nvPr>
        </p:nvSpPr>
        <p:spPr>
          <a:ln/>
        </p:spPr>
      </p:sp>
      <p:sp>
        <p:nvSpPr>
          <p:cNvPr id="252930" name="Zástupný symbol pro poznámky 2"/>
          <p:cNvSpPr>
            <a:spLocks noGrp="1"/>
          </p:cNvSpPr>
          <p:nvPr>
            <p:ph type="body" idx="1"/>
          </p:nvPr>
        </p:nvSpPr>
        <p:spPr>
          <a:noFill/>
          <a:ln/>
        </p:spPr>
        <p:txBody>
          <a:bodyPr/>
          <a:lstStyle/>
          <a:p>
            <a:endParaRPr lang="en-US" smtClean="0"/>
          </a:p>
        </p:txBody>
      </p:sp>
      <p:sp>
        <p:nvSpPr>
          <p:cNvPr id="252931"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B4E4BEBA-4E6F-42F1-9AD8-71A2BBAC4400}" type="slidenum">
              <a:rPr lang="cs-CZ" sz="1300" b="0">
                <a:latin typeface="Arial" charset="0"/>
              </a:rPr>
              <a:pPr algn="r" defTabSz="973138"/>
              <a:t>43</a:t>
            </a:fld>
            <a:endParaRPr lang="cs-CZ" sz="1300" b="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7" name="Zástupný symbol pro obrázek snímku 1"/>
          <p:cNvSpPr>
            <a:spLocks noGrp="1" noRot="1" noChangeAspect="1" noTextEdit="1"/>
          </p:cNvSpPr>
          <p:nvPr>
            <p:ph type="sldImg"/>
          </p:nvPr>
        </p:nvSpPr>
        <p:spPr>
          <a:ln/>
        </p:spPr>
      </p:sp>
      <p:sp>
        <p:nvSpPr>
          <p:cNvPr id="254978" name="Zástupný symbol pro poznámky 2"/>
          <p:cNvSpPr>
            <a:spLocks noGrp="1"/>
          </p:cNvSpPr>
          <p:nvPr>
            <p:ph type="body" idx="1"/>
          </p:nvPr>
        </p:nvSpPr>
        <p:spPr>
          <a:noFill/>
          <a:ln/>
        </p:spPr>
        <p:txBody>
          <a:bodyPr/>
          <a:lstStyle/>
          <a:p>
            <a:endParaRPr lang="en-US" smtClean="0"/>
          </a:p>
        </p:txBody>
      </p:sp>
      <p:sp>
        <p:nvSpPr>
          <p:cNvPr id="254979"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894AFB53-E876-464B-AD7A-0A839275BDF6}" type="slidenum">
              <a:rPr lang="cs-CZ" sz="1300" b="0">
                <a:latin typeface="Arial" charset="0"/>
              </a:rPr>
              <a:pPr algn="r" defTabSz="973138"/>
              <a:t>44</a:t>
            </a:fld>
            <a:endParaRPr lang="cs-CZ" sz="1300" b="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7" name="Zástupný symbol pro obrázek snímku 1"/>
          <p:cNvSpPr>
            <a:spLocks noGrp="1" noRot="1" noChangeAspect="1" noTextEdit="1"/>
          </p:cNvSpPr>
          <p:nvPr>
            <p:ph type="sldImg"/>
          </p:nvPr>
        </p:nvSpPr>
        <p:spPr>
          <a:ln/>
        </p:spPr>
      </p:sp>
      <p:sp>
        <p:nvSpPr>
          <p:cNvPr id="265218" name="Zástupný symbol pro poznámky 2"/>
          <p:cNvSpPr>
            <a:spLocks noGrp="1"/>
          </p:cNvSpPr>
          <p:nvPr>
            <p:ph type="body" idx="1"/>
          </p:nvPr>
        </p:nvSpPr>
        <p:spPr>
          <a:noFill/>
          <a:ln/>
        </p:spPr>
        <p:txBody>
          <a:bodyPr/>
          <a:lstStyle/>
          <a:p>
            <a:endParaRPr lang="en-US" smtClean="0"/>
          </a:p>
        </p:txBody>
      </p:sp>
      <p:sp>
        <p:nvSpPr>
          <p:cNvPr id="265219"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C915D774-1523-4792-9A92-DB21D5F95F89}" type="slidenum">
              <a:rPr lang="cs-CZ" sz="1300" b="0">
                <a:latin typeface="Arial" charset="0"/>
              </a:rPr>
              <a:pPr algn="r" defTabSz="973138"/>
              <a:t>61</a:t>
            </a:fld>
            <a:endParaRPr lang="cs-CZ" sz="1300" b="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Zástupný symbol pro obrázek snímku 1"/>
          <p:cNvSpPr>
            <a:spLocks noGrp="1" noRot="1" noChangeAspect="1" noTextEdit="1"/>
          </p:cNvSpPr>
          <p:nvPr>
            <p:ph type="sldImg"/>
          </p:nvPr>
        </p:nvSpPr>
        <p:spPr>
          <a:ln/>
        </p:spPr>
      </p:sp>
      <p:sp>
        <p:nvSpPr>
          <p:cNvPr id="137218" name="Zástupný symbol pro poznámky 2"/>
          <p:cNvSpPr>
            <a:spLocks noGrp="1"/>
          </p:cNvSpPr>
          <p:nvPr>
            <p:ph type="body" idx="1"/>
          </p:nvPr>
        </p:nvSpPr>
        <p:spPr>
          <a:noFill/>
          <a:ln/>
        </p:spPr>
        <p:txBody>
          <a:bodyPr/>
          <a:lstStyle/>
          <a:p>
            <a:endParaRPr lang="en-US" smtClean="0"/>
          </a:p>
        </p:txBody>
      </p:sp>
      <p:sp>
        <p:nvSpPr>
          <p:cNvPr id="137219"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DFEBF410-4E8C-432E-AD58-F2C0101B079A}" type="slidenum">
              <a:rPr lang="cs-CZ" sz="1300" b="0">
                <a:latin typeface="Arial" charset="0"/>
              </a:rPr>
              <a:pPr algn="r" defTabSz="973138"/>
              <a:t>7</a:t>
            </a:fld>
            <a:endParaRPr lang="cs-CZ" sz="1300" b="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Zástupný symbol pro obrázek snímku 1"/>
          <p:cNvSpPr>
            <a:spLocks noGrp="1" noRot="1" noChangeAspect="1" noTextEdit="1"/>
          </p:cNvSpPr>
          <p:nvPr>
            <p:ph type="sldImg"/>
          </p:nvPr>
        </p:nvSpPr>
        <p:spPr>
          <a:ln/>
        </p:spPr>
      </p:sp>
      <p:sp>
        <p:nvSpPr>
          <p:cNvPr id="139266" name="Zástupný symbol pro poznámky 2"/>
          <p:cNvSpPr>
            <a:spLocks noGrp="1"/>
          </p:cNvSpPr>
          <p:nvPr>
            <p:ph type="body" idx="1"/>
          </p:nvPr>
        </p:nvSpPr>
        <p:spPr>
          <a:noFill/>
          <a:ln/>
        </p:spPr>
        <p:txBody>
          <a:bodyPr/>
          <a:lstStyle/>
          <a:p>
            <a:endParaRPr lang="en-US" smtClean="0"/>
          </a:p>
        </p:txBody>
      </p:sp>
      <p:sp>
        <p:nvSpPr>
          <p:cNvPr id="139267"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A416A5C1-A1E3-45BA-BB4E-08C00A4FAC66}" type="slidenum">
              <a:rPr lang="cs-CZ" sz="1300" b="0">
                <a:latin typeface="Arial" charset="0"/>
              </a:rPr>
              <a:pPr algn="r" defTabSz="973138"/>
              <a:t>8</a:t>
            </a:fld>
            <a:endParaRPr lang="cs-CZ" sz="1300" b="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Zástupný symbol pro obrázek snímku 1"/>
          <p:cNvSpPr>
            <a:spLocks noGrp="1" noRot="1" noChangeAspect="1" noTextEdit="1"/>
          </p:cNvSpPr>
          <p:nvPr>
            <p:ph type="sldImg"/>
          </p:nvPr>
        </p:nvSpPr>
        <p:spPr>
          <a:ln/>
        </p:spPr>
      </p:sp>
      <p:sp>
        <p:nvSpPr>
          <p:cNvPr id="141314" name="Zástupný symbol pro poznámky 2"/>
          <p:cNvSpPr>
            <a:spLocks noGrp="1"/>
          </p:cNvSpPr>
          <p:nvPr>
            <p:ph type="body" idx="1"/>
          </p:nvPr>
        </p:nvSpPr>
        <p:spPr>
          <a:noFill/>
          <a:ln/>
        </p:spPr>
        <p:txBody>
          <a:bodyPr/>
          <a:lstStyle/>
          <a:p>
            <a:endParaRPr lang="en-US" smtClean="0"/>
          </a:p>
        </p:txBody>
      </p:sp>
      <p:sp>
        <p:nvSpPr>
          <p:cNvPr id="141315"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CB3918C5-570A-4DC9-9E84-578128D674B5}" type="slidenum">
              <a:rPr lang="cs-CZ" sz="1300" b="0">
                <a:latin typeface="Arial" charset="0"/>
              </a:rPr>
              <a:pPr algn="r" defTabSz="973138"/>
              <a:t>9</a:t>
            </a:fld>
            <a:endParaRPr lang="cs-CZ" sz="1300" b="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Zástupný symbol pro obrázek snímku 1"/>
          <p:cNvSpPr>
            <a:spLocks noGrp="1" noRot="1" noChangeAspect="1" noTextEdit="1"/>
          </p:cNvSpPr>
          <p:nvPr>
            <p:ph type="sldImg"/>
          </p:nvPr>
        </p:nvSpPr>
        <p:spPr>
          <a:ln/>
        </p:spPr>
      </p:sp>
      <p:sp>
        <p:nvSpPr>
          <p:cNvPr id="143362" name="Zástupný symbol pro poznámky 2"/>
          <p:cNvSpPr>
            <a:spLocks noGrp="1"/>
          </p:cNvSpPr>
          <p:nvPr>
            <p:ph type="body" idx="1"/>
          </p:nvPr>
        </p:nvSpPr>
        <p:spPr>
          <a:noFill/>
          <a:ln/>
        </p:spPr>
        <p:txBody>
          <a:bodyPr/>
          <a:lstStyle/>
          <a:p>
            <a:endParaRPr lang="en-US" smtClean="0"/>
          </a:p>
        </p:txBody>
      </p:sp>
      <p:sp>
        <p:nvSpPr>
          <p:cNvPr id="143363"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4BA6020C-D7C7-430F-A71F-4E817667DE96}" type="slidenum">
              <a:rPr lang="cs-CZ" sz="1300" b="0">
                <a:latin typeface="Arial" charset="0"/>
              </a:rPr>
              <a:pPr algn="r" defTabSz="973138"/>
              <a:t>10</a:t>
            </a:fld>
            <a:endParaRPr lang="cs-CZ" sz="1300" b="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Zástupný symbol pro obrázek snímku 1"/>
          <p:cNvSpPr>
            <a:spLocks noGrp="1" noRot="1" noChangeAspect="1" noTextEdit="1"/>
          </p:cNvSpPr>
          <p:nvPr>
            <p:ph type="sldImg"/>
          </p:nvPr>
        </p:nvSpPr>
        <p:spPr>
          <a:ln/>
        </p:spPr>
      </p:sp>
      <p:sp>
        <p:nvSpPr>
          <p:cNvPr id="146434" name="Zástupný symbol pro poznámky 2"/>
          <p:cNvSpPr>
            <a:spLocks noGrp="1"/>
          </p:cNvSpPr>
          <p:nvPr>
            <p:ph type="body" idx="1"/>
          </p:nvPr>
        </p:nvSpPr>
        <p:spPr>
          <a:noFill/>
          <a:ln/>
        </p:spPr>
        <p:txBody>
          <a:bodyPr/>
          <a:lstStyle/>
          <a:p>
            <a:endParaRPr lang="en-US" smtClean="0"/>
          </a:p>
        </p:txBody>
      </p:sp>
      <p:sp>
        <p:nvSpPr>
          <p:cNvPr id="146435"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CD01485B-62A7-4823-9F48-60E06DA3362A}" type="slidenum">
              <a:rPr lang="cs-CZ" sz="1300" b="0">
                <a:latin typeface="Arial" charset="0"/>
              </a:rPr>
              <a:pPr algn="r" defTabSz="973138"/>
              <a:t>11</a:t>
            </a:fld>
            <a:endParaRPr lang="cs-CZ" sz="1300" b="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Zástupný symbol pro obrázek snímku 1"/>
          <p:cNvSpPr>
            <a:spLocks noGrp="1" noRot="1" noChangeAspect="1" noTextEdit="1"/>
          </p:cNvSpPr>
          <p:nvPr>
            <p:ph type="sldImg"/>
          </p:nvPr>
        </p:nvSpPr>
        <p:spPr>
          <a:ln/>
        </p:spPr>
      </p:sp>
      <p:sp>
        <p:nvSpPr>
          <p:cNvPr id="149506" name="Zástupný symbol pro poznámky 2"/>
          <p:cNvSpPr>
            <a:spLocks noGrp="1"/>
          </p:cNvSpPr>
          <p:nvPr>
            <p:ph type="body" idx="1"/>
          </p:nvPr>
        </p:nvSpPr>
        <p:spPr>
          <a:noFill/>
          <a:ln/>
        </p:spPr>
        <p:txBody>
          <a:bodyPr/>
          <a:lstStyle/>
          <a:p>
            <a:endParaRPr lang="en-US" smtClean="0"/>
          </a:p>
        </p:txBody>
      </p:sp>
      <p:sp>
        <p:nvSpPr>
          <p:cNvPr id="149507"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BD3FCCEB-E8D1-4B15-A96E-0F0B708D457A}" type="slidenum">
              <a:rPr lang="cs-CZ" sz="1300" b="0">
                <a:latin typeface="Arial" charset="0"/>
              </a:rPr>
              <a:pPr algn="r" defTabSz="973138"/>
              <a:t>13</a:t>
            </a:fld>
            <a:endParaRPr lang="cs-CZ" sz="1300" b="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Zástupný symbol pro obrázek snímku 1"/>
          <p:cNvSpPr>
            <a:spLocks noGrp="1" noRot="1" noChangeAspect="1" noTextEdit="1"/>
          </p:cNvSpPr>
          <p:nvPr>
            <p:ph type="sldImg"/>
          </p:nvPr>
        </p:nvSpPr>
        <p:spPr>
          <a:ln/>
        </p:spPr>
      </p:sp>
      <p:sp>
        <p:nvSpPr>
          <p:cNvPr id="154626" name="Zástupný symbol pro poznámky 2"/>
          <p:cNvSpPr>
            <a:spLocks noGrp="1"/>
          </p:cNvSpPr>
          <p:nvPr>
            <p:ph type="body" idx="1"/>
          </p:nvPr>
        </p:nvSpPr>
        <p:spPr>
          <a:noFill/>
          <a:ln/>
        </p:spPr>
        <p:txBody>
          <a:bodyPr/>
          <a:lstStyle/>
          <a:p>
            <a:endParaRPr lang="en-US" smtClean="0"/>
          </a:p>
        </p:txBody>
      </p:sp>
      <p:sp>
        <p:nvSpPr>
          <p:cNvPr id="154627" name="Zástupný symbol pro číslo snímku 3"/>
          <p:cNvSpPr txBox="1">
            <a:spLocks noGrp="1"/>
          </p:cNvSpPr>
          <p:nvPr/>
        </p:nvSpPr>
        <p:spPr bwMode="auto">
          <a:xfrm>
            <a:off x="3937000" y="9575800"/>
            <a:ext cx="3013075" cy="504825"/>
          </a:xfrm>
          <a:prstGeom prst="rect">
            <a:avLst/>
          </a:prstGeom>
          <a:noFill/>
          <a:ln w="9525">
            <a:noFill/>
            <a:miter lim="800000"/>
            <a:headEnd/>
            <a:tailEnd/>
          </a:ln>
        </p:spPr>
        <p:txBody>
          <a:bodyPr lIns="97329" tIns="48664" rIns="97329" bIns="48664" anchor="b"/>
          <a:lstStyle/>
          <a:p>
            <a:pPr algn="r" defTabSz="973138"/>
            <a:fld id="{85E123D0-D136-4FDF-AB1D-A9BF3384A57E}" type="slidenum">
              <a:rPr lang="cs-CZ" sz="1300" b="0">
                <a:latin typeface="Arial" charset="0"/>
              </a:rPr>
              <a:pPr algn="r" defTabSz="973138"/>
              <a:t>17</a:t>
            </a:fld>
            <a:endParaRPr lang="cs-CZ" sz="1300" b="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F2D3EF28-BA37-4B2B-895E-FCDB81A66BE7}"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596E7F3-56E0-4B4F-946F-2A2E0C47B3A0}"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5AA3727-1F7F-4D76-A2F6-8D2973D33F80}"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457200" y="1600200"/>
            <a:ext cx="8229600" cy="4525963"/>
          </a:xfrm>
        </p:spPr>
        <p:txBody>
          <a:bodyPr/>
          <a:lstStyle/>
          <a:p>
            <a:pPr lvl="0"/>
            <a:endParaRPr lang="cs-CZ"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758BC699-73B5-4CE2-A40A-D2EFE5EDF73E}"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Nadpis a 4 obsahy">
    <p:spTree>
      <p:nvGrpSpPr>
        <p:cNvPr id="1" name=""/>
        <p:cNvGrpSpPr/>
        <p:nvPr/>
      </p:nvGrpSpPr>
      <p:grpSpPr>
        <a:xfrm>
          <a:off x="0" y="0"/>
          <a:ext cx="0" cy="0"/>
          <a:chOff x="0" y="0"/>
          <a:chExt cx="0" cy="0"/>
        </a:xfrm>
      </p:grpSpPr>
      <p:sp>
        <p:nvSpPr>
          <p:cNvPr id="2" name="Nadpis 1"/>
          <p:cNvSpPr>
            <a:spLocks noGrp="1"/>
          </p:cNvSpPr>
          <p:nvPr>
            <p:ph type="title" sz="quarter"/>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obsah 2"/>
          <p:cNvSpPr>
            <a:spLocks noGrp="1"/>
          </p:cNvSpPr>
          <p:nvPr>
            <p:ph sz="quarter" idx="1"/>
          </p:nvPr>
        </p:nvSpPr>
        <p:spPr>
          <a:xfrm>
            <a:off x="457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8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57200" y="3938588"/>
            <a:ext cx="4038600" cy="218757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obsah 5"/>
          <p:cNvSpPr>
            <a:spLocks noGrp="1"/>
          </p:cNvSpPr>
          <p:nvPr>
            <p:ph sz="quarter" idx="4"/>
          </p:nvPr>
        </p:nvSpPr>
        <p:spPr>
          <a:xfrm>
            <a:off x="4648200" y="3938588"/>
            <a:ext cx="4038600" cy="218757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90C453B4-1304-4076-8C0C-317E452F66B9}"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2378F70-D16F-49F9-BEC7-7FF86D4AD553}"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5605EFA5-F94B-47F6-9850-6F8962D91F0D}"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AA261CAE-A5AD-4F0A-8F9F-C0A97A3F876B}"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C5F80272-3CC9-40F0-ADC6-5ED8DD96E6F7}"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3F28F852-EBA6-453F-B81C-B76212E976A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58662F6B-CAEB-4EA3-98DC-DCBB2EF2F400}"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79033B59-F906-44BF-BE5A-B96B09400826}"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82FA67C6-C144-480B-8400-2E339FA8574B}"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D16791E3-2712-4B9A-9A76-A4F8039F1277}"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2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28.xml.rels><?xml version="1.0" encoding="UTF-8" standalone="yes"?>
<Relationships xmlns="http://schemas.openxmlformats.org/package/2006/relationships"><Relationship Id="rId3" Type="http://schemas.openxmlformats.org/officeDocument/2006/relationships/image" Target="../media/image19.jpeg"/><Relationship Id="rId7" Type="http://schemas.openxmlformats.org/officeDocument/2006/relationships/image" Target="../media/image24.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2.wmf"/><Relationship Id="rId5" Type="http://schemas.openxmlformats.org/officeDocument/2006/relationships/oleObject" Target="../embeddings/oleObject1.bin"/><Relationship Id="rId4" Type="http://schemas.openxmlformats.org/officeDocument/2006/relationships/image" Target="../media/image23.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2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2"/>
          </p:nvPr>
        </p:nvSpPr>
        <p:spPr/>
        <p:txBody>
          <a:bodyPr/>
          <a:lstStyle/>
          <a:p>
            <a:pPr>
              <a:defRPr/>
            </a:pPr>
            <a:fld id="{33D50E8B-5AED-4CFB-89BC-5D857182187C}" type="slidenum">
              <a:rPr lang="cs-CZ"/>
              <a:pPr>
                <a:defRPr/>
              </a:pPr>
              <a:t>1</a:t>
            </a:fld>
            <a:endParaRPr lang="cs-CZ"/>
          </a:p>
        </p:txBody>
      </p:sp>
      <p:sp>
        <p:nvSpPr>
          <p:cNvPr id="17410" name="Rectangle 4"/>
          <p:cNvSpPr>
            <a:spLocks noGrp="1" noChangeArrowheads="1"/>
          </p:cNvSpPr>
          <p:nvPr>
            <p:ph type="title"/>
          </p:nvPr>
        </p:nvSpPr>
        <p:spPr>
          <a:xfrm>
            <a:off x="0" y="908050"/>
            <a:ext cx="8604250" cy="3673475"/>
          </a:xfrm>
        </p:spPr>
        <p:txBody>
          <a:bodyPr/>
          <a:lstStyle/>
          <a:p>
            <a:pPr eaLnBrk="1" hangingPunct="1"/>
            <a:r>
              <a:rPr lang="cs-CZ" altLang="cs-CZ" sz="4000" smtClean="0"/>
              <a:t/>
            </a:r>
            <a:br>
              <a:rPr lang="cs-CZ" altLang="cs-CZ" sz="4000" smtClean="0"/>
            </a:br>
            <a:r>
              <a:rPr lang="cs-CZ" altLang="cs-CZ" sz="6600" b="1" smtClean="0">
                <a:solidFill>
                  <a:srgbClr val="0033CC"/>
                </a:solidFill>
              </a:rPr>
              <a:t>METABOLISMUS </a:t>
            </a:r>
            <a:br>
              <a:rPr lang="cs-CZ" altLang="cs-CZ" sz="6600" b="1" smtClean="0">
                <a:solidFill>
                  <a:srgbClr val="0033CC"/>
                </a:solidFill>
              </a:rPr>
            </a:br>
            <a:r>
              <a:rPr lang="cs-CZ" altLang="cs-CZ" sz="6600" b="1" smtClean="0">
                <a:solidFill>
                  <a:srgbClr val="0033CC"/>
                </a:solidFill>
              </a:rPr>
              <a:t/>
            </a:r>
            <a:br>
              <a:rPr lang="cs-CZ" altLang="cs-CZ" sz="6600" b="1" smtClean="0">
                <a:solidFill>
                  <a:srgbClr val="0033CC"/>
                </a:solidFill>
              </a:rPr>
            </a:br>
            <a:r>
              <a:rPr lang="cs-CZ" altLang="cs-CZ" sz="6600" b="1" smtClean="0">
                <a:solidFill>
                  <a:srgbClr val="0033CC"/>
                </a:solidFill>
              </a:rPr>
              <a:t>SACHARID</a:t>
            </a:r>
            <a:r>
              <a:rPr lang="en-US" altLang="cs-CZ" sz="6600" b="1" smtClean="0">
                <a:solidFill>
                  <a:srgbClr val="0033CC"/>
                </a:solidFill>
                <a:cs typeface="Arial" charset="0"/>
              </a:rPr>
              <a:t>Ů</a:t>
            </a:r>
          </a:p>
        </p:txBody>
      </p:sp>
      <p:sp>
        <p:nvSpPr>
          <p:cNvPr id="17411" name="Text Box 6"/>
          <p:cNvSpPr txBox="1">
            <a:spLocks noChangeArrowheads="1"/>
          </p:cNvSpPr>
          <p:nvPr/>
        </p:nvSpPr>
        <p:spPr bwMode="auto">
          <a:xfrm>
            <a:off x="1979612" y="5589588"/>
            <a:ext cx="5328691" cy="369332"/>
          </a:xfrm>
          <a:prstGeom prst="rect">
            <a:avLst/>
          </a:prstGeom>
          <a:noFill/>
          <a:ln w="9525">
            <a:noFill/>
            <a:miter lim="800000"/>
            <a:headEnd/>
            <a:tailEnd/>
          </a:ln>
        </p:spPr>
        <p:txBody>
          <a:bodyPr wrap="square">
            <a:spAutoFit/>
          </a:bodyPr>
          <a:lstStyle/>
          <a:p>
            <a:pPr>
              <a:spcBef>
                <a:spcPct val="50000"/>
              </a:spcBef>
            </a:pPr>
            <a:r>
              <a:rPr lang="en-US" altLang="cs-CZ" sz="1800" dirty="0">
                <a:cs typeface="Times New Roman" pitchFamily="18" charset="0"/>
              </a:rPr>
              <a:t>©</a:t>
            </a:r>
            <a:r>
              <a:rPr lang="cs-CZ" altLang="cs-CZ" sz="1800" dirty="0">
                <a:cs typeface="Times New Roman" pitchFamily="18" charset="0"/>
              </a:rPr>
              <a:t>    </a:t>
            </a:r>
            <a:r>
              <a:rPr lang="cs-CZ" altLang="cs-CZ" sz="1800" dirty="0"/>
              <a:t>Biochemický ústav LF MU </a:t>
            </a:r>
            <a:r>
              <a:rPr lang="cs-CZ" altLang="cs-CZ" sz="1800" dirty="0" smtClean="0"/>
              <a:t>2016  </a:t>
            </a:r>
            <a:r>
              <a:rPr lang="cs-CZ" altLang="cs-CZ" sz="1800" dirty="0"/>
              <a:t>- (H.P</a:t>
            </a:r>
            <a:r>
              <a:rPr lang="cs-CZ" altLang="cs-CZ" sz="1800" dirty="0" smtClean="0"/>
              <a:t>., ET)</a:t>
            </a:r>
            <a:endParaRPr lang="cs-CZ" altLang="cs-CZ"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symbol pro číslo snímku 3"/>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D477CE4E-D716-4A99-B5B9-2EA55D614579}" type="slidenum">
              <a:rPr lang="cs-CZ" sz="1400" b="0">
                <a:latin typeface="+mn-lt"/>
              </a:rPr>
              <a:pPr algn="r">
                <a:defRPr/>
              </a:pPr>
              <a:t>10</a:t>
            </a:fld>
            <a:endParaRPr lang="cs-CZ" sz="1400" b="0">
              <a:latin typeface="+mn-lt"/>
            </a:endParaRPr>
          </a:p>
        </p:txBody>
      </p:sp>
      <p:sp>
        <p:nvSpPr>
          <p:cNvPr id="142338" name="Text Box 2"/>
          <p:cNvSpPr txBox="1">
            <a:spLocks noChangeArrowheads="1"/>
          </p:cNvSpPr>
          <p:nvPr/>
        </p:nvSpPr>
        <p:spPr bwMode="auto">
          <a:xfrm>
            <a:off x="1476375" y="260350"/>
            <a:ext cx="6192838" cy="641350"/>
          </a:xfrm>
          <a:prstGeom prst="rect">
            <a:avLst/>
          </a:prstGeom>
          <a:noFill/>
          <a:ln w="9525">
            <a:noFill/>
            <a:miter lim="800000"/>
            <a:headEnd/>
            <a:tailEnd/>
          </a:ln>
        </p:spPr>
        <p:txBody>
          <a:bodyPr>
            <a:spAutoFit/>
          </a:bodyPr>
          <a:lstStyle/>
          <a:p>
            <a:pPr algn="ctr">
              <a:spcBef>
                <a:spcPct val="50000"/>
              </a:spcBef>
            </a:pPr>
            <a:r>
              <a:rPr lang="cs-CZ" altLang="cs-CZ" sz="3600">
                <a:solidFill>
                  <a:srgbClr val="0000CC"/>
                </a:solidFill>
              </a:rPr>
              <a:t>GLUKOSA  V KRVI  </a:t>
            </a:r>
          </a:p>
        </p:txBody>
      </p:sp>
      <p:sp>
        <p:nvSpPr>
          <p:cNvPr id="142339" name="Text Box 6"/>
          <p:cNvSpPr txBox="1">
            <a:spLocks noChangeArrowheads="1"/>
          </p:cNvSpPr>
          <p:nvPr/>
        </p:nvSpPr>
        <p:spPr bwMode="auto">
          <a:xfrm>
            <a:off x="323850" y="1196975"/>
            <a:ext cx="6840538" cy="519113"/>
          </a:xfrm>
          <a:prstGeom prst="rect">
            <a:avLst/>
          </a:prstGeom>
          <a:noFill/>
          <a:ln w="9525">
            <a:noFill/>
            <a:miter lim="800000"/>
            <a:headEnd/>
            <a:tailEnd/>
          </a:ln>
        </p:spPr>
        <p:txBody>
          <a:bodyPr>
            <a:spAutoFit/>
          </a:bodyPr>
          <a:lstStyle/>
          <a:p>
            <a:pPr>
              <a:spcBef>
                <a:spcPct val="25000"/>
              </a:spcBef>
            </a:pPr>
            <a:r>
              <a:rPr lang="cs-CZ" altLang="cs-CZ" sz="2800" b="0"/>
              <a:t>Glukosa 3,9-5,5 mmol/l        </a:t>
            </a:r>
            <a:r>
              <a:rPr lang="cs-CZ" altLang="cs-CZ" sz="2000" b="0"/>
              <a:t>(plasma)</a:t>
            </a:r>
          </a:p>
        </p:txBody>
      </p:sp>
      <p:sp>
        <p:nvSpPr>
          <p:cNvPr id="142340" name="Text Box 7"/>
          <p:cNvSpPr txBox="1">
            <a:spLocks noChangeArrowheads="1"/>
          </p:cNvSpPr>
          <p:nvPr/>
        </p:nvSpPr>
        <p:spPr bwMode="auto">
          <a:xfrm>
            <a:off x="1692275" y="2636838"/>
            <a:ext cx="5545138" cy="457200"/>
          </a:xfrm>
          <a:prstGeom prst="rect">
            <a:avLst/>
          </a:prstGeom>
          <a:noFill/>
          <a:ln w="9525">
            <a:noFill/>
            <a:miter lim="800000"/>
            <a:headEnd/>
            <a:tailEnd/>
          </a:ln>
        </p:spPr>
        <p:txBody>
          <a:bodyPr>
            <a:spAutoFit/>
          </a:bodyPr>
          <a:lstStyle/>
          <a:p>
            <a:pPr algn="ctr">
              <a:spcBef>
                <a:spcPct val="50000"/>
              </a:spcBef>
            </a:pPr>
            <a:r>
              <a:rPr lang="cs-CZ" altLang="cs-CZ" sz="2400"/>
              <a:t>Hormonální regulace glukosy v krvi</a:t>
            </a:r>
          </a:p>
        </p:txBody>
      </p:sp>
      <p:sp>
        <p:nvSpPr>
          <p:cNvPr id="106505" name="AutoShape 9"/>
          <p:cNvSpPr>
            <a:spLocks noChangeArrowheads="1"/>
          </p:cNvSpPr>
          <p:nvPr/>
        </p:nvSpPr>
        <p:spPr bwMode="auto">
          <a:xfrm>
            <a:off x="1908175" y="4365625"/>
            <a:ext cx="574675" cy="1296988"/>
          </a:xfrm>
          <a:prstGeom prst="upArrow">
            <a:avLst>
              <a:gd name="adj1" fmla="val 50000"/>
              <a:gd name="adj2" fmla="val 56423"/>
            </a:avLst>
          </a:prstGeom>
          <a:solidFill>
            <a:schemeClr val="accent1"/>
          </a:solidFill>
          <a:ln w="25400">
            <a:solidFill>
              <a:schemeClr val="tx1"/>
            </a:solidFill>
            <a:miter lim="800000"/>
            <a:headEnd/>
            <a:tailEnd/>
          </a:ln>
        </p:spPr>
        <p:txBody>
          <a:bodyPr wrap="none" anchor="ctr"/>
          <a:lstStyle/>
          <a:p>
            <a:endParaRPr lang="cs-CZ" altLang="cs-CZ" sz="4000"/>
          </a:p>
        </p:txBody>
      </p:sp>
      <p:sp>
        <p:nvSpPr>
          <p:cNvPr id="106506" name="AutoShape 10"/>
          <p:cNvSpPr>
            <a:spLocks noChangeArrowheads="1"/>
          </p:cNvSpPr>
          <p:nvPr/>
        </p:nvSpPr>
        <p:spPr bwMode="auto">
          <a:xfrm>
            <a:off x="6659563" y="4508500"/>
            <a:ext cx="574675" cy="1296988"/>
          </a:xfrm>
          <a:prstGeom prst="downArrow">
            <a:avLst>
              <a:gd name="adj1" fmla="val 50000"/>
              <a:gd name="adj2" fmla="val 56423"/>
            </a:avLst>
          </a:prstGeom>
          <a:solidFill>
            <a:schemeClr val="accent1"/>
          </a:solidFill>
          <a:ln w="25400">
            <a:solidFill>
              <a:schemeClr val="tx1"/>
            </a:solidFill>
            <a:miter lim="800000"/>
            <a:headEnd/>
            <a:tailEnd/>
          </a:ln>
        </p:spPr>
        <p:txBody>
          <a:bodyPr wrap="none" anchor="ctr"/>
          <a:lstStyle/>
          <a:p>
            <a:endParaRPr lang="cs-CZ" altLang="cs-CZ" sz="4000"/>
          </a:p>
        </p:txBody>
      </p:sp>
      <p:sp>
        <p:nvSpPr>
          <p:cNvPr id="106508" name="Text Box 12"/>
          <p:cNvSpPr txBox="1">
            <a:spLocks noChangeArrowheads="1"/>
          </p:cNvSpPr>
          <p:nvPr/>
        </p:nvSpPr>
        <p:spPr bwMode="auto">
          <a:xfrm>
            <a:off x="827088" y="3500438"/>
            <a:ext cx="3095625" cy="822325"/>
          </a:xfrm>
          <a:prstGeom prst="rect">
            <a:avLst/>
          </a:prstGeom>
          <a:noFill/>
          <a:ln w="9525">
            <a:noFill/>
            <a:miter lim="800000"/>
            <a:headEnd/>
            <a:tailEnd/>
          </a:ln>
        </p:spPr>
        <p:txBody>
          <a:bodyPr>
            <a:spAutoFit/>
          </a:bodyPr>
          <a:lstStyle/>
          <a:p>
            <a:r>
              <a:rPr lang="cs-CZ" altLang="cs-CZ" sz="2400"/>
              <a:t>Glukagon</a:t>
            </a:r>
            <a:r>
              <a:rPr lang="cs-CZ" altLang="cs-CZ" sz="2400" b="0"/>
              <a:t> zvyšuje hladinu glukosy v krvi</a:t>
            </a:r>
          </a:p>
        </p:txBody>
      </p:sp>
      <p:sp>
        <p:nvSpPr>
          <p:cNvPr id="106509" name="Text Box 13"/>
          <p:cNvSpPr txBox="1">
            <a:spLocks noChangeArrowheads="1"/>
          </p:cNvSpPr>
          <p:nvPr/>
        </p:nvSpPr>
        <p:spPr bwMode="auto">
          <a:xfrm>
            <a:off x="5580063" y="3429000"/>
            <a:ext cx="3168650" cy="822325"/>
          </a:xfrm>
          <a:prstGeom prst="rect">
            <a:avLst/>
          </a:prstGeom>
          <a:noFill/>
          <a:ln w="9525">
            <a:noFill/>
            <a:miter lim="800000"/>
            <a:headEnd/>
            <a:tailEnd/>
          </a:ln>
        </p:spPr>
        <p:txBody>
          <a:bodyPr>
            <a:spAutoFit/>
          </a:bodyPr>
          <a:lstStyle/>
          <a:p>
            <a:r>
              <a:rPr lang="cs-CZ" altLang="cs-CZ" sz="2400"/>
              <a:t>Insulin</a:t>
            </a:r>
            <a:r>
              <a:rPr lang="cs-CZ" altLang="cs-CZ" sz="2400" b="0"/>
              <a:t> snižuje hladinu glukosy v krvi</a:t>
            </a:r>
          </a:p>
        </p:txBody>
      </p:sp>
      <p:sp>
        <p:nvSpPr>
          <p:cNvPr id="142345" name="Text Box 12"/>
          <p:cNvSpPr txBox="1">
            <a:spLocks noChangeArrowheads="1"/>
          </p:cNvSpPr>
          <p:nvPr/>
        </p:nvSpPr>
        <p:spPr bwMode="auto">
          <a:xfrm>
            <a:off x="323850" y="6308725"/>
            <a:ext cx="3168650" cy="336550"/>
          </a:xfrm>
          <a:prstGeom prst="rect">
            <a:avLst/>
          </a:prstGeom>
          <a:noFill/>
          <a:ln w="9525">
            <a:noFill/>
            <a:miter lim="800000"/>
            <a:headEnd/>
            <a:tailEnd/>
          </a:ln>
        </p:spPr>
        <p:txBody>
          <a:bodyPr>
            <a:spAutoFit/>
          </a:bodyPr>
          <a:lstStyle/>
          <a:p>
            <a:pPr>
              <a:spcBef>
                <a:spcPct val="50000"/>
              </a:spcBef>
            </a:pPr>
            <a:r>
              <a:rPr lang="cs-CZ" sz="1600" b="0"/>
              <a:t>Glykemie = hladina glukosy v krvi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6505"/>
                                        </p:tgtEl>
                                        <p:attrNameLst>
                                          <p:attrName>style.visibility</p:attrName>
                                        </p:attrNameLst>
                                      </p:cBhvr>
                                      <p:to>
                                        <p:strVal val="visible"/>
                                      </p:to>
                                    </p:set>
                                    <p:animEffect transition="in" filter="wipe(down)">
                                      <p:cBhvr>
                                        <p:cTn id="7" dur="1000"/>
                                        <p:tgtEl>
                                          <p:spTgt spid="10650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06508"/>
                                        </p:tgtEl>
                                        <p:attrNameLst>
                                          <p:attrName>style.visibility</p:attrName>
                                        </p:attrNameLst>
                                      </p:cBhvr>
                                      <p:to>
                                        <p:strVal val="visible"/>
                                      </p:to>
                                    </p:set>
                                    <p:animEffect transition="in" filter="wipe(down)">
                                      <p:cBhvr>
                                        <p:cTn id="10" dur="1000"/>
                                        <p:tgtEl>
                                          <p:spTgt spid="106508"/>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06509"/>
                                        </p:tgtEl>
                                        <p:attrNameLst>
                                          <p:attrName>style.visibility</p:attrName>
                                        </p:attrNameLst>
                                      </p:cBhvr>
                                      <p:to>
                                        <p:strVal val="visible"/>
                                      </p:to>
                                    </p:set>
                                    <p:animEffect transition="in" filter="wipe(up)">
                                      <p:cBhvr>
                                        <p:cTn id="13" dur="1000"/>
                                        <p:tgtEl>
                                          <p:spTgt spid="106509"/>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06506"/>
                                        </p:tgtEl>
                                        <p:attrNameLst>
                                          <p:attrName>style.visibility</p:attrName>
                                        </p:attrNameLst>
                                      </p:cBhvr>
                                      <p:to>
                                        <p:strVal val="visible"/>
                                      </p:to>
                                    </p:set>
                                    <p:animEffect transition="in" filter="wipe(up)">
                                      <p:cBhvr>
                                        <p:cTn id="16" dur="1000"/>
                                        <p:tgtEl>
                                          <p:spTgt spid="106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5" grpId="0" animBg="1"/>
      <p:bldP spid="106506" grpId="0" animBg="1"/>
      <p:bldP spid="106508" grpId="0"/>
      <p:bldP spid="10650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0404595F-70FD-4C66-9076-F2936E66703E}" type="slidenum">
              <a:rPr lang="cs-CZ" sz="1400" b="0">
                <a:latin typeface="+mn-lt"/>
              </a:rPr>
              <a:pPr algn="r">
                <a:defRPr/>
              </a:pPr>
              <a:t>11</a:t>
            </a:fld>
            <a:endParaRPr lang="cs-CZ" sz="1400" b="0">
              <a:latin typeface="+mn-lt"/>
            </a:endParaRPr>
          </a:p>
        </p:txBody>
      </p:sp>
      <p:sp>
        <p:nvSpPr>
          <p:cNvPr id="145410" name="Rectangle 4"/>
          <p:cNvSpPr>
            <a:spLocks noGrp="1" noChangeArrowheads="1"/>
          </p:cNvSpPr>
          <p:nvPr>
            <p:ph type="title" idx="4294967295"/>
          </p:nvPr>
        </p:nvSpPr>
        <p:spPr>
          <a:xfrm>
            <a:off x="107950" y="188913"/>
            <a:ext cx="9036050" cy="1143000"/>
          </a:xfrm>
        </p:spPr>
        <p:txBody>
          <a:bodyPr/>
          <a:lstStyle/>
          <a:p>
            <a:pPr eaLnBrk="1" hangingPunct="1"/>
            <a:r>
              <a:rPr lang="cs-CZ" altLang="cs-CZ" sz="2800" b="1" dirty="0" smtClean="0">
                <a:solidFill>
                  <a:srgbClr val="0033CC"/>
                </a:solidFill>
                <a:latin typeface="Times New Roman" pitchFamily="18" charset="0"/>
              </a:rPr>
              <a:t>Játra - metabolicky </a:t>
            </a:r>
            <a:r>
              <a:rPr lang="cs-CZ" altLang="cs-CZ" sz="2800" b="1" dirty="0" err="1" smtClean="0">
                <a:solidFill>
                  <a:srgbClr val="0033CC"/>
                </a:solidFill>
                <a:latin typeface="Times New Roman" pitchFamily="18" charset="0"/>
              </a:rPr>
              <a:t>nejvýznamější</a:t>
            </a:r>
            <a:r>
              <a:rPr lang="cs-CZ" altLang="cs-CZ" sz="2800" b="1" dirty="0" smtClean="0">
                <a:solidFill>
                  <a:srgbClr val="0033CC"/>
                </a:solidFill>
                <a:latin typeface="Times New Roman" pitchFamily="18" charset="0"/>
              </a:rPr>
              <a:t> orgán v </a:t>
            </a:r>
            <a:r>
              <a:rPr lang="cs-CZ" altLang="cs-CZ" sz="2800" b="1" dirty="0" smtClean="0">
                <a:solidFill>
                  <a:srgbClr val="0033CC"/>
                </a:solidFill>
                <a:latin typeface="Times New Roman" pitchFamily="18" charset="0"/>
              </a:rPr>
              <a:t>těle</a:t>
            </a:r>
            <a:endParaRPr lang="cs-CZ" altLang="cs-CZ" sz="2800" b="1" dirty="0" smtClean="0">
              <a:solidFill>
                <a:srgbClr val="0033CC"/>
              </a:solidFill>
              <a:latin typeface="Times New Roman" pitchFamily="18" charset="0"/>
            </a:endParaRPr>
          </a:p>
        </p:txBody>
      </p:sp>
      <p:sp>
        <p:nvSpPr>
          <p:cNvPr id="145411" name="Text Box 6"/>
          <p:cNvSpPr txBox="1">
            <a:spLocks noChangeArrowheads="1"/>
          </p:cNvSpPr>
          <p:nvPr/>
        </p:nvSpPr>
        <p:spPr bwMode="auto">
          <a:xfrm>
            <a:off x="323850" y="2851150"/>
            <a:ext cx="8424863" cy="3368675"/>
          </a:xfrm>
          <a:prstGeom prst="rect">
            <a:avLst/>
          </a:prstGeom>
          <a:noFill/>
          <a:ln w="9525">
            <a:noFill/>
            <a:miter lim="800000"/>
            <a:headEnd/>
            <a:tailEnd/>
          </a:ln>
        </p:spPr>
        <p:txBody>
          <a:bodyPr>
            <a:spAutoFit/>
          </a:bodyPr>
          <a:lstStyle/>
          <a:p>
            <a:pPr>
              <a:spcBef>
                <a:spcPct val="25000"/>
              </a:spcBef>
            </a:pPr>
            <a:r>
              <a:rPr lang="cs-CZ" altLang="cs-CZ" sz="2000" dirty="0">
                <a:cs typeface="Times New Roman" pitchFamily="18" charset="0"/>
              </a:rPr>
              <a:t>• </a:t>
            </a:r>
            <a:r>
              <a:rPr lang="cs-CZ" altLang="cs-CZ" sz="2000" b="0" dirty="0">
                <a:cs typeface="Times New Roman" pitchFamily="18" charset="0"/>
              </a:rPr>
              <a:t>zásobování ostatních tkání glukosou</a:t>
            </a:r>
          </a:p>
          <a:p>
            <a:pPr>
              <a:spcBef>
                <a:spcPct val="25000"/>
              </a:spcBef>
            </a:pPr>
            <a:r>
              <a:rPr lang="cs-CZ" altLang="cs-CZ" sz="2000" dirty="0"/>
              <a:t>• </a:t>
            </a:r>
            <a:r>
              <a:rPr lang="cs-CZ" altLang="cs-CZ" sz="2000" b="0" dirty="0"/>
              <a:t>metabolismus glukosy: degradace  glukosy</a:t>
            </a:r>
          </a:p>
          <a:p>
            <a:pPr marL="742950" lvl="1" indent="-285750">
              <a:buFont typeface="Wingdings" pitchFamily="2" charset="2"/>
              <a:buChar char="Ø"/>
            </a:pPr>
            <a:r>
              <a:rPr lang="cs-CZ" altLang="cs-CZ" sz="2000" b="0" dirty="0"/>
              <a:t>vznik </a:t>
            </a:r>
            <a:r>
              <a:rPr lang="cs-CZ" altLang="cs-CZ" sz="2000" dirty="0"/>
              <a:t>energie </a:t>
            </a:r>
            <a:r>
              <a:rPr lang="cs-CZ" altLang="cs-CZ" sz="2000" b="0" dirty="0"/>
              <a:t>  </a:t>
            </a:r>
          </a:p>
          <a:p>
            <a:pPr marL="742950" lvl="1" indent="-285750">
              <a:spcBef>
                <a:spcPct val="25000"/>
              </a:spcBef>
              <a:buFont typeface="Wingdings" pitchFamily="2" charset="2"/>
              <a:buChar char="Ø"/>
            </a:pPr>
            <a:r>
              <a:rPr lang="cs-CZ" altLang="cs-CZ" sz="2000" b="0" dirty="0"/>
              <a:t>tvorba </a:t>
            </a:r>
            <a:r>
              <a:rPr lang="cs-CZ" altLang="cs-CZ" sz="2000" dirty="0"/>
              <a:t>prekurzorů</a:t>
            </a:r>
            <a:r>
              <a:rPr lang="en-US" altLang="cs-CZ" sz="2000" dirty="0"/>
              <a:t>  </a:t>
            </a:r>
            <a:r>
              <a:rPr lang="cs-CZ" altLang="cs-CZ" sz="2000" b="0" dirty="0"/>
              <a:t>pro syntézu různých molekul</a:t>
            </a:r>
          </a:p>
          <a:p>
            <a:pPr marL="742950" lvl="1" indent="-285750">
              <a:spcBef>
                <a:spcPct val="25000"/>
              </a:spcBef>
              <a:buFont typeface="Wingdings" pitchFamily="2" charset="2"/>
              <a:buNone/>
            </a:pPr>
            <a:r>
              <a:rPr lang="cs-CZ" altLang="cs-CZ" sz="2000" b="0" dirty="0"/>
              <a:t> </a:t>
            </a:r>
          </a:p>
          <a:p>
            <a:pPr>
              <a:buFontTx/>
              <a:buChar char="•"/>
            </a:pPr>
            <a:r>
              <a:rPr lang="cs-CZ" altLang="cs-CZ" sz="2000" b="0" dirty="0"/>
              <a:t> </a:t>
            </a:r>
            <a:r>
              <a:rPr lang="cs-CZ" altLang="cs-CZ" sz="2000" dirty="0"/>
              <a:t>syntéza glykogenu</a:t>
            </a:r>
            <a:r>
              <a:rPr lang="cs-CZ" altLang="cs-CZ" sz="2000" b="0" dirty="0"/>
              <a:t> v játrech </a:t>
            </a:r>
          </a:p>
          <a:p>
            <a:r>
              <a:rPr lang="cs-CZ" sz="2000" b="0" dirty="0"/>
              <a:t>         </a:t>
            </a:r>
            <a:r>
              <a:rPr lang="cs-CZ" sz="2000" b="0" dirty="0" smtClean="0"/>
              <a:t>glykogen                      </a:t>
            </a:r>
            <a:r>
              <a:rPr lang="cs-CZ" sz="2000" b="0" dirty="0"/>
              <a:t>zásoba glukosy</a:t>
            </a:r>
          </a:p>
          <a:p>
            <a:endParaRPr lang="cs-CZ" altLang="cs-CZ" sz="2000" b="0" dirty="0"/>
          </a:p>
          <a:p>
            <a:pPr>
              <a:buFontTx/>
              <a:buChar char="•"/>
            </a:pPr>
            <a:r>
              <a:rPr lang="cs-CZ" altLang="cs-CZ" sz="2000" b="0" dirty="0"/>
              <a:t> syntéza glukosy v játrech</a:t>
            </a:r>
          </a:p>
          <a:p>
            <a:r>
              <a:rPr lang="cs-CZ" altLang="cs-CZ" sz="2000" b="0" dirty="0"/>
              <a:t>        </a:t>
            </a:r>
            <a:r>
              <a:rPr lang="cs-CZ" altLang="cs-CZ" sz="2000" dirty="0" smtClean="0"/>
              <a:t>glukoneogeneze                 </a:t>
            </a:r>
            <a:r>
              <a:rPr lang="cs-CZ" altLang="cs-CZ" sz="2000" b="0" dirty="0"/>
              <a:t>doplňování hladiny glukosy v krvi</a:t>
            </a:r>
          </a:p>
        </p:txBody>
      </p:sp>
      <p:sp>
        <p:nvSpPr>
          <p:cNvPr id="145412" name="Oval 7"/>
          <p:cNvSpPr>
            <a:spLocks noChangeArrowheads="1"/>
          </p:cNvSpPr>
          <p:nvPr/>
        </p:nvSpPr>
        <p:spPr bwMode="auto">
          <a:xfrm>
            <a:off x="5507038" y="1268413"/>
            <a:ext cx="2952750" cy="1223962"/>
          </a:xfrm>
          <a:prstGeom prst="ellipse">
            <a:avLst/>
          </a:prstGeom>
          <a:solidFill>
            <a:schemeClr val="accent1"/>
          </a:solidFill>
          <a:ln w="9525">
            <a:noFill/>
            <a:round/>
            <a:headEnd/>
            <a:tailEnd/>
          </a:ln>
        </p:spPr>
        <p:txBody>
          <a:bodyPr wrap="none" anchor="ctr"/>
          <a:lstStyle/>
          <a:p>
            <a:endParaRPr lang="cs-CZ" altLang="cs-CZ" sz="4000"/>
          </a:p>
        </p:txBody>
      </p:sp>
      <p:sp>
        <p:nvSpPr>
          <p:cNvPr id="145413" name="Oval 8"/>
          <p:cNvSpPr>
            <a:spLocks noChangeArrowheads="1"/>
          </p:cNvSpPr>
          <p:nvPr/>
        </p:nvSpPr>
        <p:spPr bwMode="auto">
          <a:xfrm rot="-658729">
            <a:off x="5257800" y="1484313"/>
            <a:ext cx="1546225" cy="1373187"/>
          </a:xfrm>
          <a:prstGeom prst="ellipse">
            <a:avLst/>
          </a:prstGeom>
          <a:solidFill>
            <a:schemeClr val="accent1"/>
          </a:solidFill>
          <a:ln w="9525">
            <a:noFill/>
            <a:round/>
            <a:headEnd/>
            <a:tailEnd/>
          </a:ln>
        </p:spPr>
        <p:txBody>
          <a:bodyPr wrap="none" anchor="ctr"/>
          <a:lstStyle/>
          <a:p>
            <a:endParaRPr lang="cs-CZ" altLang="cs-CZ" sz="4000"/>
          </a:p>
        </p:txBody>
      </p:sp>
      <p:sp>
        <p:nvSpPr>
          <p:cNvPr id="145414" name="Oval 10"/>
          <p:cNvSpPr>
            <a:spLocks noChangeArrowheads="1"/>
          </p:cNvSpPr>
          <p:nvPr/>
        </p:nvSpPr>
        <p:spPr bwMode="auto">
          <a:xfrm rot="-4149745">
            <a:off x="5053806" y="1964532"/>
            <a:ext cx="1150937" cy="622300"/>
          </a:xfrm>
          <a:prstGeom prst="ellipse">
            <a:avLst/>
          </a:prstGeom>
          <a:solidFill>
            <a:schemeClr val="accent1"/>
          </a:solidFill>
          <a:ln w="9525">
            <a:noFill/>
            <a:round/>
            <a:headEnd/>
            <a:tailEnd/>
          </a:ln>
        </p:spPr>
        <p:txBody>
          <a:bodyPr vert="eaVert" wrap="none" anchor="ctr"/>
          <a:lstStyle/>
          <a:p>
            <a:endParaRPr lang="cs-CZ" altLang="cs-CZ" sz="4000"/>
          </a:p>
        </p:txBody>
      </p:sp>
      <p:sp>
        <p:nvSpPr>
          <p:cNvPr id="145415" name="Oval 8"/>
          <p:cNvSpPr>
            <a:spLocks noChangeArrowheads="1"/>
          </p:cNvSpPr>
          <p:nvPr/>
        </p:nvSpPr>
        <p:spPr bwMode="auto">
          <a:xfrm rot="-658729">
            <a:off x="6588125" y="1841500"/>
            <a:ext cx="1008063" cy="723900"/>
          </a:xfrm>
          <a:prstGeom prst="ellipse">
            <a:avLst/>
          </a:prstGeom>
          <a:solidFill>
            <a:schemeClr val="accent1"/>
          </a:solidFill>
          <a:ln w="9525">
            <a:noFill/>
            <a:round/>
            <a:headEnd/>
            <a:tailEnd/>
          </a:ln>
        </p:spPr>
        <p:txBody>
          <a:bodyPr wrap="none" anchor="ctr"/>
          <a:lstStyle/>
          <a:p>
            <a:endParaRPr lang="cs-CZ" altLang="cs-CZ" sz="4000"/>
          </a:p>
        </p:txBody>
      </p:sp>
      <p:sp>
        <p:nvSpPr>
          <p:cNvPr id="145416" name="Text Box 11"/>
          <p:cNvSpPr txBox="1">
            <a:spLocks noChangeArrowheads="1"/>
          </p:cNvSpPr>
          <p:nvPr/>
        </p:nvSpPr>
        <p:spPr bwMode="auto">
          <a:xfrm>
            <a:off x="5940425" y="1557338"/>
            <a:ext cx="2016125" cy="641350"/>
          </a:xfrm>
          <a:prstGeom prst="rect">
            <a:avLst/>
          </a:prstGeom>
          <a:noFill/>
          <a:ln w="9525">
            <a:noFill/>
            <a:miter lim="800000"/>
            <a:headEnd/>
            <a:tailEnd/>
          </a:ln>
        </p:spPr>
        <p:txBody>
          <a:bodyPr>
            <a:spAutoFit/>
          </a:bodyPr>
          <a:lstStyle/>
          <a:p>
            <a:pPr>
              <a:spcBef>
                <a:spcPct val="50000"/>
              </a:spcBef>
            </a:pPr>
            <a:r>
              <a:rPr lang="cs-CZ" altLang="cs-CZ" sz="3600"/>
              <a:t>JÁTRA</a:t>
            </a:r>
          </a:p>
        </p:txBody>
      </p:sp>
      <p:sp>
        <p:nvSpPr>
          <p:cNvPr id="145417" name="Text Box 13"/>
          <p:cNvSpPr txBox="1">
            <a:spLocks noChangeArrowheads="1"/>
          </p:cNvSpPr>
          <p:nvPr/>
        </p:nvSpPr>
        <p:spPr bwMode="auto">
          <a:xfrm>
            <a:off x="323850" y="2262188"/>
            <a:ext cx="3598863" cy="519112"/>
          </a:xfrm>
          <a:prstGeom prst="rect">
            <a:avLst/>
          </a:prstGeom>
          <a:noFill/>
          <a:ln w="9525">
            <a:noFill/>
            <a:miter lim="800000"/>
            <a:headEnd/>
            <a:tailEnd/>
          </a:ln>
        </p:spPr>
        <p:txBody>
          <a:bodyPr>
            <a:spAutoFit/>
          </a:bodyPr>
          <a:lstStyle/>
          <a:p>
            <a:pPr>
              <a:spcBef>
                <a:spcPct val="50000"/>
              </a:spcBef>
            </a:pPr>
            <a:r>
              <a:rPr lang="cs-CZ" sz="2800">
                <a:solidFill>
                  <a:srgbClr val="0000CC"/>
                </a:solidFill>
              </a:rPr>
              <a:t>Játra a sacharidy</a:t>
            </a:r>
          </a:p>
        </p:txBody>
      </p:sp>
      <p:sp>
        <p:nvSpPr>
          <p:cNvPr id="145418" name="AutoShape 15"/>
          <p:cNvSpPr>
            <a:spLocks noChangeArrowheads="1"/>
          </p:cNvSpPr>
          <p:nvPr/>
        </p:nvSpPr>
        <p:spPr bwMode="auto">
          <a:xfrm>
            <a:off x="2483768" y="5084763"/>
            <a:ext cx="504825" cy="144462"/>
          </a:xfrm>
          <a:custGeom>
            <a:avLst/>
            <a:gdLst>
              <a:gd name="T0" fmla="*/ 2147483647 w 21600"/>
              <a:gd name="T1" fmla="*/ 0 h 21600"/>
              <a:gd name="T2" fmla="*/ 0 w 21600"/>
              <a:gd name="T3" fmla="*/ 144518288 h 21600"/>
              <a:gd name="T4" fmla="*/ 2147483647 w 21600"/>
              <a:gd name="T5" fmla="*/ 289036576 h 21600"/>
              <a:gd name="T6" fmla="*/ 2147483647 w 21600"/>
              <a:gd name="T7" fmla="*/ 1445182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lstStyle/>
          <a:p>
            <a:endParaRPr lang="en-US"/>
          </a:p>
        </p:txBody>
      </p:sp>
      <p:sp>
        <p:nvSpPr>
          <p:cNvPr id="145419" name="AutoShape 16"/>
          <p:cNvSpPr>
            <a:spLocks noChangeArrowheads="1"/>
          </p:cNvSpPr>
          <p:nvPr/>
        </p:nvSpPr>
        <p:spPr bwMode="auto">
          <a:xfrm>
            <a:off x="2843213" y="5949950"/>
            <a:ext cx="504825" cy="144463"/>
          </a:xfrm>
          <a:custGeom>
            <a:avLst/>
            <a:gdLst>
              <a:gd name="T0" fmla="*/ 2147483647 w 21600"/>
              <a:gd name="T1" fmla="*/ 0 h 21600"/>
              <a:gd name="T2" fmla="*/ 0 w 21600"/>
              <a:gd name="T3" fmla="*/ 144524318 h 21600"/>
              <a:gd name="T4" fmla="*/ 2147483647 w 21600"/>
              <a:gd name="T5" fmla="*/ 289046495 h 21600"/>
              <a:gd name="T6" fmla="*/ 2147483647 w 21600"/>
              <a:gd name="T7" fmla="*/ 14452431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4"/>
          <p:cNvSpPr>
            <a:spLocks noGrp="1"/>
          </p:cNvSpPr>
          <p:nvPr>
            <p:ph type="sldNum" sz="quarter" idx="12"/>
          </p:nvPr>
        </p:nvSpPr>
        <p:spPr/>
        <p:txBody>
          <a:bodyPr/>
          <a:lstStyle/>
          <a:p>
            <a:pPr>
              <a:defRPr/>
            </a:pPr>
            <a:fld id="{38340C61-E40C-4B63-9B00-2A87FAE054A4}" type="slidenum">
              <a:rPr lang="cs-CZ"/>
              <a:pPr>
                <a:defRPr/>
              </a:pPr>
              <a:t>12</a:t>
            </a:fld>
            <a:endParaRPr lang="cs-CZ"/>
          </a:p>
        </p:txBody>
      </p:sp>
      <p:sp>
        <p:nvSpPr>
          <p:cNvPr id="147458" name="Rectangle 2"/>
          <p:cNvSpPr>
            <a:spLocks noGrp="1" noChangeArrowheads="1"/>
          </p:cNvSpPr>
          <p:nvPr>
            <p:ph type="title"/>
          </p:nvPr>
        </p:nvSpPr>
        <p:spPr>
          <a:xfrm>
            <a:off x="539750" y="0"/>
            <a:ext cx="8229600" cy="1143000"/>
          </a:xfrm>
        </p:spPr>
        <p:txBody>
          <a:bodyPr/>
          <a:lstStyle/>
          <a:p>
            <a:pPr eaLnBrk="1" hangingPunct="1"/>
            <a:r>
              <a:rPr lang="cs-CZ" altLang="cs-CZ" b="1" smtClean="0">
                <a:solidFill>
                  <a:srgbClr val="0000CC"/>
                </a:solidFill>
                <a:latin typeface="Times New Roman" pitchFamily="18" charset="0"/>
              </a:rPr>
              <a:t>METABOLISMUS GLUKOSY</a:t>
            </a:r>
          </a:p>
        </p:txBody>
      </p:sp>
      <p:sp>
        <p:nvSpPr>
          <p:cNvPr id="147459" name="Text Box 3"/>
          <p:cNvSpPr txBox="1">
            <a:spLocks noChangeArrowheads="1"/>
          </p:cNvSpPr>
          <p:nvPr/>
        </p:nvSpPr>
        <p:spPr bwMode="auto">
          <a:xfrm>
            <a:off x="2700338" y="1851025"/>
            <a:ext cx="3889375" cy="641350"/>
          </a:xfrm>
          <a:prstGeom prst="rect">
            <a:avLst/>
          </a:prstGeom>
          <a:noFill/>
          <a:ln w="9525">
            <a:noFill/>
            <a:miter lim="800000"/>
            <a:headEnd/>
            <a:tailEnd/>
          </a:ln>
        </p:spPr>
        <p:txBody>
          <a:bodyPr>
            <a:spAutoFit/>
          </a:bodyPr>
          <a:lstStyle/>
          <a:p>
            <a:pPr algn="ctr">
              <a:spcBef>
                <a:spcPct val="50000"/>
              </a:spcBef>
            </a:pPr>
            <a:r>
              <a:rPr lang="cs-CZ" altLang="cs-CZ" sz="3600"/>
              <a:t>Glykolýza</a:t>
            </a:r>
          </a:p>
        </p:txBody>
      </p:sp>
      <p:sp>
        <p:nvSpPr>
          <p:cNvPr id="147460" name="Text Box 4"/>
          <p:cNvSpPr txBox="1">
            <a:spLocks noChangeArrowheads="1"/>
          </p:cNvSpPr>
          <p:nvPr/>
        </p:nvSpPr>
        <p:spPr bwMode="auto">
          <a:xfrm>
            <a:off x="1763713" y="2924175"/>
            <a:ext cx="6337300" cy="641350"/>
          </a:xfrm>
          <a:prstGeom prst="rect">
            <a:avLst/>
          </a:prstGeom>
          <a:noFill/>
          <a:ln w="9525">
            <a:noFill/>
            <a:miter lim="800000"/>
            <a:headEnd/>
            <a:tailEnd/>
          </a:ln>
        </p:spPr>
        <p:txBody>
          <a:bodyPr>
            <a:spAutoFit/>
          </a:bodyPr>
          <a:lstStyle/>
          <a:p>
            <a:pPr>
              <a:spcBef>
                <a:spcPct val="50000"/>
              </a:spcBef>
            </a:pPr>
            <a:r>
              <a:rPr lang="cs-CZ" altLang="cs-CZ" sz="3600"/>
              <a:t>Syntéza a odbourání glykogenu</a:t>
            </a:r>
          </a:p>
        </p:txBody>
      </p:sp>
      <p:sp>
        <p:nvSpPr>
          <p:cNvPr id="147461" name="Text Box 5"/>
          <p:cNvSpPr txBox="1">
            <a:spLocks noChangeArrowheads="1"/>
          </p:cNvSpPr>
          <p:nvPr/>
        </p:nvSpPr>
        <p:spPr bwMode="auto">
          <a:xfrm>
            <a:off x="827088" y="4797425"/>
            <a:ext cx="7705725" cy="641350"/>
          </a:xfrm>
          <a:prstGeom prst="rect">
            <a:avLst/>
          </a:prstGeom>
          <a:noFill/>
          <a:ln w="9525">
            <a:noFill/>
            <a:miter lim="800000"/>
            <a:headEnd/>
            <a:tailEnd/>
          </a:ln>
        </p:spPr>
        <p:txBody>
          <a:bodyPr>
            <a:spAutoFit/>
          </a:bodyPr>
          <a:lstStyle/>
          <a:p>
            <a:pPr>
              <a:spcBef>
                <a:spcPct val="50000"/>
              </a:spcBef>
            </a:pPr>
            <a:r>
              <a:rPr lang="cs-CZ" altLang="cs-CZ" sz="3600" b="0"/>
              <a:t>Pentosový cyklus         Glukoneogeneze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803040EE-353C-483B-9B4B-A76099868FCE}" type="slidenum">
              <a:rPr lang="cs-CZ" sz="1400" b="0">
                <a:latin typeface="+mn-lt"/>
              </a:rPr>
              <a:pPr algn="r">
                <a:defRPr/>
              </a:pPr>
              <a:t>13</a:t>
            </a:fld>
            <a:endParaRPr lang="cs-CZ" sz="1400" b="0">
              <a:latin typeface="+mn-lt"/>
            </a:endParaRPr>
          </a:p>
        </p:txBody>
      </p:sp>
      <p:sp>
        <p:nvSpPr>
          <p:cNvPr id="148482" name="Text Box 4"/>
          <p:cNvSpPr txBox="1">
            <a:spLocks noChangeArrowheads="1"/>
          </p:cNvSpPr>
          <p:nvPr/>
        </p:nvSpPr>
        <p:spPr bwMode="auto">
          <a:xfrm>
            <a:off x="684213" y="1989138"/>
            <a:ext cx="7489825" cy="4054475"/>
          </a:xfrm>
          <a:prstGeom prst="rect">
            <a:avLst/>
          </a:prstGeom>
          <a:noFill/>
          <a:ln w="9525">
            <a:noFill/>
            <a:miter lim="800000"/>
            <a:headEnd/>
            <a:tailEnd/>
          </a:ln>
        </p:spPr>
        <p:txBody>
          <a:bodyPr>
            <a:spAutoFit/>
          </a:bodyPr>
          <a:lstStyle/>
          <a:p>
            <a:pPr>
              <a:buFontTx/>
              <a:buChar char="•"/>
            </a:pPr>
            <a:r>
              <a:rPr lang="cs-CZ" altLang="cs-CZ" sz="2000" dirty="0"/>
              <a:t> hlavní</a:t>
            </a:r>
            <a:r>
              <a:rPr lang="cs-CZ" altLang="cs-CZ" sz="2000" b="0" dirty="0"/>
              <a:t> metabolická </a:t>
            </a:r>
            <a:r>
              <a:rPr lang="cs-CZ" altLang="cs-CZ" sz="2000" dirty="0"/>
              <a:t>dráha </a:t>
            </a:r>
            <a:r>
              <a:rPr lang="cs-CZ" altLang="cs-CZ" sz="2000" b="0" dirty="0"/>
              <a:t>pro metabolismus glukosy</a:t>
            </a:r>
          </a:p>
          <a:p>
            <a:endParaRPr lang="cs-CZ" altLang="cs-CZ" sz="2000" b="0" dirty="0"/>
          </a:p>
          <a:p>
            <a:pPr>
              <a:buFontTx/>
              <a:buChar char="•"/>
            </a:pPr>
            <a:r>
              <a:rPr lang="cs-CZ" altLang="cs-CZ" sz="2000" b="0" dirty="0"/>
              <a:t> </a:t>
            </a:r>
            <a:r>
              <a:rPr lang="cs-CZ" altLang="cs-CZ" sz="2000" dirty="0"/>
              <a:t>lokalizace:</a:t>
            </a:r>
          </a:p>
          <a:p>
            <a:r>
              <a:rPr lang="cs-CZ" altLang="cs-CZ" sz="2000" b="0" dirty="0"/>
              <a:t>          </a:t>
            </a:r>
            <a:r>
              <a:rPr lang="cs-CZ" altLang="cs-CZ" sz="2000" b="0" dirty="0">
                <a:solidFill>
                  <a:srgbClr val="0000CC"/>
                </a:solidFill>
              </a:rPr>
              <a:t>cytoplasma</a:t>
            </a:r>
          </a:p>
          <a:p>
            <a:endParaRPr lang="cs-CZ" altLang="cs-CZ" sz="2000" b="0" dirty="0">
              <a:solidFill>
                <a:srgbClr val="0000CC"/>
              </a:solidFill>
              <a:cs typeface="Times New Roman" pitchFamily="18" charset="0"/>
            </a:endParaRPr>
          </a:p>
          <a:p>
            <a:r>
              <a:rPr lang="cs-CZ" altLang="cs-CZ" sz="2000" b="0" dirty="0">
                <a:cs typeface="Times New Roman" pitchFamily="18" charset="0"/>
              </a:rPr>
              <a:t>• v</a:t>
            </a:r>
            <a:r>
              <a:rPr lang="cs-CZ" altLang="cs-CZ" sz="2000" dirty="0">
                <a:cs typeface="Times New Roman" pitchFamily="18" charset="0"/>
              </a:rPr>
              <a:t>ýznam:</a:t>
            </a:r>
          </a:p>
          <a:p>
            <a:pPr marL="742950" lvl="1" indent="-285750">
              <a:buFont typeface="Wingdings" pitchFamily="2" charset="2"/>
              <a:buChar char="Ø"/>
            </a:pPr>
            <a:r>
              <a:rPr lang="cs-CZ" altLang="cs-CZ" sz="2000" b="0" dirty="0"/>
              <a:t> produkce </a:t>
            </a:r>
            <a:r>
              <a:rPr lang="cs-CZ" altLang="cs-CZ" sz="2000" dirty="0">
                <a:solidFill>
                  <a:srgbClr val="0000CC"/>
                </a:solidFill>
              </a:rPr>
              <a:t>energie ve formě ATP</a:t>
            </a:r>
          </a:p>
          <a:p>
            <a:pPr marL="742950" lvl="1" indent="-285750">
              <a:buFont typeface="Wingdings" pitchFamily="2" charset="2"/>
              <a:buChar char="Ø"/>
            </a:pPr>
            <a:r>
              <a:rPr lang="cs-CZ" altLang="cs-CZ" sz="2000" dirty="0"/>
              <a:t> </a:t>
            </a:r>
            <a:r>
              <a:rPr lang="cs-CZ" altLang="cs-CZ" sz="2000" b="0" dirty="0"/>
              <a:t>produkce </a:t>
            </a:r>
            <a:r>
              <a:rPr lang="cs-CZ" altLang="cs-CZ" sz="2000" dirty="0" smtClean="0">
                <a:solidFill>
                  <a:srgbClr val="0000CC"/>
                </a:solidFill>
              </a:rPr>
              <a:t>intermediátů </a:t>
            </a:r>
            <a:r>
              <a:rPr lang="cs-CZ" altLang="cs-CZ" sz="2000" b="0" dirty="0"/>
              <a:t>pro ostatní metabolické dráhy</a:t>
            </a:r>
          </a:p>
          <a:p>
            <a:pPr marL="742950" lvl="1" indent="-285750">
              <a:buFont typeface="Wingdings" pitchFamily="2" charset="2"/>
              <a:buChar char="Ø"/>
            </a:pPr>
            <a:r>
              <a:rPr lang="cs-CZ" altLang="cs-CZ" sz="2000" b="0" dirty="0"/>
              <a:t> </a:t>
            </a:r>
            <a:r>
              <a:rPr lang="cs-CZ" altLang="cs-CZ" sz="2000" b="0" dirty="0" smtClean="0"/>
              <a:t>zahrnuje </a:t>
            </a:r>
            <a:r>
              <a:rPr lang="cs-CZ" altLang="cs-CZ" sz="2000" b="0" dirty="0"/>
              <a:t>metabolismus </a:t>
            </a:r>
            <a:r>
              <a:rPr lang="cs-CZ" altLang="cs-CZ" sz="2000" b="0" dirty="0" err="1"/>
              <a:t>galaktosy</a:t>
            </a:r>
            <a:r>
              <a:rPr lang="cs-CZ" altLang="cs-CZ" sz="2000" b="0" dirty="0"/>
              <a:t> a </a:t>
            </a:r>
            <a:r>
              <a:rPr lang="cs-CZ" altLang="cs-CZ" sz="2000" b="0" dirty="0" err="1"/>
              <a:t>fruktosy</a:t>
            </a:r>
            <a:r>
              <a:rPr lang="cs-CZ" altLang="cs-CZ" sz="2000" b="0" dirty="0"/>
              <a:t> </a:t>
            </a:r>
            <a:endParaRPr lang="cs-CZ" altLang="cs-CZ" sz="2000" b="0" dirty="0">
              <a:cs typeface="Times New Roman" pitchFamily="18" charset="0"/>
            </a:endParaRPr>
          </a:p>
          <a:p>
            <a:endParaRPr lang="cs-CZ" altLang="cs-CZ" sz="2000" b="0" dirty="0">
              <a:cs typeface="Times New Roman" pitchFamily="18" charset="0"/>
            </a:endParaRPr>
          </a:p>
          <a:p>
            <a:pPr>
              <a:buFontTx/>
              <a:buChar char="•"/>
            </a:pPr>
            <a:r>
              <a:rPr lang="cs-CZ" altLang="cs-CZ" sz="2000" b="0" dirty="0">
                <a:cs typeface="Times New Roman" pitchFamily="18" charset="0"/>
              </a:rPr>
              <a:t> </a:t>
            </a:r>
            <a:r>
              <a:rPr lang="cs-CZ" altLang="cs-CZ" sz="2000" dirty="0">
                <a:cs typeface="Times New Roman" pitchFamily="18" charset="0"/>
              </a:rPr>
              <a:t>typy:</a:t>
            </a:r>
          </a:p>
          <a:p>
            <a:pPr marL="742950" lvl="1" indent="-285750">
              <a:buFont typeface="Wingdings" pitchFamily="2" charset="2"/>
              <a:buChar char="Ø"/>
            </a:pPr>
            <a:r>
              <a:rPr lang="cs-CZ" altLang="cs-CZ" sz="2000" b="0" dirty="0">
                <a:cs typeface="Times New Roman" pitchFamily="18" charset="0"/>
              </a:rPr>
              <a:t>za aerobních podmínek: </a:t>
            </a:r>
            <a:r>
              <a:rPr lang="cs-CZ" altLang="cs-CZ" sz="2000" dirty="0">
                <a:solidFill>
                  <a:srgbClr val="0000CC"/>
                </a:solidFill>
                <a:cs typeface="Times New Roman" pitchFamily="18" charset="0"/>
              </a:rPr>
              <a:t>aerobní glykolýza</a:t>
            </a:r>
          </a:p>
          <a:p>
            <a:pPr marL="742950" lvl="1" indent="-285750">
              <a:buFont typeface="Wingdings" pitchFamily="2" charset="2"/>
              <a:buChar char="Ø"/>
            </a:pPr>
            <a:r>
              <a:rPr lang="cs-CZ" altLang="cs-CZ" sz="2000" b="0" dirty="0">
                <a:cs typeface="Times New Roman" pitchFamily="18" charset="0"/>
              </a:rPr>
              <a:t>za anaerobních podmínek: </a:t>
            </a:r>
            <a:r>
              <a:rPr lang="cs-CZ" altLang="cs-CZ" sz="2000" dirty="0">
                <a:solidFill>
                  <a:srgbClr val="0000CC"/>
                </a:solidFill>
                <a:cs typeface="Times New Roman" pitchFamily="18" charset="0"/>
              </a:rPr>
              <a:t>anaerobní glykolýza</a:t>
            </a:r>
            <a:endParaRPr lang="cs-CZ" altLang="cs-CZ" sz="2000" b="0" dirty="0"/>
          </a:p>
        </p:txBody>
      </p:sp>
      <p:sp>
        <p:nvSpPr>
          <p:cNvPr id="148483" name="Text Box 8"/>
          <p:cNvSpPr txBox="1">
            <a:spLocks noChangeArrowheads="1"/>
          </p:cNvSpPr>
          <p:nvPr/>
        </p:nvSpPr>
        <p:spPr bwMode="auto">
          <a:xfrm>
            <a:off x="2700338" y="333375"/>
            <a:ext cx="3779837" cy="701675"/>
          </a:xfrm>
          <a:prstGeom prst="rect">
            <a:avLst/>
          </a:prstGeom>
          <a:noFill/>
          <a:ln w="9525">
            <a:noFill/>
            <a:miter lim="800000"/>
            <a:headEnd/>
            <a:tailEnd/>
          </a:ln>
        </p:spPr>
        <p:txBody>
          <a:bodyPr>
            <a:spAutoFit/>
          </a:bodyPr>
          <a:lstStyle/>
          <a:p>
            <a:pPr algn="ctr">
              <a:spcBef>
                <a:spcPct val="50000"/>
              </a:spcBef>
            </a:pPr>
            <a:r>
              <a:rPr lang="cs-CZ" altLang="cs-CZ" sz="4000">
                <a:solidFill>
                  <a:srgbClr val="0033CC"/>
                </a:solidFill>
              </a:rPr>
              <a:t>Glykolýza</a:t>
            </a:r>
          </a:p>
        </p:txBody>
      </p:sp>
      <p:sp>
        <p:nvSpPr>
          <p:cNvPr id="148484" name="Text Box 5"/>
          <p:cNvSpPr txBox="1">
            <a:spLocks noChangeArrowheads="1"/>
          </p:cNvSpPr>
          <p:nvPr/>
        </p:nvSpPr>
        <p:spPr bwMode="auto">
          <a:xfrm>
            <a:off x="611188" y="1341438"/>
            <a:ext cx="2016125" cy="457200"/>
          </a:xfrm>
          <a:prstGeom prst="rect">
            <a:avLst/>
          </a:prstGeom>
          <a:noFill/>
          <a:ln w="9525">
            <a:noFill/>
            <a:miter lim="800000"/>
            <a:headEnd/>
            <a:tailEnd/>
          </a:ln>
        </p:spPr>
        <p:txBody>
          <a:bodyPr>
            <a:spAutoFit/>
          </a:bodyPr>
          <a:lstStyle/>
          <a:p>
            <a:pPr>
              <a:spcBef>
                <a:spcPct val="50000"/>
              </a:spcBef>
            </a:pPr>
            <a:endParaRPr lang="en-US" sz="2400" b="0"/>
          </a:p>
        </p:txBody>
      </p:sp>
      <p:sp>
        <p:nvSpPr>
          <p:cNvPr id="148485" name="Text Box 6"/>
          <p:cNvSpPr txBox="1">
            <a:spLocks noChangeArrowheads="1"/>
          </p:cNvSpPr>
          <p:nvPr/>
        </p:nvSpPr>
        <p:spPr bwMode="auto">
          <a:xfrm>
            <a:off x="323850" y="1268413"/>
            <a:ext cx="4103688" cy="457200"/>
          </a:xfrm>
          <a:prstGeom prst="rect">
            <a:avLst/>
          </a:prstGeom>
          <a:noFill/>
          <a:ln w="9525">
            <a:noFill/>
            <a:miter lim="800000"/>
            <a:headEnd/>
            <a:tailEnd/>
          </a:ln>
        </p:spPr>
        <p:txBody>
          <a:bodyPr>
            <a:spAutoFit/>
          </a:bodyPr>
          <a:lstStyle/>
          <a:p>
            <a:pPr>
              <a:spcBef>
                <a:spcPct val="50000"/>
              </a:spcBef>
            </a:pPr>
            <a:r>
              <a:rPr lang="cs-CZ" sz="2400"/>
              <a:t>Hlavní rysy glykolýzy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Text Box 2"/>
          <p:cNvSpPr txBox="1">
            <a:spLocks noChangeArrowheads="1"/>
          </p:cNvSpPr>
          <p:nvPr/>
        </p:nvSpPr>
        <p:spPr bwMode="auto">
          <a:xfrm>
            <a:off x="0" y="0"/>
            <a:ext cx="3779838" cy="762000"/>
          </a:xfrm>
          <a:prstGeom prst="rect">
            <a:avLst/>
          </a:prstGeom>
          <a:noFill/>
          <a:ln w="9525">
            <a:noFill/>
            <a:miter lim="800000"/>
            <a:headEnd/>
            <a:tailEnd/>
          </a:ln>
        </p:spPr>
        <p:txBody>
          <a:bodyPr>
            <a:spAutoFit/>
          </a:bodyPr>
          <a:lstStyle/>
          <a:p>
            <a:pPr algn="ctr">
              <a:spcBef>
                <a:spcPct val="50000"/>
              </a:spcBef>
            </a:pPr>
            <a:r>
              <a:rPr lang="cs-CZ" altLang="cs-CZ" sz="4400">
                <a:solidFill>
                  <a:srgbClr val="0033CC"/>
                </a:solidFill>
              </a:rPr>
              <a:t>Glykolýza</a:t>
            </a:r>
          </a:p>
        </p:txBody>
      </p:sp>
      <p:sp>
        <p:nvSpPr>
          <p:cNvPr id="150531" name="Text Box 3"/>
          <p:cNvSpPr txBox="1">
            <a:spLocks noChangeArrowheads="1"/>
          </p:cNvSpPr>
          <p:nvPr/>
        </p:nvSpPr>
        <p:spPr bwMode="auto">
          <a:xfrm>
            <a:off x="2987675" y="1341438"/>
            <a:ext cx="1655763" cy="457200"/>
          </a:xfrm>
          <a:prstGeom prst="rect">
            <a:avLst/>
          </a:prstGeom>
          <a:noFill/>
          <a:ln w="9525">
            <a:noFill/>
            <a:miter lim="800000"/>
            <a:headEnd/>
            <a:tailEnd/>
          </a:ln>
        </p:spPr>
        <p:txBody>
          <a:bodyPr>
            <a:spAutoFit/>
          </a:bodyPr>
          <a:lstStyle/>
          <a:p>
            <a:pPr algn="ctr">
              <a:spcBef>
                <a:spcPct val="50000"/>
              </a:spcBef>
            </a:pPr>
            <a:r>
              <a:rPr lang="cs-CZ" altLang="cs-CZ" sz="2400">
                <a:latin typeface="Arial" charset="0"/>
              </a:rPr>
              <a:t>glukosa</a:t>
            </a:r>
          </a:p>
        </p:txBody>
      </p:sp>
      <p:sp>
        <p:nvSpPr>
          <p:cNvPr id="150532" name="Line 4"/>
          <p:cNvSpPr>
            <a:spLocks noChangeShapeType="1"/>
          </p:cNvSpPr>
          <p:nvPr/>
        </p:nvSpPr>
        <p:spPr bwMode="auto">
          <a:xfrm>
            <a:off x="3708400" y="1844675"/>
            <a:ext cx="0" cy="358775"/>
          </a:xfrm>
          <a:prstGeom prst="line">
            <a:avLst/>
          </a:prstGeom>
          <a:noFill/>
          <a:ln w="9525">
            <a:solidFill>
              <a:schemeClr val="tx1"/>
            </a:solidFill>
            <a:round/>
            <a:headEnd/>
            <a:tailEnd type="triangle" w="med" len="med"/>
          </a:ln>
        </p:spPr>
        <p:txBody>
          <a:bodyPr/>
          <a:lstStyle/>
          <a:p>
            <a:endParaRPr lang="en-US"/>
          </a:p>
        </p:txBody>
      </p:sp>
      <p:sp>
        <p:nvSpPr>
          <p:cNvPr id="150533" name="Text Box 5"/>
          <p:cNvSpPr txBox="1">
            <a:spLocks noChangeArrowheads="1"/>
          </p:cNvSpPr>
          <p:nvPr/>
        </p:nvSpPr>
        <p:spPr bwMode="auto">
          <a:xfrm>
            <a:off x="3851275" y="1844675"/>
            <a:ext cx="2087563" cy="366713"/>
          </a:xfrm>
          <a:prstGeom prst="rect">
            <a:avLst/>
          </a:prstGeom>
          <a:noFill/>
          <a:ln w="9525">
            <a:noFill/>
            <a:miter lim="800000"/>
            <a:headEnd/>
            <a:tailEnd/>
          </a:ln>
        </p:spPr>
        <p:txBody>
          <a:bodyPr>
            <a:spAutoFit/>
          </a:bodyPr>
          <a:lstStyle/>
          <a:p>
            <a:pPr>
              <a:spcBef>
                <a:spcPct val="50000"/>
              </a:spcBef>
            </a:pPr>
            <a:r>
              <a:rPr lang="cs-CZ" altLang="cs-CZ" sz="1800" b="0" i="1">
                <a:latin typeface="Arial" charset="0"/>
              </a:rPr>
              <a:t>fosforylace</a:t>
            </a:r>
          </a:p>
        </p:txBody>
      </p:sp>
      <p:sp>
        <p:nvSpPr>
          <p:cNvPr id="150534" name="Text Box 6"/>
          <p:cNvSpPr txBox="1">
            <a:spLocks noChangeArrowheads="1"/>
          </p:cNvSpPr>
          <p:nvPr/>
        </p:nvSpPr>
        <p:spPr bwMode="auto">
          <a:xfrm>
            <a:off x="2700338" y="2276475"/>
            <a:ext cx="2447925" cy="366713"/>
          </a:xfrm>
          <a:prstGeom prst="rect">
            <a:avLst/>
          </a:prstGeom>
          <a:noFill/>
          <a:ln w="9525">
            <a:noFill/>
            <a:miter lim="800000"/>
            <a:headEnd/>
            <a:tailEnd/>
          </a:ln>
        </p:spPr>
        <p:txBody>
          <a:bodyPr>
            <a:spAutoFit/>
          </a:bodyPr>
          <a:lstStyle/>
          <a:p>
            <a:pPr>
              <a:spcBef>
                <a:spcPct val="50000"/>
              </a:spcBef>
            </a:pPr>
            <a:r>
              <a:rPr lang="cs-CZ" altLang="cs-CZ" sz="1800" b="0">
                <a:latin typeface="Arial" charset="0"/>
              </a:rPr>
              <a:t>Glukosa-6-fosfát</a:t>
            </a:r>
          </a:p>
        </p:txBody>
      </p:sp>
      <p:sp>
        <p:nvSpPr>
          <p:cNvPr id="150535" name="Line 7"/>
          <p:cNvSpPr>
            <a:spLocks noChangeShapeType="1"/>
          </p:cNvSpPr>
          <p:nvPr/>
        </p:nvSpPr>
        <p:spPr bwMode="auto">
          <a:xfrm>
            <a:off x="3708400" y="2636838"/>
            <a:ext cx="0" cy="360362"/>
          </a:xfrm>
          <a:prstGeom prst="line">
            <a:avLst/>
          </a:prstGeom>
          <a:noFill/>
          <a:ln w="9525">
            <a:solidFill>
              <a:schemeClr val="tx1"/>
            </a:solidFill>
            <a:round/>
            <a:headEnd/>
            <a:tailEnd type="triangle" w="med" len="med"/>
          </a:ln>
        </p:spPr>
        <p:txBody>
          <a:bodyPr/>
          <a:lstStyle/>
          <a:p>
            <a:endParaRPr lang="en-US"/>
          </a:p>
        </p:txBody>
      </p:sp>
      <p:sp>
        <p:nvSpPr>
          <p:cNvPr id="150536" name="Line 8"/>
          <p:cNvSpPr>
            <a:spLocks noChangeShapeType="1"/>
          </p:cNvSpPr>
          <p:nvPr/>
        </p:nvSpPr>
        <p:spPr bwMode="auto">
          <a:xfrm>
            <a:off x="3708400" y="3141663"/>
            <a:ext cx="0" cy="360362"/>
          </a:xfrm>
          <a:prstGeom prst="line">
            <a:avLst/>
          </a:prstGeom>
          <a:noFill/>
          <a:ln w="9525">
            <a:solidFill>
              <a:schemeClr val="tx1"/>
            </a:solidFill>
            <a:prstDash val="dash"/>
            <a:round/>
            <a:headEnd/>
            <a:tailEnd/>
          </a:ln>
        </p:spPr>
        <p:txBody>
          <a:bodyPr/>
          <a:lstStyle/>
          <a:p>
            <a:endParaRPr lang="en-US"/>
          </a:p>
        </p:txBody>
      </p:sp>
      <p:sp>
        <p:nvSpPr>
          <p:cNvPr id="150537" name="Text Box 9"/>
          <p:cNvSpPr txBox="1">
            <a:spLocks noChangeArrowheads="1"/>
          </p:cNvSpPr>
          <p:nvPr/>
        </p:nvSpPr>
        <p:spPr bwMode="auto">
          <a:xfrm>
            <a:off x="2916238" y="4437063"/>
            <a:ext cx="1655762" cy="366712"/>
          </a:xfrm>
          <a:prstGeom prst="rect">
            <a:avLst/>
          </a:prstGeom>
          <a:noFill/>
          <a:ln w="9525">
            <a:noFill/>
            <a:miter lim="800000"/>
            <a:headEnd/>
            <a:tailEnd/>
          </a:ln>
        </p:spPr>
        <p:txBody>
          <a:bodyPr>
            <a:spAutoFit/>
          </a:bodyPr>
          <a:lstStyle/>
          <a:p>
            <a:pPr>
              <a:spcBef>
                <a:spcPct val="50000"/>
              </a:spcBef>
            </a:pPr>
            <a:endParaRPr lang="cs-CZ" altLang="cs-CZ" sz="1800" b="0">
              <a:latin typeface="Arial" charset="0"/>
            </a:endParaRPr>
          </a:p>
        </p:txBody>
      </p:sp>
      <p:sp>
        <p:nvSpPr>
          <p:cNvPr id="150538" name="Text Box 10"/>
          <p:cNvSpPr txBox="1">
            <a:spLocks noChangeArrowheads="1"/>
          </p:cNvSpPr>
          <p:nvPr/>
        </p:nvSpPr>
        <p:spPr bwMode="auto">
          <a:xfrm>
            <a:off x="2971800" y="3657600"/>
            <a:ext cx="1655763" cy="457200"/>
          </a:xfrm>
          <a:prstGeom prst="rect">
            <a:avLst/>
          </a:prstGeom>
          <a:noFill/>
          <a:ln w="9525">
            <a:noFill/>
            <a:miter lim="800000"/>
            <a:headEnd/>
            <a:tailEnd/>
          </a:ln>
        </p:spPr>
        <p:txBody>
          <a:bodyPr>
            <a:spAutoFit/>
          </a:bodyPr>
          <a:lstStyle/>
          <a:p>
            <a:pPr algn="ctr">
              <a:spcBef>
                <a:spcPct val="50000"/>
              </a:spcBef>
            </a:pPr>
            <a:r>
              <a:rPr lang="cs-CZ" altLang="cs-CZ" sz="2400">
                <a:latin typeface="Arial" charset="0"/>
              </a:rPr>
              <a:t>pyruvát</a:t>
            </a:r>
          </a:p>
        </p:txBody>
      </p:sp>
      <p:sp>
        <p:nvSpPr>
          <p:cNvPr id="150539" name="Line 11"/>
          <p:cNvSpPr>
            <a:spLocks noChangeShapeType="1"/>
          </p:cNvSpPr>
          <p:nvPr/>
        </p:nvSpPr>
        <p:spPr bwMode="auto">
          <a:xfrm>
            <a:off x="3708400" y="3429000"/>
            <a:ext cx="0" cy="142875"/>
          </a:xfrm>
          <a:prstGeom prst="line">
            <a:avLst/>
          </a:prstGeom>
          <a:noFill/>
          <a:ln w="9525">
            <a:solidFill>
              <a:schemeClr val="tx1"/>
            </a:solidFill>
            <a:round/>
            <a:headEnd/>
            <a:tailEnd type="triangle" w="med" len="med"/>
          </a:ln>
        </p:spPr>
        <p:txBody>
          <a:bodyPr/>
          <a:lstStyle/>
          <a:p>
            <a:endParaRPr lang="en-US"/>
          </a:p>
        </p:txBody>
      </p:sp>
      <p:sp>
        <p:nvSpPr>
          <p:cNvPr id="150540" name="Line 12"/>
          <p:cNvSpPr>
            <a:spLocks noChangeShapeType="1"/>
          </p:cNvSpPr>
          <p:nvPr/>
        </p:nvSpPr>
        <p:spPr bwMode="auto">
          <a:xfrm flipH="1">
            <a:off x="2771775" y="4221163"/>
            <a:ext cx="719138" cy="215900"/>
          </a:xfrm>
          <a:prstGeom prst="line">
            <a:avLst/>
          </a:prstGeom>
          <a:noFill/>
          <a:ln w="9525">
            <a:solidFill>
              <a:schemeClr val="tx1"/>
            </a:solidFill>
            <a:round/>
            <a:headEnd/>
            <a:tailEnd type="triangle" w="med" len="med"/>
          </a:ln>
        </p:spPr>
        <p:txBody>
          <a:bodyPr/>
          <a:lstStyle/>
          <a:p>
            <a:endParaRPr lang="en-US"/>
          </a:p>
        </p:txBody>
      </p:sp>
      <p:sp>
        <p:nvSpPr>
          <p:cNvPr id="150541" name="Line 13"/>
          <p:cNvSpPr>
            <a:spLocks noChangeShapeType="1"/>
          </p:cNvSpPr>
          <p:nvPr/>
        </p:nvSpPr>
        <p:spPr bwMode="auto">
          <a:xfrm>
            <a:off x="4356100" y="4221163"/>
            <a:ext cx="719138" cy="215900"/>
          </a:xfrm>
          <a:prstGeom prst="line">
            <a:avLst/>
          </a:prstGeom>
          <a:noFill/>
          <a:ln w="9525">
            <a:solidFill>
              <a:schemeClr val="tx1"/>
            </a:solidFill>
            <a:round/>
            <a:headEnd/>
            <a:tailEnd type="triangle" w="med" len="med"/>
          </a:ln>
        </p:spPr>
        <p:txBody>
          <a:bodyPr/>
          <a:lstStyle/>
          <a:p>
            <a:endParaRPr lang="en-US"/>
          </a:p>
        </p:txBody>
      </p:sp>
      <p:sp>
        <p:nvSpPr>
          <p:cNvPr id="150542" name="Text Box 14"/>
          <p:cNvSpPr txBox="1">
            <a:spLocks noChangeArrowheads="1"/>
          </p:cNvSpPr>
          <p:nvPr/>
        </p:nvSpPr>
        <p:spPr bwMode="auto">
          <a:xfrm>
            <a:off x="1331913" y="4365625"/>
            <a:ext cx="1873250" cy="701675"/>
          </a:xfrm>
          <a:prstGeom prst="rect">
            <a:avLst/>
          </a:prstGeom>
          <a:noFill/>
          <a:ln w="9525">
            <a:noFill/>
            <a:miter lim="800000"/>
            <a:headEnd/>
            <a:tailEnd/>
          </a:ln>
        </p:spPr>
        <p:txBody>
          <a:bodyPr>
            <a:spAutoFit/>
          </a:bodyPr>
          <a:lstStyle/>
          <a:p>
            <a:pPr>
              <a:spcBef>
                <a:spcPct val="50000"/>
              </a:spcBef>
            </a:pPr>
            <a:r>
              <a:rPr lang="cs-CZ" altLang="cs-CZ" sz="2000">
                <a:solidFill>
                  <a:srgbClr val="0033CC"/>
                </a:solidFill>
                <a:latin typeface="Arial" charset="0"/>
              </a:rPr>
              <a:t>Anaerobní podmínky</a:t>
            </a:r>
          </a:p>
        </p:txBody>
      </p:sp>
      <p:sp>
        <p:nvSpPr>
          <p:cNvPr id="150543" name="Text Box 15"/>
          <p:cNvSpPr txBox="1">
            <a:spLocks noChangeArrowheads="1"/>
          </p:cNvSpPr>
          <p:nvPr/>
        </p:nvSpPr>
        <p:spPr bwMode="auto">
          <a:xfrm>
            <a:off x="4932363" y="4365625"/>
            <a:ext cx="2016125" cy="701675"/>
          </a:xfrm>
          <a:prstGeom prst="rect">
            <a:avLst/>
          </a:prstGeom>
          <a:noFill/>
          <a:ln w="9525">
            <a:noFill/>
            <a:miter lim="800000"/>
            <a:headEnd/>
            <a:tailEnd/>
          </a:ln>
        </p:spPr>
        <p:txBody>
          <a:bodyPr>
            <a:spAutoFit/>
          </a:bodyPr>
          <a:lstStyle/>
          <a:p>
            <a:pPr>
              <a:spcBef>
                <a:spcPct val="50000"/>
              </a:spcBef>
            </a:pPr>
            <a:r>
              <a:rPr lang="cs-CZ" altLang="cs-CZ" sz="2000">
                <a:solidFill>
                  <a:srgbClr val="0033CC"/>
                </a:solidFill>
                <a:latin typeface="Arial" charset="0"/>
              </a:rPr>
              <a:t>Aerobní podmínky</a:t>
            </a:r>
          </a:p>
        </p:txBody>
      </p:sp>
      <p:sp>
        <p:nvSpPr>
          <p:cNvPr id="150544" name="Line 16"/>
          <p:cNvSpPr>
            <a:spLocks noChangeShapeType="1"/>
          </p:cNvSpPr>
          <p:nvPr/>
        </p:nvSpPr>
        <p:spPr bwMode="auto">
          <a:xfrm>
            <a:off x="1979613" y="5157788"/>
            <a:ext cx="0" cy="503237"/>
          </a:xfrm>
          <a:prstGeom prst="line">
            <a:avLst/>
          </a:prstGeom>
          <a:noFill/>
          <a:ln w="9525">
            <a:solidFill>
              <a:schemeClr val="tx1"/>
            </a:solidFill>
            <a:round/>
            <a:headEnd/>
            <a:tailEnd type="triangle" w="med" len="med"/>
          </a:ln>
        </p:spPr>
        <p:txBody>
          <a:bodyPr/>
          <a:lstStyle/>
          <a:p>
            <a:endParaRPr lang="en-US"/>
          </a:p>
        </p:txBody>
      </p:sp>
      <p:sp>
        <p:nvSpPr>
          <p:cNvPr id="150545" name="Line 17"/>
          <p:cNvSpPr>
            <a:spLocks noChangeShapeType="1"/>
          </p:cNvSpPr>
          <p:nvPr/>
        </p:nvSpPr>
        <p:spPr bwMode="auto">
          <a:xfrm>
            <a:off x="5651500" y="5084763"/>
            <a:ext cx="0" cy="649287"/>
          </a:xfrm>
          <a:prstGeom prst="line">
            <a:avLst/>
          </a:prstGeom>
          <a:noFill/>
          <a:ln w="9525">
            <a:solidFill>
              <a:schemeClr val="tx1"/>
            </a:solidFill>
            <a:round/>
            <a:headEnd/>
            <a:tailEnd type="triangle" w="med" len="med"/>
          </a:ln>
        </p:spPr>
        <p:txBody>
          <a:bodyPr/>
          <a:lstStyle/>
          <a:p>
            <a:endParaRPr lang="en-US"/>
          </a:p>
        </p:txBody>
      </p:sp>
      <p:sp>
        <p:nvSpPr>
          <p:cNvPr id="150546" name="Text Box 18"/>
          <p:cNvSpPr txBox="1">
            <a:spLocks noChangeArrowheads="1"/>
          </p:cNvSpPr>
          <p:nvPr/>
        </p:nvSpPr>
        <p:spPr bwMode="auto">
          <a:xfrm>
            <a:off x="1258888" y="5876925"/>
            <a:ext cx="1512887" cy="457200"/>
          </a:xfrm>
          <a:prstGeom prst="rect">
            <a:avLst/>
          </a:prstGeom>
          <a:noFill/>
          <a:ln w="9525">
            <a:noFill/>
            <a:miter lim="800000"/>
            <a:headEnd/>
            <a:tailEnd/>
          </a:ln>
        </p:spPr>
        <p:txBody>
          <a:bodyPr>
            <a:spAutoFit/>
          </a:bodyPr>
          <a:lstStyle/>
          <a:p>
            <a:pPr algn="ctr">
              <a:spcBef>
                <a:spcPct val="50000"/>
              </a:spcBef>
            </a:pPr>
            <a:r>
              <a:rPr lang="cs-CZ" altLang="cs-CZ" sz="2400">
                <a:latin typeface="Arial" charset="0"/>
              </a:rPr>
              <a:t>laktát</a:t>
            </a:r>
          </a:p>
        </p:txBody>
      </p:sp>
      <p:sp>
        <p:nvSpPr>
          <p:cNvPr id="150547" name="Text Box 19"/>
          <p:cNvSpPr txBox="1">
            <a:spLocks noChangeArrowheads="1"/>
          </p:cNvSpPr>
          <p:nvPr/>
        </p:nvSpPr>
        <p:spPr bwMode="auto">
          <a:xfrm>
            <a:off x="4859338" y="5876925"/>
            <a:ext cx="1944687" cy="457200"/>
          </a:xfrm>
          <a:prstGeom prst="rect">
            <a:avLst/>
          </a:prstGeom>
          <a:noFill/>
          <a:ln w="9525">
            <a:noFill/>
            <a:miter lim="800000"/>
            <a:headEnd/>
            <a:tailEnd/>
          </a:ln>
        </p:spPr>
        <p:txBody>
          <a:bodyPr>
            <a:spAutoFit/>
          </a:bodyPr>
          <a:lstStyle/>
          <a:p>
            <a:pPr>
              <a:spcBef>
                <a:spcPct val="50000"/>
              </a:spcBef>
            </a:pPr>
            <a:r>
              <a:rPr lang="cs-CZ" altLang="cs-CZ" sz="2400" dirty="0">
                <a:latin typeface="Arial" charset="0"/>
              </a:rPr>
              <a:t>acetyl-</a:t>
            </a:r>
            <a:r>
              <a:rPr lang="cs-CZ" altLang="cs-CZ" sz="2400" dirty="0" err="1">
                <a:latin typeface="Arial" charset="0"/>
              </a:rPr>
              <a:t>CoA</a:t>
            </a:r>
            <a:endParaRPr lang="cs-CZ" altLang="cs-CZ" sz="2400" dirty="0">
              <a:latin typeface="Arial" charset="0"/>
            </a:endParaRPr>
          </a:p>
        </p:txBody>
      </p:sp>
      <p:pic>
        <p:nvPicPr>
          <p:cNvPr id="150548" name="Picture 20"/>
          <p:cNvPicPr>
            <a:picLocks noChangeAspect="1" noChangeArrowheads="1"/>
          </p:cNvPicPr>
          <p:nvPr/>
        </p:nvPicPr>
        <p:blipFill>
          <a:blip r:embed="rId2"/>
          <a:srcRect/>
          <a:stretch>
            <a:fillRect/>
          </a:stretch>
        </p:blipFill>
        <p:spPr bwMode="auto">
          <a:xfrm>
            <a:off x="6905625" y="765175"/>
            <a:ext cx="1266825" cy="1447800"/>
          </a:xfrm>
          <a:prstGeom prst="rect">
            <a:avLst/>
          </a:prstGeom>
          <a:noFill/>
          <a:ln w="9525">
            <a:noFill/>
            <a:miter lim="800000"/>
            <a:headEnd/>
            <a:tailEnd/>
          </a:ln>
        </p:spPr>
      </p:pic>
      <p:pic>
        <p:nvPicPr>
          <p:cNvPr id="150549" name="Picture 21"/>
          <p:cNvPicPr>
            <a:picLocks noChangeAspect="1" noChangeArrowheads="1"/>
          </p:cNvPicPr>
          <p:nvPr/>
        </p:nvPicPr>
        <p:blipFill>
          <a:blip r:embed="rId3"/>
          <a:srcRect/>
          <a:stretch>
            <a:fillRect/>
          </a:stretch>
        </p:blipFill>
        <p:spPr bwMode="auto">
          <a:xfrm>
            <a:off x="6877050" y="2087563"/>
            <a:ext cx="1382713" cy="1628775"/>
          </a:xfrm>
          <a:prstGeom prst="rect">
            <a:avLst/>
          </a:prstGeom>
          <a:noFill/>
          <a:ln w="9525">
            <a:noFill/>
            <a:miter lim="800000"/>
            <a:headEnd/>
            <a:tailEnd/>
          </a:ln>
        </p:spPr>
      </p:pic>
      <p:pic>
        <p:nvPicPr>
          <p:cNvPr id="150550" name="Picture 22"/>
          <p:cNvPicPr>
            <a:picLocks noChangeAspect="1" noChangeArrowheads="1"/>
          </p:cNvPicPr>
          <p:nvPr/>
        </p:nvPicPr>
        <p:blipFill>
          <a:blip r:embed="rId4"/>
          <a:srcRect/>
          <a:stretch>
            <a:fillRect/>
          </a:stretch>
        </p:blipFill>
        <p:spPr bwMode="auto">
          <a:xfrm>
            <a:off x="7308850" y="3716338"/>
            <a:ext cx="608013" cy="1143000"/>
          </a:xfrm>
          <a:prstGeom prst="rect">
            <a:avLst/>
          </a:prstGeom>
          <a:noFill/>
          <a:ln w="9525">
            <a:noFill/>
            <a:miter lim="800000"/>
            <a:headEnd/>
            <a:tailEnd/>
          </a:ln>
        </p:spPr>
      </p:pic>
      <p:sp>
        <p:nvSpPr>
          <p:cNvPr id="150551" name="Oval 23"/>
          <p:cNvSpPr>
            <a:spLocks noChangeArrowheads="1"/>
          </p:cNvSpPr>
          <p:nvPr/>
        </p:nvSpPr>
        <p:spPr bwMode="auto">
          <a:xfrm>
            <a:off x="7727950" y="2187575"/>
            <a:ext cx="228600" cy="304800"/>
          </a:xfrm>
          <a:prstGeom prst="ellipse">
            <a:avLst/>
          </a:prstGeom>
          <a:noFill/>
          <a:ln w="9525">
            <a:solidFill>
              <a:schemeClr val="tx1"/>
            </a:solidFill>
            <a:round/>
            <a:headEnd/>
            <a:tailEnd/>
          </a:ln>
        </p:spPr>
        <p:txBody>
          <a:bodyPr wrap="none" anchor="ctr"/>
          <a:lstStyle/>
          <a:p>
            <a:endParaRPr lang="cs-CZ" altLang="cs-CZ" sz="4000"/>
          </a:p>
        </p:txBody>
      </p:sp>
      <p:sp>
        <p:nvSpPr>
          <p:cNvPr id="150552" name="Text Box 25"/>
          <p:cNvSpPr txBox="1">
            <a:spLocks noChangeArrowheads="1"/>
          </p:cNvSpPr>
          <p:nvPr/>
        </p:nvSpPr>
        <p:spPr bwMode="auto">
          <a:xfrm>
            <a:off x="1042988" y="692150"/>
            <a:ext cx="2016125" cy="396875"/>
          </a:xfrm>
          <a:prstGeom prst="rect">
            <a:avLst/>
          </a:prstGeom>
          <a:noFill/>
          <a:ln w="9525">
            <a:noFill/>
            <a:miter lim="800000"/>
            <a:headEnd/>
            <a:tailEnd/>
          </a:ln>
        </p:spPr>
        <p:txBody>
          <a:bodyPr>
            <a:spAutoFit/>
          </a:bodyPr>
          <a:lstStyle/>
          <a:p>
            <a:pPr>
              <a:spcBef>
                <a:spcPct val="50000"/>
              </a:spcBef>
            </a:pPr>
            <a:r>
              <a:rPr lang="cs-CZ" altLang="cs-CZ" sz="2000" b="0"/>
              <a:t>schematicky</a:t>
            </a:r>
          </a:p>
        </p:txBody>
      </p:sp>
      <p:sp>
        <p:nvSpPr>
          <p:cNvPr id="129050" name="Text Box 26"/>
          <p:cNvSpPr txBox="1">
            <a:spLocks noChangeArrowheads="1"/>
          </p:cNvSpPr>
          <p:nvPr/>
        </p:nvSpPr>
        <p:spPr bwMode="auto">
          <a:xfrm>
            <a:off x="2627313" y="1052513"/>
            <a:ext cx="2592387" cy="3140075"/>
          </a:xfrm>
          <a:prstGeom prst="rect">
            <a:avLst/>
          </a:prstGeom>
          <a:solidFill>
            <a:srgbClr val="00FFFF">
              <a:alpha val="25098"/>
            </a:srgbClr>
          </a:solidFill>
          <a:ln w="9525">
            <a:noFill/>
            <a:miter lim="800000"/>
            <a:headEnd/>
            <a:tailEnd/>
          </a:ln>
        </p:spPr>
        <p:txBody>
          <a:bodyPr>
            <a:spAutoFit/>
          </a:bodyPr>
          <a:lstStyle/>
          <a:p>
            <a:endParaRPr lang="cs-CZ" altLang="cs-CZ" sz="4000" b="0"/>
          </a:p>
          <a:p>
            <a:endParaRPr lang="cs-CZ" altLang="cs-CZ" sz="4000" b="0"/>
          </a:p>
          <a:p>
            <a:endParaRPr lang="cs-CZ" altLang="cs-CZ" sz="4000" b="0"/>
          </a:p>
          <a:p>
            <a:endParaRPr lang="cs-CZ" altLang="cs-CZ" sz="4000" b="0"/>
          </a:p>
          <a:p>
            <a:endParaRPr lang="cs-CZ" altLang="cs-CZ" sz="4000" b="0"/>
          </a:p>
        </p:txBody>
      </p:sp>
      <p:sp>
        <p:nvSpPr>
          <p:cNvPr id="150554" name="Text Box 27"/>
          <p:cNvSpPr txBox="1">
            <a:spLocks noChangeArrowheads="1"/>
          </p:cNvSpPr>
          <p:nvPr/>
        </p:nvSpPr>
        <p:spPr bwMode="auto">
          <a:xfrm>
            <a:off x="8101013" y="4040188"/>
            <a:ext cx="720725" cy="396875"/>
          </a:xfrm>
          <a:prstGeom prst="rect">
            <a:avLst/>
          </a:prstGeom>
          <a:noFill/>
          <a:ln w="9525">
            <a:noFill/>
            <a:miter lim="800000"/>
            <a:headEnd/>
            <a:tailEnd/>
          </a:ln>
        </p:spPr>
        <p:txBody>
          <a:bodyPr>
            <a:spAutoFit/>
          </a:bodyPr>
          <a:lstStyle/>
          <a:p>
            <a:pPr>
              <a:spcBef>
                <a:spcPct val="50000"/>
              </a:spcBef>
            </a:pPr>
            <a:r>
              <a:rPr lang="cs-CZ" altLang="cs-CZ" sz="2000" b="0"/>
              <a:t>Pyr</a:t>
            </a:r>
          </a:p>
        </p:txBody>
      </p:sp>
      <p:sp>
        <p:nvSpPr>
          <p:cNvPr id="150555" name="Text Box 28"/>
          <p:cNvSpPr txBox="1">
            <a:spLocks noChangeArrowheads="1"/>
          </p:cNvSpPr>
          <p:nvPr/>
        </p:nvSpPr>
        <p:spPr bwMode="auto">
          <a:xfrm>
            <a:off x="8101013" y="2960688"/>
            <a:ext cx="1223962" cy="396875"/>
          </a:xfrm>
          <a:prstGeom prst="rect">
            <a:avLst/>
          </a:prstGeom>
          <a:noFill/>
          <a:ln w="9525">
            <a:noFill/>
            <a:miter lim="800000"/>
            <a:headEnd/>
            <a:tailEnd/>
          </a:ln>
        </p:spPr>
        <p:txBody>
          <a:bodyPr>
            <a:spAutoFit/>
          </a:bodyPr>
          <a:lstStyle/>
          <a:p>
            <a:pPr>
              <a:spcBef>
                <a:spcPct val="50000"/>
              </a:spcBef>
            </a:pPr>
            <a:r>
              <a:rPr lang="cs-CZ" altLang="cs-CZ" sz="2000" b="0"/>
              <a:t>Glc-6-P</a:t>
            </a:r>
          </a:p>
        </p:txBody>
      </p:sp>
      <p:sp>
        <p:nvSpPr>
          <p:cNvPr id="150556" name="Oval 29"/>
          <p:cNvSpPr>
            <a:spLocks noChangeArrowheads="1"/>
          </p:cNvSpPr>
          <p:nvPr/>
        </p:nvSpPr>
        <p:spPr bwMode="auto">
          <a:xfrm>
            <a:off x="8807450" y="2979738"/>
            <a:ext cx="228600" cy="304800"/>
          </a:xfrm>
          <a:prstGeom prst="ellipse">
            <a:avLst/>
          </a:prstGeom>
          <a:noFill/>
          <a:ln w="9525">
            <a:solidFill>
              <a:schemeClr val="tx1"/>
            </a:solidFill>
            <a:round/>
            <a:headEnd/>
            <a:tailEnd/>
          </a:ln>
        </p:spPr>
        <p:txBody>
          <a:bodyPr wrap="none" anchor="ctr"/>
          <a:lstStyle/>
          <a:p>
            <a:endParaRPr lang="cs-CZ" altLang="cs-CZ" sz="4000"/>
          </a:p>
        </p:txBody>
      </p:sp>
      <p:sp>
        <p:nvSpPr>
          <p:cNvPr id="150557" name="Text Box 30"/>
          <p:cNvSpPr txBox="1">
            <a:spLocks noChangeArrowheads="1"/>
          </p:cNvSpPr>
          <p:nvPr/>
        </p:nvSpPr>
        <p:spPr bwMode="auto">
          <a:xfrm>
            <a:off x="8027988" y="1341438"/>
            <a:ext cx="684212" cy="396875"/>
          </a:xfrm>
          <a:prstGeom prst="rect">
            <a:avLst/>
          </a:prstGeom>
          <a:noFill/>
          <a:ln w="9525">
            <a:noFill/>
            <a:miter lim="800000"/>
            <a:headEnd/>
            <a:tailEnd/>
          </a:ln>
        </p:spPr>
        <p:txBody>
          <a:bodyPr>
            <a:spAutoFit/>
          </a:bodyPr>
          <a:lstStyle/>
          <a:p>
            <a:pPr>
              <a:spcBef>
                <a:spcPct val="50000"/>
              </a:spcBef>
            </a:pPr>
            <a:r>
              <a:rPr lang="cs-CZ" altLang="cs-CZ" sz="2000" b="0"/>
              <a:t>Glc</a:t>
            </a:r>
          </a:p>
        </p:txBody>
      </p:sp>
      <p:cxnSp>
        <p:nvCxnSpPr>
          <p:cNvPr id="3" name="Přímá spojnice se šipkou 2"/>
          <p:cNvCxnSpPr/>
          <p:nvPr/>
        </p:nvCxnSpPr>
        <p:spPr bwMode="auto">
          <a:xfrm>
            <a:off x="6660232" y="6105525"/>
            <a:ext cx="64861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 name="TextovéPole 3"/>
          <p:cNvSpPr txBox="1"/>
          <p:nvPr/>
        </p:nvSpPr>
        <p:spPr>
          <a:xfrm>
            <a:off x="7276902" y="5661025"/>
            <a:ext cx="1791096" cy="830997"/>
          </a:xfrm>
          <a:prstGeom prst="rect">
            <a:avLst/>
          </a:prstGeom>
          <a:noFill/>
        </p:spPr>
        <p:txBody>
          <a:bodyPr wrap="square" rtlCol="0">
            <a:spAutoFit/>
          </a:bodyPr>
          <a:lstStyle/>
          <a:p>
            <a:r>
              <a:rPr lang="cs-CZ" sz="2400" dirty="0" smtClean="0">
                <a:latin typeface="+mj-lt"/>
              </a:rPr>
              <a:t>Citrátový cyklus</a:t>
            </a:r>
            <a:endParaRPr lang="cs-CZ" sz="24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9050"/>
                                        </p:tgtEl>
                                        <p:attrNameLst>
                                          <p:attrName>style.visibility</p:attrName>
                                        </p:attrNameLst>
                                      </p:cBhvr>
                                      <p:to>
                                        <p:strVal val="visible"/>
                                      </p:to>
                                    </p:set>
                                    <p:anim calcmode="lin" valueType="num">
                                      <p:cBhvr additive="base">
                                        <p:cTn id="7" dur="1000" fill="hold"/>
                                        <p:tgtEl>
                                          <p:spTgt spid="129050"/>
                                        </p:tgtEl>
                                        <p:attrNameLst>
                                          <p:attrName>ppt_x</p:attrName>
                                        </p:attrNameLst>
                                      </p:cBhvr>
                                      <p:tavLst>
                                        <p:tav tm="0">
                                          <p:val>
                                            <p:strVal val="#ppt_x"/>
                                          </p:val>
                                        </p:tav>
                                        <p:tav tm="100000">
                                          <p:val>
                                            <p:strVal val="#ppt_x"/>
                                          </p:val>
                                        </p:tav>
                                      </p:tavLst>
                                    </p:anim>
                                    <p:anim calcmode="lin" valueType="num">
                                      <p:cBhvr additive="base">
                                        <p:cTn id="8" dur="1000" fill="hold"/>
                                        <p:tgtEl>
                                          <p:spTgt spid="129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5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2449" name="Picture 1" descr="http://files.kabinet-chemie.webnode.cz/200000190-812858180e-public/Glykolýz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1914" y="231775"/>
            <a:ext cx="4984651" cy="6404076"/>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25"/>
          <p:cNvSpPr txBox="1">
            <a:spLocks noChangeArrowheads="1"/>
          </p:cNvSpPr>
          <p:nvPr/>
        </p:nvSpPr>
        <p:spPr bwMode="auto">
          <a:xfrm>
            <a:off x="0" y="219075"/>
            <a:ext cx="3779838" cy="762000"/>
          </a:xfrm>
          <a:prstGeom prst="rect">
            <a:avLst/>
          </a:prstGeom>
          <a:noFill/>
          <a:ln w="9525">
            <a:noFill/>
            <a:miter lim="800000"/>
            <a:headEnd/>
            <a:tailEnd/>
          </a:ln>
        </p:spPr>
        <p:txBody>
          <a:bodyPr>
            <a:spAutoFit/>
          </a:bodyPr>
          <a:lstStyle/>
          <a:p>
            <a:pPr algn="ctr">
              <a:spcBef>
                <a:spcPct val="50000"/>
              </a:spcBef>
            </a:pPr>
            <a:r>
              <a:rPr lang="cs-CZ" altLang="cs-CZ" sz="4400" dirty="0">
                <a:solidFill>
                  <a:srgbClr val="0033CC"/>
                </a:solidFill>
              </a:rPr>
              <a:t>Glykolýza</a:t>
            </a:r>
          </a:p>
        </p:txBody>
      </p:sp>
      <p:sp>
        <p:nvSpPr>
          <p:cNvPr id="3" name="TextovéPole 2"/>
          <p:cNvSpPr txBox="1"/>
          <p:nvPr/>
        </p:nvSpPr>
        <p:spPr>
          <a:xfrm>
            <a:off x="323528" y="1340768"/>
            <a:ext cx="3096344" cy="4278094"/>
          </a:xfrm>
          <a:prstGeom prst="rect">
            <a:avLst/>
          </a:prstGeom>
          <a:noFill/>
        </p:spPr>
        <p:txBody>
          <a:bodyPr wrap="square" rtlCol="0">
            <a:spAutoFit/>
          </a:bodyPr>
          <a:lstStyle/>
          <a:p>
            <a:r>
              <a:rPr lang="cs-CZ" dirty="0" smtClean="0"/>
              <a:t>3 fáze glykolýzy</a:t>
            </a:r>
          </a:p>
          <a:p>
            <a:endParaRPr lang="cs-CZ" sz="2400" dirty="0"/>
          </a:p>
          <a:p>
            <a:pPr marL="342900" indent="-342900">
              <a:buFont typeface="Arial" panose="020B0604020202020204" pitchFamily="34" charset="0"/>
              <a:buChar char="•"/>
            </a:pPr>
            <a:r>
              <a:rPr lang="cs-CZ" sz="2400" dirty="0" smtClean="0"/>
              <a:t>Zachycení v buňce a destabilizace fosforylací</a:t>
            </a:r>
          </a:p>
          <a:p>
            <a:endParaRPr lang="cs-CZ" sz="2400" dirty="0" smtClean="0"/>
          </a:p>
          <a:p>
            <a:pPr marL="342900" indent="-342900">
              <a:buFont typeface="Arial" panose="020B0604020202020204" pitchFamily="34" charset="0"/>
              <a:buChar char="•"/>
            </a:pPr>
            <a:r>
              <a:rPr lang="cs-CZ" sz="2400" dirty="0" smtClean="0"/>
              <a:t>Štěpení bis-fosfátu na dvě </a:t>
            </a:r>
            <a:r>
              <a:rPr lang="cs-CZ" sz="2400" dirty="0" err="1" smtClean="0"/>
              <a:t>triosy</a:t>
            </a:r>
            <a:endParaRPr lang="cs-CZ" sz="2400" dirty="0" smtClean="0"/>
          </a:p>
          <a:p>
            <a:endParaRPr lang="cs-CZ" sz="2400" dirty="0" smtClean="0"/>
          </a:p>
          <a:p>
            <a:pPr marL="342900" indent="-342900">
              <a:buFont typeface="Arial" panose="020B0604020202020204" pitchFamily="34" charset="0"/>
              <a:buChar char="•"/>
            </a:pPr>
            <a:r>
              <a:rPr lang="cs-CZ" sz="2400" dirty="0" smtClean="0"/>
              <a:t>Oxidativní fáze – zisk energie</a:t>
            </a:r>
            <a:endParaRPr lang="cs-CZ" sz="2400" dirty="0"/>
          </a:p>
        </p:txBody>
      </p:sp>
      <p:sp>
        <p:nvSpPr>
          <p:cNvPr id="5" name="Volný tvar 4"/>
          <p:cNvSpPr/>
          <p:nvPr/>
        </p:nvSpPr>
        <p:spPr bwMode="auto">
          <a:xfrm>
            <a:off x="3568700" y="-63500"/>
            <a:ext cx="5185452" cy="3403600"/>
          </a:xfrm>
          <a:custGeom>
            <a:avLst/>
            <a:gdLst>
              <a:gd name="connsiteX0" fmla="*/ 304800 w 5185452"/>
              <a:gd name="connsiteY0" fmla="*/ 304800 h 3403600"/>
              <a:gd name="connsiteX1" fmla="*/ 279400 w 5185452"/>
              <a:gd name="connsiteY1" fmla="*/ 368300 h 3403600"/>
              <a:gd name="connsiteX2" fmla="*/ 254000 w 5185452"/>
              <a:gd name="connsiteY2" fmla="*/ 444500 h 3403600"/>
              <a:gd name="connsiteX3" fmla="*/ 228600 w 5185452"/>
              <a:gd name="connsiteY3" fmla="*/ 495300 h 3403600"/>
              <a:gd name="connsiteX4" fmla="*/ 190500 w 5185452"/>
              <a:gd name="connsiteY4" fmla="*/ 622300 h 3403600"/>
              <a:gd name="connsiteX5" fmla="*/ 152400 w 5185452"/>
              <a:gd name="connsiteY5" fmla="*/ 698500 h 3403600"/>
              <a:gd name="connsiteX6" fmla="*/ 127000 w 5185452"/>
              <a:gd name="connsiteY6" fmla="*/ 736600 h 3403600"/>
              <a:gd name="connsiteX7" fmla="*/ 114300 w 5185452"/>
              <a:gd name="connsiteY7" fmla="*/ 774700 h 3403600"/>
              <a:gd name="connsiteX8" fmla="*/ 63500 w 5185452"/>
              <a:gd name="connsiteY8" fmla="*/ 876300 h 3403600"/>
              <a:gd name="connsiteX9" fmla="*/ 38100 w 5185452"/>
              <a:gd name="connsiteY9" fmla="*/ 927100 h 3403600"/>
              <a:gd name="connsiteX10" fmla="*/ 12700 w 5185452"/>
              <a:gd name="connsiteY10" fmla="*/ 1003300 h 3403600"/>
              <a:gd name="connsiteX11" fmla="*/ 0 w 5185452"/>
              <a:gd name="connsiteY11" fmla="*/ 1181100 h 3403600"/>
              <a:gd name="connsiteX12" fmla="*/ 12700 w 5185452"/>
              <a:gd name="connsiteY12" fmla="*/ 1282700 h 3403600"/>
              <a:gd name="connsiteX13" fmla="*/ 38100 w 5185452"/>
              <a:gd name="connsiteY13" fmla="*/ 1371600 h 3403600"/>
              <a:gd name="connsiteX14" fmla="*/ 76200 w 5185452"/>
              <a:gd name="connsiteY14" fmla="*/ 1397000 h 3403600"/>
              <a:gd name="connsiteX15" fmla="*/ 152400 w 5185452"/>
              <a:gd name="connsiteY15" fmla="*/ 1409700 h 3403600"/>
              <a:gd name="connsiteX16" fmla="*/ 393700 w 5185452"/>
              <a:gd name="connsiteY16" fmla="*/ 1422400 h 3403600"/>
              <a:gd name="connsiteX17" fmla="*/ 495300 w 5185452"/>
              <a:gd name="connsiteY17" fmla="*/ 1409700 h 3403600"/>
              <a:gd name="connsiteX18" fmla="*/ 609600 w 5185452"/>
              <a:gd name="connsiteY18" fmla="*/ 1371600 h 3403600"/>
              <a:gd name="connsiteX19" fmla="*/ 685800 w 5185452"/>
              <a:gd name="connsiteY19" fmla="*/ 1346200 h 3403600"/>
              <a:gd name="connsiteX20" fmla="*/ 723900 w 5185452"/>
              <a:gd name="connsiteY20" fmla="*/ 1333500 h 3403600"/>
              <a:gd name="connsiteX21" fmla="*/ 812800 w 5185452"/>
              <a:gd name="connsiteY21" fmla="*/ 1295400 h 3403600"/>
              <a:gd name="connsiteX22" fmla="*/ 889000 w 5185452"/>
              <a:gd name="connsiteY22" fmla="*/ 1270000 h 3403600"/>
              <a:gd name="connsiteX23" fmla="*/ 939800 w 5185452"/>
              <a:gd name="connsiteY23" fmla="*/ 1282700 h 3403600"/>
              <a:gd name="connsiteX24" fmla="*/ 1003300 w 5185452"/>
              <a:gd name="connsiteY24" fmla="*/ 1295400 h 3403600"/>
              <a:gd name="connsiteX25" fmla="*/ 1079500 w 5185452"/>
              <a:gd name="connsiteY25" fmla="*/ 1320800 h 3403600"/>
              <a:gd name="connsiteX26" fmla="*/ 1155700 w 5185452"/>
              <a:gd name="connsiteY26" fmla="*/ 1358900 h 3403600"/>
              <a:gd name="connsiteX27" fmla="*/ 1206500 w 5185452"/>
              <a:gd name="connsiteY27" fmla="*/ 1384300 h 3403600"/>
              <a:gd name="connsiteX28" fmla="*/ 1320800 w 5185452"/>
              <a:gd name="connsiteY28" fmla="*/ 1409700 h 3403600"/>
              <a:gd name="connsiteX29" fmla="*/ 1422400 w 5185452"/>
              <a:gd name="connsiteY29" fmla="*/ 1447800 h 3403600"/>
              <a:gd name="connsiteX30" fmla="*/ 1524000 w 5185452"/>
              <a:gd name="connsiteY30" fmla="*/ 1422400 h 3403600"/>
              <a:gd name="connsiteX31" fmla="*/ 1651000 w 5185452"/>
              <a:gd name="connsiteY31" fmla="*/ 1435100 h 3403600"/>
              <a:gd name="connsiteX32" fmla="*/ 1739900 w 5185452"/>
              <a:gd name="connsiteY32" fmla="*/ 1460500 h 3403600"/>
              <a:gd name="connsiteX33" fmla="*/ 1816100 w 5185452"/>
              <a:gd name="connsiteY33" fmla="*/ 1485900 h 3403600"/>
              <a:gd name="connsiteX34" fmla="*/ 1854200 w 5185452"/>
              <a:gd name="connsiteY34" fmla="*/ 1498600 h 3403600"/>
              <a:gd name="connsiteX35" fmla="*/ 2032000 w 5185452"/>
              <a:gd name="connsiteY35" fmla="*/ 1485900 h 3403600"/>
              <a:gd name="connsiteX36" fmla="*/ 2133600 w 5185452"/>
              <a:gd name="connsiteY36" fmla="*/ 1473200 h 3403600"/>
              <a:gd name="connsiteX37" fmla="*/ 2235200 w 5185452"/>
              <a:gd name="connsiteY37" fmla="*/ 1485900 h 3403600"/>
              <a:gd name="connsiteX38" fmla="*/ 2273300 w 5185452"/>
              <a:gd name="connsiteY38" fmla="*/ 1498600 h 3403600"/>
              <a:gd name="connsiteX39" fmla="*/ 2476500 w 5185452"/>
              <a:gd name="connsiteY39" fmla="*/ 1524000 h 3403600"/>
              <a:gd name="connsiteX40" fmla="*/ 2641600 w 5185452"/>
              <a:gd name="connsiteY40" fmla="*/ 1549400 h 3403600"/>
              <a:gd name="connsiteX41" fmla="*/ 2743200 w 5185452"/>
              <a:gd name="connsiteY41" fmla="*/ 1562100 h 3403600"/>
              <a:gd name="connsiteX42" fmla="*/ 2819400 w 5185452"/>
              <a:gd name="connsiteY42" fmla="*/ 1587500 h 3403600"/>
              <a:gd name="connsiteX43" fmla="*/ 2908300 w 5185452"/>
              <a:gd name="connsiteY43" fmla="*/ 1612900 h 3403600"/>
              <a:gd name="connsiteX44" fmla="*/ 2959100 w 5185452"/>
              <a:gd name="connsiteY44" fmla="*/ 1638300 h 3403600"/>
              <a:gd name="connsiteX45" fmla="*/ 3009900 w 5185452"/>
              <a:gd name="connsiteY45" fmla="*/ 1651000 h 3403600"/>
              <a:gd name="connsiteX46" fmla="*/ 3111500 w 5185452"/>
              <a:gd name="connsiteY46" fmla="*/ 1701800 h 3403600"/>
              <a:gd name="connsiteX47" fmla="*/ 3136900 w 5185452"/>
              <a:gd name="connsiteY47" fmla="*/ 1739900 h 3403600"/>
              <a:gd name="connsiteX48" fmla="*/ 3149600 w 5185452"/>
              <a:gd name="connsiteY48" fmla="*/ 1778000 h 3403600"/>
              <a:gd name="connsiteX49" fmla="*/ 3175000 w 5185452"/>
              <a:gd name="connsiteY49" fmla="*/ 2171700 h 3403600"/>
              <a:gd name="connsiteX50" fmla="*/ 3200400 w 5185452"/>
              <a:gd name="connsiteY50" fmla="*/ 2324100 h 3403600"/>
              <a:gd name="connsiteX51" fmla="*/ 3238500 w 5185452"/>
              <a:gd name="connsiteY51" fmla="*/ 2501900 h 3403600"/>
              <a:gd name="connsiteX52" fmla="*/ 3263900 w 5185452"/>
              <a:gd name="connsiteY52" fmla="*/ 2565400 h 3403600"/>
              <a:gd name="connsiteX53" fmla="*/ 3276600 w 5185452"/>
              <a:gd name="connsiteY53" fmla="*/ 2616200 h 3403600"/>
              <a:gd name="connsiteX54" fmla="*/ 3302000 w 5185452"/>
              <a:gd name="connsiteY54" fmla="*/ 2667000 h 3403600"/>
              <a:gd name="connsiteX55" fmla="*/ 3327400 w 5185452"/>
              <a:gd name="connsiteY55" fmla="*/ 2743200 h 3403600"/>
              <a:gd name="connsiteX56" fmla="*/ 3378200 w 5185452"/>
              <a:gd name="connsiteY56" fmla="*/ 2819400 h 3403600"/>
              <a:gd name="connsiteX57" fmla="*/ 3416300 w 5185452"/>
              <a:gd name="connsiteY57" fmla="*/ 2882900 h 3403600"/>
              <a:gd name="connsiteX58" fmla="*/ 3467100 w 5185452"/>
              <a:gd name="connsiteY58" fmla="*/ 2946400 h 3403600"/>
              <a:gd name="connsiteX59" fmla="*/ 3492500 w 5185452"/>
              <a:gd name="connsiteY59" fmla="*/ 2984500 h 3403600"/>
              <a:gd name="connsiteX60" fmla="*/ 3543300 w 5185452"/>
              <a:gd name="connsiteY60" fmla="*/ 3073400 h 3403600"/>
              <a:gd name="connsiteX61" fmla="*/ 3594100 w 5185452"/>
              <a:gd name="connsiteY61" fmla="*/ 3111500 h 3403600"/>
              <a:gd name="connsiteX62" fmla="*/ 3708400 w 5185452"/>
              <a:gd name="connsiteY62" fmla="*/ 3175000 h 3403600"/>
              <a:gd name="connsiteX63" fmla="*/ 3810000 w 5185452"/>
              <a:gd name="connsiteY63" fmla="*/ 3238500 h 3403600"/>
              <a:gd name="connsiteX64" fmla="*/ 3873500 w 5185452"/>
              <a:gd name="connsiteY64" fmla="*/ 3263900 h 3403600"/>
              <a:gd name="connsiteX65" fmla="*/ 3975100 w 5185452"/>
              <a:gd name="connsiteY65" fmla="*/ 3314700 h 3403600"/>
              <a:gd name="connsiteX66" fmla="*/ 3975100 w 5185452"/>
              <a:gd name="connsiteY66" fmla="*/ 3314700 h 3403600"/>
              <a:gd name="connsiteX67" fmla="*/ 4076700 w 5185452"/>
              <a:gd name="connsiteY67" fmla="*/ 3365500 h 3403600"/>
              <a:gd name="connsiteX68" fmla="*/ 4152900 w 5185452"/>
              <a:gd name="connsiteY68" fmla="*/ 3403600 h 3403600"/>
              <a:gd name="connsiteX69" fmla="*/ 4356100 w 5185452"/>
              <a:gd name="connsiteY69" fmla="*/ 3390900 h 3403600"/>
              <a:gd name="connsiteX70" fmla="*/ 4470400 w 5185452"/>
              <a:gd name="connsiteY70" fmla="*/ 3352800 h 3403600"/>
              <a:gd name="connsiteX71" fmla="*/ 4622800 w 5185452"/>
              <a:gd name="connsiteY71" fmla="*/ 3302000 h 3403600"/>
              <a:gd name="connsiteX72" fmla="*/ 4660900 w 5185452"/>
              <a:gd name="connsiteY72" fmla="*/ 3263900 h 3403600"/>
              <a:gd name="connsiteX73" fmla="*/ 4699000 w 5185452"/>
              <a:gd name="connsiteY73" fmla="*/ 3238500 h 3403600"/>
              <a:gd name="connsiteX74" fmla="*/ 4787900 w 5185452"/>
              <a:gd name="connsiteY74" fmla="*/ 3149600 h 3403600"/>
              <a:gd name="connsiteX75" fmla="*/ 4826000 w 5185452"/>
              <a:gd name="connsiteY75" fmla="*/ 3073400 h 3403600"/>
              <a:gd name="connsiteX76" fmla="*/ 4851400 w 5185452"/>
              <a:gd name="connsiteY76" fmla="*/ 2946400 h 3403600"/>
              <a:gd name="connsiteX77" fmla="*/ 4876800 w 5185452"/>
              <a:gd name="connsiteY77" fmla="*/ 2844800 h 3403600"/>
              <a:gd name="connsiteX78" fmla="*/ 4889500 w 5185452"/>
              <a:gd name="connsiteY78" fmla="*/ 2705100 h 3403600"/>
              <a:gd name="connsiteX79" fmla="*/ 4902200 w 5185452"/>
              <a:gd name="connsiteY79" fmla="*/ 2667000 h 3403600"/>
              <a:gd name="connsiteX80" fmla="*/ 4914900 w 5185452"/>
              <a:gd name="connsiteY80" fmla="*/ 2565400 h 3403600"/>
              <a:gd name="connsiteX81" fmla="*/ 4927600 w 5185452"/>
              <a:gd name="connsiteY81" fmla="*/ 2527300 h 3403600"/>
              <a:gd name="connsiteX82" fmla="*/ 4953000 w 5185452"/>
              <a:gd name="connsiteY82" fmla="*/ 2425700 h 3403600"/>
              <a:gd name="connsiteX83" fmla="*/ 4965700 w 5185452"/>
              <a:gd name="connsiteY83" fmla="*/ 2374900 h 3403600"/>
              <a:gd name="connsiteX84" fmla="*/ 4978400 w 5185452"/>
              <a:gd name="connsiteY84" fmla="*/ 2324100 h 3403600"/>
              <a:gd name="connsiteX85" fmla="*/ 5003800 w 5185452"/>
              <a:gd name="connsiteY85" fmla="*/ 2197100 h 3403600"/>
              <a:gd name="connsiteX86" fmla="*/ 5016500 w 5185452"/>
              <a:gd name="connsiteY86" fmla="*/ 2159000 h 3403600"/>
              <a:gd name="connsiteX87" fmla="*/ 5041900 w 5185452"/>
              <a:gd name="connsiteY87" fmla="*/ 2019300 h 3403600"/>
              <a:gd name="connsiteX88" fmla="*/ 5067300 w 5185452"/>
              <a:gd name="connsiteY88" fmla="*/ 1943100 h 3403600"/>
              <a:gd name="connsiteX89" fmla="*/ 5143500 w 5185452"/>
              <a:gd name="connsiteY89" fmla="*/ 1778000 h 3403600"/>
              <a:gd name="connsiteX90" fmla="*/ 5156200 w 5185452"/>
              <a:gd name="connsiteY90" fmla="*/ 1689100 h 3403600"/>
              <a:gd name="connsiteX91" fmla="*/ 5168900 w 5185452"/>
              <a:gd name="connsiteY91" fmla="*/ 1612900 h 3403600"/>
              <a:gd name="connsiteX92" fmla="*/ 5143500 w 5185452"/>
              <a:gd name="connsiteY92" fmla="*/ 965200 h 3403600"/>
              <a:gd name="connsiteX93" fmla="*/ 5130800 w 5185452"/>
              <a:gd name="connsiteY93" fmla="*/ 774700 h 3403600"/>
              <a:gd name="connsiteX94" fmla="*/ 5118100 w 5185452"/>
              <a:gd name="connsiteY94" fmla="*/ 711200 h 3403600"/>
              <a:gd name="connsiteX95" fmla="*/ 5105400 w 5185452"/>
              <a:gd name="connsiteY95" fmla="*/ 635000 h 3403600"/>
              <a:gd name="connsiteX96" fmla="*/ 5080000 w 5185452"/>
              <a:gd name="connsiteY96" fmla="*/ 482600 h 3403600"/>
              <a:gd name="connsiteX97" fmla="*/ 5067300 w 5185452"/>
              <a:gd name="connsiteY97" fmla="*/ 444500 h 3403600"/>
              <a:gd name="connsiteX98" fmla="*/ 5041900 w 5185452"/>
              <a:gd name="connsiteY98" fmla="*/ 406400 h 3403600"/>
              <a:gd name="connsiteX99" fmla="*/ 5016500 w 5185452"/>
              <a:gd name="connsiteY99" fmla="*/ 355600 h 3403600"/>
              <a:gd name="connsiteX100" fmla="*/ 4940300 w 5185452"/>
              <a:gd name="connsiteY100" fmla="*/ 279400 h 3403600"/>
              <a:gd name="connsiteX101" fmla="*/ 4889500 w 5185452"/>
              <a:gd name="connsiteY101" fmla="*/ 254000 h 3403600"/>
              <a:gd name="connsiteX102" fmla="*/ 4826000 w 5185452"/>
              <a:gd name="connsiteY102" fmla="*/ 228600 h 3403600"/>
              <a:gd name="connsiteX103" fmla="*/ 4660900 w 5185452"/>
              <a:gd name="connsiteY103" fmla="*/ 190500 h 3403600"/>
              <a:gd name="connsiteX104" fmla="*/ 4495800 w 5185452"/>
              <a:gd name="connsiteY104" fmla="*/ 152400 h 3403600"/>
              <a:gd name="connsiteX105" fmla="*/ 4406900 w 5185452"/>
              <a:gd name="connsiteY105" fmla="*/ 127000 h 3403600"/>
              <a:gd name="connsiteX106" fmla="*/ 4330700 w 5185452"/>
              <a:gd name="connsiteY106" fmla="*/ 101600 h 3403600"/>
              <a:gd name="connsiteX107" fmla="*/ 4178300 w 5185452"/>
              <a:gd name="connsiteY107" fmla="*/ 114300 h 3403600"/>
              <a:gd name="connsiteX108" fmla="*/ 4064000 w 5185452"/>
              <a:gd name="connsiteY108" fmla="*/ 127000 h 3403600"/>
              <a:gd name="connsiteX109" fmla="*/ 3657600 w 5185452"/>
              <a:gd name="connsiteY109" fmla="*/ 152400 h 3403600"/>
              <a:gd name="connsiteX110" fmla="*/ 3352800 w 5185452"/>
              <a:gd name="connsiteY110" fmla="*/ 139700 h 3403600"/>
              <a:gd name="connsiteX111" fmla="*/ 3111500 w 5185452"/>
              <a:gd name="connsiteY111" fmla="*/ 114300 h 3403600"/>
              <a:gd name="connsiteX112" fmla="*/ 2984500 w 5185452"/>
              <a:gd name="connsiteY112" fmla="*/ 101600 h 3403600"/>
              <a:gd name="connsiteX113" fmla="*/ 2895600 w 5185452"/>
              <a:gd name="connsiteY113" fmla="*/ 88900 h 3403600"/>
              <a:gd name="connsiteX114" fmla="*/ 2768600 w 5185452"/>
              <a:gd name="connsiteY114" fmla="*/ 76200 h 3403600"/>
              <a:gd name="connsiteX115" fmla="*/ 2679700 w 5185452"/>
              <a:gd name="connsiteY115" fmla="*/ 63500 h 3403600"/>
              <a:gd name="connsiteX116" fmla="*/ 2425700 w 5185452"/>
              <a:gd name="connsiteY116" fmla="*/ 38100 h 3403600"/>
              <a:gd name="connsiteX117" fmla="*/ 2324100 w 5185452"/>
              <a:gd name="connsiteY117" fmla="*/ 25400 h 3403600"/>
              <a:gd name="connsiteX118" fmla="*/ 1841500 w 5185452"/>
              <a:gd name="connsiteY118" fmla="*/ 0 h 3403600"/>
              <a:gd name="connsiteX119" fmla="*/ 1308100 w 5185452"/>
              <a:gd name="connsiteY119" fmla="*/ 25400 h 3403600"/>
              <a:gd name="connsiteX120" fmla="*/ 1206500 w 5185452"/>
              <a:gd name="connsiteY120" fmla="*/ 50800 h 3403600"/>
              <a:gd name="connsiteX121" fmla="*/ 1143000 w 5185452"/>
              <a:gd name="connsiteY121" fmla="*/ 63500 h 3403600"/>
              <a:gd name="connsiteX122" fmla="*/ 1092200 w 5185452"/>
              <a:gd name="connsiteY122" fmla="*/ 76200 h 3403600"/>
              <a:gd name="connsiteX123" fmla="*/ 977900 w 5185452"/>
              <a:gd name="connsiteY123" fmla="*/ 101600 h 3403600"/>
              <a:gd name="connsiteX124" fmla="*/ 838200 w 5185452"/>
              <a:gd name="connsiteY124" fmla="*/ 139700 h 3403600"/>
              <a:gd name="connsiteX125" fmla="*/ 546100 w 5185452"/>
              <a:gd name="connsiteY125" fmla="*/ 165100 h 3403600"/>
              <a:gd name="connsiteX126" fmla="*/ 469900 w 5185452"/>
              <a:gd name="connsiteY126" fmla="*/ 177800 h 3403600"/>
              <a:gd name="connsiteX127" fmla="*/ 368300 w 5185452"/>
              <a:gd name="connsiteY127" fmla="*/ 190500 h 3403600"/>
              <a:gd name="connsiteX128" fmla="*/ 330200 w 5185452"/>
              <a:gd name="connsiteY128" fmla="*/ 228600 h 3403600"/>
              <a:gd name="connsiteX129" fmla="*/ 317500 w 5185452"/>
              <a:gd name="connsiteY129" fmla="*/ 266700 h 3403600"/>
              <a:gd name="connsiteX130" fmla="*/ 292100 w 5185452"/>
              <a:gd name="connsiteY130" fmla="*/ 304800 h 3403600"/>
              <a:gd name="connsiteX131" fmla="*/ 266700 w 5185452"/>
              <a:gd name="connsiteY131" fmla="*/ 381000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Lst>
            <a:rect l="l" t="t" r="r" b="b"/>
            <a:pathLst>
              <a:path w="5185452" h="3403600">
                <a:moveTo>
                  <a:pt x="304800" y="304800"/>
                </a:moveTo>
                <a:cubicBezTo>
                  <a:pt x="296333" y="325967"/>
                  <a:pt x="287191" y="346875"/>
                  <a:pt x="279400" y="368300"/>
                </a:cubicBezTo>
                <a:cubicBezTo>
                  <a:pt x="270250" y="393462"/>
                  <a:pt x="265974" y="420553"/>
                  <a:pt x="254000" y="444500"/>
                </a:cubicBezTo>
                <a:cubicBezTo>
                  <a:pt x="245533" y="461433"/>
                  <a:pt x="235247" y="477573"/>
                  <a:pt x="228600" y="495300"/>
                </a:cubicBezTo>
                <a:cubicBezTo>
                  <a:pt x="213387" y="535868"/>
                  <a:pt x="215313" y="585080"/>
                  <a:pt x="190500" y="622300"/>
                </a:cubicBezTo>
                <a:cubicBezTo>
                  <a:pt x="117707" y="731489"/>
                  <a:pt x="204980" y="593340"/>
                  <a:pt x="152400" y="698500"/>
                </a:cubicBezTo>
                <a:cubicBezTo>
                  <a:pt x="145574" y="712152"/>
                  <a:pt x="133826" y="722948"/>
                  <a:pt x="127000" y="736600"/>
                </a:cubicBezTo>
                <a:cubicBezTo>
                  <a:pt x="121013" y="748574"/>
                  <a:pt x="119840" y="762513"/>
                  <a:pt x="114300" y="774700"/>
                </a:cubicBezTo>
                <a:cubicBezTo>
                  <a:pt x="98632" y="809170"/>
                  <a:pt x="80433" y="842433"/>
                  <a:pt x="63500" y="876300"/>
                </a:cubicBezTo>
                <a:lnTo>
                  <a:pt x="38100" y="927100"/>
                </a:lnTo>
                <a:cubicBezTo>
                  <a:pt x="26126" y="951047"/>
                  <a:pt x="12700" y="1003300"/>
                  <a:pt x="12700" y="1003300"/>
                </a:cubicBezTo>
                <a:cubicBezTo>
                  <a:pt x="8467" y="1062567"/>
                  <a:pt x="0" y="1121682"/>
                  <a:pt x="0" y="1181100"/>
                </a:cubicBezTo>
                <a:cubicBezTo>
                  <a:pt x="0" y="1215230"/>
                  <a:pt x="7089" y="1249034"/>
                  <a:pt x="12700" y="1282700"/>
                </a:cubicBezTo>
                <a:cubicBezTo>
                  <a:pt x="13180" y="1285582"/>
                  <a:pt x="31743" y="1363653"/>
                  <a:pt x="38100" y="1371600"/>
                </a:cubicBezTo>
                <a:cubicBezTo>
                  <a:pt x="47635" y="1383519"/>
                  <a:pt x="61720" y="1392173"/>
                  <a:pt x="76200" y="1397000"/>
                </a:cubicBezTo>
                <a:cubicBezTo>
                  <a:pt x="100629" y="1405143"/>
                  <a:pt x="126732" y="1407647"/>
                  <a:pt x="152400" y="1409700"/>
                </a:cubicBezTo>
                <a:cubicBezTo>
                  <a:pt x="232688" y="1416123"/>
                  <a:pt x="313267" y="1418167"/>
                  <a:pt x="393700" y="1422400"/>
                </a:cubicBezTo>
                <a:cubicBezTo>
                  <a:pt x="427567" y="1418167"/>
                  <a:pt x="461927" y="1416851"/>
                  <a:pt x="495300" y="1409700"/>
                </a:cubicBezTo>
                <a:lnTo>
                  <a:pt x="609600" y="1371600"/>
                </a:lnTo>
                <a:lnTo>
                  <a:pt x="685800" y="1346200"/>
                </a:lnTo>
                <a:lnTo>
                  <a:pt x="723900" y="1333500"/>
                </a:lnTo>
                <a:cubicBezTo>
                  <a:pt x="784347" y="1293202"/>
                  <a:pt x="738246" y="1317766"/>
                  <a:pt x="812800" y="1295400"/>
                </a:cubicBezTo>
                <a:cubicBezTo>
                  <a:pt x="838445" y="1287707"/>
                  <a:pt x="889000" y="1270000"/>
                  <a:pt x="889000" y="1270000"/>
                </a:cubicBezTo>
                <a:cubicBezTo>
                  <a:pt x="905933" y="1274233"/>
                  <a:pt x="922761" y="1278914"/>
                  <a:pt x="939800" y="1282700"/>
                </a:cubicBezTo>
                <a:cubicBezTo>
                  <a:pt x="960872" y="1287383"/>
                  <a:pt x="982475" y="1289720"/>
                  <a:pt x="1003300" y="1295400"/>
                </a:cubicBezTo>
                <a:cubicBezTo>
                  <a:pt x="1029131" y="1302445"/>
                  <a:pt x="1079500" y="1320800"/>
                  <a:pt x="1079500" y="1320800"/>
                </a:cubicBezTo>
                <a:cubicBezTo>
                  <a:pt x="1152719" y="1369613"/>
                  <a:pt x="1082088" y="1327352"/>
                  <a:pt x="1155700" y="1358900"/>
                </a:cubicBezTo>
                <a:cubicBezTo>
                  <a:pt x="1173101" y="1366358"/>
                  <a:pt x="1188539" y="1378313"/>
                  <a:pt x="1206500" y="1384300"/>
                </a:cubicBezTo>
                <a:cubicBezTo>
                  <a:pt x="1278919" y="1408440"/>
                  <a:pt x="1255686" y="1385282"/>
                  <a:pt x="1320800" y="1409700"/>
                </a:cubicBezTo>
                <a:cubicBezTo>
                  <a:pt x="1453624" y="1459509"/>
                  <a:pt x="1292005" y="1415201"/>
                  <a:pt x="1422400" y="1447800"/>
                </a:cubicBezTo>
                <a:cubicBezTo>
                  <a:pt x="1452465" y="1437778"/>
                  <a:pt x="1493349" y="1422400"/>
                  <a:pt x="1524000" y="1422400"/>
                </a:cubicBezTo>
                <a:cubicBezTo>
                  <a:pt x="1566544" y="1422400"/>
                  <a:pt x="1608667" y="1430867"/>
                  <a:pt x="1651000" y="1435100"/>
                </a:cubicBezTo>
                <a:cubicBezTo>
                  <a:pt x="1779043" y="1477781"/>
                  <a:pt x="1580432" y="1412660"/>
                  <a:pt x="1739900" y="1460500"/>
                </a:cubicBezTo>
                <a:cubicBezTo>
                  <a:pt x="1765545" y="1468193"/>
                  <a:pt x="1790700" y="1477433"/>
                  <a:pt x="1816100" y="1485900"/>
                </a:cubicBezTo>
                <a:lnTo>
                  <a:pt x="1854200" y="1498600"/>
                </a:lnTo>
                <a:lnTo>
                  <a:pt x="2032000" y="1485900"/>
                </a:lnTo>
                <a:cubicBezTo>
                  <a:pt x="2065990" y="1482810"/>
                  <a:pt x="2099470" y="1473200"/>
                  <a:pt x="2133600" y="1473200"/>
                </a:cubicBezTo>
                <a:cubicBezTo>
                  <a:pt x="2167730" y="1473200"/>
                  <a:pt x="2201333" y="1481667"/>
                  <a:pt x="2235200" y="1485900"/>
                </a:cubicBezTo>
                <a:cubicBezTo>
                  <a:pt x="2247900" y="1490133"/>
                  <a:pt x="2260173" y="1495975"/>
                  <a:pt x="2273300" y="1498600"/>
                </a:cubicBezTo>
                <a:cubicBezTo>
                  <a:pt x="2318603" y="1507661"/>
                  <a:pt x="2436879" y="1519598"/>
                  <a:pt x="2476500" y="1524000"/>
                </a:cubicBezTo>
                <a:cubicBezTo>
                  <a:pt x="2557169" y="1550890"/>
                  <a:pt x="2494263" y="1533029"/>
                  <a:pt x="2641600" y="1549400"/>
                </a:cubicBezTo>
                <a:cubicBezTo>
                  <a:pt x="2675521" y="1553169"/>
                  <a:pt x="2709333" y="1557867"/>
                  <a:pt x="2743200" y="1562100"/>
                </a:cubicBezTo>
                <a:cubicBezTo>
                  <a:pt x="2768600" y="1570567"/>
                  <a:pt x="2793425" y="1581006"/>
                  <a:pt x="2819400" y="1587500"/>
                </a:cubicBezTo>
                <a:cubicBezTo>
                  <a:pt x="2845179" y="1593945"/>
                  <a:pt x="2882793" y="1601968"/>
                  <a:pt x="2908300" y="1612900"/>
                </a:cubicBezTo>
                <a:cubicBezTo>
                  <a:pt x="2925701" y="1620358"/>
                  <a:pt x="2941373" y="1631653"/>
                  <a:pt x="2959100" y="1638300"/>
                </a:cubicBezTo>
                <a:cubicBezTo>
                  <a:pt x="2975443" y="1644429"/>
                  <a:pt x="2993788" y="1644287"/>
                  <a:pt x="3009900" y="1651000"/>
                </a:cubicBezTo>
                <a:cubicBezTo>
                  <a:pt x="3044851" y="1665563"/>
                  <a:pt x="3111500" y="1701800"/>
                  <a:pt x="3111500" y="1701800"/>
                </a:cubicBezTo>
                <a:cubicBezTo>
                  <a:pt x="3119967" y="1714500"/>
                  <a:pt x="3130074" y="1726248"/>
                  <a:pt x="3136900" y="1739900"/>
                </a:cubicBezTo>
                <a:cubicBezTo>
                  <a:pt x="3142887" y="1751874"/>
                  <a:pt x="3148423" y="1764665"/>
                  <a:pt x="3149600" y="1778000"/>
                </a:cubicBezTo>
                <a:cubicBezTo>
                  <a:pt x="3161159" y="1908997"/>
                  <a:pt x="3166533" y="2040467"/>
                  <a:pt x="3175000" y="2171700"/>
                </a:cubicBezTo>
                <a:cubicBezTo>
                  <a:pt x="3178316" y="2223094"/>
                  <a:pt x="3190300" y="2273599"/>
                  <a:pt x="3200400" y="2324100"/>
                </a:cubicBezTo>
                <a:cubicBezTo>
                  <a:pt x="3200568" y="2324940"/>
                  <a:pt x="3226915" y="2467144"/>
                  <a:pt x="3238500" y="2501900"/>
                </a:cubicBezTo>
                <a:cubicBezTo>
                  <a:pt x="3245709" y="2523527"/>
                  <a:pt x="3256691" y="2543773"/>
                  <a:pt x="3263900" y="2565400"/>
                </a:cubicBezTo>
                <a:cubicBezTo>
                  <a:pt x="3269420" y="2581959"/>
                  <a:pt x="3270471" y="2599857"/>
                  <a:pt x="3276600" y="2616200"/>
                </a:cubicBezTo>
                <a:cubicBezTo>
                  <a:pt x="3283247" y="2633927"/>
                  <a:pt x="3294969" y="2649422"/>
                  <a:pt x="3302000" y="2667000"/>
                </a:cubicBezTo>
                <a:cubicBezTo>
                  <a:pt x="3311944" y="2691859"/>
                  <a:pt x="3312548" y="2720923"/>
                  <a:pt x="3327400" y="2743200"/>
                </a:cubicBezTo>
                <a:cubicBezTo>
                  <a:pt x="3344333" y="2768600"/>
                  <a:pt x="3361811" y="2793646"/>
                  <a:pt x="3378200" y="2819400"/>
                </a:cubicBezTo>
                <a:cubicBezTo>
                  <a:pt x="3391452" y="2840225"/>
                  <a:pt x="3402144" y="2862678"/>
                  <a:pt x="3416300" y="2882900"/>
                </a:cubicBezTo>
                <a:cubicBezTo>
                  <a:pt x="3431845" y="2905107"/>
                  <a:pt x="3450836" y="2924715"/>
                  <a:pt x="3467100" y="2946400"/>
                </a:cubicBezTo>
                <a:cubicBezTo>
                  <a:pt x="3476258" y="2958611"/>
                  <a:pt x="3484927" y="2971248"/>
                  <a:pt x="3492500" y="2984500"/>
                </a:cubicBezTo>
                <a:cubicBezTo>
                  <a:pt x="3505781" y="3007742"/>
                  <a:pt x="3522672" y="3052772"/>
                  <a:pt x="3543300" y="3073400"/>
                </a:cubicBezTo>
                <a:cubicBezTo>
                  <a:pt x="3558267" y="3088367"/>
                  <a:pt x="3576760" y="3099362"/>
                  <a:pt x="3594100" y="3111500"/>
                </a:cubicBezTo>
                <a:cubicBezTo>
                  <a:pt x="3673499" y="3167079"/>
                  <a:pt x="3644821" y="3153807"/>
                  <a:pt x="3708400" y="3175000"/>
                </a:cubicBezTo>
                <a:lnTo>
                  <a:pt x="3810000" y="3238500"/>
                </a:lnTo>
                <a:cubicBezTo>
                  <a:pt x="3829332" y="3250582"/>
                  <a:pt x="3852801" y="3254347"/>
                  <a:pt x="3873500" y="3263900"/>
                </a:cubicBezTo>
                <a:cubicBezTo>
                  <a:pt x="3907879" y="3279767"/>
                  <a:pt x="3941233" y="3297767"/>
                  <a:pt x="3975100" y="3314700"/>
                </a:cubicBezTo>
                <a:lnTo>
                  <a:pt x="3975100" y="3314700"/>
                </a:lnTo>
                <a:cubicBezTo>
                  <a:pt x="4063371" y="3373547"/>
                  <a:pt x="3952425" y="3303363"/>
                  <a:pt x="4076700" y="3365500"/>
                </a:cubicBezTo>
                <a:cubicBezTo>
                  <a:pt x="4175177" y="3414739"/>
                  <a:pt x="4057135" y="3371678"/>
                  <a:pt x="4152900" y="3403600"/>
                </a:cubicBezTo>
                <a:cubicBezTo>
                  <a:pt x="4220633" y="3399367"/>
                  <a:pt x="4288857" y="3400070"/>
                  <a:pt x="4356100" y="3390900"/>
                </a:cubicBezTo>
                <a:lnTo>
                  <a:pt x="4470400" y="3352800"/>
                </a:lnTo>
                <a:cubicBezTo>
                  <a:pt x="4531535" y="3332422"/>
                  <a:pt x="4572683" y="3337798"/>
                  <a:pt x="4622800" y="3302000"/>
                </a:cubicBezTo>
                <a:cubicBezTo>
                  <a:pt x="4637415" y="3291561"/>
                  <a:pt x="4647102" y="3275398"/>
                  <a:pt x="4660900" y="3263900"/>
                </a:cubicBezTo>
                <a:cubicBezTo>
                  <a:pt x="4672626" y="3254129"/>
                  <a:pt x="4687655" y="3248711"/>
                  <a:pt x="4699000" y="3238500"/>
                </a:cubicBezTo>
                <a:cubicBezTo>
                  <a:pt x="4730150" y="3210465"/>
                  <a:pt x="4758267" y="3179233"/>
                  <a:pt x="4787900" y="3149600"/>
                </a:cubicBezTo>
                <a:cubicBezTo>
                  <a:pt x="4807808" y="3129692"/>
                  <a:pt x="4819802" y="3100256"/>
                  <a:pt x="4826000" y="3073400"/>
                </a:cubicBezTo>
                <a:cubicBezTo>
                  <a:pt x="4835708" y="3031334"/>
                  <a:pt x="4842933" y="2988733"/>
                  <a:pt x="4851400" y="2946400"/>
                </a:cubicBezTo>
                <a:cubicBezTo>
                  <a:pt x="4858246" y="2912169"/>
                  <a:pt x="4876800" y="2844800"/>
                  <a:pt x="4876800" y="2844800"/>
                </a:cubicBezTo>
                <a:cubicBezTo>
                  <a:pt x="4881033" y="2798233"/>
                  <a:pt x="4882887" y="2751389"/>
                  <a:pt x="4889500" y="2705100"/>
                </a:cubicBezTo>
                <a:cubicBezTo>
                  <a:pt x="4891393" y="2691848"/>
                  <a:pt x="4899805" y="2680171"/>
                  <a:pt x="4902200" y="2667000"/>
                </a:cubicBezTo>
                <a:cubicBezTo>
                  <a:pt x="4908305" y="2633420"/>
                  <a:pt x="4908795" y="2598980"/>
                  <a:pt x="4914900" y="2565400"/>
                </a:cubicBezTo>
                <a:cubicBezTo>
                  <a:pt x="4917295" y="2552229"/>
                  <a:pt x="4924078" y="2540215"/>
                  <a:pt x="4927600" y="2527300"/>
                </a:cubicBezTo>
                <a:cubicBezTo>
                  <a:pt x="4936785" y="2493621"/>
                  <a:pt x="4944533" y="2459567"/>
                  <a:pt x="4953000" y="2425700"/>
                </a:cubicBezTo>
                <a:lnTo>
                  <a:pt x="4965700" y="2374900"/>
                </a:lnTo>
                <a:cubicBezTo>
                  <a:pt x="4969933" y="2357967"/>
                  <a:pt x="4974977" y="2341216"/>
                  <a:pt x="4978400" y="2324100"/>
                </a:cubicBezTo>
                <a:cubicBezTo>
                  <a:pt x="4986867" y="2281767"/>
                  <a:pt x="4990148" y="2238056"/>
                  <a:pt x="5003800" y="2197100"/>
                </a:cubicBezTo>
                <a:cubicBezTo>
                  <a:pt x="5008033" y="2184400"/>
                  <a:pt x="5013596" y="2172068"/>
                  <a:pt x="5016500" y="2159000"/>
                </a:cubicBezTo>
                <a:cubicBezTo>
                  <a:pt x="5028117" y="2106723"/>
                  <a:pt x="5028033" y="2070147"/>
                  <a:pt x="5041900" y="2019300"/>
                </a:cubicBezTo>
                <a:cubicBezTo>
                  <a:pt x="5048945" y="1993469"/>
                  <a:pt x="5057899" y="1968169"/>
                  <a:pt x="5067300" y="1943100"/>
                </a:cubicBezTo>
                <a:cubicBezTo>
                  <a:pt x="5115702" y="1814029"/>
                  <a:pt x="5095509" y="1849986"/>
                  <a:pt x="5143500" y="1778000"/>
                </a:cubicBezTo>
                <a:cubicBezTo>
                  <a:pt x="5147733" y="1748367"/>
                  <a:pt x="5151648" y="1718686"/>
                  <a:pt x="5156200" y="1689100"/>
                </a:cubicBezTo>
                <a:cubicBezTo>
                  <a:pt x="5160116" y="1663649"/>
                  <a:pt x="5168900" y="1638650"/>
                  <a:pt x="5168900" y="1612900"/>
                </a:cubicBezTo>
                <a:cubicBezTo>
                  <a:pt x="5168900" y="1028852"/>
                  <a:pt x="5219617" y="1193550"/>
                  <a:pt x="5143500" y="965200"/>
                </a:cubicBezTo>
                <a:cubicBezTo>
                  <a:pt x="5139267" y="901700"/>
                  <a:pt x="5137133" y="838025"/>
                  <a:pt x="5130800" y="774700"/>
                </a:cubicBezTo>
                <a:cubicBezTo>
                  <a:pt x="5128652" y="753221"/>
                  <a:pt x="5121961" y="732438"/>
                  <a:pt x="5118100" y="711200"/>
                </a:cubicBezTo>
                <a:cubicBezTo>
                  <a:pt x="5113494" y="685865"/>
                  <a:pt x="5109042" y="660492"/>
                  <a:pt x="5105400" y="635000"/>
                </a:cubicBezTo>
                <a:cubicBezTo>
                  <a:pt x="5092148" y="542235"/>
                  <a:pt x="5100153" y="553135"/>
                  <a:pt x="5080000" y="482600"/>
                </a:cubicBezTo>
                <a:cubicBezTo>
                  <a:pt x="5076322" y="469728"/>
                  <a:pt x="5073287" y="456474"/>
                  <a:pt x="5067300" y="444500"/>
                </a:cubicBezTo>
                <a:cubicBezTo>
                  <a:pt x="5060474" y="430848"/>
                  <a:pt x="5049473" y="419652"/>
                  <a:pt x="5041900" y="406400"/>
                </a:cubicBezTo>
                <a:cubicBezTo>
                  <a:pt x="5032507" y="389962"/>
                  <a:pt x="5028327" y="370383"/>
                  <a:pt x="5016500" y="355600"/>
                </a:cubicBezTo>
                <a:cubicBezTo>
                  <a:pt x="4994060" y="327550"/>
                  <a:pt x="4965700" y="304800"/>
                  <a:pt x="4940300" y="279400"/>
                </a:cubicBezTo>
                <a:cubicBezTo>
                  <a:pt x="4926913" y="266013"/>
                  <a:pt x="4906800" y="261689"/>
                  <a:pt x="4889500" y="254000"/>
                </a:cubicBezTo>
                <a:cubicBezTo>
                  <a:pt x="4868668" y="244741"/>
                  <a:pt x="4847789" y="235304"/>
                  <a:pt x="4826000" y="228600"/>
                </a:cubicBezTo>
                <a:cubicBezTo>
                  <a:pt x="4769106" y="211094"/>
                  <a:pt x="4718038" y="201928"/>
                  <a:pt x="4660900" y="190500"/>
                </a:cubicBezTo>
                <a:cubicBezTo>
                  <a:pt x="4559742" y="139921"/>
                  <a:pt x="4661456" y="183460"/>
                  <a:pt x="4495800" y="152400"/>
                </a:cubicBezTo>
                <a:cubicBezTo>
                  <a:pt x="4465509" y="146720"/>
                  <a:pt x="4436356" y="136063"/>
                  <a:pt x="4406900" y="127000"/>
                </a:cubicBezTo>
                <a:cubicBezTo>
                  <a:pt x="4381310" y="119126"/>
                  <a:pt x="4330700" y="101600"/>
                  <a:pt x="4330700" y="101600"/>
                </a:cubicBezTo>
                <a:lnTo>
                  <a:pt x="4178300" y="114300"/>
                </a:lnTo>
                <a:cubicBezTo>
                  <a:pt x="4140138" y="117934"/>
                  <a:pt x="4102202" y="123816"/>
                  <a:pt x="4064000" y="127000"/>
                </a:cubicBezTo>
                <a:cubicBezTo>
                  <a:pt x="3980022" y="133998"/>
                  <a:pt x="3734883" y="147854"/>
                  <a:pt x="3657600" y="152400"/>
                </a:cubicBezTo>
                <a:cubicBezTo>
                  <a:pt x="3556000" y="148167"/>
                  <a:pt x="3454242" y="146777"/>
                  <a:pt x="3352800" y="139700"/>
                </a:cubicBezTo>
                <a:cubicBezTo>
                  <a:pt x="3272118" y="134071"/>
                  <a:pt x="3191948" y="122622"/>
                  <a:pt x="3111500" y="114300"/>
                </a:cubicBezTo>
                <a:lnTo>
                  <a:pt x="2984500" y="101600"/>
                </a:lnTo>
                <a:cubicBezTo>
                  <a:pt x="2954714" y="98621"/>
                  <a:pt x="2925329" y="92398"/>
                  <a:pt x="2895600" y="88900"/>
                </a:cubicBezTo>
                <a:cubicBezTo>
                  <a:pt x="2853347" y="83929"/>
                  <a:pt x="2810853" y="81171"/>
                  <a:pt x="2768600" y="76200"/>
                </a:cubicBezTo>
                <a:cubicBezTo>
                  <a:pt x="2738871" y="72702"/>
                  <a:pt x="2709403" y="67213"/>
                  <a:pt x="2679700" y="63500"/>
                </a:cubicBezTo>
                <a:cubicBezTo>
                  <a:pt x="2526005" y="44288"/>
                  <a:pt x="2594943" y="55915"/>
                  <a:pt x="2425700" y="38100"/>
                </a:cubicBezTo>
                <a:cubicBezTo>
                  <a:pt x="2391757" y="34527"/>
                  <a:pt x="2358102" y="28357"/>
                  <a:pt x="2324100" y="25400"/>
                </a:cubicBezTo>
                <a:cubicBezTo>
                  <a:pt x="2170637" y="12055"/>
                  <a:pt x="1991547" y="6524"/>
                  <a:pt x="1841500" y="0"/>
                </a:cubicBezTo>
                <a:cubicBezTo>
                  <a:pt x="1807012" y="1150"/>
                  <a:pt x="1427685" y="7462"/>
                  <a:pt x="1308100" y="25400"/>
                </a:cubicBezTo>
                <a:cubicBezTo>
                  <a:pt x="1273577" y="30578"/>
                  <a:pt x="1240367" y="42333"/>
                  <a:pt x="1206500" y="50800"/>
                </a:cubicBezTo>
                <a:cubicBezTo>
                  <a:pt x="1185559" y="56035"/>
                  <a:pt x="1164072" y="58817"/>
                  <a:pt x="1143000" y="63500"/>
                </a:cubicBezTo>
                <a:cubicBezTo>
                  <a:pt x="1125961" y="67286"/>
                  <a:pt x="1109239" y="72414"/>
                  <a:pt x="1092200" y="76200"/>
                </a:cubicBezTo>
                <a:cubicBezTo>
                  <a:pt x="1033275" y="89294"/>
                  <a:pt x="1032102" y="86114"/>
                  <a:pt x="977900" y="101600"/>
                </a:cubicBezTo>
                <a:cubicBezTo>
                  <a:pt x="923913" y="117025"/>
                  <a:pt x="907855" y="132735"/>
                  <a:pt x="838200" y="139700"/>
                </a:cubicBezTo>
                <a:cubicBezTo>
                  <a:pt x="656278" y="157892"/>
                  <a:pt x="753619" y="149137"/>
                  <a:pt x="546100" y="165100"/>
                </a:cubicBezTo>
                <a:cubicBezTo>
                  <a:pt x="520700" y="169333"/>
                  <a:pt x="495392" y="174158"/>
                  <a:pt x="469900" y="177800"/>
                </a:cubicBezTo>
                <a:cubicBezTo>
                  <a:pt x="436113" y="182627"/>
                  <a:pt x="400375" y="178836"/>
                  <a:pt x="368300" y="190500"/>
                </a:cubicBezTo>
                <a:cubicBezTo>
                  <a:pt x="351421" y="196638"/>
                  <a:pt x="342900" y="215900"/>
                  <a:pt x="330200" y="228600"/>
                </a:cubicBezTo>
                <a:cubicBezTo>
                  <a:pt x="325967" y="241300"/>
                  <a:pt x="323487" y="254726"/>
                  <a:pt x="317500" y="266700"/>
                </a:cubicBezTo>
                <a:cubicBezTo>
                  <a:pt x="310674" y="280352"/>
                  <a:pt x="298299" y="290852"/>
                  <a:pt x="292100" y="304800"/>
                </a:cubicBezTo>
                <a:cubicBezTo>
                  <a:pt x="281226" y="329266"/>
                  <a:pt x="266700" y="381000"/>
                  <a:pt x="266700" y="38100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4000" b="1" i="0" u="none" strike="noStrike" cap="none" normalizeH="0" baseline="0" smtClean="0">
              <a:ln>
                <a:noFill/>
              </a:ln>
              <a:solidFill>
                <a:schemeClr val="tx1"/>
              </a:solidFill>
              <a:effectLst/>
              <a:latin typeface="Times New Roman" pitchFamily="18" charset="0"/>
            </a:endParaRPr>
          </a:p>
        </p:txBody>
      </p:sp>
      <p:sp>
        <p:nvSpPr>
          <p:cNvPr id="6" name="TextovéPole 5"/>
          <p:cNvSpPr txBox="1"/>
          <p:nvPr/>
        </p:nvSpPr>
        <p:spPr>
          <a:xfrm>
            <a:off x="8354517" y="688687"/>
            <a:ext cx="432048" cy="584775"/>
          </a:xfrm>
          <a:prstGeom prst="rect">
            <a:avLst/>
          </a:prstGeom>
          <a:noFill/>
        </p:spPr>
        <p:txBody>
          <a:bodyPr wrap="square" rtlCol="0">
            <a:spAutoFit/>
          </a:bodyPr>
          <a:lstStyle/>
          <a:p>
            <a:r>
              <a:rPr lang="cs-CZ" dirty="0" smtClean="0"/>
              <a:t>1</a:t>
            </a:r>
            <a:endParaRPr lang="cs-CZ" dirty="0"/>
          </a:p>
        </p:txBody>
      </p:sp>
      <p:sp>
        <p:nvSpPr>
          <p:cNvPr id="7" name="Volný tvar 6"/>
          <p:cNvSpPr/>
          <p:nvPr/>
        </p:nvSpPr>
        <p:spPr bwMode="auto">
          <a:xfrm>
            <a:off x="3810000" y="1257300"/>
            <a:ext cx="2933700" cy="2126092"/>
          </a:xfrm>
          <a:custGeom>
            <a:avLst/>
            <a:gdLst>
              <a:gd name="connsiteX0" fmla="*/ 101600 w 2933700"/>
              <a:gd name="connsiteY0" fmla="*/ 203200 h 2126092"/>
              <a:gd name="connsiteX1" fmla="*/ 88900 w 2933700"/>
              <a:gd name="connsiteY1" fmla="*/ 457200 h 2126092"/>
              <a:gd name="connsiteX2" fmla="*/ 76200 w 2933700"/>
              <a:gd name="connsiteY2" fmla="*/ 584200 h 2126092"/>
              <a:gd name="connsiteX3" fmla="*/ 50800 w 2933700"/>
              <a:gd name="connsiteY3" fmla="*/ 990600 h 2126092"/>
              <a:gd name="connsiteX4" fmla="*/ 38100 w 2933700"/>
              <a:gd name="connsiteY4" fmla="*/ 1028700 h 2126092"/>
              <a:gd name="connsiteX5" fmla="*/ 25400 w 2933700"/>
              <a:gd name="connsiteY5" fmla="*/ 1092200 h 2126092"/>
              <a:gd name="connsiteX6" fmla="*/ 0 w 2933700"/>
              <a:gd name="connsiteY6" fmla="*/ 1181100 h 2126092"/>
              <a:gd name="connsiteX7" fmla="*/ 12700 w 2933700"/>
              <a:gd name="connsiteY7" fmla="*/ 1422400 h 2126092"/>
              <a:gd name="connsiteX8" fmla="*/ 25400 w 2933700"/>
              <a:gd name="connsiteY8" fmla="*/ 1485900 h 2126092"/>
              <a:gd name="connsiteX9" fmla="*/ 63500 w 2933700"/>
              <a:gd name="connsiteY9" fmla="*/ 1511300 h 2126092"/>
              <a:gd name="connsiteX10" fmla="*/ 88900 w 2933700"/>
              <a:gd name="connsiteY10" fmla="*/ 1549400 h 2126092"/>
              <a:gd name="connsiteX11" fmla="*/ 203200 w 2933700"/>
              <a:gd name="connsiteY11" fmla="*/ 1638300 h 2126092"/>
              <a:gd name="connsiteX12" fmla="*/ 241300 w 2933700"/>
              <a:gd name="connsiteY12" fmla="*/ 1676400 h 2126092"/>
              <a:gd name="connsiteX13" fmla="*/ 279400 w 2933700"/>
              <a:gd name="connsiteY13" fmla="*/ 1701800 h 2126092"/>
              <a:gd name="connsiteX14" fmla="*/ 317500 w 2933700"/>
              <a:gd name="connsiteY14" fmla="*/ 1739900 h 2126092"/>
              <a:gd name="connsiteX15" fmla="*/ 368300 w 2933700"/>
              <a:gd name="connsiteY15" fmla="*/ 1752600 h 2126092"/>
              <a:gd name="connsiteX16" fmla="*/ 444500 w 2933700"/>
              <a:gd name="connsiteY16" fmla="*/ 1778000 h 2126092"/>
              <a:gd name="connsiteX17" fmla="*/ 482600 w 2933700"/>
              <a:gd name="connsiteY17" fmla="*/ 1790700 h 2126092"/>
              <a:gd name="connsiteX18" fmla="*/ 520700 w 2933700"/>
              <a:gd name="connsiteY18" fmla="*/ 1803400 h 2126092"/>
              <a:gd name="connsiteX19" fmla="*/ 584200 w 2933700"/>
              <a:gd name="connsiteY19" fmla="*/ 1816100 h 2126092"/>
              <a:gd name="connsiteX20" fmla="*/ 673100 w 2933700"/>
              <a:gd name="connsiteY20" fmla="*/ 1854200 h 2126092"/>
              <a:gd name="connsiteX21" fmla="*/ 749300 w 2933700"/>
              <a:gd name="connsiteY21" fmla="*/ 1879600 h 2126092"/>
              <a:gd name="connsiteX22" fmla="*/ 800100 w 2933700"/>
              <a:gd name="connsiteY22" fmla="*/ 1905000 h 2126092"/>
              <a:gd name="connsiteX23" fmla="*/ 876300 w 2933700"/>
              <a:gd name="connsiteY23" fmla="*/ 1930400 h 2126092"/>
              <a:gd name="connsiteX24" fmla="*/ 1104900 w 2933700"/>
              <a:gd name="connsiteY24" fmla="*/ 1943100 h 2126092"/>
              <a:gd name="connsiteX25" fmla="*/ 1219200 w 2933700"/>
              <a:gd name="connsiteY25" fmla="*/ 1968500 h 2126092"/>
              <a:gd name="connsiteX26" fmla="*/ 1358900 w 2933700"/>
              <a:gd name="connsiteY26" fmla="*/ 2006600 h 2126092"/>
              <a:gd name="connsiteX27" fmla="*/ 1498600 w 2933700"/>
              <a:gd name="connsiteY27" fmla="*/ 2070100 h 2126092"/>
              <a:gd name="connsiteX28" fmla="*/ 1536700 w 2933700"/>
              <a:gd name="connsiteY28" fmla="*/ 2095500 h 2126092"/>
              <a:gd name="connsiteX29" fmla="*/ 1612900 w 2933700"/>
              <a:gd name="connsiteY29" fmla="*/ 2120900 h 2126092"/>
              <a:gd name="connsiteX30" fmla="*/ 2006600 w 2933700"/>
              <a:gd name="connsiteY30" fmla="*/ 2108200 h 2126092"/>
              <a:gd name="connsiteX31" fmla="*/ 2273300 w 2933700"/>
              <a:gd name="connsiteY31" fmla="*/ 2108200 h 2126092"/>
              <a:gd name="connsiteX32" fmla="*/ 2311400 w 2933700"/>
              <a:gd name="connsiteY32" fmla="*/ 2095500 h 2126092"/>
              <a:gd name="connsiteX33" fmla="*/ 2374900 w 2933700"/>
              <a:gd name="connsiteY33" fmla="*/ 2082800 h 2126092"/>
              <a:gd name="connsiteX34" fmla="*/ 2425700 w 2933700"/>
              <a:gd name="connsiteY34" fmla="*/ 2057400 h 2126092"/>
              <a:gd name="connsiteX35" fmla="*/ 2489200 w 2933700"/>
              <a:gd name="connsiteY35" fmla="*/ 1981200 h 2126092"/>
              <a:gd name="connsiteX36" fmla="*/ 2514600 w 2933700"/>
              <a:gd name="connsiteY36" fmla="*/ 1943100 h 2126092"/>
              <a:gd name="connsiteX37" fmla="*/ 2552700 w 2933700"/>
              <a:gd name="connsiteY37" fmla="*/ 1905000 h 2126092"/>
              <a:gd name="connsiteX38" fmla="*/ 2603500 w 2933700"/>
              <a:gd name="connsiteY38" fmla="*/ 1828800 h 2126092"/>
              <a:gd name="connsiteX39" fmla="*/ 2628900 w 2933700"/>
              <a:gd name="connsiteY39" fmla="*/ 1790700 h 2126092"/>
              <a:gd name="connsiteX40" fmla="*/ 2679700 w 2933700"/>
              <a:gd name="connsiteY40" fmla="*/ 1778000 h 2126092"/>
              <a:gd name="connsiteX41" fmla="*/ 2794000 w 2933700"/>
              <a:gd name="connsiteY41" fmla="*/ 1714500 h 2126092"/>
              <a:gd name="connsiteX42" fmla="*/ 2857500 w 2933700"/>
              <a:gd name="connsiteY42" fmla="*/ 1651000 h 2126092"/>
              <a:gd name="connsiteX43" fmla="*/ 2908300 w 2933700"/>
              <a:gd name="connsiteY43" fmla="*/ 1536700 h 2126092"/>
              <a:gd name="connsiteX44" fmla="*/ 2921000 w 2933700"/>
              <a:gd name="connsiteY44" fmla="*/ 1498600 h 2126092"/>
              <a:gd name="connsiteX45" fmla="*/ 2933700 w 2933700"/>
              <a:gd name="connsiteY45" fmla="*/ 1460500 h 2126092"/>
              <a:gd name="connsiteX46" fmla="*/ 2921000 w 2933700"/>
              <a:gd name="connsiteY46" fmla="*/ 1270000 h 2126092"/>
              <a:gd name="connsiteX47" fmla="*/ 2882900 w 2933700"/>
              <a:gd name="connsiteY47" fmla="*/ 1193800 h 2126092"/>
              <a:gd name="connsiteX48" fmla="*/ 2844800 w 2933700"/>
              <a:gd name="connsiteY48" fmla="*/ 1117600 h 2126092"/>
              <a:gd name="connsiteX49" fmla="*/ 2755900 w 2933700"/>
              <a:gd name="connsiteY49" fmla="*/ 1054100 h 2126092"/>
              <a:gd name="connsiteX50" fmla="*/ 2717800 w 2933700"/>
              <a:gd name="connsiteY50" fmla="*/ 1041400 h 2126092"/>
              <a:gd name="connsiteX51" fmla="*/ 2679700 w 2933700"/>
              <a:gd name="connsiteY51" fmla="*/ 1016000 h 2126092"/>
              <a:gd name="connsiteX52" fmla="*/ 2654300 w 2933700"/>
              <a:gd name="connsiteY52" fmla="*/ 939800 h 2126092"/>
              <a:gd name="connsiteX53" fmla="*/ 2641600 w 2933700"/>
              <a:gd name="connsiteY53" fmla="*/ 406400 h 2126092"/>
              <a:gd name="connsiteX54" fmla="*/ 2552700 w 2933700"/>
              <a:gd name="connsiteY54" fmla="*/ 355600 h 2126092"/>
              <a:gd name="connsiteX55" fmla="*/ 2438400 w 2933700"/>
              <a:gd name="connsiteY55" fmla="*/ 317500 h 2126092"/>
              <a:gd name="connsiteX56" fmla="*/ 2311400 w 2933700"/>
              <a:gd name="connsiteY56" fmla="*/ 304800 h 2126092"/>
              <a:gd name="connsiteX57" fmla="*/ 1562100 w 2933700"/>
              <a:gd name="connsiteY57" fmla="*/ 279400 h 2126092"/>
              <a:gd name="connsiteX58" fmla="*/ 1498600 w 2933700"/>
              <a:gd name="connsiteY58" fmla="*/ 215900 h 2126092"/>
              <a:gd name="connsiteX59" fmla="*/ 1447800 w 2933700"/>
              <a:gd name="connsiteY59" fmla="*/ 190500 h 2126092"/>
              <a:gd name="connsiteX60" fmla="*/ 1409700 w 2933700"/>
              <a:gd name="connsiteY60" fmla="*/ 165100 h 2126092"/>
              <a:gd name="connsiteX61" fmla="*/ 1231900 w 2933700"/>
              <a:gd name="connsiteY61" fmla="*/ 127000 h 2126092"/>
              <a:gd name="connsiteX62" fmla="*/ 1104900 w 2933700"/>
              <a:gd name="connsiteY62" fmla="*/ 114300 h 2126092"/>
              <a:gd name="connsiteX63" fmla="*/ 990600 w 2933700"/>
              <a:gd name="connsiteY63" fmla="*/ 101600 h 2126092"/>
              <a:gd name="connsiteX64" fmla="*/ 901700 w 2933700"/>
              <a:gd name="connsiteY64" fmla="*/ 76200 h 2126092"/>
              <a:gd name="connsiteX65" fmla="*/ 863600 w 2933700"/>
              <a:gd name="connsiteY65" fmla="*/ 63500 h 2126092"/>
              <a:gd name="connsiteX66" fmla="*/ 812800 w 2933700"/>
              <a:gd name="connsiteY66" fmla="*/ 50800 h 2126092"/>
              <a:gd name="connsiteX67" fmla="*/ 736600 w 2933700"/>
              <a:gd name="connsiteY67" fmla="*/ 25400 h 2126092"/>
              <a:gd name="connsiteX68" fmla="*/ 698500 w 2933700"/>
              <a:gd name="connsiteY68" fmla="*/ 12700 h 2126092"/>
              <a:gd name="connsiteX69" fmla="*/ 558800 w 2933700"/>
              <a:gd name="connsiteY69" fmla="*/ 0 h 2126092"/>
              <a:gd name="connsiteX70" fmla="*/ 342900 w 2933700"/>
              <a:gd name="connsiteY70" fmla="*/ 12700 h 2126092"/>
              <a:gd name="connsiteX71" fmla="*/ 304800 w 2933700"/>
              <a:gd name="connsiteY71" fmla="*/ 25400 h 2126092"/>
              <a:gd name="connsiteX72" fmla="*/ 190500 w 2933700"/>
              <a:gd name="connsiteY72" fmla="*/ 101600 h 2126092"/>
              <a:gd name="connsiteX73" fmla="*/ 152400 w 2933700"/>
              <a:gd name="connsiteY73" fmla="*/ 127000 h 2126092"/>
              <a:gd name="connsiteX74" fmla="*/ 114300 w 2933700"/>
              <a:gd name="connsiteY74" fmla="*/ 203200 h 2126092"/>
              <a:gd name="connsiteX75" fmla="*/ 114300 w 2933700"/>
              <a:gd name="connsiteY75" fmla="*/ 254000 h 2126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933700" h="2126092">
                <a:moveTo>
                  <a:pt x="101600" y="203200"/>
                </a:moveTo>
                <a:cubicBezTo>
                  <a:pt x="97367" y="287867"/>
                  <a:pt x="94539" y="372615"/>
                  <a:pt x="88900" y="457200"/>
                </a:cubicBezTo>
                <a:cubicBezTo>
                  <a:pt x="86070" y="499650"/>
                  <a:pt x="78854" y="541738"/>
                  <a:pt x="76200" y="584200"/>
                </a:cubicBezTo>
                <a:cubicBezTo>
                  <a:pt x="70070" y="682287"/>
                  <a:pt x="68897" y="872969"/>
                  <a:pt x="50800" y="990600"/>
                </a:cubicBezTo>
                <a:cubicBezTo>
                  <a:pt x="48764" y="1003831"/>
                  <a:pt x="41347" y="1015713"/>
                  <a:pt x="38100" y="1028700"/>
                </a:cubicBezTo>
                <a:cubicBezTo>
                  <a:pt x="32865" y="1049641"/>
                  <a:pt x="30083" y="1071128"/>
                  <a:pt x="25400" y="1092200"/>
                </a:cubicBezTo>
                <a:cubicBezTo>
                  <a:pt x="14769" y="1140040"/>
                  <a:pt x="14143" y="1138672"/>
                  <a:pt x="0" y="1181100"/>
                </a:cubicBezTo>
                <a:cubicBezTo>
                  <a:pt x="4233" y="1261533"/>
                  <a:pt x="6011" y="1342134"/>
                  <a:pt x="12700" y="1422400"/>
                </a:cubicBezTo>
                <a:cubicBezTo>
                  <a:pt x="14493" y="1443911"/>
                  <a:pt x="14690" y="1467158"/>
                  <a:pt x="25400" y="1485900"/>
                </a:cubicBezTo>
                <a:cubicBezTo>
                  <a:pt x="32973" y="1499152"/>
                  <a:pt x="50800" y="1502833"/>
                  <a:pt x="63500" y="1511300"/>
                </a:cubicBezTo>
                <a:cubicBezTo>
                  <a:pt x="71967" y="1524000"/>
                  <a:pt x="79129" y="1537674"/>
                  <a:pt x="88900" y="1549400"/>
                </a:cubicBezTo>
                <a:cubicBezTo>
                  <a:pt x="126204" y="1594164"/>
                  <a:pt x="150098" y="1602899"/>
                  <a:pt x="203200" y="1638300"/>
                </a:cubicBezTo>
                <a:cubicBezTo>
                  <a:pt x="218144" y="1648263"/>
                  <a:pt x="227502" y="1664902"/>
                  <a:pt x="241300" y="1676400"/>
                </a:cubicBezTo>
                <a:cubicBezTo>
                  <a:pt x="253026" y="1686171"/>
                  <a:pt x="267674" y="1692029"/>
                  <a:pt x="279400" y="1701800"/>
                </a:cubicBezTo>
                <a:cubicBezTo>
                  <a:pt x="293198" y="1713298"/>
                  <a:pt x="301906" y="1730989"/>
                  <a:pt x="317500" y="1739900"/>
                </a:cubicBezTo>
                <a:cubicBezTo>
                  <a:pt x="332655" y="1748560"/>
                  <a:pt x="351582" y="1747584"/>
                  <a:pt x="368300" y="1752600"/>
                </a:cubicBezTo>
                <a:cubicBezTo>
                  <a:pt x="393945" y="1760293"/>
                  <a:pt x="419100" y="1769533"/>
                  <a:pt x="444500" y="1778000"/>
                </a:cubicBezTo>
                <a:lnTo>
                  <a:pt x="482600" y="1790700"/>
                </a:lnTo>
                <a:cubicBezTo>
                  <a:pt x="495300" y="1794933"/>
                  <a:pt x="507573" y="1800775"/>
                  <a:pt x="520700" y="1803400"/>
                </a:cubicBezTo>
                <a:cubicBezTo>
                  <a:pt x="541867" y="1807633"/>
                  <a:pt x="563259" y="1810865"/>
                  <a:pt x="584200" y="1816100"/>
                </a:cubicBezTo>
                <a:cubicBezTo>
                  <a:pt x="638708" y="1829727"/>
                  <a:pt x="612523" y="1829969"/>
                  <a:pt x="673100" y="1854200"/>
                </a:cubicBezTo>
                <a:cubicBezTo>
                  <a:pt x="697959" y="1864144"/>
                  <a:pt x="723900" y="1871133"/>
                  <a:pt x="749300" y="1879600"/>
                </a:cubicBezTo>
                <a:cubicBezTo>
                  <a:pt x="767261" y="1885587"/>
                  <a:pt x="782522" y="1897969"/>
                  <a:pt x="800100" y="1905000"/>
                </a:cubicBezTo>
                <a:cubicBezTo>
                  <a:pt x="824959" y="1914944"/>
                  <a:pt x="850900" y="1921933"/>
                  <a:pt x="876300" y="1930400"/>
                </a:cubicBezTo>
                <a:cubicBezTo>
                  <a:pt x="948701" y="1954534"/>
                  <a:pt x="1028700" y="1938867"/>
                  <a:pt x="1104900" y="1943100"/>
                </a:cubicBezTo>
                <a:cubicBezTo>
                  <a:pt x="1296418" y="1981404"/>
                  <a:pt x="1057782" y="1932629"/>
                  <a:pt x="1219200" y="1968500"/>
                </a:cubicBezTo>
                <a:cubicBezTo>
                  <a:pt x="1269368" y="1979648"/>
                  <a:pt x="1311323" y="1982811"/>
                  <a:pt x="1358900" y="2006600"/>
                </a:cubicBezTo>
                <a:cubicBezTo>
                  <a:pt x="1472474" y="2063387"/>
                  <a:pt x="1424579" y="2045426"/>
                  <a:pt x="1498600" y="2070100"/>
                </a:cubicBezTo>
                <a:cubicBezTo>
                  <a:pt x="1511300" y="2078567"/>
                  <a:pt x="1522752" y="2089301"/>
                  <a:pt x="1536700" y="2095500"/>
                </a:cubicBezTo>
                <a:cubicBezTo>
                  <a:pt x="1561166" y="2106374"/>
                  <a:pt x="1612900" y="2120900"/>
                  <a:pt x="1612900" y="2120900"/>
                </a:cubicBezTo>
                <a:cubicBezTo>
                  <a:pt x="1744133" y="2116667"/>
                  <a:pt x="1875298" y="2108200"/>
                  <a:pt x="2006600" y="2108200"/>
                </a:cubicBezTo>
                <a:cubicBezTo>
                  <a:pt x="2391517" y="2108200"/>
                  <a:pt x="1790211" y="2148457"/>
                  <a:pt x="2273300" y="2108200"/>
                </a:cubicBezTo>
                <a:cubicBezTo>
                  <a:pt x="2286000" y="2103967"/>
                  <a:pt x="2298413" y="2098747"/>
                  <a:pt x="2311400" y="2095500"/>
                </a:cubicBezTo>
                <a:cubicBezTo>
                  <a:pt x="2332341" y="2090265"/>
                  <a:pt x="2354422" y="2089626"/>
                  <a:pt x="2374900" y="2082800"/>
                </a:cubicBezTo>
                <a:cubicBezTo>
                  <a:pt x="2392861" y="2076813"/>
                  <a:pt x="2408767" y="2065867"/>
                  <a:pt x="2425700" y="2057400"/>
                </a:cubicBezTo>
                <a:cubicBezTo>
                  <a:pt x="2488763" y="1962805"/>
                  <a:pt x="2407712" y="2078986"/>
                  <a:pt x="2489200" y="1981200"/>
                </a:cubicBezTo>
                <a:cubicBezTo>
                  <a:pt x="2498971" y="1969474"/>
                  <a:pt x="2504829" y="1954826"/>
                  <a:pt x="2514600" y="1943100"/>
                </a:cubicBezTo>
                <a:cubicBezTo>
                  <a:pt x="2526098" y="1929302"/>
                  <a:pt x="2541673" y="1919177"/>
                  <a:pt x="2552700" y="1905000"/>
                </a:cubicBezTo>
                <a:cubicBezTo>
                  <a:pt x="2571442" y="1880903"/>
                  <a:pt x="2586567" y="1854200"/>
                  <a:pt x="2603500" y="1828800"/>
                </a:cubicBezTo>
                <a:cubicBezTo>
                  <a:pt x="2611967" y="1816100"/>
                  <a:pt x="2614092" y="1794402"/>
                  <a:pt x="2628900" y="1790700"/>
                </a:cubicBezTo>
                <a:lnTo>
                  <a:pt x="2679700" y="1778000"/>
                </a:lnTo>
                <a:cubicBezTo>
                  <a:pt x="2767039" y="1719774"/>
                  <a:pt x="2726940" y="1736853"/>
                  <a:pt x="2794000" y="1714500"/>
                </a:cubicBezTo>
                <a:cubicBezTo>
                  <a:pt x="2861733" y="1612900"/>
                  <a:pt x="2772833" y="1735667"/>
                  <a:pt x="2857500" y="1651000"/>
                </a:cubicBezTo>
                <a:cubicBezTo>
                  <a:pt x="2887689" y="1620811"/>
                  <a:pt x="2895725" y="1574426"/>
                  <a:pt x="2908300" y="1536700"/>
                </a:cubicBezTo>
                <a:lnTo>
                  <a:pt x="2921000" y="1498600"/>
                </a:lnTo>
                <a:lnTo>
                  <a:pt x="2933700" y="1460500"/>
                </a:lnTo>
                <a:cubicBezTo>
                  <a:pt x="2929467" y="1397000"/>
                  <a:pt x="2928028" y="1333252"/>
                  <a:pt x="2921000" y="1270000"/>
                </a:cubicBezTo>
                <a:cubicBezTo>
                  <a:pt x="2916440" y="1228958"/>
                  <a:pt x="2900942" y="1229883"/>
                  <a:pt x="2882900" y="1193800"/>
                </a:cubicBezTo>
                <a:cubicBezTo>
                  <a:pt x="2862242" y="1152483"/>
                  <a:pt x="2881196" y="1153996"/>
                  <a:pt x="2844800" y="1117600"/>
                </a:cubicBezTo>
                <a:cubicBezTo>
                  <a:pt x="2839047" y="1111847"/>
                  <a:pt x="2770322" y="1061311"/>
                  <a:pt x="2755900" y="1054100"/>
                </a:cubicBezTo>
                <a:cubicBezTo>
                  <a:pt x="2743926" y="1048113"/>
                  <a:pt x="2730500" y="1045633"/>
                  <a:pt x="2717800" y="1041400"/>
                </a:cubicBezTo>
                <a:cubicBezTo>
                  <a:pt x="2705100" y="1032933"/>
                  <a:pt x="2687790" y="1028943"/>
                  <a:pt x="2679700" y="1016000"/>
                </a:cubicBezTo>
                <a:cubicBezTo>
                  <a:pt x="2665510" y="993296"/>
                  <a:pt x="2654300" y="939800"/>
                  <a:pt x="2654300" y="939800"/>
                </a:cubicBezTo>
                <a:cubicBezTo>
                  <a:pt x="2650067" y="762000"/>
                  <a:pt x="2657347" y="583552"/>
                  <a:pt x="2641600" y="406400"/>
                </a:cubicBezTo>
                <a:cubicBezTo>
                  <a:pt x="2638055" y="366517"/>
                  <a:pt x="2575349" y="362395"/>
                  <a:pt x="2552700" y="355600"/>
                </a:cubicBezTo>
                <a:cubicBezTo>
                  <a:pt x="2514233" y="344060"/>
                  <a:pt x="2476500" y="330200"/>
                  <a:pt x="2438400" y="317500"/>
                </a:cubicBezTo>
                <a:cubicBezTo>
                  <a:pt x="2398039" y="304046"/>
                  <a:pt x="2353785" y="308486"/>
                  <a:pt x="2311400" y="304800"/>
                </a:cubicBezTo>
                <a:cubicBezTo>
                  <a:pt x="2007372" y="278363"/>
                  <a:pt x="2006415" y="289059"/>
                  <a:pt x="1562100" y="279400"/>
                </a:cubicBezTo>
                <a:cubicBezTo>
                  <a:pt x="1375833" y="155222"/>
                  <a:pt x="1667933" y="357011"/>
                  <a:pt x="1498600" y="215900"/>
                </a:cubicBezTo>
                <a:cubicBezTo>
                  <a:pt x="1484056" y="203780"/>
                  <a:pt x="1464238" y="199893"/>
                  <a:pt x="1447800" y="190500"/>
                </a:cubicBezTo>
                <a:cubicBezTo>
                  <a:pt x="1434548" y="182927"/>
                  <a:pt x="1423648" y="171299"/>
                  <a:pt x="1409700" y="165100"/>
                </a:cubicBezTo>
                <a:cubicBezTo>
                  <a:pt x="1341503" y="134790"/>
                  <a:pt x="1308590" y="135521"/>
                  <a:pt x="1231900" y="127000"/>
                </a:cubicBezTo>
                <a:cubicBezTo>
                  <a:pt x="1189616" y="122302"/>
                  <a:pt x="1147211" y="118754"/>
                  <a:pt x="1104900" y="114300"/>
                </a:cubicBezTo>
                <a:lnTo>
                  <a:pt x="990600" y="101600"/>
                </a:lnTo>
                <a:cubicBezTo>
                  <a:pt x="899249" y="71150"/>
                  <a:pt x="1013328" y="108094"/>
                  <a:pt x="901700" y="76200"/>
                </a:cubicBezTo>
                <a:cubicBezTo>
                  <a:pt x="888828" y="72522"/>
                  <a:pt x="876472" y="67178"/>
                  <a:pt x="863600" y="63500"/>
                </a:cubicBezTo>
                <a:cubicBezTo>
                  <a:pt x="846817" y="58705"/>
                  <a:pt x="829518" y="55816"/>
                  <a:pt x="812800" y="50800"/>
                </a:cubicBezTo>
                <a:cubicBezTo>
                  <a:pt x="787155" y="43107"/>
                  <a:pt x="762000" y="33867"/>
                  <a:pt x="736600" y="25400"/>
                </a:cubicBezTo>
                <a:cubicBezTo>
                  <a:pt x="723900" y="21167"/>
                  <a:pt x="711832" y="13912"/>
                  <a:pt x="698500" y="12700"/>
                </a:cubicBezTo>
                <a:lnTo>
                  <a:pt x="558800" y="0"/>
                </a:lnTo>
                <a:cubicBezTo>
                  <a:pt x="486833" y="4233"/>
                  <a:pt x="414633" y="5527"/>
                  <a:pt x="342900" y="12700"/>
                </a:cubicBezTo>
                <a:cubicBezTo>
                  <a:pt x="329579" y="14032"/>
                  <a:pt x="316502" y="18899"/>
                  <a:pt x="304800" y="25400"/>
                </a:cubicBezTo>
                <a:lnTo>
                  <a:pt x="190500" y="101600"/>
                </a:lnTo>
                <a:lnTo>
                  <a:pt x="152400" y="127000"/>
                </a:lnTo>
                <a:cubicBezTo>
                  <a:pt x="134108" y="154438"/>
                  <a:pt x="119080" y="169740"/>
                  <a:pt x="114300" y="203200"/>
                </a:cubicBezTo>
                <a:cubicBezTo>
                  <a:pt x="111905" y="219963"/>
                  <a:pt x="114300" y="237067"/>
                  <a:pt x="114300" y="25400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4000" b="1" i="0" u="none" strike="noStrike" cap="none" normalizeH="0" baseline="0" smtClean="0">
              <a:ln>
                <a:noFill/>
              </a:ln>
              <a:solidFill>
                <a:schemeClr val="tx1"/>
              </a:solidFill>
              <a:effectLst/>
              <a:latin typeface="Times New Roman" pitchFamily="18" charset="0"/>
            </a:endParaRPr>
          </a:p>
        </p:txBody>
      </p:sp>
      <p:sp>
        <p:nvSpPr>
          <p:cNvPr id="9" name="TextovéPole 8"/>
          <p:cNvSpPr txBox="1"/>
          <p:nvPr/>
        </p:nvSpPr>
        <p:spPr>
          <a:xfrm>
            <a:off x="3568700" y="1903264"/>
            <a:ext cx="432048" cy="584775"/>
          </a:xfrm>
          <a:prstGeom prst="rect">
            <a:avLst/>
          </a:prstGeom>
          <a:noFill/>
        </p:spPr>
        <p:txBody>
          <a:bodyPr wrap="square" rtlCol="0">
            <a:spAutoFit/>
          </a:bodyPr>
          <a:lstStyle/>
          <a:p>
            <a:r>
              <a:rPr lang="cs-CZ" dirty="0"/>
              <a:t>2</a:t>
            </a:r>
            <a:endParaRPr lang="cs-CZ" dirty="0"/>
          </a:p>
        </p:txBody>
      </p:sp>
      <p:sp>
        <p:nvSpPr>
          <p:cNvPr id="8" name="Volný tvar 7"/>
          <p:cNvSpPr/>
          <p:nvPr/>
        </p:nvSpPr>
        <p:spPr bwMode="auto">
          <a:xfrm>
            <a:off x="3276600" y="3251200"/>
            <a:ext cx="5765800" cy="3632200"/>
          </a:xfrm>
          <a:custGeom>
            <a:avLst/>
            <a:gdLst>
              <a:gd name="connsiteX0" fmla="*/ 1016000 w 5765800"/>
              <a:gd name="connsiteY0" fmla="*/ 63500 h 3632200"/>
              <a:gd name="connsiteX1" fmla="*/ 901700 w 5765800"/>
              <a:gd name="connsiteY1" fmla="*/ 215900 h 3632200"/>
              <a:gd name="connsiteX2" fmla="*/ 876300 w 5765800"/>
              <a:gd name="connsiteY2" fmla="*/ 266700 h 3632200"/>
              <a:gd name="connsiteX3" fmla="*/ 850900 w 5765800"/>
              <a:gd name="connsiteY3" fmla="*/ 304800 h 3632200"/>
              <a:gd name="connsiteX4" fmla="*/ 838200 w 5765800"/>
              <a:gd name="connsiteY4" fmla="*/ 342900 h 3632200"/>
              <a:gd name="connsiteX5" fmla="*/ 800100 w 5765800"/>
              <a:gd name="connsiteY5" fmla="*/ 393700 h 3632200"/>
              <a:gd name="connsiteX6" fmla="*/ 762000 w 5765800"/>
              <a:gd name="connsiteY6" fmla="*/ 457200 h 3632200"/>
              <a:gd name="connsiteX7" fmla="*/ 685800 w 5765800"/>
              <a:gd name="connsiteY7" fmla="*/ 558800 h 3632200"/>
              <a:gd name="connsiteX8" fmla="*/ 635000 w 5765800"/>
              <a:gd name="connsiteY8" fmla="*/ 635000 h 3632200"/>
              <a:gd name="connsiteX9" fmla="*/ 533400 w 5765800"/>
              <a:gd name="connsiteY9" fmla="*/ 762000 h 3632200"/>
              <a:gd name="connsiteX10" fmla="*/ 495300 w 5765800"/>
              <a:gd name="connsiteY10" fmla="*/ 800100 h 3632200"/>
              <a:gd name="connsiteX11" fmla="*/ 431800 w 5765800"/>
              <a:gd name="connsiteY11" fmla="*/ 901700 h 3632200"/>
              <a:gd name="connsiteX12" fmla="*/ 368300 w 5765800"/>
              <a:gd name="connsiteY12" fmla="*/ 977900 h 3632200"/>
              <a:gd name="connsiteX13" fmla="*/ 330200 w 5765800"/>
              <a:gd name="connsiteY13" fmla="*/ 1016000 h 3632200"/>
              <a:gd name="connsiteX14" fmla="*/ 279400 w 5765800"/>
              <a:gd name="connsiteY14" fmla="*/ 1092200 h 3632200"/>
              <a:gd name="connsiteX15" fmla="*/ 254000 w 5765800"/>
              <a:gd name="connsiteY15" fmla="*/ 1130300 h 3632200"/>
              <a:gd name="connsiteX16" fmla="*/ 215900 w 5765800"/>
              <a:gd name="connsiteY16" fmla="*/ 1168400 h 3632200"/>
              <a:gd name="connsiteX17" fmla="*/ 203200 w 5765800"/>
              <a:gd name="connsiteY17" fmla="*/ 1206500 h 3632200"/>
              <a:gd name="connsiteX18" fmla="*/ 177800 w 5765800"/>
              <a:gd name="connsiteY18" fmla="*/ 1244600 h 3632200"/>
              <a:gd name="connsiteX19" fmla="*/ 139700 w 5765800"/>
              <a:gd name="connsiteY19" fmla="*/ 1308100 h 3632200"/>
              <a:gd name="connsiteX20" fmla="*/ 114300 w 5765800"/>
              <a:gd name="connsiteY20" fmla="*/ 1346200 h 3632200"/>
              <a:gd name="connsiteX21" fmla="*/ 101600 w 5765800"/>
              <a:gd name="connsiteY21" fmla="*/ 1384300 h 3632200"/>
              <a:gd name="connsiteX22" fmla="*/ 76200 w 5765800"/>
              <a:gd name="connsiteY22" fmla="*/ 1435100 h 3632200"/>
              <a:gd name="connsiteX23" fmla="*/ 63500 w 5765800"/>
              <a:gd name="connsiteY23" fmla="*/ 1485900 h 3632200"/>
              <a:gd name="connsiteX24" fmla="*/ 38100 w 5765800"/>
              <a:gd name="connsiteY24" fmla="*/ 1574800 h 3632200"/>
              <a:gd name="connsiteX25" fmla="*/ 25400 w 5765800"/>
              <a:gd name="connsiteY25" fmla="*/ 1651000 h 3632200"/>
              <a:gd name="connsiteX26" fmla="*/ 12700 w 5765800"/>
              <a:gd name="connsiteY26" fmla="*/ 1701800 h 3632200"/>
              <a:gd name="connsiteX27" fmla="*/ 0 w 5765800"/>
              <a:gd name="connsiteY27" fmla="*/ 1803400 h 3632200"/>
              <a:gd name="connsiteX28" fmla="*/ 12700 w 5765800"/>
              <a:gd name="connsiteY28" fmla="*/ 2032000 h 3632200"/>
              <a:gd name="connsiteX29" fmla="*/ 38100 w 5765800"/>
              <a:gd name="connsiteY29" fmla="*/ 2095500 h 3632200"/>
              <a:gd name="connsiteX30" fmla="*/ 50800 w 5765800"/>
              <a:gd name="connsiteY30" fmla="*/ 2146300 h 3632200"/>
              <a:gd name="connsiteX31" fmla="*/ 101600 w 5765800"/>
              <a:gd name="connsiteY31" fmla="*/ 2197100 h 3632200"/>
              <a:gd name="connsiteX32" fmla="*/ 254000 w 5765800"/>
              <a:gd name="connsiteY32" fmla="*/ 2286000 h 3632200"/>
              <a:gd name="connsiteX33" fmla="*/ 317500 w 5765800"/>
              <a:gd name="connsiteY33" fmla="*/ 2298700 h 3632200"/>
              <a:gd name="connsiteX34" fmla="*/ 571500 w 5765800"/>
              <a:gd name="connsiteY34" fmla="*/ 2413000 h 3632200"/>
              <a:gd name="connsiteX35" fmla="*/ 736600 w 5765800"/>
              <a:gd name="connsiteY35" fmla="*/ 2463800 h 3632200"/>
              <a:gd name="connsiteX36" fmla="*/ 1066800 w 5765800"/>
              <a:gd name="connsiteY36" fmla="*/ 2540000 h 3632200"/>
              <a:gd name="connsiteX37" fmla="*/ 1168400 w 5765800"/>
              <a:gd name="connsiteY37" fmla="*/ 2565400 h 3632200"/>
              <a:gd name="connsiteX38" fmla="*/ 1574800 w 5765800"/>
              <a:gd name="connsiteY38" fmla="*/ 2628900 h 3632200"/>
              <a:gd name="connsiteX39" fmla="*/ 1625600 w 5765800"/>
              <a:gd name="connsiteY39" fmla="*/ 2641600 h 3632200"/>
              <a:gd name="connsiteX40" fmla="*/ 2082800 w 5765800"/>
              <a:gd name="connsiteY40" fmla="*/ 2667000 h 3632200"/>
              <a:gd name="connsiteX41" fmla="*/ 2324100 w 5765800"/>
              <a:gd name="connsiteY41" fmla="*/ 2692400 h 3632200"/>
              <a:gd name="connsiteX42" fmla="*/ 2374900 w 5765800"/>
              <a:gd name="connsiteY42" fmla="*/ 2705100 h 3632200"/>
              <a:gd name="connsiteX43" fmla="*/ 2451100 w 5765800"/>
              <a:gd name="connsiteY43" fmla="*/ 2717800 h 3632200"/>
              <a:gd name="connsiteX44" fmla="*/ 2514600 w 5765800"/>
              <a:gd name="connsiteY44" fmla="*/ 2730500 h 3632200"/>
              <a:gd name="connsiteX45" fmla="*/ 2565400 w 5765800"/>
              <a:gd name="connsiteY45" fmla="*/ 2755900 h 3632200"/>
              <a:gd name="connsiteX46" fmla="*/ 2603500 w 5765800"/>
              <a:gd name="connsiteY46" fmla="*/ 2768600 h 3632200"/>
              <a:gd name="connsiteX47" fmla="*/ 2679700 w 5765800"/>
              <a:gd name="connsiteY47" fmla="*/ 2844800 h 3632200"/>
              <a:gd name="connsiteX48" fmla="*/ 2870200 w 5765800"/>
              <a:gd name="connsiteY48" fmla="*/ 2997200 h 3632200"/>
              <a:gd name="connsiteX49" fmla="*/ 2933700 w 5765800"/>
              <a:gd name="connsiteY49" fmla="*/ 3048000 h 3632200"/>
              <a:gd name="connsiteX50" fmla="*/ 3086100 w 5765800"/>
              <a:gd name="connsiteY50" fmla="*/ 3175000 h 3632200"/>
              <a:gd name="connsiteX51" fmla="*/ 3124200 w 5765800"/>
              <a:gd name="connsiteY51" fmla="*/ 3187700 h 3632200"/>
              <a:gd name="connsiteX52" fmla="*/ 3238500 w 5765800"/>
              <a:gd name="connsiteY52" fmla="*/ 3238500 h 3632200"/>
              <a:gd name="connsiteX53" fmla="*/ 3289300 w 5765800"/>
              <a:gd name="connsiteY53" fmla="*/ 3263900 h 3632200"/>
              <a:gd name="connsiteX54" fmla="*/ 3441700 w 5765800"/>
              <a:gd name="connsiteY54" fmla="*/ 3289300 h 3632200"/>
              <a:gd name="connsiteX55" fmla="*/ 3543300 w 5765800"/>
              <a:gd name="connsiteY55" fmla="*/ 3314700 h 3632200"/>
              <a:gd name="connsiteX56" fmla="*/ 3581400 w 5765800"/>
              <a:gd name="connsiteY56" fmla="*/ 3327400 h 3632200"/>
              <a:gd name="connsiteX57" fmla="*/ 3657600 w 5765800"/>
              <a:gd name="connsiteY57" fmla="*/ 3340100 h 3632200"/>
              <a:gd name="connsiteX58" fmla="*/ 3797300 w 5765800"/>
              <a:gd name="connsiteY58" fmla="*/ 3378200 h 3632200"/>
              <a:gd name="connsiteX59" fmla="*/ 3873500 w 5765800"/>
              <a:gd name="connsiteY59" fmla="*/ 3403600 h 3632200"/>
              <a:gd name="connsiteX60" fmla="*/ 3987800 w 5765800"/>
              <a:gd name="connsiteY60" fmla="*/ 3429000 h 3632200"/>
              <a:gd name="connsiteX61" fmla="*/ 4051300 w 5765800"/>
              <a:gd name="connsiteY61" fmla="*/ 3454400 h 3632200"/>
              <a:gd name="connsiteX62" fmla="*/ 4178300 w 5765800"/>
              <a:gd name="connsiteY62" fmla="*/ 3479800 h 3632200"/>
              <a:gd name="connsiteX63" fmla="*/ 4229100 w 5765800"/>
              <a:gd name="connsiteY63" fmla="*/ 3492500 h 3632200"/>
              <a:gd name="connsiteX64" fmla="*/ 4279900 w 5765800"/>
              <a:gd name="connsiteY64" fmla="*/ 3517900 h 3632200"/>
              <a:gd name="connsiteX65" fmla="*/ 4368800 w 5765800"/>
              <a:gd name="connsiteY65" fmla="*/ 3543300 h 3632200"/>
              <a:gd name="connsiteX66" fmla="*/ 4457700 w 5765800"/>
              <a:gd name="connsiteY66" fmla="*/ 3568700 h 3632200"/>
              <a:gd name="connsiteX67" fmla="*/ 4508500 w 5765800"/>
              <a:gd name="connsiteY67" fmla="*/ 3606800 h 3632200"/>
              <a:gd name="connsiteX68" fmla="*/ 4800600 w 5765800"/>
              <a:gd name="connsiteY68" fmla="*/ 3619500 h 3632200"/>
              <a:gd name="connsiteX69" fmla="*/ 4876800 w 5765800"/>
              <a:gd name="connsiteY69" fmla="*/ 3632200 h 3632200"/>
              <a:gd name="connsiteX70" fmla="*/ 5105400 w 5765800"/>
              <a:gd name="connsiteY70" fmla="*/ 3606800 h 3632200"/>
              <a:gd name="connsiteX71" fmla="*/ 5143500 w 5765800"/>
              <a:gd name="connsiteY71" fmla="*/ 3594100 h 3632200"/>
              <a:gd name="connsiteX72" fmla="*/ 5219700 w 5765800"/>
              <a:gd name="connsiteY72" fmla="*/ 3556000 h 3632200"/>
              <a:gd name="connsiteX73" fmla="*/ 5257800 w 5765800"/>
              <a:gd name="connsiteY73" fmla="*/ 3530600 h 3632200"/>
              <a:gd name="connsiteX74" fmla="*/ 5397500 w 5765800"/>
              <a:gd name="connsiteY74" fmla="*/ 3492500 h 3632200"/>
              <a:gd name="connsiteX75" fmla="*/ 5537200 w 5765800"/>
              <a:gd name="connsiteY75" fmla="*/ 3416300 h 3632200"/>
              <a:gd name="connsiteX76" fmla="*/ 5613400 w 5765800"/>
              <a:gd name="connsiteY76" fmla="*/ 3289300 h 3632200"/>
              <a:gd name="connsiteX77" fmla="*/ 5626100 w 5765800"/>
              <a:gd name="connsiteY77" fmla="*/ 3251200 h 3632200"/>
              <a:gd name="connsiteX78" fmla="*/ 5651500 w 5765800"/>
              <a:gd name="connsiteY78" fmla="*/ 3213100 h 3632200"/>
              <a:gd name="connsiteX79" fmla="*/ 5676900 w 5765800"/>
              <a:gd name="connsiteY79" fmla="*/ 3124200 h 3632200"/>
              <a:gd name="connsiteX80" fmla="*/ 5702300 w 5765800"/>
              <a:gd name="connsiteY80" fmla="*/ 3073400 h 3632200"/>
              <a:gd name="connsiteX81" fmla="*/ 5702300 w 5765800"/>
              <a:gd name="connsiteY81" fmla="*/ 2527300 h 3632200"/>
              <a:gd name="connsiteX82" fmla="*/ 5676900 w 5765800"/>
              <a:gd name="connsiteY82" fmla="*/ 2387600 h 3632200"/>
              <a:gd name="connsiteX83" fmla="*/ 5664200 w 5765800"/>
              <a:gd name="connsiteY83" fmla="*/ 2247900 h 3632200"/>
              <a:gd name="connsiteX84" fmla="*/ 5651500 w 5765800"/>
              <a:gd name="connsiteY84" fmla="*/ 2184400 h 3632200"/>
              <a:gd name="connsiteX85" fmla="*/ 5664200 w 5765800"/>
              <a:gd name="connsiteY85" fmla="*/ 1676400 h 3632200"/>
              <a:gd name="connsiteX86" fmla="*/ 5702300 w 5765800"/>
              <a:gd name="connsiteY86" fmla="*/ 1587500 h 3632200"/>
              <a:gd name="connsiteX87" fmla="*/ 5740400 w 5765800"/>
              <a:gd name="connsiteY87" fmla="*/ 1460500 h 3632200"/>
              <a:gd name="connsiteX88" fmla="*/ 5753100 w 5765800"/>
              <a:gd name="connsiteY88" fmla="*/ 1422400 h 3632200"/>
              <a:gd name="connsiteX89" fmla="*/ 5765800 w 5765800"/>
              <a:gd name="connsiteY89" fmla="*/ 1320800 h 3632200"/>
              <a:gd name="connsiteX90" fmla="*/ 5740400 w 5765800"/>
              <a:gd name="connsiteY90" fmla="*/ 1092200 h 3632200"/>
              <a:gd name="connsiteX91" fmla="*/ 5702300 w 5765800"/>
              <a:gd name="connsiteY91" fmla="*/ 901700 h 3632200"/>
              <a:gd name="connsiteX92" fmla="*/ 5676900 w 5765800"/>
              <a:gd name="connsiteY92" fmla="*/ 863600 h 3632200"/>
              <a:gd name="connsiteX93" fmla="*/ 5651500 w 5765800"/>
              <a:gd name="connsiteY93" fmla="*/ 787400 h 3632200"/>
              <a:gd name="connsiteX94" fmla="*/ 5562600 w 5765800"/>
              <a:gd name="connsiteY94" fmla="*/ 673100 h 3632200"/>
              <a:gd name="connsiteX95" fmla="*/ 5524500 w 5765800"/>
              <a:gd name="connsiteY95" fmla="*/ 660400 h 3632200"/>
              <a:gd name="connsiteX96" fmla="*/ 5499100 w 5765800"/>
              <a:gd name="connsiteY96" fmla="*/ 622300 h 3632200"/>
              <a:gd name="connsiteX97" fmla="*/ 5384800 w 5765800"/>
              <a:gd name="connsiteY97" fmla="*/ 546100 h 3632200"/>
              <a:gd name="connsiteX98" fmla="*/ 5334000 w 5765800"/>
              <a:gd name="connsiteY98" fmla="*/ 520700 h 3632200"/>
              <a:gd name="connsiteX99" fmla="*/ 5257800 w 5765800"/>
              <a:gd name="connsiteY99" fmla="*/ 469900 h 3632200"/>
              <a:gd name="connsiteX100" fmla="*/ 4800600 w 5765800"/>
              <a:gd name="connsiteY100" fmla="*/ 482600 h 3632200"/>
              <a:gd name="connsiteX101" fmla="*/ 4533900 w 5765800"/>
              <a:gd name="connsiteY101" fmla="*/ 508000 h 3632200"/>
              <a:gd name="connsiteX102" fmla="*/ 4406900 w 5765800"/>
              <a:gd name="connsiteY102" fmla="*/ 520700 h 3632200"/>
              <a:gd name="connsiteX103" fmla="*/ 4292600 w 5765800"/>
              <a:gd name="connsiteY103" fmla="*/ 533400 h 3632200"/>
              <a:gd name="connsiteX104" fmla="*/ 4013200 w 5765800"/>
              <a:gd name="connsiteY104" fmla="*/ 546100 h 3632200"/>
              <a:gd name="connsiteX105" fmla="*/ 3695700 w 5765800"/>
              <a:gd name="connsiteY105" fmla="*/ 520700 h 3632200"/>
              <a:gd name="connsiteX106" fmla="*/ 3606800 w 5765800"/>
              <a:gd name="connsiteY106" fmla="*/ 495300 h 3632200"/>
              <a:gd name="connsiteX107" fmla="*/ 3556000 w 5765800"/>
              <a:gd name="connsiteY107" fmla="*/ 482600 h 3632200"/>
              <a:gd name="connsiteX108" fmla="*/ 3492500 w 5765800"/>
              <a:gd name="connsiteY108" fmla="*/ 469900 h 3632200"/>
              <a:gd name="connsiteX109" fmla="*/ 3378200 w 5765800"/>
              <a:gd name="connsiteY109" fmla="*/ 431800 h 3632200"/>
              <a:gd name="connsiteX110" fmla="*/ 3149600 w 5765800"/>
              <a:gd name="connsiteY110" fmla="*/ 393700 h 3632200"/>
              <a:gd name="connsiteX111" fmla="*/ 3009900 w 5765800"/>
              <a:gd name="connsiteY111" fmla="*/ 381000 h 3632200"/>
              <a:gd name="connsiteX112" fmla="*/ 2933700 w 5765800"/>
              <a:gd name="connsiteY112" fmla="*/ 368300 h 3632200"/>
              <a:gd name="connsiteX113" fmla="*/ 2679700 w 5765800"/>
              <a:gd name="connsiteY113" fmla="*/ 342900 h 3632200"/>
              <a:gd name="connsiteX114" fmla="*/ 2578100 w 5765800"/>
              <a:gd name="connsiteY114" fmla="*/ 330200 h 3632200"/>
              <a:gd name="connsiteX115" fmla="*/ 2451100 w 5765800"/>
              <a:gd name="connsiteY115" fmla="*/ 317500 h 3632200"/>
              <a:gd name="connsiteX116" fmla="*/ 2400300 w 5765800"/>
              <a:gd name="connsiteY116" fmla="*/ 304800 h 3632200"/>
              <a:gd name="connsiteX117" fmla="*/ 2362200 w 5765800"/>
              <a:gd name="connsiteY117" fmla="*/ 292100 h 3632200"/>
              <a:gd name="connsiteX118" fmla="*/ 2260600 w 5765800"/>
              <a:gd name="connsiteY118" fmla="*/ 266700 h 3632200"/>
              <a:gd name="connsiteX119" fmla="*/ 2222500 w 5765800"/>
              <a:gd name="connsiteY119" fmla="*/ 254000 h 3632200"/>
              <a:gd name="connsiteX120" fmla="*/ 2171700 w 5765800"/>
              <a:gd name="connsiteY120" fmla="*/ 241300 h 3632200"/>
              <a:gd name="connsiteX121" fmla="*/ 2120900 w 5765800"/>
              <a:gd name="connsiteY121" fmla="*/ 215900 h 3632200"/>
              <a:gd name="connsiteX122" fmla="*/ 2044700 w 5765800"/>
              <a:gd name="connsiteY122" fmla="*/ 165100 h 3632200"/>
              <a:gd name="connsiteX123" fmla="*/ 1917700 w 5765800"/>
              <a:gd name="connsiteY123" fmla="*/ 127000 h 3632200"/>
              <a:gd name="connsiteX124" fmla="*/ 1854200 w 5765800"/>
              <a:gd name="connsiteY124" fmla="*/ 114300 h 3632200"/>
              <a:gd name="connsiteX125" fmla="*/ 1816100 w 5765800"/>
              <a:gd name="connsiteY125" fmla="*/ 101600 h 3632200"/>
              <a:gd name="connsiteX126" fmla="*/ 1714500 w 5765800"/>
              <a:gd name="connsiteY126" fmla="*/ 76200 h 3632200"/>
              <a:gd name="connsiteX127" fmla="*/ 1663700 w 5765800"/>
              <a:gd name="connsiteY127" fmla="*/ 63500 h 3632200"/>
              <a:gd name="connsiteX128" fmla="*/ 1574800 w 5765800"/>
              <a:gd name="connsiteY128" fmla="*/ 38100 h 3632200"/>
              <a:gd name="connsiteX129" fmla="*/ 1447800 w 5765800"/>
              <a:gd name="connsiteY129" fmla="*/ 12700 h 3632200"/>
              <a:gd name="connsiteX130" fmla="*/ 1384300 w 5765800"/>
              <a:gd name="connsiteY130" fmla="*/ 0 h 3632200"/>
              <a:gd name="connsiteX131" fmla="*/ 1168400 w 5765800"/>
              <a:gd name="connsiteY131" fmla="*/ 12700 h 3632200"/>
              <a:gd name="connsiteX132" fmla="*/ 1092200 w 5765800"/>
              <a:gd name="connsiteY132" fmla="*/ 38100 h 3632200"/>
              <a:gd name="connsiteX133" fmla="*/ 1054100 w 5765800"/>
              <a:gd name="connsiteY133" fmla="*/ 76200 h 3632200"/>
              <a:gd name="connsiteX134" fmla="*/ 1003300 w 5765800"/>
              <a:gd name="connsiteY134" fmla="*/ 101600 h 3632200"/>
              <a:gd name="connsiteX135" fmla="*/ 952500 w 5765800"/>
              <a:gd name="connsiteY135" fmla="*/ 127000 h 363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5765800" h="3632200">
                <a:moveTo>
                  <a:pt x="1016000" y="63500"/>
                </a:moveTo>
                <a:cubicBezTo>
                  <a:pt x="973914" y="116107"/>
                  <a:pt x="938686" y="157779"/>
                  <a:pt x="901700" y="215900"/>
                </a:cubicBezTo>
                <a:cubicBezTo>
                  <a:pt x="891536" y="231872"/>
                  <a:pt x="885693" y="250262"/>
                  <a:pt x="876300" y="266700"/>
                </a:cubicBezTo>
                <a:cubicBezTo>
                  <a:pt x="868727" y="279952"/>
                  <a:pt x="857726" y="291148"/>
                  <a:pt x="850900" y="304800"/>
                </a:cubicBezTo>
                <a:cubicBezTo>
                  <a:pt x="844913" y="316774"/>
                  <a:pt x="844842" y="331277"/>
                  <a:pt x="838200" y="342900"/>
                </a:cubicBezTo>
                <a:cubicBezTo>
                  <a:pt x="827698" y="361278"/>
                  <a:pt x="811841" y="376088"/>
                  <a:pt x="800100" y="393700"/>
                </a:cubicBezTo>
                <a:cubicBezTo>
                  <a:pt x="786408" y="414239"/>
                  <a:pt x="775083" y="436268"/>
                  <a:pt x="762000" y="457200"/>
                </a:cubicBezTo>
                <a:cubicBezTo>
                  <a:pt x="720661" y="523342"/>
                  <a:pt x="747739" y="473634"/>
                  <a:pt x="685800" y="558800"/>
                </a:cubicBezTo>
                <a:cubicBezTo>
                  <a:pt x="667845" y="583488"/>
                  <a:pt x="653316" y="610578"/>
                  <a:pt x="635000" y="635000"/>
                </a:cubicBezTo>
                <a:cubicBezTo>
                  <a:pt x="602472" y="678370"/>
                  <a:pt x="571734" y="723666"/>
                  <a:pt x="533400" y="762000"/>
                </a:cubicBezTo>
                <a:cubicBezTo>
                  <a:pt x="520700" y="774700"/>
                  <a:pt x="506798" y="786302"/>
                  <a:pt x="495300" y="800100"/>
                </a:cubicBezTo>
                <a:cubicBezTo>
                  <a:pt x="475865" y="823422"/>
                  <a:pt x="445963" y="882226"/>
                  <a:pt x="431800" y="901700"/>
                </a:cubicBezTo>
                <a:cubicBezTo>
                  <a:pt x="412353" y="928440"/>
                  <a:pt x="390266" y="953188"/>
                  <a:pt x="368300" y="977900"/>
                </a:cubicBezTo>
                <a:cubicBezTo>
                  <a:pt x="356368" y="991324"/>
                  <a:pt x="341227" y="1001823"/>
                  <a:pt x="330200" y="1016000"/>
                </a:cubicBezTo>
                <a:cubicBezTo>
                  <a:pt x="311458" y="1040097"/>
                  <a:pt x="296333" y="1066800"/>
                  <a:pt x="279400" y="1092200"/>
                </a:cubicBezTo>
                <a:cubicBezTo>
                  <a:pt x="270933" y="1104900"/>
                  <a:pt x="264793" y="1119507"/>
                  <a:pt x="254000" y="1130300"/>
                </a:cubicBezTo>
                <a:lnTo>
                  <a:pt x="215900" y="1168400"/>
                </a:lnTo>
                <a:cubicBezTo>
                  <a:pt x="211667" y="1181100"/>
                  <a:pt x="209187" y="1194526"/>
                  <a:pt x="203200" y="1206500"/>
                </a:cubicBezTo>
                <a:cubicBezTo>
                  <a:pt x="196374" y="1220152"/>
                  <a:pt x="185890" y="1231657"/>
                  <a:pt x="177800" y="1244600"/>
                </a:cubicBezTo>
                <a:cubicBezTo>
                  <a:pt x="164717" y="1265532"/>
                  <a:pt x="152783" y="1287168"/>
                  <a:pt x="139700" y="1308100"/>
                </a:cubicBezTo>
                <a:cubicBezTo>
                  <a:pt x="131610" y="1321043"/>
                  <a:pt x="121126" y="1332548"/>
                  <a:pt x="114300" y="1346200"/>
                </a:cubicBezTo>
                <a:cubicBezTo>
                  <a:pt x="108313" y="1358174"/>
                  <a:pt x="106873" y="1371995"/>
                  <a:pt x="101600" y="1384300"/>
                </a:cubicBezTo>
                <a:cubicBezTo>
                  <a:pt x="94142" y="1401701"/>
                  <a:pt x="82847" y="1417373"/>
                  <a:pt x="76200" y="1435100"/>
                </a:cubicBezTo>
                <a:cubicBezTo>
                  <a:pt x="70071" y="1451443"/>
                  <a:pt x="68295" y="1469117"/>
                  <a:pt x="63500" y="1485900"/>
                </a:cubicBezTo>
                <a:cubicBezTo>
                  <a:pt x="47361" y="1542387"/>
                  <a:pt x="51334" y="1508630"/>
                  <a:pt x="38100" y="1574800"/>
                </a:cubicBezTo>
                <a:cubicBezTo>
                  <a:pt x="33050" y="1600050"/>
                  <a:pt x="30450" y="1625750"/>
                  <a:pt x="25400" y="1651000"/>
                </a:cubicBezTo>
                <a:cubicBezTo>
                  <a:pt x="21977" y="1668116"/>
                  <a:pt x="15569" y="1684583"/>
                  <a:pt x="12700" y="1701800"/>
                </a:cubicBezTo>
                <a:cubicBezTo>
                  <a:pt x="7089" y="1735466"/>
                  <a:pt x="4233" y="1769533"/>
                  <a:pt x="0" y="1803400"/>
                </a:cubicBezTo>
                <a:cubicBezTo>
                  <a:pt x="4233" y="1879600"/>
                  <a:pt x="2829" y="1956324"/>
                  <a:pt x="12700" y="2032000"/>
                </a:cubicBezTo>
                <a:cubicBezTo>
                  <a:pt x="15649" y="2054606"/>
                  <a:pt x="30891" y="2073873"/>
                  <a:pt x="38100" y="2095500"/>
                </a:cubicBezTo>
                <a:cubicBezTo>
                  <a:pt x="43620" y="2112059"/>
                  <a:pt x="41549" y="2131499"/>
                  <a:pt x="50800" y="2146300"/>
                </a:cubicBezTo>
                <a:cubicBezTo>
                  <a:pt x="63492" y="2166607"/>
                  <a:pt x="82900" y="2182140"/>
                  <a:pt x="101600" y="2197100"/>
                </a:cubicBezTo>
                <a:cubicBezTo>
                  <a:pt x="136156" y="2224744"/>
                  <a:pt x="211217" y="2270442"/>
                  <a:pt x="254000" y="2286000"/>
                </a:cubicBezTo>
                <a:cubicBezTo>
                  <a:pt x="274286" y="2293377"/>
                  <a:pt x="296333" y="2294467"/>
                  <a:pt x="317500" y="2298700"/>
                </a:cubicBezTo>
                <a:cubicBezTo>
                  <a:pt x="451373" y="2365636"/>
                  <a:pt x="367598" y="2325613"/>
                  <a:pt x="571500" y="2413000"/>
                </a:cubicBezTo>
                <a:cubicBezTo>
                  <a:pt x="624424" y="2435682"/>
                  <a:pt x="681236" y="2447982"/>
                  <a:pt x="736600" y="2463800"/>
                </a:cubicBezTo>
                <a:cubicBezTo>
                  <a:pt x="814181" y="2485966"/>
                  <a:pt x="1027164" y="2531192"/>
                  <a:pt x="1066800" y="2540000"/>
                </a:cubicBezTo>
                <a:cubicBezTo>
                  <a:pt x="1100878" y="2547573"/>
                  <a:pt x="1134127" y="2558767"/>
                  <a:pt x="1168400" y="2565400"/>
                </a:cubicBezTo>
                <a:cubicBezTo>
                  <a:pt x="1419698" y="2614038"/>
                  <a:pt x="1392753" y="2608673"/>
                  <a:pt x="1574800" y="2628900"/>
                </a:cubicBezTo>
                <a:cubicBezTo>
                  <a:pt x="1591733" y="2633133"/>
                  <a:pt x="1608427" y="2638478"/>
                  <a:pt x="1625600" y="2641600"/>
                </a:cubicBezTo>
                <a:cubicBezTo>
                  <a:pt x="1780440" y="2669753"/>
                  <a:pt x="1913016" y="2661145"/>
                  <a:pt x="2082800" y="2667000"/>
                </a:cubicBezTo>
                <a:cubicBezTo>
                  <a:pt x="2163233" y="2675467"/>
                  <a:pt x="2245637" y="2672784"/>
                  <a:pt x="2324100" y="2692400"/>
                </a:cubicBezTo>
                <a:cubicBezTo>
                  <a:pt x="2341033" y="2696633"/>
                  <a:pt x="2357784" y="2701677"/>
                  <a:pt x="2374900" y="2705100"/>
                </a:cubicBezTo>
                <a:cubicBezTo>
                  <a:pt x="2400150" y="2710150"/>
                  <a:pt x="2425765" y="2713194"/>
                  <a:pt x="2451100" y="2717800"/>
                </a:cubicBezTo>
                <a:cubicBezTo>
                  <a:pt x="2472338" y="2721661"/>
                  <a:pt x="2493433" y="2726267"/>
                  <a:pt x="2514600" y="2730500"/>
                </a:cubicBezTo>
                <a:cubicBezTo>
                  <a:pt x="2531533" y="2738967"/>
                  <a:pt x="2547999" y="2748442"/>
                  <a:pt x="2565400" y="2755900"/>
                </a:cubicBezTo>
                <a:cubicBezTo>
                  <a:pt x="2577705" y="2761173"/>
                  <a:pt x="2592933" y="2760381"/>
                  <a:pt x="2603500" y="2768600"/>
                </a:cubicBezTo>
                <a:cubicBezTo>
                  <a:pt x="2631854" y="2790653"/>
                  <a:pt x="2650963" y="2823247"/>
                  <a:pt x="2679700" y="2844800"/>
                </a:cubicBezTo>
                <a:cubicBezTo>
                  <a:pt x="2783625" y="2922744"/>
                  <a:pt x="2699929" y="2858855"/>
                  <a:pt x="2870200" y="2997200"/>
                </a:cubicBezTo>
                <a:cubicBezTo>
                  <a:pt x="2891238" y="3014293"/>
                  <a:pt x="2914533" y="3028833"/>
                  <a:pt x="2933700" y="3048000"/>
                </a:cubicBezTo>
                <a:cubicBezTo>
                  <a:pt x="3031486" y="3145786"/>
                  <a:pt x="2980012" y="3104275"/>
                  <a:pt x="3086100" y="3175000"/>
                </a:cubicBezTo>
                <a:cubicBezTo>
                  <a:pt x="3097239" y="3182426"/>
                  <a:pt x="3111500" y="3183467"/>
                  <a:pt x="3124200" y="3187700"/>
                </a:cubicBezTo>
                <a:cubicBezTo>
                  <a:pt x="3184577" y="3227952"/>
                  <a:pt x="3147820" y="3208273"/>
                  <a:pt x="3238500" y="3238500"/>
                </a:cubicBezTo>
                <a:cubicBezTo>
                  <a:pt x="3256461" y="3244487"/>
                  <a:pt x="3270933" y="3259308"/>
                  <a:pt x="3289300" y="3263900"/>
                </a:cubicBezTo>
                <a:cubicBezTo>
                  <a:pt x="3339263" y="3276391"/>
                  <a:pt x="3441700" y="3289300"/>
                  <a:pt x="3441700" y="3289300"/>
                </a:cubicBezTo>
                <a:cubicBezTo>
                  <a:pt x="3528791" y="3318330"/>
                  <a:pt x="3420697" y="3284049"/>
                  <a:pt x="3543300" y="3314700"/>
                </a:cubicBezTo>
                <a:cubicBezTo>
                  <a:pt x="3556287" y="3317947"/>
                  <a:pt x="3568332" y="3324496"/>
                  <a:pt x="3581400" y="3327400"/>
                </a:cubicBezTo>
                <a:cubicBezTo>
                  <a:pt x="3606537" y="3332986"/>
                  <a:pt x="3632200" y="3335867"/>
                  <a:pt x="3657600" y="3340100"/>
                </a:cubicBezTo>
                <a:cubicBezTo>
                  <a:pt x="3887870" y="3416857"/>
                  <a:pt x="3599841" y="3324348"/>
                  <a:pt x="3797300" y="3378200"/>
                </a:cubicBezTo>
                <a:cubicBezTo>
                  <a:pt x="3823131" y="3385245"/>
                  <a:pt x="3847246" y="3398349"/>
                  <a:pt x="3873500" y="3403600"/>
                </a:cubicBezTo>
                <a:cubicBezTo>
                  <a:pt x="3898664" y="3408633"/>
                  <a:pt x="3960897" y="3420032"/>
                  <a:pt x="3987800" y="3429000"/>
                </a:cubicBezTo>
                <a:cubicBezTo>
                  <a:pt x="4009427" y="3436209"/>
                  <a:pt x="4029273" y="3448526"/>
                  <a:pt x="4051300" y="3454400"/>
                </a:cubicBezTo>
                <a:cubicBezTo>
                  <a:pt x="4093014" y="3465524"/>
                  <a:pt x="4136417" y="3469329"/>
                  <a:pt x="4178300" y="3479800"/>
                </a:cubicBezTo>
                <a:cubicBezTo>
                  <a:pt x="4195233" y="3484033"/>
                  <a:pt x="4212757" y="3486371"/>
                  <a:pt x="4229100" y="3492500"/>
                </a:cubicBezTo>
                <a:cubicBezTo>
                  <a:pt x="4246827" y="3499147"/>
                  <a:pt x="4262499" y="3510442"/>
                  <a:pt x="4279900" y="3517900"/>
                </a:cubicBezTo>
                <a:cubicBezTo>
                  <a:pt x="4310350" y="3530950"/>
                  <a:pt x="4336577" y="3534093"/>
                  <a:pt x="4368800" y="3543300"/>
                </a:cubicBezTo>
                <a:cubicBezTo>
                  <a:pt x="4496337" y="3579739"/>
                  <a:pt x="4298891" y="3528998"/>
                  <a:pt x="4457700" y="3568700"/>
                </a:cubicBezTo>
                <a:cubicBezTo>
                  <a:pt x="4474633" y="3581400"/>
                  <a:pt x="4487562" y="3603698"/>
                  <a:pt x="4508500" y="3606800"/>
                </a:cubicBezTo>
                <a:cubicBezTo>
                  <a:pt x="4604906" y="3621082"/>
                  <a:pt x="4703372" y="3612795"/>
                  <a:pt x="4800600" y="3619500"/>
                </a:cubicBezTo>
                <a:cubicBezTo>
                  <a:pt x="4826289" y="3621272"/>
                  <a:pt x="4851400" y="3627967"/>
                  <a:pt x="4876800" y="3632200"/>
                </a:cubicBezTo>
                <a:cubicBezTo>
                  <a:pt x="4976533" y="3624528"/>
                  <a:pt x="5021756" y="3627711"/>
                  <a:pt x="5105400" y="3606800"/>
                </a:cubicBezTo>
                <a:cubicBezTo>
                  <a:pt x="5118387" y="3603553"/>
                  <a:pt x="5130800" y="3598333"/>
                  <a:pt x="5143500" y="3594100"/>
                </a:cubicBezTo>
                <a:cubicBezTo>
                  <a:pt x="5252689" y="3521307"/>
                  <a:pt x="5114540" y="3608580"/>
                  <a:pt x="5219700" y="3556000"/>
                </a:cubicBezTo>
                <a:cubicBezTo>
                  <a:pt x="5233352" y="3549174"/>
                  <a:pt x="5243455" y="3535816"/>
                  <a:pt x="5257800" y="3530600"/>
                </a:cubicBezTo>
                <a:cubicBezTo>
                  <a:pt x="5268005" y="3526889"/>
                  <a:pt x="5366311" y="3506677"/>
                  <a:pt x="5397500" y="3492500"/>
                </a:cubicBezTo>
                <a:cubicBezTo>
                  <a:pt x="5488055" y="3451339"/>
                  <a:pt x="5477551" y="3456066"/>
                  <a:pt x="5537200" y="3416300"/>
                </a:cubicBezTo>
                <a:cubicBezTo>
                  <a:pt x="5573314" y="3362129"/>
                  <a:pt x="5589969" y="3343973"/>
                  <a:pt x="5613400" y="3289300"/>
                </a:cubicBezTo>
                <a:cubicBezTo>
                  <a:pt x="5618673" y="3276995"/>
                  <a:pt x="5620113" y="3263174"/>
                  <a:pt x="5626100" y="3251200"/>
                </a:cubicBezTo>
                <a:cubicBezTo>
                  <a:pt x="5632926" y="3237548"/>
                  <a:pt x="5644674" y="3226752"/>
                  <a:pt x="5651500" y="3213100"/>
                </a:cubicBezTo>
                <a:cubicBezTo>
                  <a:pt x="5666852" y="3182397"/>
                  <a:pt x="5664693" y="3156753"/>
                  <a:pt x="5676900" y="3124200"/>
                </a:cubicBezTo>
                <a:cubicBezTo>
                  <a:pt x="5683547" y="3106473"/>
                  <a:pt x="5693833" y="3090333"/>
                  <a:pt x="5702300" y="3073400"/>
                </a:cubicBezTo>
                <a:cubicBezTo>
                  <a:pt x="5739640" y="2849362"/>
                  <a:pt x="5722511" y="2982049"/>
                  <a:pt x="5702300" y="2527300"/>
                </a:cubicBezTo>
                <a:cubicBezTo>
                  <a:pt x="5698618" y="2444451"/>
                  <a:pt x="5696205" y="2445514"/>
                  <a:pt x="5676900" y="2387600"/>
                </a:cubicBezTo>
                <a:cubicBezTo>
                  <a:pt x="5672667" y="2341033"/>
                  <a:pt x="5670000" y="2294298"/>
                  <a:pt x="5664200" y="2247900"/>
                </a:cubicBezTo>
                <a:cubicBezTo>
                  <a:pt x="5661523" y="2226481"/>
                  <a:pt x="5651500" y="2205986"/>
                  <a:pt x="5651500" y="2184400"/>
                </a:cubicBezTo>
                <a:cubicBezTo>
                  <a:pt x="5651500" y="2015014"/>
                  <a:pt x="5656509" y="1845612"/>
                  <a:pt x="5664200" y="1676400"/>
                </a:cubicBezTo>
                <a:cubicBezTo>
                  <a:pt x="5666200" y="1632395"/>
                  <a:pt x="5679812" y="1621232"/>
                  <a:pt x="5702300" y="1587500"/>
                </a:cubicBezTo>
                <a:cubicBezTo>
                  <a:pt x="5721494" y="1510725"/>
                  <a:pt x="5709480" y="1553259"/>
                  <a:pt x="5740400" y="1460500"/>
                </a:cubicBezTo>
                <a:lnTo>
                  <a:pt x="5753100" y="1422400"/>
                </a:lnTo>
                <a:cubicBezTo>
                  <a:pt x="5757333" y="1388533"/>
                  <a:pt x="5765800" y="1354930"/>
                  <a:pt x="5765800" y="1320800"/>
                </a:cubicBezTo>
                <a:cubicBezTo>
                  <a:pt x="5765800" y="1114359"/>
                  <a:pt x="5758311" y="1217575"/>
                  <a:pt x="5740400" y="1092200"/>
                </a:cubicBezTo>
                <a:cubicBezTo>
                  <a:pt x="5716915" y="927805"/>
                  <a:pt x="5745290" y="1030670"/>
                  <a:pt x="5702300" y="901700"/>
                </a:cubicBezTo>
                <a:cubicBezTo>
                  <a:pt x="5697473" y="887220"/>
                  <a:pt x="5683099" y="877548"/>
                  <a:pt x="5676900" y="863600"/>
                </a:cubicBezTo>
                <a:cubicBezTo>
                  <a:pt x="5666026" y="839134"/>
                  <a:pt x="5666352" y="809677"/>
                  <a:pt x="5651500" y="787400"/>
                </a:cubicBezTo>
                <a:cubicBezTo>
                  <a:pt x="5631316" y="757124"/>
                  <a:pt x="5598412" y="696974"/>
                  <a:pt x="5562600" y="673100"/>
                </a:cubicBezTo>
                <a:cubicBezTo>
                  <a:pt x="5551461" y="665674"/>
                  <a:pt x="5537200" y="664633"/>
                  <a:pt x="5524500" y="660400"/>
                </a:cubicBezTo>
                <a:cubicBezTo>
                  <a:pt x="5516033" y="647700"/>
                  <a:pt x="5510587" y="632351"/>
                  <a:pt x="5499100" y="622300"/>
                </a:cubicBezTo>
                <a:lnTo>
                  <a:pt x="5384800" y="546100"/>
                </a:lnTo>
                <a:cubicBezTo>
                  <a:pt x="5369048" y="535598"/>
                  <a:pt x="5350234" y="530440"/>
                  <a:pt x="5334000" y="520700"/>
                </a:cubicBezTo>
                <a:cubicBezTo>
                  <a:pt x="5307823" y="504994"/>
                  <a:pt x="5257800" y="469900"/>
                  <a:pt x="5257800" y="469900"/>
                </a:cubicBezTo>
                <a:lnTo>
                  <a:pt x="4800600" y="482600"/>
                </a:lnTo>
                <a:cubicBezTo>
                  <a:pt x="4653788" y="488592"/>
                  <a:pt x="4657919" y="494220"/>
                  <a:pt x="4533900" y="508000"/>
                </a:cubicBezTo>
                <a:cubicBezTo>
                  <a:pt x="4491616" y="512698"/>
                  <a:pt x="4449211" y="516246"/>
                  <a:pt x="4406900" y="520700"/>
                </a:cubicBezTo>
                <a:cubicBezTo>
                  <a:pt x="4368776" y="524713"/>
                  <a:pt x="4330855" y="530932"/>
                  <a:pt x="4292600" y="533400"/>
                </a:cubicBezTo>
                <a:cubicBezTo>
                  <a:pt x="4199564" y="539402"/>
                  <a:pt x="4106333" y="541867"/>
                  <a:pt x="4013200" y="546100"/>
                </a:cubicBezTo>
                <a:cubicBezTo>
                  <a:pt x="3856307" y="537842"/>
                  <a:pt x="3816142" y="544788"/>
                  <a:pt x="3695700" y="520700"/>
                </a:cubicBezTo>
                <a:cubicBezTo>
                  <a:pt x="3629530" y="507466"/>
                  <a:pt x="3663287" y="511439"/>
                  <a:pt x="3606800" y="495300"/>
                </a:cubicBezTo>
                <a:cubicBezTo>
                  <a:pt x="3590017" y="490505"/>
                  <a:pt x="3573039" y="486386"/>
                  <a:pt x="3556000" y="482600"/>
                </a:cubicBezTo>
                <a:cubicBezTo>
                  <a:pt x="3534928" y="477917"/>
                  <a:pt x="3513175" y="476103"/>
                  <a:pt x="3492500" y="469900"/>
                </a:cubicBezTo>
                <a:cubicBezTo>
                  <a:pt x="3394853" y="440606"/>
                  <a:pt x="3464853" y="448047"/>
                  <a:pt x="3378200" y="431800"/>
                </a:cubicBezTo>
                <a:lnTo>
                  <a:pt x="3149600" y="393700"/>
                </a:lnTo>
                <a:cubicBezTo>
                  <a:pt x="3103478" y="386013"/>
                  <a:pt x="3056338" y="386463"/>
                  <a:pt x="3009900" y="381000"/>
                </a:cubicBezTo>
                <a:cubicBezTo>
                  <a:pt x="2984326" y="377991"/>
                  <a:pt x="2959224" y="371703"/>
                  <a:pt x="2933700" y="368300"/>
                </a:cubicBezTo>
                <a:cubicBezTo>
                  <a:pt x="2825634" y="353891"/>
                  <a:pt x="2793288" y="354857"/>
                  <a:pt x="2679700" y="342900"/>
                </a:cubicBezTo>
                <a:cubicBezTo>
                  <a:pt x="2645757" y="339327"/>
                  <a:pt x="2612021" y="333969"/>
                  <a:pt x="2578100" y="330200"/>
                </a:cubicBezTo>
                <a:cubicBezTo>
                  <a:pt x="2535816" y="325502"/>
                  <a:pt x="2493433" y="321733"/>
                  <a:pt x="2451100" y="317500"/>
                </a:cubicBezTo>
                <a:cubicBezTo>
                  <a:pt x="2434167" y="313267"/>
                  <a:pt x="2417083" y="309595"/>
                  <a:pt x="2400300" y="304800"/>
                </a:cubicBezTo>
                <a:cubicBezTo>
                  <a:pt x="2387428" y="301122"/>
                  <a:pt x="2375115" y="295622"/>
                  <a:pt x="2362200" y="292100"/>
                </a:cubicBezTo>
                <a:cubicBezTo>
                  <a:pt x="2328521" y="282915"/>
                  <a:pt x="2293718" y="277739"/>
                  <a:pt x="2260600" y="266700"/>
                </a:cubicBezTo>
                <a:cubicBezTo>
                  <a:pt x="2247900" y="262467"/>
                  <a:pt x="2235372" y="257678"/>
                  <a:pt x="2222500" y="254000"/>
                </a:cubicBezTo>
                <a:cubicBezTo>
                  <a:pt x="2205717" y="249205"/>
                  <a:pt x="2188043" y="247429"/>
                  <a:pt x="2171700" y="241300"/>
                </a:cubicBezTo>
                <a:cubicBezTo>
                  <a:pt x="2153973" y="234653"/>
                  <a:pt x="2137134" y="225640"/>
                  <a:pt x="2120900" y="215900"/>
                </a:cubicBezTo>
                <a:cubicBezTo>
                  <a:pt x="2094723" y="200194"/>
                  <a:pt x="2074316" y="172504"/>
                  <a:pt x="2044700" y="165100"/>
                </a:cubicBezTo>
                <a:cubicBezTo>
                  <a:pt x="1967925" y="145906"/>
                  <a:pt x="2010459" y="157920"/>
                  <a:pt x="1917700" y="127000"/>
                </a:cubicBezTo>
                <a:cubicBezTo>
                  <a:pt x="1897222" y="120174"/>
                  <a:pt x="1875141" y="119535"/>
                  <a:pt x="1854200" y="114300"/>
                </a:cubicBezTo>
                <a:cubicBezTo>
                  <a:pt x="1841213" y="111053"/>
                  <a:pt x="1829015" y="105122"/>
                  <a:pt x="1816100" y="101600"/>
                </a:cubicBezTo>
                <a:cubicBezTo>
                  <a:pt x="1782421" y="92415"/>
                  <a:pt x="1748367" y="84667"/>
                  <a:pt x="1714500" y="76200"/>
                </a:cubicBezTo>
                <a:cubicBezTo>
                  <a:pt x="1697567" y="71967"/>
                  <a:pt x="1680259" y="69020"/>
                  <a:pt x="1663700" y="63500"/>
                </a:cubicBezTo>
                <a:cubicBezTo>
                  <a:pt x="1623718" y="50173"/>
                  <a:pt x="1619451" y="47668"/>
                  <a:pt x="1574800" y="38100"/>
                </a:cubicBezTo>
                <a:cubicBezTo>
                  <a:pt x="1532587" y="29054"/>
                  <a:pt x="1490133" y="21167"/>
                  <a:pt x="1447800" y="12700"/>
                </a:cubicBezTo>
                <a:lnTo>
                  <a:pt x="1384300" y="0"/>
                </a:lnTo>
                <a:cubicBezTo>
                  <a:pt x="1312333" y="4233"/>
                  <a:pt x="1239886" y="3376"/>
                  <a:pt x="1168400" y="12700"/>
                </a:cubicBezTo>
                <a:cubicBezTo>
                  <a:pt x="1141851" y="16163"/>
                  <a:pt x="1092200" y="38100"/>
                  <a:pt x="1092200" y="38100"/>
                </a:cubicBezTo>
                <a:cubicBezTo>
                  <a:pt x="1079500" y="50800"/>
                  <a:pt x="1068715" y="65761"/>
                  <a:pt x="1054100" y="76200"/>
                </a:cubicBezTo>
                <a:cubicBezTo>
                  <a:pt x="1038694" y="87204"/>
                  <a:pt x="1020701" y="94142"/>
                  <a:pt x="1003300" y="101600"/>
                </a:cubicBezTo>
                <a:cubicBezTo>
                  <a:pt x="952224" y="123490"/>
                  <a:pt x="977929" y="101571"/>
                  <a:pt x="952500" y="12700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4000" b="1" i="0" u="none" strike="noStrike" cap="none" normalizeH="0" baseline="0" smtClean="0">
              <a:ln>
                <a:noFill/>
              </a:ln>
              <a:solidFill>
                <a:schemeClr val="tx1"/>
              </a:solidFill>
              <a:effectLst/>
              <a:latin typeface="Times New Roman" pitchFamily="18" charset="0"/>
            </a:endParaRPr>
          </a:p>
        </p:txBody>
      </p:sp>
      <p:sp>
        <p:nvSpPr>
          <p:cNvPr id="11" name="TextovéPole 10"/>
          <p:cNvSpPr txBox="1"/>
          <p:nvPr/>
        </p:nvSpPr>
        <p:spPr>
          <a:xfrm>
            <a:off x="3516065" y="5618862"/>
            <a:ext cx="432048" cy="584775"/>
          </a:xfrm>
          <a:prstGeom prst="rect">
            <a:avLst/>
          </a:prstGeom>
          <a:noFill/>
        </p:spPr>
        <p:txBody>
          <a:bodyPr wrap="square" rtlCol="0">
            <a:spAutoFit/>
          </a:bodyPr>
          <a:lstStyle/>
          <a:p>
            <a:r>
              <a:rPr lang="cs-CZ" dirty="0"/>
              <a:t>3</a:t>
            </a:r>
            <a:endParaRPr lang="cs-CZ" dirty="0"/>
          </a:p>
        </p:txBody>
      </p:sp>
    </p:spTree>
    <p:extLst>
      <p:ext uri="{BB962C8B-B14F-4D97-AF65-F5344CB8AC3E}">
        <p14:creationId xmlns:p14="http://schemas.microsoft.com/office/powerpoint/2010/main" val="235244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16</a:t>
            </a:fld>
            <a:endParaRPr lang="cs-CZ"/>
          </a:p>
        </p:txBody>
      </p:sp>
      <p:pic>
        <p:nvPicPr>
          <p:cNvPr id="3" name="Picture 1" descr="http://files.kabinet-chemie.webnode.cz/200000190-812858180e-public/Glykolýz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1914" y="231775"/>
            <a:ext cx="4984651" cy="6404076"/>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323528" y="548680"/>
            <a:ext cx="2880320" cy="1569660"/>
          </a:xfrm>
          <a:prstGeom prst="rect">
            <a:avLst/>
          </a:prstGeom>
          <a:noFill/>
        </p:spPr>
        <p:txBody>
          <a:bodyPr wrap="square" rtlCol="0">
            <a:spAutoFit/>
          </a:bodyPr>
          <a:lstStyle/>
          <a:p>
            <a:r>
              <a:rPr lang="cs-CZ" dirty="0" smtClean="0"/>
              <a:t>Aerobní a anaerobní glykolýza</a:t>
            </a:r>
            <a:endParaRPr lang="cs-CZ" dirty="0"/>
          </a:p>
        </p:txBody>
      </p:sp>
      <p:sp>
        <p:nvSpPr>
          <p:cNvPr id="5" name="Ovál 4"/>
          <p:cNvSpPr/>
          <p:nvPr/>
        </p:nvSpPr>
        <p:spPr bwMode="auto">
          <a:xfrm>
            <a:off x="3419872" y="3235425"/>
            <a:ext cx="2160240" cy="697631"/>
          </a:xfrm>
          <a:prstGeom prst="ellipse">
            <a:avLst/>
          </a:prstGeom>
          <a:noFill/>
          <a:ln w="381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4000" b="1" i="0" u="none" strike="noStrike" cap="none" normalizeH="0" baseline="0" smtClean="0">
              <a:ln>
                <a:noFill/>
              </a:ln>
              <a:solidFill>
                <a:schemeClr val="tx1"/>
              </a:solidFill>
              <a:effectLst/>
              <a:latin typeface="Times New Roman" pitchFamily="18" charset="0"/>
            </a:endParaRPr>
          </a:p>
        </p:txBody>
      </p:sp>
      <p:cxnSp>
        <p:nvCxnSpPr>
          <p:cNvPr id="7" name="Přímá spojnice se šipkou 6"/>
          <p:cNvCxnSpPr/>
          <p:nvPr/>
        </p:nvCxnSpPr>
        <p:spPr bwMode="auto">
          <a:xfrm flipH="1">
            <a:off x="1259632" y="3717032"/>
            <a:ext cx="3240360" cy="43204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 name="TextovéPole 8"/>
          <p:cNvSpPr txBox="1"/>
          <p:nvPr/>
        </p:nvSpPr>
        <p:spPr>
          <a:xfrm>
            <a:off x="179512" y="4005064"/>
            <a:ext cx="1656184" cy="1938992"/>
          </a:xfrm>
          <a:prstGeom prst="rect">
            <a:avLst/>
          </a:prstGeom>
          <a:noFill/>
        </p:spPr>
        <p:txBody>
          <a:bodyPr wrap="square" rtlCol="0">
            <a:spAutoFit/>
          </a:bodyPr>
          <a:lstStyle/>
          <a:p>
            <a:r>
              <a:rPr lang="cs-CZ" sz="2000" dirty="0" smtClean="0"/>
              <a:t>Aerobní podmínky</a:t>
            </a:r>
            <a:r>
              <a:rPr lang="cs-CZ" sz="2000" b="0" dirty="0" smtClean="0"/>
              <a:t>: </a:t>
            </a:r>
            <a:r>
              <a:rPr lang="cs-CZ" sz="2000" b="0" dirty="0" err="1" smtClean="0"/>
              <a:t>reoxidace</a:t>
            </a:r>
            <a:r>
              <a:rPr lang="cs-CZ" sz="2000" b="0" dirty="0" smtClean="0"/>
              <a:t> v dýchacím dýchací </a:t>
            </a:r>
            <a:r>
              <a:rPr lang="cs-CZ" sz="2000" b="0" dirty="0" err="1" smtClean="0"/>
              <a:t>řetezci</a:t>
            </a:r>
            <a:r>
              <a:rPr lang="cs-CZ" sz="2000" b="0" dirty="0" smtClean="0"/>
              <a:t> </a:t>
            </a:r>
            <a:endParaRPr lang="cs-CZ" sz="2000" b="0" dirty="0"/>
          </a:p>
        </p:txBody>
      </p:sp>
      <p:cxnSp>
        <p:nvCxnSpPr>
          <p:cNvPr id="11" name="Přímá spojnice se šipkou 10"/>
          <p:cNvCxnSpPr/>
          <p:nvPr/>
        </p:nvCxnSpPr>
        <p:spPr bwMode="auto">
          <a:xfrm flipH="1">
            <a:off x="3419872" y="3717032"/>
            <a:ext cx="1224136" cy="100811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2" name="TextovéPole 11"/>
          <p:cNvSpPr txBox="1"/>
          <p:nvPr/>
        </p:nvSpPr>
        <p:spPr>
          <a:xfrm>
            <a:off x="2267744" y="4869160"/>
            <a:ext cx="1656184" cy="1938992"/>
          </a:xfrm>
          <a:prstGeom prst="rect">
            <a:avLst/>
          </a:prstGeom>
          <a:noFill/>
        </p:spPr>
        <p:txBody>
          <a:bodyPr wrap="square" rtlCol="0">
            <a:spAutoFit/>
          </a:bodyPr>
          <a:lstStyle/>
          <a:p>
            <a:r>
              <a:rPr lang="cs-CZ" sz="2000" dirty="0" smtClean="0"/>
              <a:t>Anaerobní podmínky:</a:t>
            </a:r>
            <a:endParaRPr lang="cs-CZ" sz="2000" b="0" dirty="0" smtClean="0"/>
          </a:p>
          <a:p>
            <a:r>
              <a:rPr lang="cs-CZ" sz="2000" b="0" dirty="0" err="1" smtClean="0"/>
              <a:t>Reoxidace</a:t>
            </a:r>
            <a:r>
              <a:rPr lang="cs-CZ" sz="2000" b="0" dirty="0" smtClean="0"/>
              <a:t> reakcí s laktátem</a:t>
            </a:r>
            <a:endParaRPr lang="cs-CZ" sz="2000" dirty="0" smtClean="0"/>
          </a:p>
          <a:p>
            <a:endParaRPr lang="cs-CZ" sz="2000" dirty="0"/>
          </a:p>
        </p:txBody>
      </p:sp>
    </p:spTree>
    <p:extLst>
      <p:ext uri="{BB962C8B-B14F-4D97-AF65-F5344CB8AC3E}">
        <p14:creationId xmlns:p14="http://schemas.microsoft.com/office/powerpoint/2010/main" val="4183031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CD2E84F9-E746-473C-9F5F-825E01B46B8A}" type="slidenum">
              <a:rPr lang="cs-CZ" sz="1400" b="0">
                <a:latin typeface="+mn-lt"/>
              </a:rPr>
              <a:pPr algn="r">
                <a:defRPr/>
              </a:pPr>
              <a:t>17</a:t>
            </a:fld>
            <a:endParaRPr lang="cs-CZ" sz="1400" b="0">
              <a:latin typeface="+mn-lt"/>
            </a:endParaRPr>
          </a:p>
        </p:txBody>
      </p:sp>
      <p:sp>
        <p:nvSpPr>
          <p:cNvPr id="153602" name="Rectangle 2"/>
          <p:cNvSpPr>
            <a:spLocks noGrp="1" noChangeArrowheads="1"/>
          </p:cNvSpPr>
          <p:nvPr>
            <p:ph type="title" idx="4294967295"/>
          </p:nvPr>
        </p:nvSpPr>
        <p:spPr>
          <a:xfrm>
            <a:off x="250825" y="115888"/>
            <a:ext cx="4897438" cy="936625"/>
          </a:xfrm>
        </p:spPr>
        <p:txBody>
          <a:bodyPr/>
          <a:lstStyle/>
          <a:p>
            <a:pPr eaLnBrk="1" hangingPunct="1"/>
            <a:r>
              <a:rPr lang="cs-CZ" altLang="cs-CZ" sz="3600" b="1" smtClean="0">
                <a:solidFill>
                  <a:srgbClr val="0033CC"/>
                </a:solidFill>
                <a:latin typeface="Times New Roman" pitchFamily="18" charset="0"/>
              </a:rPr>
              <a:t>Anaerobní   glykolýza</a:t>
            </a:r>
          </a:p>
        </p:txBody>
      </p:sp>
      <p:sp>
        <p:nvSpPr>
          <p:cNvPr id="153608" name="Text Box 11"/>
          <p:cNvSpPr txBox="1">
            <a:spLocks noChangeArrowheads="1"/>
          </p:cNvSpPr>
          <p:nvPr/>
        </p:nvSpPr>
        <p:spPr bwMode="auto">
          <a:xfrm>
            <a:off x="3708400" y="2708275"/>
            <a:ext cx="576263" cy="396875"/>
          </a:xfrm>
          <a:prstGeom prst="rect">
            <a:avLst/>
          </a:prstGeom>
          <a:noFill/>
          <a:ln w="9525">
            <a:noFill/>
            <a:miter lim="800000"/>
            <a:headEnd/>
            <a:tailEnd/>
          </a:ln>
        </p:spPr>
        <p:txBody>
          <a:bodyPr>
            <a:spAutoFit/>
          </a:bodyPr>
          <a:lstStyle/>
          <a:p>
            <a:pPr>
              <a:spcBef>
                <a:spcPct val="50000"/>
              </a:spcBef>
            </a:pPr>
            <a:r>
              <a:rPr lang="cs-CZ" altLang="cs-CZ" sz="2000"/>
              <a:t>LD</a:t>
            </a:r>
          </a:p>
        </p:txBody>
      </p:sp>
      <p:sp>
        <p:nvSpPr>
          <p:cNvPr id="153610" name="Text Box 20"/>
          <p:cNvSpPr txBox="1">
            <a:spLocks noChangeArrowheads="1"/>
          </p:cNvSpPr>
          <p:nvPr/>
        </p:nvSpPr>
        <p:spPr bwMode="auto">
          <a:xfrm>
            <a:off x="323850" y="4743450"/>
            <a:ext cx="8064500" cy="396875"/>
          </a:xfrm>
          <a:prstGeom prst="rect">
            <a:avLst/>
          </a:prstGeom>
          <a:noFill/>
          <a:ln w="9525">
            <a:noFill/>
            <a:miter lim="800000"/>
            <a:headEnd/>
            <a:tailEnd/>
          </a:ln>
        </p:spPr>
        <p:txBody>
          <a:bodyPr>
            <a:spAutoFit/>
          </a:bodyPr>
          <a:lstStyle/>
          <a:p>
            <a:pPr>
              <a:spcBef>
                <a:spcPct val="50000"/>
              </a:spcBef>
            </a:pPr>
            <a:r>
              <a:rPr lang="cs-CZ" sz="2000" b="0" dirty="0"/>
              <a:t>NADH je </a:t>
            </a:r>
            <a:r>
              <a:rPr lang="cs-CZ" sz="2000" b="0" dirty="0" err="1"/>
              <a:t>reoxidováno</a:t>
            </a:r>
            <a:r>
              <a:rPr lang="cs-CZ" sz="2000" b="0" dirty="0"/>
              <a:t> v reakci katalyzované LD </a:t>
            </a:r>
          </a:p>
        </p:txBody>
      </p:sp>
      <p:pic>
        <p:nvPicPr>
          <p:cNvPr id="153612" name="Picture 3"/>
          <p:cNvPicPr>
            <a:picLocks noChangeAspect="1" noChangeArrowheads="1"/>
          </p:cNvPicPr>
          <p:nvPr/>
        </p:nvPicPr>
        <p:blipFill>
          <a:blip r:embed="rId3"/>
          <a:srcRect/>
          <a:stretch>
            <a:fillRect/>
          </a:stretch>
        </p:blipFill>
        <p:spPr bwMode="auto">
          <a:xfrm>
            <a:off x="395288" y="2924175"/>
            <a:ext cx="6624637" cy="917575"/>
          </a:xfrm>
          <a:prstGeom prst="rect">
            <a:avLst/>
          </a:prstGeom>
          <a:noFill/>
          <a:ln w="9525">
            <a:noFill/>
            <a:miter lim="800000"/>
            <a:headEnd/>
            <a:tailEnd/>
          </a:ln>
        </p:spPr>
      </p:pic>
      <p:sp>
        <p:nvSpPr>
          <p:cNvPr id="153613" name="Text Box 25"/>
          <p:cNvSpPr txBox="1">
            <a:spLocks noChangeArrowheads="1"/>
          </p:cNvSpPr>
          <p:nvPr/>
        </p:nvSpPr>
        <p:spPr bwMode="auto">
          <a:xfrm>
            <a:off x="323850" y="2349500"/>
            <a:ext cx="3382963" cy="457200"/>
          </a:xfrm>
          <a:prstGeom prst="rect">
            <a:avLst/>
          </a:prstGeom>
          <a:noFill/>
          <a:ln w="9525">
            <a:noFill/>
            <a:miter lim="800000"/>
            <a:headEnd/>
            <a:tailEnd/>
          </a:ln>
        </p:spPr>
        <p:txBody>
          <a:bodyPr>
            <a:spAutoFit/>
          </a:bodyPr>
          <a:lstStyle/>
          <a:p>
            <a:pPr>
              <a:spcBef>
                <a:spcPct val="50000"/>
              </a:spcBef>
            </a:pPr>
            <a:r>
              <a:rPr lang="cs-CZ" sz="2400">
                <a:solidFill>
                  <a:srgbClr val="0000CC"/>
                </a:solidFill>
              </a:rPr>
              <a:t>Vznik laktátu:</a:t>
            </a:r>
          </a:p>
        </p:txBody>
      </p:sp>
      <p:sp>
        <p:nvSpPr>
          <p:cNvPr id="153614" name="Text Box 26"/>
          <p:cNvSpPr txBox="1">
            <a:spLocks noChangeArrowheads="1"/>
          </p:cNvSpPr>
          <p:nvPr/>
        </p:nvSpPr>
        <p:spPr bwMode="auto">
          <a:xfrm>
            <a:off x="323850" y="1125538"/>
            <a:ext cx="5832475" cy="731837"/>
          </a:xfrm>
          <a:prstGeom prst="rect">
            <a:avLst/>
          </a:prstGeom>
          <a:noFill/>
          <a:ln w="9525">
            <a:noFill/>
            <a:miter lim="800000"/>
            <a:headEnd/>
            <a:tailEnd/>
          </a:ln>
        </p:spPr>
        <p:txBody>
          <a:bodyPr>
            <a:spAutoFit/>
          </a:bodyPr>
          <a:lstStyle/>
          <a:p>
            <a:pPr>
              <a:spcBef>
                <a:spcPct val="10000"/>
              </a:spcBef>
            </a:pPr>
            <a:r>
              <a:rPr lang="cs-CZ" sz="2000" dirty="0"/>
              <a:t>Anaerobní podmínky:</a:t>
            </a:r>
          </a:p>
          <a:p>
            <a:pPr>
              <a:spcBef>
                <a:spcPct val="10000"/>
              </a:spcBef>
            </a:pPr>
            <a:r>
              <a:rPr lang="cs-CZ" sz="2000" b="0" dirty="0"/>
              <a:t>NADH nemůže být </a:t>
            </a:r>
            <a:r>
              <a:rPr lang="cs-CZ" sz="2000" b="0" dirty="0" err="1"/>
              <a:t>reoxidováno</a:t>
            </a:r>
            <a:r>
              <a:rPr lang="cs-CZ" sz="2000" b="0" dirty="0"/>
              <a:t> v respiračním </a:t>
            </a:r>
            <a:r>
              <a:rPr lang="cs-CZ" sz="2000" b="0" dirty="0" smtClean="0"/>
              <a:t>řetězci</a:t>
            </a:r>
            <a:endParaRPr lang="cs-CZ" sz="2000" b="0" dirty="0"/>
          </a:p>
        </p:txBody>
      </p:sp>
      <p:sp>
        <p:nvSpPr>
          <p:cNvPr id="153615" name="Text Box 27"/>
          <p:cNvSpPr txBox="1">
            <a:spLocks noChangeArrowheads="1"/>
          </p:cNvSpPr>
          <p:nvPr/>
        </p:nvSpPr>
        <p:spPr bwMode="auto">
          <a:xfrm>
            <a:off x="468313" y="3716338"/>
            <a:ext cx="1368425" cy="396875"/>
          </a:xfrm>
          <a:prstGeom prst="rect">
            <a:avLst/>
          </a:prstGeom>
          <a:noFill/>
          <a:ln w="9525">
            <a:noFill/>
            <a:miter lim="800000"/>
            <a:headEnd/>
            <a:tailEnd/>
          </a:ln>
        </p:spPr>
        <p:txBody>
          <a:bodyPr>
            <a:spAutoFit/>
          </a:bodyPr>
          <a:lstStyle/>
          <a:p>
            <a:pPr>
              <a:spcBef>
                <a:spcPct val="50000"/>
              </a:spcBef>
            </a:pPr>
            <a:r>
              <a:rPr lang="cs-CZ" sz="2000" b="0"/>
              <a:t>pyruvát</a:t>
            </a:r>
          </a:p>
        </p:txBody>
      </p:sp>
      <p:sp>
        <p:nvSpPr>
          <p:cNvPr id="153616" name="Text Box 28"/>
          <p:cNvSpPr txBox="1">
            <a:spLocks noChangeArrowheads="1"/>
          </p:cNvSpPr>
          <p:nvPr/>
        </p:nvSpPr>
        <p:spPr bwMode="auto">
          <a:xfrm>
            <a:off x="4716463" y="3789363"/>
            <a:ext cx="1368425" cy="396875"/>
          </a:xfrm>
          <a:prstGeom prst="rect">
            <a:avLst/>
          </a:prstGeom>
          <a:noFill/>
          <a:ln w="9525">
            <a:noFill/>
            <a:miter lim="800000"/>
            <a:headEnd/>
            <a:tailEnd/>
          </a:ln>
        </p:spPr>
        <p:txBody>
          <a:bodyPr>
            <a:spAutoFit/>
          </a:bodyPr>
          <a:lstStyle/>
          <a:p>
            <a:pPr>
              <a:spcBef>
                <a:spcPct val="50000"/>
              </a:spcBef>
            </a:pPr>
            <a:r>
              <a:rPr lang="cs-CZ" sz="2000">
                <a:solidFill>
                  <a:srgbClr val="0000CC"/>
                </a:solidFill>
              </a:rPr>
              <a:t>laktát</a:t>
            </a:r>
          </a:p>
        </p:txBody>
      </p:sp>
      <p:sp>
        <p:nvSpPr>
          <p:cNvPr id="2" name="TextovéPole 1"/>
          <p:cNvSpPr txBox="1"/>
          <p:nvPr/>
        </p:nvSpPr>
        <p:spPr>
          <a:xfrm>
            <a:off x="323850" y="5589240"/>
            <a:ext cx="8208590" cy="707886"/>
          </a:xfrm>
          <a:prstGeom prst="rect">
            <a:avLst/>
          </a:prstGeom>
          <a:noFill/>
        </p:spPr>
        <p:txBody>
          <a:bodyPr wrap="square" rtlCol="0">
            <a:spAutoFit/>
          </a:bodyPr>
          <a:lstStyle/>
          <a:p>
            <a:r>
              <a:rPr lang="cs-CZ" sz="2000" b="0" dirty="0" smtClean="0"/>
              <a:t>Laktát z periferních tkání putuje do jater – zde je </a:t>
            </a:r>
            <a:r>
              <a:rPr lang="cs-CZ" sz="2000" b="0" dirty="0" err="1" smtClean="0"/>
              <a:t>reoxidována</a:t>
            </a:r>
            <a:r>
              <a:rPr lang="cs-CZ" sz="2000" b="0" dirty="0" smtClean="0"/>
              <a:t> na pyruvát – </a:t>
            </a:r>
            <a:r>
              <a:rPr lang="cs-CZ" sz="2000" dirty="0" err="1" smtClean="0"/>
              <a:t>Coriho</a:t>
            </a:r>
            <a:r>
              <a:rPr lang="cs-CZ" sz="2000" dirty="0" smtClean="0"/>
              <a:t> cyklus</a:t>
            </a:r>
            <a:endParaRPr lang="cs-CZ"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Zástupný symbol pro číslo snímku 3"/>
          <p:cNvSpPr>
            <a:spLocks noGrp="1"/>
          </p:cNvSpPr>
          <p:nvPr>
            <p:ph type="sldNum" sz="quarter" idx="12"/>
          </p:nvPr>
        </p:nvSpPr>
        <p:spPr/>
        <p:txBody>
          <a:bodyPr/>
          <a:lstStyle/>
          <a:p>
            <a:pPr>
              <a:defRPr/>
            </a:pPr>
            <a:fld id="{A365F4E6-BEBD-416D-885B-858C4B7C2588}" type="slidenum">
              <a:rPr lang="cs-CZ"/>
              <a:pPr>
                <a:defRPr/>
              </a:pPr>
              <a:t>18</a:t>
            </a:fld>
            <a:endParaRPr lang="cs-CZ"/>
          </a:p>
        </p:txBody>
      </p:sp>
      <p:sp>
        <p:nvSpPr>
          <p:cNvPr id="235522" name="AutoShape 2"/>
          <p:cNvSpPr>
            <a:spLocks noChangeArrowheads="1"/>
          </p:cNvSpPr>
          <p:nvPr/>
        </p:nvSpPr>
        <p:spPr bwMode="auto">
          <a:xfrm>
            <a:off x="5508625" y="1557338"/>
            <a:ext cx="2519363" cy="4032250"/>
          </a:xfrm>
          <a:prstGeom prst="roundRect">
            <a:avLst>
              <a:gd name="adj" fmla="val 16667"/>
            </a:avLst>
          </a:prstGeom>
          <a:noFill/>
          <a:ln w="9525">
            <a:solidFill>
              <a:schemeClr val="tx1"/>
            </a:solidFill>
            <a:round/>
            <a:headEnd/>
            <a:tailEnd/>
          </a:ln>
        </p:spPr>
        <p:txBody>
          <a:bodyPr wrap="none" anchor="ctr"/>
          <a:lstStyle/>
          <a:p>
            <a:endParaRPr lang="cs-CZ" altLang="cs-CZ" sz="4000"/>
          </a:p>
        </p:txBody>
      </p:sp>
      <p:sp>
        <p:nvSpPr>
          <p:cNvPr id="235523" name="Text Box 3"/>
          <p:cNvSpPr txBox="1">
            <a:spLocks noChangeArrowheads="1"/>
          </p:cNvSpPr>
          <p:nvPr/>
        </p:nvSpPr>
        <p:spPr bwMode="auto">
          <a:xfrm>
            <a:off x="6084888" y="1628775"/>
            <a:ext cx="1223962" cy="519113"/>
          </a:xfrm>
          <a:prstGeom prst="rect">
            <a:avLst/>
          </a:prstGeom>
          <a:noFill/>
          <a:ln w="9525">
            <a:noFill/>
            <a:miter lim="800000"/>
            <a:headEnd/>
            <a:tailEnd/>
          </a:ln>
        </p:spPr>
        <p:txBody>
          <a:bodyPr>
            <a:spAutoFit/>
          </a:bodyPr>
          <a:lstStyle/>
          <a:p>
            <a:pPr>
              <a:spcBef>
                <a:spcPct val="50000"/>
              </a:spcBef>
            </a:pPr>
            <a:r>
              <a:rPr lang="cs-CZ" altLang="cs-CZ" sz="2800"/>
              <a:t>SVAL</a:t>
            </a:r>
          </a:p>
        </p:txBody>
      </p:sp>
      <p:sp>
        <p:nvSpPr>
          <p:cNvPr id="235524" name="Text Box 4"/>
          <p:cNvSpPr txBox="1">
            <a:spLocks noChangeArrowheads="1"/>
          </p:cNvSpPr>
          <p:nvPr/>
        </p:nvSpPr>
        <p:spPr bwMode="auto">
          <a:xfrm>
            <a:off x="6084888" y="2420938"/>
            <a:ext cx="1511300" cy="457200"/>
          </a:xfrm>
          <a:prstGeom prst="rect">
            <a:avLst/>
          </a:prstGeom>
          <a:noFill/>
          <a:ln w="9525">
            <a:noFill/>
            <a:miter lim="800000"/>
            <a:headEnd/>
            <a:tailEnd/>
          </a:ln>
        </p:spPr>
        <p:txBody>
          <a:bodyPr>
            <a:spAutoFit/>
          </a:bodyPr>
          <a:lstStyle/>
          <a:p>
            <a:pPr>
              <a:spcBef>
                <a:spcPct val="50000"/>
              </a:spcBef>
            </a:pPr>
            <a:r>
              <a:rPr lang="cs-CZ" altLang="cs-CZ" sz="2400" b="0"/>
              <a:t>glukosa</a:t>
            </a:r>
          </a:p>
        </p:txBody>
      </p:sp>
      <p:sp>
        <p:nvSpPr>
          <p:cNvPr id="235525" name="Text Box 5"/>
          <p:cNvSpPr txBox="1">
            <a:spLocks noChangeArrowheads="1"/>
          </p:cNvSpPr>
          <p:nvPr/>
        </p:nvSpPr>
        <p:spPr bwMode="auto">
          <a:xfrm>
            <a:off x="6156325" y="3573463"/>
            <a:ext cx="1152525" cy="457200"/>
          </a:xfrm>
          <a:prstGeom prst="rect">
            <a:avLst/>
          </a:prstGeom>
          <a:noFill/>
          <a:ln w="9525">
            <a:noFill/>
            <a:miter lim="800000"/>
            <a:headEnd/>
            <a:tailEnd/>
          </a:ln>
        </p:spPr>
        <p:txBody>
          <a:bodyPr>
            <a:spAutoFit/>
          </a:bodyPr>
          <a:lstStyle/>
          <a:p>
            <a:pPr>
              <a:spcBef>
                <a:spcPct val="50000"/>
              </a:spcBef>
            </a:pPr>
            <a:r>
              <a:rPr lang="cs-CZ" altLang="cs-CZ" sz="2400" b="0"/>
              <a:t>pyruvát</a:t>
            </a:r>
          </a:p>
        </p:txBody>
      </p:sp>
      <p:sp>
        <p:nvSpPr>
          <p:cNvPr id="235526" name="Text Box 6"/>
          <p:cNvSpPr txBox="1">
            <a:spLocks noChangeArrowheads="1"/>
          </p:cNvSpPr>
          <p:nvPr/>
        </p:nvSpPr>
        <p:spPr bwMode="auto">
          <a:xfrm>
            <a:off x="6300788" y="4797425"/>
            <a:ext cx="1081087" cy="457200"/>
          </a:xfrm>
          <a:prstGeom prst="rect">
            <a:avLst/>
          </a:prstGeom>
          <a:noFill/>
          <a:ln w="9525">
            <a:noFill/>
            <a:miter lim="800000"/>
            <a:headEnd/>
            <a:tailEnd/>
          </a:ln>
        </p:spPr>
        <p:txBody>
          <a:bodyPr>
            <a:spAutoFit/>
          </a:bodyPr>
          <a:lstStyle/>
          <a:p>
            <a:pPr>
              <a:spcBef>
                <a:spcPct val="50000"/>
              </a:spcBef>
            </a:pPr>
            <a:r>
              <a:rPr lang="cs-CZ" altLang="cs-CZ" sz="2400">
                <a:solidFill>
                  <a:srgbClr val="0033CC"/>
                </a:solidFill>
              </a:rPr>
              <a:t>laktát</a:t>
            </a:r>
          </a:p>
        </p:txBody>
      </p:sp>
      <p:sp>
        <p:nvSpPr>
          <p:cNvPr id="235527" name="Line 7"/>
          <p:cNvSpPr>
            <a:spLocks noChangeShapeType="1"/>
          </p:cNvSpPr>
          <p:nvPr/>
        </p:nvSpPr>
        <p:spPr bwMode="auto">
          <a:xfrm flipH="1">
            <a:off x="6659563" y="4149725"/>
            <a:ext cx="0" cy="504825"/>
          </a:xfrm>
          <a:prstGeom prst="line">
            <a:avLst/>
          </a:prstGeom>
          <a:noFill/>
          <a:ln w="9525">
            <a:solidFill>
              <a:schemeClr val="tx1"/>
            </a:solidFill>
            <a:prstDash val="dash"/>
            <a:round/>
            <a:headEnd/>
            <a:tailEnd type="triangle" w="med" len="med"/>
          </a:ln>
        </p:spPr>
        <p:txBody>
          <a:bodyPr/>
          <a:lstStyle/>
          <a:p>
            <a:endParaRPr lang="en-US"/>
          </a:p>
        </p:txBody>
      </p:sp>
      <p:sp>
        <p:nvSpPr>
          <p:cNvPr id="235528" name="Text Box 8"/>
          <p:cNvSpPr txBox="1">
            <a:spLocks noChangeArrowheads="1"/>
          </p:cNvSpPr>
          <p:nvPr/>
        </p:nvSpPr>
        <p:spPr bwMode="auto">
          <a:xfrm>
            <a:off x="6732588" y="4149725"/>
            <a:ext cx="576262" cy="396875"/>
          </a:xfrm>
          <a:prstGeom prst="rect">
            <a:avLst/>
          </a:prstGeom>
          <a:noFill/>
          <a:ln w="9525">
            <a:noFill/>
            <a:miter lim="800000"/>
            <a:headEnd/>
            <a:tailEnd/>
          </a:ln>
        </p:spPr>
        <p:txBody>
          <a:bodyPr>
            <a:spAutoFit/>
          </a:bodyPr>
          <a:lstStyle/>
          <a:p>
            <a:pPr>
              <a:spcBef>
                <a:spcPct val="50000"/>
              </a:spcBef>
            </a:pPr>
            <a:r>
              <a:rPr lang="cs-CZ" altLang="cs-CZ" sz="2000" b="0"/>
              <a:t>LD</a:t>
            </a:r>
          </a:p>
        </p:txBody>
      </p:sp>
      <p:sp>
        <p:nvSpPr>
          <p:cNvPr id="235529" name="AutoShape 9"/>
          <p:cNvSpPr>
            <a:spLocks noChangeArrowheads="1"/>
          </p:cNvSpPr>
          <p:nvPr/>
        </p:nvSpPr>
        <p:spPr bwMode="auto">
          <a:xfrm>
            <a:off x="1042988" y="1628775"/>
            <a:ext cx="2519362" cy="4032250"/>
          </a:xfrm>
          <a:prstGeom prst="roundRect">
            <a:avLst>
              <a:gd name="adj" fmla="val 16667"/>
            </a:avLst>
          </a:prstGeom>
          <a:noFill/>
          <a:ln w="9525">
            <a:solidFill>
              <a:schemeClr val="tx1"/>
            </a:solidFill>
            <a:round/>
            <a:headEnd/>
            <a:tailEnd/>
          </a:ln>
        </p:spPr>
        <p:txBody>
          <a:bodyPr wrap="none" anchor="ctr"/>
          <a:lstStyle/>
          <a:p>
            <a:endParaRPr lang="cs-CZ" altLang="cs-CZ" sz="4000"/>
          </a:p>
        </p:txBody>
      </p:sp>
      <p:sp>
        <p:nvSpPr>
          <p:cNvPr id="235530" name="Text Box 10"/>
          <p:cNvSpPr txBox="1">
            <a:spLocks noChangeArrowheads="1"/>
          </p:cNvSpPr>
          <p:nvPr/>
        </p:nvSpPr>
        <p:spPr bwMode="auto">
          <a:xfrm>
            <a:off x="1619250" y="1628775"/>
            <a:ext cx="1584325" cy="519113"/>
          </a:xfrm>
          <a:prstGeom prst="rect">
            <a:avLst/>
          </a:prstGeom>
          <a:noFill/>
          <a:ln w="9525">
            <a:noFill/>
            <a:miter lim="800000"/>
            <a:headEnd/>
            <a:tailEnd/>
          </a:ln>
        </p:spPr>
        <p:txBody>
          <a:bodyPr>
            <a:spAutoFit/>
          </a:bodyPr>
          <a:lstStyle/>
          <a:p>
            <a:pPr>
              <a:spcBef>
                <a:spcPct val="50000"/>
              </a:spcBef>
            </a:pPr>
            <a:r>
              <a:rPr lang="cs-CZ" altLang="cs-CZ" sz="2800"/>
              <a:t>JÁTRA</a:t>
            </a:r>
          </a:p>
        </p:txBody>
      </p:sp>
      <p:sp>
        <p:nvSpPr>
          <p:cNvPr id="235531" name="Text Box 11"/>
          <p:cNvSpPr txBox="1">
            <a:spLocks noChangeArrowheads="1"/>
          </p:cNvSpPr>
          <p:nvPr/>
        </p:nvSpPr>
        <p:spPr bwMode="auto">
          <a:xfrm>
            <a:off x="1835150" y="4797425"/>
            <a:ext cx="1081088" cy="457200"/>
          </a:xfrm>
          <a:prstGeom prst="rect">
            <a:avLst/>
          </a:prstGeom>
          <a:noFill/>
          <a:ln w="9525">
            <a:noFill/>
            <a:miter lim="800000"/>
            <a:headEnd/>
            <a:tailEnd/>
          </a:ln>
        </p:spPr>
        <p:txBody>
          <a:bodyPr>
            <a:spAutoFit/>
          </a:bodyPr>
          <a:lstStyle/>
          <a:p>
            <a:pPr>
              <a:spcBef>
                <a:spcPct val="50000"/>
              </a:spcBef>
            </a:pPr>
            <a:r>
              <a:rPr lang="cs-CZ" altLang="cs-CZ" sz="2400" b="0"/>
              <a:t>laktát</a:t>
            </a:r>
          </a:p>
        </p:txBody>
      </p:sp>
      <p:sp>
        <p:nvSpPr>
          <p:cNvPr id="235532" name="Text Box 12"/>
          <p:cNvSpPr txBox="1">
            <a:spLocks noChangeArrowheads="1"/>
          </p:cNvSpPr>
          <p:nvPr/>
        </p:nvSpPr>
        <p:spPr bwMode="auto">
          <a:xfrm>
            <a:off x="1619250" y="4149725"/>
            <a:ext cx="576263" cy="396875"/>
          </a:xfrm>
          <a:prstGeom prst="rect">
            <a:avLst/>
          </a:prstGeom>
          <a:noFill/>
          <a:ln w="9525">
            <a:noFill/>
            <a:miter lim="800000"/>
            <a:headEnd/>
            <a:tailEnd/>
          </a:ln>
        </p:spPr>
        <p:txBody>
          <a:bodyPr>
            <a:spAutoFit/>
          </a:bodyPr>
          <a:lstStyle/>
          <a:p>
            <a:pPr>
              <a:spcBef>
                <a:spcPct val="50000"/>
              </a:spcBef>
            </a:pPr>
            <a:r>
              <a:rPr lang="cs-CZ" altLang="cs-CZ" sz="2000" b="0"/>
              <a:t>LD</a:t>
            </a:r>
          </a:p>
        </p:txBody>
      </p:sp>
      <p:sp>
        <p:nvSpPr>
          <p:cNvPr id="235533" name="Text Box 13"/>
          <p:cNvSpPr txBox="1">
            <a:spLocks noChangeArrowheads="1"/>
          </p:cNvSpPr>
          <p:nvPr/>
        </p:nvSpPr>
        <p:spPr bwMode="auto">
          <a:xfrm>
            <a:off x="1692275" y="3500438"/>
            <a:ext cx="1152525" cy="457200"/>
          </a:xfrm>
          <a:prstGeom prst="rect">
            <a:avLst/>
          </a:prstGeom>
          <a:noFill/>
          <a:ln w="9525">
            <a:noFill/>
            <a:miter lim="800000"/>
            <a:headEnd/>
            <a:tailEnd/>
          </a:ln>
        </p:spPr>
        <p:txBody>
          <a:bodyPr>
            <a:spAutoFit/>
          </a:bodyPr>
          <a:lstStyle/>
          <a:p>
            <a:pPr>
              <a:spcBef>
                <a:spcPct val="50000"/>
              </a:spcBef>
            </a:pPr>
            <a:r>
              <a:rPr lang="cs-CZ" altLang="cs-CZ" sz="2400" b="0"/>
              <a:t>pyruvát</a:t>
            </a:r>
          </a:p>
        </p:txBody>
      </p:sp>
      <p:sp>
        <p:nvSpPr>
          <p:cNvPr id="235534" name="Text Box 14"/>
          <p:cNvSpPr txBox="1">
            <a:spLocks noChangeArrowheads="1"/>
          </p:cNvSpPr>
          <p:nvPr/>
        </p:nvSpPr>
        <p:spPr bwMode="auto">
          <a:xfrm>
            <a:off x="1619250" y="2420938"/>
            <a:ext cx="1511300" cy="457200"/>
          </a:xfrm>
          <a:prstGeom prst="rect">
            <a:avLst/>
          </a:prstGeom>
          <a:noFill/>
          <a:ln w="9525">
            <a:noFill/>
            <a:miter lim="800000"/>
            <a:headEnd/>
            <a:tailEnd/>
          </a:ln>
        </p:spPr>
        <p:txBody>
          <a:bodyPr>
            <a:spAutoFit/>
          </a:bodyPr>
          <a:lstStyle/>
          <a:p>
            <a:pPr>
              <a:spcBef>
                <a:spcPct val="50000"/>
              </a:spcBef>
            </a:pPr>
            <a:r>
              <a:rPr lang="cs-CZ" altLang="cs-CZ" sz="2400">
                <a:solidFill>
                  <a:srgbClr val="0033CC"/>
                </a:solidFill>
              </a:rPr>
              <a:t>glukosa</a:t>
            </a:r>
          </a:p>
        </p:txBody>
      </p:sp>
      <p:sp>
        <p:nvSpPr>
          <p:cNvPr id="235535" name="Line 15"/>
          <p:cNvSpPr>
            <a:spLocks noChangeShapeType="1"/>
          </p:cNvSpPr>
          <p:nvPr/>
        </p:nvSpPr>
        <p:spPr bwMode="auto">
          <a:xfrm rot="10848995" flipH="1">
            <a:off x="2195513" y="2924175"/>
            <a:ext cx="0" cy="576263"/>
          </a:xfrm>
          <a:prstGeom prst="line">
            <a:avLst/>
          </a:prstGeom>
          <a:noFill/>
          <a:ln w="9525">
            <a:solidFill>
              <a:schemeClr val="tx1"/>
            </a:solidFill>
            <a:prstDash val="dash"/>
            <a:round/>
            <a:headEnd/>
            <a:tailEnd type="triangle" w="med" len="med"/>
          </a:ln>
        </p:spPr>
        <p:txBody>
          <a:bodyPr/>
          <a:lstStyle/>
          <a:p>
            <a:endParaRPr lang="en-US"/>
          </a:p>
        </p:txBody>
      </p:sp>
      <p:sp>
        <p:nvSpPr>
          <p:cNvPr id="235536" name="Line 16"/>
          <p:cNvSpPr>
            <a:spLocks noChangeShapeType="1"/>
          </p:cNvSpPr>
          <p:nvPr/>
        </p:nvSpPr>
        <p:spPr bwMode="auto">
          <a:xfrm flipH="1">
            <a:off x="6659563" y="3068638"/>
            <a:ext cx="0" cy="504825"/>
          </a:xfrm>
          <a:prstGeom prst="line">
            <a:avLst/>
          </a:prstGeom>
          <a:noFill/>
          <a:ln w="9525">
            <a:solidFill>
              <a:schemeClr val="tx1"/>
            </a:solidFill>
            <a:prstDash val="dash"/>
            <a:round/>
            <a:headEnd/>
            <a:tailEnd type="triangle" w="med" len="med"/>
          </a:ln>
        </p:spPr>
        <p:txBody>
          <a:bodyPr/>
          <a:lstStyle/>
          <a:p>
            <a:endParaRPr lang="en-US"/>
          </a:p>
        </p:txBody>
      </p:sp>
      <p:sp>
        <p:nvSpPr>
          <p:cNvPr id="235537" name="Line 17"/>
          <p:cNvSpPr>
            <a:spLocks noChangeShapeType="1"/>
          </p:cNvSpPr>
          <p:nvPr/>
        </p:nvSpPr>
        <p:spPr bwMode="auto">
          <a:xfrm rot="10848995" flipH="1">
            <a:off x="2195513" y="4076700"/>
            <a:ext cx="0" cy="576263"/>
          </a:xfrm>
          <a:prstGeom prst="line">
            <a:avLst/>
          </a:prstGeom>
          <a:noFill/>
          <a:ln w="9525">
            <a:solidFill>
              <a:schemeClr val="tx1"/>
            </a:solidFill>
            <a:prstDash val="dash"/>
            <a:round/>
            <a:headEnd/>
            <a:tailEnd type="triangle" w="med" len="med"/>
          </a:ln>
        </p:spPr>
        <p:txBody>
          <a:bodyPr/>
          <a:lstStyle/>
          <a:p>
            <a:endParaRPr lang="en-US"/>
          </a:p>
        </p:txBody>
      </p:sp>
      <p:sp>
        <p:nvSpPr>
          <p:cNvPr id="235538" name="AutoShape 19"/>
          <p:cNvSpPr>
            <a:spLocks noChangeArrowheads="1"/>
          </p:cNvSpPr>
          <p:nvPr/>
        </p:nvSpPr>
        <p:spPr bwMode="auto">
          <a:xfrm>
            <a:off x="2916238" y="2492375"/>
            <a:ext cx="1223962" cy="288925"/>
          </a:xfrm>
          <a:prstGeom prst="rightArrow">
            <a:avLst>
              <a:gd name="adj1" fmla="val 50000"/>
              <a:gd name="adj2" fmla="val 105907"/>
            </a:avLst>
          </a:prstGeom>
          <a:solidFill>
            <a:schemeClr val="accent1"/>
          </a:solidFill>
          <a:ln w="9525">
            <a:solidFill>
              <a:schemeClr val="tx1"/>
            </a:solidFill>
            <a:miter lim="800000"/>
            <a:headEnd/>
            <a:tailEnd/>
          </a:ln>
        </p:spPr>
        <p:txBody>
          <a:bodyPr wrap="none" anchor="ctr"/>
          <a:lstStyle/>
          <a:p>
            <a:endParaRPr lang="cs-CZ" altLang="cs-CZ" sz="4000"/>
          </a:p>
        </p:txBody>
      </p:sp>
      <p:sp>
        <p:nvSpPr>
          <p:cNvPr id="235539" name="AutoShape 20"/>
          <p:cNvSpPr>
            <a:spLocks noChangeArrowheads="1"/>
          </p:cNvSpPr>
          <p:nvPr/>
        </p:nvSpPr>
        <p:spPr bwMode="auto">
          <a:xfrm>
            <a:off x="4787900" y="2492375"/>
            <a:ext cx="1223963" cy="287338"/>
          </a:xfrm>
          <a:custGeom>
            <a:avLst/>
            <a:gdLst>
              <a:gd name="T0" fmla="*/ 2147483647 w 21600"/>
              <a:gd name="T1" fmla="*/ 0 h 21600"/>
              <a:gd name="T2" fmla="*/ 0 w 21600"/>
              <a:gd name="T3" fmla="*/ 338205750 h 21600"/>
              <a:gd name="T4" fmla="*/ 2147483647 w 21600"/>
              <a:gd name="T5" fmla="*/ 676411073 h 21600"/>
              <a:gd name="T6" fmla="*/ 2147483647 w 21600"/>
              <a:gd name="T7" fmla="*/ 33820575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35540" name="AutoShape 21"/>
          <p:cNvSpPr>
            <a:spLocks noChangeArrowheads="1"/>
          </p:cNvSpPr>
          <p:nvPr/>
        </p:nvSpPr>
        <p:spPr bwMode="auto">
          <a:xfrm>
            <a:off x="4859338" y="4941888"/>
            <a:ext cx="1152525" cy="287337"/>
          </a:xfrm>
          <a:prstGeom prst="leftArrow">
            <a:avLst>
              <a:gd name="adj1" fmla="val 50000"/>
              <a:gd name="adj2" fmla="val 100276"/>
            </a:avLst>
          </a:prstGeom>
          <a:solidFill>
            <a:schemeClr val="accent1"/>
          </a:solidFill>
          <a:ln w="9525">
            <a:solidFill>
              <a:schemeClr val="tx1"/>
            </a:solidFill>
            <a:miter lim="800000"/>
            <a:headEnd/>
            <a:tailEnd/>
          </a:ln>
        </p:spPr>
        <p:txBody>
          <a:bodyPr wrap="none" anchor="ctr"/>
          <a:lstStyle/>
          <a:p>
            <a:endParaRPr lang="cs-CZ" altLang="cs-CZ" sz="4000"/>
          </a:p>
        </p:txBody>
      </p:sp>
      <p:sp>
        <p:nvSpPr>
          <p:cNvPr id="235541" name="AutoShape 22"/>
          <p:cNvSpPr>
            <a:spLocks noChangeArrowheads="1"/>
          </p:cNvSpPr>
          <p:nvPr/>
        </p:nvSpPr>
        <p:spPr bwMode="auto">
          <a:xfrm rot="10800000">
            <a:off x="2916238" y="4941888"/>
            <a:ext cx="1223962" cy="288925"/>
          </a:xfrm>
          <a:custGeom>
            <a:avLst/>
            <a:gdLst>
              <a:gd name="T0" fmla="*/ 2147483647 w 21600"/>
              <a:gd name="T1" fmla="*/ 0 h 21600"/>
              <a:gd name="T2" fmla="*/ 0 w 21600"/>
              <a:gd name="T3" fmla="*/ 345740692 h 21600"/>
              <a:gd name="T4" fmla="*/ 2147483647 w 21600"/>
              <a:gd name="T5" fmla="*/ 691478816 h 21600"/>
              <a:gd name="T6" fmla="*/ 2147483647 w 21600"/>
              <a:gd name="T7" fmla="*/ 345740692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35542" name="Text Box 23"/>
          <p:cNvSpPr txBox="1">
            <a:spLocks noChangeArrowheads="1"/>
          </p:cNvSpPr>
          <p:nvPr/>
        </p:nvSpPr>
        <p:spPr bwMode="auto">
          <a:xfrm>
            <a:off x="3995738" y="3500438"/>
            <a:ext cx="1296987" cy="519112"/>
          </a:xfrm>
          <a:prstGeom prst="rect">
            <a:avLst/>
          </a:prstGeom>
          <a:noFill/>
          <a:ln w="9525">
            <a:noFill/>
            <a:miter lim="800000"/>
            <a:headEnd/>
            <a:tailEnd/>
          </a:ln>
        </p:spPr>
        <p:txBody>
          <a:bodyPr>
            <a:spAutoFit/>
          </a:bodyPr>
          <a:lstStyle/>
          <a:p>
            <a:pPr>
              <a:spcBef>
                <a:spcPct val="50000"/>
              </a:spcBef>
            </a:pPr>
            <a:r>
              <a:rPr lang="cs-CZ" altLang="cs-CZ" sz="2800"/>
              <a:t>KREV</a:t>
            </a:r>
          </a:p>
        </p:txBody>
      </p:sp>
      <p:sp>
        <p:nvSpPr>
          <p:cNvPr id="235543" name="Text Box 24"/>
          <p:cNvSpPr txBox="1">
            <a:spLocks noChangeArrowheads="1"/>
          </p:cNvSpPr>
          <p:nvPr/>
        </p:nvSpPr>
        <p:spPr bwMode="auto">
          <a:xfrm>
            <a:off x="2843213" y="476250"/>
            <a:ext cx="5183187" cy="822325"/>
          </a:xfrm>
          <a:prstGeom prst="rect">
            <a:avLst/>
          </a:prstGeom>
          <a:noFill/>
          <a:ln w="9525">
            <a:noFill/>
            <a:miter lim="800000"/>
            <a:headEnd/>
            <a:tailEnd/>
          </a:ln>
        </p:spPr>
        <p:txBody>
          <a:bodyPr>
            <a:spAutoFit/>
          </a:bodyPr>
          <a:lstStyle/>
          <a:p>
            <a:r>
              <a:rPr lang="cs-CZ" altLang="cs-CZ" sz="2400">
                <a:solidFill>
                  <a:srgbClr val="0000CC"/>
                </a:solidFill>
              </a:rPr>
              <a:t>Odstraňování laktátu z tkání do jater, </a:t>
            </a:r>
          </a:p>
          <a:p>
            <a:r>
              <a:rPr lang="cs-CZ" altLang="cs-CZ" sz="2400">
                <a:solidFill>
                  <a:srgbClr val="0000CC"/>
                </a:solidFill>
              </a:rPr>
              <a:t>kde se využívá pro</a:t>
            </a:r>
            <a:r>
              <a:rPr lang="cs-CZ" altLang="cs-CZ" sz="2400">
                <a:solidFill>
                  <a:srgbClr val="0033CC"/>
                </a:solidFill>
              </a:rPr>
              <a:t> </a:t>
            </a:r>
            <a:r>
              <a:rPr lang="cs-CZ" altLang="cs-CZ" sz="2400">
                <a:solidFill>
                  <a:srgbClr val="FF3300"/>
                </a:solidFill>
              </a:rPr>
              <a:t>tvorbu glukosy</a:t>
            </a:r>
            <a:r>
              <a:rPr lang="cs-CZ" altLang="cs-CZ" sz="2400">
                <a:solidFill>
                  <a:srgbClr val="0033CC"/>
                </a:solidFill>
              </a:rPr>
              <a:t> </a:t>
            </a:r>
          </a:p>
        </p:txBody>
      </p:sp>
      <p:sp>
        <p:nvSpPr>
          <p:cNvPr id="235544" name="Text Box 18"/>
          <p:cNvSpPr txBox="1">
            <a:spLocks noChangeArrowheads="1"/>
          </p:cNvSpPr>
          <p:nvPr/>
        </p:nvSpPr>
        <p:spPr bwMode="auto">
          <a:xfrm>
            <a:off x="323850" y="333375"/>
            <a:ext cx="2519363" cy="523220"/>
          </a:xfrm>
          <a:prstGeom prst="rect">
            <a:avLst/>
          </a:prstGeom>
          <a:noFill/>
          <a:ln w="9525">
            <a:noFill/>
            <a:miter lim="800000"/>
            <a:headEnd/>
            <a:tailEnd/>
          </a:ln>
        </p:spPr>
        <p:txBody>
          <a:bodyPr wrap="square">
            <a:spAutoFit/>
          </a:bodyPr>
          <a:lstStyle/>
          <a:p>
            <a:pPr>
              <a:spcBef>
                <a:spcPct val="50000"/>
              </a:spcBef>
            </a:pPr>
            <a:r>
              <a:rPr lang="cs-CZ" altLang="cs-CZ" sz="2800" dirty="0" err="1">
                <a:solidFill>
                  <a:srgbClr val="0000CC"/>
                </a:solidFill>
              </a:rPr>
              <a:t>Coriho</a:t>
            </a:r>
            <a:r>
              <a:rPr lang="cs-CZ" altLang="cs-CZ" sz="2800" dirty="0">
                <a:solidFill>
                  <a:srgbClr val="0000CC"/>
                </a:solidFill>
              </a:rPr>
              <a:t> </a:t>
            </a:r>
            <a:r>
              <a:rPr lang="cs-CZ" altLang="cs-CZ" sz="2800" dirty="0" smtClean="0">
                <a:solidFill>
                  <a:srgbClr val="0000CC"/>
                </a:solidFill>
              </a:rPr>
              <a:t>cyklus</a:t>
            </a:r>
            <a:endParaRPr lang="cs-CZ" altLang="cs-CZ" sz="2800" dirty="0">
              <a:solidFill>
                <a:srgbClr val="0000CC"/>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symbol pro číslo snímku 3"/>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46604D30-FD3F-4950-8D15-5FAB9CD094E2}" type="slidenum">
              <a:rPr lang="cs-CZ" sz="1400" b="0">
                <a:latin typeface="+mn-lt"/>
              </a:rPr>
              <a:pPr algn="r">
                <a:defRPr/>
              </a:pPr>
              <a:t>19</a:t>
            </a:fld>
            <a:endParaRPr lang="cs-CZ" sz="1400" b="0">
              <a:latin typeface="+mn-lt"/>
            </a:endParaRPr>
          </a:p>
        </p:txBody>
      </p:sp>
      <p:sp>
        <p:nvSpPr>
          <p:cNvPr id="155650" name="Text Box 4"/>
          <p:cNvSpPr txBox="1">
            <a:spLocks noChangeArrowheads="1"/>
          </p:cNvSpPr>
          <p:nvPr/>
        </p:nvSpPr>
        <p:spPr bwMode="auto">
          <a:xfrm>
            <a:off x="107950" y="473075"/>
            <a:ext cx="8820150" cy="579438"/>
          </a:xfrm>
          <a:prstGeom prst="rect">
            <a:avLst/>
          </a:prstGeom>
          <a:noFill/>
          <a:ln w="9525">
            <a:noFill/>
            <a:miter lim="800000"/>
            <a:headEnd/>
            <a:tailEnd/>
          </a:ln>
        </p:spPr>
        <p:txBody>
          <a:bodyPr>
            <a:spAutoFit/>
          </a:bodyPr>
          <a:lstStyle/>
          <a:p>
            <a:r>
              <a:rPr lang="cs-CZ" altLang="cs-CZ">
                <a:solidFill>
                  <a:srgbClr val="0000CC"/>
                </a:solidFill>
              </a:rPr>
              <a:t>V jakých buňkách probíhá anaerobní glykolýza?</a:t>
            </a:r>
          </a:p>
        </p:txBody>
      </p:sp>
      <p:sp>
        <p:nvSpPr>
          <p:cNvPr id="155651" name="Text Box 13"/>
          <p:cNvSpPr txBox="1">
            <a:spLocks noChangeArrowheads="1"/>
          </p:cNvSpPr>
          <p:nvPr/>
        </p:nvSpPr>
        <p:spPr bwMode="auto">
          <a:xfrm>
            <a:off x="539749" y="1340768"/>
            <a:ext cx="7561263" cy="4154984"/>
          </a:xfrm>
          <a:prstGeom prst="rect">
            <a:avLst/>
          </a:prstGeom>
          <a:noFill/>
          <a:ln w="9525">
            <a:noFill/>
            <a:miter lim="800000"/>
            <a:headEnd/>
            <a:tailEnd/>
          </a:ln>
        </p:spPr>
        <p:txBody>
          <a:bodyPr>
            <a:spAutoFit/>
          </a:bodyPr>
          <a:lstStyle/>
          <a:p>
            <a:pPr>
              <a:spcBef>
                <a:spcPct val="50000"/>
              </a:spcBef>
            </a:pPr>
            <a:r>
              <a:rPr lang="cs-CZ" altLang="cs-CZ" sz="2400" dirty="0">
                <a:solidFill>
                  <a:srgbClr val="0000CC"/>
                </a:solidFill>
              </a:rPr>
              <a:t>Vznik laktátu:</a:t>
            </a:r>
            <a:r>
              <a:rPr lang="cs-CZ" altLang="cs-CZ" sz="2400" b="0" dirty="0"/>
              <a:t> </a:t>
            </a:r>
          </a:p>
          <a:p>
            <a:pPr>
              <a:spcBef>
                <a:spcPct val="50000"/>
              </a:spcBef>
              <a:buFontTx/>
              <a:buChar char="•"/>
            </a:pPr>
            <a:r>
              <a:rPr lang="cs-CZ" altLang="cs-CZ" sz="2400" b="0" dirty="0"/>
              <a:t> v tkáních (buňkách) postrádajících </a:t>
            </a:r>
            <a:r>
              <a:rPr lang="en-US" altLang="cs-CZ" sz="2400" b="0" dirty="0" err="1"/>
              <a:t>mitochondri</a:t>
            </a:r>
            <a:r>
              <a:rPr lang="cs-CZ" altLang="cs-CZ" sz="2400" b="0" dirty="0"/>
              <a:t>e</a:t>
            </a:r>
          </a:p>
          <a:p>
            <a:pPr>
              <a:spcBef>
                <a:spcPct val="50000"/>
              </a:spcBef>
            </a:pPr>
            <a:r>
              <a:rPr lang="cs-CZ" altLang="cs-CZ" sz="2400" b="0" dirty="0"/>
              <a:t>    </a:t>
            </a:r>
            <a:r>
              <a:rPr lang="cs-CZ" altLang="cs-CZ" sz="2400" b="0" dirty="0" err="1"/>
              <a:t>př</a:t>
            </a:r>
            <a:r>
              <a:rPr lang="cs-CZ" altLang="cs-CZ" sz="2400" b="0" dirty="0"/>
              <a:t>: </a:t>
            </a:r>
            <a:r>
              <a:rPr lang="cs-CZ" altLang="cs-CZ" sz="2400" dirty="0"/>
              <a:t>erytrocyty</a:t>
            </a:r>
          </a:p>
          <a:p>
            <a:pPr>
              <a:spcBef>
                <a:spcPct val="50000"/>
              </a:spcBef>
              <a:buFontTx/>
              <a:buChar char="•"/>
            </a:pPr>
            <a:r>
              <a:rPr lang="cs-CZ" altLang="cs-CZ" sz="2400" b="0" dirty="0"/>
              <a:t> v buňkách při nedostatečném přísunu kyslíku (</a:t>
            </a:r>
            <a:r>
              <a:rPr lang="cs-CZ" altLang="cs-CZ" sz="2400" dirty="0" smtClean="0"/>
              <a:t>hypoxie</a:t>
            </a:r>
            <a:r>
              <a:rPr lang="cs-CZ" altLang="cs-CZ" sz="2400" b="0" dirty="0" smtClean="0"/>
              <a:t>)</a:t>
            </a:r>
            <a:endParaRPr lang="cs-CZ" altLang="cs-CZ" sz="2400" b="0" dirty="0"/>
          </a:p>
          <a:p>
            <a:pPr>
              <a:spcBef>
                <a:spcPct val="50000"/>
              </a:spcBef>
              <a:buFontTx/>
              <a:buChar char="•"/>
            </a:pPr>
            <a:r>
              <a:rPr lang="cs-CZ" altLang="cs-CZ" sz="2400" b="0" dirty="0"/>
              <a:t> v intenzivně pracujícím svalu (bílá svalová vlákna):</a:t>
            </a:r>
          </a:p>
          <a:p>
            <a:pPr>
              <a:spcBef>
                <a:spcPct val="50000"/>
              </a:spcBef>
            </a:pPr>
            <a:r>
              <a:rPr lang="cs-CZ" altLang="cs-CZ" sz="2400" b="0" dirty="0"/>
              <a:t>    intenzivní svalová činnost </a:t>
            </a:r>
            <a:r>
              <a:rPr lang="cs-CZ" altLang="cs-CZ" sz="2400" b="0" dirty="0">
                <a:cs typeface="Times New Roman" pitchFamily="18" charset="0"/>
              </a:rPr>
              <a:t>→ akumulace laktátu → </a:t>
            </a:r>
            <a:br>
              <a:rPr lang="cs-CZ" altLang="cs-CZ" sz="2400" b="0" dirty="0">
                <a:cs typeface="Times New Roman" pitchFamily="18" charset="0"/>
              </a:rPr>
            </a:br>
            <a:r>
              <a:rPr lang="cs-CZ" altLang="cs-CZ" sz="2400" b="0" dirty="0">
                <a:cs typeface="Times New Roman" pitchFamily="18" charset="0"/>
              </a:rPr>
              <a:t>    pokles intracelulárního pH → svalová bolest </a:t>
            </a:r>
            <a:endParaRPr lang="cs-CZ" altLang="cs-CZ" sz="2400" b="0" dirty="0"/>
          </a:p>
          <a:p>
            <a:pPr>
              <a:spcBef>
                <a:spcPct val="50000"/>
              </a:spcBef>
              <a:buFontTx/>
              <a:buChar char="•"/>
            </a:pPr>
            <a:endParaRPr lang="cs-CZ" altLang="cs-CZ" sz="24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2</a:t>
            </a:fld>
            <a:endParaRPr lang="cs-CZ"/>
          </a:p>
        </p:txBody>
      </p:sp>
      <p:sp>
        <p:nvSpPr>
          <p:cNvPr id="3" name="Zástupný symbol pro číslo snímku 3"/>
          <p:cNvSpPr txBox="1">
            <a:spLocks/>
          </p:cNvSpPr>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cs-CZ"/>
            </a:defPPr>
            <a:lvl1pPr algn="r" rtl="0" fontAlgn="base">
              <a:spcBef>
                <a:spcPct val="0"/>
              </a:spcBef>
              <a:spcAft>
                <a:spcPct val="0"/>
              </a:spcAft>
              <a:defRPr sz="1400" b="0" kern="1200">
                <a:solidFill>
                  <a:schemeClr val="tx1"/>
                </a:solidFill>
                <a:latin typeface="+mn-lt"/>
                <a:ea typeface="+mn-ea"/>
                <a:cs typeface="+mn-cs"/>
              </a:defRPr>
            </a:lvl1pPr>
            <a:lvl2pPr marL="457200" algn="l" rtl="0" fontAlgn="base">
              <a:spcBef>
                <a:spcPct val="0"/>
              </a:spcBef>
              <a:spcAft>
                <a:spcPct val="0"/>
              </a:spcAft>
              <a:defRPr sz="3200" b="1" kern="1200">
                <a:solidFill>
                  <a:schemeClr val="tx1"/>
                </a:solidFill>
                <a:latin typeface="Times New Roman" pitchFamily="18" charset="0"/>
                <a:ea typeface="+mn-ea"/>
                <a:cs typeface="+mn-cs"/>
              </a:defRPr>
            </a:lvl2pPr>
            <a:lvl3pPr marL="914400" algn="l" rtl="0" fontAlgn="base">
              <a:spcBef>
                <a:spcPct val="0"/>
              </a:spcBef>
              <a:spcAft>
                <a:spcPct val="0"/>
              </a:spcAft>
              <a:defRPr sz="3200" b="1" kern="1200">
                <a:solidFill>
                  <a:schemeClr val="tx1"/>
                </a:solidFill>
                <a:latin typeface="Times New Roman" pitchFamily="18" charset="0"/>
                <a:ea typeface="+mn-ea"/>
                <a:cs typeface="+mn-cs"/>
              </a:defRPr>
            </a:lvl3pPr>
            <a:lvl4pPr marL="1371600" algn="l" rtl="0" fontAlgn="base">
              <a:spcBef>
                <a:spcPct val="0"/>
              </a:spcBef>
              <a:spcAft>
                <a:spcPct val="0"/>
              </a:spcAft>
              <a:defRPr sz="3200" b="1" kern="1200">
                <a:solidFill>
                  <a:schemeClr val="tx1"/>
                </a:solidFill>
                <a:latin typeface="Times New Roman" pitchFamily="18" charset="0"/>
                <a:ea typeface="+mn-ea"/>
                <a:cs typeface="+mn-cs"/>
              </a:defRPr>
            </a:lvl4pPr>
            <a:lvl5pPr marL="1828800" algn="l" rtl="0" fontAlgn="base">
              <a:spcBef>
                <a:spcPct val="0"/>
              </a:spcBef>
              <a:spcAft>
                <a:spcPct val="0"/>
              </a:spcAft>
              <a:defRPr sz="3200" b="1" kern="1200">
                <a:solidFill>
                  <a:schemeClr val="tx1"/>
                </a:solidFill>
                <a:latin typeface="Times New Roman" pitchFamily="18" charset="0"/>
                <a:ea typeface="+mn-ea"/>
                <a:cs typeface="+mn-cs"/>
              </a:defRPr>
            </a:lvl5pPr>
            <a:lvl6pPr marL="2286000" algn="l" defTabSz="914400" rtl="0" eaLnBrk="1" latinLnBrk="0" hangingPunct="1">
              <a:defRPr sz="3200" b="1" kern="1200">
                <a:solidFill>
                  <a:schemeClr val="tx1"/>
                </a:solidFill>
                <a:latin typeface="Times New Roman" pitchFamily="18" charset="0"/>
                <a:ea typeface="+mn-ea"/>
                <a:cs typeface="+mn-cs"/>
              </a:defRPr>
            </a:lvl6pPr>
            <a:lvl7pPr marL="2743200" algn="l" defTabSz="914400" rtl="0" eaLnBrk="1" latinLnBrk="0" hangingPunct="1">
              <a:defRPr sz="3200" b="1" kern="1200">
                <a:solidFill>
                  <a:schemeClr val="tx1"/>
                </a:solidFill>
                <a:latin typeface="Times New Roman" pitchFamily="18" charset="0"/>
                <a:ea typeface="+mn-ea"/>
                <a:cs typeface="+mn-cs"/>
              </a:defRPr>
            </a:lvl7pPr>
            <a:lvl8pPr marL="3200400" algn="l" defTabSz="914400" rtl="0" eaLnBrk="1" latinLnBrk="0" hangingPunct="1">
              <a:defRPr sz="3200" b="1" kern="1200">
                <a:solidFill>
                  <a:schemeClr val="tx1"/>
                </a:solidFill>
                <a:latin typeface="Times New Roman" pitchFamily="18" charset="0"/>
                <a:ea typeface="+mn-ea"/>
                <a:cs typeface="+mn-cs"/>
              </a:defRPr>
            </a:lvl8pPr>
            <a:lvl9pPr marL="3657600" algn="l" defTabSz="914400" rtl="0" eaLnBrk="1" latinLnBrk="0" hangingPunct="1">
              <a:defRPr sz="3200" b="1" kern="1200">
                <a:solidFill>
                  <a:schemeClr val="tx1"/>
                </a:solidFill>
                <a:latin typeface="Times New Roman" pitchFamily="18" charset="0"/>
                <a:ea typeface="+mn-ea"/>
                <a:cs typeface="+mn-cs"/>
              </a:defRPr>
            </a:lvl9pPr>
          </a:lstStyle>
          <a:p>
            <a:pPr>
              <a:defRPr/>
            </a:pPr>
            <a:fld id="{43E76FAB-F04F-4DB5-A293-54A9D2E22949}" type="slidenum">
              <a:rPr lang="cs-CZ" smtClean="0"/>
              <a:pPr>
                <a:defRPr/>
              </a:pPr>
              <a:t>2</a:t>
            </a:fld>
            <a:endParaRPr lang="cs-CZ"/>
          </a:p>
        </p:txBody>
      </p:sp>
      <p:sp>
        <p:nvSpPr>
          <p:cNvPr id="4" name="Text Box 2"/>
          <p:cNvSpPr txBox="1">
            <a:spLocks noChangeArrowheads="1"/>
          </p:cNvSpPr>
          <p:nvPr/>
        </p:nvSpPr>
        <p:spPr bwMode="auto">
          <a:xfrm>
            <a:off x="378148" y="260350"/>
            <a:ext cx="8208962"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b="1">
                <a:solidFill>
                  <a:schemeClr val="tx1"/>
                </a:solidFill>
                <a:latin typeface="Times New Roman" pitchFamily="18" charset="0"/>
              </a:defRPr>
            </a:lvl1pPr>
            <a:lvl2pPr marL="742950" indent="-285750" eaLnBrk="0" hangingPunct="0">
              <a:defRPr sz="4000" b="1">
                <a:solidFill>
                  <a:schemeClr val="tx1"/>
                </a:solidFill>
                <a:latin typeface="Times New Roman" pitchFamily="18" charset="0"/>
              </a:defRPr>
            </a:lvl2pPr>
            <a:lvl3pPr marL="1143000" indent="-228600" eaLnBrk="0" hangingPunct="0">
              <a:defRPr sz="4000" b="1">
                <a:solidFill>
                  <a:schemeClr val="tx1"/>
                </a:solidFill>
                <a:latin typeface="Times New Roman" pitchFamily="18" charset="0"/>
              </a:defRPr>
            </a:lvl3pPr>
            <a:lvl4pPr marL="1600200" indent="-228600" eaLnBrk="0" hangingPunct="0">
              <a:defRPr sz="4000" b="1">
                <a:solidFill>
                  <a:schemeClr val="tx1"/>
                </a:solidFill>
                <a:latin typeface="Times New Roman" pitchFamily="18" charset="0"/>
              </a:defRPr>
            </a:lvl4pPr>
            <a:lvl5pPr marL="2057400" indent="-228600" eaLnBrk="0" hangingPunct="0">
              <a:defRPr sz="4000" b="1">
                <a:solidFill>
                  <a:schemeClr val="tx1"/>
                </a:solidFill>
                <a:latin typeface="Times New Roman" pitchFamily="18" charset="0"/>
              </a:defRPr>
            </a:lvl5pPr>
            <a:lvl6pPr marL="2514600" indent="-228600" eaLnBrk="0" fontAlgn="base" hangingPunct="0">
              <a:spcBef>
                <a:spcPct val="0"/>
              </a:spcBef>
              <a:spcAft>
                <a:spcPct val="0"/>
              </a:spcAft>
              <a:defRPr sz="4000" b="1">
                <a:solidFill>
                  <a:schemeClr val="tx1"/>
                </a:solidFill>
                <a:latin typeface="Times New Roman" pitchFamily="18" charset="0"/>
              </a:defRPr>
            </a:lvl6pPr>
            <a:lvl7pPr marL="2971800" indent="-228600" eaLnBrk="0" fontAlgn="base" hangingPunct="0">
              <a:spcBef>
                <a:spcPct val="0"/>
              </a:spcBef>
              <a:spcAft>
                <a:spcPct val="0"/>
              </a:spcAft>
              <a:defRPr sz="4000" b="1">
                <a:solidFill>
                  <a:schemeClr val="tx1"/>
                </a:solidFill>
                <a:latin typeface="Times New Roman" pitchFamily="18" charset="0"/>
              </a:defRPr>
            </a:lvl7pPr>
            <a:lvl8pPr marL="3429000" indent="-228600" eaLnBrk="0" fontAlgn="base" hangingPunct="0">
              <a:spcBef>
                <a:spcPct val="0"/>
              </a:spcBef>
              <a:spcAft>
                <a:spcPct val="0"/>
              </a:spcAft>
              <a:defRPr sz="4000" b="1">
                <a:solidFill>
                  <a:schemeClr val="tx1"/>
                </a:solidFill>
                <a:latin typeface="Times New Roman" pitchFamily="18" charset="0"/>
              </a:defRPr>
            </a:lvl8pPr>
            <a:lvl9pPr marL="3886200" indent="-228600" eaLnBrk="0" fontAlgn="base" hangingPunct="0">
              <a:spcBef>
                <a:spcPct val="0"/>
              </a:spcBef>
              <a:spcAft>
                <a:spcPct val="0"/>
              </a:spcAft>
              <a:defRPr sz="4000" b="1">
                <a:solidFill>
                  <a:schemeClr val="tx1"/>
                </a:solidFill>
                <a:latin typeface="Times New Roman" pitchFamily="18" charset="0"/>
              </a:defRPr>
            </a:lvl9pPr>
          </a:lstStyle>
          <a:p>
            <a:pPr algn="ctr" eaLnBrk="1" hangingPunct="1"/>
            <a:r>
              <a:rPr lang="cs-CZ" altLang="cs-CZ" dirty="0" smtClean="0">
                <a:solidFill>
                  <a:srgbClr val="0033CC"/>
                </a:solidFill>
              </a:rPr>
              <a:t>Sacharidy</a:t>
            </a:r>
          </a:p>
          <a:p>
            <a:pPr algn="ctr" eaLnBrk="1" hangingPunct="1"/>
            <a:endParaRPr lang="cs-CZ" altLang="cs-CZ" sz="2800" dirty="0" smtClean="0">
              <a:solidFill>
                <a:srgbClr val="0033CC"/>
              </a:solidFill>
            </a:endParaRPr>
          </a:p>
          <a:p>
            <a:pPr algn="ctr" eaLnBrk="1" hangingPunct="1"/>
            <a:r>
              <a:rPr lang="cs-CZ" altLang="cs-CZ" sz="2800" dirty="0" smtClean="0">
                <a:solidFill>
                  <a:srgbClr val="0033CC"/>
                </a:solidFill>
              </a:rPr>
              <a:t>Hlavní </a:t>
            </a:r>
            <a:r>
              <a:rPr lang="cs-CZ" altLang="cs-CZ" sz="2800" dirty="0">
                <a:solidFill>
                  <a:srgbClr val="0033CC"/>
                </a:solidFill>
              </a:rPr>
              <a:t>živina pro lidský </a:t>
            </a:r>
            <a:r>
              <a:rPr lang="cs-CZ" altLang="cs-CZ" sz="2800" dirty="0" smtClean="0">
                <a:solidFill>
                  <a:srgbClr val="0033CC"/>
                </a:solidFill>
              </a:rPr>
              <a:t>organismus</a:t>
            </a:r>
          </a:p>
          <a:p>
            <a:pPr algn="ctr" eaLnBrk="1" hangingPunct="1"/>
            <a:endParaRPr lang="cs-CZ" altLang="cs-CZ" sz="2800" dirty="0">
              <a:solidFill>
                <a:srgbClr val="0033CC"/>
              </a:solidFill>
            </a:endParaRPr>
          </a:p>
          <a:p>
            <a:r>
              <a:rPr lang="cs-CZ" sz="2800" b="0" dirty="0"/>
              <a:t>Doporučený denní příjem sacharidů pro dospělé je přibližně 4–6 g/kg tělesné hmotnosti, sacharidy by</a:t>
            </a:r>
          </a:p>
          <a:p>
            <a:r>
              <a:rPr lang="cs-CZ" sz="2800" b="0" dirty="0"/>
              <a:t>měly zaujímat asi 55–60 % z celkového energetického příjmu.</a:t>
            </a:r>
            <a:endParaRPr lang="cs-CZ" altLang="cs-CZ" sz="2800" dirty="0">
              <a:solidFill>
                <a:srgbClr val="0033CC"/>
              </a:solidFill>
            </a:endParaRPr>
          </a:p>
          <a:p>
            <a:pPr algn="ctr" eaLnBrk="1" hangingPunct="1"/>
            <a:r>
              <a:rPr lang="cs-CZ" altLang="cs-CZ" dirty="0">
                <a:solidFill>
                  <a:srgbClr val="0033CC"/>
                </a:solidFill>
              </a:rPr>
              <a:t> </a:t>
            </a:r>
          </a:p>
        </p:txBody>
      </p:sp>
    </p:spTree>
    <p:extLst>
      <p:ext uri="{BB962C8B-B14F-4D97-AF65-F5344CB8AC3E}">
        <p14:creationId xmlns:p14="http://schemas.microsoft.com/office/powerpoint/2010/main" val="1784698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číslo snímku 5"/>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73A0DC15-E14F-450C-9397-CED78211CAE9}" type="slidenum">
              <a:rPr lang="cs-CZ" sz="1400" b="0">
                <a:latin typeface="+mn-lt"/>
              </a:rPr>
              <a:pPr algn="r">
                <a:defRPr/>
              </a:pPr>
              <a:t>20</a:t>
            </a:fld>
            <a:endParaRPr lang="cs-CZ" sz="1400" b="0">
              <a:latin typeface="+mn-lt"/>
            </a:endParaRPr>
          </a:p>
        </p:txBody>
      </p:sp>
      <p:sp>
        <p:nvSpPr>
          <p:cNvPr id="158722" name="Text Box 3"/>
          <p:cNvSpPr txBox="1">
            <a:spLocks noChangeArrowheads="1"/>
          </p:cNvSpPr>
          <p:nvPr/>
        </p:nvSpPr>
        <p:spPr bwMode="auto">
          <a:xfrm>
            <a:off x="7019925" y="620713"/>
            <a:ext cx="1152525" cy="457200"/>
          </a:xfrm>
          <a:prstGeom prst="rect">
            <a:avLst/>
          </a:prstGeom>
          <a:noFill/>
          <a:ln w="9525">
            <a:noFill/>
            <a:miter lim="800000"/>
            <a:headEnd/>
            <a:tailEnd/>
          </a:ln>
        </p:spPr>
        <p:txBody>
          <a:bodyPr>
            <a:spAutoFit/>
          </a:bodyPr>
          <a:lstStyle/>
          <a:p>
            <a:pPr>
              <a:spcBef>
                <a:spcPct val="50000"/>
              </a:spcBef>
            </a:pPr>
            <a:r>
              <a:rPr lang="cs-CZ" altLang="cs-CZ" sz="2400" b="0"/>
              <a:t>glukosa</a:t>
            </a:r>
          </a:p>
        </p:txBody>
      </p:sp>
      <p:sp>
        <p:nvSpPr>
          <p:cNvPr id="158723" name="Line 4"/>
          <p:cNvSpPr>
            <a:spLocks noChangeShapeType="1"/>
          </p:cNvSpPr>
          <p:nvPr/>
        </p:nvSpPr>
        <p:spPr bwMode="auto">
          <a:xfrm>
            <a:off x="7524750" y="1052513"/>
            <a:ext cx="0" cy="433387"/>
          </a:xfrm>
          <a:prstGeom prst="line">
            <a:avLst/>
          </a:prstGeom>
          <a:noFill/>
          <a:ln w="19050">
            <a:solidFill>
              <a:schemeClr val="tx1"/>
            </a:solidFill>
            <a:prstDash val="dash"/>
            <a:round/>
            <a:headEnd/>
            <a:tailEnd type="triangle" w="med" len="med"/>
          </a:ln>
        </p:spPr>
        <p:txBody>
          <a:bodyPr/>
          <a:lstStyle/>
          <a:p>
            <a:endParaRPr lang="en-US"/>
          </a:p>
        </p:txBody>
      </p:sp>
      <p:sp>
        <p:nvSpPr>
          <p:cNvPr id="158724" name="Text Box 5"/>
          <p:cNvSpPr txBox="1">
            <a:spLocks noChangeArrowheads="1"/>
          </p:cNvSpPr>
          <p:nvPr/>
        </p:nvSpPr>
        <p:spPr bwMode="auto">
          <a:xfrm>
            <a:off x="6659563" y="2565400"/>
            <a:ext cx="2159000" cy="519113"/>
          </a:xfrm>
          <a:prstGeom prst="rect">
            <a:avLst/>
          </a:prstGeom>
          <a:noFill/>
          <a:ln w="9525">
            <a:noFill/>
            <a:miter lim="800000"/>
            <a:headEnd/>
            <a:tailEnd/>
          </a:ln>
        </p:spPr>
        <p:txBody>
          <a:bodyPr>
            <a:spAutoFit/>
          </a:bodyPr>
          <a:lstStyle/>
          <a:p>
            <a:pPr>
              <a:spcBef>
                <a:spcPct val="50000"/>
              </a:spcBef>
            </a:pPr>
            <a:r>
              <a:rPr lang="cs-CZ" altLang="cs-CZ" sz="2800"/>
              <a:t>acetyl-CoA</a:t>
            </a:r>
          </a:p>
        </p:txBody>
      </p:sp>
      <p:sp>
        <p:nvSpPr>
          <p:cNvPr id="158725" name="Text Box 7"/>
          <p:cNvSpPr txBox="1">
            <a:spLocks noChangeArrowheads="1"/>
          </p:cNvSpPr>
          <p:nvPr/>
        </p:nvSpPr>
        <p:spPr bwMode="auto">
          <a:xfrm>
            <a:off x="6804025" y="1484313"/>
            <a:ext cx="1655763" cy="519112"/>
          </a:xfrm>
          <a:prstGeom prst="rect">
            <a:avLst/>
          </a:prstGeom>
          <a:noFill/>
          <a:ln w="9525">
            <a:noFill/>
            <a:miter lim="800000"/>
            <a:headEnd/>
            <a:tailEnd/>
          </a:ln>
        </p:spPr>
        <p:txBody>
          <a:bodyPr>
            <a:spAutoFit/>
          </a:bodyPr>
          <a:lstStyle/>
          <a:p>
            <a:pPr>
              <a:spcBef>
                <a:spcPct val="50000"/>
              </a:spcBef>
            </a:pPr>
            <a:r>
              <a:rPr lang="cs-CZ" altLang="cs-CZ" sz="2800"/>
              <a:t>pyruvát</a:t>
            </a:r>
          </a:p>
        </p:txBody>
      </p:sp>
      <p:sp>
        <p:nvSpPr>
          <p:cNvPr id="158726" name="Line 8"/>
          <p:cNvSpPr>
            <a:spLocks noChangeShapeType="1"/>
          </p:cNvSpPr>
          <p:nvPr/>
        </p:nvSpPr>
        <p:spPr bwMode="auto">
          <a:xfrm>
            <a:off x="7524750" y="1989138"/>
            <a:ext cx="0" cy="576262"/>
          </a:xfrm>
          <a:prstGeom prst="line">
            <a:avLst/>
          </a:prstGeom>
          <a:noFill/>
          <a:ln w="38100">
            <a:solidFill>
              <a:schemeClr val="tx1"/>
            </a:solidFill>
            <a:prstDash val="sysDot"/>
            <a:round/>
            <a:headEnd/>
            <a:tailEnd type="triangle" w="med" len="med"/>
          </a:ln>
        </p:spPr>
        <p:txBody>
          <a:bodyPr/>
          <a:lstStyle/>
          <a:p>
            <a:endParaRPr lang="en-US"/>
          </a:p>
        </p:txBody>
      </p:sp>
      <p:sp>
        <p:nvSpPr>
          <p:cNvPr id="158727" name="Text Box 9"/>
          <p:cNvSpPr txBox="1">
            <a:spLocks noChangeArrowheads="1"/>
          </p:cNvSpPr>
          <p:nvPr/>
        </p:nvSpPr>
        <p:spPr bwMode="auto">
          <a:xfrm>
            <a:off x="323850" y="3789363"/>
            <a:ext cx="9036050" cy="396875"/>
          </a:xfrm>
          <a:prstGeom prst="rect">
            <a:avLst/>
          </a:prstGeom>
          <a:noFill/>
          <a:ln w="9525">
            <a:noFill/>
            <a:miter lim="800000"/>
            <a:headEnd/>
            <a:tailEnd/>
          </a:ln>
        </p:spPr>
        <p:txBody>
          <a:bodyPr>
            <a:spAutoFit/>
          </a:bodyPr>
          <a:lstStyle/>
          <a:p>
            <a:pPr>
              <a:spcBef>
                <a:spcPct val="50000"/>
              </a:spcBef>
            </a:pPr>
            <a:r>
              <a:rPr lang="cs-CZ" altLang="cs-CZ" sz="2000" b="0"/>
              <a:t>CH</a:t>
            </a:r>
            <a:r>
              <a:rPr lang="cs-CZ" altLang="cs-CZ" sz="2000" b="0" baseline="-25000"/>
              <a:t>3</a:t>
            </a:r>
            <a:r>
              <a:rPr lang="cs-CZ" altLang="cs-CZ" sz="2000" b="0"/>
              <a:t>-CO-COOH  + CoA-SH + NAD</a:t>
            </a:r>
            <a:r>
              <a:rPr lang="cs-CZ" altLang="cs-CZ" sz="2000" b="0" baseline="30000"/>
              <a:t>+</a:t>
            </a:r>
            <a:r>
              <a:rPr lang="cs-CZ" altLang="cs-CZ" sz="2000" b="0"/>
              <a:t> </a:t>
            </a:r>
            <a:r>
              <a:rPr lang="cs-CZ" altLang="cs-CZ" sz="2000" b="0">
                <a:cs typeface="Arial" charset="0"/>
              </a:rPr>
              <a:t>→ CH</a:t>
            </a:r>
            <a:r>
              <a:rPr lang="cs-CZ" altLang="cs-CZ" sz="2000" b="0" baseline="-25000">
                <a:cs typeface="Arial" charset="0"/>
              </a:rPr>
              <a:t>3</a:t>
            </a:r>
            <a:r>
              <a:rPr lang="cs-CZ" altLang="cs-CZ" sz="2000" b="0">
                <a:cs typeface="Arial" charset="0"/>
              </a:rPr>
              <a:t>-CO-SCoA  + CO</a:t>
            </a:r>
            <a:r>
              <a:rPr lang="cs-CZ" altLang="cs-CZ" sz="2000" b="0" baseline="-25000">
                <a:cs typeface="Arial" charset="0"/>
              </a:rPr>
              <a:t>2</a:t>
            </a:r>
            <a:r>
              <a:rPr lang="cs-CZ" altLang="cs-CZ" sz="2000" b="0">
                <a:cs typeface="Arial" charset="0"/>
              </a:rPr>
              <a:t>  + NADH + H</a:t>
            </a:r>
            <a:r>
              <a:rPr lang="cs-CZ" altLang="cs-CZ" sz="2000" b="0" baseline="30000">
                <a:cs typeface="Arial" charset="0"/>
              </a:rPr>
              <a:t>+</a:t>
            </a:r>
            <a:endParaRPr lang="cs-CZ" altLang="cs-CZ" sz="2000" b="0">
              <a:cs typeface="Arial" charset="0"/>
            </a:endParaRPr>
          </a:p>
        </p:txBody>
      </p:sp>
      <p:sp>
        <p:nvSpPr>
          <p:cNvPr id="158728" name="Rectangle 2"/>
          <p:cNvSpPr>
            <a:spLocks noChangeArrowheads="1"/>
          </p:cNvSpPr>
          <p:nvPr/>
        </p:nvSpPr>
        <p:spPr bwMode="auto">
          <a:xfrm>
            <a:off x="250825" y="-26988"/>
            <a:ext cx="4321175" cy="1143001"/>
          </a:xfrm>
          <a:prstGeom prst="rect">
            <a:avLst/>
          </a:prstGeom>
          <a:noFill/>
          <a:ln w="9525">
            <a:noFill/>
            <a:miter lim="800000"/>
            <a:headEnd/>
            <a:tailEnd/>
          </a:ln>
        </p:spPr>
        <p:txBody>
          <a:bodyPr anchor="ctr"/>
          <a:lstStyle/>
          <a:p>
            <a:pPr algn="ctr"/>
            <a:r>
              <a:rPr lang="cs-CZ" altLang="cs-CZ" sz="3600">
                <a:solidFill>
                  <a:srgbClr val="0033CC"/>
                </a:solidFill>
              </a:rPr>
              <a:t>Aerobní glykolýza</a:t>
            </a:r>
          </a:p>
        </p:txBody>
      </p:sp>
      <p:sp>
        <p:nvSpPr>
          <p:cNvPr id="158729" name="Text Box 27"/>
          <p:cNvSpPr txBox="1">
            <a:spLocks noChangeArrowheads="1"/>
          </p:cNvSpPr>
          <p:nvPr/>
        </p:nvSpPr>
        <p:spPr bwMode="auto">
          <a:xfrm>
            <a:off x="6659563" y="549275"/>
            <a:ext cx="2232025" cy="2530475"/>
          </a:xfrm>
          <a:prstGeom prst="rect">
            <a:avLst/>
          </a:prstGeom>
          <a:solidFill>
            <a:srgbClr val="00FFFF">
              <a:alpha val="25098"/>
            </a:srgbClr>
          </a:solidFill>
          <a:ln w="9525">
            <a:noFill/>
            <a:miter lim="800000"/>
            <a:headEnd/>
            <a:tailEnd/>
          </a:ln>
        </p:spPr>
        <p:txBody>
          <a:bodyPr>
            <a:spAutoFit/>
          </a:bodyPr>
          <a:lstStyle/>
          <a:p>
            <a:endParaRPr lang="cs-CZ" altLang="cs-CZ" sz="4000" b="0"/>
          </a:p>
          <a:p>
            <a:endParaRPr lang="cs-CZ" altLang="cs-CZ" sz="4000" b="0"/>
          </a:p>
          <a:p>
            <a:endParaRPr lang="cs-CZ" altLang="cs-CZ" sz="4000" b="0"/>
          </a:p>
          <a:p>
            <a:endParaRPr lang="cs-CZ" altLang="cs-CZ" sz="4000" b="0"/>
          </a:p>
        </p:txBody>
      </p:sp>
      <p:sp>
        <p:nvSpPr>
          <p:cNvPr id="158730" name="Text Box 13"/>
          <p:cNvSpPr txBox="1">
            <a:spLocks noChangeArrowheads="1"/>
          </p:cNvSpPr>
          <p:nvPr/>
        </p:nvSpPr>
        <p:spPr bwMode="auto">
          <a:xfrm>
            <a:off x="323850" y="981075"/>
            <a:ext cx="6408738" cy="731838"/>
          </a:xfrm>
          <a:prstGeom prst="rect">
            <a:avLst/>
          </a:prstGeom>
          <a:noFill/>
          <a:ln w="9525">
            <a:noFill/>
            <a:miter lim="800000"/>
            <a:headEnd/>
            <a:tailEnd/>
          </a:ln>
        </p:spPr>
        <p:txBody>
          <a:bodyPr>
            <a:spAutoFit/>
          </a:bodyPr>
          <a:lstStyle/>
          <a:p>
            <a:pPr>
              <a:spcBef>
                <a:spcPct val="10000"/>
              </a:spcBef>
            </a:pPr>
            <a:r>
              <a:rPr lang="cs-CZ" sz="2000"/>
              <a:t>Aerobní podmínky:</a:t>
            </a:r>
          </a:p>
          <a:p>
            <a:pPr>
              <a:spcBef>
                <a:spcPct val="10000"/>
              </a:spcBef>
            </a:pPr>
            <a:r>
              <a:rPr lang="cs-CZ" sz="2000" b="0"/>
              <a:t>NADH je reoxidováno v respiračním řetězci (mitochondrie)</a:t>
            </a:r>
          </a:p>
        </p:txBody>
      </p:sp>
      <p:sp>
        <p:nvSpPr>
          <p:cNvPr id="158731" name="Text Box 14"/>
          <p:cNvSpPr txBox="1">
            <a:spLocks noChangeArrowheads="1"/>
          </p:cNvSpPr>
          <p:nvPr/>
        </p:nvSpPr>
        <p:spPr bwMode="auto">
          <a:xfrm>
            <a:off x="323850" y="1916113"/>
            <a:ext cx="8353425" cy="1646237"/>
          </a:xfrm>
          <a:prstGeom prst="rect">
            <a:avLst/>
          </a:prstGeom>
          <a:noFill/>
          <a:ln w="9525">
            <a:noFill/>
            <a:miter lim="800000"/>
            <a:headEnd/>
            <a:tailEnd/>
          </a:ln>
        </p:spPr>
        <p:txBody>
          <a:bodyPr>
            <a:spAutoFit/>
          </a:bodyPr>
          <a:lstStyle/>
          <a:p>
            <a:pPr>
              <a:spcBef>
                <a:spcPct val="10000"/>
              </a:spcBef>
            </a:pPr>
            <a:r>
              <a:rPr lang="cs-CZ" sz="2000" dirty="0">
                <a:solidFill>
                  <a:srgbClr val="0000CC"/>
                </a:solidFill>
              </a:rPr>
              <a:t>Přeměna pyruvátu na acetyl-</a:t>
            </a:r>
            <a:r>
              <a:rPr lang="cs-CZ" sz="2000" dirty="0" err="1">
                <a:solidFill>
                  <a:srgbClr val="0000CC"/>
                </a:solidFill>
              </a:rPr>
              <a:t>CoA</a:t>
            </a:r>
            <a:endParaRPr lang="cs-CZ" sz="2000" dirty="0">
              <a:solidFill>
                <a:srgbClr val="0000CC"/>
              </a:solidFill>
            </a:endParaRPr>
          </a:p>
          <a:p>
            <a:pPr>
              <a:spcBef>
                <a:spcPct val="10000"/>
              </a:spcBef>
              <a:buFontTx/>
              <a:buChar char="•"/>
            </a:pPr>
            <a:r>
              <a:rPr lang="cs-CZ" sz="2000" dirty="0"/>
              <a:t> </a:t>
            </a:r>
            <a:r>
              <a:rPr lang="cs-CZ" sz="2000" b="0" dirty="0"/>
              <a:t>oxidativní dekarboxylace </a:t>
            </a:r>
          </a:p>
          <a:p>
            <a:pPr>
              <a:buFontTx/>
              <a:buChar char="•"/>
            </a:pPr>
            <a:r>
              <a:rPr lang="cs-CZ" sz="2000" b="0" dirty="0"/>
              <a:t> lokalizace: mitochondrie (matrix)</a:t>
            </a:r>
          </a:p>
          <a:p>
            <a:pPr>
              <a:buFontTx/>
              <a:buChar char="•"/>
            </a:pPr>
            <a:r>
              <a:rPr lang="cs-CZ" sz="2000" b="0" dirty="0"/>
              <a:t> multienzymový komplex: 3 enzymy a 5 </a:t>
            </a:r>
            <a:r>
              <a:rPr lang="cs-CZ" sz="2000" b="0" dirty="0" err="1" smtClean="0"/>
              <a:t>kofaktorů</a:t>
            </a:r>
            <a:endParaRPr lang="cs-CZ" sz="2000" b="0" dirty="0"/>
          </a:p>
          <a:p>
            <a:r>
              <a:rPr lang="cs-CZ" sz="2000" b="0" dirty="0"/>
              <a:t>        </a:t>
            </a:r>
            <a:r>
              <a:rPr lang="cs-CZ" sz="2000" b="0" dirty="0" err="1" smtClean="0"/>
              <a:t>kofaktory</a:t>
            </a:r>
            <a:r>
              <a:rPr lang="cs-CZ" sz="2000" b="0" dirty="0"/>
              <a:t>: </a:t>
            </a:r>
            <a:r>
              <a:rPr lang="cs-CZ" sz="2000" b="0" dirty="0" err="1"/>
              <a:t>thiamindifosfát</a:t>
            </a:r>
            <a:r>
              <a:rPr lang="cs-CZ" sz="2000" b="0" dirty="0"/>
              <a:t>, </a:t>
            </a:r>
            <a:r>
              <a:rPr lang="cs-CZ" sz="2000" b="0" dirty="0" err="1"/>
              <a:t>lipoová</a:t>
            </a:r>
            <a:r>
              <a:rPr lang="cs-CZ" sz="2000" b="0" dirty="0"/>
              <a:t> kyselina, </a:t>
            </a:r>
            <a:r>
              <a:rPr lang="cs-CZ" sz="2000" b="0" dirty="0" err="1"/>
              <a:t>CoA</a:t>
            </a:r>
            <a:r>
              <a:rPr lang="cs-CZ" sz="2000" b="0" dirty="0"/>
              <a:t>, FAD, NAD</a:t>
            </a:r>
            <a:r>
              <a:rPr lang="cs-CZ" sz="2000" b="0" baseline="30000" dirty="0"/>
              <a:t>+</a:t>
            </a:r>
            <a:endParaRPr lang="cs-CZ" sz="2000" b="0" dirty="0"/>
          </a:p>
        </p:txBody>
      </p:sp>
      <p:sp>
        <p:nvSpPr>
          <p:cNvPr id="158732" name="Text Box 15"/>
          <p:cNvSpPr txBox="1">
            <a:spLocks noChangeArrowheads="1"/>
          </p:cNvSpPr>
          <p:nvPr/>
        </p:nvSpPr>
        <p:spPr bwMode="auto">
          <a:xfrm>
            <a:off x="755650" y="4076700"/>
            <a:ext cx="1439863" cy="396875"/>
          </a:xfrm>
          <a:prstGeom prst="rect">
            <a:avLst/>
          </a:prstGeom>
          <a:noFill/>
          <a:ln w="9525">
            <a:noFill/>
            <a:miter lim="800000"/>
            <a:headEnd/>
            <a:tailEnd/>
          </a:ln>
        </p:spPr>
        <p:txBody>
          <a:bodyPr>
            <a:spAutoFit/>
          </a:bodyPr>
          <a:lstStyle/>
          <a:p>
            <a:pPr>
              <a:spcBef>
                <a:spcPct val="50000"/>
              </a:spcBef>
            </a:pPr>
            <a:r>
              <a:rPr lang="cs-CZ" sz="2000" b="0"/>
              <a:t>pyruvát</a:t>
            </a:r>
          </a:p>
        </p:txBody>
      </p:sp>
      <p:sp>
        <p:nvSpPr>
          <p:cNvPr id="158733" name="Text Box 16"/>
          <p:cNvSpPr txBox="1">
            <a:spLocks noChangeArrowheads="1"/>
          </p:cNvSpPr>
          <p:nvPr/>
        </p:nvSpPr>
        <p:spPr bwMode="auto">
          <a:xfrm>
            <a:off x="4716463" y="4076700"/>
            <a:ext cx="1871662" cy="396875"/>
          </a:xfrm>
          <a:prstGeom prst="rect">
            <a:avLst/>
          </a:prstGeom>
          <a:noFill/>
          <a:ln w="9525">
            <a:noFill/>
            <a:miter lim="800000"/>
            <a:headEnd/>
            <a:tailEnd/>
          </a:ln>
        </p:spPr>
        <p:txBody>
          <a:bodyPr>
            <a:spAutoFit/>
          </a:bodyPr>
          <a:lstStyle/>
          <a:p>
            <a:pPr>
              <a:spcBef>
                <a:spcPct val="50000"/>
              </a:spcBef>
            </a:pPr>
            <a:r>
              <a:rPr lang="cs-CZ" sz="2000">
                <a:solidFill>
                  <a:srgbClr val="0000CC"/>
                </a:solidFill>
              </a:rPr>
              <a:t>Acetyl-CoA</a:t>
            </a:r>
          </a:p>
        </p:txBody>
      </p:sp>
      <p:sp>
        <p:nvSpPr>
          <p:cNvPr id="158734" name="AutoShape 22"/>
          <p:cNvSpPr>
            <a:spLocks noChangeArrowheads="1"/>
          </p:cNvSpPr>
          <p:nvPr/>
        </p:nvSpPr>
        <p:spPr bwMode="auto">
          <a:xfrm>
            <a:off x="4500563" y="5013325"/>
            <a:ext cx="1944687" cy="1079500"/>
          </a:xfrm>
          <a:prstGeom prst="downArrowCallout">
            <a:avLst>
              <a:gd name="adj1" fmla="val 45037"/>
              <a:gd name="adj2" fmla="val 45037"/>
              <a:gd name="adj3" fmla="val 16667"/>
              <a:gd name="adj4" fmla="val 66667"/>
            </a:avLst>
          </a:prstGeom>
          <a:solidFill>
            <a:srgbClr val="FFFF99"/>
          </a:solidFill>
          <a:ln w="9525">
            <a:solidFill>
              <a:schemeClr val="tx1"/>
            </a:solidFill>
            <a:miter lim="800000"/>
            <a:headEnd/>
            <a:tailEnd/>
          </a:ln>
        </p:spPr>
        <p:txBody>
          <a:bodyPr wrap="none" anchor="ctr"/>
          <a:lstStyle/>
          <a:p>
            <a:endParaRPr lang="en-US" sz="2400" b="0"/>
          </a:p>
        </p:txBody>
      </p:sp>
      <p:sp>
        <p:nvSpPr>
          <p:cNvPr id="158735" name="Text Box 23"/>
          <p:cNvSpPr txBox="1">
            <a:spLocks noChangeArrowheads="1"/>
          </p:cNvSpPr>
          <p:nvPr/>
        </p:nvSpPr>
        <p:spPr bwMode="auto">
          <a:xfrm>
            <a:off x="4573588" y="5013325"/>
            <a:ext cx="1943100" cy="641350"/>
          </a:xfrm>
          <a:prstGeom prst="rect">
            <a:avLst/>
          </a:prstGeom>
          <a:noFill/>
          <a:ln w="9525">
            <a:noFill/>
            <a:miter lim="800000"/>
            <a:headEnd/>
            <a:tailEnd/>
          </a:ln>
        </p:spPr>
        <p:txBody>
          <a:bodyPr>
            <a:spAutoFit/>
          </a:bodyPr>
          <a:lstStyle/>
          <a:p>
            <a:r>
              <a:rPr lang="cs-CZ" sz="1800" b="0"/>
              <a:t>Citrátový cyklus</a:t>
            </a:r>
          </a:p>
          <a:p>
            <a:r>
              <a:rPr lang="cs-CZ" sz="1800" b="0"/>
              <a:t>Respirační řetězec</a:t>
            </a:r>
          </a:p>
        </p:txBody>
      </p:sp>
      <p:sp>
        <p:nvSpPr>
          <p:cNvPr id="158736" name="Line 24"/>
          <p:cNvSpPr>
            <a:spLocks noChangeShapeType="1"/>
          </p:cNvSpPr>
          <p:nvPr/>
        </p:nvSpPr>
        <p:spPr bwMode="auto">
          <a:xfrm>
            <a:off x="5364163" y="4437063"/>
            <a:ext cx="0" cy="503237"/>
          </a:xfrm>
          <a:prstGeom prst="line">
            <a:avLst/>
          </a:prstGeom>
          <a:noFill/>
          <a:ln w="9525">
            <a:solidFill>
              <a:schemeClr val="tx1"/>
            </a:solidFill>
            <a:prstDash val="dash"/>
            <a:round/>
            <a:headEnd/>
            <a:tailEnd type="triangle" w="med" len="med"/>
          </a:ln>
        </p:spPr>
        <p:txBody>
          <a:bodyPr/>
          <a:lstStyle/>
          <a:p>
            <a:endParaRPr lang="en-US"/>
          </a:p>
        </p:txBody>
      </p:sp>
      <p:sp>
        <p:nvSpPr>
          <p:cNvPr id="158737" name="Oval 25"/>
          <p:cNvSpPr>
            <a:spLocks noChangeArrowheads="1"/>
          </p:cNvSpPr>
          <p:nvPr/>
        </p:nvSpPr>
        <p:spPr bwMode="auto">
          <a:xfrm>
            <a:off x="4859338" y="6165850"/>
            <a:ext cx="1223962" cy="574675"/>
          </a:xfrm>
          <a:prstGeom prst="ellipse">
            <a:avLst/>
          </a:prstGeom>
          <a:noFill/>
          <a:ln w="9525">
            <a:solidFill>
              <a:schemeClr val="tx1"/>
            </a:solidFill>
            <a:round/>
            <a:headEnd/>
            <a:tailEnd/>
          </a:ln>
        </p:spPr>
        <p:txBody>
          <a:bodyPr wrap="none" anchor="ctr"/>
          <a:lstStyle/>
          <a:p>
            <a:endParaRPr lang="en-US" sz="2400" b="0"/>
          </a:p>
        </p:txBody>
      </p:sp>
      <p:sp>
        <p:nvSpPr>
          <p:cNvPr id="158738" name="Text Box 26"/>
          <p:cNvSpPr txBox="1">
            <a:spLocks noChangeArrowheads="1"/>
          </p:cNvSpPr>
          <p:nvPr/>
        </p:nvSpPr>
        <p:spPr bwMode="auto">
          <a:xfrm>
            <a:off x="5003800" y="6165850"/>
            <a:ext cx="1296988" cy="519113"/>
          </a:xfrm>
          <a:prstGeom prst="rect">
            <a:avLst/>
          </a:prstGeom>
          <a:noFill/>
          <a:ln w="9525">
            <a:noFill/>
            <a:miter lim="800000"/>
            <a:headEnd/>
            <a:tailEnd/>
          </a:ln>
        </p:spPr>
        <p:txBody>
          <a:bodyPr>
            <a:spAutoFit/>
          </a:bodyPr>
          <a:lstStyle/>
          <a:p>
            <a:pPr>
              <a:spcBef>
                <a:spcPct val="50000"/>
              </a:spcBef>
            </a:pPr>
            <a:r>
              <a:rPr lang="cs-CZ" sz="2800">
                <a:solidFill>
                  <a:srgbClr val="FF3300"/>
                </a:solidFill>
              </a:rPr>
              <a:t>ATP</a:t>
            </a:r>
          </a:p>
        </p:txBody>
      </p:sp>
      <p:sp>
        <p:nvSpPr>
          <p:cNvPr id="158739" name="AutoShape 27"/>
          <p:cNvSpPr>
            <a:spLocks noChangeArrowheads="1"/>
          </p:cNvSpPr>
          <p:nvPr/>
        </p:nvSpPr>
        <p:spPr bwMode="auto">
          <a:xfrm>
            <a:off x="6804025" y="4797425"/>
            <a:ext cx="1871663" cy="647700"/>
          </a:xfrm>
          <a:prstGeom prst="downArrowCallout">
            <a:avLst>
              <a:gd name="adj1" fmla="val 72243"/>
              <a:gd name="adj2" fmla="val 72243"/>
              <a:gd name="adj3" fmla="val 16667"/>
              <a:gd name="adj4" fmla="val 66667"/>
            </a:avLst>
          </a:prstGeom>
          <a:solidFill>
            <a:srgbClr val="FFFF99"/>
          </a:solidFill>
          <a:ln w="9525">
            <a:solidFill>
              <a:schemeClr val="tx1"/>
            </a:solidFill>
            <a:miter lim="800000"/>
            <a:headEnd/>
            <a:tailEnd/>
          </a:ln>
        </p:spPr>
        <p:txBody>
          <a:bodyPr wrap="none" anchor="ctr"/>
          <a:lstStyle/>
          <a:p>
            <a:endParaRPr lang="en-US" sz="2400" b="0"/>
          </a:p>
        </p:txBody>
      </p:sp>
      <p:sp>
        <p:nvSpPr>
          <p:cNvPr id="158740" name="Text Box 28"/>
          <p:cNvSpPr txBox="1">
            <a:spLocks noChangeArrowheads="1"/>
          </p:cNvSpPr>
          <p:nvPr/>
        </p:nvSpPr>
        <p:spPr bwMode="auto">
          <a:xfrm>
            <a:off x="6877050" y="4797425"/>
            <a:ext cx="1943100" cy="366713"/>
          </a:xfrm>
          <a:prstGeom prst="rect">
            <a:avLst/>
          </a:prstGeom>
          <a:noFill/>
          <a:ln w="9525">
            <a:noFill/>
            <a:miter lim="800000"/>
            <a:headEnd/>
            <a:tailEnd/>
          </a:ln>
        </p:spPr>
        <p:txBody>
          <a:bodyPr>
            <a:spAutoFit/>
          </a:bodyPr>
          <a:lstStyle/>
          <a:p>
            <a:r>
              <a:rPr lang="cs-CZ" sz="1800" b="0"/>
              <a:t>Respirační řetězec</a:t>
            </a:r>
          </a:p>
        </p:txBody>
      </p:sp>
      <p:sp>
        <p:nvSpPr>
          <p:cNvPr id="158741" name="Line 29"/>
          <p:cNvSpPr>
            <a:spLocks noChangeShapeType="1"/>
          </p:cNvSpPr>
          <p:nvPr/>
        </p:nvSpPr>
        <p:spPr bwMode="auto">
          <a:xfrm>
            <a:off x="7667625" y="4221163"/>
            <a:ext cx="0" cy="503237"/>
          </a:xfrm>
          <a:prstGeom prst="line">
            <a:avLst/>
          </a:prstGeom>
          <a:noFill/>
          <a:ln w="9525">
            <a:solidFill>
              <a:schemeClr val="tx1"/>
            </a:solidFill>
            <a:prstDash val="dash"/>
            <a:round/>
            <a:headEnd/>
            <a:tailEnd type="triangle" w="med" len="med"/>
          </a:ln>
        </p:spPr>
        <p:txBody>
          <a:bodyPr/>
          <a:lstStyle/>
          <a:p>
            <a:endParaRPr lang="en-US"/>
          </a:p>
        </p:txBody>
      </p:sp>
      <p:sp>
        <p:nvSpPr>
          <p:cNvPr id="158742" name="Oval 30"/>
          <p:cNvSpPr>
            <a:spLocks noChangeArrowheads="1"/>
          </p:cNvSpPr>
          <p:nvPr/>
        </p:nvSpPr>
        <p:spPr bwMode="auto">
          <a:xfrm>
            <a:off x="7164388" y="5589588"/>
            <a:ext cx="1223962" cy="574675"/>
          </a:xfrm>
          <a:prstGeom prst="ellipse">
            <a:avLst/>
          </a:prstGeom>
          <a:noFill/>
          <a:ln w="9525">
            <a:solidFill>
              <a:schemeClr val="tx1"/>
            </a:solidFill>
            <a:round/>
            <a:headEnd/>
            <a:tailEnd/>
          </a:ln>
        </p:spPr>
        <p:txBody>
          <a:bodyPr wrap="none" anchor="ctr"/>
          <a:lstStyle/>
          <a:p>
            <a:endParaRPr lang="en-US" sz="2400" b="0"/>
          </a:p>
        </p:txBody>
      </p:sp>
      <p:sp>
        <p:nvSpPr>
          <p:cNvPr id="158743" name="Text Box 31"/>
          <p:cNvSpPr txBox="1">
            <a:spLocks noChangeArrowheads="1"/>
          </p:cNvSpPr>
          <p:nvPr/>
        </p:nvSpPr>
        <p:spPr bwMode="auto">
          <a:xfrm>
            <a:off x="7451725" y="5661025"/>
            <a:ext cx="1296988" cy="396875"/>
          </a:xfrm>
          <a:prstGeom prst="rect">
            <a:avLst/>
          </a:prstGeom>
          <a:noFill/>
          <a:ln w="9525">
            <a:noFill/>
            <a:miter lim="800000"/>
            <a:headEnd/>
            <a:tailEnd/>
          </a:ln>
        </p:spPr>
        <p:txBody>
          <a:bodyPr>
            <a:spAutoFit/>
          </a:bodyPr>
          <a:lstStyle/>
          <a:p>
            <a:pPr>
              <a:spcBef>
                <a:spcPct val="50000"/>
              </a:spcBef>
            </a:pPr>
            <a:r>
              <a:rPr lang="cs-CZ" sz="2000">
                <a:solidFill>
                  <a:srgbClr val="FF3300"/>
                </a:solidFill>
              </a:rPr>
              <a:t>ATP</a:t>
            </a:r>
          </a:p>
        </p:txBody>
      </p:sp>
      <p:sp>
        <p:nvSpPr>
          <p:cNvPr id="158744" name="Text Box 32"/>
          <p:cNvSpPr txBox="1">
            <a:spLocks noChangeArrowheads="1"/>
          </p:cNvSpPr>
          <p:nvPr/>
        </p:nvSpPr>
        <p:spPr bwMode="auto">
          <a:xfrm>
            <a:off x="7524750" y="1916113"/>
            <a:ext cx="1547813" cy="641350"/>
          </a:xfrm>
          <a:prstGeom prst="rect">
            <a:avLst/>
          </a:prstGeom>
          <a:noFill/>
          <a:ln w="9525">
            <a:noFill/>
            <a:miter lim="800000"/>
            <a:headEnd/>
            <a:tailEnd/>
          </a:ln>
        </p:spPr>
        <p:txBody>
          <a:bodyPr>
            <a:spAutoFit/>
          </a:bodyPr>
          <a:lstStyle/>
          <a:p>
            <a:pPr>
              <a:spcBef>
                <a:spcPct val="50000"/>
              </a:spcBef>
            </a:pPr>
            <a:r>
              <a:rPr lang="cs-CZ" sz="1800">
                <a:solidFill>
                  <a:srgbClr val="0000CC"/>
                </a:solidFill>
              </a:rPr>
              <a:t>irreversibilní reakce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Text Box 29"/>
          <p:cNvSpPr txBox="1">
            <a:spLocks noChangeArrowheads="1"/>
          </p:cNvSpPr>
          <p:nvPr/>
        </p:nvSpPr>
        <p:spPr bwMode="auto">
          <a:xfrm>
            <a:off x="2411413" y="4076700"/>
            <a:ext cx="6408737" cy="1004888"/>
          </a:xfrm>
          <a:prstGeom prst="rect">
            <a:avLst/>
          </a:prstGeom>
          <a:solidFill>
            <a:srgbClr val="FFFF99">
              <a:alpha val="50195"/>
            </a:srgbClr>
          </a:solidFill>
          <a:ln w="9525">
            <a:noFill/>
            <a:miter lim="800000"/>
            <a:headEnd/>
            <a:tailEnd/>
          </a:ln>
        </p:spPr>
        <p:txBody>
          <a:bodyPr>
            <a:spAutoFit/>
          </a:bodyPr>
          <a:lstStyle/>
          <a:p>
            <a:pPr>
              <a:spcBef>
                <a:spcPct val="50000"/>
              </a:spcBef>
            </a:pPr>
            <a:endParaRPr lang="cs-CZ" sz="2400" b="0"/>
          </a:p>
          <a:p>
            <a:pPr>
              <a:spcBef>
                <a:spcPct val="50000"/>
              </a:spcBef>
            </a:pPr>
            <a:endParaRPr lang="cs-CZ" sz="2400" b="0"/>
          </a:p>
        </p:txBody>
      </p:sp>
      <p:sp>
        <p:nvSpPr>
          <p:cNvPr id="160770" name="Text Box 26"/>
          <p:cNvSpPr txBox="1">
            <a:spLocks noChangeArrowheads="1"/>
          </p:cNvSpPr>
          <p:nvPr/>
        </p:nvSpPr>
        <p:spPr bwMode="auto">
          <a:xfrm>
            <a:off x="539750" y="3716338"/>
            <a:ext cx="1439863" cy="1014412"/>
          </a:xfrm>
          <a:prstGeom prst="rect">
            <a:avLst/>
          </a:prstGeom>
          <a:solidFill>
            <a:srgbClr val="FFFF99">
              <a:alpha val="50195"/>
            </a:srgbClr>
          </a:solidFill>
          <a:ln w="9525">
            <a:solidFill>
              <a:srgbClr val="FFFF99"/>
            </a:solidFill>
            <a:miter lim="800000"/>
            <a:headEnd/>
            <a:tailEnd/>
          </a:ln>
        </p:spPr>
        <p:txBody>
          <a:bodyPr>
            <a:spAutoFit/>
          </a:bodyPr>
          <a:lstStyle/>
          <a:p>
            <a:pPr>
              <a:spcBef>
                <a:spcPct val="50000"/>
              </a:spcBef>
            </a:pPr>
            <a:endParaRPr lang="cs-CZ" sz="2400" b="0"/>
          </a:p>
          <a:p>
            <a:pPr>
              <a:spcBef>
                <a:spcPct val="50000"/>
              </a:spcBef>
            </a:pPr>
            <a:endParaRPr lang="cs-CZ" sz="2400" b="0"/>
          </a:p>
        </p:txBody>
      </p:sp>
      <p:sp>
        <p:nvSpPr>
          <p:cNvPr id="160771" name="Text Box 26"/>
          <p:cNvSpPr txBox="1">
            <a:spLocks noChangeArrowheads="1"/>
          </p:cNvSpPr>
          <p:nvPr/>
        </p:nvSpPr>
        <p:spPr bwMode="auto">
          <a:xfrm>
            <a:off x="755650" y="1196975"/>
            <a:ext cx="1439863" cy="1014413"/>
          </a:xfrm>
          <a:prstGeom prst="rect">
            <a:avLst/>
          </a:prstGeom>
          <a:solidFill>
            <a:srgbClr val="FFFF99">
              <a:alpha val="50195"/>
            </a:srgbClr>
          </a:solidFill>
          <a:ln w="9525">
            <a:solidFill>
              <a:srgbClr val="FFFF99"/>
            </a:solidFill>
            <a:miter lim="800000"/>
            <a:headEnd/>
            <a:tailEnd/>
          </a:ln>
        </p:spPr>
        <p:txBody>
          <a:bodyPr>
            <a:spAutoFit/>
          </a:bodyPr>
          <a:lstStyle/>
          <a:p>
            <a:pPr>
              <a:spcBef>
                <a:spcPct val="50000"/>
              </a:spcBef>
            </a:pPr>
            <a:endParaRPr lang="cs-CZ" sz="2400" b="0"/>
          </a:p>
          <a:p>
            <a:pPr>
              <a:spcBef>
                <a:spcPct val="50000"/>
              </a:spcBef>
            </a:pPr>
            <a:endParaRPr lang="cs-CZ" sz="2400" b="0"/>
          </a:p>
        </p:txBody>
      </p:sp>
      <p:sp>
        <p:nvSpPr>
          <p:cNvPr id="23" name="Zástupný symbol pro číslo snímku 3"/>
          <p:cNvSpPr>
            <a:spLocks noGrp="1"/>
          </p:cNvSpPr>
          <p:nvPr>
            <p:ph type="sldNum" sz="quarter" idx="12"/>
          </p:nvPr>
        </p:nvSpPr>
        <p:spPr/>
        <p:txBody>
          <a:bodyPr/>
          <a:lstStyle/>
          <a:p>
            <a:pPr>
              <a:defRPr/>
            </a:pPr>
            <a:fld id="{612D2603-010F-4AA7-B0EB-FA04057A59C8}" type="slidenum">
              <a:rPr lang="cs-CZ"/>
              <a:pPr>
                <a:defRPr/>
              </a:pPr>
              <a:t>21</a:t>
            </a:fld>
            <a:endParaRPr lang="cs-CZ"/>
          </a:p>
        </p:txBody>
      </p:sp>
      <p:sp>
        <p:nvSpPr>
          <p:cNvPr id="160773" name="Text Box 6"/>
          <p:cNvSpPr txBox="1">
            <a:spLocks noChangeArrowheads="1"/>
          </p:cNvSpPr>
          <p:nvPr/>
        </p:nvSpPr>
        <p:spPr bwMode="auto">
          <a:xfrm>
            <a:off x="762000" y="476250"/>
            <a:ext cx="7391400" cy="519113"/>
          </a:xfrm>
          <a:prstGeom prst="rect">
            <a:avLst/>
          </a:prstGeom>
          <a:noFill/>
          <a:ln w="9525">
            <a:noFill/>
            <a:miter lim="800000"/>
            <a:headEnd/>
            <a:tailEnd/>
          </a:ln>
        </p:spPr>
        <p:txBody>
          <a:bodyPr>
            <a:spAutoFit/>
          </a:bodyPr>
          <a:lstStyle/>
          <a:p>
            <a:pPr>
              <a:spcBef>
                <a:spcPct val="50000"/>
              </a:spcBef>
            </a:pPr>
            <a:r>
              <a:rPr lang="cs-CZ" altLang="cs-CZ" sz="2800">
                <a:solidFill>
                  <a:srgbClr val="0033CC"/>
                </a:solidFill>
              </a:rPr>
              <a:t>Energetická bilance anaerobní glykolýzy:</a:t>
            </a:r>
          </a:p>
        </p:txBody>
      </p:sp>
      <p:sp>
        <p:nvSpPr>
          <p:cNvPr id="160774" name="Text Box 11"/>
          <p:cNvSpPr txBox="1">
            <a:spLocks noChangeArrowheads="1"/>
          </p:cNvSpPr>
          <p:nvPr/>
        </p:nvSpPr>
        <p:spPr bwMode="auto">
          <a:xfrm>
            <a:off x="862013" y="1125538"/>
            <a:ext cx="1406525" cy="457200"/>
          </a:xfrm>
          <a:prstGeom prst="rect">
            <a:avLst/>
          </a:prstGeom>
          <a:noFill/>
          <a:ln w="9525">
            <a:noFill/>
            <a:miter lim="800000"/>
            <a:headEnd/>
            <a:tailEnd/>
          </a:ln>
        </p:spPr>
        <p:txBody>
          <a:bodyPr>
            <a:spAutoFit/>
          </a:bodyPr>
          <a:lstStyle/>
          <a:p>
            <a:pPr>
              <a:spcBef>
                <a:spcPct val="50000"/>
              </a:spcBef>
            </a:pPr>
            <a:r>
              <a:rPr lang="cs-CZ" altLang="cs-CZ" sz="2400" b="0"/>
              <a:t>Glukosa     </a:t>
            </a:r>
          </a:p>
        </p:txBody>
      </p:sp>
      <p:sp>
        <p:nvSpPr>
          <p:cNvPr id="160775" name="AutoShape 14"/>
          <p:cNvSpPr>
            <a:spLocks noChangeArrowheads="1"/>
          </p:cNvSpPr>
          <p:nvPr/>
        </p:nvSpPr>
        <p:spPr bwMode="auto">
          <a:xfrm>
            <a:off x="2411413" y="1916113"/>
            <a:ext cx="304800" cy="228600"/>
          </a:xfrm>
          <a:custGeom>
            <a:avLst/>
            <a:gdLst>
              <a:gd name="T0" fmla="*/ 642332353 w 21600"/>
              <a:gd name="T1" fmla="*/ 0 h 21600"/>
              <a:gd name="T2" fmla="*/ 0 w 21600"/>
              <a:gd name="T3" fmla="*/ 135491975 h 21600"/>
              <a:gd name="T4" fmla="*/ 642332353 w 21600"/>
              <a:gd name="T5" fmla="*/ 270983951 h 21600"/>
              <a:gd name="T6" fmla="*/ 856442309 w 21600"/>
              <a:gd name="T7" fmla="*/ 135491975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60776" name="Text Box 22"/>
          <p:cNvSpPr txBox="1">
            <a:spLocks noChangeArrowheads="1"/>
          </p:cNvSpPr>
          <p:nvPr/>
        </p:nvSpPr>
        <p:spPr bwMode="auto">
          <a:xfrm>
            <a:off x="7164388" y="476250"/>
            <a:ext cx="1655762" cy="519113"/>
          </a:xfrm>
          <a:prstGeom prst="rect">
            <a:avLst/>
          </a:prstGeom>
          <a:noFill/>
          <a:ln w="9525">
            <a:noFill/>
            <a:miter lim="800000"/>
            <a:headEnd/>
            <a:tailEnd/>
          </a:ln>
        </p:spPr>
        <p:txBody>
          <a:bodyPr>
            <a:spAutoFit/>
          </a:bodyPr>
          <a:lstStyle/>
          <a:p>
            <a:pPr>
              <a:spcBef>
                <a:spcPct val="50000"/>
              </a:spcBef>
            </a:pPr>
            <a:r>
              <a:rPr lang="cs-CZ" altLang="cs-CZ" sz="2800">
                <a:solidFill>
                  <a:srgbClr val="FF3300"/>
                </a:solidFill>
              </a:rPr>
              <a:t>2 ATP</a:t>
            </a:r>
          </a:p>
        </p:txBody>
      </p:sp>
      <p:sp>
        <p:nvSpPr>
          <p:cNvPr id="160777" name="Text Box 24"/>
          <p:cNvSpPr txBox="1">
            <a:spLocks noChangeArrowheads="1"/>
          </p:cNvSpPr>
          <p:nvPr/>
        </p:nvSpPr>
        <p:spPr bwMode="auto">
          <a:xfrm>
            <a:off x="684213" y="2997200"/>
            <a:ext cx="7391400" cy="519113"/>
          </a:xfrm>
          <a:prstGeom prst="rect">
            <a:avLst/>
          </a:prstGeom>
          <a:noFill/>
          <a:ln w="9525">
            <a:noFill/>
            <a:miter lim="800000"/>
            <a:headEnd/>
            <a:tailEnd/>
          </a:ln>
        </p:spPr>
        <p:txBody>
          <a:bodyPr>
            <a:spAutoFit/>
          </a:bodyPr>
          <a:lstStyle/>
          <a:p>
            <a:pPr>
              <a:spcBef>
                <a:spcPct val="50000"/>
              </a:spcBef>
            </a:pPr>
            <a:r>
              <a:rPr lang="cs-CZ" altLang="cs-CZ" sz="2800">
                <a:solidFill>
                  <a:srgbClr val="0033CC"/>
                </a:solidFill>
              </a:rPr>
              <a:t>Energetická bilance aerobní glykolýzy:</a:t>
            </a:r>
          </a:p>
        </p:txBody>
      </p:sp>
      <p:sp>
        <p:nvSpPr>
          <p:cNvPr id="160778" name="Text Box 25"/>
          <p:cNvSpPr txBox="1">
            <a:spLocks noChangeArrowheads="1"/>
          </p:cNvSpPr>
          <p:nvPr/>
        </p:nvSpPr>
        <p:spPr bwMode="auto">
          <a:xfrm>
            <a:off x="6859588" y="2924175"/>
            <a:ext cx="1960562" cy="579438"/>
          </a:xfrm>
          <a:prstGeom prst="rect">
            <a:avLst/>
          </a:prstGeom>
          <a:noFill/>
          <a:ln w="9525">
            <a:noFill/>
            <a:miter lim="800000"/>
            <a:headEnd/>
            <a:tailEnd/>
          </a:ln>
        </p:spPr>
        <p:txBody>
          <a:bodyPr>
            <a:spAutoFit/>
          </a:bodyPr>
          <a:lstStyle/>
          <a:p>
            <a:pPr>
              <a:spcBef>
                <a:spcPct val="50000"/>
              </a:spcBef>
            </a:pPr>
            <a:r>
              <a:rPr lang="cs-CZ" altLang="cs-CZ">
                <a:solidFill>
                  <a:srgbClr val="FF3300"/>
                </a:solidFill>
              </a:rPr>
              <a:t>38 ATP</a:t>
            </a:r>
          </a:p>
        </p:txBody>
      </p:sp>
      <p:sp>
        <p:nvSpPr>
          <p:cNvPr id="160779" name="Text Box 26"/>
          <p:cNvSpPr txBox="1">
            <a:spLocks noChangeArrowheads="1"/>
          </p:cNvSpPr>
          <p:nvPr/>
        </p:nvSpPr>
        <p:spPr bwMode="auto">
          <a:xfrm>
            <a:off x="755650" y="3644900"/>
            <a:ext cx="2016125" cy="457200"/>
          </a:xfrm>
          <a:prstGeom prst="rect">
            <a:avLst/>
          </a:prstGeom>
          <a:noFill/>
          <a:ln w="9525">
            <a:noFill/>
            <a:miter lim="800000"/>
            <a:headEnd/>
            <a:tailEnd/>
          </a:ln>
        </p:spPr>
        <p:txBody>
          <a:bodyPr>
            <a:spAutoFit/>
          </a:bodyPr>
          <a:lstStyle/>
          <a:p>
            <a:pPr>
              <a:spcBef>
                <a:spcPct val="50000"/>
              </a:spcBef>
            </a:pPr>
            <a:r>
              <a:rPr lang="cs-CZ" altLang="cs-CZ" sz="2400" b="0"/>
              <a:t>Glukosa</a:t>
            </a:r>
          </a:p>
        </p:txBody>
      </p:sp>
      <p:sp>
        <p:nvSpPr>
          <p:cNvPr id="160780" name="AutoShape 29"/>
          <p:cNvSpPr>
            <a:spLocks noChangeArrowheads="1"/>
          </p:cNvSpPr>
          <p:nvPr/>
        </p:nvSpPr>
        <p:spPr bwMode="auto">
          <a:xfrm>
            <a:off x="2051050" y="4437063"/>
            <a:ext cx="304800" cy="228600"/>
          </a:xfrm>
          <a:custGeom>
            <a:avLst/>
            <a:gdLst>
              <a:gd name="T0" fmla="*/ 642332353 w 21600"/>
              <a:gd name="T1" fmla="*/ 0 h 21600"/>
              <a:gd name="T2" fmla="*/ 0 w 21600"/>
              <a:gd name="T3" fmla="*/ 135491975 h 21600"/>
              <a:gd name="T4" fmla="*/ 642332353 w 21600"/>
              <a:gd name="T5" fmla="*/ 270983951 h 21600"/>
              <a:gd name="T6" fmla="*/ 856442309 w 21600"/>
              <a:gd name="T7" fmla="*/ 135491975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60781" name="AutoShape 30"/>
          <p:cNvSpPr>
            <a:spLocks noChangeArrowheads="1"/>
          </p:cNvSpPr>
          <p:nvPr/>
        </p:nvSpPr>
        <p:spPr bwMode="auto">
          <a:xfrm>
            <a:off x="3995738" y="4279900"/>
            <a:ext cx="304800" cy="228600"/>
          </a:xfrm>
          <a:custGeom>
            <a:avLst/>
            <a:gdLst>
              <a:gd name="T0" fmla="*/ 642332353 w 21600"/>
              <a:gd name="T1" fmla="*/ 0 h 21600"/>
              <a:gd name="T2" fmla="*/ 0 w 21600"/>
              <a:gd name="T3" fmla="*/ 135491975 h 21600"/>
              <a:gd name="T4" fmla="*/ 642332353 w 21600"/>
              <a:gd name="T5" fmla="*/ 270983951 h 21600"/>
              <a:gd name="T6" fmla="*/ 856442309 w 21600"/>
              <a:gd name="T7" fmla="*/ 135491975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60782" name="AutoShape 31"/>
          <p:cNvSpPr>
            <a:spLocks noChangeArrowheads="1"/>
          </p:cNvSpPr>
          <p:nvPr/>
        </p:nvSpPr>
        <p:spPr bwMode="auto">
          <a:xfrm>
            <a:off x="3995738" y="4568825"/>
            <a:ext cx="304800" cy="228600"/>
          </a:xfrm>
          <a:custGeom>
            <a:avLst/>
            <a:gdLst>
              <a:gd name="T0" fmla="*/ 642332353 w 21600"/>
              <a:gd name="T1" fmla="*/ 0 h 21600"/>
              <a:gd name="T2" fmla="*/ 0 w 21600"/>
              <a:gd name="T3" fmla="*/ 135491975 h 21600"/>
              <a:gd name="T4" fmla="*/ 642332353 w 21600"/>
              <a:gd name="T5" fmla="*/ 270983951 h 21600"/>
              <a:gd name="T6" fmla="*/ 856442309 w 21600"/>
              <a:gd name="T7" fmla="*/ 135491975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60783" name="Text Box 32"/>
          <p:cNvSpPr txBox="1">
            <a:spLocks noChangeArrowheads="1"/>
          </p:cNvSpPr>
          <p:nvPr/>
        </p:nvSpPr>
        <p:spPr bwMode="auto">
          <a:xfrm>
            <a:off x="755650" y="1773238"/>
            <a:ext cx="7239000" cy="457200"/>
          </a:xfrm>
          <a:prstGeom prst="rect">
            <a:avLst/>
          </a:prstGeom>
          <a:noFill/>
          <a:ln w="9525">
            <a:noFill/>
            <a:miter lim="800000"/>
            <a:headEnd/>
            <a:tailEnd/>
          </a:ln>
        </p:spPr>
        <p:txBody>
          <a:bodyPr>
            <a:spAutoFit/>
          </a:bodyPr>
          <a:lstStyle/>
          <a:p>
            <a:pPr>
              <a:spcBef>
                <a:spcPct val="50000"/>
              </a:spcBef>
            </a:pPr>
            <a:r>
              <a:rPr lang="cs-CZ" altLang="cs-CZ" sz="2400" b="0"/>
              <a:t>  Pyruvát               Laktát </a:t>
            </a:r>
          </a:p>
        </p:txBody>
      </p:sp>
      <p:sp>
        <p:nvSpPr>
          <p:cNvPr id="160784" name="Line 33"/>
          <p:cNvSpPr>
            <a:spLocks noChangeShapeType="1"/>
          </p:cNvSpPr>
          <p:nvPr/>
        </p:nvSpPr>
        <p:spPr bwMode="auto">
          <a:xfrm>
            <a:off x="1403350" y="1557338"/>
            <a:ext cx="0" cy="287337"/>
          </a:xfrm>
          <a:prstGeom prst="line">
            <a:avLst/>
          </a:prstGeom>
          <a:noFill/>
          <a:ln w="9525">
            <a:solidFill>
              <a:schemeClr val="tx1"/>
            </a:solidFill>
            <a:round/>
            <a:headEnd/>
            <a:tailEnd type="triangle" w="med" len="med"/>
          </a:ln>
        </p:spPr>
        <p:txBody>
          <a:bodyPr/>
          <a:lstStyle/>
          <a:p>
            <a:endParaRPr lang="en-US"/>
          </a:p>
        </p:txBody>
      </p:sp>
      <p:sp>
        <p:nvSpPr>
          <p:cNvPr id="160785" name="Text Box 34"/>
          <p:cNvSpPr txBox="1">
            <a:spLocks noChangeArrowheads="1"/>
          </p:cNvSpPr>
          <p:nvPr/>
        </p:nvSpPr>
        <p:spPr bwMode="auto">
          <a:xfrm>
            <a:off x="0" y="4292600"/>
            <a:ext cx="8675688" cy="457200"/>
          </a:xfrm>
          <a:prstGeom prst="rect">
            <a:avLst/>
          </a:prstGeom>
          <a:noFill/>
          <a:ln w="9525">
            <a:noFill/>
            <a:miter lim="800000"/>
            <a:headEnd/>
            <a:tailEnd/>
          </a:ln>
        </p:spPr>
        <p:txBody>
          <a:bodyPr>
            <a:spAutoFit/>
          </a:bodyPr>
          <a:lstStyle/>
          <a:p>
            <a:pPr>
              <a:spcBef>
                <a:spcPct val="50000"/>
              </a:spcBef>
            </a:pPr>
            <a:r>
              <a:rPr lang="cs-CZ" altLang="cs-CZ" sz="2400" b="0"/>
              <a:t>          Pyruvát         acetyl-CoA        citrátový cyklus  </a:t>
            </a:r>
          </a:p>
        </p:txBody>
      </p:sp>
      <p:sp>
        <p:nvSpPr>
          <p:cNvPr id="160786" name="AutoShape 35"/>
          <p:cNvSpPr>
            <a:spLocks noChangeArrowheads="1"/>
          </p:cNvSpPr>
          <p:nvPr/>
        </p:nvSpPr>
        <p:spPr bwMode="auto">
          <a:xfrm>
            <a:off x="6516688" y="4279900"/>
            <a:ext cx="304800" cy="228600"/>
          </a:xfrm>
          <a:custGeom>
            <a:avLst/>
            <a:gdLst>
              <a:gd name="T0" fmla="*/ 642332353 w 21600"/>
              <a:gd name="T1" fmla="*/ 0 h 21600"/>
              <a:gd name="T2" fmla="*/ 0 w 21600"/>
              <a:gd name="T3" fmla="*/ 135491975 h 21600"/>
              <a:gd name="T4" fmla="*/ 642332353 w 21600"/>
              <a:gd name="T5" fmla="*/ 270983951 h 21600"/>
              <a:gd name="T6" fmla="*/ 856442309 w 21600"/>
              <a:gd name="T7" fmla="*/ 135491975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60787" name="AutoShape 36"/>
          <p:cNvSpPr>
            <a:spLocks noChangeArrowheads="1"/>
          </p:cNvSpPr>
          <p:nvPr/>
        </p:nvSpPr>
        <p:spPr bwMode="auto">
          <a:xfrm>
            <a:off x="6516688" y="4568825"/>
            <a:ext cx="304800" cy="228600"/>
          </a:xfrm>
          <a:custGeom>
            <a:avLst/>
            <a:gdLst>
              <a:gd name="T0" fmla="*/ 642332353 w 21600"/>
              <a:gd name="T1" fmla="*/ 0 h 21600"/>
              <a:gd name="T2" fmla="*/ 0 w 21600"/>
              <a:gd name="T3" fmla="*/ 135491975 h 21600"/>
              <a:gd name="T4" fmla="*/ 642332353 w 21600"/>
              <a:gd name="T5" fmla="*/ 270983951 h 21600"/>
              <a:gd name="T6" fmla="*/ 856442309 w 21600"/>
              <a:gd name="T7" fmla="*/ 135491975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60788" name="Text Box 37"/>
          <p:cNvSpPr txBox="1">
            <a:spLocks noChangeArrowheads="1"/>
          </p:cNvSpPr>
          <p:nvPr/>
        </p:nvSpPr>
        <p:spPr bwMode="auto">
          <a:xfrm>
            <a:off x="6948488" y="4292600"/>
            <a:ext cx="1079500" cy="457200"/>
          </a:xfrm>
          <a:prstGeom prst="rect">
            <a:avLst/>
          </a:prstGeom>
          <a:noFill/>
          <a:ln w="9525">
            <a:noFill/>
            <a:miter lim="800000"/>
            <a:headEnd/>
            <a:tailEnd/>
          </a:ln>
        </p:spPr>
        <p:txBody>
          <a:bodyPr>
            <a:spAutoFit/>
          </a:bodyPr>
          <a:lstStyle/>
          <a:p>
            <a:pPr>
              <a:spcBef>
                <a:spcPct val="50000"/>
              </a:spcBef>
            </a:pPr>
            <a:r>
              <a:rPr lang="cs-CZ" altLang="cs-CZ" sz="2400" b="0"/>
              <a:t>NADH     </a:t>
            </a:r>
          </a:p>
        </p:txBody>
      </p:sp>
      <p:sp>
        <p:nvSpPr>
          <p:cNvPr id="160789" name="Line 38"/>
          <p:cNvSpPr>
            <a:spLocks noChangeShapeType="1"/>
          </p:cNvSpPr>
          <p:nvPr/>
        </p:nvSpPr>
        <p:spPr bwMode="auto">
          <a:xfrm>
            <a:off x="1331913" y="4076700"/>
            <a:ext cx="0" cy="287338"/>
          </a:xfrm>
          <a:prstGeom prst="line">
            <a:avLst/>
          </a:prstGeom>
          <a:noFill/>
          <a:ln w="9525">
            <a:solidFill>
              <a:schemeClr val="tx1"/>
            </a:solidFill>
            <a:round/>
            <a:headEnd/>
            <a:tailEnd type="triangle" w="med" len="med"/>
          </a:ln>
        </p:spPr>
        <p:txBody>
          <a:bodyPr/>
          <a:lstStyle/>
          <a:p>
            <a:endParaRPr lang="en-US"/>
          </a:p>
        </p:txBody>
      </p:sp>
      <p:sp>
        <p:nvSpPr>
          <p:cNvPr id="160790" name="Text Box 39"/>
          <p:cNvSpPr txBox="1">
            <a:spLocks noChangeArrowheads="1"/>
          </p:cNvSpPr>
          <p:nvPr/>
        </p:nvSpPr>
        <p:spPr bwMode="auto">
          <a:xfrm>
            <a:off x="8316913" y="4292600"/>
            <a:ext cx="719137" cy="457200"/>
          </a:xfrm>
          <a:prstGeom prst="rect">
            <a:avLst/>
          </a:prstGeom>
          <a:noFill/>
          <a:ln w="9525">
            <a:noFill/>
            <a:miter lim="800000"/>
            <a:headEnd/>
            <a:tailEnd/>
          </a:ln>
        </p:spPr>
        <p:txBody>
          <a:bodyPr>
            <a:spAutoFit/>
          </a:bodyPr>
          <a:lstStyle/>
          <a:p>
            <a:pPr>
              <a:spcBef>
                <a:spcPct val="50000"/>
              </a:spcBef>
            </a:pPr>
            <a:r>
              <a:rPr lang="cs-CZ" altLang="cs-CZ" sz="2400" b="0"/>
              <a:t>DŘ     </a:t>
            </a:r>
          </a:p>
        </p:txBody>
      </p:sp>
      <p:sp>
        <p:nvSpPr>
          <p:cNvPr id="160791" name="AutoShape 40"/>
          <p:cNvSpPr>
            <a:spLocks noChangeArrowheads="1"/>
          </p:cNvSpPr>
          <p:nvPr/>
        </p:nvSpPr>
        <p:spPr bwMode="auto">
          <a:xfrm>
            <a:off x="8012113" y="4292600"/>
            <a:ext cx="304800" cy="228600"/>
          </a:xfrm>
          <a:custGeom>
            <a:avLst/>
            <a:gdLst>
              <a:gd name="T0" fmla="*/ 642332353 w 21600"/>
              <a:gd name="T1" fmla="*/ 0 h 21600"/>
              <a:gd name="T2" fmla="*/ 0 w 21600"/>
              <a:gd name="T3" fmla="*/ 135491975 h 21600"/>
              <a:gd name="T4" fmla="*/ 642332353 w 21600"/>
              <a:gd name="T5" fmla="*/ 270983951 h 21600"/>
              <a:gd name="T6" fmla="*/ 856442309 w 21600"/>
              <a:gd name="T7" fmla="*/ 135491975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60792" name="AutoShape 41"/>
          <p:cNvSpPr>
            <a:spLocks noChangeArrowheads="1"/>
          </p:cNvSpPr>
          <p:nvPr/>
        </p:nvSpPr>
        <p:spPr bwMode="auto">
          <a:xfrm>
            <a:off x="8012113" y="4568825"/>
            <a:ext cx="304800" cy="228600"/>
          </a:xfrm>
          <a:custGeom>
            <a:avLst/>
            <a:gdLst>
              <a:gd name="T0" fmla="*/ 642332353 w 21600"/>
              <a:gd name="T1" fmla="*/ 0 h 21600"/>
              <a:gd name="T2" fmla="*/ 0 w 21600"/>
              <a:gd name="T3" fmla="*/ 135491975 h 21600"/>
              <a:gd name="T4" fmla="*/ 642332353 w 21600"/>
              <a:gd name="T5" fmla="*/ 270983951 h 21600"/>
              <a:gd name="T6" fmla="*/ 856442309 w 21600"/>
              <a:gd name="T7" fmla="*/ 135491975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60793" name="Text Box 42"/>
          <p:cNvSpPr txBox="1">
            <a:spLocks noChangeArrowheads="1"/>
          </p:cNvSpPr>
          <p:nvPr/>
        </p:nvSpPr>
        <p:spPr bwMode="auto">
          <a:xfrm>
            <a:off x="755650" y="5229225"/>
            <a:ext cx="6985000" cy="854075"/>
          </a:xfrm>
          <a:prstGeom prst="rect">
            <a:avLst/>
          </a:prstGeom>
          <a:noFill/>
          <a:ln w="9525">
            <a:noFill/>
            <a:miter lim="800000"/>
            <a:headEnd/>
            <a:tailEnd/>
          </a:ln>
        </p:spPr>
        <p:txBody>
          <a:bodyPr>
            <a:spAutoFit/>
          </a:bodyPr>
          <a:lstStyle/>
          <a:p>
            <a:pPr>
              <a:spcBef>
                <a:spcPct val="50000"/>
              </a:spcBef>
            </a:pPr>
            <a:r>
              <a:rPr lang="cs-CZ" altLang="cs-CZ" sz="2000" b="0"/>
              <a:t>Sumárně aerobní glykolýza:</a:t>
            </a:r>
          </a:p>
          <a:p>
            <a:pPr>
              <a:spcBef>
                <a:spcPct val="50000"/>
              </a:spcBef>
            </a:pPr>
            <a:r>
              <a:rPr lang="cs-CZ" altLang="cs-CZ" sz="2000"/>
              <a:t>Glukosa + 6 O</a:t>
            </a:r>
            <a:r>
              <a:rPr lang="cs-CZ" altLang="cs-CZ" sz="2000" baseline="-25000"/>
              <a:t>2</a:t>
            </a:r>
            <a:r>
              <a:rPr lang="cs-CZ" altLang="cs-CZ" sz="2000"/>
              <a:t> + 38 ADP+P</a:t>
            </a:r>
            <a:r>
              <a:rPr lang="cs-CZ" altLang="cs-CZ" sz="2000" baseline="-25000"/>
              <a:t>i</a:t>
            </a:r>
            <a:r>
              <a:rPr lang="cs-CZ" altLang="cs-CZ" sz="2000"/>
              <a:t> </a:t>
            </a:r>
            <a:r>
              <a:rPr lang="cs-CZ" altLang="cs-CZ" sz="2000">
                <a:cs typeface="Times New Roman" pitchFamily="18" charset="0"/>
              </a:rPr>
              <a:t>→ 6 CO</a:t>
            </a:r>
            <a:r>
              <a:rPr lang="cs-CZ" altLang="cs-CZ" sz="2000" baseline="-25000">
                <a:cs typeface="Times New Roman" pitchFamily="18" charset="0"/>
              </a:rPr>
              <a:t>2</a:t>
            </a:r>
            <a:r>
              <a:rPr lang="cs-CZ" altLang="cs-CZ" sz="2000">
                <a:cs typeface="Times New Roman" pitchFamily="18" charset="0"/>
              </a:rPr>
              <a:t> + 6 H</a:t>
            </a:r>
            <a:r>
              <a:rPr lang="cs-CZ" altLang="cs-CZ" sz="2000" baseline="-25000">
                <a:cs typeface="Times New Roman" pitchFamily="18" charset="0"/>
              </a:rPr>
              <a:t>2</a:t>
            </a:r>
            <a:r>
              <a:rPr lang="cs-CZ" altLang="cs-CZ" sz="2000">
                <a:cs typeface="Times New Roman" pitchFamily="18" charset="0"/>
              </a:rPr>
              <a:t>O + 38 ATP</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2"/>
          <p:cNvSpPr>
            <a:spLocks noGrp="1" noChangeArrowheads="1"/>
          </p:cNvSpPr>
          <p:nvPr>
            <p:ph type="title"/>
          </p:nvPr>
        </p:nvSpPr>
        <p:spPr>
          <a:xfrm>
            <a:off x="539750" y="414338"/>
            <a:ext cx="8229600" cy="1143000"/>
          </a:xfrm>
        </p:spPr>
        <p:txBody>
          <a:bodyPr/>
          <a:lstStyle/>
          <a:p>
            <a:pPr eaLnBrk="1" hangingPunct="1"/>
            <a:r>
              <a:rPr lang="cs-CZ" altLang="cs-CZ" sz="3600" b="1" dirty="0" smtClean="0">
                <a:solidFill>
                  <a:srgbClr val="0033CC"/>
                </a:solidFill>
                <a:latin typeface="Times New Roman" pitchFamily="18" charset="0"/>
              </a:rPr>
              <a:t>Průběh </a:t>
            </a:r>
            <a:r>
              <a:rPr lang="cs-CZ" altLang="cs-CZ" sz="3600" b="1" dirty="0" smtClean="0">
                <a:solidFill>
                  <a:srgbClr val="0033CC"/>
                </a:solidFill>
                <a:latin typeface="Times New Roman" pitchFamily="18" charset="0"/>
              </a:rPr>
              <a:t>glykolýzy v kosterním </a:t>
            </a:r>
            <a:r>
              <a:rPr lang="cs-CZ" altLang="cs-CZ" sz="3600" b="1" dirty="0" smtClean="0">
                <a:solidFill>
                  <a:srgbClr val="0033CC"/>
                </a:solidFill>
                <a:latin typeface="Times New Roman" pitchFamily="18" charset="0"/>
              </a:rPr>
              <a:t>svalu</a:t>
            </a:r>
            <a:endParaRPr lang="cs-CZ" altLang="cs-CZ" sz="3600" b="1" dirty="0" smtClean="0">
              <a:solidFill>
                <a:srgbClr val="0033CC"/>
              </a:solidFill>
              <a:latin typeface="Times New Roman" pitchFamily="18" charset="0"/>
            </a:endParaRPr>
          </a:p>
        </p:txBody>
      </p:sp>
      <p:sp>
        <p:nvSpPr>
          <p:cNvPr id="73738" name="Text Box 10"/>
          <p:cNvSpPr txBox="1">
            <a:spLocks noChangeArrowheads="1"/>
          </p:cNvSpPr>
          <p:nvPr/>
        </p:nvSpPr>
        <p:spPr bwMode="auto">
          <a:xfrm>
            <a:off x="900113" y="1989138"/>
            <a:ext cx="7777162" cy="817562"/>
          </a:xfrm>
          <a:prstGeom prst="rect">
            <a:avLst/>
          </a:prstGeom>
          <a:noFill/>
          <a:ln w="9525">
            <a:noFill/>
            <a:miter lim="800000"/>
            <a:headEnd/>
            <a:tailEnd/>
          </a:ln>
        </p:spPr>
        <p:txBody>
          <a:bodyPr>
            <a:spAutoFit/>
          </a:bodyPr>
          <a:lstStyle/>
          <a:p>
            <a:pPr>
              <a:spcBef>
                <a:spcPct val="15000"/>
              </a:spcBef>
            </a:pPr>
            <a:r>
              <a:rPr lang="cs-CZ" altLang="cs-CZ" sz="2000" b="0"/>
              <a:t> Mírná práce (klid)</a:t>
            </a:r>
            <a:r>
              <a:rPr lang="cs-CZ" altLang="cs-CZ" sz="2000" b="0">
                <a:solidFill>
                  <a:srgbClr val="0033CC"/>
                </a:solidFill>
              </a:rPr>
              <a:t>	                       </a:t>
            </a:r>
            <a:r>
              <a:rPr lang="cs-CZ" altLang="cs-CZ" sz="2000" b="0"/>
              <a:t>Intenzivní práce </a:t>
            </a:r>
          </a:p>
          <a:p>
            <a:pPr>
              <a:spcBef>
                <a:spcPct val="15000"/>
              </a:spcBef>
            </a:pPr>
            <a:r>
              <a:rPr lang="cs-CZ" altLang="cs-CZ" sz="2400">
                <a:solidFill>
                  <a:srgbClr val="FF3300"/>
                </a:solidFill>
              </a:rPr>
              <a:t> </a:t>
            </a:r>
            <a:r>
              <a:rPr lang="cs-CZ" altLang="cs-CZ" sz="2400" b="0">
                <a:solidFill>
                  <a:srgbClr val="FF3300"/>
                </a:solidFill>
              </a:rPr>
              <a:t>Dostatečný přívod O</a:t>
            </a:r>
            <a:r>
              <a:rPr lang="cs-CZ" altLang="cs-CZ" sz="2400" b="0" baseline="-25000">
                <a:solidFill>
                  <a:srgbClr val="FF3300"/>
                </a:solidFill>
              </a:rPr>
              <a:t>2</a:t>
            </a:r>
            <a:r>
              <a:rPr lang="cs-CZ" altLang="cs-CZ" sz="2400" b="0">
                <a:solidFill>
                  <a:srgbClr val="FF3300"/>
                </a:solidFill>
              </a:rPr>
              <a:t>                    Nedostatečný přívod O</a:t>
            </a:r>
            <a:r>
              <a:rPr lang="cs-CZ" altLang="cs-CZ" sz="2400" b="0" baseline="-25000">
                <a:solidFill>
                  <a:srgbClr val="FF3300"/>
                </a:solidFill>
              </a:rPr>
              <a:t>2</a:t>
            </a:r>
            <a:endParaRPr lang="cs-CZ" altLang="cs-CZ" sz="2400" b="0"/>
          </a:p>
        </p:txBody>
      </p:sp>
      <p:sp>
        <p:nvSpPr>
          <p:cNvPr id="73753" name="Text Box 25"/>
          <p:cNvSpPr txBox="1">
            <a:spLocks noChangeArrowheads="1"/>
          </p:cNvSpPr>
          <p:nvPr/>
        </p:nvSpPr>
        <p:spPr bwMode="auto">
          <a:xfrm>
            <a:off x="468313" y="4797425"/>
            <a:ext cx="7740650" cy="1004888"/>
          </a:xfrm>
          <a:prstGeom prst="rect">
            <a:avLst/>
          </a:prstGeom>
          <a:noFill/>
          <a:ln w="9525">
            <a:noFill/>
            <a:miter lim="800000"/>
            <a:headEnd/>
            <a:tailEnd/>
          </a:ln>
        </p:spPr>
        <p:txBody>
          <a:bodyPr>
            <a:spAutoFit/>
          </a:bodyPr>
          <a:lstStyle/>
          <a:p>
            <a:pPr>
              <a:spcBef>
                <a:spcPct val="50000"/>
              </a:spcBef>
            </a:pPr>
            <a:r>
              <a:rPr lang="cs-CZ" altLang="cs-CZ" sz="2400">
                <a:solidFill>
                  <a:srgbClr val="0033CC"/>
                </a:solidFill>
              </a:rPr>
              <a:t>     Vytrvalostní běh                            Sprint</a:t>
            </a:r>
          </a:p>
          <a:p>
            <a:pPr>
              <a:spcBef>
                <a:spcPct val="50000"/>
              </a:spcBef>
            </a:pPr>
            <a:r>
              <a:rPr lang="cs-CZ" altLang="cs-CZ" sz="2400" b="0"/>
              <a:t>      </a:t>
            </a:r>
            <a:r>
              <a:rPr lang="cs-CZ" altLang="cs-CZ" sz="2000" b="0"/>
              <a:t>červená svalová vlákna                             bílá svalová vlákna</a:t>
            </a:r>
          </a:p>
        </p:txBody>
      </p:sp>
      <p:sp>
        <p:nvSpPr>
          <p:cNvPr id="73776" name="Text Box 48"/>
          <p:cNvSpPr txBox="1">
            <a:spLocks noChangeArrowheads="1"/>
          </p:cNvSpPr>
          <p:nvPr/>
        </p:nvSpPr>
        <p:spPr bwMode="auto">
          <a:xfrm>
            <a:off x="900113" y="2924175"/>
            <a:ext cx="8243887" cy="1414463"/>
          </a:xfrm>
          <a:prstGeom prst="rect">
            <a:avLst/>
          </a:prstGeom>
          <a:noFill/>
          <a:ln w="9525">
            <a:noFill/>
            <a:miter lim="800000"/>
            <a:headEnd/>
            <a:tailEnd/>
          </a:ln>
        </p:spPr>
        <p:txBody>
          <a:bodyPr>
            <a:spAutoFit/>
          </a:bodyPr>
          <a:lstStyle/>
          <a:p>
            <a:pPr>
              <a:spcBef>
                <a:spcPct val="15000"/>
              </a:spcBef>
            </a:pPr>
            <a:r>
              <a:rPr lang="cs-CZ" altLang="cs-CZ" sz="2000"/>
              <a:t> Aerobní glykolýza</a:t>
            </a:r>
            <a:r>
              <a:rPr lang="cs-CZ" altLang="cs-CZ" sz="2000" b="0"/>
              <a:t>                                  </a:t>
            </a:r>
            <a:r>
              <a:rPr lang="cs-CZ" altLang="cs-CZ" sz="2000"/>
              <a:t>Anaerobní glykolýza</a:t>
            </a:r>
          </a:p>
          <a:p>
            <a:pPr>
              <a:spcBef>
                <a:spcPct val="15000"/>
              </a:spcBef>
            </a:pPr>
            <a:r>
              <a:rPr lang="cs-CZ" altLang="cs-CZ" sz="2000" b="0">
                <a:solidFill>
                  <a:srgbClr val="FF3300"/>
                </a:solidFill>
              </a:rPr>
              <a:t>                                                                  </a:t>
            </a:r>
            <a:r>
              <a:rPr lang="cs-CZ" altLang="cs-CZ" sz="2000" b="0"/>
              <a:t>Práce na kyslíkový dluh</a:t>
            </a:r>
          </a:p>
          <a:p>
            <a:pPr>
              <a:spcBef>
                <a:spcPct val="15000"/>
              </a:spcBef>
            </a:pPr>
            <a:r>
              <a:rPr lang="cs-CZ" altLang="cs-CZ" sz="2000" b="0"/>
              <a:t>                                                                    - </a:t>
            </a:r>
            <a:r>
              <a:rPr lang="cs-CZ" altLang="cs-CZ" sz="1800" b="0"/>
              <a:t>tvorba laktátu</a:t>
            </a:r>
          </a:p>
          <a:p>
            <a:pPr>
              <a:spcBef>
                <a:spcPct val="15000"/>
              </a:spcBef>
            </a:pPr>
            <a:r>
              <a:rPr lang="cs-CZ" altLang="cs-CZ" sz="1800" b="0"/>
              <a:t>                                                                           - laktát </a:t>
            </a:r>
            <a:r>
              <a:rPr lang="cs-CZ" altLang="cs-CZ" sz="1800" b="0">
                <a:cs typeface="Times New Roman" pitchFamily="18" charset="0"/>
              </a:rPr>
              <a:t>→</a:t>
            </a:r>
            <a:r>
              <a:rPr lang="cs-CZ" altLang="cs-CZ" sz="1800" b="0"/>
              <a:t>do krve</a:t>
            </a:r>
            <a:r>
              <a:rPr lang="cs-CZ" altLang="cs-CZ" sz="1800" b="0">
                <a:cs typeface="Times New Roman" pitchFamily="18" charset="0"/>
              </a:rPr>
              <a:t>→do jater→pyruvát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3738"/>
                                        </p:tgtEl>
                                        <p:attrNameLst>
                                          <p:attrName>style.visibility</p:attrName>
                                        </p:attrNameLst>
                                      </p:cBhvr>
                                      <p:to>
                                        <p:strVal val="visible"/>
                                      </p:to>
                                    </p:set>
                                    <p:anim calcmode="lin" valueType="num">
                                      <p:cBhvr>
                                        <p:cTn id="7" dur="500" fill="hold"/>
                                        <p:tgtEl>
                                          <p:spTgt spid="73738"/>
                                        </p:tgtEl>
                                        <p:attrNameLst>
                                          <p:attrName>ppt_w</p:attrName>
                                        </p:attrNameLst>
                                      </p:cBhvr>
                                      <p:tavLst>
                                        <p:tav tm="0">
                                          <p:val>
                                            <p:fltVal val="0"/>
                                          </p:val>
                                        </p:tav>
                                        <p:tav tm="100000">
                                          <p:val>
                                            <p:strVal val="#ppt_w"/>
                                          </p:val>
                                        </p:tav>
                                      </p:tavLst>
                                    </p:anim>
                                    <p:anim calcmode="lin" valueType="num">
                                      <p:cBhvr>
                                        <p:cTn id="8" dur="500" fill="hold"/>
                                        <p:tgtEl>
                                          <p:spTgt spid="73738"/>
                                        </p:tgtEl>
                                        <p:attrNameLst>
                                          <p:attrName>ppt_h</p:attrName>
                                        </p:attrNameLst>
                                      </p:cBhvr>
                                      <p:tavLst>
                                        <p:tav tm="0">
                                          <p:val>
                                            <p:fltVal val="0"/>
                                          </p:val>
                                        </p:tav>
                                        <p:tav tm="100000">
                                          <p:val>
                                            <p:strVal val="#ppt_h"/>
                                          </p:val>
                                        </p:tav>
                                      </p:tavLst>
                                    </p:anim>
                                    <p:animEffect transition="in" filter="fade">
                                      <p:cBhvr>
                                        <p:cTn id="9" dur="500"/>
                                        <p:tgtEl>
                                          <p:spTgt spid="73738"/>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73776"/>
                                        </p:tgtEl>
                                        <p:attrNameLst>
                                          <p:attrName>style.visibility</p:attrName>
                                        </p:attrNameLst>
                                      </p:cBhvr>
                                      <p:to>
                                        <p:strVal val="visible"/>
                                      </p:to>
                                    </p:set>
                                    <p:anim calcmode="lin" valueType="num">
                                      <p:cBhvr>
                                        <p:cTn id="12" dur="500" fill="hold"/>
                                        <p:tgtEl>
                                          <p:spTgt spid="73776"/>
                                        </p:tgtEl>
                                        <p:attrNameLst>
                                          <p:attrName>ppt_w</p:attrName>
                                        </p:attrNameLst>
                                      </p:cBhvr>
                                      <p:tavLst>
                                        <p:tav tm="0">
                                          <p:val>
                                            <p:fltVal val="0"/>
                                          </p:val>
                                        </p:tav>
                                        <p:tav tm="100000">
                                          <p:val>
                                            <p:strVal val="#ppt_w"/>
                                          </p:val>
                                        </p:tav>
                                      </p:tavLst>
                                    </p:anim>
                                    <p:anim calcmode="lin" valueType="num">
                                      <p:cBhvr>
                                        <p:cTn id="13" dur="500" fill="hold"/>
                                        <p:tgtEl>
                                          <p:spTgt spid="73776"/>
                                        </p:tgtEl>
                                        <p:attrNameLst>
                                          <p:attrName>ppt_h</p:attrName>
                                        </p:attrNameLst>
                                      </p:cBhvr>
                                      <p:tavLst>
                                        <p:tav tm="0">
                                          <p:val>
                                            <p:fltVal val="0"/>
                                          </p:val>
                                        </p:tav>
                                        <p:tav tm="100000">
                                          <p:val>
                                            <p:strVal val="#ppt_h"/>
                                          </p:val>
                                        </p:tav>
                                      </p:tavLst>
                                    </p:anim>
                                    <p:animEffect transition="in" filter="fade">
                                      <p:cBhvr>
                                        <p:cTn id="14" dur="500"/>
                                        <p:tgtEl>
                                          <p:spTgt spid="7377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73753"/>
                                        </p:tgtEl>
                                        <p:attrNameLst>
                                          <p:attrName>style.visibility</p:attrName>
                                        </p:attrNameLst>
                                      </p:cBhvr>
                                      <p:to>
                                        <p:strVal val="visible"/>
                                      </p:to>
                                    </p:set>
                                    <p:anim calcmode="lin" valueType="num">
                                      <p:cBhvr>
                                        <p:cTn id="19" dur="500" fill="hold"/>
                                        <p:tgtEl>
                                          <p:spTgt spid="73753"/>
                                        </p:tgtEl>
                                        <p:attrNameLst>
                                          <p:attrName>ppt_w</p:attrName>
                                        </p:attrNameLst>
                                      </p:cBhvr>
                                      <p:tavLst>
                                        <p:tav tm="0">
                                          <p:val>
                                            <p:fltVal val="0"/>
                                          </p:val>
                                        </p:tav>
                                        <p:tav tm="100000">
                                          <p:val>
                                            <p:strVal val="#ppt_w"/>
                                          </p:val>
                                        </p:tav>
                                      </p:tavLst>
                                    </p:anim>
                                    <p:anim calcmode="lin" valueType="num">
                                      <p:cBhvr>
                                        <p:cTn id="20" dur="500" fill="hold"/>
                                        <p:tgtEl>
                                          <p:spTgt spid="73753"/>
                                        </p:tgtEl>
                                        <p:attrNameLst>
                                          <p:attrName>ppt_h</p:attrName>
                                        </p:attrNameLst>
                                      </p:cBhvr>
                                      <p:tavLst>
                                        <p:tav tm="0">
                                          <p:val>
                                            <p:fltVal val="0"/>
                                          </p:val>
                                        </p:tav>
                                        <p:tav tm="100000">
                                          <p:val>
                                            <p:strVal val="#ppt_h"/>
                                          </p:val>
                                        </p:tav>
                                      </p:tavLst>
                                    </p:anim>
                                    <p:animEffect transition="in" filter="fade">
                                      <p:cBhvr>
                                        <p:cTn id="21" dur="500"/>
                                        <p:tgtEl>
                                          <p:spTgt spid="737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8" grpId="0"/>
      <p:bldP spid="73753" grpId="0"/>
      <p:bldP spid="7377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pPr>
              <a:defRPr/>
            </a:pPr>
            <a:fld id="{60E2D26D-6861-4EB4-89AE-F7C31023B548}" type="slidenum">
              <a:rPr lang="cs-CZ"/>
              <a:pPr>
                <a:defRPr/>
              </a:pPr>
              <a:t>23</a:t>
            </a:fld>
            <a:endParaRPr lang="cs-CZ"/>
          </a:p>
        </p:txBody>
      </p:sp>
      <p:sp>
        <p:nvSpPr>
          <p:cNvPr id="164866" name="Text Box 2"/>
          <p:cNvSpPr txBox="1">
            <a:spLocks noChangeArrowheads="1"/>
          </p:cNvSpPr>
          <p:nvPr/>
        </p:nvSpPr>
        <p:spPr bwMode="auto">
          <a:xfrm>
            <a:off x="1835150" y="1268413"/>
            <a:ext cx="6624638" cy="1766887"/>
          </a:xfrm>
          <a:prstGeom prst="rect">
            <a:avLst/>
          </a:prstGeom>
          <a:noFill/>
          <a:ln w="9525">
            <a:noFill/>
            <a:miter lim="800000"/>
            <a:headEnd/>
            <a:tailEnd/>
          </a:ln>
        </p:spPr>
        <p:txBody>
          <a:bodyPr>
            <a:spAutoFit/>
          </a:bodyPr>
          <a:lstStyle/>
          <a:p>
            <a:pPr>
              <a:spcBef>
                <a:spcPct val="50000"/>
              </a:spcBef>
            </a:pPr>
            <a:r>
              <a:rPr lang="cs-CZ" altLang="cs-CZ" sz="4400">
                <a:solidFill>
                  <a:srgbClr val="0033CC"/>
                </a:solidFill>
              </a:rPr>
              <a:t>        Vztah  vitaminů </a:t>
            </a:r>
          </a:p>
          <a:p>
            <a:pPr>
              <a:spcBef>
                <a:spcPct val="50000"/>
              </a:spcBef>
            </a:pPr>
            <a:r>
              <a:rPr lang="cs-CZ" altLang="cs-CZ" sz="4400">
                <a:solidFill>
                  <a:srgbClr val="0033CC"/>
                </a:solidFill>
              </a:rPr>
              <a:t>k metabolismu sacharidů</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ro číslo snímku 5"/>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6E6FCB2F-47E6-4908-A00A-FDB2F8704FA4}" type="slidenum">
              <a:rPr lang="cs-CZ" sz="1400" b="0">
                <a:latin typeface="+mn-lt"/>
              </a:rPr>
              <a:pPr algn="r">
                <a:defRPr/>
              </a:pPr>
              <a:t>24</a:t>
            </a:fld>
            <a:endParaRPr lang="cs-CZ" sz="1400" b="0">
              <a:latin typeface="+mn-lt"/>
            </a:endParaRPr>
          </a:p>
        </p:txBody>
      </p:sp>
      <p:sp>
        <p:nvSpPr>
          <p:cNvPr id="162818" name="Text Box 9"/>
          <p:cNvSpPr txBox="1">
            <a:spLocks noChangeArrowheads="1"/>
          </p:cNvSpPr>
          <p:nvPr/>
        </p:nvSpPr>
        <p:spPr bwMode="auto">
          <a:xfrm>
            <a:off x="1835150" y="260350"/>
            <a:ext cx="5219700" cy="701675"/>
          </a:xfrm>
          <a:prstGeom prst="rect">
            <a:avLst/>
          </a:prstGeom>
          <a:noFill/>
          <a:ln w="9525">
            <a:noFill/>
            <a:miter lim="800000"/>
            <a:headEnd/>
            <a:tailEnd/>
          </a:ln>
        </p:spPr>
        <p:txBody>
          <a:bodyPr>
            <a:spAutoFit/>
          </a:bodyPr>
          <a:lstStyle/>
          <a:p>
            <a:pPr algn="ctr">
              <a:spcBef>
                <a:spcPct val="50000"/>
              </a:spcBef>
            </a:pPr>
            <a:r>
              <a:rPr lang="cs-CZ" altLang="cs-CZ" sz="4000">
                <a:solidFill>
                  <a:srgbClr val="0033CC"/>
                </a:solidFill>
              </a:rPr>
              <a:t>Souhrn glykolýzy</a:t>
            </a:r>
          </a:p>
        </p:txBody>
      </p:sp>
      <p:sp>
        <p:nvSpPr>
          <p:cNvPr id="162819" name="Text Box 9"/>
          <p:cNvSpPr txBox="1">
            <a:spLocks noChangeArrowheads="1"/>
          </p:cNvSpPr>
          <p:nvPr/>
        </p:nvSpPr>
        <p:spPr bwMode="auto">
          <a:xfrm>
            <a:off x="539750" y="1260475"/>
            <a:ext cx="7200900" cy="1736725"/>
          </a:xfrm>
          <a:prstGeom prst="rect">
            <a:avLst/>
          </a:prstGeom>
          <a:noFill/>
          <a:ln w="9525">
            <a:noFill/>
            <a:miter lim="800000"/>
            <a:headEnd/>
            <a:tailEnd/>
          </a:ln>
        </p:spPr>
        <p:txBody>
          <a:bodyPr>
            <a:spAutoFit/>
          </a:bodyPr>
          <a:lstStyle/>
          <a:p>
            <a:pPr>
              <a:spcBef>
                <a:spcPct val="25000"/>
              </a:spcBef>
            </a:pPr>
            <a:r>
              <a:rPr lang="cs-CZ" sz="2400">
                <a:solidFill>
                  <a:srgbClr val="0000CC"/>
                </a:solidFill>
              </a:rPr>
              <a:t>Aerobní glykolýza:</a:t>
            </a:r>
            <a:r>
              <a:rPr lang="cs-CZ" sz="2400" b="0"/>
              <a:t> dostatečný přívod kyslíku</a:t>
            </a:r>
          </a:p>
          <a:p>
            <a:pPr lvl="1">
              <a:spcBef>
                <a:spcPct val="25000"/>
              </a:spcBef>
              <a:buFontTx/>
              <a:buChar char="•"/>
            </a:pPr>
            <a:r>
              <a:rPr lang="cs-CZ" sz="2400" b="0"/>
              <a:t> produkt: acetyl-CoA</a:t>
            </a:r>
          </a:p>
          <a:p>
            <a:pPr lvl="1">
              <a:spcBef>
                <a:spcPct val="25000"/>
              </a:spcBef>
              <a:buFontTx/>
              <a:buChar char="•"/>
            </a:pPr>
            <a:r>
              <a:rPr lang="cs-CZ" sz="2400" b="0"/>
              <a:t> </a:t>
            </a:r>
            <a:r>
              <a:rPr lang="cs-CZ" sz="2400" b="0">
                <a:solidFill>
                  <a:srgbClr val="0000CC"/>
                </a:solidFill>
              </a:rPr>
              <a:t>38 ATP</a:t>
            </a:r>
          </a:p>
          <a:p>
            <a:pPr lvl="1">
              <a:buFontTx/>
              <a:buChar char="•"/>
            </a:pPr>
            <a:r>
              <a:rPr lang="cs-CZ" sz="2400" b="0"/>
              <a:t> </a:t>
            </a:r>
            <a:r>
              <a:rPr lang="cs-CZ" sz="2400"/>
              <a:t>význam:</a:t>
            </a:r>
            <a:r>
              <a:rPr lang="cs-CZ" sz="2400" b="0"/>
              <a:t> </a:t>
            </a:r>
            <a:r>
              <a:rPr lang="cs-CZ" sz="2400">
                <a:solidFill>
                  <a:srgbClr val="FF3300"/>
                </a:solidFill>
              </a:rPr>
              <a:t>produkce energie</a:t>
            </a:r>
          </a:p>
        </p:txBody>
      </p:sp>
      <p:sp>
        <p:nvSpPr>
          <p:cNvPr id="162820" name="Text Box 10"/>
          <p:cNvSpPr txBox="1">
            <a:spLocks noChangeArrowheads="1"/>
          </p:cNvSpPr>
          <p:nvPr/>
        </p:nvSpPr>
        <p:spPr bwMode="auto">
          <a:xfrm>
            <a:off x="468313" y="3405188"/>
            <a:ext cx="8135937" cy="2862322"/>
          </a:xfrm>
          <a:prstGeom prst="rect">
            <a:avLst/>
          </a:prstGeom>
          <a:noFill/>
          <a:ln w="9525">
            <a:noFill/>
            <a:miter lim="800000"/>
            <a:headEnd/>
            <a:tailEnd/>
          </a:ln>
        </p:spPr>
        <p:txBody>
          <a:bodyPr>
            <a:spAutoFit/>
          </a:bodyPr>
          <a:lstStyle/>
          <a:p>
            <a:pPr>
              <a:spcBef>
                <a:spcPct val="25000"/>
              </a:spcBef>
            </a:pPr>
            <a:r>
              <a:rPr lang="cs-CZ" sz="2400" dirty="0">
                <a:solidFill>
                  <a:srgbClr val="0000CC"/>
                </a:solidFill>
              </a:rPr>
              <a:t>Anaerobní glykolýza:</a:t>
            </a:r>
            <a:r>
              <a:rPr lang="cs-CZ" sz="2400" b="0" dirty="0"/>
              <a:t> nedostatečný přívod kyslíku</a:t>
            </a:r>
          </a:p>
          <a:p>
            <a:pPr lvl="1">
              <a:spcBef>
                <a:spcPct val="25000"/>
              </a:spcBef>
              <a:buFontTx/>
              <a:buChar char="•"/>
            </a:pPr>
            <a:r>
              <a:rPr lang="cs-CZ" sz="2400" b="0" dirty="0"/>
              <a:t> produkt: laktát</a:t>
            </a:r>
          </a:p>
          <a:p>
            <a:pPr lvl="1">
              <a:spcBef>
                <a:spcPct val="25000"/>
              </a:spcBef>
              <a:buFontTx/>
              <a:buChar char="•"/>
            </a:pPr>
            <a:r>
              <a:rPr lang="cs-CZ" sz="2400" b="0" dirty="0"/>
              <a:t> </a:t>
            </a:r>
            <a:r>
              <a:rPr lang="cs-CZ" sz="2400" b="0" dirty="0">
                <a:solidFill>
                  <a:srgbClr val="0000CC"/>
                </a:solidFill>
              </a:rPr>
              <a:t>2 ATP</a:t>
            </a:r>
          </a:p>
          <a:p>
            <a:pPr lvl="1">
              <a:buFontTx/>
              <a:buChar char="•"/>
            </a:pPr>
            <a:r>
              <a:rPr lang="cs-CZ" sz="2400" b="0" dirty="0"/>
              <a:t> </a:t>
            </a:r>
            <a:r>
              <a:rPr lang="cs-CZ" sz="2400" dirty="0"/>
              <a:t>význam:</a:t>
            </a:r>
            <a:r>
              <a:rPr lang="cs-CZ" sz="2400" b="0" dirty="0"/>
              <a:t> </a:t>
            </a:r>
            <a:r>
              <a:rPr lang="cs-CZ" sz="2400" dirty="0">
                <a:solidFill>
                  <a:srgbClr val="FF3300"/>
                </a:solidFill>
              </a:rPr>
              <a:t>produkce energie ve specifických případech:</a:t>
            </a:r>
          </a:p>
          <a:p>
            <a:pPr lvl="2">
              <a:buFont typeface="Wingdings" pitchFamily="2" charset="2"/>
              <a:buChar char="Ø"/>
            </a:pPr>
            <a:r>
              <a:rPr lang="cs-CZ" sz="2400" b="0" dirty="0"/>
              <a:t> </a:t>
            </a:r>
            <a:r>
              <a:rPr lang="cs-CZ" sz="2400" b="0" dirty="0" smtClean="0"/>
              <a:t> tkáně </a:t>
            </a:r>
            <a:r>
              <a:rPr lang="cs-CZ" sz="2400" b="0" dirty="0"/>
              <a:t>za hypoxie</a:t>
            </a:r>
          </a:p>
          <a:p>
            <a:pPr lvl="2">
              <a:buFont typeface="Wingdings" pitchFamily="2" charset="2"/>
              <a:buChar char="Ø"/>
            </a:pPr>
            <a:r>
              <a:rPr lang="cs-CZ" sz="2400" b="0" dirty="0"/>
              <a:t> </a:t>
            </a:r>
            <a:r>
              <a:rPr lang="cs-CZ" sz="2400" b="0" dirty="0" smtClean="0"/>
              <a:t> buňky </a:t>
            </a:r>
            <a:r>
              <a:rPr lang="cs-CZ" sz="2400" b="0" dirty="0"/>
              <a:t>nemající mitochondrie (erytrocyty, leukocyty,..)</a:t>
            </a:r>
          </a:p>
          <a:p>
            <a:pPr lvl="2">
              <a:buFont typeface="Wingdings" pitchFamily="2" charset="2"/>
              <a:buChar char="Ø"/>
            </a:pPr>
            <a:r>
              <a:rPr lang="cs-CZ" sz="2400" b="0" dirty="0"/>
              <a:t> </a:t>
            </a:r>
            <a:r>
              <a:rPr lang="cs-CZ" sz="2400" b="0" dirty="0" smtClean="0"/>
              <a:t> při </a:t>
            </a:r>
            <a:r>
              <a:rPr lang="cs-CZ" sz="2400" b="0" dirty="0"/>
              <a:t>potřebě šetřit laktát pro glukoneogenezi</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5889" name="Picture 6"/>
          <p:cNvPicPr>
            <a:picLocks noChangeAspect="1" noChangeArrowheads="1"/>
          </p:cNvPicPr>
          <p:nvPr/>
        </p:nvPicPr>
        <p:blipFill>
          <a:blip r:embed="rId2"/>
          <a:srcRect/>
          <a:stretch>
            <a:fillRect/>
          </a:stretch>
        </p:blipFill>
        <p:spPr bwMode="auto">
          <a:xfrm>
            <a:off x="6588125" y="692150"/>
            <a:ext cx="2466975" cy="1146175"/>
          </a:xfrm>
          <a:prstGeom prst="rect">
            <a:avLst/>
          </a:prstGeom>
          <a:noFill/>
          <a:ln w="9525">
            <a:noFill/>
            <a:miter lim="800000"/>
            <a:headEnd/>
            <a:tailEnd/>
          </a:ln>
        </p:spPr>
      </p:pic>
      <p:pic>
        <p:nvPicPr>
          <p:cNvPr id="165890" name="Picture 17" descr="https://encrypted-tbn1.gstatic.com/images?q=tbn:ANd9GcSwb69AYw1mGT_s9mx7-GWOR5yjaH8FmBgTSUbIPUOSd_til6G0RQ"/>
          <p:cNvPicPr>
            <a:picLocks noChangeAspect="1" noChangeArrowheads="1"/>
          </p:cNvPicPr>
          <p:nvPr/>
        </p:nvPicPr>
        <p:blipFill>
          <a:blip r:embed="rId3"/>
          <a:srcRect/>
          <a:stretch>
            <a:fillRect/>
          </a:stretch>
        </p:blipFill>
        <p:spPr bwMode="auto">
          <a:xfrm>
            <a:off x="7334250" y="3025775"/>
            <a:ext cx="1809750" cy="1204913"/>
          </a:xfrm>
          <a:prstGeom prst="rect">
            <a:avLst/>
          </a:prstGeom>
          <a:noFill/>
          <a:ln w="9525">
            <a:noFill/>
            <a:miter lim="800000"/>
            <a:headEnd/>
            <a:tailEnd/>
          </a:ln>
        </p:spPr>
      </p:pic>
      <p:pic>
        <p:nvPicPr>
          <p:cNvPr id="165891" name="Picture 28" descr="ANd9GcQDLTj_qinNtWvhD_DnXFK6SBaxEsDE1RwEC7mYYZrjgZupAVSOew"/>
          <p:cNvPicPr>
            <a:picLocks noChangeAspect="1" noChangeArrowheads="1"/>
          </p:cNvPicPr>
          <p:nvPr/>
        </p:nvPicPr>
        <p:blipFill>
          <a:blip r:embed="rId4"/>
          <a:srcRect/>
          <a:stretch>
            <a:fillRect/>
          </a:stretch>
        </p:blipFill>
        <p:spPr bwMode="auto">
          <a:xfrm>
            <a:off x="5867400" y="3509963"/>
            <a:ext cx="1079500" cy="801687"/>
          </a:xfrm>
          <a:prstGeom prst="rect">
            <a:avLst/>
          </a:prstGeom>
          <a:noFill/>
          <a:ln w="9525">
            <a:noFill/>
            <a:miter lim="800000"/>
            <a:headEnd/>
            <a:tailEnd/>
          </a:ln>
        </p:spPr>
      </p:pic>
      <p:sp>
        <p:nvSpPr>
          <p:cNvPr id="165892" name="Zástupný symbol pro číslo snímku 3"/>
          <p:cNvSpPr txBox="1">
            <a:spLocks noGrp="1"/>
          </p:cNvSpPr>
          <p:nvPr/>
        </p:nvSpPr>
        <p:spPr bwMode="auto">
          <a:xfrm>
            <a:off x="6553200" y="6248400"/>
            <a:ext cx="1905000" cy="457200"/>
          </a:xfrm>
          <a:prstGeom prst="rect">
            <a:avLst/>
          </a:prstGeom>
          <a:noFill/>
          <a:ln w="9525">
            <a:noFill/>
            <a:miter lim="800000"/>
            <a:headEnd/>
            <a:tailEnd/>
          </a:ln>
        </p:spPr>
        <p:txBody>
          <a:bodyPr/>
          <a:lstStyle/>
          <a:p>
            <a:pPr algn="r" eaLnBrk="0" hangingPunct="0"/>
            <a:fld id="{7716F70B-2A76-4418-A9C2-259444C71D58}" type="slidenum">
              <a:rPr lang="en-CA" altLang="cs-CZ" sz="1400" b="0">
                <a:latin typeface="Arial" charset="0"/>
              </a:rPr>
              <a:pPr algn="r" eaLnBrk="0" hangingPunct="0"/>
              <a:t>25</a:t>
            </a:fld>
            <a:endParaRPr lang="en-CA" altLang="cs-CZ" sz="1400" b="0">
              <a:latin typeface="Arial" charset="0"/>
            </a:endParaRPr>
          </a:p>
        </p:txBody>
      </p:sp>
      <p:sp>
        <p:nvSpPr>
          <p:cNvPr id="6"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endParaRPr lang="cs-CZ" sz="1400" b="0" dirty="0">
              <a:latin typeface="+mn-lt"/>
            </a:endParaRPr>
          </a:p>
        </p:txBody>
      </p:sp>
      <p:sp>
        <p:nvSpPr>
          <p:cNvPr id="165894" name="Text Box 3"/>
          <p:cNvSpPr txBox="1">
            <a:spLocks noChangeArrowheads="1"/>
          </p:cNvSpPr>
          <p:nvPr/>
        </p:nvSpPr>
        <p:spPr bwMode="auto">
          <a:xfrm>
            <a:off x="2268538" y="333375"/>
            <a:ext cx="4968875" cy="701675"/>
          </a:xfrm>
          <a:prstGeom prst="rect">
            <a:avLst/>
          </a:prstGeom>
          <a:noFill/>
          <a:ln w="9525">
            <a:noFill/>
            <a:miter lim="800000"/>
            <a:headEnd/>
            <a:tailEnd/>
          </a:ln>
        </p:spPr>
        <p:txBody>
          <a:bodyPr>
            <a:spAutoFit/>
          </a:bodyPr>
          <a:lstStyle/>
          <a:p>
            <a:pPr>
              <a:spcBef>
                <a:spcPct val="50000"/>
              </a:spcBef>
            </a:pPr>
            <a:r>
              <a:rPr lang="cs-CZ" altLang="cs-CZ" sz="4000">
                <a:solidFill>
                  <a:srgbClr val="0033CC"/>
                </a:solidFill>
              </a:rPr>
              <a:t>Thiamin – vitamin B</a:t>
            </a:r>
            <a:r>
              <a:rPr lang="cs-CZ" altLang="cs-CZ" sz="4000" baseline="-25000">
                <a:solidFill>
                  <a:srgbClr val="0033CC"/>
                </a:solidFill>
              </a:rPr>
              <a:t>1</a:t>
            </a:r>
            <a:endParaRPr lang="cs-CZ" altLang="cs-CZ" sz="4000">
              <a:solidFill>
                <a:srgbClr val="0033CC"/>
              </a:solidFill>
            </a:endParaRPr>
          </a:p>
        </p:txBody>
      </p:sp>
      <p:sp>
        <p:nvSpPr>
          <p:cNvPr id="165895" name="Rectangle 4"/>
          <p:cNvSpPr>
            <a:spLocks noChangeArrowheads="1"/>
          </p:cNvSpPr>
          <p:nvPr/>
        </p:nvSpPr>
        <p:spPr bwMode="auto">
          <a:xfrm>
            <a:off x="487363" y="3319463"/>
            <a:ext cx="8531225" cy="822325"/>
          </a:xfrm>
          <a:prstGeom prst="rect">
            <a:avLst/>
          </a:prstGeom>
          <a:noFill/>
          <a:ln w="9525">
            <a:noFill/>
            <a:miter lim="800000"/>
            <a:headEnd/>
            <a:tailEnd/>
          </a:ln>
        </p:spPr>
        <p:txBody>
          <a:bodyPr>
            <a:spAutoFit/>
          </a:bodyPr>
          <a:lstStyle/>
          <a:p>
            <a:pPr>
              <a:buFontTx/>
              <a:buChar char="•"/>
            </a:pPr>
            <a:r>
              <a:rPr lang="cs-CZ" altLang="cs-CZ" sz="2400" b="0"/>
              <a:t> Denní potřeba: 1,5 mg</a:t>
            </a:r>
            <a:endParaRPr lang="cs-CZ" altLang="cs-CZ" sz="2400">
              <a:solidFill>
                <a:srgbClr val="0033CC"/>
              </a:solidFill>
            </a:endParaRPr>
          </a:p>
          <a:p>
            <a:pPr>
              <a:buFontTx/>
              <a:buChar char="•"/>
            </a:pPr>
            <a:r>
              <a:rPr lang="cs-CZ" altLang="cs-CZ" sz="2400" b="0"/>
              <a:t> Zdroj: maso, celozrnný chléb, kvasnice                                                         </a:t>
            </a:r>
          </a:p>
        </p:txBody>
      </p:sp>
      <p:sp>
        <p:nvSpPr>
          <p:cNvPr id="165896" name="Text Box 5"/>
          <p:cNvSpPr txBox="1">
            <a:spLocks noChangeArrowheads="1"/>
          </p:cNvSpPr>
          <p:nvPr/>
        </p:nvSpPr>
        <p:spPr bwMode="auto">
          <a:xfrm>
            <a:off x="153988" y="1427163"/>
            <a:ext cx="7480300" cy="1569660"/>
          </a:xfrm>
          <a:prstGeom prst="rect">
            <a:avLst/>
          </a:prstGeom>
          <a:noFill/>
          <a:ln w="9525">
            <a:noFill/>
            <a:miter lim="800000"/>
            <a:headEnd/>
            <a:tailEnd/>
          </a:ln>
        </p:spPr>
        <p:txBody>
          <a:bodyPr>
            <a:spAutoFit/>
          </a:bodyPr>
          <a:lstStyle/>
          <a:p>
            <a:pPr>
              <a:buFont typeface="Wingdings" pitchFamily="2" charset="2"/>
              <a:buChar char="Ø"/>
            </a:pPr>
            <a:r>
              <a:rPr lang="cs-CZ" altLang="cs-CZ" sz="2400" b="0" dirty="0"/>
              <a:t>  </a:t>
            </a:r>
            <a:r>
              <a:rPr lang="cs-CZ" altLang="cs-CZ" sz="2400" dirty="0" err="1">
                <a:solidFill>
                  <a:srgbClr val="0000CC"/>
                </a:solidFill>
              </a:rPr>
              <a:t>kofaktor</a:t>
            </a:r>
            <a:r>
              <a:rPr lang="cs-CZ" altLang="cs-CZ" sz="2400" dirty="0"/>
              <a:t>:</a:t>
            </a:r>
            <a:r>
              <a:rPr lang="cs-CZ" altLang="cs-CZ" sz="2400" b="0" dirty="0"/>
              <a:t> </a:t>
            </a:r>
            <a:r>
              <a:rPr lang="cs-CZ" altLang="cs-CZ" sz="2400" b="0" dirty="0" err="1"/>
              <a:t>thiamindifosfát</a:t>
            </a:r>
            <a:r>
              <a:rPr lang="cs-CZ" altLang="cs-CZ" sz="2400" b="0" dirty="0"/>
              <a:t> (TDP)</a:t>
            </a:r>
          </a:p>
          <a:p>
            <a:pPr>
              <a:buFont typeface="Wingdings" pitchFamily="2" charset="2"/>
              <a:buChar char="Ø"/>
            </a:pPr>
            <a:r>
              <a:rPr lang="cs-CZ" altLang="cs-CZ" sz="2400" b="0" dirty="0" smtClean="0"/>
              <a:t>  funkce </a:t>
            </a:r>
            <a:r>
              <a:rPr lang="cs-CZ" altLang="cs-CZ" sz="2400" b="0" dirty="0" err="1"/>
              <a:t>kofaktoru</a:t>
            </a:r>
            <a:r>
              <a:rPr lang="cs-CZ" altLang="cs-CZ" sz="2400" b="0" dirty="0"/>
              <a:t>:  </a:t>
            </a:r>
            <a:r>
              <a:rPr lang="cs-CZ" altLang="cs-CZ" sz="2400" dirty="0">
                <a:solidFill>
                  <a:srgbClr val="0000CC"/>
                </a:solidFill>
              </a:rPr>
              <a:t>oxidační dekarboxylace</a:t>
            </a:r>
            <a:r>
              <a:rPr lang="cs-CZ" altLang="cs-CZ" sz="2400" dirty="0">
                <a:solidFill>
                  <a:srgbClr val="0033CC"/>
                </a:solidFill>
              </a:rPr>
              <a:t> </a:t>
            </a:r>
            <a:r>
              <a:rPr lang="cs-CZ" altLang="cs-CZ" sz="2400" b="0" dirty="0"/>
              <a:t>(pyruvátu) </a:t>
            </a:r>
          </a:p>
          <a:p>
            <a:pPr>
              <a:buFont typeface="Wingdings" pitchFamily="2" charset="2"/>
              <a:buChar char="Ø"/>
            </a:pPr>
            <a:r>
              <a:rPr lang="cs-CZ" altLang="cs-CZ" sz="2400" b="0" dirty="0" smtClean="0"/>
              <a:t>  </a:t>
            </a:r>
            <a:r>
              <a:rPr lang="cs-CZ" altLang="cs-CZ" sz="2400" b="0" dirty="0" err="1" smtClean="0"/>
              <a:t>thiamin</a:t>
            </a:r>
            <a:r>
              <a:rPr lang="cs-CZ" altLang="cs-CZ" sz="2400" b="0" dirty="0" smtClean="0"/>
              <a:t> </a:t>
            </a:r>
            <a:r>
              <a:rPr lang="cs-CZ" altLang="cs-CZ" sz="2400" b="0" dirty="0"/>
              <a:t>je nezbytný pro </a:t>
            </a:r>
            <a:r>
              <a:rPr lang="cs-CZ" altLang="cs-CZ" sz="2400" b="0" dirty="0">
                <a:solidFill>
                  <a:srgbClr val="0000CC"/>
                </a:solidFill>
              </a:rPr>
              <a:t>energetický metabolismus</a:t>
            </a:r>
            <a:r>
              <a:rPr lang="cs-CZ" altLang="cs-CZ" sz="2400" b="0" dirty="0">
                <a:solidFill>
                  <a:srgbClr val="3333CC"/>
                </a:solidFill>
              </a:rPr>
              <a:t> </a:t>
            </a:r>
          </a:p>
          <a:p>
            <a:r>
              <a:rPr lang="cs-CZ" altLang="cs-CZ" sz="2400" b="0" dirty="0"/>
              <a:t>       (metabolismus </a:t>
            </a:r>
            <a:r>
              <a:rPr lang="cs-CZ" altLang="cs-CZ" sz="2400" dirty="0"/>
              <a:t>sacharidů</a:t>
            </a:r>
            <a:r>
              <a:rPr lang="cs-CZ" altLang="cs-CZ" sz="2400" b="0" dirty="0"/>
              <a:t> a též ostatních živin)</a:t>
            </a:r>
          </a:p>
        </p:txBody>
      </p:sp>
      <p:sp>
        <p:nvSpPr>
          <p:cNvPr id="165897" name="Rectangle 4"/>
          <p:cNvSpPr>
            <a:spLocks noChangeArrowheads="1"/>
          </p:cNvSpPr>
          <p:nvPr/>
        </p:nvSpPr>
        <p:spPr bwMode="auto">
          <a:xfrm>
            <a:off x="306388" y="4737100"/>
            <a:ext cx="8945562" cy="1616075"/>
          </a:xfrm>
          <a:prstGeom prst="rect">
            <a:avLst/>
          </a:prstGeom>
          <a:noFill/>
          <a:ln w="9525">
            <a:noFill/>
            <a:miter lim="800000"/>
            <a:headEnd/>
            <a:tailEnd/>
          </a:ln>
        </p:spPr>
        <p:txBody>
          <a:bodyPr>
            <a:spAutoFit/>
          </a:bodyPr>
          <a:lstStyle/>
          <a:p>
            <a:r>
              <a:rPr lang="cs-CZ" altLang="cs-CZ" sz="2000"/>
              <a:t>Nedostatek:</a:t>
            </a:r>
            <a:r>
              <a:rPr lang="cs-CZ" altLang="cs-CZ" sz="2000" b="0"/>
              <a:t> zvýšená únava, svalová slabost, deprese</a:t>
            </a:r>
          </a:p>
          <a:p>
            <a:pPr eaLnBrk="0" hangingPunct="0"/>
            <a:r>
              <a:rPr lang="cs-CZ" altLang="cs-CZ" sz="2000" b="0"/>
              <a:t>                 </a:t>
            </a:r>
            <a:r>
              <a:rPr lang="cs-CZ" altLang="cs-CZ" sz="2000"/>
              <a:t> beri-beri:  </a:t>
            </a:r>
            <a:r>
              <a:rPr lang="cs-CZ" altLang="cs-CZ" sz="2000" b="0"/>
              <a:t>postižení nervového systému a cardivaskulárního systému</a:t>
            </a:r>
            <a:br>
              <a:rPr lang="cs-CZ" altLang="cs-CZ" sz="2000" b="0"/>
            </a:br>
            <a:r>
              <a:rPr lang="cs-CZ" altLang="cs-CZ" sz="2000" b="0"/>
              <a:t>                          „extrémní slabost“ </a:t>
            </a:r>
          </a:p>
          <a:p>
            <a:pPr eaLnBrk="0" hangingPunct="0"/>
            <a:r>
              <a:rPr lang="cs-CZ" altLang="cs-CZ" sz="2000" b="0"/>
              <a:t>                  </a:t>
            </a:r>
            <a:r>
              <a:rPr lang="cs-CZ" altLang="cs-CZ" sz="2000"/>
              <a:t>Wernicke-Korsakoff syndrome</a:t>
            </a:r>
            <a:r>
              <a:rPr lang="cs-CZ" altLang="cs-CZ" sz="2000" b="0"/>
              <a:t>: encephalopatie and psychóza </a:t>
            </a:r>
          </a:p>
          <a:p>
            <a:pPr eaLnBrk="0" hangingPunct="0"/>
            <a:r>
              <a:rPr lang="cs-CZ" altLang="cs-CZ" sz="2000" b="0"/>
              <a:t>                          (typicky u chronického alkoholismu)</a:t>
            </a:r>
          </a:p>
        </p:txBody>
      </p:sp>
      <p:sp>
        <p:nvSpPr>
          <p:cNvPr id="165898" name="AutoShape 9"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
        <p:nvSpPr>
          <p:cNvPr id="165899" name="AutoShape 11"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
        <p:nvSpPr>
          <p:cNvPr id="165900" name="AutoShape 13"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pic>
        <p:nvPicPr>
          <p:cNvPr id="165901" name="Picture 23" descr="ANd9GcRdcAzGqSLDvxiCI6WqKI9nqPS_Em9md-4aLkU3257MNz-zIIABLg"/>
          <p:cNvPicPr>
            <a:picLocks noChangeAspect="1" noChangeArrowheads="1"/>
          </p:cNvPicPr>
          <p:nvPr/>
        </p:nvPicPr>
        <p:blipFill>
          <a:blip r:embed="rId5"/>
          <a:srcRect/>
          <a:stretch>
            <a:fillRect/>
          </a:stretch>
        </p:blipFill>
        <p:spPr bwMode="auto">
          <a:xfrm>
            <a:off x="6804025" y="3068638"/>
            <a:ext cx="792163" cy="666750"/>
          </a:xfrm>
          <a:prstGeom prst="rect">
            <a:avLst/>
          </a:prstGeom>
          <a:noFill/>
          <a:ln w="9525">
            <a:noFill/>
            <a:miter lim="800000"/>
            <a:headEnd/>
            <a:tailEnd/>
          </a:ln>
        </p:spPr>
      </p:pic>
      <p:pic>
        <p:nvPicPr>
          <p:cNvPr id="165902" name="Picture 24" descr="800X600__kvasnice"/>
          <p:cNvPicPr>
            <a:picLocks noChangeAspect="1" noChangeArrowheads="1"/>
          </p:cNvPicPr>
          <p:nvPr/>
        </p:nvPicPr>
        <p:blipFill>
          <a:blip r:embed="rId6"/>
          <a:srcRect/>
          <a:stretch>
            <a:fillRect/>
          </a:stretch>
        </p:blipFill>
        <p:spPr bwMode="auto">
          <a:xfrm>
            <a:off x="7218363" y="3911600"/>
            <a:ext cx="749300" cy="533400"/>
          </a:xfrm>
          <a:prstGeom prst="rect">
            <a:avLst/>
          </a:prstGeom>
          <a:noFill/>
          <a:ln w="9525">
            <a:noFill/>
            <a:miter lim="800000"/>
            <a:headEnd/>
            <a:tailEnd/>
          </a:ln>
        </p:spPr>
      </p:pic>
      <p:sp>
        <p:nvSpPr>
          <p:cNvPr id="165903" name="AutoShape 26" descr="2Q=="/>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Zástupný symbol pro číslo snímku 3"/>
          <p:cNvSpPr txBox="1">
            <a:spLocks noGrp="1"/>
          </p:cNvSpPr>
          <p:nvPr/>
        </p:nvSpPr>
        <p:spPr bwMode="auto">
          <a:xfrm>
            <a:off x="6553200" y="6248400"/>
            <a:ext cx="1905000" cy="457200"/>
          </a:xfrm>
          <a:prstGeom prst="rect">
            <a:avLst/>
          </a:prstGeom>
          <a:noFill/>
          <a:ln w="9525">
            <a:noFill/>
            <a:miter lim="800000"/>
            <a:headEnd/>
            <a:tailEnd/>
          </a:ln>
        </p:spPr>
        <p:txBody>
          <a:bodyPr/>
          <a:lstStyle/>
          <a:p>
            <a:pPr algn="r" eaLnBrk="0" hangingPunct="0"/>
            <a:fld id="{2DB2DE49-FAD2-4DDA-8B39-31144AA37CEA}" type="slidenum">
              <a:rPr lang="en-CA" altLang="cs-CZ" sz="1400" b="0">
                <a:latin typeface="Arial" charset="0"/>
              </a:rPr>
              <a:pPr algn="r" eaLnBrk="0" hangingPunct="0"/>
              <a:t>26</a:t>
            </a:fld>
            <a:endParaRPr lang="en-CA" altLang="cs-CZ" sz="1400" b="0">
              <a:latin typeface="Arial" charset="0"/>
            </a:endParaRPr>
          </a:p>
        </p:txBody>
      </p:sp>
      <p:sp>
        <p:nvSpPr>
          <p:cNvPr id="166914" name="Text Box 3"/>
          <p:cNvSpPr txBox="1">
            <a:spLocks noChangeArrowheads="1"/>
          </p:cNvSpPr>
          <p:nvPr/>
        </p:nvSpPr>
        <p:spPr bwMode="auto">
          <a:xfrm>
            <a:off x="1116013" y="0"/>
            <a:ext cx="3816350" cy="701675"/>
          </a:xfrm>
          <a:prstGeom prst="rect">
            <a:avLst/>
          </a:prstGeom>
          <a:noFill/>
          <a:ln w="9525">
            <a:noFill/>
            <a:miter lim="800000"/>
            <a:headEnd/>
            <a:tailEnd/>
          </a:ln>
        </p:spPr>
        <p:txBody>
          <a:bodyPr>
            <a:spAutoFit/>
          </a:bodyPr>
          <a:lstStyle/>
          <a:p>
            <a:pPr>
              <a:spcBef>
                <a:spcPct val="50000"/>
              </a:spcBef>
            </a:pPr>
            <a:endParaRPr lang="cs-CZ" altLang="cs-CZ" sz="4000" b="0">
              <a:latin typeface="Arial" charset="0"/>
            </a:endParaRPr>
          </a:p>
        </p:txBody>
      </p:sp>
      <p:sp>
        <p:nvSpPr>
          <p:cNvPr id="166915" name="Text Box 4"/>
          <p:cNvSpPr txBox="1">
            <a:spLocks noChangeArrowheads="1"/>
          </p:cNvSpPr>
          <p:nvPr/>
        </p:nvSpPr>
        <p:spPr bwMode="auto">
          <a:xfrm>
            <a:off x="755650" y="333375"/>
            <a:ext cx="7632700" cy="1919288"/>
          </a:xfrm>
          <a:prstGeom prst="rect">
            <a:avLst/>
          </a:prstGeom>
          <a:noFill/>
          <a:ln w="9525">
            <a:noFill/>
            <a:miter lim="800000"/>
            <a:headEnd/>
            <a:tailEnd/>
          </a:ln>
        </p:spPr>
        <p:txBody>
          <a:bodyPr>
            <a:spAutoFit/>
          </a:bodyPr>
          <a:lstStyle/>
          <a:p>
            <a:r>
              <a:rPr lang="cs-CZ" altLang="cs-CZ">
                <a:solidFill>
                  <a:srgbClr val="0033CC"/>
                </a:solidFill>
              </a:rPr>
              <a:t>                           </a:t>
            </a:r>
            <a:r>
              <a:rPr lang="cs-CZ" altLang="cs-CZ" sz="4000">
                <a:solidFill>
                  <a:srgbClr val="0000CC"/>
                </a:solidFill>
              </a:rPr>
              <a:t>Niacin</a:t>
            </a:r>
            <a:r>
              <a:rPr lang="cs-CZ" altLang="cs-CZ" sz="4000">
                <a:solidFill>
                  <a:srgbClr val="0033CC"/>
                </a:solidFill>
              </a:rPr>
              <a:t> </a:t>
            </a:r>
          </a:p>
          <a:p>
            <a:r>
              <a:rPr lang="cs-CZ" altLang="cs-CZ">
                <a:solidFill>
                  <a:srgbClr val="0033CC"/>
                </a:solidFill>
              </a:rPr>
              <a:t>      </a:t>
            </a:r>
            <a:r>
              <a:rPr lang="cs-CZ" altLang="cs-CZ" sz="2400"/>
              <a:t>(směs nikotinamidu a kyseliny nikotinové) </a:t>
            </a:r>
          </a:p>
          <a:p>
            <a:r>
              <a:rPr lang="cs-CZ" altLang="cs-CZ" sz="2400"/>
              <a:t>                      (vitamin B</a:t>
            </a:r>
            <a:r>
              <a:rPr lang="cs-CZ" altLang="cs-CZ" sz="2400" baseline="-25000"/>
              <a:t>3</a:t>
            </a:r>
            <a:r>
              <a:rPr lang="cs-CZ" altLang="cs-CZ" sz="2400"/>
              <a:t>, vitamin PP)</a:t>
            </a:r>
          </a:p>
          <a:p>
            <a:endParaRPr lang="cs-CZ" altLang="cs-CZ" sz="2400" b="0"/>
          </a:p>
        </p:txBody>
      </p:sp>
      <p:pic>
        <p:nvPicPr>
          <p:cNvPr id="166916" name="Picture 6"/>
          <p:cNvPicPr>
            <a:picLocks noChangeAspect="1" noChangeArrowheads="1"/>
          </p:cNvPicPr>
          <p:nvPr/>
        </p:nvPicPr>
        <p:blipFill>
          <a:blip r:embed="rId2"/>
          <a:srcRect/>
          <a:stretch>
            <a:fillRect/>
          </a:stretch>
        </p:blipFill>
        <p:spPr bwMode="auto">
          <a:xfrm>
            <a:off x="6135688" y="1465263"/>
            <a:ext cx="1076325" cy="844550"/>
          </a:xfrm>
          <a:prstGeom prst="rect">
            <a:avLst/>
          </a:prstGeom>
          <a:noFill/>
          <a:ln w="9525">
            <a:noFill/>
            <a:miter lim="800000"/>
            <a:headEnd/>
            <a:tailEnd/>
          </a:ln>
        </p:spPr>
      </p:pic>
      <p:pic>
        <p:nvPicPr>
          <p:cNvPr id="166917" name="Picture 7"/>
          <p:cNvPicPr>
            <a:picLocks noChangeAspect="1" noChangeArrowheads="1"/>
          </p:cNvPicPr>
          <p:nvPr/>
        </p:nvPicPr>
        <p:blipFill>
          <a:blip r:embed="rId3"/>
          <a:srcRect/>
          <a:stretch>
            <a:fillRect/>
          </a:stretch>
        </p:blipFill>
        <p:spPr bwMode="auto">
          <a:xfrm>
            <a:off x="7748588" y="1289050"/>
            <a:ext cx="1143000" cy="844550"/>
          </a:xfrm>
          <a:prstGeom prst="rect">
            <a:avLst/>
          </a:prstGeom>
          <a:noFill/>
          <a:ln w="9525">
            <a:noFill/>
            <a:miter lim="800000"/>
            <a:headEnd/>
            <a:tailEnd/>
          </a:ln>
        </p:spPr>
      </p:pic>
      <p:sp>
        <p:nvSpPr>
          <p:cNvPr id="166918" name="Text Box 8"/>
          <p:cNvSpPr txBox="1">
            <a:spLocks noChangeArrowheads="1"/>
          </p:cNvSpPr>
          <p:nvPr/>
        </p:nvSpPr>
        <p:spPr bwMode="auto">
          <a:xfrm>
            <a:off x="5795963" y="2133600"/>
            <a:ext cx="3097212" cy="366713"/>
          </a:xfrm>
          <a:prstGeom prst="rect">
            <a:avLst/>
          </a:prstGeom>
          <a:noFill/>
          <a:ln w="9525">
            <a:noFill/>
            <a:miter lim="800000"/>
            <a:headEnd/>
            <a:tailEnd/>
          </a:ln>
        </p:spPr>
        <p:txBody>
          <a:bodyPr>
            <a:spAutoFit/>
          </a:bodyPr>
          <a:lstStyle/>
          <a:p>
            <a:pPr>
              <a:spcBef>
                <a:spcPct val="50000"/>
              </a:spcBef>
            </a:pPr>
            <a:r>
              <a:rPr lang="cs-CZ" altLang="cs-CZ" sz="1800" b="0"/>
              <a:t>Kys.nikotinová      Nikotinamid</a:t>
            </a:r>
          </a:p>
        </p:txBody>
      </p:sp>
      <p:sp>
        <p:nvSpPr>
          <p:cNvPr id="166919" name="Text Box 4"/>
          <p:cNvSpPr txBox="1">
            <a:spLocks noChangeArrowheads="1"/>
          </p:cNvSpPr>
          <p:nvPr/>
        </p:nvSpPr>
        <p:spPr bwMode="auto">
          <a:xfrm>
            <a:off x="395288" y="2368550"/>
            <a:ext cx="8064500" cy="2757488"/>
          </a:xfrm>
          <a:prstGeom prst="rect">
            <a:avLst/>
          </a:prstGeom>
          <a:noFill/>
          <a:ln w="9525">
            <a:noFill/>
            <a:miter lim="800000"/>
            <a:headEnd/>
            <a:tailEnd/>
          </a:ln>
        </p:spPr>
        <p:txBody>
          <a:bodyPr>
            <a:spAutoFit/>
          </a:bodyPr>
          <a:lstStyle/>
          <a:p>
            <a:pPr>
              <a:spcAft>
                <a:spcPct val="10000"/>
              </a:spcAft>
              <a:buFont typeface="Wingdings" pitchFamily="2" charset="2"/>
              <a:buChar char="Ø"/>
            </a:pPr>
            <a:r>
              <a:rPr lang="cs-CZ" altLang="cs-CZ" sz="2400">
                <a:solidFill>
                  <a:srgbClr val="0000CC"/>
                </a:solidFill>
                <a:cs typeface="Times New Roman" pitchFamily="18" charset="0"/>
              </a:rPr>
              <a:t>  kofaktor: NAD</a:t>
            </a:r>
            <a:r>
              <a:rPr lang="cs-CZ" altLang="cs-CZ" sz="2400" baseline="30000">
                <a:solidFill>
                  <a:srgbClr val="0000CC"/>
                </a:solidFill>
                <a:cs typeface="Times New Roman" pitchFamily="18" charset="0"/>
              </a:rPr>
              <a:t>+</a:t>
            </a:r>
          </a:p>
          <a:p>
            <a:pPr>
              <a:buFont typeface="Wingdings" pitchFamily="2" charset="2"/>
              <a:buChar char="Ø"/>
            </a:pPr>
            <a:r>
              <a:rPr lang="cs-CZ" altLang="cs-CZ" sz="2400">
                <a:cs typeface="Times New Roman" pitchFamily="18" charset="0"/>
              </a:rPr>
              <a:t>  </a:t>
            </a:r>
            <a:r>
              <a:rPr lang="cs-CZ" altLang="cs-CZ" sz="2400" b="0">
                <a:cs typeface="Times New Roman" pitchFamily="18" charset="0"/>
              </a:rPr>
              <a:t>funkce kofaktoru: </a:t>
            </a:r>
            <a:r>
              <a:rPr lang="cs-CZ" altLang="cs-CZ" sz="2400" b="0">
                <a:solidFill>
                  <a:srgbClr val="0000CC"/>
                </a:solidFill>
                <a:cs typeface="Times New Roman" pitchFamily="18" charset="0"/>
              </a:rPr>
              <a:t>dehydrogenační </a:t>
            </a:r>
            <a:r>
              <a:rPr lang="cs-CZ" altLang="cs-CZ" sz="2400" b="0">
                <a:cs typeface="Times New Roman" pitchFamily="18" charset="0"/>
              </a:rPr>
              <a:t>reakce</a:t>
            </a:r>
          </a:p>
          <a:p>
            <a:endParaRPr lang="cs-CZ" altLang="cs-CZ" sz="2400">
              <a:cs typeface="Times New Roman" pitchFamily="18" charset="0"/>
            </a:endParaRPr>
          </a:p>
          <a:p>
            <a:pPr>
              <a:buFontTx/>
              <a:buChar char="•"/>
            </a:pPr>
            <a:r>
              <a:rPr lang="cs-CZ" altLang="cs-CZ" sz="2400" b="0"/>
              <a:t> Denní potřeba: 20 mg</a:t>
            </a:r>
            <a:endParaRPr lang="cs-CZ" altLang="cs-CZ" sz="2400" b="0">
              <a:cs typeface="Times New Roman" pitchFamily="18" charset="0"/>
            </a:endParaRPr>
          </a:p>
          <a:p>
            <a:pPr>
              <a:buFontTx/>
              <a:buChar char="•"/>
            </a:pPr>
            <a:r>
              <a:rPr lang="cs-CZ" altLang="cs-CZ" sz="2400" b="0"/>
              <a:t> Zdroj: maso, játra, vejce</a:t>
            </a:r>
          </a:p>
          <a:p>
            <a:r>
              <a:rPr lang="cs-CZ" altLang="cs-CZ" sz="2400" b="0"/>
              <a:t>      </a:t>
            </a:r>
            <a:r>
              <a:rPr lang="cs-CZ" altLang="cs-CZ" sz="1800" b="0"/>
              <a:t>(částečně vzniká v organismu- z Trp)</a:t>
            </a:r>
            <a:endParaRPr lang="cs-CZ" altLang="cs-CZ" sz="2400" b="0"/>
          </a:p>
          <a:p>
            <a:pPr>
              <a:spcBef>
                <a:spcPct val="20000"/>
              </a:spcBef>
            </a:pPr>
            <a:r>
              <a:rPr lang="cs-CZ" altLang="cs-CZ" sz="2400" b="0"/>
              <a:t>       </a:t>
            </a:r>
          </a:p>
        </p:txBody>
      </p:sp>
      <p:pic>
        <p:nvPicPr>
          <p:cNvPr id="166920" name="Picture 7" descr="2fd03180"/>
          <p:cNvPicPr>
            <a:picLocks noChangeAspect="1" noChangeArrowheads="1"/>
          </p:cNvPicPr>
          <p:nvPr/>
        </p:nvPicPr>
        <p:blipFill>
          <a:blip r:embed="rId4"/>
          <a:srcRect/>
          <a:stretch>
            <a:fillRect/>
          </a:stretch>
        </p:blipFill>
        <p:spPr bwMode="auto">
          <a:xfrm>
            <a:off x="7212013" y="3357563"/>
            <a:ext cx="1931987" cy="2089150"/>
          </a:xfrm>
          <a:prstGeom prst="rect">
            <a:avLst/>
          </a:prstGeom>
          <a:noFill/>
          <a:ln w="9525">
            <a:noFill/>
            <a:miter lim="800000"/>
            <a:headEnd/>
            <a:tailEnd/>
          </a:ln>
        </p:spPr>
      </p:pic>
      <p:sp>
        <p:nvSpPr>
          <p:cNvPr id="166921" name="Text Box 12"/>
          <p:cNvSpPr txBox="1">
            <a:spLocks noChangeArrowheads="1"/>
          </p:cNvSpPr>
          <p:nvPr/>
        </p:nvSpPr>
        <p:spPr bwMode="auto">
          <a:xfrm>
            <a:off x="7993063" y="5516563"/>
            <a:ext cx="1150937" cy="396875"/>
          </a:xfrm>
          <a:prstGeom prst="rect">
            <a:avLst/>
          </a:prstGeom>
          <a:noFill/>
          <a:ln w="9525">
            <a:noFill/>
            <a:miter lim="800000"/>
            <a:headEnd/>
            <a:tailEnd/>
          </a:ln>
        </p:spPr>
        <p:txBody>
          <a:bodyPr>
            <a:spAutoFit/>
          </a:bodyPr>
          <a:lstStyle/>
          <a:p>
            <a:pPr eaLnBrk="0" hangingPunct="0">
              <a:spcBef>
                <a:spcPct val="50000"/>
              </a:spcBef>
            </a:pPr>
            <a:r>
              <a:rPr lang="cs-CZ" altLang="cs-CZ" sz="2000" b="0"/>
              <a:t>NAD</a:t>
            </a:r>
            <a:r>
              <a:rPr lang="cs-CZ" altLang="cs-CZ" sz="2000" b="0" baseline="30000"/>
              <a:t>+</a:t>
            </a:r>
            <a:endParaRPr lang="cs-CZ" altLang="cs-CZ" sz="2000" b="0"/>
          </a:p>
        </p:txBody>
      </p:sp>
      <p:pic>
        <p:nvPicPr>
          <p:cNvPr id="166922" name="Picture 14" descr="ANd9GcRexGDblgGzjq601xYNonB9Iu0wP23u-7tYDhswhlS7rN7crRPN"/>
          <p:cNvPicPr>
            <a:picLocks noChangeAspect="1" noChangeArrowheads="1"/>
          </p:cNvPicPr>
          <p:nvPr/>
        </p:nvPicPr>
        <p:blipFill>
          <a:blip r:embed="rId5"/>
          <a:srcRect/>
          <a:stretch>
            <a:fillRect/>
          </a:stretch>
        </p:blipFill>
        <p:spPr bwMode="auto">
          <a:xfrm>
            <a:off x="4040188" y="3565525"/>
            <a:ext cx="1368425" cy="785813"/>
          </a:xfrm>
          <a:prstGeom prst="rect">
            <a:avLst/>
          </a:prstGeom>
          <a:noFill/>
          <a:ln w="9525">
            <a:noFill/>
            <a:miter lim="800000"/>
            <a:headEnd/>
            <a:tailEnd/>
          </a:ln>
        </p:spPr>
      </p:pic>
      <p:sp>
        <p:nvSpPr>
          <p:cNvPr id="166923" name="Rectangle 15"/>
          <p:cNvSpPr>
            <a:spLocks noChangeArrowheads="1"/>
          </p:cNvSpPr>
          <p:nvPr/>
        </p:nvSpPr>
        <p:spPr bwMode="auto">
          <a:xfrm>
            <a:off x="468313" y="5026025"/>
            <a:ext cx="7210425" cy="1625600"/>
          </a:xfrm>
          <a:prstGeom prst="rect">
            <a:avLst/>
          </a:prstGeom>
          <a:noFill/>
          <a:ln w="9525">
            <a:noFill/>
            <a:miter lim="800000"/>
            <a:headEnd/>
            <a:tailEnd/>
          </a:ln>
        </p:spPr>
        <p:txBody>
          <a:bodyPr wrap="none">
            <a:spAutoFit/>
          </a:bodyPr>
          <a:lstStyle/>
          <a:p>
            <a:pPr eaLnBrk="0" hangingPunct="0">
              <a:buFontTx/>
              <a:buChar char="•"/>
            </a:pPr>
            <a:r>
              <a:rPr lang="cs-CZ" altLang="cs-CZ" sz="2400"/>
              <a:t> Nedostatek:</a:t>
            </a:r>
            <a:r>
              <a:rPr lang="cs-CZ" altLang="cs-CZ" sz="2400" b="0"/>
              <a:t> </a:t>
            </a:r>
            <a:r>
              <a:rPr lang="cs-CZ" altLang="cs-CZ" sz="2400"/>
              <a:t>pelagra </a:t>
            </a:r>
          </a:p>
          <a:p>
            <a:pPr eaLnBrk="0" hangingPunct="0">
              <a:spcAft>
                <a:spcPct val="20000"/>
              </a:spcAft>
            </a:pPr>
            <a:r>
              <a:rPr lang="cs-CZ" altLang="cs-CZ" sz="2400" b="0"/>
              <a:t>       </a:t>
            </a:r>
            <a:r>
              <a:rPr lang="cs-CZ" altLang="cs-CZ" sz="2400" b="0">
                <a:sym typeface="Symbol" pitchFamily="18" charset="2"/>
              </a:rPr>
              <a:t>nemoc 3D (diarhea, dermatitis, dementia)</a:t>
            </a:r>
          </a:p>
          <a:p>
            <a:pPr eaLnBrk="0" hangingPunct="0"/>
            <a:r>
              <a:rPr lang="cs-CZ" altLang="cs-CZ" sz="2400" b="0"/>
              <a:t>       oblasti s hlavní potravinou kukuřicí, rozvojové země </a:t>
            </a:r>
            <a:endParaRPr lang="cs-CZ" altLang="cs-CZ" sz="2800" b="0"/>
          </a:p>
          <a:p>
            <a:endParaRPr lang="cs-CZ" altLang="cs-CZ" sz="2400" b="0">
              <a:sym typeface="Symbol" pitchFamily="18" charset="2"/>
            </a:endParaRPr>
          </a:p>
        </p:txBody>
      </p:sp>
      <p:sp>
        <p:nvSpPr>
          <p:cNvPr id="166924" name="AutoShape 17" descr="Výsledek obrázku pro vejce"/>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
        <p:nvSpPr>
          <p:cNvPr id="166925" name="AutoShape 19" descr="Výsledek obrázku pro vejce"/>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
        <p:nvSpPr>
          <p:cNvPr id="166926" name="AutoShape 21"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
        <p:nvSpPr>
          <p:cNvPr id="166927" name="AutoShape 23"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pic>
        <p:nvPicPr>
          <p:cNvPr id="166928" name="Picture 25" descr="ANd9GcRP5mMDzUo_xpWtfJnb9ahTxEaksO2nUZgjGHOGY6Ush2naWSwReg"/>
          <p:cNvPicPr>
            <a:picLocks noChangeAspect="1" noChangeArrowheads="1"/>
          </p:cNvPicPr>
          <p:nvPr/>
        </p:nvPicPr>
        <p:blipFill>
          <a:blip r:embed="rId6"/>
          <a:srcRect/>
          <a:stretch>
            <a:fillRect/>
          </a:stretch>
        </p:blipFill>
        <p:spPr bwMode="auto">
          <a:xfrm>
            <a:off x="5426075" y="3565525"/>
            <a:ext cx="1008063" cy="1008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Zástupný symbol pro číslo snímku 3"/>
          <p:cNvSpPr txBox="1">
            <a:spLocks noGrp="1"/>
          </p:cNvSpPr>
          <p:nvPr/>
        </p:nvSpPr>
        <p:spPr bwMode="auto">
          <a:xfrm>
            <a:off x="6553200" y="6248400"/>
            <a:ext cx="1905000" cy="457200"/>
          </a:xfrm>
          <a:prstGeom prst="rect">
            <a:avLst/>
          </a:prstGeom>
          <a:noFill/>
          <a:ln w="9525">
            <a:noFill/>
            <a:miter lim="800000"/>
            <a:headEnd/>
            <a:tailEnd/>
          </a:ln>
        </p:spPr>
        <p:txBody>
          <a:bodyPr/>
          <a:lstStyle/>
          <a:p>
            <a:pPr algn="r" eaLnBrk="0" hangingPunct="0"/>
            <a:fld id="{3D852E97-BDC5-4279-8434-8A059D45CE91}" type="slidenum">
              <a:rPr lang="en-CA" altLang="cs-CZ" sz="1400" b="0">
                <a:latin typeface="Arial" charset="0"/>
              </a:rPr>
              <a:pPr algn="r" eaLnBrk="0" hangingPunct="0"/>
              <a:t>27</a:t>
            </a:fld>
            <a:endParaRPr lang="en-CA" altLang="cs-CZ" sz="1400" b="0">
              <a:latin typeface="Arial" charset="0"/>
            </a:endParaRPr>
          </a:p>
        </p:txBody>
      </p:sp>
      <p:sp>
        <p:nvSpPr>
          <p:cNvPr id="167938" name="Text Box 3"/>
          <p:cNvSpPr txBox="1">
            <a:spLocks noChangeArrowheads="1"/>
          </p:cNvSpPr>
          <p:nvPr/>
        </p:nvSpPr>
        <p:spPr bwMode="auto">
          <a:xfrm>
            <a:off x="1116013" y="0"/>
            <a:ext cx="3816350" cy="701675"/>
          </a:xfrm>
          <a:prstGeom prst="rect">
            <a:avLst/>
          </a:prstGeom>
          <a:noFill/>
          <a:ln w="9525">
            <a:noFill/>
            <a:miter lim="800000"/>
            <a:headEnd/>
            <a:tailEnd/>
          </a:ln>
        </p:spPr>
        <p:txBody>
          <a:bodyPr>
            <a:spAutoFit/>
          </a:bodyPr>
          <a:lstStyle/>
          <a:p>
            <a:pPr>
              <a:spcBef>
                <a:spcPct val="50000"/>
              </a:spcBef>
            </a:pPr>
            <a:endParaRPr lang="cs-CZ" altLang="cs-CZ" sz="4000" b="0">
              <a:latin typeface="Arial" charset="0"/>
            </a:endParaRPr>
          </a:p>
        </p:txBody>
      </p:sp>
      <p:sp>
        <p:nvSpPr>
          <p:cNvPr id="167939" name="Text Box 5"/>
          <p:cNvSpPr txBox="1">
            <a:spLocks noChangeArrowheads="1"/>
          </p:cNvSpPr>
          <p:nvPr/>
        </p:nvSpPr>
        <p:spPr bwMode="auto">
          <a:xfrm>
            <a:off x="250825" y="1552575"/>
            <a:ext cx="7416800" cy="867930"/>
          </a:xfrm>
          <a:prstGeom prst="rect">
            <a:avLst/>
          </a:prstGeom>
          <a:noFill/>
          <a:ln w="9525">
            <a:noFill/>
            <a:miter lim="800000"/>
            <a:headEnd/>
            <a:tailEnd/>
          </a:ln>
        </p:spPr>
        <p:txBody>
          <a:bodyPr>
            <a:spAutoFit/>
          </a:bodyPr>
          <a:lstStyle/>
          <a:p>
            <a:pPr>
              <a:spcBef>
                <a:spcPct val="10000"/>
              </a:spcBef>
              <a:buFont typeface="Wingdings" pitchFamily="2" charset="2"/>
              <a:buChar char="Ø"/>
            </a:pPr>
            <a:r>
              <a:rPr lang="cs-CZ" altLang="cs-CZ" sz="2400" dirty="0"/>
              <a:t>  </a:t>
            </a:r>
            <a:r>
              <a:rPr lang="cs-CZ" altLang="cs-CZ" sz="2400" dirty="0" err="1">
                <a:solidFill>
                  <a:srgbClr val="3333CC"/>
                </a:solidFill>
              </a:rPr>
              <a:t>kofaktor</a:t>
            </a:r>
            <a:r>
              <a:rPr lang="cs-CZ" altLang="cs-CZ" sz="2400" b="0" dirty="0">
                <a:solidFill>
                  <a:srgbClr val="3333CC"/>
                </a:solidFill>
              </a:rPr>
              <a:t>: </a:t>
            </a:r>
            <a:r>
              <a:rPr lang="cs-CZ" altLang="cs-CZ" sz="2400" dirty="0">
                <a:solidFill>
                  <a:srgbClr val="3333CC"/>
                </a:solidFill>
              </a:rPr>
              <a:t>FAD a FMN</a:t>
            </a:r>
          </a:p>
          <a:p>
            <a:pPr>
              <a:spcBef>
                <a:spcPct val="10000"/>
              </a:spcBef>
              <a:buFont typeface="Wingdings" pitchFamily="2" charset="2"/>
              <a:buChar char="Ø"/>
            </a:pPr>
            <a:r>
              <a:rPr lang="cs-CZ" altLang="cs-CZ" sz="2400" dirty="0"/>
              <a:t>  </a:t>
            </a:r>
            <a:r>
              <a:rPr lang="cs-CZ" altLang="cs-CZ" sz="2400" b="0" dirty="0"/>
              <a:t>funkce </a:t>
            </a:r>
            <a:r>
              <a:rPr lang="cs-CZ" altLang="cs-CZ" sz="2400" b="0" dirty="0" err="1"/>
              <a:t>kofaktoru</a:t>
            </a:r>
            <a:r>
              <a:rPr lang="cs-CZ" altLang="cs-CZ" sz="2400" b="0" dirty="0"/>
              <a:t>: </a:t>
            </a:r>
            <a:r>
              <a:rPr lang="cs-CZ" altLang="cs-CZ" sz="2400" b="0" dirty="0">
                <a:solidFill>
                  <a:srgbClr val="3333CC"/>
                </a:solidFill>
              </a:rPr>
              <a:t>dehydrogenační</a:t>
            </a:r>
            <a:r>
              <a:rPr lang="cs-CZ" altLang="cs-CZ" sz="2400" b="0" dirty="0"/>
              <a:t> reakce</a:t>
            </a:r>
            <a:endParaRPr lang="cs-CZ" altLang="cs-CZ" sz="2000" b="0" dirty="0"/>
          </a:p>
        </p:txBody>
      </p:sp>
      <p:pic>
        <p:nvPicPr>
          <p:cNvPr id="167940" name="Picture 9"/>
          <p:cNvPicPr>
            <a:picLocks noChangeAspect="1" noChangeArrowheads="1"/>
          </p:cNvPicPr>
          <p:nvPr/>
        </p:nvPicPr>
        <p:blipFill>
          <a:blip r:embed="rId2"/>
          <a:srcRect/>
          <a:stretch>
            <a:fillRect/>
          </a:stretch>
        </p:blipFill>
        <p:spPr bwMode="auto">
          <a:xfrm>
            <a:off x="7019925" y="908050"/>
            <a:ext cx="1657350" cy="1370013"/>
          </a:xfrm>
          <a:prstGeom prst="rect">
            <a:avLst/>
          </a:prstGeom>
          <a:noFill/>
          <a:ln w="9525">
            <a:noFill/>
            <a:miter lim="800000"/>
            <a:headEnd/>
            <a:tailEnd/>
          </a:ln>
        </p:spPr>
      </p:pic>
      <p:sp>
        <p:nvSpPr>
          <p:cNvPr id="167941" name="Text Box 10"/>
          <p:cNvSpPr txBox="1">
            <a:spLocks noChangeArrowheads="1"/>
          </p:cNvSpPr>
          <p:nvPr/>
        </p:nvSpPr>
        <p:spPr bwMode="auto">
          <a:xfrm>
            <a:off x="1908175" y="333375"/>
            <a:ext cx="5543550" cy="701675"/>
          </a:xfrm>
          <a:prstGeom prst="rect">
            <a:avLst/>
          </a:prstGeom>
          <a:noFill/>
          <a:ln w="9525">
            <a:noFill/>
            <a:miter lim="800000"/>
            <a:headEnd/>
            <a:tailEnd/>
          </a:ln>
        </p:spPr>
        <p:txBody>
          <a:bodyPr>
            <a:spAutoFit/>
          </a:bodyPr>
          <a:lstStyle/>
          <a:p>
            <a:pPr>
              <a:spcBef>
                <a:spcPct val="50000"/>
              </a:spcBef>
            </a:pPr>
            <a:r>
              <a:rPr lang="cs-CZ" altLang="cs-CZ" sz="4000">
                <a:solidFill>
                  <a:srgbClr val="0033CC"/>
                </a:solidFill>
              </a:rPr>
              <a:t>Riboflavin - vitamin B</a:t>
            </a:r>
            <a:r>
              <a:rPr lang="cs-CZ" altLang="cs-CZ" sz="4000" baseline="-25000">
                <a:solidFill>
                  <a:srgbClr val="0033CC"/>
                </a:solidFill>
              </a:rPr>
              <a:t>2</a:t>
            </a:r>
            <a:endParaRPr lang="cs-CZ" altLang="cs-CZ" sz="4000" baseline="-25000"/>
          </a:p>
        </p:txBody>
      </p:sp>
      <p:pic>
        <p:nvPicPr>
          <p:cNvPr id="167942" name="Picture 8" descr="2fc076c0"/>
          <p:cNvPicPr>
            <a:picLocks noChangeAspect="1" noChangeArrowheads="1"/>
          </p:cNvPicPr>
          <p:nvPr/>
        </p:nvPicPr>
        <p:blipFill>
          <a:blip r:embed="rId3"/>
          <a:srcRect/>
          <a:stretch>
            <a:fillRect/>
          </a:stretch>
        </p:blipFill>
        <p:spPr bwMode="auto">
          <a:xfrm>
            <a:off x="7019925" y="3068638"/>
            <a:ext cx="1828800" cy="2530475"/>
          </a:xfrm>
          <a:prstGeom prst="rect">
            <a:avLst/>
          </a:prstGeom>
          <a:noFill/>
          <a:ln w="9525">
            <a:noFill/>
            <a:miter lim="800000"/>
            <a:headEnd/>
            <a:tailEnd/>
          </a:ln>
        </p:spPr>
      </p:pic>
      <p:sp>
        <p:nvSpPr>
          <p:cNvPr id="167943" name="Text Box 7"/>
          <p:cNvSpPr txBox="1">
            <a:spLocks noChangeArrowheads="1"/>
          </p:cNvSpPr>
          <p:nvPr/>
        </p:nvSpPr>
        <p:spPr bwMode="auto">
          <a:xfrm>
            <a:off x="7235825" y="2276475"/>
            <a:ext cx="1655763" cy="396875"/>
          </a:xfrm>
          <a:prstGeom prst="rect">
            <a:avLst/>
          </a:prstGeom>
          <a:noFill/>
          <a:ln w="9525">
            <a:noFill/>
            <a:miter lim="800000"/>
            <a:headEnd/>
            <a:tailEnd/>
          </a:ln>
        </p:spPr>
        <p:txBody>
          <a:bodyPr>
            <a:spAutoFit/>
          </a:bodyPr>
          <a:lstStyle/>
          <a:p>
            <a:pPr>
              <a:spcBef>
                <a:spcPct val="50000"/>
              </a:spcBef>
            </a:pPr>
            <a:r>
              <a:rPr lang="cs-CZ" altLang="cs-CZ" sz="2000" b="0"/>
              <a:t>riboflavin</a:t>
            </a:r>
          </a:p>
        </p:txBody>
      </p:sp>
      <p:sp>
        <p:nvSpPr>
          <p:cNvPr id="167944" name="Text Box 9"/>
          <p:cNvSpPr txBox="1">
            <a:spLocks noChangeArrowheads="1"/>
          </p:cNvSpPr>
          <p:nvPr/>
        </p:nvSpPr>
        <p:spPr bwMode="auto">
          <a:xfrm>
            <a:off x="7667625" y="5516563"/>
            <a:ext cx="720725" cy="396875"/>
          </a:xfrm>
          <a:prstGeom prst="rect">
            <a:avLst/>
          </a:prstGeom>
          <a:noFill/>
          <a:ln w="9525">
            <a:noFill/>
            <a:miter lim="800000"/>
            <a:headEnd/>
            <a:tailEnd/>
          </a:ln>
        </p:spPr>
        <p:txBody>
          <a:bodyPr>
            <a:spAutoFit/>
          </a:bodyPr>
          <a:lstStyle/>
          <a:p>
            <a:pPr>
              <a:spcBef>
                <a:spcPct val="50000"/>
              </a:spcBef>
            </a:pPr>
            <a:r>
              <a:rPr lang="cs-CZ" altLang="cs-CZ" sz="2000" b="0"/>
              <a:t>FAD</a:t>
            </a:r>
          </a:p>
        </p:txBody>
      </p:sp>
      <p:sp>
        <p:nvSpPr>
          <p:cNvPr id="167945" name="Text Box 5"/>
          <p:cNvSpPr txBox="1">
            <a:spLocks noChangeArrowheads="1"/>
          </p:cNvSpPr>
          <p:nvPr/>
        </p:nvSpPr>
        <p:spPr bwMode="auto">
          <a:xfrm>
            <a:off x="539750" y="2673350"/>
            <a:ext cx="5759450" cy="1187450"/>
          </a:xfrm>
          <a:prstGeom prst="rect">
            <a:avLst/>
          </a:prstGeom>
          <a:noFill/>
          <a:ln w="9525">
            <a:noFill/>
            <a:miter lim="800000"/>
            <a:headEnd/>
            <a:tailEnd/>
          </a:ln>
        </p:spPr>
        <p:txBody>
          <a:bodyPr>
            <a:spAutoFit/>
          </a:bodyPr>
          <a:lstStyle/>
          <a:p>
            <a:pPr>
              <a:buFontTx/>
              <a:buChar char="•"/>
            </a:pPr>
            <a:r>
              <a:rPr lang="cs-CZ" altLang="cs-CZ" sz="2400" b="0"/>
              <a:t> Denní potřeba: 1,8 mg</a:t>
            </a:r>
            <a:endParaRPr lang="cs-CZ" altLang="cs-CZ" sz="2400" b="0">
              <a:solidFill>
                <a:srgbClr val="0033CC"/>
              </a:solidFill>
            </a:endParaRPr>
          </a:p>
          <a:p>
            <a:pPr>
              <a:buFontTx/>
              <a:buChar char="•"/>
            </a:pPr>
            <a:r>
              <a:rPr lang="cs-CZ" altLang="cs-CZ" sz="2400" b="0"/>
              <a:t> Zdroj: vejce, mléko, maso</a:t>
            </a:r>
          </a:p>
          <a:p>
            <a:endParaRPr lang="cs-CZ" altLang="cs-CZ" sz="2400" b="0"/>
          </a:p>
        </p:txBody>
      </p:sp>
      <p:sp>
        <p:nvSpPr>
          <p:cNvPr id="167946" name="Text Box 5"/>
          <p:cNvSpPr txBox="1">
            <a:spLocks noChangeArrowheads="1"/>
          </p:cNvSpPr>
          <p:nvPr/>
        </p:nvSpPr>
        <p:spPr bwMode="auto">
          <a:xfrm>
            <a:off x="539750" y="4983163"/>
            <a:ext cx="5759450" cy="822325"/>
          </a:xfrm>
          <a:prstGeom prst="rect">
            <a:avLst/>
          </a:prstGeom>
          <a:noFill/>
          <a:ln w="9525">
            <a:noFill/>
            <a:miter lim="800000"/>
            <a:headEnd/>
            <a:tailEnd/>
          </a:ln>
        </p:spPr>
        <p:txBody>
          <a:bodyPr>
            <a:spAutoFit/>
          </a:bodyPr>
          <a:lstStyle/>
          <a:p>
            <a:r>
              <a:rPr lang="cs-CZ" altLang="cs-CZ" sz="2400"/>
              <a:t>Nedostatek:</a:t>
            </a:r>
            <a:r>
              <a:rPr lang="cs-CZ" altLang="cs-CZ" sz="2400" b="0"/>
              <a:t> kožní změny, postižení sliznice                     </a:t>
            </a:r>
            <a:br>
              <a:rPr lang="cs-CZ" altLang="cs-CZ" sz="2400" b="0"/>
            </a:br>
            <a:r>
              <a:rPr lang="cs-CZ" altLang="cs-CZ" sz="2400" b="0"/>
              <a:t>                     (purpurový jazyk)</a:t>
            </a:r>
          </a:p>
        </p:txBody>
      </p:sp>
      <p:pic>
        <p:nvPicPr>
          <p:cNvPr id="167947" name="Picture 11" descr="vejce_rozkrap"/>
          <p:cNvPicPr>
            <a:picLocks noChangeAspect="1" noChangeArrowheads="1"/>
          </p:cNvPicPr>
          <p:nvPr/>
        </p:nvPicPr>
        <p:blipFill>
          <a:blip r:embed="rId4"/>
          <a:srcRect/>
          <a:stretch>
            <a:fillRect/>
          </a:stretch>
        </p:blipFill>
        <p:spPr bwMode="auto">
          <a:xfrm>
            <a:off x="1541463" y="3494088"/>
            <a:ext cx="1301750" cy="942975"/>
          </a:xfrm>
          <a:prstGeom prst="rect">
            <a:avLst/>
          </a:prstGeom>
          <a:noFill/>
          <a:ln w="9525">
            <a:noFill/>
            <a:miter lim="800000"/>
            <a:headEnd/>
            <a:tailEnd/>
          </a:ln>
        </p:spPr>
      </p:pic>
      <p:pic>
        <p:nvPicPr>
          <p:cNvPr id="167948" name="Picture 13" descr="110-31105"/>
          <p:cNvPicPr>
            <a:picLocks noChangeAspect="1" noChangeArrowheads="1"/>
          </p:cNvPicPr>
          <p:nvPr/>
        </p:nvPicPr>
        <p:blipFill>
          <a:blip r:embed="rId5"/>
          <a:srcRect/>
          <a:stretch>
            <a:fillRect/>
          </a:stretch>
        </p:blipFill>
        <p:spPr bwMode="auto">
          <a:xfrm>
            <a:off x="3243263" y="3587750"/>
            <a:ext cx="608012" cy="920750"/>
          </a:xfrm>
          <a:prstGeom prst="rect">
            <a:avLst/>
          </a:prstGeom>
          <a:noFill/>
          <a:ln w="9525">
            <a:noFill/>
            <a:miter lim="800000"/>
            <a:headEnd/>
            <a:tailEnd/>
          </a:ln>
        </p:spPr>
      </p:pic>
      <p:pic>
        <p:nvPicPr>
          <p:cNvPr id="167949" name="Picture 16" descr="https://encrypted-tbn1.gstatic.com/images?q=tbn:ANd9GcR3b40XbzIk5nsQM4mFF7LcP22bVS8wHUOzd4TxaqMmKPy4ll5b"/>
          <p:cNvPicPr>
            <a:picLocks noChangeAspect="1" noChangeArrowheads="1"/>
          </p:cNvPicPr>
          <p:nvPr/>
        </p:nvPicPr>
        <p:blipFill>
          <a:blip r:embed="rId6"/>
          <a:srcRect/>
          <a:stretch>
            <a:fillRect/>
          </a:stretch>
        </p:blipFill>
        <p:spPr bwMode="auto">
          <a:xfrm>
            <a:off x="3941763" y="3351213"/>
            <a:ext cx="1476375" cy="979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19" name="Zástupný symbol pro číslo snímku 3"/>
          <p:cNvSpPr txBox="1">
            <a:spLocks noGrp="1"/>
          </p:cNvSpPr>
          <p:nvPr/>
        </p:nvSpPr>
        <p:spPr bwMode="auto">
          <a:xfrm>
            <a:off x="6553200" y="6248400"/>
            <a:ext cx="1905000" cy="457200"/>
          </a:xfrm>
          <a:prstGeom prst="rect">
            <a:avLst/>
          </a:prstGeom>
          <a:noFill/>
          <a:ln w="9525">
            <a:noFill/>
            <a:miter lim="800000"/>
            <a:headEnd/>
            <a:tailEnd/>
          </a:ln>
        </p:spPr>
        <p:txBody>
          <a:bodyPr/>
          <a:lstStyle/>
          <a:p>
            <a:pPr algn="r" eaLnBrk="0" hangingPunct="0"/>
            <a:fld id="{6FE6CD11-5469-46C3-A985-88B0045D8F56}" type="slidenum">
              <a:rPr lang="en-CA" altLang="cs-CZ" sz="1400" b="0">
                <a:latin typeface="Arial" charset="0"/>
              </a:rPr>
              <a:pPr algn="r" eaLnBrk="0" hangingPunct="0"/>
              <a:t>28</a:t>
            </a:fld>
            <a:endParaRPr lang="en-CA" altLang="cs-CZ" sz="1400" b="0">
              <a:latin typeface="Arial" charset="0"/>
            </a:endParaRPr>
          </a:p>
        </p:txBody>
      </p:sp>
      <p:sp>
        <p:nvSpPr>
          <p:cNvPr id="230420" name="Text Box 3"/>
          <p:cNvSpPr txBox="1">
            <a:spLocks noChangeArrowheads="1"/>
          </p:cNvSpPr>
          <p:nvPr/>
        </p:nvSpPr>
        <p:spPr bwMode="auto">
          <a:xfrm>
            <a:off x="1825625" y="317500"/>
            <a:ext cx="5797550" cy="701675"/>
          </a:xfrm>
          <a:prstGeom prst="rect">
            <a:avLst/>
          </a:prstGeom>
          <a:noFill/>
          <a:ln w="9525">
            <a:noFill/>
            <a:miter lim="800000"/>
            <a:headEnd/>
            <a:tailEnd/>
          </a:ln>
        </p:spPr>
        <p:txBody>
          <a:bodyPr>
            <a:spAutoFit/>
          </a:bodyPr>
          <a:lstStyle/>
          <a:p>
            <a:pPr>
              <a:spcBef>
                <a:spcPct val="50000"/>
              </a:spcBef>
            </a:pPr>
            <a:r>
              <a:rPr lang="cs-CZ" altLang="cs-CZ" sz="4000">
                <a:solidFill>
                  <a:srgbClr val="0033CC"/>
                </a:solidFill>
              </a:rPr>
              <a:t>Kyselina panthotenová</a:t>
            </a:r>
          </a:p>
        </p:txBody>
      </p:sp>
      <p:sp>
        <p:nvSpPr>
          <p:cNvPr id="230421" name="Rectangle 4"/>
          <p:cNvSpPr>
            <a:spLocks noChangeArrowheads="1"/>
          </p:cNvSpPr>
          <p:nvPr/>
        </p:nvSpPr>
        <p:spPr bwMode="auto">
          <a:xfrm>
            <a:off x="611188" y="3213100"/>
            <a:ext cx="8532812" cy="895350"/>
          </a:xfrm>
          <a:prstGeom prst="rect">
            <a:avLst/>
          </a:prstGeom>
          <a:noFill/>
          <a:ln w="9525">
            <a:noFill/>
            <a:miter lim="800000"/>
            <a:headEnd/>
            <a:tailEnd/>
          </a:ln>
        </p:spPr>
        <p:txBody>
          <a:bodyPr>
            <a:spAutoFit/>
          </a:bodyPr>
          <a:lstStyle/>
          <a:p>
            <a:pPr>
              <a:spcAft>
                <a:spcPct val="20000"/>
              </a:spcAft>
              <a:buFontTx/>
              <a:buChar char="•"/>
            </a:pPr>
            <a:r>
              <a:rPr lang="cs-CZ" altLang="cs-CZ" sz="2400" b="0"/>
              <a:t> Denní potřeba: 10 mg</a:t>
            </a:r>
          </a:p>
          <a:p>
            <a:pPr>
              <a:spcAft>
                <a:spcPct val="20000"/>
              </a:spcAft>
              <a:buFontTx/>
              <a:buChar char="•"/>
            </a:pPr>
            <a:r>
              <a:rPr lang="cs-CZ" altLang="cs-CZ" sz="2400" b="0"/>
              <a:t> Zdroj: vejce, játra, běžná smíšená strava</a:t>
            </a:r>
          </a:p>
        </p:txBody>
      </p:sp>
      <p:sp>
        <p:nvSpPr>
          <p:cNvPr id="230422" name="Text Box 5"/>
          <p:cNvSpPr txBox="1">
            <a:spLocks noChangeArrowheads="1"/>
          </p:cNvSpPr>
          <p:nvPr/>
        </p:nvSpPr>
        <p:spPr bwMode="auto">
          <a:xfrm>
            <a:off x="395288" y="1828800"/>
            <a:ext cx="6192837" cy="830997"/>
          </a:xfrm>
          <a:prstGeom prst="rect">
            <a:avLst/>
          </a:prstGeom>
          <a:noFill/>
          <a:ln w="9525">
            <a:noFill/>
            <a:miter lim="800000"/>
            <a:headEnd/>
            <a:tailEnd/>
          </a:ln>
        </p:spPr>
        <p:txBody>
          <a:bodyPr>
            <a:spAutoFit/>
          </a:bodyPr>
          <a:lstStyle/>
          <a:p>
            <a:pPr>
              <a:buFont typeface="Wingdings" pitchFamily="2" charset="2"/>
              <a:buChar char="Ø"/>
            </a:pPr>
            <a:r>
              <a:rPr lang="cs-CZ" altLang="cs-CZ" sz="2400" b="0" dirty="0"/>
              <a:t>  </a:t>
            </a:r>
            <a:r>
              <a:rPr lang="cs-CZ" altLang="cs-CZ" sz="2400" dirty="0" err="1">
                <a:solidFill>
                  <a:srgbClr val="0000CC"/>
                </a:solidFill>
              </a:rPr>
              <a:t>kofaktor</a:t>
            </a:r>
            <a:r>
              <a:rPr lang="cs-CZ" altLang="cs-CZ" sz="2400" b="0" dirty="0"/>
              <a:t>: součást </a:t>
            </a:r>
            <a:r>
              <a:rPr lang="cs-CZ" altLang="cs-CZ" sz="2400" dirty="0">
                <a:solidFill>
                  <a:srgbClr val="3333CC"/>
                </a:solidFill>
              </a:rPr>
              <a:t>koenzymu A </a:t>
            </a:r>
            <a:r>
              <a:rPr lang="cs-CZ" altLang="cs-CZ" sz="2400" b="0" dirty="0">
                <a:solidFill>
                  <a:srgbClr val="3333CC"/>
                </a:solidFill>
              </a:rPr>
              <a:t>(</a:t>
            </a:r>
            <a:r>
              <a:rPr lang="cs-CZ" altLang="cs-CZ" sz="2400" b="0" dirty="0" err="1">
                <a:solidFill>
                  <a:srgbClr val="3333CC"/>
                </a:solidFill>
              </a:rPr>
              <a:t>CoA</a:t>
            </a:r>
            <a:r>
              <a:rPr lang="cs-CZ" altLang="cs-CZ" sz="2400" b="0" dirty="0">
                <a:solidFill>
                  <a:srgbClr val="3333CC"/>
                </a:solidFill>
              </a:rPr>
              <a:t>) </a:t>
            </a:r>
            <a:endParaRPr lang="cs-CZ" altLang="cs-CZ" sz="2400" dirty="0">
              <a:solidFill>
                <a:srgbClr val="3333CC"/>
              </a:solidFill>
            </a:endParaRPr>
          </a:p>
          <a:p>
            <a:pPr>
              <a:buFont typeface="Wingdings" pitchFamily="2" charset="2"/>
              <a:buChar char="Ø"/>
            </a:pPr>
            <a:r>
              <a:rPr lang="cs-CZ" altLang="cs-CZ" sz="2400" b="0" dirty="0"/>
              <a:t>  funkce </a:t>
            </a:r>
            <a:r>
              <a:rPr lang="cs-CZ" altLang="cs-CZ" sz="2400" b="0" dirty="0" err="1"/>
              <a:t>kofaktoru</a:t>
            </a:r>
            <a:r>
              <a:rPr lang="cs-CZ" altLang="cs-CZ" sz="2400" b="0" dirty="0"/>
              <a:t>:  </a:t>
            </a:r>
            <a:r>
              <a:rPr lang="cs-CZ" altLang="cs-CZ" sz="2400" b="0" dirty="0">
                <a:solidFill>
                  <a:srgbClr val="0033CC"/>
                </a:solidFill>
              </a:rPr>
              <a:t>přenos acylu</a:t>
            </a:r>
            <a:r>
              <a:rPr lang="cs-CZ" altLang="cs-CZ" sz="2400" b="0" dirty="0"/>
              <a:t>	</a:t>
            </a:r>
          </a:p>
        </p:txBody>
      </p:sp>
      <p:sp>
        <p:nvSpPr>
          <p:cNvPr id="230423" name="Rectangle 4"/>
          <p:cNvSpPr>
            <a:spLocks noChangeArrowheads="1"/>
          </p:cNvSpPr>
          <p:nvPr/>
        </p:nvSpPr>
        <p:spPr bwMode="auto">
          <a:xfrm>
            <a:off x="458788" y="5029200"/>
            <a:ext cx="8531225" cy="457200"/>
          </a:xfrm>
          <a:prstGeom prst="rect">
            <a:avLst/>
          </a:prstGeom>
          <a:noFill/>
          <a:ln w="9525">
            <a:noFill/>
            <a:miter lim="800000"/>
            <a:headEnd/>
            <a:tailEnd/>
          </a:ln>
        </p:spPr>
        <p:txBody>
          <a:bodyPr>
            <a:spAutoFit/>
          </a:bodyPr>
          <a:lstStyle/>
          <a:p>
            <a:pPr>
              <a:spcAft>
                <a:spcPct val="20000"/>
              </a:spcAft>
            </a:pPr>
            <a:r>
              <a:rPr lang="cs-CZ" altLang="cs-CZ" sz="2400" b="0"/>
              <a:t>Nedostatek: výrazně se neprojevuje </a:t>
            </a:r>
          </a:p>
        </p:txBody>
      </p:sp>
      <p:sp>
        <p:nvSpPr>
          <p:cNvPr id="230424" name="AutoShape 8"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
        <p:nvSpPr>
          <p:cNvPr id="230425" name="AutoShape 9"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
        <p:nvSpPr>
          <p:cNvPr id="230426" name="AutoShape 10"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
        <p:nvSpPr>
          <p:cNvPr id="230427" name="AutoShape 13" descr="2Q=="/>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
        <p:nvSpPr>
          <p:cNvPr id="230428" name="TextovéPole 1"/>
          <p:cNvSpPr txBox="1">
            <a:spLocks noChangeArrowheads="1"/>
          </p:cNvSpPr>
          <p:nvPr/>
        </p:nvSpPr>
        <p:spPr bwMode="auto">
          <a:xfrm>
            <a:off x="3340100" y="1025525"/>
            <a:ext cx="2159000" cy="400050"/>
          </a:xfrm>
          <a:prstGeom prst="rect">
            <a:avLst/>
          </a:prstGeom>
          <a:noFill/>
          <a:ln w="9525">
            <a:noFill/>
            <a:miter lim="800000"/>
            <a:headEnd/>
            <a:tailEnd/>
          </a:ln>
        </p:spPr>
        <p:txBody>
          <a:bodyPr>
            <a:spAutoFit/>
          </a:bodyPr>
          <a:lstStyle/>
          <a:p>
            <a:pPr eaLnBrk="0" hangingPunct="0"/>
            <a:r>
              <a:rPr lang="cs-CZ" altLang="cs-CZ" sz="2000" b="0">
                <a:latin typeface="Arial" charset="0"/>
              </a:rPr>
              <a:t>(vitamin B</a:t>
            </a:r>
            <a:r>
              <a:rPr lang="cs-CZ" altLang="cs-CZ" sz="2000" b="0" baseline="-25000">
                <a:latin typeface="Arial" charset="0"/>
              </a:rPr>
              <a:t>5</a:t>
            </a:r>
            <a:r>
              <a:rPr lang="cs-CZ" altLang="cs-CZ" sz="2000" b="0">
                <a:latin typeface="Arial" charset="0"/>
              </a:rPr>
              <a:t>) </a:t>
            </a:r>
          </a:p>
        </p:txBody>
      </p:sp>
      <p:sp>
        <p:nvSpPr>
          <p:cNvPr id="230429" name="AutoShape 16" descr="data:image/jpeg;base64,/9j/4AAQSkZJRgABAQAAAQABAAD/2wCEAAkGBxQTEhUUEhQWFhQXGBsZGRgYGBoXGhodGRgXHhgYGRggHCkgHB4nHRkYITEjJyorLi4uGR8zODMsNygtLisBCgoKDg0OGxAQGzQlHyQsLDQsLjQ0LCwsNywsLCwsNDQtLC8sLCw0LDQ0LCwsLDUsLCwsLCwsLCwsLCwsLCwsLP/AABEIAL8BBwMBIgACEQEDEQH/xAAcAAEAAgMBAQEAAAAAAAAAAAAABQYDBAcBAgj/xAA+EAABAgQEBAQDBgUEAQUAAAABAhEAAyExBAUSQQYiUWETMnGBQpGhI1KxwdHwBxRi4fEzcpKiQxUWU4KT/8QAGgEBAAMBAQEAAAAAAAAAAAAAAAECAwQFBv/EADARAAICAQQABAQFBAMAAAAAAAABAhEDBBIhMRMiQfAFMlFxYYGRobEjQuHxFMHR/9oADAMBAAIRAxEAPwDtkIQgBCEIAQhCAEIQgBCEIAQhCAEIQgBCEIAQhCAEIxYvEplpKlFgPr2HeKRN4qnEuTorYAEAVapFe8cuo1ePBSkVlJIvseRzrD8RTU/+Q70uDXYGJXAcXKc6wFDtykRjD4lhlw7RXxEXCEaWWZkmcCUggg2LfMNG7HdCcZq49F07EIQixIhCEAIQhACEIQAhCEAIQhACEIQAhCEAIQhACEIQAhCEAIQhACEIQAjRzHNZco6SednCfwfp/YxvEtU2ij5xmKSVTdnYE3A2p07d48/4hq3ggtvzMhmhm+ZzFq510AfT8JfcD93iBQmZMVplIUpywI7HraJXD4BSymZMTyODoOyXrq9qtE/kEkpl+KoAqSNCGqCqo1Bu35x4mHFOb3ZGU2WRUvhJSR9pOSlVyAHA+tR7R9jhFV/5hLkP5FW+cTsmVusuq5Fqv8XZ2pG/Llm62Ktg9/Xt2jshgxv+3+SdiKsMixEvmQoLF+R0n2cfnE/w9n/iHw5riY7Bwa9jSh/GN5lbs/t/mMGKwiJlVpqLKBIPq8bY4SxS3Y390+n7/MKNdE1CImTilyiAs65dtZ8yT/U1x3iWBj1MWaOTrv1RcQhCNQIQhACEIQAhCEAIQhACEIQAhCEAIQgT1oIA9iD4qz8YSWkhOtayyE2FLknp+ojnmdcWYjEKmSxMKJPiEJ0AJJAUdLqFTYG9Y1MRjpk9TzlqWpmDl2bpsOscObVpJqPZlLJ9C1K41nqSdKZSVDqCadGe4iOmcS4hSlq8ZQZiyaJ2sOkRRTqTqFxU9x1jGlBSpn5VBu1evvHkZtTmb+Zmak2WGTxZiSoBMwEXqlNX+E0sLxO5BxYZjJmpq7FYoPk0VHCSUDSzamUFdauAW/d43E4Iy0cp1b2Yt1iq1Orx+dO0aL7nQZGaylq0pWCSWFw7dI3Y5thpZJT0AqbHrF3yXHCZLGo8wo5arbx6Wg+IvPJxmqfobUaWa4zUSxOkC2xIev76RWMJO8acHJH/AMf3SoWJ+TDvG3nU5j4b/EUkAsaAlh3NB7xjw2GcqH+1xsCxJY3cED6R5UnLJkc592S0bWI8lTUEl+iviCgL7h+8SeFkKRIkoFC2pTdSHP1MaGZI1JH3lqShTdVEDV7j84l8yURpAtv6R6MV5W/sVSPJadPlFeuw9P1jKCHajm797bRhkAMz9/8AEZTiLsA/X9O8Iu//AAmjMhDGrdhb26DaPpVrAe1fmYwB7U7wWpSTc+lxG78ipkNUehXRv3+EZ8ucakkuHdI6DcfOMDk1r8m/xHzgCozSKAJf3cfS/wCMUjPbkj+LogloQhHqkiEIQAhCEAIQhACEIQAhCEAIQhAGjnWaow0ozZjsKAC6ibARzbiPjKbiZfhyx4Ic6mVq1pIYJPKCB1aOg8U5aZ+HUhNVDmA6kA0+RjiOJm6SXBLG29DaPN1ebJGaiujObfRuyJSVEAEIO4NvwpGVEqgBDN+P6GNaStKypWrTQqZW7bDvHn8yozFamLoABsKPWOGWRNWZbSZw3KUFRcqBJHQAsSqPjL8cDMUEJJ+64Gxs2rcEN6g7NELic01DTqOoDS1S7d27v7wylOohyUu4U5sAOUPf4QYtgxWnKX5F4xLfg8KlKdRCjqJ1O4IKimwANAGHUd3LS6ZWkOKgUU7U9RY3p6iK8jFK8RlFTaEsp3azGoYuNIJ7A7UkTjzKRqZ3ISwc6io0IFSKA9bCE02yaRsYLFpXpCQWZ9TUIBWCodRyi33u0b6MQlMsrWWSLk+zFx1cNEDlM9ISCVHUGGrYlNHYijOKH0Y3O6hSVhlAaFJIKSU2UE9Tte5Y+gbOeniuiyyNEHi8WmZiCHJS/vWpcxaJC9CjqcoD1HmAoH77Fj0ilYvKjhiJhmAoC2cAlmVpAV70dmeLfgcQhejSoOeV+tXAfb4R7RSMdvZdSskMRN+0kMQQqYKixABI+oESOZTmUKgU3iCXIWZiChKglKtSgUlNgXKQbn0FY3c2xiUpQsl6ENsY6VLyNF0fUyfqrc9mF7N3j2XjEAkrWHHw1JD7kRBDGE2FLUBH/b9YImsUrKSAL9GJGr9faOeOWUHuXYLoiYhSQUl3asfS5zBt9jEcmRoqnynb9I3JDKF6xpDUZJzaapkMxKmmjkju5MZpCftEK3qD6MY+MRhSRQseux7H9YqWf4rGFSZMrDTzVlKKAUKfpMBIAF3PWNfOnyrpp/oUfB0FE9JspJ9CIyxzNOZzJa0onJ8KYlTeYVBdiCaNQ70pE/LzVaw6i6gBygmxpUM7ks5ZvrHZHXL1XJXf9S2QiIyzHgcqj1Yk2Y1B6C0S8dkJqatFk7EIQi5IhCEAIQhACEIQAj4nrISohJUQCQkXJAoB6x9xT+LeOU4WYZUuWJkwDmJUyUk2FA5LValxFMmSMFcnQbopmf8AGmKnJmyirwQosyQUrQBdOq/r+UU7UwExQ1pCmfcUZ294nOIuIU4ifLnYuSBL+JMnlXMFW1KJqbDakQuKwU+egzZcpacKCedSSEirAEi/QtvHlvdN92jKj3KscDr8VIUiwNiD2P4xqHNVrKtRqKB7GtCfaNNC9KSH3ttXpAS06wHJaqvQB/36xCxLdX6EpFky3CunUrSZigA9Azh9I3FN9y42EamGmKlatSVlKRQtQpvVVrtT8IkcAyJZmLuClrEf/ajBnfajxN/zARKOoJLnSlJIBUmYkBBS9DqbU3ZthF923gsj5wuLSqWC5IIWHYnYFkEUqUuxarnoIiuKcSoGSpGrw0mYoLQCdKgsMVNRmUfrEvleCQhKaJ1USaaXYkOwoermt7tEvhsMDy+cEaSCx1JXQpIZlJZqC7b2jm37ZEFeyzEkpS/nXQuohLFzUEHTyjUKNZ6GJ/LcQpIOkl/hYsb0Arp7dKjpSsKQJGKXIXyyQT4SnK6KSdFhygVBoWYOLRN5e4SAx0pYbsUrOoEUr8LNsDUjmOk++CrVIkcuZ/DmJ1pfStK0uDdwoHZt+wizYWdLlp0ypKUDYAAD2a8aWSYeWoKUUhRBABNDaxZhZh7ViWXipEkc5QnsL/O8Z1J8qSSLwVIzYaaq+lvaK5xNJ0pLA6SXFH0ncN9R69o3MRmS1pUZbIS9FKoAlg31f2iBxmPUp5ZWlSVoCg3ryqB9j7GKeNbUKb/EumVLF4hLuZur/drH0tGbLcWgKGklIe4XykE1Db07RE5jOKVEKWr61/vGiidpUOZTnYUi7x30RZ23KszRPVMRYyphlkdhY+4rGxjSZPMA6fwPeOX4LN1SsZJmg8mISETb0mI5Qegsk99RjqWJna5YPUVHeKpKuV5qv/oJ2aeV5kqYAotqqFEGwHlDe/1HdvjMc1TKOpS1SwPNWn6RXpk04Wclj9nMqk7U+E9w7dwe0WiXOTOTQgHv+fbvG0cXi400+UUTp0yBzniNM+WRIxKEnpy/sRFZTjJ2kJmyiHstNUkOmr7XJ9qRJ4tCUYuWhc5YT5ihCFISR3WAx9I3yEexcMzA06ClR06PvGab3clZnmFm2Bd2qSAHLgVoK/k0WrJifCS+zj2FvpFTn8rGrEhx5qtRq2iZ4YnqMzEI+BBQKv5igEtsxSxpHoabh8kQfJYIQhHcbCEIQAhCEAIQjTzbNJWHl+JOVpS7Dck9AN4hyUVbBuRyH+KScOjEvLJ8ZQ1TBdIow7hRao9OsWyd/EbDVCETCv4QQADS5INBHK83QMROmTCNJWoqLWcnaODU58c4qMeSjaNFOISVDxQDWvp2Dizv7RuJ4tXKwuJwKXmyVulEwgoKAttXLXd2rd4i8flRSrT4gIYF9xW3cxIy5EpCCpQGkVKlXYWLxhBvEqXqQnRXMUJQBSgqUo0epqOm0bOVytKmN2ck1JqGB7RDzSCVKlar0BuK1AiRyqYSTqNWFG6H5XMdLjwWRbZU1JdNGI1AOE7lgOt072J2Bb5z5BStJSPs0EuKMKs3ah6NVxd41MFjEjTqSC2521A0I99LsPN2eJmYZdxp0zU8wcaQolAVqcvQKv0AoxBjJ8Mj1NrBYhwB1JdluHUsEUa7G3dNnAiZwM9IPmtZzQhJINXagoO47gxWsBg50l2eYmhGopBSU6gUqBFRzXTVi9aRqYrNFS503CgtL7kcoJJUlqULgmpYGjRjLFufDKlpw+MJOpJovrSxoCaWFASPh7030SEEAJlg6qNyJU1w7kDrvR/eILKpoSkPpozhgkJGkgpUDaqX/wAxJfzBBQGIGkBIaj1YFi9AGO1rxDiVZZc3xYlaJUoAJLilEpSBd+6iwAuxteILE5kjD1ZK5ygQlJDgWdR/v1iu8S51NlzZcuXoYy0qc1PmUGHRNPq20bGX4VM1/ES0wbg7XBB3Ff28Uyy2R3Jc/wAFk9zMskysVOEvEKOsB0SlrmJSoubIGkL2DDpGHPMkxMuYcQSFoo/hggJAoEhF0gD19Y35mXzJelWkTUpIKXDlJBcEbgv0iXwGeJXR6+tfnv6GOGOo59/saxVHMsbi/EnaUnSCBzM5oKsL9o28zyfw5SlpWVaSliP6wSPqkhj0i253wjKxBMyUfCmmrgcpP9SNvURz7iWTisMdGJSUhR5ZgOpC2Gy+oGxYjpHoYMiyeVdlJxZu5DigsBCh8eoMWYsFD15pf/aOnYnEzDKmypP+oJSlhW6Slqgb1ozbxy7h3BlHhKWPMpKmOwqK/wDJPzi8S58yWs4iW7hILXdK1alDTvykFu0MsEsqvohMqsnO14qT4CjqmIWCCLhjVXam8SvDnEqdRlqOkhTJUTQp1M59usQuaZrg5BIwstUudPmIStBRMRyfEpKV1SkuwHV2pGRGAMmcTpJUEFadNwl2UW3IANIu/wCm7RD8xdpuOW/O5vpBAYhyCUvUC1DQ+4jaSuxSokB+4vb9/SIXD5kVMxJUEBg2kilmLdNrUtvu/wAwEmpAIKnJYeoLtYdem8Zwk3JuXZVomAeT3e37sT9IsmRMZepmJNT10sA/oA3tFPk4gNu16vRnfm67x95dxlo0pCUqlXcPqIJPlD1r2juwPzWTFpMvsIx4eelaQpBdJ3/L17RkjuNhCEIAQhCABMco4rzLxphUpbpBOlJ2B6DrZ46bmwX4E3w21+GrS/XSWjgck6lMdSiNrfP9I8v4lKVKK6KTNbMsItR1S6gbuw+cYEjEpdqEdeYH2Id428biFhtJCG3AsOtbRjlJclYKmuHNT6nv+ccmPdS4KEbOxM4qC5oBUqzBj0bTYdY1c3OImSwCn7MFykOolrKU1PbvEpPxcszGIIVodTFxqA2DUBtWNf8AnSzCjR0+K07SJIbCYYrISgONzsOpPoIsUrKpaQwClLNEs7knYCzdo15GISAouOagHTr8y0WLJMPpQnFK1VKhL5SUuHBJNgTW/wDjPU55drhL+SSGl4JcpSkTklKtBKaBQUAoWam5cPs3SNZeZc8tTAFIKSXcGzKtZyqnQkRcpmPX4slCDpM1OpOq2pQPhnlsCW9jGlk/BpmkJxCpgWQpS20qQok21NQ0qxO7AXimLWWryqvbvgtdmXLs1SpCSFAFqpJJLoNRUud1BT/URXs9xKziEzrpCUgFypJqVA6hsqkWTG4KRhiJZkgkEJSEpHiF+YssgsKVUe3pG1P4flrkrSU7FSWDanAYEOwrvcdYiOsxppu1brkrREZbmKUhPn0pSkFNyBzJFWciqH+d7z+HxYTuNHlSxAomjguw6d6u1BFMXkU2UrXq5buas3qaEN16EQy7FaFFzyq2QEABQCmLEA2dvzjpajLplGi9ZjlGHxRSVBSJiKBaWqOYhBehDqJG/fYV1eIXhpqpZIUlJYVenwqDGlGP0je/9alS0eLMUNOkE6TU6SX5XDuCGA693jnycy8Ra1kl1KJqQ9TR2o7XjPw5Sv6BI6hlfE4Yajtv9Yl52HkYnmSWX95JGr32UOxjlUrEDch/nE3lBJUNJJ9ASR9faPPzYVHktvaLklc3D/6nMgWmJB/7C6fw7xMScRKnoKJiULlqHMlQCkq9QfxjQGZolgBaxXSGIKSSXelqMPnHqstSrnw6tCjUi6FeqdvURz7nB8G0Xwe5nwu4Bw7ebUpCqqIDkCWrcamLHpEJhFLlAJJbSAllecMCGNARTt0tFhweaKQQiaNCtn8qv9qt/oYksVIlYj/UHNstJAmBrc1lDsoER3wzxy/N2UlC+irYtEucNKw7MUKLBQYne93q/wARG5eHOJTNQErdC0FXONIWCDpJd+agA922MWPHZDiJbmWfGTVgkMrtqFx6hxEKcNMlAFcqYlP3lJ0gEkkvYO5ZxQgmOnYkkZU0RiJmgjnSUoUCA1KuHYl6EJoKAM1jEr4rgI1Gxu2mgIv6FjBE5C/MJZINTR6Ai/Zx+3j4zPGaFSwAQbkAAgbcz9++wi6iRdk7lvKllVG9Lj0tY/SKmsTZak6DQOEgXYsKdTT6xvzcd5UjTqGkqPwjma9noPrGLXqDMpKiCpKmbmS2wUxSVHo1bRvCPHJB1DhYyvBAlTCssCvURqBI3SLf2iZimfw6yuZK8WZNc69ISSnRQO/L6m/yi5x2x6N49CEIRYsIQhAEbxDnMvCSFTpjkCiUi6lF2SPka7AGOP5nNXOmqnhASFnUyWSK7jrTfesXn+KOcy0Sk4YyvGmzapS5BQRRKw1SXJYbsqKQFz0SXnLQZhD6WGoX5SxAe1e/aPP1TlN7V0ikrfRG4/BKLpWgpcVCgxa9YhhKWVBEt1BnZAKmY9AD2joGHxypuHlrUUuDo1LDlLFgWO+lnMYFUXpXOSVPROqky1tnqA13cR5P/KcW4uP7/wCCKKcjLZ6VF8PPIWAlwk0IqC3zvHzicimpIOhSXFQspSAdmWSytqXrFsn5kpEuZMQAyCEqU9yboa4YXcCrNYxsZHPlz0alqJJqEhntYg0IO39oLUzXLXA6KDg8kmzZrSkEhKXUTa4FDvU7PFrwmZeAlWHROlS2CSRPBXKWph4od06HIBG16OXjYTn8vDfzKwEpUlIGkCqySaOAKglrAAHYCOaz8XMnLK1FyanoPSOlKWZ0/lX8gtWExyVYkq8YePL0+AJbeEdL/ZhaibCgehc12i0JSuagzkPLmu+lJYL6jTsT0NHihIxcqT4MsSElYAXPmq87qqUIO2kFrXBoaxaJ+dFK0TsGhHglLBKqLC3NSzajUG9a9I59RhbcdvX4+/UEjkebGaWmChLk0eou2z0BibxGLKVJSlBZuYuGILaSxeo/CKzkeaTUpCHIGvysLkFLve+k/KLDkuYApX/NASylWkLWkoUsdUoL17CrVI68GTE9z2pULK5xyhUtKaaUq1NzO5Gl3TszjfrFLkp1OFih6O4OxDVesdKz/KB4pnLUVqUQJcsqCkpRp06QN6B3NySY5lxKhaMRNQGlI1OmWpTMLpKVWKdxuLXBj0tC014cXyvX3yGj6wcmWqik16+Y/vb2j4xWTp0lSHSe3l+Ua2HmqMwpSklZulIc1AcsO7l+8WvK8hxK/gZKh8S0jbo7x6M57Xy6KuyB4WytU6dpmOEI8zFtX9IPTcmOv5fhkoRplgJSLBIYfKKVhMkxOFLzJSgj7yWUn1JFh3LRassx4IB948D4rOc5WukdWKkixygVJ0rSFJNwQCPcGkQWeS1YNJnyX8Ef6iKnQPvp309Rte1rFl2PQzKaPnGJSpKgWIIII2IIIP0McDzPHGLb3L6eprtUiJy3O5GJRpUxBFjUGMs7AzZQ1Yf7RI/8ajX0Qv8AI/SKNi5apa1iVLIKZQUVsaKluWcFiChKvdukTPDvFlkzP7R2yxteZdfuc9oseWcSIUdKiULFChY0qB/fSLFLxQUGO/u/5GIXEYOTikvZTUWG1D8iIhk4TE4VTEqmSj5VITq9iNj+3jXHnnFWuULrsncTw3KUrUlCAOiRpvej6T84h8XwPJ8QL8SamocBZYDuCkkPUFjYmj1E1hMdMA1KTysS7hLgXOkkFhvEpIzBBS6iNO7s3u9I2hNTflm4v8br37RO1FLz7g0Ea8L5+XkCwJakgAWKTVupvU9TL8M8NSpZlzp6j4p5vDLaUqcsaPtWpjYViCghwEyyXC0TNaG6FW34d42Jc4EhTl/hPXtqB9Yrj12TE6av7+1+Rnti3ZZJM9KrGMkR+WSW5nFmYXFr94kI+h0uSeTGpTVMsIQhHQBHseQgDkHEuJy9E6ZOkidMxClqCtSlJQPv6Sa7MP0iHzXNUTkASUq8RIfSoA0F/wDc3ziPx4UmYsKBJClBlO9CfMzVjb4cWTiZYKElNSoaQ2kAno/m03jwZ5ZSdv0M7ssWIwcybICg0pKwFpQXFw4CmoNopmMwRSQVzEBSSCElyOUggKULA2o8X3N8WSCHYtT/ADFAzKXckv8Au8ceGTci7RKZnhfFSrEYVACpqdJBWCkEqZT0qxqxG0aktKpE8CkvVTxACQeShSliwCx0bn9IneH0ysPJASrUhStWx1qIAobCw+UYMdOmrmIZCRLCXU6zqLvRJTUUYvV3aKqbVr+3nvsozQxuDSvSiYsGYs3oykgEhSl0ADp36piGx2XkISpA5CDWj0LHe1KHcVidn4DEqHPMXLkyw6AkkKFyAou4SNgS/wBI1peAnqM6VOWVagFuTUqdiEkjmDXG1GasbwntXZBHTczSrDzCUCZN1ywVLSCmgUHb4jygOa1vG9l2Iq8gFLoXpFyFmUvTXsfxiHGAL6COVXYg3NergiLNk+SLEuXMBIQ/mTU0JG+4i2aWOMSTQRmcxaZRKUig5kiq1Cjqe3fr+FvyoifRQJJ0gvVNBRqOD7xCT8OhFUBkVABtQ3r1f90iQGby0YVaQ4mLSQgJFRqcaidheOHIlkraqITN1GPkhXhkgG1BQPYXo1OrNFa4gxxGJWJhlqUkJSNIoRpcOC5CuavftG7k+DXNQfDCCq5KkkkLLspReodulz1ipz5UxExRnoWhZJKtSd1VNRTfaNtNhSlJolN0SknFc1Re+kBNItuWkKZ3Hc0+vyij4ScFEMXi88NrIUH5fSvua/v5xOZOi1F0wRICdSg426hjX6XijcVSf5OckpACJgJbZKg2oDtV/nF7k4axBo+p3aoDVAunt+sUr+IGKQudIl0JlkzO1RpTT2PuItNJxju5/wBGzqKtGfJp61MSGB3NPS8TS8NMJDjSgEEqBBt26RT8DiCN6XP94uWV4tTctQdrgEDZo8uOKHieb9gszOd8W8OYjBrOIwzqkmqlJqpHdQ9zzD3aNPD4/wDmgBMYTgkJSqwWx8p2dn946qrEaVXDG6dv7RWc64KQs+Ngz4cy5lgsknqgjyn0p6R6UM0Mir1XqUqyGyzNJshjcDY0f0O0dAyzPUT0knlDVBo3V45/iMPMmIMrFJ1JBqFABQPVw3q/1jTxn8xgUpUGnYQkcx86TRkqVcdRdJPSghhttxi+fp6P7fiOi68QYSZ4R/l0LmgkXL+GHckSrm5qBYmNvLpakhL1BFGptUGKl/71cDwNaFgDWpbOHJ0oQAeZTBR1GwFnLizYXM0aEErGsh3Kg5DlwSbn9esc2bFSSkqaKtq7JFeVIJ1IUpJJBoSPKFDrUMogjp6CIfLMRPlawtMtSdStQSaAg6SoFqeWoIo2xEfac2QgqV4gEsk1LEAmwpu/Rj+UBnOMM1JlUWFBwxOhwdVSw1c1ATYd71wxyZKUffv/AEVk0i3IzeSUpmBQmc3wLQQGbvVq2eLpImhaQpJdKg4McYyPLCQAACdTgqTQOwYs49T+DR2PA4USpaZabJDfqfm5j6T4fg8JSp3ZEJOTM8IQj0TQQhHsAQeYcK4adMM2YglaqqZRD0AHpbaPs5FJSjTKlpRRgQK+5uaxMx8qinhQ547Bz/iLIV6Tp0u24f5dI53iMGqatMt0pJ8xU7Brkt7mnWOmcecQpw8ssHUaDp7naOTZVj1zVqUFNMBcECjKpY7be8eVqMEIL+muQyxYbhbwpagZqZqqFJBZKFGvlc0LXerRnTmM6WtGqWliCFeGkFYJHnSD8qGz2vEJw1nShNaelCUFKgpVQxFUk17N6mJLMM/lmYEynWQgkTGIYP5f6jU1r+MeZLHlU3vV+/qZtEiMzlLlHmUC4SErBZyCQdId7PTpGTNFeAlK5jtYEVd/gbqflWKtNx5WvUXSQxcE/C2kl3c0EbGJztS1ictpigzJDhKRVwPund+pjN6b3/kgyYZRXik/YkkIVMMtKtSiEhwHoHNA3eJo4hLqlpEyWhZcoU4AJDlk7cxsI1JsiTOnImSCtKgKmoKTXoa0oWLRl4hl6PCKAwsRd+5PXvESalSXDroM+8dlbSgyvKeUGxe6T0tGricCnwgUkuFaU2Hn2HWrfWN6bPmCSoTABrD1ajEAKZq1LACvziEwWIW7FWqX8KCxCWqO4Ia4iYwk1a9AkWPh8mSllBlKPVz2H5sOsTsnMXDF4qQxj3HS5HzEbsjFlnAJ6NZtyYOMlyaJknjcow0+syUnV99PIv8A5JZ/d4h8VJOBZS16pCiAlZoQfur2dnYi9bbzuUYqWo/aAgt9fbaPeMsMJ2BxKGomUpQcNzIBUl6dUD/lG+KO9pN2aR5Kjmf8SEIQRKeYohg1Eh9yo7ejxT8Bma5i1zZitUxRcn5MANgNor+JlqSKpI3qGhluN8NYJ8pv87x6r0kFje3szcrOj5fOJveLjk+N0gpFHAI3tf8AH5ekUXLcUgh3FRFjwuNSBsaD9vHhZcc4StFCZxGIuVUrEZw9xZLmLVLdlIWpLE30qIcHa0Q+PzwjkoFVYgu/T0G7xRTlS9WuWplO7ksX3+ru8baTQbt0pOvoy2+j9AGSieGUK9dx+/l6RqZflgC1S1BK5SkkEGqSD23GzRyTEZ5jlyTJUdLBiUkhRH+4He0bHCXF+IwYMkI1y9kqJ5HN0NVu1qbVjrjoW6lLtMv4iN3iDIU4PFlMtmUAUO5osqAFy5SeVzcdXIjHJkr0aFzCUqd0qZx3SsN2DDZoz43M5mJUZ03Q1OVwUpZglIcuHU991erfMtBAQXNhRwA45gKvqNEnr3rHW8Sl8xzSfPBlyzDplpVJSXUpZm6FOoFQDatwCWa/vVokcLhjPMtEsFalVSC4KUhmLsKOA59waCNrhnh0z5gTeWkMtbWYkgDbUQadK+/SsmyWVhkaZQPdSmKiwAAdrMBSN44N32EYOXLIzh/hkyViZNWFKAolKWSCQlySS6iGLFhersGscIR1whGCqJulQhCEWJEIQgD2PhSY+4QBzbjbhedPmak8yG8rtXr3iLyHgNaS55Xv1boPxjrhTDRGEtPFysFNRwZJ0tpEQWP4IVLCjJCSDcHtsD07R07RDRFpYYyVMUcRzTJCg8qSAQKbjsfeIadhFpoUkGP0DOwaFeZIPtEfM4ckEvoDxwP4dXysiji0vKJs+SpCQUl0s1HANQGvtT9ImcPw7jhJTL1OEkkKUNS2NW1E2FWb02jrmGyyWjypAjZEodI6MejjGNS55sUcKnZFPQftEEm+oOf7x5LkEWNtjHdF4dJuBGjisgw8zzSwYmeki+hRyASVbRs4ZKnsH9LtT5x0VfBeH+HWn0UfwMJfB8sWWr5J/SOeWhb9QVHAzVC3qdIr/b5C0SGb5Rip+GUJCKrZJKlNQVJ/qs3uYt2EyOWjqr1YD5ACJOJxfD0ncmKOD47gzFy0kLkKWCLtqAPYA/v3io4/htaSdUtcux5kqSC9mcD+0fqePFgEMQ46GsdawbemVUK6Pyhh8rnJbw5lyWF96023jcOHxAS6plHaiT1Y79Y/Sk3I8MourDSCe8pB/KMK+GsGQQcLJIVf7NNfWkVeFvuv0G1/U4BlklG5UFVcLuWuw9iPUiNjFTShKVlIIWzOdy70LHtHeZfDuESGGGk//mk/iIy4bJcPLOqXIlJN3TLSD+ET4DK+GcCQtMwJVK1KBIFASUlqpV+UWHK+CMTOWypJRLYOVcoZQLhNX+7a2nvHZkYdALpQkE7hIB+cZYlYEu2T4aKDhv4ZSk/+aZYBgzAB2DEHck+5iRk8ByQpKlTFqKS+wf1Ld7iLZCNdkS21GPD4dEtITLSlCRZKQEgegFIyQhFiwhCEAIQhACEIQAj2PIQB68HjyEAevCPIQB7CPI9gBCPIQAj2PIQB7HkIQAhCEAIQhACEIQAhCEAIQhACEIQAhCEAIQhACEIQB//Z"/>
          <p:cNvSpPr>
            <a:spLocks noChangeAspect="1" noChangeArrowheads="1"/>
          </p:cNvSpPr>
          <p:nvPr/>
        </p:nvSpPr>
        <p:spPr bwMode="auto">
          <a:xfrm>
            <a:off x="0" y="-212725"/>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
        <p:nvSpPr>
          <p:cNvPr id="230430" name="AutoShape 18" descr="data:image/jpeg;base64,/9j/4AAQSkZJRgABAQAAAQABAAD/2wCEAAkGBxQTEhUUEhQWFhUWGR8bGRgXGRggIBwbIBgXHBweHiAYHCggHR0lHBgXITEhJSkrLi4uHR8zODMsNygtLisBCgoKDg0OGxAQGy0kICQrLC8sLCwwLCwsLCwsLCwsLCwsLCwsLCwsLCwsLCwsLCwsLCw0LCwsLCwsLCwsLCwsLP/AABEIAKMA8AMBIgACEQEDEQH/xAAcAAACAgMBAQAAAAAAAAAAAAAABQQGAQIDBwj/xAA3EAACAQIFAgUCBQMEAwEBAAABAhEAAwQFEiExQVEGEyJhcYGRMkKhscHR4fAUI1LxBzNiFaL/xAAaAQACAwEBAAAAAAAAAAAAAAAAAQIDBAUG/8QALBEAAgIBBAECBQQDAQAAAAAAAAECEQMEEiExQRMiBTJRYYFxscHwoeHxFP/aAAwDAQACEQMRAD8A9xooooAKKKKACiiigAooooAKKxWHaBSbSAzNFV/FeJkVgNJj+I5pU3jxI4j3/fn6VhfxHB9SLmkXWtLjgAk9KqGO8XCF8udQ3J5BEHk9OhqTlvicXbZ1L6+o6RUZfEcPKT8BvRvmGfMD6YHtXZc+C21LEajtJ4n4qk5hiW1EkiKgHMNRAJkjoP5rhrXajc5JlXqNHqT51bUAsYn+tMLd0MJBBB3ry9gzKNfpQbn3re/4iUKFtGAdgO39q24viuRfOr/Ql6h6crA8Ga2BqjZZnTQqhz3JbqDH+e1Psmx9tYQ3QXaWA9p/vXQwa6OVpVRNSTHdZrE1mt5IKKKKYBRRRQAUUUUAFFFFABRRRQAUUUUAFFYooAzRWJrXWJid6VoDakniHGRFsEAsCQZinZNVXGZ7aum5bCgvwNQB7jjtPasWuyRjjpyqxN8FSe0SS1zZ22M9Pj2qAMuZ5ZVCgb77fFNr2HcQNOs/mMjp89NzXDE4xrV1bbToYCTEjYdfb3rzKi2ZnTNUEr5a9OZ5nqalYRLqhgLaAdPV+9VjF5sRd0OxS4xBgdf+O/Tb2qHjvE2IV9AI0n06iOf4mZH0q6GnlIVos+ZWl2N5/T/8/wB6i2s3wdlSbcs8cEGSfrVfsX7106r1shAv5pAPYDufiuLYC06sUuBCPxK4Jj4YRIO8fFWxxKPEhWOcx8QNesgPbNoM+nVM7/AHHB5rTLcsQmGu+tfxLpIAjn1E8D4rTC5GbeHmzd1XGOsFuDpkQo7/AL1uMK5FpvNUL6WZyhLvxxp4ETyZpS2P5WBZ8uJNpWiJHEf1qs59i3S+CJDKNvjbn7VOvZ+bLOyqSh6MeI7fPNQfEbG8bWItBgrAAhgNuoPuOlKC6B9cF98HeKxdUBzuNiOv07irlaxCtuDXzxlOa+U2pdgd4PH9q9FyjP7d9SQQWjcdfituPWzwqpK0WY8vhno4rNIMhzhrhK3FKkcEkRH3p0Ly7CRvXWw6mGWO5MvTs60UUVoGFFFFABRRRQAUUUUAFau0bmszSTPscQVtrI1dTspnpPeqc+VYoOTE2YxfiNEYKIaVnnj2Na4fxBrCnTBIMz3nYf3qr38IutpBVgYO1TcPZ0+/XavOS+J6je+fwVqTNszzR1diT+IQB7Dp7c0ibOHVi51NMD0niI/zau+dYXzWkOVYdB1+lQ7uGCWpZgWPt71lnllN7myDbJmL8YtcIC6lJEH9ePc0pyrHvcvC4y6QJiOwHXv8V2xGEuohZUnbV+Efsa1weI1qzPEhRt6twZmI3HFSlOUlb5FbfZyznPn06gYWdM+8Tt9q0t4+3cR1W96ra6mMEgjtud+0VAzvBnGWAtqBctEkLIgggce9c8vwQsDy0IW7A1a+DInb8srB+hqyMIuF27IeRHjsCGxVy46ll1SFBieOduIqRl+FdkxBubm4T5ak7TEyJ6DaKfZhhkNxWBXVsbzTsFAaYPB6be3NcRhrV7T5IYMR6GcelhIPyN4g/vWj1m4r8f4AW+Fr99JTFL/t7BWYb6iw2B6jn4q13Ltlx+JSqfiRVHq6DfsNz1pC+BxBhmU6gyki4YhesQIM8RWcxzY4clLSqbjkRt0g7xVeW8krjV/YdjOx5WIZ2TWDbWDbiDpg7p7jtUHKcZ5atbS3cZwZHmhgYLEGZ22jp3rh4SzhjfY30FpliW3htU9z33n57Vdcyzi0kBgWJE+kAgdp6UnFwuL/AHGhBicGgcteuhFcsAgCkMh/DzG8iftxyWGGvBWey5WAmoKRHp55nYex+9V7xfhbF4u8Bn0wuk7zGwI69KTZcly23m3g3l6YZmkg9Ap6iI/amsW+Fp/gRNzvLFKG7ZBdYJ549iOg96r2WkFSQzhwZlTHp2/matGIQtZizdCBplgDP02+ZqAqtYsA6F2GnX1bngRO/wBeKuxzqFPuyLRNyXObiERceSGEHfaBBJJ3kz8RV/8ACeNa4VBaB0+ewqg+FsxXEarTkkRx29/pUzK8QzOERiBJ0tvBHefis01tnddEoyo9xDVmqbl2aGzAkMsSYG8+9WrA4nzEDgEA969BpdZDOqXf0NSdkiiiitgwooooAKwazRQAg8R5i6QiJcMiSyKTH6EUiwN57yvbLy2xUHk7mYnjpVvzTGG1bLhS0cheY615zmd5b18MhKajII2Jn234iuJr6hk3Sd34+xXPgnWcYNTIRpdZ9LdY7d6V4zN7qHc/SpWMxMyC67iCW06hI57/AGqueIcao0qonSPxzz7R033rjKG52iqTodYrN1GkCDqiesbfpua5ZpjDrKKgYCCWIiCN+nNJfDl9XeSAWHAJgfPvWmZ5zJdUBJ3Ej+IG/Xmp+i93RHdwOr2bspH4mnsZIPtWmGs+ZeuFpAtgHVO0EmIHHQ1Xsvxt1BrXSJMS5AA7kz8irOMagsnzHtjUsNDc8wV789qm8bQ07E//AOdYFwurkqZ1kx6e0A8A7/rXHN8tAZSttrissvpcqTvxM8xv+9beFMMjIzGHeT+In0gRGw6k9ac51jbWHKstos7kjf8A+R7/AIQAae6UZ0uWJLghrlBbD+Xr0SmlgYLET+En4501yfG2R5ReFJ0okQY44JOw439q3seIELW/MtaEc6dSmQp20gleAeB8V5vjr9x92B06mKnfTu2+n244rRhwzyWpcIH0ekWbXn2Slu4GY/jLHUOoOmB09qq+eviDcNq41vWh0eZEMAffqD70t8OJiBcD2Ed1n1AAwY9+Bzz0q/YTKUIK7ILkF9cFi3zMdSJipNLBLww7KziMQFsu6wQhAJMwxgAbx37bb1X7Wa4hrofUew2MCR/xkVfcwwlpptN/6452BnrI6GkH+gOpYKAFwEZeV34Pfap4csKfHf1Ed8uylUH+oLM0iYfkOCSTttHtFTMHfW+ty2WKKihWXqFPEFge3akedZvduGLbKwRt9XWDwRxHen+BxNrEHUr6QSpuKF9WwOwI3PYVXkjKt8v+DJWYYJDb02o5E7QAg/WZ2ioviTA3nwwHllDJCid4jbbkT2pzdcW4a0GkE7AjkzPPPx7zWcrc4hg6lgRO5/CRyDI2BE8VljklGn9A8lKyfDm2wNgLrA0Mr7xMdR06H6V3wPiK+0a2coWKnQPTA/4mIrvnWSXsLij5Gq4jANIXYNqJIldo1AkD3imWVMzzNoBkMG2RA3O5jaCD1962ZZxrd3YO+h74ful1I9R22nc7dIFej5DdBtAAgx07CvLLOcaXa3oCzsGXaJ5Hv81e8oc4Wz61liY0gj/PrUdBP08m59ef4LcbLXRWqHatq9GnZcFFFFMArBrNYNAFM8YZ3ds3AtvrzPG469o7/NVu1hYZbhu2dQIA0SxPSJAjYVZv/IWKe0tt0aCDsCJ37++21UvCZlqtnVtHQe++wP715zXOskk+fp9iib91MkvjkFwnQw2nXJ6VWM4uLcOpAB39zVhTB6gzmGQCQoJgk9+8QKqmNJlhPvA6fFY8S5KpMW69J+Jqfg7zJa8weqJkRuI4n2/vWMuyxr86eOrdB8npUnCjS4VGBMxCntuT77TWxtUJIkYDBm4lu5fWUnUQeonbbtEmmlnEW3TSAFtgqQQgIBDAwR0B3BpBg8wuEM10+lR6dRMEddusUYnEsAlq2WQNoBaJhGbbYHbYE7zVbxSlL+0NM55h4vvWnfy0aBPqZZ2nY+31phkXiS3iLBOJU+lgGYCDJmCpHJ6EdiKW3sZba6ULvpEqCYgz6TuOT80nwOM/0d3ygwuWg3rEHnYH6jSPatCwQlClGmSRaMxAOtLSwh9JkgzuN/vTnDYdFVNRSW/CCASQOQAfYUlyHODiDcDqq6TKkDpOwM9dhUTxrjLflaYi4hAtkGDDDefbYj7VnWOTmsb/ACJFpyXNkvptCx0ECBMD6RFRM4zUWpVWUzHG8R2+dq8yt541tSq/m5/z6mpOW3WYEuwP/wA8frWh6Ha9z6G7GOa49nnSYk8ckk9N+9aeH8HfEwCqcsx3g/8AzO0/0qDmZazARl2Ow5kb9e3G1WHwpnS3Faxd1+WfwERKnfVMcjirpJwxXFcCS4OVvAJYdVZiwYzMbmZ5ipPhXCeRig911VGBjfed4EdfiuWe4FUu2km4wIMmI0idiD95HSnuKwyWwoE6QvDSTI23PWJrNPJ7eedwvIyxeFa7p8pwLZ1Sw2gyInrPNTMgQWf9tHBHuAJO8R/naq9jcxLWkCvoj8Q46jYT7VpbxbhS6gso3MxIHM79KxPHJpIe7kdtnvlquk6iSxaeDHAHSCT+lJkzW49xwxW3cOwboAJMGeQe9F3JHusX8wIrNqUc+kwZ2+TWcZgFCtrDF7a8iACOh4M1bGMI8CtkjG3FVLYdFLuD6lJ6RO8+44pvg8wcKjKAxGxMx8fXj7UpS8rYbVctk9IESdtyCfjpWcZmCGyhtkaQQNPVSBsD81W78Duj1Hw5mxuDTd2faB/SnwrzXIcw0lYVi67nYxBjafia9Fwt7WgbuK7fw3UvJHZPtfsaYO0dqKKK6ZIKjY/GpaXVcMDjrz9KkVS/EmatL27mnTq2/ofuN6zarULDC/PgTdCDxbnD3YKjUmqdhuFA/wC6SCxCoTbDG4eCxEdq1z3EeUiqrkTuSu8D3j5pbhs1N11FxoFsMTp/MCF+xG/3rz7UslyZlk+SyYBiwZWdQQdgGBkHpt2pTmeTk3F0ldQIkck7+1IsWjoGKPpZpXSnAEiGB5gj5602tZvce2UsKqHTzp3G3Qg/vS9Jx5TE3Z3znGm3augQFWAukAAE/i46xFUu1fOsAclhPT6+1WPKrIv4S7ZYqtxG1An808799qUra8skMFLCdQbp8R+9acSUU0+wQ+8sPAfdQN9JkEGTA+P5rnZwgLB5ZApkbrEAR04HTmqwcVcS5pt6d2B3JjYiZ34Mfan9rDXAlwL69QMkHbUWOpRqPaI+tJ4nFdkqEud4Gwtot5hD3Je2kSSpOy7cAd66ZZ4QvGQ8IQQCTvM7yB2ER8zXbM2tMtvzUOq36ATtBESDp2JG1MsvxB0Pr1alWQQwUlSw9JLAjVxFXSyzjjqIyFlOXX1JtKRbg+q4RMdNuhnoai+IfDuKLqLl7zAT6C0gf07VamvO15FG6MNXOwggN16SN9p3pXm2aMWPB0EwsztqiRG4iqcefJvtJCsqdrIAbbO7FbindNogGJn708yPLizKxQaPnmpz4ZroKmA1xSvvsdiD26fQVIybKnUIlxhqE9pAnbeen+cVZl1DlHl/gHbIGZ5Zaa8vmIwI/Lq9JmNyImfgirDk2UrbZ4UKXGkRwI4MEcnaY9qSm5zwXVgxBBkt25iDG0czT9czbymc2YXkSd4/gjvwfpWXLPJtSsSIN/BA3FuO1xgDoYECAe+0HeO3SouMeGWyo0ydp9z0mpIxrul67BVHZTudxEiROxmR9q1//aFy+mm0pkQhJ9SgRP1IpVJ/gRGzKwzlyU42G8df1jtUvCabyMO0apDAE8Fe8wPvWMnzC7fulChUdQw/Mf260rzPFPaxOlAZklQvt+Lt1ppSk9nkOi2WcHIVrf4VEQf4/pUrMbgNohUZfSVLMNtxtG/Q0oyXxArDyrgK3J/C2zGT0kb9ab41yfQHIkek9vms22UJckrVFQwWYMAVvei7aMatjsQefbcHb2qfluGVdK6vWGNyViDIIiRx3HzSS9kN1bhN5WYsSdXIb4/pVky3BFFkDjpWnUTjFe1kF2MxjEt3vLNwE6QSPzEwCY716dk+OW7b1JMDb1c8CvJruWgsbnLHeT9o34q15BiLilUSYMEx7EE1ZpNUsM0q4fZdjbTL7Wa527gbdSCPY10r0adovMGqd40w9pBrZjqPQBTH0O4B7irNmWOWzbZ24HTue1UDxnjhiUtG2CH31R8CN+o5rn6+ePZtfZGb4EOMQNbYrAKiT7jrApNYuJccIlsjaXO24HAkdJ5pxbw431yABv243qp4XEnzZXbqD2/zrXIxw7MrOGY6hfLhogRHSOwFMchuXDadre8nTxuDzsZ3me1dM2xdoJ5q2w7yC+50x1461vkGfrcsXkW2ttwpMiY4MGSfpNXNSlj6EkaJqCehSrl/WQCJ7n+YFLMyIV4ZgdY47Qf8mnGcZi1gKpBuOsB2JJg7TpB2pBn9k3NF1Z37x7fSniXut9MkiY2VpdUu+onVubZErt1gGZn24rrm2PCjydBGqPLfeZB6z9aR5bduYYl0uckAjoe+0zIqzzq3DSsq0svXkR9O1SyLbJW7XgkcMBirq2yt7SOg2M9dzO0mPmolzBebaGxZixkiP3+9MhlV1wwDF1klZAnruI+a1y/JFIPqZClwC6pMggTBHb4P6VD1Ir3XRFkvEYXy8GtoN6ynJO5jSTuO01W1xTrbIH/t5QiJ0iee5I4HtT/xPg2uWR5Woi30kyV2n7wKT4W2pIt6Idd4aYJOkkEc+wowSThuf1AY5epMudTen8pJHffpP9amWr7PpdFVlIAJWZ4I4Jn6Coli6ztcsW/QdoIVtO2+kxxzTjLsuGEQ3bupyqliq9dxPOwiaqyJee/CChrlmXratggapH4WE8dfmuWMuFyAQwE8AiD9hv8AE1Iw+aWyQEDCehH6Vvd1MzQPwkiRET/FZpNXz2SYk8UZVc8sXNXoEDT0HYiqWuK8h2LBuPTHRo2/erznuYYcHRelzydP5e0Qdtq72rVlEF5AGkenaTJ42+9aIZti5jwQpWVPK/FeLdCCsSIDhevc+9ZvWHNxZtu10DlUOkT7xAq6DMEP5QCfbrW9jGaiV2n26ilLMk/bGh0K8uytoU3QJUyJAOn4NNsbGsbQYrpeTWNPFK8Te/3SNWqNpiKy227Y+htbuAbEwDSnDXnSVClmUiZMCIiZqZczBVtkudIHUc+0e9JcBm3ml3OoKNgOdt+dtp2irNu5N1wDY6tPrPK7DcL+g3pvh2ieRP7fSkGFbf0iO/WnGDQgHcR2/wC6qV2NMsWQXLdssTsT+w6fNWLC4hXUMvBqgu+20/arL4Q1+UxYbFvT9t67Pw3UT3LFXHJbCV8Cn/yFctKql9ZY8ANsBtJivPr1whtOogSNxwAfzEdavX/kS5buaLbBpQyWAPb8P7T227159mjSSYWdgJ4A6fWqdXTzsrydkrH4hLg0W8QCCDO0k/QxVXzbInQBlaUjk7EbTBHvW+Ks6idPIEg8fP0mnWHxIaw/mtsF9Z9/8NKL9PlFZTbVvzbOlWAZTqKnadv14FN8Dl+iyoUEm6AzkbSOiz2FIhhzrV7SllnY7gCDvNOcHmdy2xQBQo23BbfuPY9orVmUqqP6gOcWVv6yxAgeoFobpv8A3ikeEuC6xXDjRZHVmnUZA3Ef3qX4gxzJhwgE3n/E3XrA24jepORYAgC3KjTDMZBJbmDHCgztWeHsg2/79QQtseE7jXHLMFKnYcjgfWeKiZwuIw9walBFoACCYgzBO/Ox3q+lG8zVcKwDvO2radu/zVb8WWjfuK1og7EFdx/m1PFqHOdSqiVkzwzmvnrrCwybtJ5M7b8DinGIQkeahBXdmQnkx7fzVc8MZUEtujEqzt3ERG0D7/cVM/3LVwAqdJ4IBI+/FZ80Y+o9nQmyVhs6usY8hk7wrET9RTC5atufNu2wHXcEgztUHM8UyFdDuFYGVgenjgxP/Vc7WY6RrTSwPJIO/fmq2vMeBJjq1iVO67EVIxTaAjNuGYjSeoI3/QUny64UCsQDq7/pVX8TZ9ce4y6tlPQnt2n3NGPDLI6JWXG22HwyMwYA7lVJJI6hR7VXsN4ldJ8xQ0D1bb79exmkxxxVEJOrb/BWb+K8y05BBOoGCIPxt0mtEdOl83P3INjnPMs1+Xcw8abvQdO5+I3qdlzWkBVATvsTE++47n7UmvZ63lrbwoCiACzcmBwO3O/zUbB5r6tDEBvbg/FKWLI40wf2LhevLcgNAIjfrG8/O8VAxD+WxtMdQdfiR7dqMvu6nECSeKwtlcRiXuPqAtAKmkAAxOok88zHFZoRXN+AXJk5g4QIHjSIAIEx03n+K6YYmNzv1qXasWlaVtiTySSf3Nb420FGrbgbRE88fanJeAJOHt9CoZW6Gkmb4eNb2zBBPpWIK9Oeo9qh32ui7rR5B/8AXG23YjuOPpU65aZRbThomemn/upq41Q7IOBzkr+Kd/1pvazcxAqDcwiDtJ5HH2qKbcEdu1OUU+SJZ8uZ3htc+1esYBYtoNtlHHxXjmX4nQVZWIK7gjptXrmR4g3LCMxkxufetfwqS3SXk0Yhd4ysM+HISz5jQeu67cgck+wrzK/lpGzBiTwIg7fPFeyF6g5naS4hDxx+IxI99626rSeq96fKJSinyeP47Ly9t7R9DBiFIPO+49xUXK8q/wBPbIvsu8tDRBIHA1VLzjChD6Gn1bMJ3996RZhcZ/xsWPvXLSk/bZnfYpxGOKBlVQuskkjjfoOwH8Uxy7EWm0gwDtyee3NJMYpGx49+laWJJV1E6Y2ra4KUQLLn2HBm4TAgk/Yx+sVGy+6Etkh4vOuxHCfJO371wTGXL95bRVdPbfYdd+9N8Rh1t3lKAQh/CDAO3X3qhvYlGX6h0PsFbJtJJDXNJ064JI2322mIqs3LThjIOofP8U7W0rw9tytzkAxz2rll2avfYq5EjsAJHvHNZY3yxMiZJhC7M7tpSNPckkdJPSZqyX9aWvTcX0g9J6duswKoWMuMJgnY9/pU3w7m10uEY6gdh3Hz7e9WTxOS3AmccVmzMrBzqc7A9qnpfshbaC5rJH5Qf17dahZ9bAuMUGxOxj/NppXYv6LgYECRBkTE1coRnEEW3Ps5FrD6lgzskf50rzQ4iZMzPNWrF4Q3B6ySJ4HA7xXNfC9qVLPBP5ZG/G3HvV2CePGqfZJNDGzlc4e3MsSAQRxvv/nxXUYC3btXCFLsACYPIn/PeoOb5SSpuXNSBdjB29hTDwu6lCCzKyn0sAWOk7QZmfrWeT9u6/PREj5WlvEAtoCNJAjUBECf4pHnGWsrH/ku/p/fuKuV9rhsXSBDBSE2A3Pso24ql4TIsQ9wOyksTuS0VZgmrcm6SGkjplOf3UZToLMDsRPNWPOPEKWSvkqP91dTQeD29v712wGTJZ2YBrj7jsfYf1pNesutyHwyhnJXWZgjnidmgHcUqxZJ2l/sZLseIidtH/8AX9qfo4xGH0sIb8SkHcEQen1pEba3FtyugqCCNyfvU61fFq0XURA4Hfp+pqicU2tq5Irgk4PAwsySe9Tbts+k8ysEE8RG4+dvtSqzm7wpBUqeRC+k9u+3vUr/AFcsF5J+Kr9KVjok3sAWA9Q26UrxeGVRqALAc6TU67duKQNBM/8AEE1yt5a7gtvxwUbnsZ6R1q6OKd1QqO+Dupp2MyNtv89qt3hHxDirj27MIVESdPC9eDHFVnIMDcuMSqEtG20frG1erZPgBbUHSoYj1QAN+vHvV+iwS3XHj+S3HFm7vVK8X4+6SbagqgiTH4p9+1XZkpdmuW+dbZDsGrq6jHKcKTLJco8oxY1NtvFK7iBmAVgSTpgdDBO8/Fej2vBhU/8As/Si94GtMZ1spPJESa5cNHkq6KdjPI8YgG7BiOyjc96kYPJGuLqsgqD3mR7fAr1jDeBMMpDMpdhwSf4FOLOT20EIgA9q14tNJfMSUDyHJ/DNyy5uMTEHp1Nb4mwSSV6dq9buZdPFVq74RuIS1t5J5DD+lUavTTb3RRGUCk5bhbussQwhTEiN6gZNiB/qVVPxCZHsBuDVxzLIsW5O5Veyn+m9J72Q3MMsoo1HYtEnf3rKsclFuSI7aF+b4dDJFtgx45j6QP5qHgUu2Lkqqkld0bnnruDTrD2rg2RhqPTaPkTxXA5S+v8A3H9TdQB+pqEW0toqZteS3ess/wCFk/EBx7/91S8ZhLjn0qQveOa9UybI2TjTB5p8MiVuRWvSY59tcE0meNYfF30QqRqPQkcD+a55dhnu31OygbkSYIHI36mvaW8LWz+Ufao17wknRa1PA+a8j2soWYYtg6S6KhA9DAmekHtxzUjyluTpRbe/E7leQd4md/iKeZp4UYnZNUCKS5l4UxThQqlSNpFYpaaXCojTNHx9uwFUsGVzBM8bc/EkD61MvZpYRC2tDAmEZST8QaVjwNiT+QL787VIwPgO+jEgHcEGOd/mj/yJq3YbTli8et1rYdwrxtAHJgwT1jal2Z5eYVlYq6uZLNM+w9hv9+aeX/AeIcRpPpIKkkTMGZ+4+1WOz4Ha4FN/kdj+8fFOGCW5bRqLKFex7KxVgC0A7L8jeDvvFb3MpxF7SbYYA7sCYHtH+GvV8J4RtLvoE/ApzYylRwK149JTtjUDzHLfB1+RAUAe5/Xber7lfhy2kSoJ53/in9rCgVIS3WiGlhF3RNQSItrBKPyj7V3GEXsKkAVsBWjaidHK1h1HAAqQK1FbCikuhketSKzRQwNCKxFFFC7EEURRRTEYK1nQKKKQzUoO1c3sKeQKKKjXJFkDE5faI3RT9KSvlloNsgFFFZsq5IMY4Swo4FM7KDtRRU8fRJEgKKNIooq9dEw0isaB2ooqPkRkWx2rbQO1YoqT6EbBBW2kUUU4jMgVsBRRUhmwFbCiigZmsiiigDIrNYopAf/Z"/>
          <p:cNvSpPr>
            <a:spLocks noChangeAspect="1" noChangeArrowheads="1"/>
          </p:cNvSpPr>
          <p:nvPr/>
        </p:nvSpPr>
        <p:spPr bwMode="auto">
          <a:xfrm>
            <a:off x="152400" y="-60325"/>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
        <p:nvSpPr>
          <p:cNvPr id="230431" name="AutoShape 24" descr="data:image/jpeg;base64,/9j/4AAQSkZJRgABAQAAAQABAAD/2wCEAAkGBxQTEhQUExQWFhUWGBcbFxgYGRgcGBwcGRgXGB0XHBsfHCggGhwlHBwXIjEhJSkrLi8uFx8zODMsNygtLiwBCgoKDg0OGxAQGywkICQsLCwsLCwsLCwsLCwsLCwsLCwsLCwsLCwsLCwsLCwsLCwsLCwsLCwsLCwsLCwsLCwsLP/AABEIAJYAyAMBIgACEQEDEQH/xAAcAAACAgMBAQAAAAAAAAAAAAAFBgMEAAIHAQj/xAA8EAACAQIFAgUCAwcDAgcAAAABAhEAAwQFEiExQVEGEyJhcYGRMqGxBxQjQlLB8GLR4RWCFiQzcpKi8f/EABoBAAMBAQEBAAAAAAAAAAAAAAECAwQABQb/xAAoEQACAgICAgEEAQUAAAAAAAAAAQIRAyESMSJBEwQyUWEUQnGBobH/2gAMAwEAAhEDEQA/AEPx/nBvYmJ9CCFHv1NQYPFPbVbgB8tDpY9CzqSF78CgWNxeu6W3G/WtruLbQVk6C4Yr/LqAIBjvFPYtBR7YxT+rY9Iq/lGSYMENdvKNzKsZO3OwpbW/pUkH/f8A4qxl2LTUNW47f80aQKZf8d49LmIXygFtpbVFAEDYkkx3JNUcqxwVgW4B7x+fSrmZ37Dj0KRt1M70Is4a2WAlo2n39hXdHaaOqYT9pa2sCpYeZiNToqnsumLjnmN49yppKx3jjF3iTcvMB/RbOgfG25H1pezRFW6wVSq9Adzx+dVC1K5bHikkH0uG6C43I53Jn6E/nUuHs8G4kg/T7EcUMyTGeXcU9J3+DzV7xMrWLw0E+W4Dp8HkfQ116tFWzbPcmsqFuWLhKPsyv+NG7E8MvvQzBZe7kwdxv16da9OLdhJ+3+9SWsYbSnSYZpmOYpbCoLsr3cVcnSSSRsO//NXLguWVRbgIBloPv3or4RxCtekYdbjAFjv69huRIgmJ2q5mpW6bRJOm67kAgSEVtOo+5aT9qEnSDjTc0kWvD/jPyLZWTEGFmQD3AO36V1W14sXB5fYxGJks6qFReWY7j49O818/YgIl5gv4QYB+OtX85zvzbKW4Om2QRvO8EE+07UsZUXy4lJW/XZ3rKvH9u7YuXrtvyltpr/EGJBJG3G87UneKPF/7/ZZFR1tNIk8bereOOJ+lc3w2eHyWtadWq0yR2kqwYfBWa9ybPPLhWOxO/wBRHH1Nc5sWODHv/RJk9m5cuiyHAQtBfnbvz+tHbmbG1ifIJP7vbZkReNgYJbu5O5JpeynDXrc3bfqC8welbW8amKv/AMU6doBJMbDaffYD6DtS0jRtU7KviW0VxDMCWDbqeT8fSo8uzl7fBqe5cS0eSzyQs8Bf6qt5TkDYlblxQp8sSw4aO4ruIkZSUnXQcyLxX5QDW/S8EMJ9LfToaav2cZopxdySAGQnc7bGf71yr/pRltLwB36UYylbRsWgHc4hnOreEW2OB7kmgnxdlXNTThW2d+HiLCltIvIT7cffivK5tjMkNq0LrEQdgp7RyO3xWVT5JfgyfxIP2zklq0pG6ksTOxjb7VdxAUW1QW9O87kGY60Ks3gDUjXZPtVNGMMJhEbDXGf8W2ml+4hmAOKuYjGzsOBUmUOGuLq4nei9g6NcuwTQbgAbSCSvt3qlZvlWB7GaM4jFCxcYLwZj4qi2EBtO4Ewee30rn+jiXGXlvtqYmT+tD8RY096yyafPFmXWjlmGvoAGB0vHNCrtluKURBtc0dz/ABZa1ZU/iQH7Hel9WqzisSXIPYAfak6CtmoMCahLTWO016grjm70EsFfayouKSrNIBHbg1BhsWymZ6dfeor1zUQOgECmJMMj2Q5KkgQFI9u9CT9FsMZN3H0DcHYW6SGOnrq5+kV7ZCo+hTqDABiR36CpskKgM7QdIIVCY1MRyT0Uc/lUOIwpH8RNwIk+/f4pOkW03pX+RlGT2VRDZnU/nDUYklACF/P8qFZu9u3aQool1GqeVbrFVLGJYhVZ22YsonYSIJnuaK5rliLbtsNyRqZegHAJruQViuL/ALgTLcRcaLabkn0j3rbNcKwGsIQF9JaRBPcVev2vIUPaWdalS2k7TBYD7ET7mh9vE+awB2Udvau62K05ak9+ig2u4QIJMdu1TYbM7lswpgj7/FM1nD3FsLiQpZGbSB9/z2NVM3tWXIGn1sJ22j5o3+SDjNS0B8dmBcA8HrFWcoxoUqTwKmOQKQIYz9x/+VBicjugkqAQD/L0pfFqi7eRS5UNeLz1rqrqaVA9O9ZSc+EdbZdzA4A7msofHfsH8itJEV6+DqGkSWkHsD+u9RX8KyorwQG4P8p+vf2qznFoKygKU9PH95q3hMezWDYZgLc6wCP5gI2PQkfoK00eeAx71Pg7ukzWNYXUYJIFFUypXslxsR2/vXJM5sE427qYb9KvYTElbNxejCDQ97QkAczWtwMux6/5NC2ceWWgin7JLTYnCX8OOdJZB3I6Vz0GmrwvmDq6shOtIMDkgfrtXRdMp3EX8TbCgCCG31T3B4rS08U0+PbVl7i3rULrX1r2befilEUGqYYughZx7KpUaSp3gqD9qjw9jW2nqaqh6JZdnPlKV0KwP+dq4LCVrw9ctuEdN7wPlsTsdunvtVLy2tNouHYEyJ7H+9RNmV1ypliqH0Cdlnt2rMRbe8/+rqeg9qnJW/0acUuKtLYRzt7bqnkDk7rAmY71Vw+YsltrRXZuZEcVrcwNyxeVSQG2IPI3FTZwLi+WzepYJBA2MGN6FaKOclK6peyguGuGDBk8bHf68VcTHMoFt5G4LE7kxsF+OvzUl/OptaVEEGR7dDVRcGjWw5Yhjz1rkrFdxl4u0FsPiGuuEUgASQCdtup+aFJjdV0kgANtH5VBhsT5ZbvECq6IRDEGDwa5LQJ5bkmdGXOgMGmG0kAMW9pAIj6zNIuLugXW+a2XMiBG5+TVi3lbXbLOjKSssQfxHvHeupvseUvHxLOW48SJ4pww2Z4YWzbvLJI2ZTwe5HWubXb0osW9JHLCYb5rVL7HifmJpVBp2D51JUHs1xSFhb5jcnp7V7QO+yDcOS3UERWU3FixyxfZmYYnzHBYk7RWmHw7HqB2ng9hNFbHhXFNbe5+73pXhfLeY6mImvMZj9du3Zu2hba0hXVBV23Eaweo/vVrtmAD2yevM70y5fidNph/UKWbQaC0SBz7VN+/bRRUqA1ZDiNOttMxO080ZzTErcwttdK6gZ1R6uApHuphT7GaCXUj1cg14146Y3ius4juLBipMNfKkFTBHFb4XDtdJA6Ak/AFR2EllB6kA/ekGi6Ll3FlgSeTVXD29Rir74QC4LXuRPzJmqQU23g7FTvXFG7qzzyCG0nb5rRU33pvwF629tg6AhuGG+mY59qC5jkb2mt+oMl2dDjgwYKnsR2o0Kmk9l3Jns27bG6PSykCOZ6fnFeZTft27L3CPWzgWx2A5P51TyvAa7gDn0jn8/8Aaosbhgt0qs6Z2mpylejYk9NEmPvXGYXCJXof84qbEY12CMy/w19IH571LmmOBVLYAGkQWAgke9XkxqJhWTSGZ4j/AEx1HvS2V4Pl2Dbt6wyH0uGjbTET77cVSwWkRJJ346R3+aM4DCWwjXH2MHTpHLdAKXbikNEb9hvRW0JlfGSchoxVi3rW43rQoCw2BHA2+KG5dmug7wVB2BG0dqrLmB0FYnY/ntRvK8Xh2tLbuWuB6mBEExsY5BpHJxjsXJkjF3EpC7aYvKqgYEg/Xgd/+K1y7J8W9l7lq2zWk/G4iBHJImfyoZiWCuyqZUGF+KmwGZtbJ0n8QgiTB+R1+tOBcW7ugjjlVcOiq0iRq7771mFuqojaoXzbXb8tltgcyFhvvVazb8tke4he2egMc8UGrHi44t9h+zltrEQGITiXHQdzWUAu40SfL1BZ9IJ6dj3ryh5IdvHLbPoex4qE81Q8a4TC4/B3S4UXbaFkuDYggTv7d6CeHMrxGI3Fkqv9TmAfjqap/tNyTG4fDFkVfIO11kYkgHoR0U96ddnlUchW9CaSNmIJP9qN3MFaCaCQSQGV14II69jNRZVlb4n+FbQvcb8IHI9z2HcmuiZN+xK8yA3b622I3VV1x9ZFWfidZycYV4eOFO81ewAJUW1VGk/zAnf7inPxx+zC9gLBuo/nWwZcgQV7Erv6fekXB3mkKgGomAaCaO2+hoye2qMbLIq3In08EfnS1nmWtZuEwdJMg/2p38E5QqFr2KY62BVFG8KYOpp4naKNZll9uH0y5UTpiZ96nKcU+xowlfRzXIrYLi6+ohTt0B+sUdzDJbWJVrloutwDiJQxvHGx+tMiZGt+zpEiN1CwN6D4fMsRgpsvaZTPVTv7yNmrLLI5SuLNXxtfcJOHxVyySN16EEf2NW8fmXnabaLpEjaSfV3pvzTEC8bTYvDsbUn1D0sPgjeJpuyfwVlpUXbJ5Gz65j78H2NWWdCPGzkdrzbRKlTJ24O9XbeQXroLiAR0mmPxfgWSdEtpMzHI7jvQbDY9/JB8sqQfVdY7HeNKipycruIfllXE3wvhXUD5hJY8aeBVHMvD5tEqCzMsFtvSmrjUehPSmTC52UGuQWAlV2gnt3oVb8RKbQWfU7m7fJ5d5hU+FH9qfHNSVghyctsEsL1sEkgBBsCD12kA/NWcryFrtosAZALBl3IMbCPc0Sx+VtetPf1AmIKngA9viKg8NXsRaBgXFWOVEgxxsN6lLMmrxvpj5Ju67AuIAXWpGklV2PQwJFXPC+W23YNdPpB3ExPtRa7lQxJa84JKqT2kL3FV8NawrWCZZLoI/CfTFc8tx/6JKfKkeYLKsIb9zWGKajpVWgR8802YzIMvvWoW35RG+u2QG26GQZHzXvh/wjavgMXZFAn08me5NbYXApa1SfNliFB4CgxJA5NYc2eV+MujdhxR41JbOaY7LTaIkyCTpjqBwant3pKlun2HtFdTv2cNeULcsIffgj3B6VzvxdkYw10BGL23Eqeo7qfjvWvB9ZHK+PT/AGBYuBdwGZYdGDMA4/oiKyl+1ld5ohHAPUq0feIrK0c4r2Ft+z6awWJC/FXc9CX8JetNEXLbKB3JED84pMz7NBh9zz2n/JJ7CoPD+bXMRfHmAogWVU8yepqnK9HkcXVjB+z/AMHWsDZCqNVxt7lw8k+3YDoKdgABVLCsFFUc7zhbKFnYAcD3J4FNYqLGc4hPKcPBUqwIPUERFcLw+W2bV5ybfH4fYciuo+HM0N5ma6F59I6Af70Szvwrh8WhIUW7sHTcQQR8j+Ye1SmnJaKQkovZxLCYsgt1lj9KI4PMAGEvDAnn/PyqO54e8vFPhsQ2ljA1KYImdLr3BPfmq9u2FW5hrnIJAbqG6Gfz+Kyy0bYuyxk+NuqWfyzo1GDHSeY5jimDH3Riba6QCykEGYHuJPSgXhLFuX0RMbHtHG5opmWX3sO+sW5sMeQZCzzI6b1Jx3oLkvYMzi25Qo6xtPI3jqDWvhHw0hYXGuEEmQojTt/V3pswvlMsMquP9W9DMeRYvp5c6bm4XsQd/pTLSJ+9GeM3JX93QL5rQUJMbc7H34+tIV/HOEbDXFAEmVIOtWiI+Dsd6MeLXu/vHmsjBVAUEjYiN46VQz7MrdwWb8DzfwOe4AGlj7xtTRb9AlDVgt8E1nyrlwnSTtIESB3rfN8OuKe3+62xr5YjYGe44kHtUOaYprihW9SyNxMD2HvVPBX2ssNIYiZESaquVcvZH2W8bicTYHlusSDwZFEsjz3y9JuKY6BgQDQvOM0dnVnUiD1B396I5nntu5hxbYA7CO895qbxqUVce/wG2i/axwuu7IwAYkQNhwSfpQ2x4eRHbXdAiYE7bjbbtQjLLTzq0ObYJO3wQON6mt39N7+Judh8dSP7U3xOCfFjJnRfBeP1r5HqDGRMQAOJmiOc5ALSarOr0jfUZLe/T3oJ4dzy0uMUt6Ue3oBHRgVIJ7Awd6dc5uzbYFhEGDOx+O9YJQXs3QnJtUL+S3rdyNY+lW/EeX2Cq3AB6Y26QSJpPwPneZpRST7dqMZ1g8Wbeny2CncsCDUOPkb1BDfg3tm3ECI4rKScPi71rSGUgExJ4rKhU1oZ4uWzotzw3YxFwXLussPwgGFH0jelbPrL4LF+r8J4bpHSe1PGU3pNa+P8ELlm3Cy2sKP+7v7V9K9K0fMxlbpg7DeJ7bqsGWO2kb/pRy5kK4m0PP1A8qAYjaJ9zVTwz4ftYcfhE9T80xFjTJ2tgdJ6OYZddNp3tT6rTFW9+ob6iKesjx8wKUsf4QxT3bmITQGLE6Z5H9Paau5NdiD0MH/iui6OkrIv2s5EXtjF21LNaWLgHJtzM9yVkn71yjNFcsL8yjhd+sqqj84r6Ia8GtOO6MP/AK18/wCKuBsNctzGh1IPwdMVPKqdmjBK1Rb8C5mqC4G31NM9ekfTmng5sr22U7qQQR7da5nl2ERvw3GR+5AI+o7VbTG3UZbd1xr1bgcR0PvPas7/ACPxth3KUxItF/JbSJgSuoidjE1rluPJvOxALW4GnsDuY95/SmDIsZtMiI4OxmkvPMI74q8+HaGEbAiZgFh2O9TWxl2OOOx9s2n17gqZET02rk+Z3VtXR6YVlBH+/ajGTYi55gN4vLg6dQgdeKgxVgYq4ALbOqlhsCQN+ZFVilHvoXJsq5piC9pU8sBxDLH4iPf2+aG5TnRtXJZQYPDVYu3xhLzjTsI7z/vPzVnIMVaLlnQEOSTx16cUXUYN1aJezPEmbC+q6ggIgwkbD3gmNuhqtdzK0MObaostEk8iO1EmTDNiGUiFjZBufj/mhmeeE7thRcI/huZUAyQDxMU0FFpd/kFlzBY0pagFYIAIPI9xWmCt4e6JuSD0I5k70KfK3VPUzQeAFMfJPSpmy90RXFxN2AAB9Xz8UHBemM5j94At2kDBwGOo7sN4B2H2psvYPDX8QgCjUoJgbA9ga5wuCu2QrW7i3S8SARMmiOD/AHvD3RfdZWNwDO1eflg+bbZ6eFqUNBy/iBZxLKfSOADz/wA0zYbNkZY23pH8TZhYxaq1ssbyj8IVix+wn61L4c8RspVPIUvx6hvUJ45VyRoW477NfEbXWvC2FgA6hPUdD+tZRvN8kv3r3m67Y2AAmI9hXlCTUdFIZFW2MWU39wQackUXFg79R7GuY+G8bK8/53puOeJYtl3OwH+CvoT5etlnF44W/diYAorg3AUEmTXIv/FRbEgkjjYfrTGfFIPG1GIzTHnE5kqgmeBXMsrzrU93ja4x/wC1mlT+tE8jzVcVeNtt7YB1Ttq6afjvTbmPh6zeSUVbdwAhHUAR7EdV9qD2HoF2c2QWySRABJ+ImuUYC3hizsy6tbkw0xuZG1Gs4wd62/l3So3gqsxH9W/Q0DtZcEu6DcID/wDpt03MaW+vao5ZWqLYoNKz3PMDbVPOw6naNVsb/Ue1W8pw2Hu3St0BmNu36pgjn8PxU+W3BZtsHADQwfed9wR8UnYWziGuE2VYsCdJ2jTJAn2gVCNss1Q74nw5oVmTEXNIBMHTP/yilPIsYLRLkmQWM8yes96LYrGY4WiLlkKIhnBmPp0+tCvDeGtG4fNAZTsFPHuaPSFTCmCxqXrZR4jcr3B5BHY0dyDGoEULAHtxNLHibKRZcGy+m3cBG5kqew9qqYK/cwqBpW4hMEAjV9ufrS0noZzXsZv2i4XDFLV5hDltBYdQQTv345rmn7qPOby/wbmZiB7nvTjrt4xFVyQOba7t6ojczWuI/Z3fCi5ZdH2Ho4PHeYNVhJLRGXdi/mmFa2qYldI/lIHMR+L3+a3xubXzZWUPl7Sfb45+tQZlh7kPbufw2ttDIRvOx3PHEEVc8PeIfJDqyB1cQQwJEgRIPT6U96RNhHBeKbYTSVU+kiT79aGYY4Z0ZSp1kyrBjsZPA6iqmFwuHu32Zjotzuu8T1iOk1SuKi3mNokhXhBzI33FJ8K9NjWHcBhr9p0uPHl9D7/FdBwGbqVgxFLXha3/ANQdbDagqqW2BB2I2Bjbc035n4DAtnyXdWjYMZB9ienzWHNjlN29Ho/TzjFVIzwxhLZ1umwuM2r4B2Fe57hLdq5bgBSSSD7gbCgnhzGNhNVm6CFDEzyVM7/Iq1nGPs4mEDkkdYIjjqajaqi7hLnfoLYS7Ikmsqpl/hxnX0YhwegIDA/esqbUX0K4JewdgssvoS1sHbp03962zDC4jFEWmAMDUVHHtNdPwlsBOlK/hrFB8XePdo+gr6GtnipnOsf4eK3EV7ZEn9PeugeEPDdpSr3F1HaJ3H2NM/irAo1sNAlWUg/O396FYPEaSBS1vY160eeIMKtjGpdTYXUWQOJUmfuCPtThlzytJ3ii6H/d++sj8qaMo2SmQkhK/apY0m3eH8w0MfcSy/qRXM8ddZ9OncoZPxwa7F+0S0r4N9QkBkP5j/euf5NhMOGGwn3J3qGSk7NOOT40BbDa7sux9cHQRHsZpox2WrcsqUPlsoOlk2IPQHuPY0u+IMruHFzZ4I1Ak7DoQa2unE2lCM6Itw6SdUxM9O/vUnT6HsJeHrOKddN/EHSZBUKs/UxQvO/DDYdl8mXDnZSRqHU7np+lEssyHy0BGMuKo/8AafzIqjm+Eu2L3marj23A0u5k+4/0+3euq2FJGuc+Gr9ywru4BTfTzsTEz7Cq+H8MG0hus/maQSVA49/eiaeICVCMPxbEniKtYHMkAhiDM/oRFHyTSBUWJWU3DaveYJFsyB7Ekfan7CeIraLOuIHU0kf9Jv7qFEH7Ae9UsBkquxDPBUkHfamcfciDa9HvijMzexlx5GhwsDqdKgSfeZ/Kj+DuWf3XfTq3PHAFKGaZfpuFbZ1kHmeQa0bD4gShVpiSO4+aMoc6pgQdyC3ZckMB6p3oZiCmFxB8udjqWSCQR+o96GYa8ycBtvy+aLjLkf13bnTtI+D7UYxcW0+hnsbfA/jKymLAYBFZNOrf8UyCfneusY3HrpLFhHMyIjvXzThbTbqqFpJiBzv0p3yzTYVLN+WZgGaSSFnhQJjapZMfFNrovi8mkMq5lauX3eAQTsDxHepvEeY2xYmFBlYgCgmNyQhPMwzyOqnpR/JsqUW1a4odyJltwJ7DpXmRhbs9KclFIo5N4lK6fVuo22r2rWN8NWXeV9BMyF2B+nSvK1YcDcfFkMmfHe0NN3HEWWO+yn9KS/AuMPnOT1c/nWVley+zxo9HUMWddpp7T9t/7UsKwJBivaykl9w0ftBWY47/AMzbSNgCfzp6y+96BWVlFAkBvGKeZZ8voefpXKsTZay2zSvTvWVlTmlRSDJFzFjd1HjSBH3rzxHpvW12jv1FZWVGtlSt4Vy9Rdk76G2Bkiup4fBrfXQ425+1ZWUyXmhpfYVfEHhG26iIEVv4Y8GWLaFmGtj1O8fFZWVtUVZh5OibxHlaJaOgAVynH5KfN1owEmYMx+XSsrKXJFM6LBePssl3UWliB0gD2A7UWyzEtfuEtyE3+le1lZ5RSmqNH9BBgrH7yrRCgyOO5ih1vJLul7bXv4STKjrB+P71lZQi3YqGHw9pVNOkfhlSORHINQ2stOKV7ushlmO0DpWVlRlJuCsrHUtEmQ5qySDuBI/Mim/I8YxtKD/SK9rKxtKO0bZO0gzl41XBNZWVlb/o0uH+TF9Q/I//2Q=="/>
          <p:cNvSpPr>
            <a:spLocks noChangeAspect="1" noChangeArrowheads="1"/>
          </p:cNvSpPr>
          <p:nvPr/>
        </p:nvSpPr>
        <p:spPr bwMode="auto">
          <a:xfrm>
            <a:off x="304800" y="92075"/>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sp>
        <p:nvSpPr>
          <p:cNvPr id="230432" name="AutoShape 2" descr="data:image/jpeg;base64,/9j/4AAQSkZJRgABAQAAAQABAAD/2wCEAAkGBxEREhQUEhAUEBASEA8PDxQQFBAQEBUPFBUWFhQSFRYYHCggGBolGxQUITEhJSorLi4uFx8zODMsNygtLisBCgoKDg0OGhAQGiwkHyQsLCwsLCwsLCwsLCwsLCwsLCwsLCwsLCwsLCwsLCwsLCwsLCwsLCwsLCwsLCwsLCwsLP/AABEIAJAAyAMBEQACEQEDEQH/xAAbAAACAwEBAQAAAAAAAAAAAAAAAwECBAUGB//EADUQAAIBAgMFBwMDAwUAAAAAAAABAgMRBCExBRJBUXEGEyJhgZGhMkLBUrHRFGLhI4Ki8PH/xAAaAQACAwEBAAAAAAAAAAAAAAAAAgEDBAUG/8QAKxEAAgIBBAEDAwMFAAAAAAAAAAECEQMEEiExQRMiUTJhgQUUcRVCkdHh/9oADAMBAAIRAxEAPwD7iAAAAAAAEOSADHV2lSj91+mZRLU415Lo6fI/BSO16L+63VCrVYn5JemyLwaqOKpy+mcZdGmXRyRl0yqUJR7Q644oAAAAAAAAAAAAAAAAAAAAAAAAAAAAAAAAAAAAABjx2NVNc5cF/Jnz51jX3LsWFzf2PO4vGynq2/hHFy6mc+2dTFgjHpHOr1rJ52tzyM9mlROfXrS5teaI3MtUEYpyknvRqSUl5sZSadosSi1TR1dn9qsRTtdKrHSUXdNW4p6GvFrskO+UZMv6findcM9vszbFKuluytK13CWU16cTr4tRjyL2s4ubTZMT9y/JvTLygkAAAAAAAAAAAAAAAAAAAAAAAAAAAAAAAM+Mr7kb8eBVmyLHGyzHDfKjzOKruTuzz+bK5u2dfHBJcGKozM2aImHHO0X6L3aIRdFcmSoybHozVB0SaVGyyFsVlVUad9bac15osjOnYjhao9VsTtN9lV3V8pcV15nW02tviZytToq90D1UZp5rNc1odKzmEOa5r3CyafwS5rmvcLQUzLV2lSj96fTMqlqMcfJbHBkl4MU+0dFO1pPpb+TO/wBQxJ0XrQ5WrLR7RUeO8uq/gmOvxMWWiyo24baFKp9M4t8tH7M0QzQn0yieKcO0ai0rAAAAAAAAAAAAAAAAOFtSvdvkskcfWZbdHQ08KRyJnLZvQiaEZYmc3GZyjHleb/Zfn2JXRfB8WJqRsQhxWHo704x/VdfDzLscd0qEnLbGx708ikYzzZNk0KVSzHTIas6OHxspOnGdSUINSs7tRsv+s1LI50m6MssahbirY+ptGglaFKU3+qb3V1tqJLLiXEU392EcOV/XJL7InCY67lvNQVlbVlSyNkyxJfcbKtF/cvn+BXb8guPBRta3TFaY6d8UZpzIssSE9+0x4ya5IcEzt7J7Tzg92p44f8l05nSwa6UeJ8o5+fQxfMOGexw+IjUipQlvRfI68ZqatHIlBwdSHDCgAAAAAAAAAC687Rb8hMjqLY0FckjzWJZ5/NK2dbGqM8kUUWoRNCNFiORtCvCFROU4xXd8XxvpbUK4NONNrhHMxG2aXDel0Vl7sEjRHBN9lMB2ijSlvdxvPNZ1LWT5eHUuw5FjluojNonkVbq/H/Sse0TVSUlTjKm00qc9Od7rjciMlF3V/wAjPR3BK2mvKGUdswqSUXQ3XJpJ0pyVr+UrkXB/20LPTSgt2+6+V/o6sdkXqRSmnTb8TbUZJcvN9BoY1KSVmL917La5Gdo4+ONPcUVa9JrjkrLy0a9SzVvbPZ48C6Ne1zT/AJONTz4nP9Rm9xNUEHqMpaNNNDLIVtD4rJ9Bt+5UQuxFRkFyMdVjDFIzsn5OP5/wOgaO12b206M7N3pu2+vyvM3aTUPHKn0c/V6VZI2uz6JGSead081bkd04NEgAAAAAAAABm2g7QfoUah+xluH60eaxMs15y/DPP5GdWC4BijFsHhe8lbgs2X6bA8s+ekV5svpxs+e9q4Rji6yi7pTdrZ2uk3H0E1EVHLJLo7mhk5aeLfdHG3ik2JNhvMiy1Y/kEmRY+1DqEpRd4uzWjFbFlCMlTOlQ2pVWrT9LCbjHPRYmuDVVx/eWuvEtNf3Ic2+zOtK8fXRWklwZDBmykKVM10wKmaIWHi/kS6doz4im49HoyxF0ZJmKoxkWIzOQxNEUalmOmJJWfQOzm133aUo7yjldapea4nY02o9iT8HA1eFLJwejo14zV4u/7m9ST6MTVDCSAAAAAADFtOa3VHi3f0Rm1L9lF2Be6zyu0sXCm4OclFeJ53vfRWSzerOBkOzhhKSe1C57Ww6jvOtC3k95+yzFtDLBlbrazgbU7WVYuUMPNRptK81F943xs5aexZHUShHbE2Yv06EqlmXPx4PKTbb1u3m28235spcvk6sYl40SpyLVSGqgLvCxlOj5XFciGxkMOK5iuQ+NATeK5F1QF3C7i0Yc/wDI0chRkhxaNtBW1zXB/hll2Y5G2EQKWaacSRGx9NRacZK8X9SWq5NeaLcc1F89PsrdrmPZwsfRdOTi3finzi9GWtUzbjkpxtHPqSAsLRza81+2owr6PT9lq/ilHg47y9Gv5Nully0crXw9qf4PUU1xWT5rU6MTls6OFxDeUteD5miMr4K2jUOKAAQwA5k4729Lnp0Whiye62aIPbSPnPaicnWknpFRUfJWv+Th5/qo9LokvTTOHKmZ7OhYirSZKkNFlsNQuJOZbdG+lhjM8gjmOWGE9QT1C6wxDmQ8gxUBXMR5C8aIu4hzB0yVIhSFumSmNZowy4F2OV8GTNGnZthEtMrZppxGK2x8IDIVsTj9m99GyaU43cG3ZPnFv01LsST9tjQzem78Hk8RSlCTjJOMlqmMjoRaatMnD/TJ8mor/de/xEdCy7O72Zl/qSfKG76tr+C/A6kYNf8AQl9z1lGudGMzjyia1PRrVZovTEo6tKopJNcTQnaKqouSAnEy8PXISb4JiuRL0twM7LPJ4ftPs9uo5RV/ClNLmr5+yOPqsbcrR3dDnShtkzzkafkc6zqNticXSSVyEyzG2PwdDJehlyT5GnOjpQw5mczO8gyOHF3iPIXWHSIcxXkB0w3ApBGkFg5FalKxKkTGVmdwLEy1MtRjmWY3yVZXwdWjE2xOdIdGk7j7RN6odGnYKoi7GxiMkQ2UrbPhWspwUuuTS6rQuxwc5UgWZwVpnmNsSw0fBQy3arc25OSfhSTTfBO6LcmxcR+Tdh9V+7J8G7s1StBt6yfwTi+TLrpW0j0NI1wZzGbKTNMWVs00Krg7/a/qX5RfCe0RqzqJ3NJWZ8VrHld+5Vk8Dx8kNFMiTJiKaaeWuvPLQzzimXQlyeR2vsRxblDRu9tLeRyNRp33E7Wm1ia2yOHWwUuKfqYXaOjHLHwzoYLBNJcjDqHTspyZkzr08OrWM92YpTdlJ0RLGUhMogmWJiXEax0yugw3ZWUrkkpCWh7LLG0qWZfiRnyz4OpQpnQgjBNmqEC9IqbLypkuJCZSMrZSyfB8GLVD3Zxu0eLrX7qkpKLS391Pek3wb4IeWRxW1fk1aXFBr1J/j7HOwuxks6r6Qi/iUvwhF1Zfk1FcQ/yd/CU7LS3TJF8DlZZOT5OjSia4mZmmCL4lbNFMuiKbcBLJr9Lt6cDRidoSSG4iF1lqs0PJWiIumIhO6M/Y9UUqRKpIeLMdaF9c1xMk42XxZzauDXDJHPyYTVHKxf8AS5GDU6fdHjtFiy8lIto4tuJY+StSZF2TFGaaJRahMkOixC5DDIrujWNZeFIeEXJlcppGzD0DoY8ZkyZDo0qJvhjMkpD1TL9glltwNpFlKlG5DhZO4z1acrWWfUSUWOppGals/O8nfkRHE32TPN8G2nRNMImdyNMIGiKK2xyiWoUbAsiKzXgIWi3+p39OBpxKkJI1Fopnq4e+a8Mvh9UVyxp9DKRSGeTVmtSlx+RroVUolM8ZZGZkqYcyTw2XRyCJ0GjHkwMtWRGetQORqtHu5XZdDIjHOFjkyhKLpl6diZRBMtTFSgMmPuKd2NY24tGncuhjchHOjfhqHCx08OKuEZMmQ30cMb8eAzSmOpwNEI8FTYxQLNotk7gbQsjcDaFlXTDYFkd2SoEbiypliiK2MUR0hWWUR0iC842iWpcC+ToQjZJclY1pUqKyxIAAGer9a84v4Kp/UMuiWitoBcolTQ6YuUCqUUMmLlSRRLFF+BlJmerhE+Bjy6KEvBdHM0Y6uzuRzsn6XHwXx1Jnez3zKP6c0W/uSYbPLYaGiHqDTSwSXA3Y9IkUyzNmunh0jbDAkUSyNjVSLfTQm4mNOw6jRDZO6FBYWIoLI3QoLDdJoiydwlILDdGogsojJEWXUB0hWVxDtFjvhB5N6NZWSAAACMTBuzWsflcUV5I30NFladVS/JVdktUWYrIKOIjQxVxE2k2VcRHEmyjgI8djWR3QvpIneCpDLGG4sqY6gLuLbo+0iyLBQWFiKJCwUQFgoLIsRQWTYmgCxNEE7pNATYlEFkh0iBclvSUeC8Uug8VudB0jeaRAAAAAABFbDRlno+ayZXLGpEqVCZRqR/vXl9XsUuEo/cdNMI10/J8nkyu0FDLkkAAENEEkWAAsAEkgQQBAAAUBBFAG6FE2G6TtCyd0NpFhuhQWTYmgAmiCtWdslm3kkSA/D0d1c282zRCG1Ct2OHIAAAAAAAAAAKVKcZapPqLKKfaJTaEPBrg3H1v+5W8K8E72VdKa5S+GI8UkTuTIc2tYtfIri/gkFUjz98goC6tzDaRZO4N6YWG4HphuDdDZQWFgpAQFABAAQAEAQAEqJNAVnO2SzkHfCJG0KFs3nJ8fwi+ENvL7EbHlhAAAAAAAAAAAAAAAAAAAABDjfgRSAo6Ef0r9iNqJtlf6dcG0RsCyvdSX3J9VYjbL5JshuS1j7ZkNNBwQqi/9FtBRbIhkkWIaAggAyIArKrFcQtBQJSlot1c3r7DKLkHCH0qKjp6t5tl8YqPQrdjRiAAAAAAAAAAAAAAAAAAAAAAAAAAAAAAAACsop65kNJgLeHjyt0F2Im2VeG/ufwR6SJ3EPCf3y+EL6K+Q3AsFHi5P1J9GIb2Mp0Ix0SXnxHUIrohtsZYYgkAAAAAAAP/Z"/>
          <p:cNvSpPr>
            <a:spLocks noChangeAspect="1" noChangeArrowheads="1"/>
          </p:cNvSpPr>
          <p:nvPr/>
        </p:nvSpPr>
        <p:spPr bwMode="auto">
          <a:xfrm>
            <a:off x="457200" y="244475"/>
            <a:ext cx="304800" cy="304800"/>
          </a:xfrm>
          <a:prstGeom prst="rect">
            <a:avLst/>
          </a:prstGeom>
          <a:noFill/>
          <a:ln w="9525">
            <a:noFill/>
            <a:miter lim="800000"/>
            <a:headEnd/>
            <a:tailEnd/>
          </a:ln>
        </p:spPr>
        <p:txBody>
          <a:bodyPr/>
          <a:lstStyle/>
          <a:p>
            <a:pPr eaLnBrk="0" hangingPunct="0"/>
            <a:endParaRPr lang="cs-CZ" altLang="cs-CZ" sz="2800" b="0">
              <a:latin typeface="Arial" charset="0"/>
            </a:endParaRPr>
          </a:p>
        </p:txBody>
      </p:sp>
      <p:pic>
        <p:nvPicPr>
          <p:cNvPr id="230433" name="Picture 4" descr="http://www.coop.cz/magazin/1_2009/img/vejce_rozkrap.jpg"/>
          <p:cNvPicPr>
            <a:picLocks noChangeAspect="1" noChangeArrowheads="1"/>
          </p:cNvPicPr>
          <p:nvPr/>
        </p:nvPicPr>
        <p:blipFill>
          <a:blip r:embed="rId3"/>
          <a:srcRect/>
          <a:stretch>
            <a:fillRect/>
          </a:stretch>
        </p:blipFill>
        <p:spPr bwMode="auto">
          <a:xfrm>
            <a:off x="5614988" y="3109913"/>
            <a:ext cx="882650" cy="638175"/>
          </a:xfrm>
          <a:prstGeom prst="rect">
            <a:avLst/>
          </a:prstGeom>
          <a:noFill/>
          <a:ln w="9525">
            <a:noFill/>
            <a:miter lim="800000"/>
            <a:headEnd/>
            <a:tailEnd/>
          </a:ln>
        </p:spPr>
      </p:pic>
      <p:pic>
        <p:nvPicPr>
          <p:cNvPr id="230434" name="Picture 6" descr="http://www.tradicnirecepty.cz/upload/img/catalog/products/gallery/detail/201210/3693-2822-1350330885.jpg"/>
          <p:cNvPicPr>
            <a:picLocks noChangeAspect="1" noChangeArrowheads="1"/>
          </p:cNvPicPr>
          <p:nvPr/>
        </p:nvPicPr>
        <p:blipFill>
          <a:blip r:embed="rId4"/>
          <a:srcRect/>
          <a:stretch>
            <a:fillRect/>
          </a:stretch>
        </p:blipFill>
        <p:spPr bwMode="auto">
          <a:xfrm>
            <a:off x="6497638" y="2760663"/>
            <a:ext cx="954087" cy="954087"/>
          </a:xfrm>
          <a:prstGeom prst="rect">
            <a:avLst/>
          </a:prstGeom>
          <a:noFill/>
          <a:ln w="9525">
            <a:noFill/>
            <a:miter lim="800000"/>
            <a:headEnd/>
            <a:tailEnd/>
          </a:ln>
        </p:spPr>
      </p:pic>
      <p:graphicFrame>
        <p:nvGraphicFramePr>
          <p:cNvPr id="230418" name="Objekt 8"/>
          <p:cNvGraphicFramePr>
            <a:graphicFrameLocks noChangeAspect="1"/>
          </p:cNvGraphicFramePr>
          <p:nvPr/>
        </p:nvGraphicFramePr>
        <p:xfrm>
          <a:off x="6470650" y="1425575"/>
          <a:ext cx="2308225" cy="819150"/>
        </p:xfrm>
        <a:graphic>
          <a:graphicData uri="http://schemas.openxmlformats.org/presentationml/2006/ole">
            <mc:AlternateContent xmlns:mc="http://schemas.openxmlformats.org/markup-compatibility/2006">
              <mc:Choice xmlns:v="urn:schemas-microsoft-com:vml" Requires="v">
                <p:oleObj spid="_x0000_s230442" name="ChemSketch" r:id="rId5" imgW="2191512" imgH="777240" progId="">
                  <p:embed/>
                </p:oleObj>
              </mc:Choice>
              <mc:Fallback>
                <p:oleObj name="ChemSketch" r:id="rId5" imgW="2191512" imgH="777240" progId="">
                  <p:embed/>
                  <p:pic>
                    <p:nvPicPr>
                      <p:cNvPr id="0" name="Objek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0650" y="1425575"/>
                        <a:ext cx="2308225" cy="81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30435" name="Picture 42" descr="21-203431-brokolice"/>
          <p:cNvPicPr>
            <a:picLocks noChangeAspect="1" noChangeArrowheads="1"/>
          </p:cNvPicPr>
          <p:nvPr/>
        </p:nvPicPr>
        <p:blipFill>
          <a:blip r:embed="rId7"/>
          <a:srcRect/>
          <a:stretch>
            <a:fillRect/>
          </a:stretch>
        </p:blipFill>
        <p:spPr bwMode="auto">
          <a:xfrm>
            <a:off x="7451725" y="3635375"/>
            <a:ext cx="992188" cy="696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30528BB9-EA89-4121-BCD5-5DF31A55583B}" type="slidenum">
              <a:rPr lang="cs-CZ" sz="1400" b="0">
                <a:latin typeface="+mn-lt"/>
              </a:rPr>
              <a:pPr algn="r">
                <a:defRPr/>
              </a:pPr>
              <a:t>29</a:t>
            </a:fld>
            <a:endParaRPr lang="cs-CZ" sz="1400" b="0">
              <a:latin typeface="+mn-lt"/>
            </a:endParaRPr>
          </a:p>
        </p:txBody>
      </p:sp>
      <p:sp>
        <p:nvSpPr>
          <p:cNvPr id="231426" name="Text Box 2"/>
          <p:cNvSpPr txBox="1">
            <a:spLocks noChangeArrowheads="1"/>
          </p:cNvSpPr>
          <p:nvPr/>
        </p:nvSpPr>
        <p:spPr bwMode="auto">
          <a:xfrm>
            <a:off x="611188" y="1628775"/>
            <a:ext cx="5329237" cy="457200"/>
          </a:xfrm>
          <a:prstGeom prst="rect">
            <a:avLst/>
          </a:prstGeom>
          <a:noFill/>
          <a:ln w="9525">
            <a:noFill/>
            <a:miter lim="800000"/>
            <a:headEnd/>
            <a:tailEnd/>
          </a:ln>
        </p:spPr>
        <p:txBody>
          <a:bodyPr>
            <a:spAutoFit/>
          </a:bodyPr>
          <a:lstStyle/>
          <a:p>
            <a:r>
              <a:rPr lang="cs-CZ" altLang="cs-CZ" sz="2400">
                <a:solidFill>
                  <a:srgbClr val="0033CC"/>
                </a:solidFill>
              </a:rPr>
              <a:t>Syntéza glukosy </a:t>
            </a:r>
            <a:r>
              <a:rPr lang="cs-CZ" altLang="cs-CZ" sz="2400" i="1">
                <a:solidFill>
                  <a:srgbClr val="0033CC"/>
                </a:solidFill>
              </a:rPr>
              <a:t>de novo</a:t>
            </a:r>
            <a:endParaRPr lang="cs-CZ" altLang="cs-CZ" sz="2400">
              <a:solidFill>
                <a:srgbClr val="FF3300"/>
              </a:solidFill>
            </a:endParaRPr>
          </a:p>
        </p:txBody>
      </p:sp>
      <p:sp>
        <p:nvSpPr>
          <p:cNvPr id="231427" name="Text Box 21"/>
          <p:cNvSpPr txBox="1">
            <a:spLocks noChangeArrowheads="1"/>
          </p:cNvSpPr>
          <p:nvPr/>
        </p:nvSpPr>
        <p:spPr bwMode="auto">
          <a:xfrm>
            <a:off x="1116013" y="333375"/>
            <a:ext cx="6480175" cy="1006475"/>
          </a:xfrm>
          <a:prstGeom prst="rect">
            <a:avLst/>
          </a:prstGeom>
          <a:noFill/>
          <a:ln w="9525">
            <a:noFill/>
            <a:miter lim="800000"/>
            <a:headEnd/>
            <a:tailEnd/>
          </a:ln>
        </p:spPr>
        <p:txBody>
          <a:bodyPr>
            <a:spAutoFit/>
          </a:bodyPr>
          <a:lstStyle/>
          <a:p>
            <a:pPr algn="ctr">
              <a:spcBef>
                <a:spcPct val="50000"/>
              </a:spcBef>
            </a:pPr>
            <a:r>
              <a:rPr lang="cs-CZ" altLang="cs-CZ" sz="6000">
                <a:solidFill>
                  <a:srgbClr val="0000CC"/>
                </a:solidFill>
              </a:rPr>
              <a:t>Glukoneogeneze</a:t>
            </a:r>
          </a:p>
        </p:txBody>
      </p:sp>
      <p:sp>
        <p:nvSpPr>
          <p:cNvPr id="231428" name="Text Box 25"/>
          <p:cNvSpPr txBox="1">
            <a:spLocks noChangeArrowheads="1"/>
          </p:cNvSpPr>
          <p:nvPr/>
        </p:nvSpPr>
        <p:spPr bwMode="auto">
          <a:xfrm>
            <a:off x="755650" y="2492375"/>
            <a:ext cx="8137525" cy="3600986"/>
          </a:xfrm>
          <a:prstGeom prst="rect">
            <a:avLst/>
          </a:prstGeom>
          <a:noFill/>
          <a:ln w="9525">
            <a:noFill/>
            <a:miter lim="800000"/>
            <a:headEnd/>
            <a:tailEnd/>
          </a:ln>
        </p:spPr>
        <p:txBody>
          <a:bodyPr>
            <a:spAutoFit/>
          </a:bodyPr>
          <a:lstStyle/>
          <a:p>
            <a:pPr>
              <a:spcBef>
                <a:spcPct val="50000"/>
              </a:spcBef>
            </a:pPr>
            <a:r>
              <a:rPr lang="cs-CZ" sz="2400" dirty="0"/>
              <a:t>Tkáňová lokalizace:</a:t>
            </a:r>
            <a:r>
              <a:rPr lang="cs-CZ" sz="2400" b="0" dirty="0"/>
              <a:t> játra, ledviny</a:t>
            </a:r>
          </a:p>
          <a:p>
            <a:pPr>
              <a:spcBef>
                <a:spcPct val="50000"/>
              </a:spcBef>
            </a:pPr>
            <a:r>
              <a:rPr lang="cs-CZ" sz="2400" dirty="0" err="1"/>
              <a:t>Kompartment</a:t>
            </a:r>
            <a:r>
              <a:rPr lang="cs-CZ" sz="2400" dirty="0"/>
              <a:t> buňky:</a:t>
            </a:r>
            <a:r>
              <a:rPr lang="cs-CZ" sz="2400" b="0" dirty="0"/>
              <a:t> cytoplasma</a:t>
            </a:r>
          </a:p>
          <a:p>
            <a:pPr>
              <a:spcBef>
                <a:spcPct val="50000"/>
              </a:spcBef>
            </a:pPr>
            <a:r>
              <a:rPr lang="cs-CZ" sz="2400" dirty="0"/>
              <a:t>Substráty pro syntézu</a:t>
            </a:r>
            <a:r>
              <a:rPr lang="cs-CZ" sz="2400" b="0" dirty="0"/>
              <a:t>: </a:t>
            </a:r>
            <a:r>
              <a:rPr lang="cs-CZ" altLang="cs-CZ" sz="2400" b="0" dirty="0"/>
              <a:t>nesacharidové sloučeniny</a:t>
            </a:r>
          </a:p>
          <a:p>
            <a:r>
              <a:rPr lang="cs-CZ" altLang="cs-CZ" sz="2400" b="0" dirty="0"/>
              <a:t>               </a:t>
            </a:r>
            <a:r>
              <a:rPr lang="cs-CZ" altLang="cs-CZ" sz="2400" b="0" dirty="0">
                <a:solidFill>
                  <a:srgbClr val="0000CC"/>
                </a:solidFill>
              </a:rPr>
              <a:t>(</a:t>
            </a:r>
            <a:r>
              <a:rPr lang="cs-CZ" altLang="cs-CZ" sz="2400" b="0" dirty="0" smtClean="0">
                <a:solidFill>
                  <a:srgbClr val="0000CC"/>
                </a:solidFill>
              </a:rPr>
              <a:t>laktát</a:t>
            </a:r>
            <a:r>
              <a:rPr lang="cs-CZ" altLang="cs-CZ" sz="2400" b="0" dirty="0">
                <a:solidFill>
                  <a:srgbClr val="0000CC"/>
                </a:solidFill>
              </a:rPr>
              <a:t>, pyruvát, </a:t>
            </a:r>
            <a:r>
              <a:rPr lang="cs-CZ" altLang="cs-CZ" sz="2400" b="0" dirty="0" err="1">
                <a:solidFill>
                  <a:srgbClr val="0000CC"/>
                </a:solidFill>
              </a:rPr>
              <a:t>glukogenní</a:t>
            </a:r>
            <a:r>
              <a:rPr lang="cs-CZ" altLang="cs-CZ" sz="2400" b="0" dirty="0">
                <a:solidFill>
                  <a:srgbClr val="0000CC"/>
                </a:solidFill>
              </a:rPr>
              <a:t> aminokyseliny, glycerol)</a:t>
            </a:r>
          </a:p>
          <a:p>
            <a:endParaRPr lang="cs-CZ" altLang="cs-CZ" sz="2400" b="0" dirty="0">
              <a:solidFill>
                <a:srgbClr val="0000CC"/>
              </a:solidFill>
            </a:endParaRPr>
          </a:p>
          <a:p>
            <a:endParaRPr lang="cs-CZ" altLang="cs-CZ" sz="2400" b="0" dirty="0">
              <a:solidFill>
                <a:srgbClr val="0000CC"/>
              </a:solidFill>
            </a:endParaRPr>
          </a:p>
          <a:p>
            <a:r>
              <a:rPr lang="cs-CZ" altLang="cs-CZ" sz="2400" dirty="0">
                <a:solidFill>
                  <a:srgbClr val="0000CC"/>
                </a:solidFill>
              </a:rPr>
              <a:t>Význam:</a:t>
            </a:r>
            <a:r>
              <a:rPr lang="cs-CZ" altLang="cs-CZ" sz="2400" b="0" dirty="0">
                <a:solidFill>
                  <a:srgbClr val="0000CC"/>
                </a:solidFill>
              </a:rPr>
              <a:t> </a:t>
            </a:r>
            <a:r>
              <a:rPr lang="cs-CZ" altLang="cs-CZ" sz="2400" b="0" dirty="0"/>
              <a:t>syntéza glukosy během hladovění</a:t>
            </a:r>
          </a:p>
          <a:p>
            <a:pPr>
              <a:spcBef>
                <a:spcPct val="50000"/>
              </a:spcBef>
            </a:pPr>
            <a:endParaRPr lang="cs-CZ" sz="24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3</a:t>
            </a:fld>
            <a:endParaRPr lang="cs-CZ"/>
          </a:p>
        </p:txBody>
      </p:sp>
      <p:sp>
        <p:nvSpPr>
          <p:cNvPr id="3" name="Text Box 3"/>
          <p:cNvSpPr txBox="1">
            <a:spLocks noChangeArrowheads="1"/>
          </p:cNvSpPr>
          <p:nvPr/>
        </p:nvSpPr>
        <p:spPr bwMode="auto">
          <a:xfrm>
            <a:off x="179512" y="548680"/>
            <a:ext cx="87487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b="1">
                <a:solidFill>
                  <a:schemeClr val="tx1"/>
                </a:solidFill>
                <a:latin typeface="Times New Roman" pitchFamily="18" charset="0"/>
              </a:defRPr>
            </a:lvl1pPr>
            <a:lvl2pPr marL="742950" indent="-285750" eaLnBrk="0" hangingPunct="0">
              <a:defRPr sz="4000" b="1">
                <a:solidFill>
                  <a:schemeClr val="tx1"/>
                </a:solidFill>
                <a:latin typeface="Times New Roman" pitchFamily="18" charset="0"/>
              </a:defRPr>
            </a:lvl2pPr>
            <a:lvl3pPr marL="1143000" indent="-228600" eaLnBrk="0" hangingPunct="0">
              <a:defRPr sz="4000" b="1">
                <a:solidFill>
                  <a:schemeClr val="tx1"/>
                </a:solidFill>
                <a:latin typeface="Times New Roman" pitchFamily="18" charset="0"/>
              </a:defRPr>
            </a:lvl3pPr>
            <a:lvl4pPr marL="1600200" indent="-228600" eaLnBrk="0" hangingPunct="0">
              <a:defRPr sz="4000" b="1">
                <a:solidFill>
                  <a:schemeClr val="tx1"/>
                </a:solidFill>
                <a:latin typeface="Times New Roman" pitchFamily="18" charset="0"/>
              </a:defRPr>
            </a:lvl4pPr>
            <a:lvl5pPr marL="2057400" indent="-228600" eaLnBrk="0" hangingPunct="0">
              <a:defRPr sz="4000" b="1">
                <a:solidFill>
                  <a:schemeClr val="tx1"/>
                </a:solidFill>
                <a:latin typeface="Times New Roman" pitchFamily="18" charset="0"/>
              </a:defRPr>
            </a:lvl5pPr>
            <a:lvl6pPr marL="2514600" indent="-228600" eaLnBrk="0" fontAlgn="base" hangingPunct="0">
              <a:spcBef>
                <a:spcPct val="0"/>
              </a:spcBef>
              <a:spcAft>
                <a:spcPct val="0"/>
              </a:spcAft>
              <a:defRPr sz="4000" b="1">
                <a:solidFill>
                  <a:schemeClr val="tx1"/>
                </a:solidFill>
                <a:latin typeface="Times New Roman" pitchFamily="18" charset="0"/>
              </a:defRPr>
            </a:lvl6pPr>
            <a:lvl7pPr marL="2971800" indent="-228600" eaLnBrk="0" fontAlgn="base" hangingPunct="0">
              <a:spcBef>
                <a:spcPct val="0"/>
              </a:spcBef>
              <a:spcAft>
                <a:spcPct val="0"/>
              </a:spcAft>
              <a:defRPr sz="4000" b="1">
                <a:solidFill>
                  <a:schemeClr val="tx1"/>
                </a:solidFill>
                <a:latin typeface="Times New Roman" pitchFamily="18" charset="0"/>
              </a:defRPr>
            </a:lvl7pPr>
            <a:lvl8pPr marL="3429000" indent="-228600" eaLnBrk="0" fontAlgn="base" hangingPunct="0">
              <a:spcBef>
                <a:spcPct val="0"/>
              </a:spcBef>
              <a:spcAft>
                <a:spcPct val="0"/>
              </a:spcAft>
              <a:defRPr sz="4000" b="1">
                <a:solidFill>
                  <a:schemeClr val="tx1"/>
                </a:solidFill>
                <a:latin typeface="Times New Roman" pitchFamily="18" charset="0"/>
              </a:defRPr>
            </a:lvl8pPr>
            <a:lvl9pPr marL="3886200" indent="-228600" eaLnBrk="0" fontAlgn="base" hangingPunct="0">
              <a:spcBef>
                <a:spcPct val="0"/>
              </a:spcBef>
              <a:spcAft>
                <a:spcPct val="0"/>
              </a:spcAft>
              <a:defRPr sz="4000" b="1">
                <a:solidFill>
                  <a:schemeClr val="tx1"/>
                </a:solidFill>
                <a:latin typeface="Times New Roman" pitchFamily="18" charset="0"/>
              </a:defRPr>
            </a:lvl9pPr>
          </a:lstStyle>
          <a:p>
            <a:pPr eaLnBrk="1" hangingPunct="1">
              <a:spcBef>
                <a:spcPct val="50000"/>
              </a:spcBef>
            </a:pPr>
            <a:r>
              <a:rPr lang="cs-CZ" altLang="cs-CZ" sz="3200" dirty="0"/>
              <a:t>Využitelné sacharidy	      Nevyužitelné sacharidy</a:t>
            </a:r>
          </a:p>
        </p:txBody>
      </p:sp>
      <p:sp>
        <p:nvSpPr>
          <p:cNvPr id="4" name="Text Box 4"/>
          <p:cNvSpPr txBox="1">
            <a:spLocks noChangeArrowheads="1"/>
          </p:cNvSpPr>
          <p:nvPr/>
        </p:nvSpPr>
        <p:spPr bwMode="auto">
          <a:xfrm>
            <a:off x="204168" y="1772816"/>
            <a:ext cx="3960812" cy="438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b="1">
                <a:solidFill>
                  <a:schemeClr val="tx1"/>
                </a:solidFill>
                <a:latin typeface="Times New Roman" pitchFamily="18" charset="0"/>
              </a:defRPr>
            </a:lvl1pPr>
            <a:lvl2pPr marL="742950" indent="-285750" eaLnBrk="0" hangingPunct="0">
              <a:defRPr sz="4000" b="1">
                <a:solidFill>
                  <a:schemeClr val="tx1"/>
                </a:solidFill>
                <a:latin typeface="Times New Roman" pitchFamily="18" charset="0"/>
              </a:defRPr>
            </a:lvl2pPr>
            <a:lvl3pPr marL="1143000" indent="-228600" eaLnBrk="0" hangingPunct="0">
              <a:defRPr sz="4000" b="1">
                <a:solidFill>
                  <a:schemeClr val="tx1"/>
                </a:solidFill>
                <a:latin typeface="Times New Roman" pitchFamily="18" charset="0"/>
              </a:defRPr>
            </a:lvl3pPr>
            <a:lvl4pPr marL="1600200" indent="-228600" eaLnBrk="0" hangingPunct="0">
              <a:defRPr sz="4000" b="1">
                <a:solidFill>
                  <a:schemeClr val="tx1"/>
                </a:solidFill>
                <a:latin typeface="Times New Roman" pitchFamily="18" charset="0"/>
              </a:defRPr>
            </a:lvl4pPr>
            <a:lvl5pPr marL="2057400" indent="-228600" eaLnBrk="0" hangingPunct="0">
              <a:defRPr sz="4000" b="1">
                <a:solidFill>
                  <a:schemeClr val="tx1"/>
                </a:solidFill>
                <a:latin typeface="Times New Roman" pitchFamily="18" charset="0"/>
              </a:defRPr>
            </a:lvl5pPr>
            <a:lvl6pPr marL="2514600" indent="-228600" eaLnBrk="0" fontAlgn="base" hangingPunct="0">
              <a:spcBef>
                <a:spcPct val="0"/>
              </a:spcBef>
              <a:spcAft>
                <a:spcPct val="0"/>
              </a:spcAft>
              <a:defRPr sz="4000" b="1">
                <a:solidFill>
                  <a:schemeClr val="tx1"/>
                </a:solidFill>
                <a:latin typeface="Times New Roman" pitchFamily="18" charset="0"/>
              </a:defRPr>
            </a:lvl6pPr>
            <a:lvl7pPr marL="2971800" indent="-228600" eaLnBrk="0" fontAlgn="base" hangingPunct="0">
              <a:spcBef>
                <a:spcPct val="0"/>
              </a:spcBef>
              <a:spcAft>
                <a:spcPct val="0"/>
              </a:spcAft>
              <a:defRPr sz="4000" b="1">
                <a:solidFill>
                  <a:schemeClr val="tx1"/>
                </a:solidFill>
                <a:latin typeface="Times New Roman" pitchFamily="18" charset="0"/>
              </a:defRPr>
            </a:lvl7pPr>
            <a:lvl8pPr marL="3429000" indent="-228600" eaLnBrk="0" fontAlgn="base" hangingPunct="0">
              <a:spcBef>
                <a:spcPct val="0"/>
              </a:spcBef>
              <a:spcAft>
                <a:spcPct val="0"/>
              </a:spcAft>
              <a:defRPr sz="4000" b="1">
                <a:solidFill>
                  <a:schemeClr val="tx1"/>
                </a:solidFill>
                <a:latin typeface="Times New Roman" pitchFamily="18" charset="0"/>
              </a:defRPr>
            </a:lvl8pPr>
            <a:lvl9pPr marL="3886200" indent="-228600" eaLnBrk="0" fontAlgn="base" hangingPunct="0">
              <a:spcBef>
                <a:spcPct val="0"/>
              </a:spcBef>
              <a:spcAft>
                <a:spcPct val="0"/>
              </a:spcAft>
              <a:defRPr sz="4000" b="1">
                <a:solidFill>
                  <a:schemeClr val="tx1"/>
                </a:solidFill>
                <a:latin typeface="Times New Roman" pitchFamily="18" charset="0"/>
              </a:defRPr>
            </a:lvl9pPr>
          </a:lstStyle>
          <a:p>
            <a:pPr eaLnBrk="1" hangingPunct="1"/>
            <a:r>
              <a:rPr lang="cs-CZ" altLang="cs-CZ" sz="2400" b="0" dirty="0"/>
              <a:t>Polysacharidy</a:t>
            </a:r>
          </a:p>
          <a:p>
            <a:pPr eaLnBrk="1" hangingPunct="1"/>
            <a:r>
              <a:rPr lang="cs-CZ" altLang="cs-CZ" sz="2400" dirty="0">
                <a:solidFill>
                  <a:srgbClr val="0033CC"/>
                </a:solidFill>
              </a:rPr>
              <a:t>  škrob </a:t>
            </a:r>
            <a:r>
              <a:rPr lang="cs-CZ" altLang="cs-CZ" sz="1800" b="0" dirty="0"/>
              <a:t>(těstoviny, rýže, pudinky,</a:t>
            </a:r>
          </a:p>
          <a:p>
            <a:pPr eaLnBrk="1" hangingPunct="1"/>
            <a:r>
              <a:rPr lang="cs-CZ" altLang="cs-CZ" sz="1800" b="0" dirty="0"/>
              <a:t>                 brambory,...)</a:t>
            </a:r>
          </a:p>
          <a:p>
            <a:pPr eaLnBrk="1" hangingPunct="1"/>
            <a:r>
              <a:rPr lang="cs-CZ" altLang="cs-CZ" sz="2400" b="0" dirty="0"/>
              <a:t>Oligosacharidy</a:t>
            </a:r>
          </a:p>
          <a:p>
            <a:pPr eaLnBrk="1" hangingPunct="1"/>
            <a:r>
              <a:rPr lang="cs-CZ" altLang="cs-CZ" sz="2400" dirty="0">
                <a:solidFill>
                  <a:srgbClr val="0033CC"/>
                </a:solidFill>
              </a:rPr>
              <a:t>  </a:t>
            </a:r>
            <a:r>
              <a:rPr lang="cs-CZ" altLang="cs-CZ" sz="2400" dirty="0" err="1">
                <a:solidFill>
                  <a:srgbClr val="0033CC"/>
                </a:solidFill>
              </a:rPr>
              <a:t>sacharosa</a:t>
            </a:r>
            <a:r>
              <a:rPr lang="cs-CZ" altLang="cs-CZ" sz="2400" b="0" dirty="0"/>
              <a:t> </a:t>
            </a:r>
            <a:r>
              <a:rPr lang="cs-CZ" altLang="cs-CZ" sz="1800" b="0" dirty="0"/>
              <a:t>(sladká jídla..)</a:t>
            </a:r>
          </a:p>
          <a:p>
            <a:pPr eaLnBrk="1" hangingPunct="1"/>
            <a:r>
              <a:rPr lang="cs-CZ" altLang="cs-CZ" sz="1800" b="0" dirty="0">
                <a:solidFill>
                  <a:srgbClr val="0033CC"/>
                </a:solidFill>
              </a:rPr>
              <a:t>   </a:t>
            </a:r>
            <a:r>
              <a:rPr lang="cs-CZ" altLang="cs-CZ" sz="2400" dirty="0" err="1">
                <a:solidFill>
                  <a:srgbClr val="0033CC"/>
                </a:solidFill>
              </a:rPr>
              <a:t>laktosa</a:t>
            </a:r>
            <a:r>
              <a:rPr lang="cs-CZ" altLang="cs-CZ" sz="2400" b="0" dirty="0"/>
              <a:t> </a:t>
            </a:r>
            <a:r>
              <a:rPr lang="cs-CZ" altLang="cs-CZ" sz="1800" b="0" dirty="0"/>
              <a:t>(mléko,..)</a:t>
            </a:r>
          </a:p>
          <a:p>
            <a:pPr eaLnBrk="1" hangingPunct="1"/>
            <a:r>
              <a:rPr lang="cs-CZ" altLang="cs-CZ" sz="2400" dirty="0">
                <a:solidFill>
                  <a:srgbClr val="0033CC"/>
                </a:solidFill>
              </a:rPr>
              <a:t>  </a:t>
            </a:r>
            <a:r>
              <a:rPr lang="cs-CZ" altLang="cs-CZ" sz="2400" dirty="0" err="1">
                <a:solidFill>
                  <a:srgbClr val="0033CC"/>
                </a:solidFill>
              </a:rPr>
              <a:t>maltosa</a:t>
            </a:r>
            <a:r>
              <a:rPr lang="cs-CZ" altLang="cs-CZ" sz="2400" b="0" dirty="0"/>
              <a:t> </a:t>
            </a:r>
            <a:r>
              <a:rPr lang="cs-CZ" altLang="cs-CZ" sz="1800" b="0" dirty="0"/>
              <a:t>(pivo, slad..)</a:t>
            </a:r>
          </a:p>
          <a:p>
            <a:pPr eaLnBrk="1" hangingPunct="1"/>
            <a:r>
              <a:rPr lang="cs-CZ" altLang="cs-CZ" sz="2400" b="0" dirty="0"/>
              <a:t>Monosacharidy</a:t>
            </a:r>
          </a:p>
          <a:p>
            <a:pPr eaLnBrk="1" hangingPunct="1"/>
            <a:r>
              <a:rPr lang="cs-CZ" altLang="cs-CZ" sz="2400" b="0" dirty="0"/>
              <a:t>  </a:t>
            </a:r>
            <a:r>
              <a:rPr lang="cs-CZ" altLang="cs-CZ" sz="2400" dirty="0">
                <a:solidFill>
                  <a:srgbClr val="0033CC"/>
                </a:solidFill>
              </a:rPr>
              <a:t>glukosa </a:t>
            </a:r>
            <a:r>
              <a:rPr lang="cs-CZ" altLang="cs-CZ" sz="1800" b="0" dirty="0"/>
              <a:t>(ovoce..)</a:t>
            </a:r>
            <a:endParaRPr lang="cs-CZ" altLang="cs-CZ" sz="1800" dirty="0"/>
          </a:p>
          <a:p>
            <a:pPr eaLnBrk="1" hangingPunct="1"/>
            <a:r>
              <a:rPr lang="cs-CZ" altLang="cs-CZ" sz="2400" dirty="0">
                <a:solidFill>
                  <a:srgbClr val="0033CC"/>
                </a:solidFill>
              </a:rPr>
              <a:t>  </a:t>
            </a:r>
            <a:r>
              <a:rPr lang="cs-CZ" altLang="cs-CZ" sz="2400" dirty="0" err="1">
                <a:solidFill>
                  <a:srgbClr val="0033CC"/>
                </a:solidFill>
              </a:rPr>
              <a:t>fruktosa</a:t>
            </a:r>
            <a:r>
              <a:rPr lang="cs-CZ" altLang="cs-CZ" sz="1800" dirty="0">
                <a:solidFill>
                  <a:srgbClr val="0033CC"/>
                </a:solidFill>
              </a:rPr>
              <a:t> </a:t>
            </a:r>
            <a:r>
              <a:rPr lang="cs-CZ" altLang="cs-CZ" sz="1800" b="0" dirty="0"/>
              <a:t>(med, ovoce..)</a:t>
            </a:r>
            <a:endParaRPr lang="cs-CZ" altLang="cs-CZ" sz="2400" b="0" dirty="0"/>
          </a:p>
          <a:p>
            <a:pPr eaLnBrk="1" hangingPunct="1"/>
            <a:r>
              <a:rPr lang="cs-CZ" altLang="cs-CZ" sz="2400" dirty="0">
                <a:solidFill>
                  <a:srgbClr val="0033CC"/>
                </a:solidFill>
              </a:rPr>
              <a:t>  </a:t>
            </a:r>
            <a:r>
              <a:rPr lang="cs-CZ" altLang="cs-CZ" sz="2400" dirty="0" err="1">
                <a:solidFill>
                  <a:srgbClr val="0033CC"/>
                </a:solidFill>
              </a:rPr>
              <a:t>galaktosa</a:t>
            </a:r>
            <a:r>
              <a:rPr lang="cs-CZ" altLang="cs-CZ" sz="2400" dirty="0">
                <a:solidFill>
                  <a:srgbClr val="0033CC"/>
                </a:solidFill>
              </a:rPr>
              <a:t> </a:t>
            </a:r>
          </a:p>
          <a:p>
            <a:pPr eaLnBrk="1" hangingPunct="1"/>
            <a:endParaRPr lang="cs-CZ" altLang="cs-CZ" sz="2400" dirty="0">
              <a:solidFill>
                <a:srgbClr val="0033CC"/>
              </a:solidFill>
            </a:endParaRPr>
          </a:p>
        </p:txBody>
      </p:sp>
      <p:sp>
        <p:nvSpPr>
          <p:cNvPr id="5" name="Text Box 5"/>
          <p:cNvSpPr txBox="1">
            <a:spLocks noChangeArrowheads="1"/>
          </p:cNvSpPr>
          <p:nvPr/>
        </p:nvSpPr>
        <p:spPr bwMode="auto">
          <a:xfrm>
            <a:off x="4284787" y="1988840"/>
            <a:ext cx="4643437"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b="1">
                <a:solidFill>
                  <a:schemeClr val="tx1"/>
                </a:solidFill>
                <a:latin typeface="Times New Roman" pitchFamily="18" charset="0"/>
              </a:defRPr>
            </a:lvl1pPr>
            <a:lvl2pPr marL="742950" indent="-285750" eaLnBrk="0" hangingPunct="0">
              <a:defRPr sz="4000" b="1">
                <a:solidFill>
                  <a:schemeClr val="tx1"/>
                </a:solidFill>
                <a:latin typeface="Times New Roman" pitchFamily="18" charset="0"/>
              </a:defRPr>
            </a:lvl2pPr>
            <a:lvl3pPr marL="1143000" indent="-228600" eaLnBrk="0" hangingPunct="0">
              <a:defRPr sz="4000" b="1">
                <a:solidFill>
                  <a:schemeClr val="tx1"/>
                </a:solidFill>
                <a:latin typeface="Times New Roman" pitchFamily="18" charset="0"/>
              </a:defRPr>
            </a:lvl3pPr>
            <a:lvl4pPr marL="1600200" indent="-228600" eaLnBrk="0" hangingPunct="0">
              <a:defRPr sz="4000" b="1">
                <a:solidFill>
                  <a:schemeClr val="tx1"/>
                </a:solidFill>
                <a:latin typeface="Times New Roman" pitchFamily="18" charset="0"/>
              </a:defRPr>
            </a:lvl4pPr>
            <a:lvl5pPr marL="2057400" indent="-228600" eaLnBrk="0" hangingPunct="0">
              <a:defRPr sz="4000" b="1">
                <a:solidFill>
                  <a:schemeClr val="tx1"/>
                </a:solidFill>
                <a:latin typeface="Times New Roman" pitchFamily="18" charset="0"/>
              </a:defRPr>
            </a:lvl5pPr>
            <a:lvl6pPr marL="2514600" indent="-228600" eaLnBrk="0" fontAlgn="base" hangingPunct="0">
              <a:spcBef>
                <a:spcPct val="0"/>
              </a:spcBef>
              <a:spcAft>
                <a:spcPct val="0"/>
              </a:spcAft>
              <a:defRPr sz="4000" b="1">
                <a:solidFill>
                  <a:schemeClr val="tx1"/>
                </a:solidFill>
                <a:latin typeface="Times New Roman" pitchFamily="18" charset="0"/>
              </a:defRPr>
            </a:lvl6pPr>
            <a:lvl7pPr marL="2971800" indent="-228600" eaLnBrk="0" fontAlgn="base" hangingPunct="0">
              <a:spcBef>
                <a:spcPct val="0"/>
              </a:spcBef>
              <a:spcAft>
                <a:spcPct val="0"/>
              </a:spcAft>
              <a:defRPr sz="4000" b="1">
                <a:solidFill>
                  <a:schemeClr val="tx1"/>
                </a:solidFill>
                <a:latin typeface="Times New Roman" pitchFamily="18" charset="0"/>
              </a:defRPr>
            </a:lvl7pPr>
            <a:lvl8pPr marL="3429000" indent="-228600" eaLnBrk="0" fontAlgn="base" hangingPunct="0">
              <a:spcBef>
                <a:spcPct val="0"/>
              </a:spcBef>
              <a:spcAft>
                <a:spcPct val="0"/>
              </a:spcAft>
              <a:defRPr sz="4000" b="1">
                <a:solidFill>
                  <a:schemeClr val="tx1"/>
                </a:solidFill>
                <a:latin typeface="Times New Roman" pitchFamily="18" charset="0"/>
              </a:defRPr>
            </a:lvl8pPr>
            <a:lvl9pPr marL="3886200" indent="-228600" eaLnBrk="0" fontAlgn="base" hangingPunct="0">
              <a:spcBef>
                <a:spcPct val="0"/>
              </a:spcBef>
              <a:spcAft>
                <a:spcPct val="0"/>
              </a:spcAft>
              <a:defRPr sz="4000" b="1">
                <a:solidFill>
                  <a:schemeClr val="tx1"/>
                </a:solidFill>
                <a:latin typeface="Times New Roman" pitchFamily="18" charset="0"/>
              </a:defRPr>
            </a:lvl9pPr>
          </a:lstStyle>
          <a:p>
            <a:pPr eaLnBrk="1" hangingPunct="1"/>
            <a:r>
              <a:rPr lang="cs-CZ" altLang="cs-CZ" sz="2400" b="0" dirty="0"/>
              <a:t>  Polysacharidy</a:t>
            </a:r>
          </a:p>
          <a:p>
            <a:pPr eaLnBrk="1" hangingPunct="1"/>
            <a:r>
              <a:rPr lang="cs-CZ" altLang="cs-CZ" sz="2400" b="0" dirty="0"/>
              <a:t>	</a:t>
            </a:r>
            <a:r>
              <a:rPr lang="cs-CZ" altLang="cs-CZ" sz="2400" dirty="0" err="1">
                <a:solidFill>
                  <a:srgbClr val="0033CC"/>
                </a:solidFill>
              </a:rPr>
              <a:t>celulosa</a:t>
            </a:r>
            <a:r>
              <a:rPr lang="cs-CZ" altLang="cs-CZ" sz="2400" b="0" dirty="0"/>
              <a:t>  </a:t>
            </a:r>
            <a:r>
              <a:rPr lang="cs-CZ" altLang="cs-CZ" sz="1800" b="0" dirty="0"/>
              <a:t>(ovoce, zelenina)</a:t>
            </a:r>
            <a:r>
              <a:rPr lang="cs-CZ" altLang="cs-CZ" sz="2400" b="0" dirty="0">
                <a:sym typeface="Symbol" pitchFamily="18" charset="2"/>
              </a:rPr>
              <a:t> </a:t>
            </a:r>
          </a:p>
          <a:p>
            <a:pPr eaLnBrk="1" hangingPunct="1"/>
            <a:r>
              <a:rPr lang="cs-CZ" altLang="cs-CZ" sz="2400" b="0" dirty="0">
                <a:sym typeface="Symbol" pitchFamily="18" charset="2"/>
              </a:rPr>
              <a:t>                 </a:t>
            </a:r>
            <a:r>
              <a:rPr lang="cs-CZ" altLang="cs-CZ" sz="2400" b="0" dirty="0">
                <a:latin typeface="Arial" charset="0"/>
                <a:sym typeface="Symbol" pitchFamily="18" charset="2"/>
              </a:rPr>
              <a:t></a:t>
            </a:r>
            <a:endParaRPr lang="cs-CZ" altLang="cs-CZ" sz="2400" b="0" dirty="0">
              <a:sym typeface="Symbol" pitchFamily="18" charset="2"/>
            </a:endParaRPr>
          </a:p>
          <a:p>
            <a:pPr eaLnBrk="1" hangingPunct="1"/>
            <a:r>
              <a:rPr lang="cs-CZ" altLang="cs-CZ" sz="2400" dirty="0">
                <a:solidFill>
                  <a:srgbClr val="0033CC"/>
                </a:solidFill>
                <a:sym typeface="Symbol" pitchFamily="18" charset="2"/>
              </a:rPr>
              <a:t>        VLÁKNINA</a:t>
            </a:r>
          </a:p>
        </p:txBody>
      </p:sp>
    </p:spTree>
    <p:extLst>
      <p:ext uri="{BB962C8B-B14F-4D97-AF65-F5344CB8AC3E}">
        <p14:creationId xmlns:p14="http://schemas.microsoft.com/office/powerpoint/2010/main" val="646144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FE121943-97CD-4226-8B9A-B7542C29A4D8}" type="slidenum">
              <a:rPr lang="cs-CZ" sz="1400" b="0">
                <a:latin typeface="+mn-lt"/>
              </a:rPr>
              <a:pPr algn="r">
                <a:defRPr/>
              </a:pPr>
              <a:t>30</a:t>
            </a:fld>
            <a:endParaRPr lang="cs-CZ" sz="1400" b="0">
              <a:latin typeface="+mn-lt"/>
            </a:endParaRPr>
          </a:p>
        </p:txBody>
      </p:sp>
      <p:sp>
        <p:nvSpPr>
          <p:cNvPr id="233474" name="Text Box 3"/>
          <p:cNvSpPr txBox="1">
            <a:spLocks noChangeArrowheads="1"/>
          </p:cNvSpPr>
          <p:nvPr/>
        </p:nvSpPr>
        <p:spPr bwMode="auto">
          <a:xfrm>
            <a:off x="3563938" y="908050"/>
            <a:ext cx="1728787" cy="604838"/>
          </a:xfrm>
          <a:prstGeom prst="rect">
            <a:avLst/>
          </a:prstGeom>
          <a:noFill/>
          <a:ln w="25400">
            <a:solidFill>
              <a:srgbClr val="FF0000"/>
            </a:solidFill>
            <a:miter lim="800000"/>
            <a:headEnd/>
            <a:tailEnd/>
          </a:ln>
        </p:spPr>
        <p:txBody>
          <a:bodyPr>
            <a:spAutoFit/>
          </a:bodyPr>
          <a:lstStyle/>
          <a:p>
            <a:pPr>
              <a:spcBef>
                <a:spcPct val="50000"/>
              </a:spcBef>
            </a:pPr>
            <a:r>
              <a:rPr lang="cs-CZ" altLang="cs-CZ"/>
              <a:t>glukosa</a:t>
            </a:r>
          </a:p>
        </p:txBody>
      </p:sp>
      <p:sp>
        <p:nvSpPr>
          <p:cNvPr id="233475" name="Line 4"/>
          <p:cNvSpPr>
            <a:spLocks noChangeShapeType="1"/>
          </p:cNvSpPr>
          <p:nvPr/>
        </p:nvSpPr>
        <p:spPr bwMode="auto">
          <a:xfrm>
            <a:off x="3995738" y="2924175"/>
            <a:ext cx="0" cy="792163"/>
          </a:xfrm>
          <a:prstGeom prst="line">
            <a:avLst/>
          </a:prstGeom>
          <a:noFill/>
          <a:ln w="19050">
            <a:solidFill>
              <a:schemeClr val="tx1"/>
            </a:solidFill>
            <a:round/>
            <a:headEnd/>
            <a:tailEnd type="triangle" w="med" len="med"/>
          </a:ln>
        </p:spPr>
        <p:txBody>
          <a:bodyPr/>
          <a:lstStyle/>
          <a:p>
            <a:endParaRPr lang="en-US"/>
          </a:p>
        </p:txBody>
      </p:sp>
      <p:sp>
        <p:nvSpPr>
          <p:cNvPr id="233476" name="Text Box 5"/>
          <p:cNvSpPr txBox="1">
            <a:spLocks noChangeArrowheads="1"/>
          </p:cNvSpPr>
          <p:nvPr/>
        </p:nvSpPr>
        <p:spPr bwMode="auto">
          <a:xfrm>
            <a:off x="2124075" y="2636838"/>
            <a:ext cx="1946275" cy="457200"/>
          </a:xfrm>
          <a:prstGeom prst="rect">
            <a:avLst/>
          </a:prstGeom>
          <a:noFill/>
          <a:ln w="9525">
            <a:noFill/>
            <a:miter lim="800000"/>
            <a:headEnd/>
            <a:tailEnd/>
          </a:ln>
        </p:spPr>
        <p:txBody>
          <a:bodyPr>
            <a:spAutoFit/>
          </a:bodyPr>
          <a:lstStyle/>
          <a:p>
            <a:pPr>
              <a:spcBef>
                <a:spcPct val="50000"/>
              </a:spcBef>
            </a:pPr>
            <a:r>
              <a:rPr lang="cs-CZ" altLang="cs-CZ" sz="2400"/>
              <a:t>glykolýza</a:t>
            </a:r>
          </a:p>
        </p:txBody>
      </p:sp>
      <p:sp>
        <p:nvSpPr>
          <p:cNvPr id="233477" name="Line 6"/>
          <p:cNvSpPr>
            <a:spLocks noChangeShapeType="1"/>
          </p:cNvSpPr>
          <p:nvPr/>
        </p:nvSpPr>
        <p:spPr bwMode="auto">
          <a:xfrm flipV="1">
            <a:off x="4500563" y="2133600"/>
            <a:ext cx="0" cy="1657350"/>
          </a:xfrm>
          <a:prstGeom prst="line">
            <a:avLst/>
          </a:prstGeom>
          <a:noFill/>
          <a:ln w="57150">
            <a:solidFill>
              <a:srgbClr val="0033CC"/>
            </a:solidFill>
            <a:round/>
            <a:headEnd/>
            <a:tailEnd type="triangle" w="med" len="med"/>
          </a:ln>
        </p:spPr>
        <p:txBody>
          <a:bodyPr/>
          <a:lstStyle/>
          <a:p>
            <a:endParaRPr lang="en-US"/>
          </a:p>
        </p:txBody>
      </p:sp>
      <p:sp>
        <p:nvSpPr>
          <p:cNvPr id="233478" name="Text Box 7"/>
          <p:cNvSpPr txBox="1">
            <a:spLocks noChangeArrowheads="1"/>
          </p:cNvSpPr>
          <p:nvPr/>
        </p:nvSpPr>
        <p:spPr bwMode="auto">
          <a:xfrm>
            <a:off x="4716463" y="2636838"/>
            <a:ext cx="3600450" cy="457200"/>
          </a:xfrm>
          <a:prstGeom prst="rect">
            <a:avLst/>
          </a:prstGeom>
          <a:noFill/>
          <a:ln w="9525">
            <a:noFill/>
            <a:miter lim="800000"/>
            <a:headEnd/>
            <a:tailEnd/>
          </a:ln>
        </p:spPr>
        <p:txBody>
          <a:bodyPr>
            <a:spAutoFit/>
          </a:bodyPr>
          <a:lstStyle/>
          <a:p>
            <a:pPr>
              <a:spcBef>
                <a:spcPct val="50000"/>
              </a:spcBef>
            </a:pPr>
            <a:r>
              <a:rPr lang="cs-CZ" altLang="cs-CZ" sz="2400">
                <a:solidFill>
                  <a:srgbClr val="0033CC"/>
                </a:solidFill>
              </a:rPr>
              <a:t>glukoneogeneze</a:t>
            </a:r>
          </a:p>
        </p:txBody>
      </p:sp>
      <p:sp>
        <p:nvSpPr>
          <p:cNvPr id="233479" name="Text Box 8"/>
          <p:cNvSpPr txBox="1">
            <a:spLocks noChangeArrowheads="1"/>
          </p:cNvSpPr>
          <p:nvPr/>
        </p:nvSpPr>
        <p:spPr bwMode="auto">
          <a:xfrm>
            <a:off x="395288" y="3068638"/>
            <a:ext cx="3600450" cy="549275"/>
          </a:xfrm>
          <a:prstGeom prst="rect">
            <a:avLst/>
          </a:prstGeom>
          <a:noFill/>
          <a:ln w="9525">
            <a:noFill/>
            <a:miter lim="800000"/>
            <a:headEnd/>
            <a:tailEnd/>
          </a:ln>
        </p:spPr>
        <p:txBody>
          <a:bodyPr>
            <a:spAutoFit/>
          </a:bodyPr>
          <a:lstStyle/>
          <a:p>
            <a:pPr>
              <a:lnSpc>
                <a:spcPct val="75000"/>
              </a:lnSpc>
            </a:pPr>
            <a:r>
              <a:rPr lang="cs-CZ" altLang="cs-CZ" sz="2000" b="0"/>
              <a:t>reversibilní enzymové reakce</a:t>
            </a:r>
          </a:p>
          <a:p>
            <a:pPr>
              <a:lnSpc>
                <a:spcPct val="75000"/>
              </a:lnSpc>
            </a:pPr>
            <a:r>
              <a:rPr lang="cs-CZ" altLang="cs-CZ" sz="2000" b="0"/>
              <a:t>3 irreversibilní reakce</a:t>
            </a:r>
          </a:p>
        </p:txBody>
      </p:sp>
      <p:sp>
        <p:nvSpPr>
          <p:cNvPr id="233480" name="Text Box 10"/>
          <p:cNvSpPr txBox="1">
            <a:spLocks noChangeArrowheads="1"/>
          </p:cNvSpPr>
          <p:nvPr/>
        </p:nvSpPr>
        <p:spPr bwMode="auto">
          <a:xfrm>
            <a:off x="2339975" y="4292600"/>
            <a:ext cx="1370013" cy="457200"/>
          </a:xfrm>
          <a:prstGeom prst="rect">
            <a:avLst/>
          </a:prstGeom>
          <a:noFill/>
          <a:ln w="9525">
            <a:noFill/>
            <a:miter lim="800000"/>
            <a:headEnd/>
            <a:tailEnd/>
          </a:ln>
        </p:spPr>
        <p:txBody>
          <a:bodyPr>
            <a:spAutoFit/>
          </a:bodyPr>
          <a:lstStyle/>
          <a:p>
            <a:pPr>
              <a:spcBef>
                <a:spcPct val="50000"/>
              </a:spcBef>
            </a:pPr>
            <a:r>
              <a:rPr lang="cs-CZ" altLang="cs-CZ" sz="2400">
                <a:solidFill>
                  <a:srgbClr val="FF0000"/>
                </a:solidFill>
              </a:rPr>
              <a:t>pyruvát</a:t>
            </a:r>
          </a:p>
        </p:txBody>
      </p:sp>
      <p:sp>
        <p:nvSpPr>
          <p:cNvPr id="233481" name="Text Box 11"/>
          <p:cNvSpPr txBox="1">
            <a:spLocks noChangeArrowheads="1"/>
          </p:cNvSpPr>
          <p:nvPr/>
        </p:nvSpPr>
        <p:spPr bwMode="auto">
          <a:xfrm>
            <a:off x="3132138" y="4868863"/>
            <a:ext cx="1152525" cy="457200"/>
          </a:xfrm>
          <a:prstGeom prst="rect">
            <a:avLst/>
          </a:prstGeom>
          <a:noFill/>
          <a:ln w="9525">
            <a:noFill/>
            <a:miter lim="800000"/>
            <a:headEnd/>
            <a:tailEnd/>
          </a:ln>
        </p:spPr>
        <p:txBody>
          <a:bodyPr>
            <a:spAutoFit/>
          </a:bodyPr>
          <a:lstStyle/>
          <a:p>
            <a:pPr>
              <a:spcBef>
                <a:spcPct val="50000"/>
              </a:spcBef>
            </a:pPr>
            <a:r>
              <a:rPr lang="cs-CZ" altLang="cs-CZ" sz="2400">
                <a:solidFill>
                  <a:srgbClr val="FF0000"/>
                </a:solidFill>
              </a:rPr>
              <a:t>laktát</a:t>
            </a:r>
          </a:p>
        </p:txBody>
      </p:sp>
      <p:sp>
        <p:nvSpPr>
          <p:cNvPr id="233482" name="Text Box 12"/>
          <p:cNvSpPr txBox="1">
            <a:spLocks noChangeArrowheads="1"/>
          </p:cNvSpPr>
          <p:nvPr/>
        </p:nvSpPr>
        <p:spPr bwMode="auto">
          <a:xfrm>
            <a:off x="5580063" y="4292600"/>
            <a:ext cx="1366837" cy="457200"/>
          </a:xfrm>
          <a:prstGeom prst="rect">
            <a:avLst/>
          </a:prstGeom>
          <a:noFill/>
          <a:ln w="9525">
            <a:noFill/>
            <a:miter lim="800000"/>
            <a:headEnd/>
            <a:tailEnd/>
          </a:ln>
        </p:spPr>
        <p:txBody>
          <a:bodyPr>
            <a:spAutoFit/>
          </a:bodyPr>
          <a:lstStyle/>
          <a:p>
            <a:pPr>
              <a:spcBef>
                <a:spcPct val="50000"/>
              </a:spcBef>
            </a:pPr>
            <a:r>
              <a:rPr lang="cs-CZ" altLang="cs-CZ" sz="2400">
                <a:solidFill>
                  <a:srgbClr val="FF0000"/>
                </a:solidFill>
              </a:rPr>
              <a:t>glycerol</a:t>
            </a:r>
          </a:p>
        </p:txBody>
      </p:sp>
      <p:sp>
        <p:nvSpPr>
          <p:cNvPr id="233483" name="Text Box 13"/>
          <p:cNvSpPr txBox="1">
            <a:spLocks noChangeArrowheads="1"/>
          </p:cNvSpPr>
          <p:nvPr/>
        </p:nvSpPr>
        <p:spPr bwMode="auto">
          <a:xfrm>
            <a:off x="4716463" y="4797425"/>
            <a:ext cx="4032250" cy="822325"/>
          </a:xfrm>
          <a:prstGeom prst="rect">
            <a:avLst/>
          </a:prstGeom>
          <a:noFill/>
          <a:ln w="9525">
            <a:noFill/>
            <a:miter lim="800000"/>
            <a:headEnd/>
            <a:tailEnd/>
          </a:ln>
        </p:spPr>
        <p:txBody>
          <a:bodyPr>
            <a:spAutoFit/>
          </a:bodyPr>
          <a:lstStyle/>
          <a:p>
            <a:r>
              <a:rPr lang="cs-CZ" altLang="cs-CZ" sz="2400">
                <a:solidFill>
                  <a:srgbClr val="FF0000"/>
                </a:solidFill>
              </a:rPr>
              <a:t>glukogenní</a:t>
            </a:r>
          </a:p>
          <a:p>
            <a:r>
              <a:rPr lang="cs-CZ" altLang="cs-CZ" sz="2400">
                <a:solidFill>
                  <a:srgbClr val="FF0000"/>
                </a:solidFill>
              </a:rPr>
              <a:t>aminokyseliny (př. alanin)</a:t>
            </a:r>
          </a:p>
        </p:txBody>
      </p:sp>
      <p:sp>
        <p:nvSpPr>
          <p:cNvPr id="233484" name="Line 14"/>
          <p:cNvSpPr>
            <a:spLocks noChangeShapeType="1"/>
          </p:cNvSpPr>
          <p:nvPr/>
        </p:nvSpPr>
        <p:spPr bwMode="auto">
          <a:xfrm flipH="1" flipV="1">
            <a:off x="4572000" y="3933825"/>
            <a:ext cx="360363" cy="863600"/>
          </a:xfrm>
          <a:prstGeom prst="line">
            <a:avLst/>
          </a:prstGeom>
          <a:noFill/>
          <a:ln w="28575">
            <a:solidFill>
              <a:schemeClr val="tx1"/>
            </a:solidFill>
            <a:prstDash val="dash"/>
            <a:round/>
            <a:headEnd/>
            <a:tailEnd type="triangle" w="med" len="med"/>
          </a:ln>
        </p:spPr>
        <p:txBody>
          <a:bodyPr/>
          <a:lstStyle/>
          <a:p>
            <a:endParaRPr lang="en-US"/>
          </a:p>
        </p:txBody>
      </p:sp>
      <p:sp>
        <p:nvSpPr>
          <p:cNvPr id="233485" name="Line 15"/>
          <p:cNvSpPr>
            <a:spLocks noChangeShapeType="1"/>
          </p:cNvSpPr>
          <p:nvPr/>
        </p:nvSpPr>
        <p:spPr bwMode="auto">
          <a:xfrm flipH="1" flipV="1">
            <a:off x="4716463" y="3789363"/>
            <a:ext cx="792162" cy="647700"/>
          </a:xfrm>
          <a:prstGeom prst="line">
            <a:avLst/>
          </a:prstGeom>
          <a:noFill/>
          <a:ln w="28575">
            <a:solidFill>
              <a:schemeClr val="tx1"/>
            </a:solidFill>
            <a:prstDash val="dash"/>
            <a:round/>
            <a:headEnd/>
            <a:tailEnd type="triangle" w="med" len="med"/>
          </a:ln>
        </p:spPr>
        <p:txBody>
          <a:bodyPr/>
          <a:lstStyle/>
          <a:p>
            <a:endParaRPr lang="en-US"/>
          </a:p>
        </p:txBody>
      </p:sp>
      <p:sp>
        <p:nvSpPr>
          <p:cNvPr id="233486" name="Line 16"/>
          <p:cNvSpPr>
            <a:spLocks noChangeShapeType="1"/>
          </p:cNvSpPr>
          <p:nvPr/>
        </p:nvSpPr>
        <p:spPr bwMode="auto">
          <a:xfrm flipV="1">
            <a:off x="3708400" y="3933825"/>
            <a:ext cx="576263" cy="431800"/>
          </a:xfrm>
          <a:prstGeom prst="line">
            <a:avLst/>
          </a:prstGeom>
          <a:noFill/>
          <a:ln w="28575">
            <a:solidFill>
              <a:schemeClr val="tx1"/>
            </a:solidFill>
            <a:prstDash val="dash"/>
            <a:round/>
            <a:headEnd/>
            <a:tailEnd type="triangle" w="med" len="med"/>
          </a:ln>
        </p:spPr>
        <p:txBody>
          <a:bodyPr/>
          <a:lstStyle/>
          <a:p>
            <a:endParaRPr lang="en-US"/>
          </a:p>
        </p:txBody>
      </p:sp>
      <p:sp>
        <p:nvSpPr>
          <p:cNvPr id="233487" name="Line 17"/>
          <p:cNvSpPr>
            <a:spLocks noChangeShapeType="1"/>
          </p:cNvSpPr>
          <p:nvPr/>
        </p:nvSpPr>
        <p:spPr bwMode="auto">
          <a:xfrm flipV="1">
            <a:off x="4140200" y="4005263"/>
            <a:ext cx="287338" cy="863600"/>
          </a:xfrm>
          <a:prstGeom prst="line">
            <a:avLst/>
          </a:prstGeom>
          <a:noFill/>
          <a:ln w="28575">
            <a:solidFill>
              <a:schemeClr val="tx1"/>
            </a:solidFill>
            <a:prstDash val="dash"/>
            <a:round/>
            <a:headEnd/>
            <a:tailEnd type="triangle" w="med" len="med"/>
          </a:ln>
        </p:spPr>
        <p:txBody>
          <a:bodyPr/>
          <a:lstStyle/>
          <a:p>
            <a:endParaRPr lang="en-US"/>
          </a:p>
        </p:txBody>
      </p:sp>
      <p:sp>
        <p:nvSpPr>
          <p:cNvPr id="233488" name="Text Box 21"/>
          <p:cNvSpPr txBox="1">
            <a:spLocks noChangeArrowheads="1"/>
          </p:cNvSpPr>
          <p:nvPr/>
        </p:nvSpPr>
        <p:spPr bwMode="auto">
          <a:xfrm>
            <a:off x="34925" y="44450"/>
            <a:ext cx="4103688" cy="701675"/>
          </a:xfrm>
          <a:prstGeom prst="rect">
            <a:avLst/>
          </a:prstGeom>
          <a:noFill/>
          <a:ln w="9525">
            <a:noFill/>
            <a:miter lim="800000"/>
            <a:headEnd/>
            <a:tailEnd/>
          </a:ln>
        </p:spPr>
        <p:txBody>
          <a:bodyPr>
            <a:spAutoFit/>
          </a:bodyPr>
          <a:lstStyle/>
          <a:p>
            <a:pPr algn="ctr">
              <a:spcBef>
                <a:spcPct val="50000"/>
              </a:spcBef>
            </a:pPr>
            <a:r>
              <a:rPr lang="cs-CZ" altLang="cs-CZ" sz="4000">
                <a:solidFill>
                  <a:srgbClr val="0033CC"/>
                </a:solidFill>
              </a:rPr>
              <a:t>Glukoneogeneze</a:t>
            </a:r>
          </a:p>
        </p:txBody>
      </p:sp>
      <p:sp>
        <p:nvSpPr>
          <p:cNvPr id="233489" name="Line 23"/>
          <p:cNvSpPr>
            <a:spLocks noChangeShapeType="1"/>
          </p:cNvSpPr>
          <p:nvPr/>
        </p:nvSpPr>
        <p:spPr bwMode="auto">
          <a:xfrm flipV="1">
            <a:off x="4500563" y="1557338"/>
            <a:ext cx="0" cy="288925"/>
          </a:xfrm>
          <a:prstGeom prst="line">
            <a:avLst/>
          </a:prstGeom>
          <a:noFill/>
          <a:ln w="57150">
            <a:solidFill>
              <a:srgbClr val="0033CC"/>
            </a:solidFill>
            <a:round/>
            <a:headEnd/>
            <a:tailEnd type="triangle" w="med" len="med"/>
          </a:ln>
        </p:spPr>
        <p:txBody>
          <a:bodyPr/>
          <a:lstStyle/>
          <a:p>
            <a:endParaRPr lang="en-US"/>
          </a:p>
        </p:txBody>
      </p:sp>
      <p:sp>
        <p:nvSpPr>
          <p:cNvPr id="233490" name="Line 24"/>
          <p:cNvSpPr>
            <a:spLocks noChangeShapeType="1"/>
          </p:cNvSpPr>
          <p:nvPr/>
        </p:nvSpPr>
        <p:spPr bwMode="auto">
          <a:xfrm>
            <a:off x="3995738" y="1628775"/>
            <a:ext cx="0" cy="2159000"/>
          </a:xfrm>
          <a:prstGeom prst="line">
            <a:avLst/>
          </a:prstGeom>
          <a:noFill/>
          <a:ln w="19050">
            <a:solidFill>
              <a:schemeClr val="tx1"/>
            </a:solidFill>
            <a:round/>
            <a:headEnd/>
            <a:tailEnd type="triangle" w="med" len="med"/>
          </a:ln>
        </p:spPr>
        <p:txBody>
          <a:bodyPr/>
          <a:lstStyle/>
          <a:p>
            <a:endParaRPr lang="en-US"/>
          </a:p>
        </p:txBody>
      </p:sp>
      <p:sp>
        <p:nvSpPr>
          <p:cNvPr id="233491" name="Text Box 22"/>
          <p:cNvSpPr txBox="1">
            <a:spLocks noChangeArrowheads="1"/>
          </p:cNvSpPr>
          <p:nvPr/>
        </p:nvSpPr>
        <p:spPr bwMode="auto">
          <a:xfrm>
            <a:off x="3563938" y="1916113"/>
            <a:ext cx="1800225" cy="396875"/>
          </a:xfrm>
          <a:prstGeom prst="rect">
            <a:avLst/>
          </a:prstGeom>
          <a:solidFill>
            <a:schemeClr val="bg1"/>
          </a:solidFill>
          <a:ln w="9525">
            <a:noFill/>
            <a:miter lim="800000"/>
            <a:headEnd/>
            <a:tailEnd/>
          </a:ln>
        </p:spPr>
        <p:txBody>
          <a:bodyPr>
            <a:spAutoFit/>
          </a:bodyPr>
          <a:lstStyle/>
          <a:p>
            <a:pPr>
              <a:spcBef>
                <a:spcPct val="50000"/>
              </a:spcBef>
            </a:pPr>
            <a:r>
              <a:rPr lang="cs-CZ" altLang="cs-CZ" sz="2000" b="0"/>
              <a:t>Glukosa-6-P</a:t>
            </a:r>
          </a:p>
        </p:txBody>
      </p:sp>
      <p:sp>
        <p:nvSpPr>
          <p:cNvPr id="233492" name="Text Box 25"/>
          <p:cNvSpPr txBox="1">
            <a:spLocks noChangeArrowheads="1"/>
          </p:cNvSpPr>
          <p:nvPr/>
        </p:nvSpPr>
        <p:spPr bwMode="auto">
          <a:xfrm>
            <a:off x="250825" y="692150"/>
            <a:ext cx="1944688" cy="396875"/>
          </a:xfrm>
          <a:prstGeom prst="rect">
            <a:avLst/>
          </a:prstGeom>
          <a:noFill/>
          <a:ln w="9525">
            <a:noFill/>
            <a:miter lim="800000"/>
            <a:headEnd/>
            <a:tailEnd/>
          </a:ln>
        </p:spPr>
        <p:txBody>
          <a:bodyPr>
            <a:spAutoFit/>
          </a:bodyPr>
          <a:lstStyle/>
          <a:p>
            <a:pPr>
              <a:spcBef>
                <a:spcPct val="50000"/>
              </a:spcBef>
            </a:pPr>
            <a:r>
              <a:rPr lang="cs-CZ" sz="2000" b="0"/>
              <a:t>Schematicky:</a:t>
            </a:r>
          </a:p>
        </p:txBody>
      </p:sp>
      <p:sp>
        <p:nvSpPr>
          <p:cNvPr id="233493" name="Text Box 8"/>
          <p:cNvSpPr txBox="1">
            <a:spLocks noChangeArrowheads="1"/>
          </p:cNvSpPr>
          <p:nvPr/>
        </p:nvSpPr>
        <p:spPr bwMode="auto">
          <a:xfrm>
            <a:off x="4787900" y="3068638"/>
            <a:ext cx="3889375" cy="320675"/>
          </a:xfrm>
          <a:prstGeom prst="rect">
            <a:avLst/>
          </a:prstGeom>
          <a:noFill/>
          <a:ln w="9525">
            <a:noFill/>
            <a:miter lim="800000"/>
            <a:headEnd/>
            <a:tailEnd/>
          </a:ln>
        </p:spPr>
        <p:txBody>
          <a:bodyPr>
            <a:spAutoFit/>
          </a:bodyPr>
          <a:lstStyle/>
          <a:p>
            <a:pPr>
              <a:lnSpc>
                <a:spcPct val="75000"/>
              </a:lnSpc>
            </a:pPr>
            <a:r>
              <a:rPr lang="cs-CZ" altLang="cs-CZ" sz="2000" b="0"/>
              <a:t>NE jednoduchá zpětná glykolýza</a:t>
            </a:r>
          </a:p>
        </p:txBody>
      </p:sp>
      <p:sp>
        <p:nvSpPr>
          <p:cNvPr id="233494" name="Rectangle 24"/>
          <p:cNvSpPr>
            <a:spLocks noChangeArrowheads="1"/>
          </p:cNvSpPr>
          <p:nvPr/>
        </p:nvSpPr>
        <p:spPr bwMode="auto">
          <a:xfrm>
            <a:off x="468313" y="5949950"/>
            <a:ext cx="8137525" cy="701675"/>
          </a:xfrm>
          <a:prstGeom prst="rect">
            <a:avLst/>
          </a:prstGeom>
          <a:noFill/>
          <a:ln w="9525">
            <a:noFill/>
            <a:miter lim="800000"/>
            <a:headEnd/>
            <a:tailEnd/>
          </a:ln>
        </p:spPr>
        <p:txBody>
          <a:bodyPr>
            <a:spAutoFit/>
          </a:bodyPr>
          <a:lstStyle/>
          <a:p>
            <a:r>
              <a:rPr lang="cs-CZ" altLang="cs-CZ" sz="2000" b="0"/>
              <a:t>Glukoneogeneze: 3 nevratné reakce glykolýzy jsou nahrazeny jinými reakcemi (enzymy)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5" name="Zástupný symbol pro číslo snímku 3"/>
          <p:cNvSpPr txBox="1">
            <a:spLocks noGrp="1"/>
          </p:cNvSpPr>
          <p:nvPr/>
        </p:nvSpPr>
        <p:spPr bwMode="auto">
          <a:xfrm>
            <a:off x="6553200" y="6248400"/>
            <a:ext cx="1905000" cy="457200"/>
          </a:xfrm>
          <a:prstGeom prst="rect">
            <a:avLst/>
          </a:prstGeom>
          <a:noFill/>
          <a:ln w="9525">
            <a:noFill/>
            <a:miter lim="800000"/>
            <a:headEnd/>
            <a:tailEnd/>
          </a:ln>
        </p:spPr>
        <p:txBody>
          <a:bodyPr/>
          <a:lstStyle/>
          <a:p>
            <a:pPr algn="r" eaLnBrk="0" hangingPunct="0"/>
            <a:fld id="{E343C3CD-9B2E-4FA5-9E1F-4056BB093B2D}" type="slidenum">
              <a:rPr lang="en-CA" altLang="cs-CZ" sz="1400" b="0">
                <a:latin typeface="Arial" charset="0"/>
              </a:rPr>
              <a:pPr algn="r" eaLnBrk="0" hangingPunct="0"/>
              <a:t>31</a:t>
            </a:fld>
            <a:endParaRPr lang="en-CA" altLang="cs-CZ" sz="1400" b="0">
              <a:latin typeface="Arial" charset="0"/>
            </a:endParaRPr>
          </a:p>
        </p:txBody>
      </p:sp>
      <p:sp>
        <p:nvSpPr>
          <p:cNvPr id="236546" name="Text Box 2"/>
          <p:cNvSpPr txBox="1">
            <a:spLocks noChangeArrowheads="1"/>
          </p:cNvSpPr>
          <p:nvPr/>
        </p:nvSpPr>
        <p:spPr bwMode="auto">
          <a:xfrm>
            <a:off x="468313" y="1844675"/>
            <a:ext cx="8604250" cy="1371600"/>
          </a:xfrm>
          <a:prstGeom prst="rect">
            <a:avLst/>
          </a:prstGeom>
          <a:noFill/>
          <a:ln w="9525">
            <a:noFill/>
            <a:miter lim="800000"/>
            <a:headEnd/>
            <a:tailEnd/>
          </a:ln>
        </p:spPr>
        <p:txBody>
          <a:bodyPr>
            <a:spAutoFit/>
          </a:bodyPr>
          <a:lstStyle/>
          <a:p>
            <a:pPr eaLnBrk="0" hangingPunct="0"/>
            <a:r>
              <a:rPr lang="cs-CZ" altLang="cs-CZ" sz="2400" dirty="0">
                <a:solidFill>
                  <a:srgbClr val="0000CC"/>
                </a:solidFill>
              </a:rPr>
              <a:t>Laktát</a:t>
            </a:r>
          </a:p>
          <a:p>
            <a:pPr eaLnBrk="0" hangingPunct="0"/>
            <a:r>
              <a:rPr lang="cs-CZ" altLang="cs-CZ" sz="2000" b="0" dirty="0"/>
              <a:t>vznik v tkáních,</a:t>
            </a:r>
          </a:p>
          <a:p>
            <a:pPr eaLnBrk="0" hangingPunct="0"/>
            <a:r>
              <a:rPr lang="cs-CZ" altLang="cs-CZ" sz="2000" b="0" dirty="0"/>
              <a:t>transport krví do jater</a:t>
            </a:r>
          </a:p>
          <a:p>
            <a:pPr eaLnBrk="0" hangingPunct="0"/>
            <a:r>
              <a:rPr lang="cs-CZ" altLang="cs-CZ" sz="2000" b="0" dirty="0"/>
              <a:t>           laktát + NAD</a:t>
            </a:r>
            <a:r>
              <a:rPr lang="cs-CZ" altLang="cs-CZ" sz="2000" b="0" baseline="30000" dirty="0"/>
              <a:t>+</a:t>
            </a:r>
            <a:r>
              <a:rPr lang="cs-CZ" altLang="cs-CZ" sz="2000" b="0" dirty="0"/>
              <a:t> </a:t>
            </a:r>
            <a:r>
              <a:rPr lang="cs-CZ" altLang="cs-CZ" sz="2000" b="0" dirty="0">
                <a:sym typeface="Symbol" pitchFamily="18" charset="2"/>
              </a:rPr>
              <a:t> </a:t>
            </a:r>
            <a:r>
              <a:rPr lang="cs-CZ" altLang="cs-CZ" sz="2000" b="0" dirty="0">
                <a:solidFill>
                  <a:srgbClr val="0000CC"/>
                </a:solidFill>
                <a:sym typeface="Symbol" pitchFamily="18" charset="2"/>
              </a:rPr>
              <a:t>pyruvát</a:t>
            </a:r>
            <a:r>
              <a:rPr lang="cs-CZ" altLang="cs-CZ" sz="2000" b="0" dirty="0">
                <a:sym typeface="Symbol" pitchFamily="18" charset="2"/>
              </a:rPr>
              <a:t>+ NADH</a:t>
            </a:r>
            <a:r>
              <a:rPr lang="en-US" altLang="cs-CZ" sz="2000" b="0" dirty="0">
                <a:sym typeface="Symbol" pitchFamily="18" charset="2"/>
              </a:rPr>
              <a:t> + H</a:t>
            </a:r>
            <a:r>
              <a:rPr lang="en-US" altLang="cs-CZ" sz="2000" b="0" baseline="30000" dirty="0">
                <a:sym typeface="Symbol" pitchFamily="18" charset="2"/>
              </a:rPr>
              <a:t>+</a:t>
            </a:r>
            <a:r>
              <a:rPr lang="cs-CZ" altLang="cs-CZ" sz="2000" b="0" dirty="0">
                <a:sym typeface="Symbol" pitchFamily="18" charset="2"/>
              </a:rPr>
              <a:t>  ……</a:t>
            </a:r>
            <a:r>
              <a:rPr lang="cs-CZ" altLang="cs-CZ" sz="2000" b="0" dirty="0"/>
              <a:t>(</a:t>
            </a:r>
            <a:r>
              <a:rPr lang="cs-CZ" altLang="cs-CZ" sz="2000" b="0" dirty="0" err="1"/>
              <a:t>Coriho</a:t>
            </a:r>
            <a:r>
              <a:rPr lang="cs-CZ" altLang="cs-CZ" sz="2000" b="0" dirty="0"/>
              <a:t> </a:t>
            </a:r>
            <a:r>
              <a:rPr lang="cs-CZ" altLang="cs-CZ" sz="2000" b="0" dirty="0" smtClean="0"/>
              <a:t>cyklus</a:t>
            </a:r>
            <a:r>
              <a:rPr lang="cs-CZ" altLang="cs-CZ" sz="2000" b="0" dirty="0"/>
              <a:t>)</a:t>
            </a:r>
          </a:p>
        </p:txBody>
      </p:sp>
      <p:sp>
        <p:nvSpPr>
          <p:cNvPr id="236547" name="Text Box 3"/>
          <p:cNvSpPr txBox="1">
            <a:spLocks noChangeArrowheads="1"/>
          </p:cNvSpPr>
          <p:nvPr/>
        </p:nvSpPr>
        <p:spPr bwMode="auto">
          <a:xfrm>
            <a:off x="468313" y="333375"/>
            <a:ext cx="7910512" cy="579438"/>
          </a:xfrm>
          <a:prstGeom prst="rect">
            <a:avLst/>
          </a:prstGeom>
          <a:noFill/>
          <a:ln w="9525">
            <a:noFill/>
            <a:miter lim="800000"/>
            <a:headEnd/>
            <a:tailEnd/>
          </a:ln>
        </p:spPr>
        <p:txBody>
          <a:bodyPr>
            <a:spAutoFit/>
          </a:bodyPr>
          <a:lstStyle/>
          <a:p>
            <a:pPr eaLnBrk="0" hangingPunct="0">
              <a:spcBef>
                <a:spcPct val="50000"/>
              </a:spcBef>
            </a:pPr>
            <a:r>
              <a:rPr lang="cs-CZ" altLang="cs-CZ">
                <a:solidFill>
                  <a:srgbClr val="0000CC"/>
                </a:solidFill>
              </a:rPr>
              <a:t>Původ substrátů pro glukoneogenezi</a:t>
            </a:r>
          </a:p>
        </p:txBody>
      </p:sp>
      <p:sp>
        <p:nvSpPr>
          <p:cNvPr id="236548" name="Text Box 4"/>
          <p:cNvSpPr txBox="1">
            <a:spLocks noChangeArrowheads="1"/>
          </p:cNvSpPr>
          <p:nvPr/>
        </p:nvSpPr>
        <p:spPr bwMode="auto">
          <a:xfrm>
            <a:off x="468313" y="981075"/>
            <a:ext cx="8675687" cy="762000"/>
          </a:xfrm>
          <a:prstGeom prst="rect">
            <a:avLst/>
          </a:prstGeom>
          <a:noFill/>
          <a:ln w="9525">
            <a:noFill/>
            <a:miter lim="800000"/>
            <a:headEnd/>
            <a:tailEnd/>
          </a:ln>
        </p:spPr>
        <p:txBody>
          <a:bodyPr>
            <a:spAutoFit/>
          </a:bodyPr>
          <a:lstStyle/>
          <a:p>
            <a:pPr eaLnBrk="0" hangingPunct="0"/>
            <a:r>
              <a:rPr lang="cs-CZ" altLang="cs-CZ" sz="2400">
                <a:solidFill>
                  <a:srgbClr val="0000CC"/>
                </a:solidFill>
              </a:rPr>
              <a:t>Pyruvát</a:t>
            </a:r>
          </a:p>
          <a:p>
            <a:pPr eaLnBrk="0" hangingPunct="0"/>
            <a:r>
              <a:rPr lang="cs-CZ" altLang="cs-CZ" sz="2000" b="0"/>
              <a:t>transaminace alaninu (ALT),  dehydrogenace laktátu (LD)</a:t>
            </a:r>
          </a:p>
        </p:txBody>
      </p:sp>
      <p:sp>
        <p:nvSpPr>
          <p:cNvPr id="236549" name="Rectangle 6"/>
          <p:cNvSpPr>
            <a:spLocks noChangeArrowheads="1"/>
          </p:cNvSpPr>
          <p:nvPr/>
        </p:nvSpPr>
        <p:spPr bwMode="auto">
          <a:xfrm>
            <a:off x="539750" y="3284538"/>
            <a:ext cx="7848600" cy="1066800"/>
          </a:xfrm>
          <a:prstGeom prst="rect">
            <a:avLst/>
          </a:prstGeom>
          <a:noFill/>
          <a:ln w="9525">
            <a:noFill/>
            <a:miter lim="800000"/>
            <a:headEnd/>
            <a:tailEnd/>
          </a:ln>
        </p:spPr>
        <p:txBody>
          <a:bodyPr>
            <a:spAutoFit/>
          </a:bodyPr>
          <a:lstStyle/>
          <a:p>
            <a:r>
              <a:rPr lang="cs-CZ" altLang="cs-CZ" sz="2400">
                <a:solidFill>
                  <a:srgbClr val="0000CC"/>
                </a:solidFill>
              </a:rPr>
              <a:t>Glycerol</a:t>
            </a:r>
          </a:p>
          <a:p>
            <a:r>
              <a:rPr lang="cs-CZ" altLang="cs-CZ" sz="2000" b="0"/>
              <a:t>vznik v adipocytech štěpením triacylglycerolů</a:t>
            </a:r>
          </a:p>
          <a:p>
            <a:r>
              <a:rPr lang="cs-CZ" altLang="cs-CZ" sz="2000" b="0"/>
              <a:t>transport krví do jater</a:t>
            </a:r>
          </a:p>
        </p:txBody>
      </p:sp>
      <p:sp>
        <p:nvSpPr>
          <p:cNvPr id="236550" name="Text Box 2"/>
          <p:cNvSpPr txBox="1">
            <a:spLocks noChangeArrowheads="1"/>
          </p:cNvSpPr>
          <p:nvPr/>
        </p:nvSpPr>
        <p:spPr bwMode="auto">
          <a:xfrm>
            <a:off x="539750" y="4508500"/>
            <a:ext cx="7993063" cy="762000"/>
          </a:xfrm>
          <a:prstGeom prst="rect">
            <a:avLst/>
          </a:prstGeom>
          <a:noFill/>
          <a:ln w="9525">
            <a:noFill/>
            <a:miter lim="800000"/>
            <a:headEnd/>
            <a:tailEnd/>
          </a:ln>
        </p:spPr>
        <p:txBody>
          <a:bodyPr>
            <a:spAutoFit/>
          </a:bodyPr>
          <a:lstStyle/>
          <a:p>
            <a:pPr eaLnBrk="0" hangingPunct="0"/>
            <a:r>
              <a:rPr lang="cs-CZ" altLang="cs-CZ" sz="2400">
                <a:solidFill>
                  <a:srgbClr val="0000CC"/>
                </a:solidFill>
              </a:rPr>
              <a:t>Glukogenní  aminokyseliny</a:t>
            </a:r>
            <a:r>
              <a:rPr lang="cs-CZ" altLang="cs-CZ" sz="2400" b="0" u="sng"/>
              <a:t> </a:t>
            </a:r>
          </a:p>
          <a:p>
            <a:pPr eaLnBrk="0" hangingPunct="0"/>
            <a:r>
              <a:rPr lang="cs-CZ" altLang="cs-CZ" sz="2000" b="0"/>
              <a:t>tvorba pyruvátu nebo meziproduktů citrátového cyklu (tvorba oxalacetátu)</a:t>
            </a:r>
          </a:p>
        </p:txBody>
      </p:sp>
      <p:sp>
        <p:nvSpPr>
          <p:cNvPr id="236551" name="Text Box 3"/>
          <p:cNvSpPr txBox="1">
            <a:spLocks noChangeArrowheads="1"/>
          </p:cNvSpPr>
          <p:nvPr/>
        </p:nvSpPr>
        <p:spPr bwMode="auto">
          <a:xfrm>
            <a:off x="514350" y="5729288"/>
            <a:ext cx="7442200" cy="823912"/>
          </a:xfrm>
          <a:prstGeom prst="rect">
            <a:avLst/>
          </a:prstGeom>
          <a:solidFill>
            <a:srgbClr val="FFFF99"/>
          </a:solidFill>
          <a:ln w="9525">
            <a:noFill/>
            <a:miter lim="800000"/>
            <a:headEnd/>
            <a:tailEnd/>
          </a:ln>
        </p:spPr>
        <p:txBody>
          <a:bodyPr>
            <a:spAutoFit/>
          </a:bodyPr>
          <a:lstStyle/>
          <a:p>
            <a:pPr eaLnBrk="0" hangingPunct="0"/>
            <a:r>
              <a:rPr lang="cs-CZ" altLang="cs-CZ" sz="2400">
                <a:solidFill>
                  <a:srgbClr val="FF0000"/>
                </a:solidFill>
              </a:rPr>
              <a:t>Acetyl CoA</a:t>
            </a:r>
            <a:r>
              <a:rPr lang="cs-CZ" altLang="cs-CZ" sz="2800" b="0"/>
              <a:t> -  </a:t>
            </a:r>
            <a:r>
              <a:rPr lang="cs-CZ" altLang="cs-CZ" sz="2000" b="0"/>
              <a:t>není substrát pro glukoneogenezi !</a:t>
            </a:r>
          </a:p>
          <a:p>
            <a:pPr eaLnBrk="0" hangingPunct="0"/>
            <a:r>
              <a:rPr lang="cs-CZ" altLang="cs-CZ" sz="2000"/>
              <a:t>Mastné kyseliny nemohou být přeměněny na glukosu (u živočichů)</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32</a:t>
            </a:fld>
            <a:endParaRPr lang="cs-CZ"/>
          </a:p>
        </p:txBody>
      </p:sp>
      <p:sp>
        <p:nvSpPr>
          <p:cNvPr id="4" name="Text Box 2"/>
          <p:cNvSpPr txBox="1">
            <a:spLocks noChangeArrowheads="1"/>
          </p:cNvSpPr>
          <p:nvPr/>
        </p:nvSpPr>
        <p:spPr bwMode="auto">
          <a:xfrm>
            <a:off x="324842" y="1339849"/>
            <a:ext cx="80772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cs-CZ" altLang="cs-CZ" sz="2800" b="1"/>
              <a:t>2 pyruvát + 4 ATP  + 2 GTP + 2 NADH + 2H</a:t>
            </a:r>
            <a:r>
              <a:rPr lang="cs-CZ" altLang="cs-CZ" sz="2800" b="1" baseline="30000"/>
              <a:t>+</a:t>
            </a:r>
            <a:r>
              <a:rPr lang="cs-CZ" altLang="cs-CZ" sz="2800" b="1">
                <a:sym typeface="Symbol" pitchFamily="18" charset="2"/>
              </a:rPr>
              <a:t></a:t>
            </a:r>
          </a:p>
          <a:p>
            <a:pPr>
              <a:spcBef>
                <a:spcPct val="50000"/>
              </a:spcBef>
              <a:buFontTx/>
              <a:buNone/>
            </a:pPr>
            <a:r>
              <a:rPr lang="cs-CZ" altLang="cs-CZ" sz="2800" b="1">
                <a:sym typeface="Symbol" pitchFamily="18" charset="2"/>
              </a:rPr>
              <a:t> glukosa + 2 NAD</a:t>
            </a:r>
            <a:r>
              <a:rPr lang="cs-CZ" altLang="cs-CZ" sz="2800" b="1" baseline="30000">
                <a:sym typeface="Symbol" pitchFamily="18" charset="2"/>
              </a:rPr>
              <a:t>+</a:t>
            </a:r>
            <a:r>
              <a:rPr lang="cs-CZ" altLang="cs-CZ" sz="2800" b="1">
                <a:sym typeface="Symbol" pitchFamily="18" charset="2"/>
              </a:rPr>
              <a:t> + 4 ADP + 2 GDP + 6 P</a:t>
            </a:r>
            <a:r>
              <a:rPr lang="cs-CZ" altLang="cs-CZ" sz="2800" b="1" baseline="-25000">
                <a:sym typeface="Symbol" pitchFamily="18" charset="2"/>
              </a:rPr>
              <a:t>i</a:t>
            </a:r>
            <a:endParaRPr lang="cs-CZ" altLang="cs-CZ" sz="2800" b="1"/>
          </a:p>
        </p:txBody>
      </p:sp>
      <p:sp>
        <p:nvSpPr>
          <p:cNvPr id="5" name="Text Box 3"/>
          <p:cNvSpPr txBox="1">
            <a:spLocks noChangeArrowheads="1"/>
          </p:cNvSpPr>
          <p:nvPr/>
        </p:nvSpPr>
        <p:spPr bwMode="auto">
          <a:xfrm>
            <a:off x="686792" y="396081"/>
            <a:ext cx="7924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cs-CZ" altLang="cs-CZ" b="1" dirty="0">
                <a:solidFill>
                  <a:srgbClr val="0000FF"/>
                </a:solidFill>
              </a:rPr>
              <a:t>Bilanční sumární rovnice glukoneogeneze</a:t>
            </a:r>
          </a:p>
        </p:txBody>
      </p:sp>
      <p:sp>
        <p:nvSpPr>
          <p:cNvPr id="6" name="Line 4"/>
          <p:cNvSpPr>
            <a:spLocks noChangeShapeType="1"/>
          </p:cNvSpPr>
          <p:nvPr/>
        </p:nvSpPr>
        <p:spPr bwMode="auto">
          <a:xfrm>
            <a:off x="2650728" y="1780380"/>
            <a:ext cx="649287" cy="1584325"/>
          </a:xfrm>
          <a:prstGeom prst="line">
            <a:avLst/>
          </a:prstGeom>
          <a:noFill/>
          <a:ln w="28575">
            <a:solidFill>
              <a:schemeClr val="folHlink"/>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 name="Text Box 5"/>
          <p:cNvSpPr txBox="1">
            <a:spLocks noChangeArrowheads="1"/>
          </p:cNvSpPr>
          <p:nvPr/>
        </p:nvSpPr>
        <p:spPr bwMode="auto">
          <a:xfrm>
            <a:off x="2411760" y="3364705"/>
            <a:ext cx="2089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cs-CZ" altLang="cs-CZ" sz="2400" dirty="0"/>
              <a:t>-6 ATP</a:t>
            </a:r>
          </a:p>
        </p:txBody>
      </p:sp>
      <p:sp>
        <p:nvSpPr>
          <p:cNvPr id="8" name="Line 6"/>
          <p:cNvSpPr>
            <a:spLocks noChangeShapeType="1"/>
          </p:cNvSpPr>
          <p:nvPr/>
        </p:nvSpPr>
        <p:spPr bwMode="auto">
          <a:xfrm flipH="1">
            <a:off x="3660180" y="1635918"/>
            <a:ext cx="647700" cy="1728787"/>
          </a:xfrm>
          <a:prstGeom prst="line">
            <a:avLst/>
          </a:prstGeom>
          <a:noFill/>
          <a:ln w="38100" cap="rnd">
            <a:solidFill>
              <a:schemeClr val="folHlink"/>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 name="Text Box 12"/>
          <p:cNvSpPr txBox="1">
            <a:spLocks noChangeArrowheads="1"/>
          </p:cNvSpPr>
          <p:nvPr/>
        </p:nvSpPr>
        <p:spPr bwMode="auto">
          <a:xfrm>
            <a:off x="456605" y="3337716"/>
            <a:ext cx="1439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cs-CZ" altLang="cs-CZ" sz="2400" dirty="0" smtClean="0"/>
              <a:t>Spotřeba</a:t>
            </a:r>
            <a:endParaRPr lang="cs-CZ" altLang="cs-CZ" sz="2400" dirty="0"/>
          </a:p>
        </p:txBody>
      </p:sp>
      <p:sp>
        <p:nvSpPr>
          <p:cNvPr id="10" name="TextovéPole 1"/>
          <p:cNvSpPr txBox="1">
            <a:spLocks noChangeArrowheads="1"/>
          </p:cNvSpPr>
          <p:nvPr/>
        </p:nvSpPr>
        <p:spPr bwMode="auto">
          <a:xfrm>
            <a:off x="304130" y="4005064"/>
            <a:ext cx="77739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cs-CZ" altLang="cs-CZ" sz="4000" dirty="0">
                <a:solidFill>
                  <a:srgbClr val="FF0000"/>
                </a:solidFill>
              </a:rPr>
              <a:t>Glukoneogeneze je energeticky náročný pochod. </a:t>
            </a:r>
          </a:p>
        </p:txBody>
      </p:sp>
      <p:sp>
        <p:nvSpPr>
          <p:cNvPr id="11" name="Text Box 9"/>
          <p:cNvSpPr txBox="1">
            <a:spLocks noChangeArrowheads="1"/>
          </p:cNvSpPr>
          <p:nvPr/>
        </p:nvSpPr>
        <p:spPr bwMode="auto">
          <a:xfrm>
            <a:off x="148033" y="5611814"/>
            <a:ext cx="8705751"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cs-CZ" altLang="cs-CZ" sz="2400" dirty="0"/>
              <a:t>Zdrojem energie je hlavně </a:t>
            </a:r>
            <a:r>
              <a:rPr lang="cs-CZ" altLang="cs-CZ" sz="2400" dirty="0">
                <a:sym typeface="Symbol" pitchFamily="18" charset="2"/>
              </a:rPr>
              <a:t>-oxidace MK. Vysoký výdej energie na glukoneogenezi vysvětluje efektivitu </a:t>
            </a:r>
            <a:r>
              <a:rPr lang="cs-CZ" altLang="cs-CZ" sz="2400" dirty="0" err="1">
                <a:sym typeface="Symbol" pitchFamily="18" charset="2"/>
              </a:rPr>
              <a:t>nízkosacharidových</a:t>
            </a:r>
            <a:r>
              <a:rPr lang="cs-CZ" altLang="cs-CZ" sz="2400" dirty="0">
                <a:sym typeface="Symbol" pitchFamily="18" charset="2"/>
              </a:rPr>
              <a:t> diet. </a:t>
            </a:r>
          </a:p>
        </p:txBody>
      </p:sp>
    </p:spTree>
    <p:extLst>
      <p:ext uri="{BB962C8B-B14F-4D97-AF65-F5344CB8AC3E}">
        <p14:creationId xmlns:p14="http://schemas.microsoft.com/office/powerpoint/2010/main" val="28981231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33</a:t>
            </a:fld>
            <a:endParaRPr lang="cs-CZ"/>
          </a:p>
        </p:txBody>
      </p:sp>
      <p:sp>
        <p:nvSpPr>
          <p:cNvPr id="3" name="TextovéPole 2"/>
          <p:cNvSpPr txBox="1"/>
          <p:nvPr/>
        </p:nvSpPr>
        <p:spPr>
          <a:xfrm>
            <a:off x="611560" y="1207557"/>
            <a:ext cx="7776864" cy="5324535"/>
          </a:xfrm>
          <a:prstGeom prst="rect">
            <a:avLst/>
          </a:prstGeom>
          <a:noFill/>
        </p:spPr>
        <p:txBody>
          <a:bodyPr wrap="square" rtlCol="0">
            <a:spAutoFit/>
          </a:bodyPr>
          <a:lstStyle/>
          <a:p>
            <a:pPr marL="342900" indent="-342900">
              <a:buFont typeface="Arial" panose="020B0604020202020204" pitchFamily="34" charset="0"/>
              <a:buChar char="•"/>
            </a:pPr>
            <a:r>
              <a:rPr lang="cs-CZ" sz="2000" b="0" dirty="0" smtClean="0"/>
              <a:t>Diety </a:t>
            </a:r>
            <a:r>
              <a:rPr lang="cs-CZ" sz="2000" b="0" dirty="0"/>
              <a:t>založené na sníženém příjmu sacharidů a zvýšeném příjmu proteinů (</a:t>
            </a:r>
            <a:r>
              <a:rPr lang="cs-CZ" sz="2000" b="0" dirty="0" err="1"/>
              <a:t>Atkonsonova</a:t>
            </a:r>
            <a:r>
              <a:rPr lang="cs-CZ" sz="2000" b="0" dirty="0"/>
              <a:t>, </a:t>
            </a:r>
            <a:r>
              <a:rPr lang="cs-CZ" sz="2000" b="0" dirty="0" err="1"/>
              <a:t>low-carb</a:t>
            </a:r>
            <a:r>
              <a:rPr lang="cs-CZ" sz="2000" b="0" dirty="0"/>
              <a:t> dieta). </a:t>
            </a:r>
            <a:endParaRPr lang="cs-CZ" sz="2000" b="0" dirty="0" smtClean="0"/>
          </a:p>
          <a:p>
            <a:pPr marL="342900" indent="-342900">
              <a:buFont typeface="Arial" panose="020B0604020202020204" pitchFamily="34" charset="0"/>
              <a:buChar char="•"/>
            </a:pPr>
            <a:endParaRPr lang="cs-CZ" sz="2000" b="0" dirty="0"/>
          </a:p>
          <a:p>
            <a:pPr marL="342900" indent="-342900">
              <a:buFont typeface="Arial" panose="020B0604020202020204" pitchFamily="34" charset="0"/>
              <a:buChar char="•"/>
            </a:pPr>
            <a:r>
              <a:rPr lang="cs-CZ" sz="2000" b="0" dirty="0" smtClean="0"/>
              <a:t>Při </a:t>
            </a:r>
            <a:r>
              <a:rPr lang="cs-CZ" sz="2000" b="0" dirty="0"/>
              <a:t>čistě proteinovém jídle zvýšená hladina aminokyselin stimuluje v pankreatu uvolnění </a:t>
            </a:r>
            <a:r>
              <a:rPr lang="cs-CZ" sz="2000" b="0" dirty="0" err="1"/>
              <a:t>glukagonu</a:t>
            </a:r>
            <a:r>
              <a:rPr lang="cs-CZ" sz="2000" b="0" dirty="0"/>
              <a:t>, který zvyšuje vychytání AK játry a glukoneogenezi z </a:t>
            </a:r>
            <a:r>
              <a:rPr lang="cs-CZ" sz="2000" b="0" dirty="0" smtClean="0"/>
              <a:t>nich (glukosa chybí). </a:t>
            </a:r>
          </a:p>
          <a:p>
            <a:pPr marL="342900" indent="-342900">
              <a:buFont typeface="Arial" panose="020B0604020202020204" pitchFamily="34" charset="0"/>
              <a:buChar char="•"/>
            </a:pPr>
            <a:r>
              <a:rPr lang="cs-CZ" sz="2000" b="0" dirty="0" smtClean="0"/>
              <a:t>Je </a:t>
            </a:r>
            <a:r>
              <a:rPr lang="cs-CZ" sz="2000" b="0" dirty="0"/>
              <a:t>stimulováno i uvolnění inzulinu, avšak ne v takové míře jako po jídle s vysokým obsahem sacharidů. </a:t>
            </a:r>
            <a:endParaRPr lang="cs-CZ" sz="2000" b="0" dirty="0" smtClean="0"/>
          </a:p>
          <a:p>
            <a:pPr marL="342900" indent="-342900">
              <a:buFont typeface="Arial" panose="020B0604020202020204" pitchFamily="34" charset="0"/>
              <a:buChar char="•"/>
            </a:pPr>
            <a:r>
              <a:rPr lang="cs-CZ" sz="2000" b="0" dirty="0" smtClean="0"/>
              <a:t>Hladina </a:t>
            </a:r>
            <a:r>
              <a:rPr lang="cs-CZ" sz="2000" b="0" dirty="0"/>
              <a:t>inzulinu je dostatečná na to, aby byly </a:t>
            </a:r>
            <a:r>
              <a:rPr lang="cs-CZ" sz="2000" b="0" dirty="0" smtClean="0"/>
              <a:t>AK </a:t>
            </a:r>
            <a:r>
              <a:rPr lang="cs-CZ" sz="2000" b="0" dirty="0"/>
              <a:t>vychytány svalem a byla zahájena proteosyntéza, avšak glukoneogeneze v játrech není inhibována. </a:t>
            </a:r>
            <a:endParaRPr lang="cs-CZ" sz="2000" b="0" dirty="0" smtClean="0"/>
          </a:p>
          <a:p>
            <a:pPr marL="342900" indent="-342900">
              <a:buFont typeface="Arial" panose="020B0604020202020204" pitchFamily="34" charset="0"/>
              <a:buChar char="•"/>
            </a:pPr>
            <a:r>
              <a:rPr lang="cs-CZ" sz="2000" b="0" dirty="0" smtClean="0"/>
              <a:t>Pod </a:t>
            </a:r>
            <a:r>
              <a:rPr lang="cs-CZ" sz="2000" b="0" dirty="0"/>
              <a:t>vlivem </a:t>
            </a:r>
            <a:r>
              <a:rPr lang="cs-CZ" sz="2000" b="0" dirty="0" err="1"/>
              <a:t>glukagonu</a:t>
            </a:r>
            <a:r>
              <a:rPr lang="cs-CZ" sz="2000" b="0" dirty="0"/>
              <a:t> také dochází k mobilizaci zásob, zejména uvolnění mastných kyselin z adipocytů. V játrech se za těchto podmínek mohou tvořit i </a:t>
            </a:r>
            <a:r>
              <a:rPr lang="cs-CZ" sz="2000" b="0" dirty="0" err="1"/>
              <a:t>ketonové</a:t>
            </a:r>
            <a:r>
              <a:rPr lang="cs-CZ" sz="2000" b="0" dirty="0"/>
              <a:t> látky, jejich hladina v krvi stoupá a jsou tkáněmi využívány jako zdroj energie. </a:t>
            </a:r>
            <a:endParaRPr lang="cs-CZ" sz="2000" b="0" dirty="0" smtClean="0"/>
          </a:p>
          <a:p>
            <a:pPr marL="342900" indent="-342900">
              <a:buFont typeface="Arial" panose="020B0604020202020204" pitchFamily="34" charset="0"/>
              <a:buChar char="•"/>
            </a:pPr>
            <a:r>
              <a:rPr lang="cs-CZ" sz="2000" b="0" dirty="0" smtClean="0"/>
              <a:t>Jejich </a:t>
            </a:r>
            <a:r>
              <a:rPr lang="cs-CZ" sz="2000" b="0" dirty="0"/>
              <a:t>nadbytek je pří zvýšeném množství vylučován močí</a:t>
            </a:r>
          </a:p>
          <a:p>
            <a:pPr marL="342900" indent="-342900">
              <a:buFont typeface="Arial" panose="020B0604020202020204" pitchFamily="34" charset="0"/>
              <a:buChar char="•"/>
            </a:pPr>
            <a:endParaRPr lang="cs-CZ" sz="2000" b="0" dirty="0"/>
          </a:p>
        </p:txBody>
      </p:sp>
      <p:sp>
        <p:nvSpPr>
          <p:cNvPr id="4" name="TextovéPole 3"/>
          <p:cNvSpPr txBox="1"/>
          <p:nvPr/>
        </p:nvSpPr>
        <p:spPr>
          <a:xfrm>
            <a:off x="899592" y="332656"/>
            <a:ext cx="7056784" cy="584775"/>
          </a:xfrm>
          <a:prstGeom prst="rect">
            <a:avLst/>
          </a:prstGeom>
          <a:noFill/>
        </p:spPr>
        <p:txBody>
          <a:bodyPr wrap="square" rtlCol="0">
            <a:spAutoFit/>
          </a:bodyPr>
          <a:lstStyle/>
          <a:p>
            <a:r>
              <a:rPr lang="cs-CZ" dirty="0" err="1" smtClean="0">
                <a:solidFill>
                  <a:srgbClr val="0000FF"/>
                </a:solidFill>
              </a:rPr>
              <a:t>Nízkosacharidové</a:t>
            </a:r>
            <a:r>
              <a:rPr lang="cs-CZ" dirty="0" smtClean="0">
                <a:solidFill>
                  <a:srgbClr val="0000FF"/>
                </a:solidFill>
              </a:rPr>
              <a:t> diety</a:t>
            </a:r>
            <a:endParaRPr lang="cs-CZ" dirty="0">
              <a:solidFill>
                <a:srgbClr val="0000FF"/>
              </a:solidFill>
            </a:endParaRPr>
          </a:p>
        </p:txBody>
      </p:sp>
    </p:spTree>
    <p:extLst>
      <p:ext uri="{BB962C8B-B14F-4D97-AF65-F5344CB8AC3E}">
        <p14:creationId xmlns:p14="http://schemas.microsoft.com/office/powerpoint/2010/main" val="20318495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ástupný symbol pro číslo snímku 3"/>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088FD6C6-302A-4C55-A625-3429996F6E28}" type="slidenum">
              <a:rPr lang="cs-CZ" sz="1400" b="0">
                <a:latin typeface="+mn-lt"/>
              </a:rPr>
              <a:pPr algn="r">
                <a:defRPr/>
              </a:pPr>
              <a:t>34</a:t>
            </a:fld>
            <a:endParaRPr lang="cs-CZ" sz="1400" b="0">
              <a:latin typeface="+mn-lt"/>
            </a:endParaRPr>
          </a:p>
        </p:txBody>
      </p:sp>
      <p:sp>
        <p:nvSpPr>
          <p:cNvPr id="238594" name="Text Box 17"/>
          <p:cNvSpPr txBox="1">
            <a:spLocks noChangeArrowheads="1"/>
          </p:cNvSpPr>
          <p:nvPr/>
        </p:nvSpPr>
        <p:spPr bwMode="auto">
          <a:xfrm>
            <a:off x="900113" y="260350"/>
            <a:ext cx="7345362" cy="701675"/>
          </a:xfrm>
          <a:prstGeom prst="rect">
            <a:avLst/>
          </a:prstGeom>
          <a:noFill/>
          <a:ln w="9525">
            <a:noFill/>
            <a:miter lim="800000"/>
            <a:headEnd/>
            <a:tailEnd/>
          </a:ln>
        </p:spPr>
        <p:txBody>
          <a:bodyPr>
            <a:spAutoFit/>
          </a:bodyPr>
          <a:lstStyle/>
          <a:p>
            <a:pPr algn="ctr">
              <a:spcBef>
                <a:spcPct val="50000"/>
              </a:spcBef>
            </a:pPr>
            <a:r>
              <a:rPr lang="cs-CZ" altLang="cs-CZ" sz="4000">
                <a:solidFill>
                  <a:srgbClr val="0000CC"/>
                </a:solidFill>
              </a:rPr>
              <a:t>Pentosový cyklus</a:t>
            </a:r>
            <a:endParaRPr lang="cs-CZ" altLang="cs-CZ" sz="2400">
              <a:solidFill>
                <a:schemeClr val="accent2"/>
              </a:solidFill>
            </a:endParaRPr>
          </a:p>
        </p:txBody>
      </p:sp>
      <p:sp>
        <p:nvSpPr>
          <p:cNvPr id="238595" name="Text Box 20"/>
          <p:cNvSpPr txBox="1">
            <a:spLocks noChangeArrowheads="1"/>
          </p:cNvSpPr>
          <p:nvPr/>
        </p:nvSpPr>
        <p:spPr bwMode="auto">
          <a:xfrm>
            <a:off x="539750" y="1844675"/>
            <a:ext cx="7343775" cy="2492990"/>
          </a:xfrm>
          <a:prstGeom prst="rect">
            <a:avLst/>
          </a:prstGeom>
          <a:noFill/>
          <a:ln w="9525">
            <a:noFill/>
            <a:miter lim="800000"/>
            <a:headEnd/>
            <a:tailEnd/>
          </a:ln>
        </p:spPr>
        <p:txBody>
          <a:bodyPr>
            <a:spAutoFit/>
          </a:bodyPr>
          <a:lstStyle/>
          <a:p>
            <a:pPr>
              <a:spcBef>
                <a:spcPct val="50000"/>
              </a:spcBef>
            </a:pPr>
            <a:r>
              <a:rPr lang="cs-CZ" sz="2400" dirty="0"/>
              <a:t>Tkáňová lokalizace:</a:t>
            </a:r>
            <a:r>
              <a:rPr lang="cs-CZ" sz="2400" b="0" dirty="0"/>
              <a:t> většina tkání (př. játra, tuková tkáň,   </a:t>
            </a:r>
            <a:br>
              <a:rPr lang="cs-CZ" sz="2400" b="0" dirty="0"/>
            </a:br>
            <a:r>
              <a:rPr lang="cs-CZ" sz="2400" b="0" dirty="0"/>
              <a:t>                                    </a:t>
            </a:r>
            <a:r>
              <a:rPr lang="cs-CZ" sz="2400" b="0" dirty="0" smtClean="0"/>
              <a:t>erytrocyty,..)</a:t>
            </a:r>
            <a:endParaRPr lang="cs-CZ" sz="2400" b="0" dirty="0"/>
          </a:p>
          <a:p>
            <a:pPr>
              <a:spcBef>
                <a:spcPct val="50000"/>
              </a:spcBef>
            </a:pPr>
            <a:r>
              <a:rPr lang="cs-CZ" sz="2400" dirty="0" err="1"/>
              <a:t>Kompartment</a:t>
            </a:r>
            <a:r>
              <a:rPr lang="cs-CZ" sz="2400" dirty="0"/>
              <a:t> buňky</a:t>
            </a:r>
            <a:r>
              <a:rPr lang="cs-CZ" sz="2400" b="0" dirty="0"/>
              <a:t>: cytoplasma</a:t>
            </a:r>
          </a:p>
          <a:p>
            <a:pPr>
              <a:spcBef>
                <a:spcPct val="50000"/>
              </a:spcBef>
            </a:pPr>
            <a:endParaRPr lang="cs-CZ" sz="2400" b="0" dirty="0"/>
          </a:p>
          <a:p>
            <a:pPr>
              <a:spcBef>
                <a:spcPct val="50000"/>
              </a:spcBef>
            </a:pPr>
            <a:r>
              <a:rPr lang="cs-CZ" sz="2400" dirty="0">
                <a:solidFill>
                  <a:srgbClr val="0000CC"/>
                </a:solidFill>
              </a:rPr>
              <a:t>Význam:</a:t>
            </a:r>
          </a:p>
        </p:txBody>
      </p:sp>
      <p:sp>
        <p:nvSpPr>
          <p:cNvPr id="238596" name="Text Box 4"/>
          <p:cNvSpPr txBox="1">
            <a:spLocks noChangeArrowheads="1"/>
          </p:cNvSpPr>
          <p:nvPr/>
        </p:nvSpPr>
        <p:spPr bwMode="auto">
          <a:xfrm>
            <a:off x="539750" y="4468813"/>
            <a:ext cx="8208963" cy="1569660"/>
          </a:xfrm>
          <a:prstGeom prst="rect">
            <a:avLst/>
          </a:prstGeom>
          <a:noFill/>
          <a:ln w="9525">
            <a:noFill/>
            <a:miter lim="800000"/>
            <a:headEnd/>
            <a:tailEnd/>
          </a:ln>
        </p:spPr>
        <p:txBody>
          <a:bodyPr>
            <a:spAutoFit/>
          </a:bodyPr>
          <a:lstStyle/>
          <a:p>
            <a:pPr marL="742950" lvl="1" indent="-285750" eaLnBrk="0" hangingPunct="0">
              <a:spcBef>
                <a:spcPct val="50000"/>
              </a:spcBef>
              <a:buFontTx/>
              <a:buChar char="•"/>
            </a:pPr>
            <a:r>
              <a:rPr lang="cs-CZ" altLang="cs-CZ" sz="2400" b="0" dirty="0"/>
              <a:t>zdroj </a:t>
            </a:r>
            <a:r>
              <a:rPr lang="cs-CZ" altLang="cs-CZ" sz="2400" dirty="0">
                <a:solidFill>
                  <a:srgbClr val="FF0000"/>
                </a:solidFill>
              </a:rPr>
              <a:t>NADPH</a:t>
            </a:r>
            <a:r>
              <a:rPr lang="cs-CZ" altLang="cs-CZ" sz="2400" b="0" dirty="0">
                <a:solidFill>
                  <a:srgbClr val="FF0000"/>
                </a:solidFill>
              </a:rPr>
              <a:t> </a:t>
            </a:r>
            <a:r>
              <a:rPr lang="cs-CZ" altLang="cs-CZ" sz="2400" b="0" dirty="0"/>
              <a:t>  (redukční syntézy, redukce </a:t>
            </a:r>
            <a:r>
              <a:rPr lang="cs-CZ" altLang="cs-CZ" sz="2400" b="0" dirty="0" err="1"/>
              <a:t>glutathionu</a:t>
            </a:r>
            <a:r>
              <a:rPr lang="cs-CZ" altLang="cs-CZ" sz="2400" b="0" dirty="0"/>
              <a:t>)</a:t>
            </a:r>
          </a:p>
          <a:p>
            <a:pPr marL="742950" lvl="1" indent="-285750" eaLnBrk="0" hangingPunct="0">
              <a:spcBef>
                <a:spcPct val="50000"/>
              </a:spcBef>
              <a:buFontTx/>
              <a:buChar char="•"/>
            </a:pPr>
            <a:r>
              <a:rPr lang="cs-CZ" altLang="cs-CZ" sz="2400" b="0" dirty="0"/>
              <a:t>zdroj  </a:t>
            </a:r>
            <a:r>
              <a:rPr lang="cs-CZ" altLang="cs-CZ" sz="2400" dirty="0" smtClean="0">
                <a:solidFill>
                  <a:srgbClr val="FF0000"/>
                </a:solidFill>
              </a:rPr>
              <a:t>ribosa-5-P</a:t>
            </a:r>
            <a:r>
              <a:rPr lang="cs-CZ" altLang="cs-CZ" sz="2400" b="0" dirty="0" smtClean="0"/>
              <a:t> </a:t>
            </a:r>
            <a:r>
              <a:rPr lang="cs-CZ" altLang="cs-CZ" sz="2400" b="0" dirty="0"/>
              <a:t>(nukleové kyseliny, nukleotidy)</a:t>
            </a:r>
          </a:p>
          <a:p>
            <a:pPr eaLnBrk="0" hangingPunct="0">
              <a:spcBef>
                <a:spcPct val="50000"/>
              </a:spcBef>
              <a:buFontTx/>
              <a:buChar char="•"/>
            </a:pPr>
            <a:endParaRPr lang="cs-CZ" altLang="cs-CZ" sz="2400" b="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1" name="Oval 20"/>
          <p:cNvSpPr>
            <a:spLocks noChangeArrowheads="1"/>
          </p:cNvSpPr>
          <p:nvPr/>
        </p:nvSpPr>
        <p:spPr bwMode="auto">
          <a:xfrm>
            <a:off x="107950" y="1627188"/>
            <a:ext cx="2592388" cy="1296987"/>
          </a:xfrm>
          <a:prstGeom prst="ellipse">
            <a:avLst/>
          </a:prstGeom>
          <a:solidFill>
            <a:srgbClr val="FFFF99">
              <a:alpha val="50195"/>
            </a:srgbClr>
          </a:solidFill>
          <a:ln w="9525">
            <a:solidFill>
              <a:schemeClr val="tx1"/>
            </a:solidFill>
            <a:round/>
            <a:headEnd/>
            <a:tailEnd/>
          </a:ln>
        </p:spPr>
        <p:txBody>
          <a:bodyPr wrap="none" anchor="ctr"/>
          <a:lstStyle/>
          <a:p>
            <a:endParaRPr lang="en-US" sz="2400" b="0"/>
          </a:p>
        </p:txBody>
      </p:sp>
      <p:sp>
        <p:nvSpPr>
          <p:cNvPr id="19" name="Zástupný symbol pro číslo snímku 3"/>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961B8360-A563-4EE4-8838-43A058E481A6}" type="slidenum">
              <a:rPr lang="cs-CZ" sz="1400" b="0">
                <a:latin typeface="+mn-lt"/>
              </a:rPr>
              <a:pPr algn="r">
                <a:defRPr/>
              </a:pPr>
              <a:t>35</a:t>
            </a:fld>
            <a:endParaRPr lang="cs-CZ" sz="1400" b="0">
              <a:latin typeface="+mn-lt"/>
            </a:endParaRPr>
          </a:p>
        </p:txBody>
      </p:sp>
      <p:sp>
        <p:nvSpPr>
          <p:cNvPr id="240643" name="Text Box 2"/>
          <p:cNvSpPr txBox="1">
            <a:spLocks noChangeArrowheads="1"/>
          </p:cNvSpPr>
          <p:nvPr/>
        </p:nvSpPr>
        <p:spPr bwMode="auto">
          <a:xfrm>
            <a:off x="3419475" y="1628775"/>
            <a:ext cx="1655763" cy="579438"/>
          </a:xfrm>
          <a:prstGeom prst="rect">
            <a:avLst/>
          </a:prstGeom>
          <a:noFill/>
          <a:ln w="9525">
            <a:noFill/>
            <a:miter lim="800000"/>
            <a:headEnd/>
            <a:tailEnd/>
          </a:ln>
        </p:spPr>
        <p:txBody>
          <a:bodyPr>
            <a:spAutoFit/>
          </a:bodyPr>
          <a:lstStyle/>
          <a:p>
            <a:pPr>
              <a:spcBef>
                <a:spcPct val="50000"/>
              </a:spcBef>
            </a:pPr>
            <a:r>
              <a:rPr lang="cs-CZ" altLang="cs-CZ"/>
              <a:t>glukosa</a:t>
            </a:r>
          </a:p>
        </p:txBody>
      </p:sp>
      <p:sp>
        <p:nvSpPr>
          <p:cNvPr id="240644" name="Text Box 3"/>
          <p:cNvSpPr txBox="1">
            <a:spLocks noChangeArrowheads="1"/>
          </p:cNvSpPr>
          <p:nvPr/>
        </p:nvSpPr>
        <p:spPr bwMode="auto">
          <a:xfrm>
            <a:off x="250825" y="1863725"/>
            <a:ext cx="2592388" cy="701675"/>
          </a:xfrm>
          <a:prstGeom prst="rect">
            <a:avLst/>
          </a:prstGeom>
          <a:noFill/>
          <a:ln w="9525">
            <a:noFill/>
            <a:miter lim="800000"/>
            <a:headEnd/>
            <a:tailEnd/>
          </a:ln>
        </p:spPr>
        <p:txBody>
          <a:bodyPr>
            <a:spAutoFit/>
          </a:bodyPr>
          <a:lstStyle/>
          <a:p>
            <a:pPr>
              <a:spcBef>
                <a:spcPct val="50000"/>
              </a:spcBef>
            </a:pPr>
            <a:r>
              <a:rPr lang="cs-CZ" altLang="cs-CZ" sz="2000">
                <a:solidFill>
                  <a:srgbClr val="FF0000"/>
                </a:solidFill>
              </a:rPr>
              <a:t>Zdroj   NADPH  a  pentos</a:t>
            </a:r>
          </a:p>
        </p:txBody>
      </p:sp>
      <p:sp>
        <p:nvSpPr>
          <p:cNvPr id="240645" name="Line 4"/>
          <p:cNvSpPr>
            <a:spLocks noChangeShapeType="1"/>
          </p:cNvSpPr>
          <p:nvPr/>
        </p:nvSpPr>
        <p:spPr bwMode="auto">
          <a:xfrm>
            <a:off x="4067175" y="3213100"/>
            <a:ext cx="0" cy="647700"/>
          </a:xfrm>
          <a:prstGeom prst="line">
            <a:avLst/>
          </a:prstGeom>
          <a:noFill/>
          <a:ln w="38100">
            <a:solidFill>
              <a:srgbClr val="0033CC"/>
            </a:solidFill>
            <a:prstDash val="dash"/>
            <a:round/>
            <a:headEnd/>
            <a:tailEnd type="triangle" w="med" len="med"/>
          </a:ln>
        </p:spPr>
        <p:txBody>
          <a:bodyPr/>
          <a:lstStyle/>
          <a:p>
            <a:endParaRPr lang="en-US"/>
          </a:p>
        </p:txBody>
      </p:sp>
      <p:sp>
        <p:nvSpPr>
          <p:cNvPr id="240646" name="Line 5"/>
          <p:cNvSpPr>
            <a:spLocks noChangeShapeType="1"/>
          </p:cNvSpPr>
          <p:nvPr/>
        </p:nvSpPr>
        <p:spPr bwMode="auto">
          <a:xfrm flipH="1">
            <a:off x="3132138" y="3933825"/>
            <a:ext cx="792162" cy="360363"/>
          </a:xfrm>
          <a:prstGeom prst="line">
            <a:avLst/>
          </a:prstGeom>
          <a:noFill/>
          <a:ln w="9525">
            <a:solidFill>
              <a:srgbClr val="0033CC"/>
            </a:solidFill>
            <a:round/>
            <a:headEnd/>
            <a:tailEnd type="triangle" w="med" len="med"/>
          </a:ln>
        </p:spPr>
        <p:txBody>
          <a:bodyPr/>
          <a:lstStyle/>
          <a:p>
            <a:endParaRPr lang="en-US"/>
          </a:p>
        </p:txBody>
      </p:sp>
      <p:sp>
        <p:nvSpPr>
          <p:cNvPr id="240647" name="Line 6"/>
          <p:cNvSpPr>
            <a:spLocks noChangeShapeType="1"/>
          </p:cNvSpPr>
          <p:nvPr/>
        </p:nvSpPr>
        <p:spPr bwMode="auto">
          <a:xfrm rot="13892664" flipH="1">
            <a:off x="4356101" y="3932237"/>
            <a:ext cx="792162" cy="360363"/>
          </a:xfrm>
          <a:prstGeom prst="line">
            <a:avLst/>
          </a:prstGeom>
          <a:noFill/>
          <a:ln w="9525">
            <a:solidFill>
              <a:srgbClr val="0033CC"/>
            </a:solidFill>
            <a:round/>
            <a:headEnd/>
            <a:tailEnd type="triangle" w="med" len="med"/>
          </a:ln>
        </p:spPr>
        <p:txBody>
          <a:bodyPr/>
          <a:lstStyle/>
          <a:p>
            <a:endParaRPr lang="en-US"/>
          </a:p>
        </p:txBody>
      </p:sp>
      <p:sp>
        <p:nvSpPr>
          <p:cNvPr id="240648" name="Text Box 7"/>
          <p:cNvSpPr txBox="1">
            <a:spLocks noChangeArrowheads="1"/>
          </p:cNvSpPr>
          <p:nvPr/>
        </p:nvSpPr>
        <p:spPr bwMode="auto">
          <a:xfrm>
            <a:off x="4572000" y="3213100"/>
            <a:ext cx="4248150" cy="457200"/>
          </a:xfrm>
          <a:prstGeom prst="rect">
            <a:avLst/>
          </a:prstGeom>
          <a:noFill/>
          <a:ln w="9525">
            <a:noFill/>
            <a:miter lim="800000"/>
            <a:headEnd/>
            <a:tailEnd/>
          </a:ln>
        </p:spPr>
        <p:txBody>
          <a:bodyPr>
            <a:spAutoFit/>
          </a:bodyPr>
          <a:lstStyle/>
          <a:p>
            <a:pPr>
              <a:spcBef>
                <a:spcPct val="50000"/>
              </a:spcBef>
            </a:pPr>
            <a:r>
              <a:rPr lang="cs-CZ" altLang="cs-CZ" sz="2400">
                <a:solidFill>
                  <a:srgbClr val="0000CC"/>
                </a:solidFill>
              </a:rPr>
              <a:t>Pentosový cyklus</a:t>
            </a:r>
          </a:p>
        </p:txBody>
      </p:sp>
      <p:sp>
        <p:nvSpPr>
          <p:cNvPr id="240649" name="Text Box 8"/>
          <p:cNvSpPr txBox="1">
            <a:spLocks noChangeArrowheads="1"/>
          </p:cNvSpPr>
          <p:nvPr/>
        </p:nvSpPr>
        <p:spPr bwMode="auto">
          <a:xfrm>
            <a:off x="2411413" y="4437063"/>
            <a:ext cx="1366837" cy="457200"/>
          </a:xfrm>
          <a:prstGeom prst="rect">
            <a:avLst/>
          </a:prstGeom>
          <a:noFill/>
          <a:ln w="9525">
            <a:noFill/>
            <a:miter lim="800000"/>
            <a:headEnd/>
            <a:tailEnd/>
          </a:ln>
        </p:spPr>
        <p:txBody>
          <a:bodyPr>
            <a:spAutoFit/>
          </a:bodyPr>
          <a:lstStyle/>
          <a:p>
            <a:pPr>
              <a:spcBef>
                <a:spcPct val="50000"/>
              </a:spcBef>
            </a:pPr>
            <a:r>
              <a:rPr lang="cs-CZ" altLang="cs-CZ" sz="2400">
                <a:solidFill>
                  <a:srgbClr val="FF3300"/>
                </a:solidFill>
              </a:rPr>
              <a:t>NADPH</a:t>
            </a:r>
          </a:p>
        </p:txBody>
      </p:sp>
      <p:sp>
        <p:nvSpPr>
          <p:cNvPr id="240650" name="Text Box 9"/>
          <p:cNvSpPr txBox="1">
            <a:spLocks noChangeArrowheads="1"/>
          </p:cNvSpPr>
          <p:nvPr/>
        </p:nvSpPr>
        <p:spPr bwMode="auto">
          <a:xfrm>
            <a:off x="4643438" y="4437063"/>
            <a:ext cx="2881312" cy="457200"/>
          </a:xfrm>
          <a:prstGeom prst="rect">
            <a:avLst/>
          </a:prstGeom>
          <a:noFill/>
          <a:ln w="9525">
            <a:noFill/>
            <a:miter lim="800000"/>
            <a:headEnd/>
            <a:tailEnd/>
          </a:ln>
        </p:spPr>
        <p:txBody>
          <a:bodyPr>
            <a:spAutoFit/>
          </a:bodyPr>
          <a:lstStyle/>
          <a:p>
            <a:pPr>
              <a:spcBef>
                <a:spcPct val="50000"/>
              </a:spcBef>
            </a:pPr>
            <a:r>
              <a:rPr lang="cs-CZ" altLang="cs-CZ" sz="2400" dirty="0" smtClean="0">
                <a:solidFill>
                  <a:srgbClr val="FF3300"/>
                </a:solidFill>
              </a:rPr>
              <a:t>Ribosa-5-fosfát</a:t>
            </a:r>
            <a:endParaRPr lang="cs-CZ" altLang="cs-CZ" sz="2400" dirty="0">
              <a:solidFill>
                <a:srgbClr val="FF3300"/>
              </a:solidFill>
            </a:endParaRPr>
          </a:p>
        </p:txBody>
      </p:sp>
      <p:sp>
        <p:nvSpPr>
          <p:cNvPr id="240651" name="Text Box 10"/>
          <p:cNvSpPr txBox="1">
            <a:spLocks noChangeArrowheads="1"/>
          </p:cNvSpPr>
          <p:nvPr/>
        </p:nvSpPr>
        <p:spPr bwMode="auto">
          <a:xfrm>
            <a:off x="2122488" y="4940300"/>
            <a:ext cx="6626225" cy="1552575"/>
          </a:xfrm>
          <a:prstGeom prst="rect">
            <a:avLst/>
          </a:prstGeom>
          <a:noFill/>
          <a:ln w="9525">
            <a:noFill/>
            <a:miter lim="800000"/>
            <a:headEnd/>
            <a:tailEnd/>
          </a:ln>
        </p:spPr>
        <p:txBody>
          <a:bodyPr>
            <a:spAutoFit/>
          </a:bodyPr>
          <a:lstStyle/>
          <a:p>
            <a:pPr>
              <a:spcBef>
                <a:spcPct val="50000"/>
              </a:spcBef>
            </a:pPr>
            <a:r>
              <a:rPr lang="cs-CZ" altLang="cs-CZ" sz="2400"/>
              <a:t>         </a:t>
            </a:r>
            <a:r>
              <a:rPr lang="cs-CZ" altLang="cs-CZ" sz="2400">
                <a:sym typeface="Symbol" pitchFamily="18" charset="2"/>
              </a:rPr>
              <a:t>                                </a:t>
            </a:r>
          </a:p>
          <a:p>
            <a:r>
              <a:rPr lang="cs-CZ" altLang="cs-CZ" sz="2400">
                <a:sym typeface="Symbol" pitchFamily="18" charset="2"/>
              </a:rPr>
              <a:t>Redukční syntézy      syntézy nukleových kyselin </a:t>
            </a:r>
            <a:br>
              <a:rPr lang="cs-CZ" altLang="cs-CZ" sz="2400">
                <a:sym typeface="Symbol" pitchFamily="18" charset="2"/>
              </a:rPr>
            </a:br>
            <a:r>
              <a:rPr lang="cs-CZ" altLang="cs-CZ" sz="2400">
                <a:sym typeface="Symbol" pitchFamily="18" charset="2"/>
              </a:rPr>
              <a:t>                                    a nukleotidů         </a:t>
            </a:r>
            <a:br>
              <a:rPr lang="cs-CZ" altLang="cs-CZ" sz="2400">
                <a:sym typeface="Symbol" pitchFamily="18" charset="2"/>
              </a:rPr>
            </a:br>
            <a:endParaRPr lang="cs-CZ" altLang="cs-CZ" sz="2400">
              <a:sym typeface="Symbol" pitchFamily="18" charset="2"/>
            </a:endParaRPr>
          </a:p>
        </p:txBody>
      </p:sp>
      <p:sp>
        <p:nvSpPr>
          <p:cNvPr id="240652" name="Text Box 13"/>
          <p:cNvSpPr txBox="1">
            <a:spLocks noChangeArrowheads="1"/>
          </p:cNvSpPr>
          <p:nvPr/>
        </p:nvSpPr>
        <p:spPr bwMode="auto">
          <a:xfrm>
            <a:off x="6445250" y="1603375"/>
            <a:ext cx="2735263" cy="457200"/>
          </a:xfrm>
          <a:prstGeom prst="rect">
            <a:avLst/>
          </a:prstGeom>
          <a:noFill/>
          <a:ln w="9525">
            <a:noFill/>
            <a:miter lim="800000"/>
            <a:headEnd/>
            <a:tailEnd/>
          </a:ln>
        </p:spPr>
        <p:txBody>
          <a:bodyPr>
            <a:spAutoFit/>
          </a:bodyPr>
          <a:lstStyle/>
          <a:p>
            <a:pPr>
              <a:spcBef>
                <a:spcPct val="50000"/>
              </a:spcBef>
            </a:pPr>
            <a:r>
              <a:rPr lang="cs-CZ" altLang="cs-CZ" sz="2400"/>
              <a:t>zdroj energie</a:t>
            </a:r>
          </a:p>
        </p:txBody>
      </p:sp>
      <p:sp>
        <p:nvSpPr>
          <p:cNvPr id="113678" name="Line 14"/>
          <p:cNvSpPr>
            <a:spLocks noChangeShapeType="1"/>
          </p:cNvSpPr>
          <p:nvPr/>
        </p:nvSpPr>
        <p:spPr bwMode="auto">
          <a:xfrm flipH="1">
            <a:off x="6659563" y="1268413"/>
            <a:ext cx="1944687" cy="865187"/>
          </a:xfrm>
          <a:prstGeom prst="line">
            <a:avLst/>
          </a:prstGeom>
          <a:noFill/>
          <a:ln w="38100">
            <a:solidFill>
              <a:srgbClr val="FF3300"/>
            </a:solidFill>
            <a:round/>
            <a:headEnd/>
            <a:tailEnd/>
          </a:ln>
        </p:spPr>
        <p:txBody>
          <a:bodyPr/>
          <a:lstStyle/>
          <a:p>
            <a:endParaRPr lang="en-US"/>
          </a:p>
        </p:txBody>
      </p:sp>
      <p:sp>
        <p:nvSpPr>
          <p:cNvPr id="113679" name="Line 15"/>
          <p:cNvSpPr>
            <a:spLocks noChangeShapeType="1"/>
          </p:cNvSpPr>
          <p:nvPr/>
        </p:nvSpPr>
        <p:spPr bwMode="auto">
          <a:xfrm>
            <a:off x="6948488" y="1268413"/>
            <a:ext cx="1582737" cy="863600"/>
          </a:xfrm>
          <a:prstGeom prst="line">
            <a:avLst/>
          </a:prstGeom>
          <a:noFill/>
          <a:ln w="38100">
            <a:solidFill>
              <a:srgbClr val="FF3300"/>
            </a:solidFill>
            <a:round/>
            <a:headEnd/>
            <a:tailEnd/>
          </a:ln>
        </p:spPr>
        <p:txBody>
          <a:bodyPr/>
          <a:lstStyle/>
          <a:p>
            <a:endParaRPr lang="en-US"/>
          </a:p>
        </p:txBody>
      </p:sp>
      <p:sp>
        <p:nvSpPr>
          <p:cNvPr id="240655" name="Text Box 18"/>
          <p:cNvSpPr txBox="1">
            <a:spLocks noChangeArrowheads="1"/>
          </p:cNvSpPr>
          <p:nvPr/>
        </p:nvSpPr>
        <p:spPr bwMode="auto">
          <a:xfrm>
            <a:off x="3348038" y="2565400"/>
            <a:ext cx="1800225" cy="457200"/>
          </a:xfrm>
          <a:prstGeom prst="rect">
            <a:avLst/>
          </a:prstGeom>
          <a:noFill/>
          <a:ln w="9525">
            <a:noFill/>
            <a:miter lim="800000"/>
            <a:headEnd/>
            <a:tailEnd/>
          </a:ln>
        </p:spPr>
        <p:txBody>
          <a:bodyPr>
            <a:spAutoFit/>
          </a:bodyPr>
          <a:lstStyle/>
          <a:p>
            <a:pPr>
              <a:spcBef>
                <a:spcPct val="50000"/>
              </a:spcBef>
            </a:pPr>
            <a:r>
              <a:rPr lang="cs-CZ" altLang="cs-CZ" sz="2400" b="0"/>
              <a:t>glukosa-6-P</a:t>
            </a:r>
          </a:p>
        </p:txBody>
      </p:sp>
      <p:sp>
        <p:nvSpPr>
          <p:cNvPr id="240656" name="Line 20"/>
          <p:cNvSpPr>
            <a:spLocks noChangeShapeType="1"/>
          </p:cNvSpPr>
          <p:nvPr/>
        </p:nvSpPr>
        <p:spPr bwMode="auto">
          <a:xfrm>
            <a:off x="4067175" y="2276475"/>
            <a:ext cx="0" cy="360363"/>
          </a:xfrm>
          <a:prstGeom prst="line">
            <a:avLst/>
          </a:prstGeom>
          <a:noFill/>
          <a:ln w="19050">
            <a:solidFill>
              <a:schemeClr val="tx1"/>
            </a:solidFill>
            <a:round/>
            <a:headEnd/>
            <a:tailEnd type="triangle" w="med" len="med"/>
          </a:ln>
        </p:spPr>
        <p:txBody>
          <a:bodyPr/>
          <a:lstStyle/>
          <a:p>
            <a:endParaRPr lang="en-US"/>
          </a:p>
        </p:txBody>
      </p:sp>
      <p:sp>
        <p:nvSpPr>
          <p:cNvPr id="240657" name="Text Box 17"/>
          <p:cNvSpPr txBox="1">
            <a:spLocks noChangeArrowheads="1"/>
          </p:cNvSpPr>
          <p:nvPr/>
        </p:nvSpPr>
        <p:spPr bwMode="auto">
          <a:xfrm>
            <a:off x="395288" y="115888"/>
            <a:ext cx="5761037" cy="701675"/>
          </a:xfrm>
          <a:prstGeom prst="rect">
            <a:avLst/>
          </a:prstGeom>
          <a:noFill/>
          <a:ln w="9525">
            <a:noFill/>
            <a:miter lim="800000"/>
            <a:headEnd/>
            <a:tailEnd/>
          </a:ln>
        </p:spPr>
        <p:txBody>
          <a:bodyPr>
            <a:spAutoFit/>
          </a:bodyPr>
          <a:lstStyle/>
          <a:p>
            <a:pPr>
              <a:spcBef>
                <a:spcPct val="50000"/>
              </a:spcBef>
            </a:pPr>
            <a:r>
              <a:rPr lang="cs-CZ" altLang="cs-CZ" sz="4000">
                <a:solidFill>
                  <a:srgbClr val="0000CC"/>
                </a:solidFill>
              </a:rPr>
              <a:t>Pentosový cyklus</a:t>
            </a:r>
            <a:endParaRPr lang="cs-CZ" altLang="cs-CZ" sz="2400">
              <a:solidFill>
                <a:schemeClr val="accent2"/>
              </a:solidFill>
            </a:endParaRPr>
          </a:p>
        </p:txBody>
      </p:sp>
      <p:sp>
        <p:nvSpPr>
          <p:cNvPr id="240658" name="Text Box 8"/>
          <p:cNvSpPr txBox="1">
            <a:spLocks noChangeArrowheads="1"/>
          </p:cNvSpPr>
          <p:nvPr/>
        </p:nvSpPr>
        <p:spPr bwMode="auto">
          <a:xfrm>
            <a:off x="323850" y="765175"/>
            <a:ext cx="2305050" cy="396875"/>
          </a:xfrm>
          <a:prstGeom prst="rect">
            <a:avLst/>
          </a:prstGeom>
          <a:noFill/>
          <a:ln w="9525">
            <a:noFill/>
            <a:miter lim="800000"/>
            <a:headEnd/>
            <a:tailEnd/>
          </a:ln>
        </p:spPr>
        <p:txBody>
          <a:bodyPr>
            <a:spAutoFit/>
          </a:bodyPr>
          <a:lstStyle/>
          <a:p>
            <a:pPr>
              <a:spcBef>
                <a:spcPct val="50000"/>
              </a:spcBef>
            </a:pPr>
            <a:r>
              <a:rPr lang="cs-CZ" altLang="cs-CZ" sz="2000"/>
              <a:t>Schematicky: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3679"/>
                                        </p:tgtEl>
                                        <p:attrNameLst>
                                          <p:attrName>style.visibility</p:attrName>
                                        </p:attrNameLst>
                                      </p:cBhvr>
                                      <p:to>
                                        <p:strVal val="visible"/>
                                      </p:to>
                                    </p:set>
                                    <p:anim calcmode="lin" valueType="num">
                                      <p:cBhvr>
                                        <p:cTn id="7" dur="1000" fill="hold"/>
                                        <p:tgtEl>
                                          <p:spTgt spid="113679"/>
                                        </p:tgtEl>
                                        <p:attrNameLst>
                                          <p:attrName>ppt_w</p:attrName>
                                        </p:attrNameLst>
                                      </p:cBhvr>
                                      <p:tavLst>
                                        <p:tav tm="0">
                                          <p:val>
                                            <p:fltVal val="0"/>
                                          </p:val>
                                        </p:tav>
                                        <p:tav tm="100000">
                                          <p:val>
                                            <p:strVal val="#ppt_w"/>
                                          </p:val>
                                        </p:tav>
                                      </p:tavLst>
                                    </p:anim>
                                    <p:anim calcmode="lin" valueType="num">
                                      <p:cBhvr>
                                        <p:cTn id="8" dur="1000" fill="hold"/>
                                        <p:tgtEl>
                                          <p:spTgt spid="113679"/>
                                        </p:tgtEl>
                                        <p:attrNameLst>
                                          <p:attrName>ppt_h</p:attrName>
                                        </p:attrNameLst>
                                      </p:cBhvr>
                                      <p:tavLst>
                                        <p:tav tm="0">
                                          <p:val>
                                            <p:fltVal val="0"/>
                                          </p:val>
                                        </p:tav>
                                        <p:tav tm="100000">
                                          <p:val>
                                            <p:strVal val="#ppt_h"/>
                                          </p:val>
                                        </p:tav>
                                      </p:tavLst>
                                    </p:anim>
                                    <p:animEffect transition="in" filter="fade">
                                      <p:cBhvr>
                                        <p:cTn id="9" dur="1000"/>
                                        <p:tgtEl>
                                          <p:spTgt spid="113679"/>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13678"/>
                                        </p:tgtEl>
                                        <p:attrNameLst>
                                          <p:attrName>style.visibility</p:attrName>
                                        </p:attrNameLst>
                                      </p:cBhvr>
                                      <p:to>
                                        <p:strVal val="visible"/>
                                      </p:to>
                                    </p:set>
                                    <p:anim calcmode="lin" valueType="num">
                                      <p:cBhvr>
                                        <p:cTn id="12" dur="1000" fill="hold"/>
                                        <p:tgtEl>
                                          <p:spTgt spid="113678"/>
                                        </p:tgtEl>
                                        <p:attrNameLst>
                                          <p:attrName>ppt_w</p:attrName>
                                        </p:attrNameLst>
                                      </p:cBhvr>
                                      <p:tavLst>
                                        <p:tav tm="0">
                                          <p:val>
                                            <p:fltVal val="0"/>
                                          </p:val>
                                        </p:tav>
                                        <p:tav tm="100000">
                                          <p:val>
                                            <p:strVal val="#ppt_w"/>
                                          </p:val>
                                        </p:tav>
                                      </p:tavLst>
                                    </p:anim>
                                    <p:anim calcmode="lin" valueType="num">
                                      <p:cBhvr>
                                        <p:cTn id="13" dur="1000" fill="hold"/>
                                        <p:tgtEl>
                                          <p:spTgt spid="113678"/>
                                        </p:tgtEl>
                                        <p:attrNameLst>
                                          <p:attrName>ppt_h</p:attrName>
                                        </p:attrNameLst>
                                      </p:cBhvr>
                                      <p:tavLst>
                                        <p:tav tm="0">
                                          <p:val>
                                            <p:fltVal val="0"/>
                                          </p:val>
                                        </p:tav>
                                        <p:tav tm="100000">
                                          <p:val>
                                            <p:strVal val="#ppt_h"/>
                                          </p:val>
                                        </p:tav>
                                      </p:tavLst>
                                    </p:anim>
                                    <p:animEffect transition="in" filter="fade">
                                      <p:cBhvr>
                                        <p:cTn id="14" dur="1000"/>
                                        <p:tgtEl>
                                          <p:spTgt spid="1136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8" grpId="0" animBg="1"/>
      <p:bldP spid="11367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89" name="Text Box 3"/>
          <p:cNvSpPr txBox="1">
            <a:spLocks noChangeArrowheads="1"/>
          </p:cNvSpPr>
          <p:nvPr/>
        </p:nvSpPr>
        <p:spPr bwMode="auto">
          <a:xfrm>
            <a:off x="1331913" y="5300663"/>
            <a:ext cx="6696075" cy="457200"/>
          </a:xfrm>
          <a:prstGeom prst="rect">
            <a:avLst/>
          </a:prstGeom>
          <a:noFill/>
          <a:ln w="9525">
            <a:noFill/>
            <a:miter lim="800000"/>
            <a:headEnd/>
            <a:tailEnd/>
          </a:ln>
        </p:spPr>
        <p:txBody>
          <a:bodyPr>
            <a:spAutoFit/>
          </a:bodyPr>
          <a:lstStyle/>
          <a:p>
            <a:r>
              <a:rPr lang="cs-CZ" altLang="cs-CZ" sz="2400"/>
              <a:t>Fruktosa                           „Rychlý“ zdroj energie</a:t>
            </a:r>
          </a:p>
        </p:txBody>
      </p:sp>
      <p:sp>
        <p:nvSpPr>
          <p:cNvPr id="242690" name="Text Box 4"/>
          <p:cNvSpPr txBox="1">
            <a:spLocks noChangeArrowheads="1"/>
          </p:cNvSpPr>
          <p:nvPr/>
        </p:nvSpPr>
        <p:spPr bwMode="auto">
          <a:xfrm>
            <a:off x="4211638" y="1700213"/>
            <a:ext cx="2808287" cy="2012950"/>
          </a:xfrm>
          <a:prstGeom prst="rect">
            <a:avLst/>
          </a:prstGeom>
          <a:noFill/>
          <a:ln w="9525">
            <a:noFill/>
            <a:miter lim="800000"/>
            <a:headEnd/>
            <a:tailEnd/>
          </a:ln>
        </p:spPr>
        <p:txBody>
          <a:bodyPr>
            <a:spAutoFit/>
          </a:bodyPr>
          <a:lstStyle/>
          <a:p>
            <a:pPr>
              <a:spcBef>
                <a:spcPct val="50000"/>
              </a:spcBef>
            </a:pPr>
            <a:r>
              <a:rPr lang="cs-CZ" altLang="cs-CZ" sz="3600"/>
              <a:t>Fruktosa</a:t>
            </a:r>
          </a:p>
          <a:p>
            <a:pPr>
              <a:spcBef>
                <a:spcPct val="50000"/>
              </a:spcBef>
            </a:pPr>
            <a:endParaRPr lang="cs-CZ" altLang="cs-CZ" sz="3600"/>
          </a:p>
          <a:p>
            <a:pPr>
              <a:spcBef>
                <a:spcPct val="50000"/>
              </a:spcBef>
            </a:pPr>
            <a:r>
              <a:rPr lang="cs-CZ" altLang="cs-CZ" sz="2400" b="0"/>
              <a:t>Fruktosa-1-fosfát</a:t>
            </a:r>
          </a:p>
        </p:txBody>
      </p:sp>
      <p:sp>
        <p:nvSpPr>
          <p:cNvPr id="242691" name="Text Box 5"/>
          <p:cNvSpPr txBox="1">
            <a:spLocks noChangeArrowheads="1"/>
          </p:cNvSpPr>
          <p:nvPr/>
        </p:nvSpPr>
        <p:spPr bwMode="auto">
          <a:xfrm>
            <a:off x="322263" y="2133600"/>
            <a:ext cx="3457575" cy="2244725"/>
          </a:xfrm>
          <a:prstGeom prst="rect">
            <a:avLst/>
          </a:prstGeom>
          <a:noFill/>
          <a:ln w="19050">
            <a:solidFill>
              <a:srgbClr val="0033CC"/>
            </a:solidFill>
            <a:miter lim="800000"/>
            <a:headEnd/>
            <a:tailEnd/>
          </a:ln>
        </p:spPr>
        <p:txBody>
          <a:bodyPr>
            <a:spAutoFit/>
          </a:bodyPr>
          <a:lstStyle/>
          <a:p>
            <a:r>
              <a:rPr lang="cs-CZ" altLang="cs-CZ" sz="2000"/>
              <a:t>Zdroj fruktosy:</a:t>
            </a:r>
          </a:p>
          <a:p>
            <a:r>
              <a:rPr lang="cs-CZ" altLang="cs-CZ" sz="2000"/>
              <a:t>    </a:t>
            </a:r>
            <a:r>
              <a:rPr lang="cs-CZ" altLang="cs-CZ" sz="2000">
                <a:solidFill>
                  <a:srgbClr val="0033CC"/>
                </a:solidFill>
              </a:rPr>
              <a:t>Sacharosa</a:t>
            </a:r>
          </a:p>
          <a:p>
            <a:r>
              <a:rPr lang="cs-CZ" altLang="cs-CZ" sz="2000">
                <a:solidFill>
                  <a:srgbClr val="0033CC"/>
                </a:solidFill>
              </a:rPr>
              <a:t>    </a:t>
            </a:r>
            <a:r>
              <a:rPr lang="cs-CZ" altLang="cs-CZ" sz="1600">
                <a:solidFill>
                  <a:srgbClr val="0033CC"/>
                </a:solidFill>
              </a:rPr>
              <a:t>HFCS-High-Fructose Corn Syrup</a:t>
            </a:r>
          </a:p>
          <a:p>
            <a:r>
              <a:rPr lang="cs-CZ" altLang="cs-CZ" sz="2000"/>
              <a:t>Štěpení sacharosy:</a:t>
            </a:r>
          </a:p>
          <a:p>
            <a:r>
              <a:rPr lang="cs-CZ" altLang="cs-CZ" sz="2000"/>
              <a:t>      </a:t>
            </a:r>
            <a:r>
              <a:rPr lang="cs-CZ" altLang="cs-CZ" sz="2000">
                <a:solidFill>
                  <a:srgbClr val="0033CC"/>
                </a:solidFill>
              </a:rPr>
              <a:t>Tenké střevo</a:t>
            </a:r>
          </a:p>
          <a:p>
            <a:r>
              <a:rPr lang="cs-CZ" altLang="cs-CZ" sz="2000"/>
              <a:t>Přeměny fruktosy:</a:t>
            </a:r>
          </a:p>
          <a:p>
            <a:r>
              <a:rPr lang="cs-CZ" altLang="cs-CZ" sz="2000">
                <a:solidFill>
                  <a:srgbClr val="0033CC"/>
                </a:solidFill>
              </a:rPr>
              <a:t>      Játra</a:t>
            </a:r>
          </a:p>
        </p:txBody>
      </p:sp>
      <p:sp>
        <p:nvSpPr>
          <p:cNvPr id="242692" name="Line 6"/>
          <p:cNvSpPr>
            <a:spLocks noChangeShapeType="1"/>
          </p:cNvSpPr>
          <p:nvPr/>
        </p:nvSpPr>
        <p:spPr bwMode="auto">
          <a:xfrm>
            <a:off x="5076825" y="2349500"/>
            <a:ext cx="0" cy="935038"/>
          </a:xfrm>
          <a:prstGeom prst="line">
            <a:avLst/>
          </a:prstGeom>
          <a:noFill/>
          <a:ln w="9525">
            <a:solidFill>
              <a:schemeClr val="tx1"/>
            </a:solidFill>
            <a:round/>
            <a:headEnd/>
            <a:tailEnd type="triangle" w="med" len="med"/>
          </a:ln>
        </p:spPr>
        <p:txBody>
          <a:bodyPr/>
          <a:lstStyle/>
          <a:p>
            <a:endParaRPr lang="en-US"/>
          </a:p>
        </p:txBody>
      </p:sp>
      <p:sp>
        <p:nvSpPr>
          <p:cNvPr id="242693" name="Text Box 7"/>
          <p:cNvSpPr txBox="1">
            <a:spLocks noChangeArrowheads="1"/>
          </p:cNvSpPr>
          <p:nvPr/>
        </p:nvSpPr>
        <p:spPr bwMode="auto">
          <a:xfrm>
            <a:off x="3924300" y="3716338"/>
            <a:ext cx="2303463" cy="946150"/>
          </a:xfrm>
          <a:prstGeom prst="rect">
            <a:avLst/>
          </a:prstGeom>
          <a:noFill/>
          <a:ln w="9525">
            <a:noFill/>
            <a:miter lim="800000"/>
            <a:headEnd/>
            <a:tailEnd/>
          </a:ln>
        </p:spPr>
        <p:txBody>
          <a:bodyPr>
            <a:spAutoFit/>
          </a:bodyPr>
          <a:lstStyle/>
          <a:p>
            <a:pPr algn="ctr"/>
            <a:r>
              <a:rPr lang="cs-CZ" altLang="cs-CZ" sz="2800">
                <a:sym typeface="Symbol" pitchFamily="18" charset="2"/>
              </a:rPr>
              <a:t> </a:t>
            </a:r>
          </a:p>
          <a:p>
            <a:pPr algn="ctr"/>
            <a:r>
              <a:rPr lang="cs-CZ" altLang="cs-CZ" sz="2800" i="1">
                <a:solidFill>
                  <a:srgbClr val="0033CC"/>
                </a:solidFill>
                <a:sym typeface="Symbol" pitchFamily="18" charset="2"/>
              </a:rPr>
              <a:t>Glykolýza</a:t>
            </a:r>
          </a:p>
        </p:txBody>
      </p:sp>
      <p:sp>
        <p:nvSpPr>
          <p:cNvPr id="242694" name="Text Box 8"/>
          <p:cNvSpPr txBox="1">
            <a:spLocks noChangeArrowheads="1"/>
          </p:cNvSpPr>
          <p:nvPr/>
        </p:nvSpPr>
        <p:spPr bwMode="auto">
          <a:xfrm>
            <a:off x="5868988" y="2565400"/>
            <a:ext cx="2447925" cy="396875"/>
          </a:xfrm>
          <a:prstGeom prst="rect">
            <a:avLst/>
          </a:prstGeom>
          <a:noFill/>
          <a:ln w="9525">
            <a:noFill/>
            <a:miter lim="800000"/>
            <a:headEnd/>
            <a:tailEnd/>
          </a:ln>
        </p:spPr>
        <p:txBody>
          <a:bodyPr>
            <a:spAutoFit/>
          </a:bodyPr>
          <a:lstStyle/>
          <a:p>
            <a:pPr>
              <a:spcBef>
                <a:spcPct val="50000"/>
              </a:spcBef>
            </a:pPr>
            <a:r>
              <a:rPr lang="cs-CZ" altLang="cs-CZ" sz="2000" b="0"/>
              <a:t>Nezávislé na insulinu</a:t>
            </a:r>
          </a:p>
        </p:txBody>
      </p:sp>
      <p:sp>
        <p:nvSpPr>
          <p:cNvPr id="242695" name="Line 9"/>
          <p:cNvSpPr>
            <a:spLocks noChangeShapeType="1"/>
          </p:cNvSpPr>
          <p:nvPr/>
        </p:nvSpPr>
        <p:spPr bwMode="auto">
          <a:xfrm>
            <a:off x="3059113" y="5589588"/>
            <a:ext cx="1150937" cy="0"/>
          </a:xfrm>
          <a:prstGeom prst="line">
            <a:avLst/>
          </a:prstGeom>
          <a:noFill/>
          <a:ln w="9525">
            <a:solidFill>
              <a:schemeClr val="tx1"/>
            </a:solidFill>
            <a:prstDash val="dash"/>
            <a:round/>
            <a:headEnd/>
            <a:tailEnd type="triangle" w="med" len="med"/>
          </a:ln>
        </p:spPr>
        <p:txBody>
          <a:bodyPr/>
          <a:lstStyle/>
          <a:p>
            <a:endParaRPr lang="en-US"/>
          </a:p>
        </p:txBody>
      </p:sp>
      <p:sp>
        <p:nvSpPr>
          <p:cNvPr id="242696" name="Text Box 12"/>
          <p:cNvSpPr txBox="1">
            <a:spLocks noChangeArrowheads="1"/>
          </p:cNvSpPr>
          <p:nvPr/>
        </p:nvSpPr>
        <p:spPr bwMode="auto">
          <a:xfrm>
            <a:off x="611188" y="188913"/>
            <a:ext cx="8280400" cy="1006475"/>
          </a:xfrm>
          <a:prstGeom prst="rect">
            <a:avLst/>
          </a:prstGeom>
          <a:noFill/>
          <a:ln w="9525">
            <a:noFill/>
            <a:miter lim="800000"/>
            <a:headEnd/>
            <a:tailEnd/>
          </a:ln>
        </p:spPr>
        <p:txBody>
          <a:bodyPr>
            <a:spAutoFit/>
          </a:bodyPr>
          <a:lstStyle/>
          <a:p>
            <a:pPr algn="ctr">
              <a:spcBef>
                <a:spcPct val="50000"/>
              </a:spcBef>
            </a:pPr>
            <a:r>
              <a:rPr lang="cs-CZ" altLang="cs-CZ" sz="6000">
                <a:solidFill>
                  <a:srgbClr val="0033CC"/>
                </a:solidFill>
              </a:rPr>
              <a:t>Metabolismus fruktosy</a:t>
            </a:r>
          </a:p>
        </p:txBody>
      </p:sp>
      <p:sp>
        <p:nvSpPr>
          <p:cNvPr id="242697" name="Text Box 12"/>
          <p:cNvSpPr txBox="1">
            <a:spLocks noChangeArrowheads="1"/>
          </p:cNvSpPr>
          <p:nvPr/>
        </p:nvSpPr>
        <p:spPr bwMode="auto">
          <a:xfrm>
            <a:off x="1331913" y="6021388"/>
            <a:ext cx="6840537" cy="366712"/>
          </a:xfrm>
          <a:prstGeom prst="rect">
            <a:avLst/>
          </a:prstGeom>
          <a:noFill/>
          <a:ln w="9525">
            <a:noFill/>
            <a:miter lim="800000"/>
            <a:headEnd/>
            <a:tailEnd/>
          </a:ln>
        </p:spPr>
        <p:txBody>
          <a:bodyPr>
            <a:spAutoFit/>
          </a:bodyPr>
          <a:lstStyle/>
          <a:p>
            <a:pPr>
              <a:spcBef>
                <a:spcPct val="50000"/>
              </a:spcBef>
            </a:pPr>
            <a:r>
              <a:rPr lang="cs-CZ" altLang="cs-CZ" sz="1800" b="0"/>
              <a:t>Slazení fruktosou v současné době není doporučováno</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číslo snímku 4"/>
          <p:cNvSpPr>
            <a:spLocks noGrp="1"/>
          </p:cNvSpPr>
          <p:nvPr>
            <p:ph type="sldNum" sz="quarter" idx="12"/>
          </p:nvPr>
        </p:nvSpPr>
        <p:spPr/>
        <p:txBody>
          <a:bodyPr/>
          <a:lstStyle/>
          <a:p>
            <a:pPr>
              <a:defRPr/>
            </a:pPr>
            <a:fld id="{ADA69A32-D82E-49D3-9C10-83DCC876BB31}" type="slidenum">
              <a:rPr lang="cs-CZ"/>
              <a:pPr>
                <a:defRPr/>
              </a:pPr>
              <a:t>37</a:t>
            </a:fld>
            <a:endParaRPr lang="cs-CZ"/>
          </a:p>
        </p:txBody>
      </p:sp>
      <p:sp>
        <p:nvSpPr>
          <p:cNvPr id="243714" name="Text Box 2"/>
          <p:cNvSpPr txBox="1">
            <a:spLocks noChangeArrowheads="1"/>
          </p:cNvSpPr>
          <p:nvPr/>
        </p:nvSpPr>
        <p:spPr bwMode="auto">
          <a:xfrm>
            <a:off x="250825" y="2133600"/>
            <a:ext cx="2808288" cy="1939925"/>
          </a:xfrm>
          <a:prstGeom prst="rect">
            <a:avLst/>
          </a:prstGeom>
          <a:noFill/>
          <a:ln w="19050">
            <a:solidFill>
              <a:srgbClr val="0033CC"/>
            </a:solidFill>
            <a:miter lim="800000"/>
            <a:headEnd/>
            <a:tailEnd/>
          </a:ln>
        </p:spPr>
        <p:txBody>
          <a:bodyPr>
            <a:spAutoFit/>
          </a:bodyPr>
          <a:lstStyle/>
          <a:p>
            <a:r>
              <a:rPr lang="cs-CZ" altLang="cs-CZ" sz="2000"/>
              <a:t>Zdroj galaktosy:</a:t>
            </a:r>
          </a:p>
          <a:p>
            <a:r>
              <a:rPr lang="cs-CZ" altLang="cs-CZ" sz="2000"/>
              <a:t>          </a:t>
            </a:r>
            <a:r>
              <a:rPr lang="cs-CZ" altLang="cs-CZ" sz="2000">
                <a:solidFill>
                  <a:srgbClr val="0033CC"/>
                </a:solidFill>
              </a:rPr>
              <a:t>Laktosa - mléko</a:t>
            </a:r>
          </a:p>
          <a:p>
            <a:r>
              <a:rPr lang="cs-CZ" altLang="cs-CZ" sz="2000"/>
              <a:t>Štěpení laktosy:</a:t>
            </a:r>
          </a:p>
          <a:p>
            <a:r>
              <a:rPr lang="cs-CZ" altLang="cs-CZ" sz="2000"/>
              <a:t>         </a:t>
            </a:r>
            <a:r>
              <a:rPr lang="cs-CZ" altLang="cs-CZ" sz="2000">
                <a:solidFill>
                  <a:srgbClr val="0033CC"/>
                </a:solidFill>
              </a:rPr>
              <a:t>Tenké střevo</a:t>
            </a:r>
          </a:p>
          <a:p>
            <a:r>
              <a:rPr lang="cs-CZ" altLang="cs-CZ" sz="2000"/>
              <a:t>Přeměny galaktosy:</a:t>
            </a:r>
          </a:p>
          <a:p>
            <a:r>
              <a:rPr lang="cs-CZ" altLang="cs-CZ" sz="2000">
                <a:solidFill>
                  <a:srgbClr val="0033CC"/>
                </a:solidFill>
              </a:rPr>
              <a:t>          Játra</a:t>
            </a:r>
          </a:p>
        </p:txBody>
      </p:sp>
      <p:sp>
        <p:nvSpPr>
          <p:cNvPr id="243715" name="Text Box 3"/>
          <p:cNvSpPr txBox="1">
            <a:spLocks noChangeArrowheads="1"/>
          </p:cNvSpPr>
          <p:nvPr/>
        </p:nvSpPr>
        <p:spPr bwMode="auto">
          <a:xfrm>
            <a:off x="3563938" y="1700213"/>
            <a:ext cx="2808287" cy="2014537"/>
          </a:xfrm>
          <a:prstGeom prst="rect">
            <a:avLst/>
          </a:prstGeom>
          <a:noFill/>
          <a:ln w="9525">
            <a:noFill/>
            <a:miter lim="800000"/>
            <a:headEnd/>
            <a:tailEnd/>
          </a:ln>
        </p:spPr>
        <p:txBody>
          <a:bodyPr>
            <a:spAutoFit/>
          </a:bodyPr>
          <a:lstStyle/>
          <a:p>
            <a:pPr algn="ctr">
              <a:spcBef>
                <a:spcPct val="50000"/>
              </a:spcBef>
            </a:pPr>
            <a:r>
              <a:rPr lang="cs-CZ" altLang="cs-CZ" sz="3600"/>
              <a:t>Galaktosa</a:t>
            </a:r>
          </a:p>
          <a:p>
            <a:pPr>
              <a:spcBef>
                <a:spcPct val="50000"/>
              </a:spcBef>
            </a:pPr>
            <a:endParaRPr lang="cs-CZ" altLang="cs-CZ" sz="3600"/>
          </a:p>
          <a:p>
            <a:pPr algn="ctr">
              <a:lnSpc>
                <a:spcPct val="75000"/>
              </a:lnSpc>
            </a:pPr>
            <a:r>
              <a:rPr lang="cs-CZ" altLang="cs-CZ" sz="2400" b="0"/>
              <a:t>Aktivovaná glukosa</a:t>
            </a:r>
          </a:p>
          <a:p>
            <a:pPr algn="ctr">
              <a:lnSpc>
                <a:spcPct val="75000"/>
              </a:lnSpc>
            </a:pPr>
            <a:r>
              <a:rPr lang="cs-CZ" altLang="cs-CZ" sz="2400" b="0"/>
              <a:t>    (UDP-glukosa)</a:t>
            </a:r>
          </a:p>
        </p:txBody>
      </p:sp>
      <p:sp>
        <p:nvSpPr>
          <p:cNvPr id="243716" name="Text Box 4"/>
          <p:cNvSpPr txBox="1">
            <a:spLocks noChangeArrowheads="1"/>
          </p:cNvSpPr>
          <p:nvPr/>
        </p:nvSpPr>
        <p:spPr bwMode="auto">
          <a:xfrm>
            <a:off x="3203575" y="3716338"/>
            <a:ext cx="3457575" cy="946150"/>
          </a:xfrm>
          <a:prstGeom prst="rect">
            <a:avLst/>
          </a:prstGeom>
          <a:noFill/>
          <a:ln w="9525">
            <a:noFill/>
            <a:miter lim="800000"/>
            <a:headEnd/>
            <a:tailEnd/>
          </a:ln>
        </p:spPr>
        <p:txBody>
          <a:bodyPr>
            <a:spAutoFit/>
          </a:bodyPr>
          <a:lstStyle/>
          <a:p>
            <a:pPr algn="ctr"/>
            <a:r>
              <a:rPr lang="cs-CZ" altLang="cs-CZ" sz="2800">
                <a:solidFill>
                  <a:srgbClr val="0000CC"/>
                </a:solidFill>
                <a:sym typeface="Symbol" pitchFamily="18" charset="2"/>
              </a:rPr>
              <a:t> </a:t>
            </a:r>
          </a:p>
          <a:p>
            <a:pPr algn="ctr"/>
            <a:r>
              <a:rPr lang="cs-CZ" altLang="cs-CZ" sz="2800" i="1">
                <a:solidFill>
                  <a:srgbClr val="0000CC"/>
                </a:solidFill>
                <a:sym typeface="Symbol" pitchFamily="18" charset="2"/>
              </a:rPr>
              <a:t>Metabolismus glukosy</a:t>
            </a:r>
          </a:p>
        </p:txBody>
      </p:sp>
      <p:sp>
        <p:nvSpPr>
          <p:cNvPr id="243717" name="Line 5"/>
          <p:cNvSpPr>
            <a:spLocks noChangeShapeType="1"/>
          </p:cNvSpPr>
          <p:nvPr/>
        </p:nvSpPr>
        <p:spPr bwMode="auto">
          <a:xfrm>
            <a:off x="4859338" y="2276475"/>
            <a:ext cx="0" cy="720725"/>
          </a:xfrm>
          <a:prstGeom prst="line">
            <a:avLst/>
          </a:prstGeom>
          <a:noFill/>
          <a:ln w="9525">
            <a:solidFill>
              <a:schemeClr val="tx1"/>
            </a:solidFill>
            <a:round/>
            <a:headEnd/>
            <a:tailEnd type="triangle" w="med" len="med"/>
          </a:ln>
        </p:spPr>
        <p:txBody>
          <a:bodyPr/>
          <a:lstStyle/>
          <a:p>
            <a:endParaRPr lang="en-US"/>
          </a:p>
        </p:txBody>
      </p:sp>
      <p:sp>
        <p:nvSpPr>
          <p:cNvPr id="243718" name="Text Box 6"/>
          <p:cNvSpPr txBox="1">
            <a:spLocks noChangeArrowheads="1"/>
          </p:cNvSpPr>
          <p:nvPr/>
        </p:nvSpPr>
        <p:spPr bwMode="auto">
          <a:xfrm>
            <a:off x="1835150" y="5589588"/>
            <a:ext cx="1657350" cy="457200"/>
          </a:xfrm>
          <a:prstGeom prst="rect">
            <a:avLst/>
          </a:prstGeom>
          <a:noFill/>
          <a:ln w="9525">
            <a:noFill/>
            <a:miter lim="800000"/>
            <a:headEnd/>
            <a:tailEnd/>
          </a:ln>
        </p:spPr>
        <p:txBody>
          <a:bodyPr>
            <a:spAutoFit/>
          </a:bodyPr>
          <a:lstStyle/>
          <a:p>
            <a:pPr>
              <a:spcBef>
                <a:spcPct val="50000"/>
              </a:spcBef>
            </a:pPr>
            <a:r>
              <a:rPr lang="cs-CZ" altLang="cs-CZ" sz="2400"/>
              <a:t>Galaktosa </a:t>
            </a:r>
          </a:p>
        </p:txBody>
      </p:sp>
      <p:sp>
        <p:nvSpPr>
          <p:cNvPr id="243719" name="Text Box 7"/>
          <p:cNvSpPr txBox="1">
            <a:spLocks noChangeArrowheads="1"/>
          </p:cNvSpPr>
          <p:nvPr/>
        </p:nvSpPr>
        <p:spPr bwMode="auto">
          <a:xfrm>
            <a:off x="4211638" y="5229225"/>
            <a:ext cx="2303462" cy="1187450"/>
          </a:xfrm>
          <a:prstGeom prst="rect">
            <a:avLst/>
          </a:prstGeom>
          <a:noFill/>
          <a:ln w="9525">
            <a:noFill/>
            <a:miter lim="800000"/>
            <a:headEnd/>
            <a:tailEnd/>
          </a:ln>
        </p:spPr>
        <p:txBody>
          <a:bodyPr>
            <a:spAutoFit/>
          </a:bodyPr>
          <a:lstStyle/>
          <a:p>
            <a:r>
              <a:rPr lang="cs-CZ" altLang="cs-CZ" sz="2400" b="0"/>
              <a:t>Glykoproteiny</a:t>
            </a:r>
          </a:p>
          <a:p>
            <a:r>
              <a:rPr lang="cs-CZ" altLang="cs-CZ" sz="2400" b="0"/>
              <a:t>Glykolipidy</a:t>
            </a:r>
          </a:p>
          <a:p>
            <a:r>
              <a:rPr lang="cs-CZ" altLang="cs-CZ" sz="2400" b="0"/>
              <a:t>Laktosa</a:t>
            </a:r>
          </a:p>
        </p:txBody>
      </p:sp>
      <p:sp>
        <p:nvSpPr>
          <p:cNvPr id="243720" name="Line 8"/>
          <p:cNvSpPr>
            <a:spLocks noChangeShapeType="1"/>
          </p:cNvSpPr>
          <p:nvPr/>
        </p:nvSpPr>
        <p:spPr bwMode="auto">
          <a:xfrm flipV="1">
            <a:off x="3419475" y="5445125"/>
            <a:ext cx="792163" cy="360363"/>
          </a:xfrm>
          <a:prstGeom prst="line">
            <a:avLst/>
          </a:prstGeom>
          <a:noFill/>
          <a:ln w="19050">
            <a:solidFill>
              <a:schemeClr val="tx1"/>
            </a:solidFill>
            <a:prstDash val="dash"/>
            <a:round/>
            <a:headEnd/>
            <a:tailEnd type="triangle" w="med" len="med"/>
          </a:ln>
        </p:spPr>
        <p:txBody>
          <a:bodyPr/>
          <a:lstStyle/>
          <a:p>
            <a:endParaRPr lang="en-US"/>
          </a:p>
        </p:txBody>
      </p:sp>
      <p:sp>
        <p:nvSpPr>
          <p:cNvPr id="243721" name="Line 9"/>
          <p:cNvSpPr>
            <a:spLocks noChangeShapeType="1"/>
          </p:cNvSpPr>
          <p:nvPr/>
        </p:nvSpPr>
        <p:spPr bwMode="auto">
          <a:xfrm>
            <a:off x="3635375" y="5876925"/>
            <a:ext cx="576263" cy="0"/>
          </a:xfrm>
          <a:prstGeom prst="line">
            <a:avLst/>
          </a:prstGeom>
          <a:noFill/>
          <a:ln w="19050">
            <a:solidFill>
              <a:schemeClr val="tx1"/>
            </a:solidFill>
            <a:prstDash val="dash"/>
            <a:round/>
            <a:headEnd/>
            <a:tailEnd type="triangle" w="med" len="med"/>
          </a:ln>
        </p:spPr>
        <p:txBody>
          <a:bodyPr/>
          <a:lstStyle/>
          <a:p>
            <a:endParaRPr lang="en-US"/>
          </a:p>
        </p:txBody>
      </p:sp>
      <p:sp>
        <p:nvSpPr>
          <p:cNvPr id="243722" name="Line 10"/>
          <p:cNvSpPr>
            <a:spLocks noChangeShapeType="1"/>
          </p:cNvSpPr>
          <p:nvPr/>
        </p:nvSpPr>
        <p:spPr bwMode="auto">
          <a:xfrm>
            <a:off x="3419475" y="5949950"/>
            <a:ext cx="792163" cy="287338"/>
          </a:xfrm>
          <a:prstGeom prst="line">
            <a:avLst/>
          </a:prstGeom>
          <a:noFill/>
          <a:ln w="19050">
            <a:solidFill>
              <a:schemeClr val="tx1"/>
            </a:solidFill>
            <a:prstDash val="dash"/>
            <a:round/>
            <a:headEnd/>
            <a:tailEnd type="triangle" w="med" len="med"/>
          </a:ln>
        </p:spPr>
        <p:txBody>
          <a:bodyPr/>
          <a:lstStyle/>
          <a:p>
            <a:endParaRPr lang="en-US"/>
          </a:p>
        </p:txBody>
      </p:sp>
      <p:sp>
        <p:nvSpPr>
          <p:cNvPr id="243723" name="Text Box 12"/>
          <p:cNvSpPr txBox="1">
            <a:spLocks noChangeArrowheads="1"/>
          </p:cNvSpPr>
          <p:nvPr/>
        </p:nvSpPr>
        <p:spPr bwMode="auto">
          <a:xfrm>
            <a:off x="611188" y="188913"/>
            <a:ext cx="8280400" cy="1006475"/>
          </a:xfrm>
          <a:prstGeom prst="rect">
            <a:avLst/>
          </a:prstGeom>
          <a:noFill/>
          <a:ln w="9525">
            <a:noFill/>
            <a:miter lim="800000"/>
            <a:headEnd/>
            <a:tailEnd/>
          </a:ln>
        </p:spPr>
        <p:txBody>
          <a:bodyPr>
            <a:spAutoFit/>
          </a:bodyPr>
          <a:lstStyle/>
          <a:p>
            <a:pPr algn="ctr">
              <a:spcBef>
                <a:spcPct val="50000"/>
              </a:spcBef>
            </a:pPr>
            <a:r>
              <a:rPr lang="cs-CZ" altLang="cs-CZ" sz="6000">
                <a:solidFill>
                  <a:srgbClr val="0000CC"/>
                </a:solidFill>
              </a:rPr>
              <a:t>Metabolismus galaktosy</a:t>
            </a:r>
          </a:p>
        </p:txBody>
      </p:sp>
      <p:sp>
        <p:nvSpPr>
          <p:cNvPr id="243724" name="Text Box 13"/>
          <p:cNvSpPr txBox="1">
            <a:spLocks noChangeArrowheads="1"/>
          </p:cNvSpPr>
          <p:nvPr/>
        </p:nvSpPr>
        <p:spPr bwMode="auto">
          <a:xfrm>
            <a:off x="6443663" y="2492375"/>
            <a:ext cx="2520950" cy="1311275"/>
          </a:xfrm>
          <a:prstGeom prst="rect">
            <a:avLst/>
          </a:prstGeom>
          <a:noFill/>
          <a:ln w="9525">
            <a:noFill/>
            <a:miter lim="800000"/>
            <a:headEnd/>
            <a:tailEnd/>
          </a:ln>
        </p:spPr>
        <p:txBody>
          <a:bodyPr>
            <a:spAutoFit/>
          </a:bodyPr>
          <a:lstStyle/>
          <a:p>
            <a:pPr eaLnBrk="0" hangingPunct="0">
              <a:spcBef>
                <a:spcPct val="50000"/>
              </a:spcBef>
            </a:pPr>
            <a:r>
              <a:rPr lang="cs-CZ" altLang="cs-CZ" sz="2000" b="0" dirty="0" err="1" smtClean="0"/>
              <a:t>Galaktosa</a:t>
            </a:r>
            <a:r>
              <a:rPr lang="cs-CZ" altLang="cs-CZ" sz="2000" b="0" dirty="0" smtClean="0"/>
              <a:t> </a:t>
            </a:r>
            <a:r>
              <a:rPr lang="cs-CZ" altLang="cs-CZ" sz="2000" b="0" dirty="0"/>
              <a:t>je rychle metabolizována – zapojení do glykolytické dráhy</a:t>
            </a:r>
            <a:endParaRPr lang="cs-CZ" sz="2000" b="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2B2C6F31-45D4-40EB-BFB4-C5176D43FB50}" type="slidenum">
              <a:rPr lang="cs-CZ" sz="1400" b="0">
                <a:latin typeface="+mn-lt"/>
              </a:rPr>
              <a:pPr algn="r">
                <a:defRPr/>
              </a:pPr>
              <a:t>38</a:t>
            </a:fld>
            <a:endParaRPr lang="cs-CZ" sz="1400" b="0" dirty="0">
              <a:latin typeface="+mn-lt"/>
            </a:endParaRPr>
          </a:p>
        </p:txBody>
      </p:sp>
      <p:sp>
        <p:nvSpPr>
          <p:cNvPr id="244738" name="Text Box 2"/>
          <p:cNvSpPr txBox="1">
            <a:spLocks noChangeArrowheads="1"/>
          </p:cNvSpPr>
          <p:nvPr/>
        </p:nvSpPr>
        <p:spPr bwMode="auto">
          <a:xfrm>
            <a:off x="395288" y="1993900"/>
            <a:ext cx="8748712" cy="4801314"/>
          </a:xfrm>
          <a:prstGeom prst="rect">
            <a:avLst/>
          </a:prstGeom>
          <a:noFill/>
          <a:ln w="9525">
            <a:noFill/>
            <a:miter lim="800000"/>
            <a:headEnd/>
            <a:tailEnd/>
          </a:ln>
        </p:spPr>
        <p:txBody>
          <a:bodyPr>
            <a:spAutoFit/>
          </a:bodyPr>
          <a:lstStyle/>
          <a:p>
            <a:pPr>
              <a:spcBef>
                <a:spcPct val="25000"/>
              </a:spcBef>
            </a:pPr>
            <a:r>
              <a:rPr lang="cs-CZ" altLang="cs-CZ" sz="2400" b="0" dirty="0">
                <a:cs typeface="Times New Roman" pitchFamily="18" charset="0"/>
              </a:rPr>
              <a:t>• </a:t>
            </a:r>
            <a:r>
              <a:rPr lang="cs-CZ" altLang="cs-CZ" sz="2400" b="0" dirty="0"/>
              <a:t>syntéza a </a:t>
            </a:r>
            <a:r>
              <a:rPr lang="cs-CZ" altLang="cs-CZ" sz="2400" b="0" dirty="0" smtClean="0"/>
              <a:t>odbourání glykogenu </a:t>
            </a:r>
            <a:r>
              <a:rPr lang="cs-CZ" altLang="cs-CZ" sz="2400" b="0" dirty="0"/>
              <a:t>probíhá v řadě buněk.   </a:t>
            </a:r>
            <a:br>
              <a:rPr lang="cs-CZ" altLang="cs-CZ" sz="2400" b="0" dirty="0"/>
            </a:br>
            <a:r>
              <a:rPr lang="cs-CZ" altLang="cs-CZ" sz="2400" b="0" dirty="0"/>
              <a:t>  největší zásoby: </a:t>
            </a:r>
            <a:r>
              <a:rPr lang="cs-CZ" altLang="cs-CZ" sz="2400" dirty="0"/>
              <a:t>játra</a:t>
            </a:r>
            <a:r>
              <a:rPr lang="cs-CZ" altLang="cs-CZ" sz="2400" b="0" dirty="0"/>
              <a:t> a </a:t>
            </a:r>
            <a:r>
              <a:rPr lang="cs-CZ" altLang="cs-CZ" sz="2400" dirty="0"/>
              <a:t>kosterní svalstvo.</a:t>
            </a:r>
          </a:p>
          <a:p>
            <a:pPr>
              <a:spcBef>
                <a:spcPct val="25000"/>
              </a:spcBef>
            </a:pPr>
            <a:r>
              <a:rPr lang="cs-CZ" altLang="cs-CZ" sz="2400" b="0" dirty="0"/>
              <a:t>• </a:t>
            </a:r>
            <a:r>
              <a:rPr lang="cs-CZ" altLang="cs-CZ" sz="2400" b="0" dirty="0" err="1"/>
              <a:t>kompartment</a:t>
            </a:r>
            <a:r>
              <a:rPr lang="cs-CZ" altLang="cs-CZ" sz="2400" b="0" dirty="0"/>
              <a:t> buňky: cytoplasma</a:t>
            </a:r>
          </a:p>
          <a:p>
            <a:pPr>
              <a:spcBef>
                <a:spcPct val="25000"/>
              </a:spcBef>
            </a:pPr>
            <a:endParaRPr lang="cs-CZ" altLang="cs-CZ" sz="2400" b="0" dirty="0">
              <a:cs typeface="Times New Roman" pitchFamily="18" charset="0"/>
            </a:endParaRPr>
          </a:p>
          <a:p>
            <a:pPr>
              <a:spcBef>
                <a:spcPct val="25000"/>
              </a:spcBef>
            </a:pPr>
            <a:r>
              <a:rPr lang="cs-CZ" altLang="cs-CZ" sz="2400" b="0" dirty="0">
                <a:cs typeface="Times New Roman" pitchFamily="18" charset="0"/>
              </a:rPr>
              <a:t>• </a:t>
            </a:r>
            <a:r>
              <a:rPr lang="cs-CZ" altLang="cs-CZ" sz="2400" b="0" dirty="0" smtClean="0"/>
              <a:t>glykogen </a:t>
            </a:r>
            <a:r>
              <a:rPr lang="cs-CZ" altLang="cs-CZ" sz="2400" b="0" dirty="0"/>
              <a:t>je zásobní forma glukosy v buňkách, je možno ji rychle </a:t>
            </a:r>
            <a:br>
              <a:rPr lang="cs-CZ" altLang="cs-CZ" sz="2400" b="0" dirty="0"/>
            </a:br>
            <a:r>
              <a:rPr lang="cs-CZ" altLang="cs-CZ" sz="2400" b="0" dirty="0"/>
              <a:t>  uvolnit</a:t>
            </a:r>
          </a:p>
          <a:p>
            <a:pPr>
              <a:spcBef>
                <a:spcPct val="25000"/>
              </a:spcBef>
              <a:buFontTx/>
              <a:buChar char="•"/>
            </a:pPr>
            <a:r>
              <a:rPr lang="cs-CZ" altLang="cs-CZ" sz="2400" b="0" dirty="0"/>
              <a:t> </a:t>
            </a:r>
            <a:r>
              <a:rPr lang="cs-CZ" altLang="cs-CZ" sz="2400" b="0" dirty="0" smtClean="0"/>
              <a:t>glykogen </a:t>
            </a:r>
            <a:r>
              <a:rPr lang="cs-CZ" altLang="cs-CZ" sz="2400" b="0" dirty="0"/>
              <a:t>je zdroj energie</a:t>
            </a:r>
          </a:p>
          <a:p>
            <a:pPr>
              <a:spcBef>
                <a:spcPct val="25000"/>
              </a:spcBef>
              <a:buFontTx/>
              <a:buChar char="•"/>
            </a:pPr>
            <a:r>
              <a:rPr lang="cs-CZ" altLang="cs-CZ" sz="2400" b="0" dirty="0"/>
              <a:t> </a:t>
            </a:r>
            <a:r>
              <a:rPr lang="cs-CZ" altLang="cs-CZ" sz="2400" b="0" dirty="0" smtClean="0"/>
              <a:t>glykogen </a:t>
            </a:r>
            <a:r>
              <a:rPr lang="cs-CZ" altLang="cs-CZ" sz="2400" b="0" dirty="0"/>
              <a:t>je degradován, pokud glukosa klesne pod určitou hodnotu </a:t>
            </a:r>
            <a:br>
              <a:rPr lang="cs-CZ" altLang="cs-CZ" sz="2400" b="0" dirty="0"/>
            </a:br>
            <a:r>
              <a:rPr lang="cs-CZ" altLang="cs-CZ" sz="2400" b="0" dirty="0"/>
              <a:t>  v krvi</a:t>
            </a:r>
          </a:p>
          <a:p>
            <a:pPr>
              <a:spcBef>
                <a:spcPct val="25000"/>
              </a:spcBef>
            </a:pPr>
            <a:endParaRPr lang="cs-CZ" altLang="cs-CZ" sz="2400" b="0" dirty="0"/>
          </a:p>
          <a:p>
            <a:pPr>
              <a:spcBef>
                <a:spcPct val="25000"/>
              </a:spcBef>
            </a:pPr>
            <a:endParaRPr lang="cs-CZ" altLang="cs-CZ" sz="2400" b="0" dirty="0"/>
          </a:p>
        </p:txBody>
      </p:sp>
      <p:sp>
        <p:nvSpPr>
          <p:cNvPr id="244739" name="Text Box 4"/>
          <p:cNvSpPr txBox="1">
            <a:spLocks noChangeArrowheads="1"/>
          </p:cNvSpPr>
          <p:nvPr/>
        </p:nvSpPr>
        <p:spPr bwMode="auto">
          <a:xfrm>
            <a:off x="250825" y="1052513"/>
            <a:ext cx="8604250" cy="579437"/>
          </a:xfrm>
          <a:prstGeom prst="rect">
            <a:avLst/>
          </a:prstGeom>
          <a:noFill/>
          <a:ln w="9525">
            <a:noFill/>
            <a:miter lim="800000"/>
            <a:headEnd/>
            <a:tailEnd/>
          </a:ln>
        </p:spPr>
        <p:txBody>
          <a:bodyPr>
            <a:spAutoFit/>
          </a:bodyPr>
          <a:lstStyle/>
          <a:p>
            <a:pPr algn="ctr">
              <a:spcBef>
                <a:spcPct val="50000"/>
              </a:spcBef>
            </a:pPr>
            <a:r>
              <a:rPr lang="cs-CZ" altLang="cs-CZ" dirty="0" smtClean="0">
                <a:solidFill>
                  <a:srgbClr val="0000CC"/>
                </a:solidFill>
              </a:rPr>
              <a:t>Syntéza a odbourání</a:t>
            </a:r>
            <a:endParaRPr lang="cs-CZ" altLang="cs-CZ" dirty="0">
              <a:solidFill>
                <a:srgbClr val="0000CC"/>
              </a:solidFill>
            </a:endParaRPr>
          </a:p>
        </p:txBody>
      </p:sp>
      <p:sp>
        <p:nvSpPr>
          <p:cNvPr id="244740" name="Text Box 5"/>
          <p:cNvSpPr txBox="1">
            <a:spLocks noChangeArrowheads="1"/>
          </p:cNvSpPr>
          <p:nvPr/>
        </p:nvSpPr>
        <p:spPr bwMode="auto">
          <a:xfrm>
            <a:off x="2700338" y="260350"/>
            <a:ext cx="3175000" cy="701675"/>
          </a:xfrm>
          <a:prstGeom prst="rect">
            <a:avLst/>
          </a:prstGeom>
          <a:noFill/>
          <a:ln w="9525">
            <a:noFill/>
            <a:miter lim="800000"/>
            <a:headEnd/>
            <a:tailEnd/>
          </a:ln>
        </p:spPr>
        <p:txBody>
          <a:bodyPr wrap="none">
            <a:spAutoFit/>
          </a:bodyPr>
          <a:lstStyle/>
          <a:p>
            <a:r>
              <a:rPr lang="cs-CZ" sz="4000">
                <a:solidFill>
                  <a:srgbClr val="0000CC"/>
                </a:solidFill>
              </a:rPr>
              <a:t>GLYKOGEN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39</a:t>
            </a:fld>
            <a:endParaRPr lang="cs-CZ"/>
          </a:p>
        </p:txBody>
      </p:sp>
      <p:sp>
        <p:nvSpPr>
          <p:cNvPr id="3" name="Zástupný symbol pro číslo snímku 3"/>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cs-CZ"/>
            </a:defPPr>
            <a:lvl1pPr algn="r" rtl="0" fontAlgn="base">
              <a:spcBef>
                <a:spcPct val="20000"/>
              </a:spcBef>
              <a:spcAft>
                <a:spcPct val="0"/>
              </a:spcAft>
              <a:buChar char="•"/>
              <a:defRPr sz="3200" b="0" kern="1200">
                <a:solidFill>
                  <a:schemeClr val="tx1"/>
                </a:solidFill>
                <a:latin typeface="Times New Roman" pitchFamily="18" charset="0"/>
                <a:ea typeface="+mn-ea"/>
                <a:cs typeface="+mn-cs"/>
              </a:defRPr>
            </a:lvl1pPr>
            <a:lvl2pPr marL="742950" indent="-285750" algn="l" rtl="0" fontAlgn="base">
              <a:spcBef>
                <a:spcPct val="20000"/>
              </a:spcBef>
              <a:spcAft>
                <a:spcPct val="0"/>
              </a:spcAft>
              <a:buChar char="–"/>
              <a:defRPr sz="2800" b="1" kern="1200">
                <a:solidFill>
                  <a:schemeClr val="tx1"/>
                </a:solidFill>
                <a:latin typeface="Times New Roman" pitchFamily="18" charset="0"/>
                <a:ea typeface="+mn-ea"/>
                <a:cs typeface="+mn-cs"/>
              </a:defRPr>
            </a:lvl2pPr>
            <a:lvl3pPr marL="1143000" indent="-228600" algn="l" rtl="0" fontAlgn="base">
              <a:spcBef>
                <a:spcPct val="20000"/>
              </a:spcBef>
              <a:spcAft>
                <a:spcPct val="0"/>
              </a:spcAft>
              <a:buChar char="•"/>
              <a:defRPr sz="2400" b="1" kern="1200">
                <a:solidFill>
                  <a:schemeClr val="tx1"/>
                </a:solidFill>
                <a:latin typeface="Times New Roman" pitchFamily="18" charset="0"/>
                <a:ea typeface="+mn-ea"/>
                <a:cs typeface="+mn-cs"/>
              </a:defRPr>
            </a:lvl3pPr>
            <a:lvl4pPr marL="1600200" indent="-228600" algn="l" rtl="0" fontAlgn="base">
              <a:spcBef>
                <a:spcPct val="20000"/>
              </a:spcBef>
              <a:spcAft>
                <a:spcPct val="0"/>
              </a:spcAft>
              <a:buChar char="–"/>
              <a:defRPr sz="2000" b="1" kern="1200">
                <a:solidFill>
                  <a:schemeClr val="tx1"/>
                </a:solidFill>
                <a:latin typeface="Times New Roman" pitchFamily="18" charset="0"/>
                <a:ea typeface="+mn-ea"/>
                <a:cs typeface="+mn-cs"/>
              </a:defRPr>
            </a:lvl4pPr>
            <a:lvl5pPr marL="2057400" indent="-228600" algn="l" rtl="0" fontAlgn="base">
              <a:spcBef>
                <a:spcPct val="20000"/>
              </a:spcBef>
              <a:spcAft>
                <a:spcPct val="0"/>
              </a:spcAft>
              <a:buChar char="»"/>
              <a:defRPr sz="2000" b="1"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2000" b="1"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2000" b="1"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2000" b="1"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2000" b="1" kern="1200">
                <a:solidFill>
                  <a:schemeClr val="tx1"/>
                </a:solidFill>
                <a:latin typeface="Times New Roman" pitchFamily="18" charset="0"/>
                <a:ea typeface="+mn-ea"/>
                <a:cs typeface="+mn-cs"/>
              </a:defRPr>
            </a:lvl9pPr>
          </a:lstStyle>
          <a:p>
            <a:pPr>
              <a:spcBef>
                <a:spcPct val="0"/>
              </a:spcBef>
              <a:buFontTx/>
              <a:buNone/>
            </a:pPr>
            <a:fld id="{788F1D72-14AD-4C79-9BA1-F9DBB7B3C1CC}" type="slidenum">
              <a:rPr lang="en-CA" altLang="cs-CZ" sz="1400" smtClean="0"/>
              <a:pPr>
                <a:spcBef>
                  <a:spcPct val="0"/>
                </a:spcBef>
                <a:buFontTx/>
                <a:buNone/>
              </a:pPr>
              <a:t>39</a:t>
            </a:fld>
            <a:endParaRPr lang="en-CA" altLang="cs-CZ" sz="1400" smtClean="0"/>
          </a:p>
        </p:txBody>
      </p:sp>
      <p:sp>
        <p:nvSpPr>
          <p:cNvPr id="4" name="Text Box 5"/>
          <p:cNvSpPr txBox="1">
            <a:spLocks noChangeArrowheads="1"/>
          </p:cNvSpPr>
          <p:nvPr/>
        </p:nvSpPr>
        <p:spPr bwMode="auto">
          <a:xfrm>
            <a:off x="684212" y="908050"/>
            <a:ext cx="813625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cs-CZ" altLang="cs-CZ" sz="2400" dirty="0"/>
              <a:t>Glykogen se ukládá v cytoplazmatických granulích buněk.</a:t>
            </a:r>
          </a:p>
          <a:p>
            <a:pPr>
              <a:spcBef>
                <a:spcPct val="50000"/>
              </a:spcBef>
              <a:buFontTx/>
              <a:buNone/>
            </a:pPr>
            <a:r>
              <a:rPr lang="cs-CZ" altLang="cs-CZ" sz="2400" dirty="0"/>
              <a:t>Enzymy odbourávání a syntézy se váží na povrchu granulí.</a:t>
            </a:r>
          </a:p>
          <a:p>
            <a:pPr>
              <a:spcBef>
                <a:spcPct val="50000"/>
              </a:spcBef>
              <a:buFontTx/>
              <a:buNone/>
            </a:pPr>
            <a:r>
              <a:rPr lang="cs-CZ" altLang="cs-CZ" sz="2400" dirty="0" err="1">
                <a:solidFill>
                  <a:srgbClr val="FF3300"/>
                </a:solidFill>
              </a:rPr>
              <a:t>Glykogenolýza</a:t>
            </a:r>
            <a:r>
              <a:rPr lang="cs-CZ" altLang="cs-CZ" sz="2400" dirty="0">
                <a:solidFill>
                  <a:srgbClr val="FF3300"/>
                </a:solidFill>
              </a:rPr>
              <a:t> není opakem syntézy</a:t>
            </a:r>
            <a:r>
              <a:rPr lang="cs-CZ" altLang="cs-CZ" sz="2400" dirty="0"/>
              <a:t>.</a:t>
            </a:r>
          </a:p>
        </p:txBody>
      </p:sp>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2420938"/>
            <a:ext cx="476250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258888" y="6237288"/>
            <a:ext cx="676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cs-CZ" altLang="cs-CZ" sz="2400"/>
              <a:t>Molekuly glykogenu mají hmotnost M</a:t>
            </a:r>
            <a:r>
              <a:rPr lang="cs-CZ" altLang="cs-CZ" sz="2400" baseline="-25000"/>
              <a:t>r</a:t>
            </a:r>
            <a:r>
              <a:rPr lang="cs-CZ" altLang="cs-CZ" sz="2400"/>
              <a:t> </a:t>
            </a:r>
            <a:r>
              <a:rPr lang="en-US" altLang="cs-CZ" sz="2400"/>
              <a:t>~</a:t>
            </a:r>
            <a:r>
              <a:rPr lang="cs-CZ" altLang="cs-CZ" sz="2400"/>
              <a:t>10</a:t>
            </a:r>
            <a:r>
              <a:rPr lang="cs-CZ" altLang="cs-CZ" sz="2400" baseline="30000"/>
              <a:t>8</a:t>
            </a:r>
          </a:p>
        </p:txBody>
      </p:sp>
      <p:sp>
        <p:nvSpPr>
          <p:cNvPr id="7" name="Text Box 8"/>
          <p:cNvSpPr txBox="1">
            <a:spLocks noChangeArrowheads="1"/>
          </p:cNvSpPr>
          <p:nvPr/>
        </p:nvSpPr>
        <p:spPr bwMode="auto">
          <a:xfrm>
            <a:off x="1187450" y="260350"/>
            <a:ext cx="73453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cs-CZ" altLang="cs-CZ" sz="2800" b="1">
                <a:solidFill>
                  <a:srgbClr val="0000FF"/>
                </a:solidFill>
              </a:rPr>
              <a:t>Lokalizace glykogenolýzy a syntézy glykogenu</a:t>
            </a:r>
          </a:p>
        </p:txBody>
      </p:sp>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9925" y="3860800"/>
            <a:ext cx="1666875" cy="1123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ovéPole 1"/>
          <p:cNvSpPr txBox="1">
            <a:spLocks noChangeArrowheads="1"/>
          </p:cNvSpPr>
          <p:nvPr/>
        </p:nvSpPr>
        <p:spPr bwMode="auto">
          <a:xfrm>
            <a:off x="7134225" y="4984750"/>
            <a:ext cx="15224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cs-CZ" altLang="cs-CZ" sz="2000"/>
              <a:t>Granule glykogenu</a:t>
            </a:r>
          </a:p>
        </p:txBody>
      </p:sp>
    </p:spTree>
    <p:extLst>
      <p:ext uri="{BB962C8B-B14F-4D97-AF65-F5344CB8AC3E}">
        <p14:creationId xmlns:p14="http://schemas.microsoft.com/office/powerpoint/2010/main" val="409072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číslo snímku 5"/>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26D1FDD0-819D-41BE-AF25-00760A62CDF2}" type="slidenum">
              <a:rPr lang="cs-CZ" sz="1400" b="0">
                <a:latin typeface="+mn-lt"/>
              </a:rPr>
              <a:pPr algn="r">
                <a:defRPr/>
              </a:pPr>
              <a:t>4</a:t>
            </a:fld>
            <a:endParaRPr lang="cs-CZ" sz="1400" b="0">
              <a:latin typeface="+mn-lt"/>
            </a:endParaRPr>
          </a:p>
        </p:txBody>
      </p:sp>
      <p:sp>
        <p:nvSpPr>
          <p:cNvPr id="117762" name="Rectangle 2"/>
          <p:cNvSpPr>
            <a:spLocks noGrp="1" noChangeArrowheads="1"/>
          </p:cNvSpPr>
          <p:nvPr>
            <p:ph type="title" idx="4294967295"/>
          </p:nvPr>
        </p:nvSpPr>
        <p:spPr>
          <a:xfrm>
            <a:off x="468313" y="333375"/>
            <a:ext cx="8229600" cy="1295400"/>
          </a:xfrm>
        </p:spPr>
        <p:txBody>
          <a:bodyPr/>
          <a:lstStyle/>
          <a:p>
            <a:pPr eaLnBrk="1" hangingPunct="1"/>
            <a:r>
              <a:rPr lang="cs-CZ" altLang="cs-CZ" b="1" smtClean="0">
                <a:solidFill>
                  <a:srgbClr val="0000CC"/>
                </a:solidFill>
                <a:latin typeface="Times New Roman" pitchFamily="18" charset="0"/>
              </a:rPr>
              <a:t>Obsah škrobu v potravinách                    </a:t>
            </a:r>
            <a:r>
              <a:rPr lang="cs-CZ" altLang="cs-CZ" sz="2600" smtClean="0">
                <a:solidFill>
                  <a:schemeClr val="tx1"/>
                </a:solidFill>
                <a:latin typeface="Times New Roman" pitchFamily="18" charset="0"/>
              </a:rPr>
              <a:t>(průměrné hodnoty)</a:t>
            </a:r>
          </a:p>
        </p:txBody>
      </p:sp>
      <p:graphicFrame>
        <p:nvGraphicFramePr>
          <p:cNvPr id="138243" name="Group 3"/>
          <p:cNvGraphicFramePr>
            <a:graphicFrameLocks noGrp="1"/>
          </p:cNvGraphicFramePr>
          <p:nvPr>
            <p:ph idx="4294967295"/>
          </p:nvPr>
        </p:nvGraphicFramePr>
        <p:xfrm>
          <a:off x="1908175" y="1700213"/>
          <a:ext cx="5256213" cy="4897437"/>
        </p:xfrm>
        <a:graphic>
          <a:graphicData uri="http://schemas.openxmlformats.org/drawingml/2006/table">
            <a:tbl>
              <a:tblPr/>
              <a:tblGrid>
                <a:gridCol w="3024188"/>
                <a:gridCol w="2232025"/>
              </a:tblGrid>
              <a:tr h="604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500" b="1" i="0" u="none" strike="noStrike" cap="none" normalizeH="0" baseline="0" smtClean="0">
                          <a:ln>
                            <a:noFill/>
                          </a:ln>
                          <a:solidFill>
                            <a:schemeClr val="tx1"/>
                          </a:solidFill>
                          <a:effectLst/>
                          <a:latin typeface="Times New Roman" pitchFamily="18" charset="0"/>
                        </a:rPr>
                        <a:t>Potravina</a:t>
                      </a:r>
                    </a:p>
                  </a:txBody>
                  <a:tcPr marL="90000" marR="90000" marT="46800" marB="468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500" b="1" i="0" u="none" strike="noStrike" cap="none" normalizeH="0" baseline="0" smtClean="0">
                          <a:ln>
                            <a:noFill/>
                          </a:ln>
                          <a:solidFill>
                            <a:schemeClr val="tx1"/>
                          </a:solidFill>
                          <a:effectLst/>
                          <a:latin typeface="Times New Roman" pitchFamily="18" charset="0"/>
                        </a:rPr>
                        <a:t>Škrob (%)</a:t>
                      </a:r>
                    </a:p>
                  </a:txBody>
                  <a:tcPr marL="90000" marR="90000" marT="46800" marB="468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alpha val="50000"/>
                      </a:srgbClr>
                    </a:solidFill>
                  </a:tcPr>
                </a:tc>
              </a:tr>
              <a:tr h="4292599">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Pudinkový prášek</a:t>
                      </a:r>
                    </a:p>
                    <a:p>
                      <a:pPr marL="0" marR="0" lvl="0" indent="0" algn="l"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Mouka pšeničná</a:t>
                      </a:r>
                    </a:p>
                    <a:p>
                      <a:pPr marL="0" marR="0" lvl="0" indent="0" algn="l"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Rýže</a:t>
                      </a:r>
                    </a:p>
                    <a:p>
                      <a:pPr marL="0" marR="0" lvl="0" indent="0" algn="l"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Těstoviny</a:t>
                      </a:r>
                    </a:p>
                    <a:p>
                      <a:pPr marL="0" marR="0" lvl="0" indent="0" algn="l"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Rohlík</a:t>
                      </a:r>
                    </a:p>
                    <a:p>
                      <a:pPr marL="0" marR="0" lvl="0" indent="0" algn="l"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Luštěniny</a:t>
                      </a:r>
                    </a:p>
                    <a:p>
                      <a:pPr marL="0" marR="0" lvl="0" indent="0" algn="l"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Chléb</a:t>
                      </a:r>
                    </a:p>
                    <a:p>
                      <a:pPr marL="0" marR="0" lvl="0" indent="0" algn="l"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Celozrnné pečivo</a:t>
                      </a:r>
                    </a:p>
                    <a:p>
                      <a:pPr marL="0" marR="0" lvl="0" indent="0" algn="l"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Brambory</a:t>
                      </a:r>
                    </a:p>
                    <a:p>
                      <a:pPr marL="0" marR="0" lvl="0" indent="0" algn="l"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Banán</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80</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75</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75</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70</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60</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60</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50</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40</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15</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cs-CZ" sz="2500" b="0" i="0" u="none" strike="noStrike" cap="none" normalizeH="0" baseline="0" smtClean="0">
                          <a:ln>
                            <a:noFill/>
                          </a:ln>
                          <a:solidFill>
                            <a:schemeClr val="tx1"/>
                          </a:solidFill>
                          <a:effectLst/>
                          <a:latin typeface="Times New Roman" pitchFamily="18" charset="0"/>
                        </a:rPr>
                        <a:t>15</a:t>
                      </a:r>
                    </a:p>
                  </a:txBody>
                  <a:tcPr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7773" name="Text Box 13"/>
          <p:cNvSpPr txBox="1">
            <a:spLocks noChangeArrowheads="1"/>
          </p:cNvSpPr>
          <p:nvPr/>
        </p:nvSpPr>
        <p:spPr bwMode="auto">
          <a:xfrm>
            <a:off x="6300788" y="3508375"/>
            <a:ext cx="504825" cy="641350"/>
          </a:xfrm>
          <a:prstGeom prst="rect">
            <a:avLst/>
          </a:prstGeom>
          <a:noFill/>
          <a:ln w="9525">
            <a:noFill/>
            <a:miter lim="800000"/>
            <a:headEnd/>
            <a:tailEnd/>
          </a:ln>
        </p:spPr>
        <p:txBody>
          <a:bodyPr>
            <a:spAutoFit/>
          </a:bodyPr>
          <a:lstStyle/>
          <a:p>
            <a:pPr>
              <a:spcBef>
                <a:spcPct val="50000"/>
              </a:spcBef>
            </a:pPr>
            <a:r>
              <a:rPr lang="en-US" altLang="cs-CZ" sz="3600">
                <a:solidFill>
                  <a:srgbClr val="FF3300"/>
                </a:solidFill>
                <a:latin typeface="Batang" pitchFamily="18" charset="-127"/>
                <a:ea typeface="Batang" pitchFamily="18" charset="-127"/>
              </a:rPr>
              <a:t>!</a:t>
            </a:r>
          </a:p>
        </p:txBody>
      </p:sp>
      <p:sp>
        <p:nvSpPr>
          <p:cNvPr id="117774" name="Text Box 14"/>
          <p:cNvSpPr txBox="1">
            <a:spLocks noChangeArrowheads="1"/>
          </p:cNvSpPr>
          <p:nvPr/>
        </p:nvSpPr>
        <p:spPr bwMode="auto">
          <a:xfrm>
            <a:off x="6299200" y="2643188"/>
            <a:ext cx="504825" cy="641350"/>
          </a:xfrm>
          <a:prstGeom prst="rect">
            <a:avLst/>
          </a:prstGeom>
          <a:noFill/>
          <a:ln w="9525">
            <a:noFill/>
            <a:miter lim="800000"/>
            <a:headEnd/>
            <a:tailEnd/>
          </a:ln>
        </p:spPr>
        <p:txBody>
          <a:bodyPr>
            <a:spAutoFit/>
          </a:bodyPr>
          <a:lstStyle/>
          <a:p>
            <a:pPr>
              <a:spcBef>
                <a:spcPct val="50000"/>
              </a:spcBef>
            </a:pPr>
            <a:r>
              <a:rPr lang="en-US" altLang="cs-CZ" sz="3600">
                <a:solidFill>
                  <a:srgbClr val="FF3300"/>
                </a:solidFill>
                <a:latin typeface="Batang" pitchFamily="18" charset="-127"/>
                <a:ea typeface="Batang" pitchFamily="18" charset="-127"/>
              </a:rPr>
              <a:t>!</a:t>
            </a:r>
          </a:p>
        </p:txBody>
      </p:sp>
      <p:sp>
        <p:nvSpPr>
          <p:cNvPr id="117775" name="Text Box 15"/>
          <p:cNvSpPr txBox="1">
            <a:spLocks noChangeArrowheads="1"/>
          </p:cNvSpPr>
          <p:nvPr/>
        </p:nvSpPr>
        <p:spPr bwMode="auto">
          <a:xfrm>
            <a:off x="6300788" y="3074988"/>
            <a:ext cx="504825" cy="641350"/>
          </a:xfrm>
          <a:prstGeom prst="rect">
            <a:avLst/>
          </a:prstGeom>
          <a:noFill/>
          <a:ln w="9525">
            <a:noFill/>
            <a:miter lim="800000"/>
            <a:headEnd/>
            <a:tailEnd/>
          </a:ln>
        </p:spPr>
        <p:txBody>
          <a:bodyPr>
            <a:spAutoFit/>
          </a:bodyPr>
          <a:lstStyle/>
          <a:p>
            <a:pPr>
              <a:spcBef>
                <a:spcPct val="50000"/>
              </a:spcBef>
            </a:pPr>
            <a:r>
              <a:rPr lang="en-US" altLang="cs-CZ" sz="3600">
                <a:solidFill>
                  <a:srgbClr val="FF3300"/>
                </a:solidFill>
                <a:latin typeface="Batang" pitchFamily="18" charset="-127"/>
                <a:ea typeface="Batang" pitchFamily="18" charset="-127"/>
              </a:rPr>
              <a:t>!</a:t>
            </a:r>
          </a:p>
        </p:txBody>
      </p:sp>
      <p:sp>
        <p:nvSpPr>
          <p:cNvPr id="117776" name="AutoShape 15"/>
          <p:cNvSpPr>
            <a:spLocks noChangeArrowheads="1"/>
          </p:cNvSpPr>
          <p:nvPr/>
        </p:nvSpPr>
        <p:spPr bwMode="auto">
          <a:xfrm>
            <a:off x="7740650" y="2349500"/>
            <a:ext cx="936625" cy="3743325"/>
          </a:xfrm>
          <a:prstGeom prst="upArrow">
            <a:avLst>
              <a:gd name="adj1" fmla="val 50000"/>
              <a:gd name="adj2" fmla="val 99915"/>
            </a:avLst>
          </a:prstGeom>
          <a:gradFill rotWithShape="1">
            <a:gsLst>
              <a:gs pos="0">
                <a:srgbClr val="FF3300"/>
              </a:gs>
              <a:gs pos="100000">
                <a:srgbClr val="761800">
                  <a:alpha val="0"/>
                </a:srgbClr>
              </a:gs>
            </a:gsLst>
            <a:lin ang="5400000" scaled="1"/>
          </a:gradFill>
          <a:ln w="9525">
            <a:solidFill>
              <a:schemeClr val="tx1"/>
            </a:solidFill>
            <a:miter lim="800000"/>
            <a:headEnd/>
            <a:tailEnd/>
          </a:ln>
        </p:spPr>
        <p:txBody>
          <a:bodyPr wrap="none" anchor="ctr"/>
          <a:lstStyle/>
          <a:p>
            <a:endParaRPr lang="cs-CZ" altLang="cs-CZ" sz="1800" b="0">
              <a:latin typeface="Aria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5" name="Zástupný symbol pro číslo snímku 1"/>
          <p:cNvSpPr txBox="1">
            <a:spLocks noGrp="1"/>
          </p:cNvSpPr>
          <p:nvPr/>
        </p:nvSpPr>
        <p:spPr bwMode="auto">
          <a:xfrm>
            <a:off x="6553200" y="6248400"/>
            <a:ext cx="1905000" cy="457200"/>
          </a:xfrm>
          <a:prstGeom prst="rect">
            <a:avLst/>
          </a:prstGeom>
          <a:noFill/>
          <a:ln w="9525">
            <a:noFill/>
            <a:miter lim="800000"/>
            <a:headEnd/>
            <a:tailEnd/>
          </a:ln>
        </p:spPr>
        <p:txBody>
          <a:bodyPr/>
          <a:lstStyle/>
          <a:p>
            <a:pPr algn="r" eaLnBrk="0" hangingPunct="0"/>
            <a:fld id="{9C972EB9-492E-4E6E-BA09-07A2FBF80434}" type="slidenum">
              <a:rPr lang="en-CA" altLang="cs-CZ" sz="1400" b="0">
                <a:latin typeface="Arial" charset="0"/>
              </a:rPr>
              <a:pPr algn="r" eaLnBrk="0" hangingPunct="0"/>
              <a:t>40</a:t>
            </a:fld>
            <a:endParaRPr lang="en-CA" altLang="cs-CZ" sz="1400" b="0">
              <a:latin typeface="Arial" charset="0"/>
            </a:endParaRPr>
          </a:p>
        </p:txBody>
      </p:sp>
      <p:sp>
        <p:nvSpPr>
          <p:cNvPr id="246786" name="Zástupný symbol pro číslo snímku 1"/>
          <p:cNvSpPr txBox="1">
            <a:spLocks/>
          </p:cNvSpPr>
          <p:nvPr/>
        </p:nvSpPr>
        <p:spPr bwMode="auto">
          <a:xfrm>
            <a:off x="6553200" y="6248400"/>
            <a:ext cx="1905000" cy="457200"/>
          </a:xfrm>
          <a:prstGeom prst="rect">
            <a:avLst/>
          </a:prstGeom>
          <a:noFill/>
          <a:ln w="9525">
            <a:noFill/>
            <a:miter lim="800000"/>
            <a:headEnd/>
            <a:tailEnd/>
          </a:ln>
        </p:spPr>
        <p:txBody>
          <a:bodyPr/>
          <a:lstStyle/>
          <a:p>
            <a:pPr algn="r" eaLnBrk="0" hangingPunct="0"/>
            <a:fld id="{7CCC337F-D36B-49A0-AAD0-B57D119A2619}" type="slidenum">
              <a:rPr lang="en-CA" altLang="cs-CZ" sz="1400" b="0">
                <a:latin typeface="Arial" charset="0"/>
              </a:rPr>
              <a:pPr algn="r" eaLnBrk="0" hangingPunct="0"/>
              <a:t>40</a:t>
            </a:fld>
            <a:endParaRPr lang="en-CA" altLang="cs-CZ" sz="1400" b="0">
              <a:latin typeface="Arial" charset="0"/>
            </a:endParaRPr>
          </a:p>
        </p:txBody>
      </p:sp>
      <p:sp>
        <p:nvSpPr>
          <p:cNvPr id="246787" name="Text Box 5"/>
          <p:cNvSpPr txBox="1">
            <a:spLocks noChangeArrowheads="1"/>
          </p:cNvSpPr>
          <p:nvPr/>
        </p:nvSpPr>
        <p:spPr bwMode="auto">
          <a:xfrm>
            <a:off x="827088" y="476250"/>
            <a:ext cx="7129462" cy="519113"/>
          </a:xfrm>
          <a:prstGeom prst="rect">
            <a:avLst/>
          </a:prstGeom>
          <a:noFill/>
          <a:ln w="9525">
            <a:noFill/>
            <a:miter lim="800000"/>
            <a:headEnd/>
            <a:tailEnd/>
          </a:ln>
        </p:spPr>
        <p:txBody>
          <a:bodyPr>
            <a:spAutoFit/>
          </a:bodyPr>
          <a:lstStyle/>
          <a:p>
            <a:pPr algn="ctr" eaLnBrk="0" hangingPunct="0">
              <a:spcBef>
                <a:spcPct val="50000"/>
              </a:spcBef>
            </a:pPr>
            <a:r>
              <a:rPr lang="cs-CZ" altLang="cs-CZ" sz="2800" dirty="0">
                <a:solidFill>
                  <a:srgbClr val="0000CC"/>
                </a:solidFill>
                <a:cs typeface="Times New Roman" panose="02020603050405020304" pitchFamily="18" charset="0"/>
              </a:rPr>
              <a:t>Zásoby glukosy v těle</a:t>
            </a:r>
          </a:p>
        </p:txBody>
      </p:sp>
      <p:graphicFrame>
        <p:nvGraphicFramePr>
          <p:cNvPr id="243741" name="Group 29"/>
          <p:cNvGraphicFramePr>
            <a:graphicFrameLocks noGrp="1"/>
          </p:cNvGraphicFramePr>
          <p:nvPr/>
        </p:nvGraphicFramePr>
        <p:xfrm>
          <a:off x="323850" y="4365625"/>
          <a:ext cx="8497888" cy="1637665"/>
        </p:xfrm>
        <a:graphic>
          <a:graphicData uri="http://schemas.openxmlformats.org/drawingml/2006/table">
            <a:tbl>
              <a:tblPr/>
              <a:tblGrid>
                <a:gridCol w="1173163"/>
                <a:gridCol w="2344737"/>
                <a:gridCol w="2419350"/>
                <a:gridCol w="2560638"/>
              </a:tblGrid>
              <a:tr h="503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rPr>
                        <a:t>Tkáň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rPr>
                        <a:t>% hmotnosti tkáně</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rPr>
                        <a:t>Hmotnost tkáně (kg)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rPr>
                        <a:t>Hmotnost glukosy (g)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5238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Játra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90 (glykogen)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Sval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245 (glykogen)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6810" name="Text Box 5"/>
          <p:cNvSpPr txBox="1">
            <a:spLocks noChangeArrowheads="1"/>
          </p:cNvSpPr>
          <p:nvPr/>
        </p:nvSpPr>
        <p:spPr bwMode="auto">
          <a:xfrm>
            <a:off x="250825" y="3789363"/>
            <a:ext cx="5545138" cy="457200"/>
          </a:xfrm>
          <a:prstGeom prst="rect">
            <a:avLst/>
          </a:prstGeom>
          <a:noFill/>
          <a:ln w="9525">
            <a:noFill/>
            <a:miter lim="800000"/>
            <a:headEnd/>
            <a:tailEnd/>
          </a:ln>
        </p:spPr>
        <p:txBody>
          <a:bodyPr>
            <a:spAutoFit/>
          </a:bodyPr>
          <a:lstStyle/>
          <a:p>
            <a:pPr eaLnBrk="0" hangingPunct="0">
              <a:spcBef>
                <a:spcPct val="50000"/>
              </a:spcBef>
            </a:pPr>
            <a:r>
              <a:rPr lang="cs-CZ" altLang="cs-CZ" sz="2400"/>
              <a:t>Zásoby glukosy v těle (70 kg)</a:t>
            </a:r>
          </a:p>
        </p:txBody>
      </p:sp>
      <p:sp>
        <p:nvSpPr>
          <p:cNvPr id="246811" name="Text Box 89"/>
          <p:cNvSpPr txBox="1">
            <a:spLocks noChangeArrowheads="1"/>
          </p:cNvSpPr>
          <p:nvPr/>
        </p:nvSpPr>
        <p:spPr bwMode="auto">
          <a:xfrm>
            <a:off x="539750" y="1557338"/>
            <a:ext cx="8280400" cy="2492990"/>
          </a:xfrm>
          <a:prstGeom prst="rect">
            <a:avLst/>
          </a:prstGeom>
          <a:noFill/>
          <a:ln w="9525">
            <a:noFill/>
            <a:miter lim="800000"/>
            <a:headEnd/>
            <a:tailEnd/>
          </a:ln>
        </p:spPr>
        <p:txBody>
          <a:bodyPr>
            <a:spAutoFit/>
          </a:bodyPr>
          <a:lstStyle/>
          <a:p>
            <a:pPr>
              <a:spcBef>
                <a:spcPct val="50000"/>
              </a:spcBef>
            </a:pPr>
            <a:r>
              <a:rPr lang="cs-CZ" sz="2400" dirty="0">
                <a:solidFill>
                  <a:srgbClr val="0000CC"/>
                </a:solidFill>
              </a:rPr>
              <a:t>Játra:</a:t>
            </a:r>
            <a:r>
              <a:rPr lang="cs-CZ" sz="2400" b="0" dirty="0"/>
              <a:t> </a:t>
            </a:r>
            <a:r>
              <a:rPr lang="cs-CZ" altLang="cs-CZ" sz="2400" b="0" dirty="0"/>
              <a:t>cca 5-10 % hmotnosti jater (po jídle)</a:t>
            </a:r>
          </a:p>
          <a:p>
            <a:pPr eaLnBrk="0" hangingPunct="0">
              <a:spcBef>
                <a:spcPct val="50000"/>
              </a:spcBef>
            </a:pPr>
            <a:r>
              <a:rPr lang="cs-CZ" altLang="cs-CZ" sz="2400" dirty="0">
                <a:solidFill>
                  <a:srgbClr val="0000CC"/>
                </a:solidFill>
              </a:rPr>
              <a:t>Sval:</a:t>
            </a:r>
            <a:r>
              <a:rPr lang="cs-CZ" altLang="cs-CZ" sz="2400" dirty="0">
                <a:solidFill>
                  <a:srgbClr val="0000FF"/>
                </a:solidFill>
              </a:rPr>
              <a:t> </a:t>
            </a:r>
            <a:r>
              <a:rPr lang="cs-CZ" altLang="cs-CZ" sz="2400" b="0" dirty="0"/>
              <a:t>cca 1-2% hmotnosti svalu,   </a:t>
            </a:r>
            <a:br>
              <a:rPr lang="cs-CZ" altLang="cs-CZ" sz="2400" b="0" dirty="0"/>
            </a:br>
            <a:r>
              <a:rPr lang="cs-CZ" altLang="cs-CZ" sz="2400" b="0" dirty="0"/>
              <a:t>             </a:t>
            </a:r>
            <a:r>
              <a:rPr lang="cs-CZ" altLang="cs-CZ" sz="2400" b="0" dirty="0" smtClean="0"/>
              <a:t>glykogen </a:t>
            </a:r>
            <a:r>
              <a:rPr lang="cs-CZ" altLang="cs-CZ" sz="2400" b="0" dirty="0"/>
              <a:t>je degradován při svalové činnosti nebo </a:t>
            </a:r>
            <a:r>
              <a:rPr lang="cs-CZ" altLang="cs-CZ" sz="2400" b="0" dirty="0" smtClean="0"/>
              <a:t>stresu</a:t>
            </a:r>
            <a:endParaRPr lang="cs-CZ" altLang="cs-CZ" sz="2400" b="0" dirty="0"/>
          </a:p>
          <a:p>
            <a:pPr>
              <a:spcBef>
                <a:spcPct val="50000"/>
              </a:spcBef>
            </a:pPr>
            <a:endParaRPr lang="cs-CZ" altLang="cs-CZ" sz="2400" b="0" dirty="0"/>
          </a:p>
          <a:p>
            <a:pPr>
              <a:spcBef>
                <a:spcPct val="50000"/>
              </a:spcBef>
            </a:pPr>
            <a:endParaRPr lang="cs-CZ" sz="2400" b="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číslo snímku 3"/>
          <p:cNvSpPr txBox="1">
            <a:spLocks noGrp="1"/>
          </p:cNvSpPr>
          <p:nvPr/>
        </p:nvSpPr>
        <p:spPr bwMode="auto">
          <a:xfrm>
            <a:off x="6443663" y="6237288"/>
            <a:ext cx="2133600" cy="476250"/>
          </a:xfrm>
          <a:prstGeom prst="rect">
            <a:avLst/>
          </a:prstGeom>
          <a:noFill/>
          <a:ln>
            <a:miter lim="800000"/>
            <a:headEnd/>
            <a:tailEnd/>
          </a:ln>
        </p:spPr>
        <p:txBody>
          <a:bodyPr/>
          <a:lstStyle/>
          <a:p>
            <a:pPr algn="r">
              <a:defRPr/>
            </a:pPr>
            <a:fld id="{AFE63A7D-B207-4969-834B-136C750C6CD0}" type="slidenum">
              <a:rPr lang="cs-CZ" sz="1400" b="0">
                <a:latin typeface="+mn-lt"/>
              </a:rPr>
              <a:pPr algn="r">
                <a:defRPr/>
              </a:pPr>
              <a:t>41</a:t>
            </a:fld>
            <a:endParaRPr lang="cs-CZ" sz="1400" b="0">
              <a:latin typeface="+mn-lt"/>
            </a:endParaRPr>
          </a:p>
        </p:txBody>
      </p:sp>
      <p:sp>
        <p:nvSpPr>
          <p:cNvPr id="247810" name="Rectangle 23"/>
          <p:cNvSpPr>
            <a:spLocks noChangeArrowheads="1"/>
          </p:cNvSpPr>
          <p:nvPr/>
        </p:nvSpPr>
        <p:spPr bwMode="auto">
          <a:xfrm>
            <a:off x="1187450" y="3284538"/>
            <a:ext cx="6192838" cy="576262"/>
          </a:xfrm>
          <a:prstGeom prst="rect">
            <a:avLst/>
          </a:prstGeom>
          <a:solidFill>
            <a:schemeClr val="accent1"/>
          </a:solidFill>
          <a:ln w="9525">
            <a:solidFill>
              <a:schemeClr val="tx1"/>
            </a:solidFill>
            <a:miter lim="800000"/>
            <a:headEnd/>
            <a:tailEnd/>
          </a:ln>
        </p:spPr>
        <p:txBody>
          <a:bodyPr wrap="none" anchor="ctr"/>
          <a:lstStyle/>
          <a:p>
            <a:endParaRPr lang="cs-CZ" altLang="cs-CZ" sz="4000"/>
          </a:p>
        </p:txBody>
      </p:sp>
      <p:sp>
        <p:nvSpPr>
          <p:cNvPr id="247811" name="Oval 22"/>
          <p:cNvSpPr>
            <a:spLocks noChangeArrowheads="1"/>
          </p:cNvSpPr>
          <p:nvPr/>
        </p:nvSpPr>
        <p:spPr bwMode="auto">
          <a:xfrm>
            <a:off x="5940425" y="1341438"/>
            <a:ext cx="2592388" cy="1655762"/>
          </a:xfrm>
          <a:prstGeom prst="ellipse">
            <a:avLst/>
          </a:prstGeom>
          <a:solidFill>
            <a:srgbClr val="FFCC99"/>
          </a:solidFill>
          <a:ln w="9525">
            <a:solidFill>
              <a:schemeClr val="tx1"/>
            </a:solidFill>
            <a:round/>
            <a:headEnd/>
            <a:tailEnd/>
          </a:ln>
        </p:spPr>
        <p:txBody>
          <a:bodyPr wrap="none" anchor="ctr"/>
          <a:lstStyle/>
          <a:p>
            <a:endParaRPr lang="cs-CZ" altLang="cs-CZ" sz="4000"/>
          </a:p>
        </p:txBody>
      </p:sp>
      <p:sp>
        <p:nvSpPr>
          <p:cNvPr id="247812" name="Text Box 6"/>
          <p:cNvSpPr txBox="1">
            <a:spLocks noChangeArrowheads="1"/>
          </p:cNvSpPr>
          <p:nvPr/>
        </p:nvSpPr>
        <p:spPr bwMode="auto">
          <a:xfrm>
            <a:off x="1547813" y="3357563"/>
            <a:ext cx="1366837" cy="457200"/>
          </a:xfrm>
          <a:prstGeom prst="rect">
            <a:avLst/>
          </a:prstGeom>
          <a:noFill/>
          <a:ln w="9525">
            <a:noFill/>
            <a:miter lim="800000"/>
            <a:headEnd/>
            <a:tailEnd/>
          </a:ln>
        </p:spPr>
        <p:txBody>
          <a:bodyPr>
            <a:spAutoFit/>
          </a:bodyPr>
          <a:lstStyle/>
          <a:p>
            <a:pPr>
              <a:spcBef>
                <a:spcPct val="50000"/>
              </a:spcBef>
            </a:pPr>
            <a:r>
              <a:rPr lang="cs-CZ" altLang="cs-CZ" sz="2400"/>
              <a:t>Glukosa</a:t>
            </a:r>
          </a:p>
        </p:txBody>
      </p:sp>
      <p:sp>
        <p:nvSpPr>
          <p:cNvPr id="247813" name="Line 7"/>
          <p:cNvSpPr>
            <a:spLocks noChangeShapeType="1"/>
          </p:cNvSpPr>
          <p:nvPr/>
        </p:nvSpPr>
        <p:spPr bwMode="auto">
          <a:xfrm flipV="1">
            <a:off x="2987675" y="3644900"/>
            <a:ext cx="936625" cy="0"/>
          </a:xfrm>
          <a:prstGeom prst="line">
            <a:avLst/>
          </a:prstGeom>
          <a:noFill/>
          <a:ln w="76200">
            <a:solidFill>
              <a:schemeClr val="tx1"/>
            </a:solidFill>
            <a:round/>
            <a:headEnd/>
            <a:tailEnd type="triangle" w="med" len="med"/>
          </a:ln>
        </p:spPr>
        <p:txBody>
          <a:bodyPr/>
          <a:lstStyle/>
          <a:p>
            <a:endParaRPr lang="en-US"/>
          </a:p>
        </p:txBody>
      </p:sp>
      <p:sp>
        <p:nvSpPr>
          <p:cNvPr id="247814" name="AutoShape 8"/>
          <p:cNvSpPr>
            <a:spLocks noChangeArrowheads="1"/>
          </p:cNvSpPr>
          <p:nvPr/>
        </p:nvSpPr>
        <p:spPr bwMode="auto">
          <a:xfrm>
            <a:off x="5580063" y="1557338"/>
            <a:ext cx="720725" cy="1295400"/>
          </a:xfrm>
          <a:prstGeom prst="rightArrow">
            <a:avLst>
              <a:gd name="adj1" fmla="val 50000"/>
              <a:gd name="adj2" fmla="val 25000"/>
            </a:avLst>
          </a:prstGeom>
          <a:solidFill>
            <a:srgbClr val="FF6600"/>
          </a:solidFill>
          <a:ln w="9525">
            <a:solidFill>
              <a:schemeClr val="tx1"/>
            </a:solidFill>
            <a:miter lim="800000"/>
            <a:headEnd/>
            <a:tailEnd/>
          </a:ln>
        </p:spPr>
        <p:txBody>
          <a:bodyPr wrap="none" anchor="ctr"/>
          <a:lstStyle/>
          <a:p>
            <a:endParaRPr lang="cs-CZ" altLang="cs-CZ" sz="4000"/>
          </a:p>
        </p:txBody>
      </p:sp>
      <p:sp>
        <p:nvSpPr>
          <p:cNvPr id="247815" name="Text Box 16"/>
          <p:cNvSpPr txBox="1">
            <a:spLocks noChangeArrowheads="1"/>
          </p:cNvSpPr>
          <p:nvPr/>
        </p:nvSpPr>
        <p:spPr bwMode="auto">
          <a:xfrm>
            <a:off x="1042988" y="4365625"/>
            <a:ext cx="6553200" cy="396875"/>
          </a:xfrm>
          <a:prstGeom prst="rect">
            <a:avLst/>
          </a:prstGeom>
          <a:noFill/>
          <a:ln w="9525">
            <a:noFill/>
            <a:miter lim="800000"/>
            <a:headEnd/>
            <a:tailEnd/>
          </a:ln>
        </p:spPr>
        <p:txBody>
          <a:bodyPr>
            <a:spAutoFit/>
          </a:bodyPr>
          <a:lstStyle/>
          <a:p>
            <a:pPr>
              <a:spcBef>
                <a:spcPct val="50000"/>
              </a:spcBef>
            </a:pPr>
            <a:r>
              <a:rPr lang="cs-CZ" altLang="cs-CZ" sz="2000" b="0"/>
              <a:t>Glukosa</a:t>
            </a:r>
            <a:r>
              <a:rPr lang="cs-CZ" altLang="cs-CZ" sz="2000" b="0">
                <a:cs typeface="Times New Roman" pitchFamily="18" charset="0"/>
              </a:rPr>
              <a:t>→ </a:t>
            </a:r>
            <a:r>
              <a:rPr lang="cs-CZ" altLang="cs-CZ" sz="2000">
                <a:cs typeface="Times New Roman" pitchFamily="18" charset="0"/>
              </a:rPr>
              <a:t>glukosa-6-P</a:t>
            </a:r>
            <a:r>
              <a:rPr lang="cs-CZ" altLang="cs-CZ" sz="2000" b="0">
                <a:cs typeface="Times New Roman" pitchFamily="18" charset="0"/>
              </a:rPr>
              <a:t> → glukosa-1-P → UDP-glukosa</a:t>
            </a:r>
          </a:p>
        </p:txBody>
      </p:sp>
      <p:sp>
        <p:nvSpPr>
          <p:cNvPr id="247816" name="Text Box 18"/>
          <p:cNvSpPr txBox="1">
            <a:spLocks noChangeArrowheads="1"/>
          </p:cNvSpPr>
          <p:nvPr/>
        </p:nvSpPr>
        <p:spPr bwMode="auto">
          <a:xfrm>
            <a:off x="1692275" y="333375"/>
            <a:ext cx="5903913" cy="762000"/>
          </a:xfrm>
          <a:prstGeom prst="rect">
            <a:avLst/>
          </a:prstGeom>
          <a:noFill/>
          <a:ln w="9525">
            <a:noFill/>
            <a:miter lim="800000"/>
            <a:headEnd/>
            <a:tailEnd/>
          </a:ln>
        </p:spPr>
        <p:txBody>
          <a:bodyPr>
            <a:spAutoFit/>
          </a:bodyPr>
          <a:lstStyle/>
          <a:p>
            <a:pPr>
              <a:spcBef>
                <a:spcPct val="50000"/>
              </a:spcBef>
            </a:pPr>
            <a:r>
              <a:rPr lang="cs-CZ" altLang="cs-CZ" sz="4400">
                <a:solidFill>
                  <a:srgbClr val="0033CC"/>
                </a:solidFill>
              </a:rPr>
              <a:t>Syntéza  glykogenu</a:t>
            </a:r>
          </a:p>
        </p:txBody>
      </p:sp>
      <p:sp>
        <p:nvSpPr>
          <p:cNvPr id="247817" name="Text Box 19"/>
          <p:cNvSpPr txBox="1">
            <a:spLocks noChangeArrowheads="1"/>
          </p:cNvSpPr>
          <p:nvPr/>
        </p:nvSpPr>
        <p:spPr bwMode="auto">
          <a:xfrm>
            <a:off x="468313" y="1341438"/>
            <a:ext cx="4751387" cy="396875"/>
          </a:xfrm>
          <a:prstGeom prst="rect">
            <a:avLst/>
          </a:prstGeom>
          <a:noFill/>
          <a:ln w="9525">
            <a:noFill/>
            <a:miter lim="800000"/>
            <a:headEnd/>
            <a:tailEnd/>
          </a:ln>
        </p:spPr>
        <p:txBody>
          <a:bodyPr>
            <a:spAutoFit/>
          </a:bodyPr>
          <a:lstStyle/>
          <a:p>
            <a:pPr>
              <a:spcBef>
                <a:spcPct val="25000"/>
              </a:spcBef>
            </a:pPr>
            <a:r>
              <a:rPr lang="cs-CZ" altLang="cs-CZ" sz="2000" b="0">
                <a:cs typeface="Times New Roman" pitchFamily="18" charset="0"/>
              </a:rPr>
              <a:t>• po jídle, aktivace  insulinem</a:t>
            </a:r>
            <a:endParaRPr lang="cs-CZ" altLang="cs-CZ" sz="2000" b="0"/>
          </a:p>
        </p:txBody>
      </p:sp>
      <p:sp>
        <p:nvSpPr>
          <p:cNvPr id="247818" name="Text Box 20"/>
          <p:cNvSpPr txBox="1">
            <a:spLocks noChangeArrowheads="1"/>
          </p:cNvSpPr>
          <p:nvPr/>
        </p:nvSpPr>
        <p:spPr bwMode="auto">
          <a:xfrm>
            <a:off x="4140200" y="3357563"/>
            <a:ext cx="3024188" cy="457200"/>
          </a:xfrm>
          <a:prstGeom prst="rect">
            <a:avLst/>
          </a:prstGeom>
          <a:noFill/>
          <a:ln w="9525">
            <a:noFill/>
            <a:miter lim="800000"/>
            <a:headEnd/>
            <a:tailEnd/>
          </a:ln>
        </p:spPr>
        <p:txBody>
          <a:bodyPr>
            <a:spAutoFit/>
          </a:bodyPr>
          <a:lstStyle/>
          <a:p>
            <a:pPr>
              <a:spcBef>
                <a:spcPct val="50000"/>
              </a:spcBef>
            </a:pPr>
            <a:r>
              <a:rPr lang="cs-CZ" altLang="cs-CZ" sz="2400"/>
              <a:t>Syntéza  glykogenu</a:t>
            </a:r>
          </a:p>
        </p:txBody>
      </p:sp>
      <p:sp>
        <p:nvSpPr>
          <p:cNvPr id="247819" name="Text Box 14"/>
          <p:cNvSpPr txBox="1">
            <a:spLocks noChangeArrowheads="1"/>
          </p:cNvSpPr>
          <p:nvPr/>
        </p:nvSpPr>
        <p:spPr bwMode="auto">
          <a:xfrm>
            <a:off x="3275013" y="5084763"/>
            <a:ext cx="5976937" cy="1477328"/>
          </a:xfrm>
          <a:prstGeom prst="rect">
            <a:avLst/>
          </a:prstGeom>
          <a:noFill/>
          <a:ln w="9525">
            <a:noFill/>
            <a:miter lim="800000"/>
            <a:headEnd/>
            <a:tailEnd/>
          </a:ln>
        </p:spPr>
        <p:txBody>
          <a:bodyPr>
            <a:spAutoFit/>
          </a:bodyPr>
          <a:lstStyle/>
          <a:p>
            <a:pPr>
              <a:buFontTx/>
              <a:buChar char="•"/>
            </a:pPr>
            <a:r>
              <a:rPr lang="cs-CZ" altLang="cs-CZ" sz="1800" b="0" dirty="0"/>
              <a:t> vznik lineárního řetězce s  </a:t>
            </a:r>
            <a:r>
              <a:rPr lang="cs-CZ" altLang="cs-CZ" sz="1800" b="0" dirty="0" smtClean="0">
                <a:latin typeface="Symbol" pitchFamily="18" charset="2"/>
              </a:rPr>
              <a:t>a-</a:t>
            </a:r>
            <a:r>
              <a:rPr lang="cs-CZ" altLang="cs-CZ" sz="1800" b="0" dirty="0" smtClean="0"/>
              <a:t>1,4-glykosidovými </a:t>
            </a:r>
            <a:r>
              <a:rPr lang="cs-CZ" altLang="cs-CZ" sz="1800" b="0" dirty="0"/>
              <a:t>vazbami</a:t>
            </a:r>
          </a:p>
          <a:p>
            <a:pPr>
              <a:buFontTx/>
              <a:buChar char="•"/>
            </a:pPr>
            <a:r>
              <a:rPr lang="cs-CZ" altLang="cs-CZ" sz="1800" b="0" dirty="0"/>
              <a:t> větvení </a:t>
            </a:r>
            <a:r>
              <a:rPr lang="cs-CZ" altLang="cs-CZ" sz="1800" b="0" dirty="0">
                <a:latin typeface="Symbol" pitchFamily="18" charset="2"/>
              </a:rPr>
              <a:t>(</a:t>
            </a:r>
            <a:r>
              <a:rPr lang="cs-CZ" altLang="cs-CZ" sz="1800" b="0" dirty="0" smtClean="0">
                <a:latin typeface="Symbol" pitchFamily="18" charset="2"/>
              </a:rPr>
              <a:t>a-</a:t>
            </a:r>
            <a:r>
              <a:rPr lang="cs-CZ" altLang="cs-CZ" sz="1800" b="0" dirty="0" smtClean="0"/>
              <a:t>1,6-glykosidová </a:t>
            </a:r>
            <a:r>
              <a:rPr lang="cs-CZ" altLang="cs-CZ" sz="1800" b="0" dirty="0"/>
              <a:t>vazba)</a:t>
            </a:r>
          </a:p>
          <a:p>
            <a:endParaRPr lang="cs-CZ" altLang="cs-CZ" sz="1800" b="0" dirty="0"/>
          </a:p>
          <a:p>
            <a:endParaRPr lang="cs-CZ" altLang="cs-CZ" sz="1800" b="0" dirty="0"/>
          </a:p>
          <a:p>
            <a:r>
              <a:rPr lang="cs-CZ" altLang="cs-CZ" sz="1800" b="0" dirty="0"/>
              <a:t>                glykogen</a:t>
            </a:r>
          </a:p>
        </p:txBody>
      </p:sp>
      <p:sp>
        <p:nvSpPr>
          <p:cNvPr id="247820" name="Line 15"/>
          <p:cNvSpPr>
            <a:spLocks noChangeShapeType="1"/>
          </p:cNvSpPr>
          <p:nvPr/>
        </p:nvSpPr>
        <p:spPr bwMode="auto">
          <a:xfrm>
            <a:off x="4643438" y="5734050"/>
            <a:ext cx="0" cy="360363"/>
          </a:xfrm>
          <a:prstGeom prst="line">
            <a:avLst/>
          </a:prstGeom>
          <a:noFill/>
          <a:ln w="19050">
            <a:solidFill>
              <a:schemeClr val="tx1"/>
            </a:solidFill>
            <a:prstDash val="dash"/>
            <a:round/>
            <a:headEnd/>
            <a:tailEnd type="triangle" w="med" len="med"/>
          </a:ln>
        </p:spPr>
        <p:txBody>
          <a:bodyPr/>
          <a:lstStyle/>
          <a:p>
            <a:endParaRPr lang="en-US"/>
          </a:p>
        </p:txBody>
      </p:sp>
      <p:sp>
        <p:nvSpPr>
          <p:cNvPr id="247821" name="Rectangle 17"/>
          <p:cNvSpPr>
            <a:spLocks noChangeArrowheads="1"/>
          </p:cNvSpPr>
          <p:nvPr/>
        </p:nvSpPr>
        <p:spPr bwMode="auto">
          <a:xfrm>
            <a:off x="6443663" y="1773238"/>
            <a:ext cx="2089150" cy="519112"/>
          </a:xfrm>
          <a:prstGeom prst="rect">
            <a:avLst/>
          </a:prstGeom>
          <a:noFill/>
          <a:ln w="9525">
            <a:noFill/>
            <a:miter lim="800000"/>
            <a:headEnd/>
            <a:tailEnd/>
          </a:ln>
        </p:spPr>
        <p:txBody>
          <a:bodyPr>
            <a:spAutoFit/>
          </a:bodyPr>
          <a:lstStyle/>
          <a:p>
            <a:r>
              <a:rPr lang="cs-CZ" altLang="cs-CZ" sz="2800"/>
              <a:t>Po jídle</a:t>
            </a:r>
            <a:endParaRPr lang="cs-CZ" sz="2800"/>
          </a:p>
        </p:txBody>
      </p:sp>
      <p:sp>
        <p:nvSpPr>
          <p:cNvPr id="247823" name="AutoShape 19"/>
          <p:cNvSpPr>
            <a:spLocks/>
          </p:cNvSpPr>
          <p:nvPr/>
        </p:nvSpPr>
        <p:spPr bwMode="auto">
          <a:xfrm rot="5400000">
            <a:off x="6012657" y="4436269"/>
            <a:ext cx="215900" cy="1081087"/>
          </a:xfrm>
          <a:prstGeom prst="rightBrace">
            <a:avLst>
              <a:gd name="adj1" fmla="val 41728"/>
              <a:gd name="adj2" fmla="val 50000"/>
            </a:avLst>
          </a:prstGeom>
          <a:noFill/>
          <a:ln w="9525">
            <a:solidFill>
              <a:schemeClr val="tx1"/>
            </a:solidFill>
            <a:round/>
            <a:headEnd/>
            <a:tailEnd/>
          </a:ln>
        </p:spPr>
        <p:txBody>
          <a:bodyPr wrap="none" anchor="ctr"/>
          <a:lstStyle/>
          <a:p>
            <a:endParaRPr lang="en-US" sz="2400" b="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číslo snímku 3"/>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D35E4931-C019-479F-AC31-AF72F950E62A}" type="slidenum">
              <a:rPr lang="cs-CZ" sz="1400" b="0">
                <a:latin typeface="+mn-lt"/>
              </a:rPr>
              <a:pPr algn="r">
                <a:defRPr/>
              </a:pPr>
              <a:t>42</a:t>
            </a:fld>
            <a:endParaRPr lang="cs-CZ" sz="1400" b="0">
              <a:latin typeface="+mn-lt"/>
            </a:endParaRPr>
          </a:p>
        </p:txBody>
      </p:sp>
      <p:sp>
        <p:nvSpPr>
          <p:cNvPr id="249858" name="Rectangle 29"/>
          <p:cNvSpPr>
            <a:spLocks noChangeArrowheads="1"/>
          </p:cNvSpPr>
          <p:nvPr/>
        </p:nvSpPr>
        <p:spPr bwMode="auto">
          <a:xfrm>
            <a:off x="611188" y="4724400"/>
            <a:ext cx="6769100" cy="576263"/>
          </a:xfrm>
          <a:prstGeom prst="rect">
            <a:avLst/>
          </a:prstGeom>
          <a:solidFill>
            <a:schemeClr val="accent1"/>
          </a:solidFill>
          <a:ln w="9525">
            <a:solidFill>
              <a:schemeClr val="tx1"/>
            </a:solidFill>
            <a:miter lim="800000"/>
            <a:headEnd/>
            <a:tailEnd/>
          </a:ln>
        </p:spPr>
        <p:txBody>
          <a:bodyPr wrap="none" anchor="ctr"/>
          <a:lstStyle/>
          <a:p>
            <a:endParaRPr lang="cs-CZ" altLang="cs-CZ" sz="4000"/>
          </a:p>
        </p:txBody>
      </p:sp>
      <p:sp>
        <p:nvSpPr>
          <p:cNvPr id="249859" name="Oval 22"/>
          <p:cNvSpPr>
            <a:spLocks noChangeArrowheads="1"/>
          </p:cNvSpPr>
          <p:nvPr/>
        </p:nvSpPr>
        <p:spPr bwMode="auto">
          <a:xfrm>
            <a:off x="6011863" y="1125538"/>
            <a:ext cx="2592387" cy="1655762"/>
          </a:xfrm>
          <a:prstGeom prst="ellipse">
            <a:avLst/>
          </a:prstGeom>
          <a:solidFill>
            <a:srgbClr val="FFCC99"/>
          </a:solidFill>
          <a:ln w="9525">
            <a:solidFill>
              <a:schemeClr val="tx1"/>
            </a:solidFill>
            <a:round/>
            <a:headEnd/>
            <a:tailEnd/>
          </a:ln>
        </p:spPr>
        <p:txBody>
          <a:bodyPr wrap="none" anchor="ctr"/>
          <a:lstStyle/>
          <a:p>
            <a:endParaRPr lang="cs-CZ" altLang="cs-CZ" sz="4000"/>
          </a:p>
        </p:txBody>
      </p:sp>
      <p:sp>
        <p:nvSpPr>
          <p:cNvPr id="249860" name="Line 11"/>
          <p:cNvSpPr>
            <a:spLocks noChangeShapeType="1"/>
          </p:cNvSpPr>
          <p:nvPr/>
        </p:nvSpPr>
        <p:spPr bwMode="auto">
          <a:xfrm>
            <a:off x="3708400" y="4941888"/>
            <a:ext cx="792163" cy="0"/>
          </a:xfrm>
          <a:prstGeom prst="line">
            <a:avLst/>
          </a:prstGeom>
          <a:noFill/>
          <a:ln w="76200">
            <a:solidFill>
              <a:srgbClr val="0033CC"/>
            </a:solidFill>
            <a:round/>
            <a:headEnd/>
            <a:tailEnd type="triangle" w="med" len="med"/>
          </a:ln>
        </p:spPr>
        <p:txBody>
          <a:bodyPr/>
          <a:lstStyle/>
          <a:p>
            <a:endParaRPr lang="en-US"/>
          </a:p>
        </p:txBody>
      </p:sp>
      <p:sp>
        <p:nvSpPr>
          <p:cNvPr id="249861" name="Text Box 12"/>
          <p:cNvSpPr txBox="1">
            <a:spLocks noChangeArrowheads="1"/>
          </p:cNvSpPr>
          <p:nvPr/>
        </p:nvSpPr>
        <p:spPr bwMode="auto">
          <a:xfrm>
            <a:off x="4572000" y="4772025"/>
            <a:ext cx="2951163" cy="457200"/>
          </a:xfrm>
          <a:prstGeom prst="rect">
            <a:avLst/>
          </a:prstGeom>
          <a:noFill/>
          <a:ln w="9525">
            <a:noFill/>
            <a:miter lim="800000"/>
            <a:headEnd/>
            <a:tailEnd/>
          </a:ln>
        </p:spPr>
        <p:txBody>
          <a:bodyPr>
            <a:spAutoFit/>
          </a:bodyPr>
          <a:lstStyle/>
          <a:p>
            <a:pPr>
              <a:spcBef>
                <a:spcPct val="50000"/>
              </a:spcBef>
            </a:pPr>
            <a:r>
              <a:rPr lang="cs-CZ" altLang="cs-CZ" sz="2400">
                <a:solidFill>
                  <a:srgbClr val="0033CC"/>
                </a:solidFill>
              </a:rPr>
              <a:t>Glukosové jednotky</a:t>
            </a:r>
          </a:p>
        </p:txBody>
      </p:sp>
      <p:sp>
        <p:nvSpPr>
          <p:cNvPr id="249862" name="AutoShape 13"/>
          <p:cNvSpPr>
            <a:spLocks noChangeArrowheads="1"/>
          </p:cNvSpPr>
          <p:nvPr/>
        </p:nvSpPr>
        <p:spPr bwMode="auto">
          <a:xfrm>
            <a:off x="5651500" y="1916113"/>
            <a:ext cx="647700" cy="144462"/>
          </a:xfrm>
          <a:prstGeom prst="rightArrow">
            <a:avLst>
              <a:gd name="adj1" fmla="val 50000"/>
              <a:gd name="adj2" fmla="val 112088"/>
            </a:avLst>
          </a:prstGeom>
          <a:solidFill>
            <a:srgbClr val="FF6600"/>
          </a:solidFill>
          <a:ln w="9525">
            <a:solidFill>
              <a:schemeClr val="tx1"/>
            </a:solidFill>
            <a:miter lim="800000"/>
            <a:headEnd/>
            <a:tailEnd/>
          </a:ln>
        </p:spPr>
        <p:txBody>
          <a:bodyPr wrap="none" anchor="ctr"/>
          <a:lstStyle/>
          <a:p>
            <a:endParaRPr lang="cs-CZ" altLang="cs-CZ" sz="4000"/>
          </a:p>
        </p:txBody>
      </p:sp>
      <p:sp>
        <p:nvSpPr>
          <p:cNvPr id="249863" name="Text Box 15"/>
          <p:cNvSpPr txBox="1">
            <a:spLocks noChangeArrowheads="1"/>
          </p:cNvSpPr>
          <p:nvPr/>
        </p:nvSpPr>
        <p:spPr bwMode="auto">
          <a:xfrm>
            <a:off x="6300788" y="1598613"/>
            <a:ext cx="2374900" cy="822325"/>
          </a:xfrm>
          <a:prstGeom prst="rect">
            <a:avLst/>
          </a:prstGeom>
          <a:noFill/>
          <a:ln w="9525">
            <a:noFill/>
            <a:miter lim="800000"/>
            <a:headEnd/>
            <a:tailEnd/>
          </a:ln>
        </p:spPr>
        <p:txBody>
          <a:bodyPr>
            <a:spAutoFit/>
          </a:bodyPr>
          <a:lstStyle/>
          <a:p>
            <a:pPr>
              <a:spcBef>
                <a:spcPct val="50000"/>
              </a:spcBef>
            </a:pPr>
            <a:r>
              <a:rPr lang="cs-CZ" altLang="cs-CZ" sz="2400"/>
              <a:t>Hladovění, stres, svalová činnost </a:t>
            </a:r>
          </a:p>
        </p:txBody>
      </p:sp>
      <p:sp>
        <p:nvSpPr>
          <p:cNvPr id="249864" name="Text Box 19"/>
          <p:cNvSpPr txBox="1">
            <a:spLocks noChangeArrowheads="1"/>
          </p:cNvSpPr>
          <p:nvPr/>
        </p:nvSpPr>
        <p:spPr bwMode="auto">
          <a:xfrm>
            <a:off x="1547813" y="115888"/>
            <a:ext cx="6911975" cy="701675"/>
          </a:xfrm>
          <a:prstGeom prst="rect">
            <a:avLst/>
          </a:prstGeom>
          <a:noFill/>
          <a:ln w="9525">
            <a:noFill/>
            <a:miter lim="800000"/>
            <a:headEnd/>
            <a:tailEnd/>
          </a:ln>
        </p:spPr>
        <p:txBody>
          <a:bodyPr>
            <a:spAutoFit/>
          </a:bodyPr>
          <a:lstStyle/>
          <a:p>
            <a:pPr>
              <a:spcBef>
                <a:spcPct val="50000"/>
              </a:spcBef>
            </a:pPr>
            <a:r>
              <a:rPr lang="cs-CZ" altLang="cs-CZ" sz="4000" dirty="0">
                <a:solidFill>
                  <a:srgbClr val="0033CC"/>
                </a:solidFill>
              </a:rPr>
              <a:t>Odbourání  </a:t>
            </a:r>
            <a:r>
              <a:rPr lang="cs-CZ" altLang="cs-CZ" sz="4000" dirty="0" smtClean="0">
                <a:solidFill>
                  <a:srgbClr val="0033CC"/>
                </a:solidFill>
              </a:rPr>
              <a:t>glykogenu</a:t>
            </a:r>
            <a:endParaRPr lang="cs-CZ" altLang="cs-CZ" sz="4000" dirty="0">
              <a:solidFill>
                <a:srgbClr val="0033CC"/>
              </a:solidFill>
            </a:endParaRPr>
          </a:p>
        </p:txBody>
      </p:sp>
      <p:sp>
        <p:nvSpPr>
          <p:cNvPr id="249865" name="Text Box 20"/>
          <p:cNvSpPr txBox="1">
            <a:spLocks noChangeArrowheads="1"/>
          </p:cNvSpPr>
          <p:nvPr/>
        </p:nvSpPr>
        <p:spPr bwMode="auto">
          <a:xfrm>
            <a:off x="288925" y="1301750"/>
            <a:ext cx="8459788" cy="3063875"/>
          </a:xfrm>
          <a:prstGeom prst="rect">
            <a:avLst/>
          </a:prstGeom>
          <a:noFill/>
          <a:ln w="9525">
            <a:noFill/>
            <a:miter lim="800000"/>
            <a:headEnd/>
            <a:tailEnd/>
          </a:ln>
        </p:spPr>
        <p:txBody>
          <a:bodyPr>
            <a:spAutoFit/>
          </a:bodyPr>
          <a:lstStyle/>
          <a:p>
            <a:pPr marL="457200" indent="-457200">
              <a:spcBef>
                <a:spcPct val="25000"/>
              </a:spcBef>
            </a:pPr>
            <a:r>
              <a:rPr lang="cs-CZ" altLang="cs-CZ" sz="2000" b="0" dirty="0">
                <a:cs typeface="Times New Roman" pitchFamily="18" charset="0"/>
              </a:rPr>
              <a:t>• probíhá:  - hladovění (játra)</a:t>
            </a:r>
          </a:p>
          <a:p>
            <a:pPr marL="457200" indent="-457200">
              <a:spcBef>
                <a:spcPct val="25000"/>
              </a:spcBef>
            </a:pPr>
            <a:r>
              <a:rPr lang="cs-CZ" altLang="cs-CZ" sz="2000" b="0" dirty="0">
                <a:cs typeface="Times New Roman" pitchFamily="18" charset="0"/>
              </a:rPr>
              <a:t>                  - svalová činnost (sval)</a:t>
            </a:r>
          </a:p>
          <a:p>
            <a:pPr marL="457200" indent="-457200">
              <a:spcBef>
                <a:spcPct val="25000"/>
              </a:spcBef>
            </a:pPr>
            <a:r>
              <a:rPr lang="cs-CZ" altLang="cs-CZ" sz="2000" b="0" dirty="0">
                <a:cs typeface="Times New Roman" pitchFamily="18" charset="0"/>
              </a:rPr>
              <a:t>                  - stres (játra, sval) </a:t>
            </a:r>
          </a:p>
          <a:p>
            <a:pPr marL="457200" indent="-457200">
              <a:spcBef>
                <a:spcPct val="25000"/>
              </a:spcBef>
            </a:pPr>
            <a:endParaRPr lang="cs-CZ" altLang="cs-CZ" sz="2000" b="0" dirty="0">
              <a:cs typeface="Times New Roman" pitchFamily="18" charset="0"/>
            </a:endParaRPr>
          </a:p>
          <a:p>
            <a:pPr marL="457200" indent="-457200">
              <a:spcBef>
                <a:spcPct val="25000"/>
              </a:spcBef>
            </a:pPr>
            <a:r>
              <a:rPr lang="cs-CZ" altLang="cs-CZ" sz="2000" b="0" dirty="0">
                <a:cs typeface="Times New Roman" pitchFamily="18" charset="0"/>
              </a:rPr>
              <a:t>• aktivace hormonální (</a:t>
            </a:r>
            <a:r>
              <a:rPr lang="cs-CZ" altLang="cs-CZ" sz="2000" b="0" dirty="0" err="1">
                <a:cs typeface="Times New Roman" pitchFamily="18" charset="0"/>
              </a:rPr>
              <a:t>glukagon</a:t>
            </a:r>
            <a:r>
              <a:rPr lang="cs-CZ" altLang="cs-CZ" sz="2000" b="0" dirty="0">
                <a:cs typeface="Times New Roman" pitchFamily="18" charset="0"/>
              </a:rPr>
              <a:t>, adrenalin) </a:t>
            </a:r>
          </a:p>
          <a:p>
            <a:pPr marL="457200" indent="-457200">
              <a:spcBef>
                <a:spcPct val="25000"/>
              </a:spcBef>
            </a:pPr>
            <a:r>
              <a:rPr lang="cs-CZ" altLang="cs-CZ" sz="2000" b="0" dirty="0">
                <a:cs typeface="Times New Roman" pitchFamily="18" charset="0"/>
              </a:rPr>
              <a:t>• </a:t>
            </a:r>
            <a:r>
              <a:rPr lang="cs-CZ" altLang="cs-CZ" sz="2000" b="0" dirty="0">
                <a:solidFill>
                  <a:srgbClr val="0000CC"/>
                </a:solidFill>
              </a:rPr>
              <a:t>fosforolytické </a:t>
            </a:r>
            <a:r>
              <a:rPr lang="cs-CZ" altLang="cs-CZ" sz="2000" b="0" dirty="0"/>
              <a:t>štěpení </a:t>
            </a:r>
            <a:r>
              <a:rPr lang="cs-CZ" altLang="cs-CZ" sz="2000" b="0" dirty="0">
                <a:sym typeface="Symbol" pitchFamily="18" charset="2"/>
              </a:rPr>
              <a:t>-1,4 </a:t>
            </a:r>
            <a:r>
              <a:rPr lang="cs-CZ" altLang="cs-CZ" sz="2000" b="0" dirty="0" err="1" smtClean="0">
                <a:sym typeface="Symbol" pitchFamily="18" charset="2"/>
              </a:rPr>
              <a:t>glykosidových</a:t>
            </a:r>
            <a:r>
              <a:rPr lang="cs-CZ" altLang="cs-CZ" sz="2000" b="0" dirty="0" smtClean="0">
                <a:sym typeface="Symbol" pitchFamily="18" charset="2"/>
              </a:rPr>
              <a:t> </a:t>
            </a:r>
            <a:r>
              <a:rPr lang="cs-CZ" altLang="cs-CZ" sz="2000" b="0" dirty="0">
                <a:sym typeface="Symbol" pitchFamily="18" charset="2"/>
              </a:rPr>
              <a:t>vazeb enzymem </a:t>
            </a:r>
            <a:r>
              <a:rPr lang="cs-CZ" altLang="cs-CZ" sz="2000" b="0" dirty="0" err="1">
                <a:sym typeface="Symbol" pitchFamily="18" charset="2"/>
              </a:rPr>
              <a:t>fosforylázou</a:t>
            </a:r>
            <a:r>
              <a:rPr lang="cs-CZ" altLang="cs-CZ" sz="2000" b="0" dirty="0">
                <a:sym typeface="Symbol" pitchFamily="18" charset="2"/>
              </a:rPr>
              <a:t> </a:t>
            </a:r>
          </a:p>
          <a:p>
            <a:pPr marL="457200" indent="-457200">
              <a:spcBef>
                <a:spcPct val="25000"/>
              </a:spcBef>
            </a:pPr>
            <a:endParaRPr lang="cs-CZ" altLang="cs-CZ" sz="2000" b="0" dirty="0">
              <a:cs typeface="Times New Roman" pitchFamily="18" charset="0"/>
            </a:endParaRPr>
          </a:p>
          <a:p>
            <a:pPr marL="457200" indent="-457200">
              <a:spcBef>
                <a:spcPct val="25000"/>
              </a:spcBef>
            </a:pPr>
            <a:r>
              <a:rPr lang="cs-CZ" altLang="cs-CZ" sz="2000" b="0" dirty="0">
                <a:cs typeface="Times New Roman" pitchFamily="18" charset="0"/>
              </a:rPr>
              <a:t>       </a:t>
            </a:r>
          </a:p>
        </p:txBody>
      </p:sp>
      <p:sp>
        <p:nvSpPr>
          <p:cNvPr id="249866" name="Text Box 21"/>
          <p:cNvSpPr txBox="1">
            <a:spLocks noChangeArrowheads="1"/>
          </p:cNvSpPr>
          <p:nvPr/>
        </p:nvSpPr>
        <p:spPr bwMode="auto">
          <a:xfrm>
            <a:off x="611188" y="4700588"/>
            <a:ext cx="3744912" cy="457200"/>
          </a:xfrm>
          <a:prstGeom prst="rect">
            <a:avLst/>
          </a:prstGeom>
          <a:noFill/>
          <a:ln w="9525">
            <a:noFill/>
            <a:miter lim="800000"/>
            <a:headEnd/>
            <a:tailEnd/>
          </a:ln>
        </p:spPr>
        <p:txBody>
          <a:bodyPr>
            <a:spAutoFit/>
          </a:bodyPr>
          <a:lstStyle/>
          <a:p>
            <a:pPr>
              <a:spcBef>
                <a:spcPct val="50000"/>
              </a:spcBef>
            </a:pPr>
            <a:r>
              <a:rPr lang="cs-CZ" altLang="cs-CZ" sz="2400">
                <a:solidFill>
                  <a:srgbClr val="0033CC"/>
                </a:solidFill>
              </a:rPr>
              <a:t>Odbourání glykogenu</a:t>
            </a:r>
          </a:p>
        </p:txBody>
      </p:sp>
      <p:sp>
        <p:nvSpPr>
          <p:cNvPr id="249867" name="Rectangle 23"/>
          <p:cNvSpPr>
            <a:spLocks noChangeArrowheads="1"/>
          </p:cNvSpPr>
          <p:nvPr/>
        </p:nvSpPr>
        <p:spPr bwMode="auto">
          <a:xfrm>
            <a:off x="3635375" y="4184650"/>
            <a:ext cx="1381125" cy="396875"/>
          </a:xfrm>
          <a:prstGeom prst="rect">
            <a:avLst/>
          </a:prstGeom>
          <a:noFill/>
          <a:ln w="9525">
            <a:noFill/>
            <a:miter lim="800000"/>
            <a:headEnd/>
            <a:tailEnd/>
          </a:ln>
        </p:spPr>
        <p:txBody>
          <a:bodyPr wrap="none">
            <a:spAutoFit/>
          </a:bodyPr>
          <a:lstStyle/>
          <a:p>
            <a:r>
              <a:rPr lang="cs-CZ" altLang="cs-CZ" sz="2000">
                <a:solidFill>
                  <a:srgbClr val="0000CC"/>
                </a:solidFill>
              </a:rPr>
              <a:t>fosforolýza</a:t>
            </a:r>
            <a:endParaRPr lang="cs-CZ" sz="2000">
              <a:solidFill>
                <a:srgbClr val="0000CC"/>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číslo snímku 3"/>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AFDA7556-1101-4059-AEF3-BCF2D615926D}" type="slidenum">
              <a:rPr lang="cs-CZ" sz="1400" b="0">
                <a:latin typeface="+mn-lt"/>
              </a:rPr>
              <a:pPr algn="r">
                <a:defRPr/>
              </a:pPr>
              <a:t>43</a:t>
            </a:fld>
            <a:endParaRPr lang="cs-CZ" sz="1400" b="0">
              <a:latin typeface="+mn-lt"/>
            </a:endParaRPr>
          </a:p>
        </p:txBody>
      </p:sp>
      <p:sp>
        <p:nvSpPr>
          <p:cNvPr id="251906" name="Text Box 17"/>
          <p:cNvSpPr txBox="1">
            <a:spLocks noChangeArrowheads="1"/>
          </p:cNvSpPr>
          <p:nvPr/>
        </p:nvSpPr>
        <p:spPr bwMode="auto">
          <a:xfrm>
            <a:off x="395288" y="955675"/>
            <a:ext cx="1728787" cy="457200"/>
          </a:xfrm>
          <a:prstGeom prst="rect">
            <a:avLst/>
          </a:prstGeom>
          <a:noFill/>
          <a:ln w="9525">
            <a:noFill/>
            <a:miter lim="800000"/>
            <a:headEnd/>
            <a:tailEnd/>
          </a:ln>
        </p:spPr>
        <p:txBody>
          <a:bodyPr>
            <a:spAutoFit/>
          </a:bodyPr>
          <a:lstStyle/>
          <a:p>
            <a:pPr>
              <a:spcBef>
                <a:spcPct val="50000"/>
              </a:spcBef>
            </a:pPr>
            <a:r>
              <a:rPr lang="cs-CZ" altLang="cs-CZ" sz="2400" b="0"/>
              <a:t> </a:t>
            </a:r>
            <a:r>
              <a:rPr lang="cs-CZ" altLang="cs-CZ" sz="2400"/>
              <a:t>Glykogen</a:t>
            </a:r>
            <a:endParaRPr lang="cs-CZ" altLang="cs-CZ" sz="2400">
              <a:cs typeface="Times New Roman" pitchFamily="18" charset="0"/>
            </a:endParaRPr>
          </a:p>
        </p:txBody>
      </p:sp>
      <p:sp>
        <p:nvSpPr>
          <p:cNvPr id="251907" name="Text Box 19"/>
          <p:cNvSpPr txBox="1">
            <a:spLocks noChangeArrowheads="1"/>
          </p:cNvSpPr>
          <p:nvPr/>
        </p:nvSpPr>
        <p:spPr bwMode="auto">
          <a:xfrm>
            <a:off x="179388" y="188913"/>
            <a:ext cx="7848600" cy="519112"/>
          </a:xfrm>
          <a:prstGeom prst="rect">
            <a:avLst/>
          </a:prstGeom>
          <a:noFill/>
          <a:ln w="9525">
            <a:noFill/>
            <a:miter lim="800000"/>
            <a:headEnd/>
            <a:tailEnd/>
          </a:ln>
        </p:spPr>
        <p:txBody>
          <a:bodyPr>
            <a:spAutoFit/>
          </a:bodyPr>
          <a:lstStyle/>
          <a:p>
            <a:pPr>
              <a:spcBef>
                <a:spcPct val="50000"/>
              </a:spcBef>
            </a:pPr>
            <a:r>
              <a:rPr lang="cs-CZ" altLang="cs-CZ" sz="2800">
                <a:solidFill>
                  <a:srgbClr val="0033CC"/>
                </a:solidFill>
              </a:rPr>
              <a:t>Odbourání glykogenu v játrech a v svalu</a:t>
            </a:r>
          </a:p>
        </p:txBody>
      </p:sp>
      <p:sp>
        <p:nvSpPr>
          <p:cNvPr id="251908" name="Line 25"/>
          <p:cNvSpPr>
            <a:spLocks noChangeShapeType="1"/>
          </p:cNvSpPr>
          <p:nvPr/>
        </p:nvSpPr>
        <p:spPr bwMode="auto">
          <a:xfrm rot="-974961">
            <a:off x="4572000" y="2636838"/>
            <a:ext cx="1008063" cy="0"/>
          </a:xfrm>
          <a:prstGeom prst="line">
            <a:avLst/>
          </a:prstGeom>
          <a:noFill/>
          <a:ln w="9525">
            <a:solidFill>
              <a:schemeClr val="tx1"/>
            </a:solidFill>
            <a:round/>
            <a:headEnd/>
            <a:tailEnd type="triangle" w="med" len="med"/>
          </a:ln>
        </p:spPr>
        <p:txBody>
          <a:bodyPr/>
          <a:lstStyle/>
          <a:p>
            <a:endParaRPr lang="en-US"/>
          </a:p>
        </p:txBody>
      </p:sp>
      <p:sp>
        <p:nvSpPr>
          <p:cNvPr id="251909" name="Text Box 26"/>
          <p:cNvSpPr txBox="1">
            <a:spLocks noChangeArrowheads="1"/>
          </p:cNvSpPr>
          <p:nvPr/>
        </p:nvSpPr>
        <p:spPr bwMode="auto">
          <a:xfrm>
            <a:off x="5651500" y="2205038"/>
            <a:ext cx="3240088" cy="366712"/>
          </a:xfrm>
          <a:prstGeom prst="rect">
            <a:avLst/>
          </a:prstGeom>
          <a:noFill/>
          <a:ln w="9525">
            <a:noFill/>
            <a:miter lim="800000"/>
            <a:headEnd/>
            <a:tailEnd/>
          </a:ln>
        </p:spPr>
        <p:txBody>
          <a:bodyPr>
            <a:spAutoFit/>
          </a:bodyPr>
          <a:lstStyle/>
          <a:p>
            <a:pPr>
              <a:spcBef>
                <a:spcPct val="50000"/>
              </a:spcBef>
            </a:pPr>
            <a:r>
              <a:rPr lang="cs-CZ" altLang="cs-CZ" sz="1800" b="0"/>
              <a:t> </a:t>
            </a:r>
            <a:r>
              <a:rPr lang="cs-CZ" altLang="cs-CZ" sz="1800">
                <a:solidFill>
                  <a:srgbClr val="FF0000"/>
                </a:solidFill>
              </a:rPr>
              <a:t>játra:</a:t>
            </a:r>
            <a:r>
              <a:rPr lang="cs-CZ" altLang="cs-CZ" sz="1800" b="0"/>
              <a:t>  </a:t>
            </a:r>
            <a:r>
              <a:rPr lang="cs-CZ" altLang="cs-CZ" sz="1800"/>
              <a:t>glukosa-6-P</a:t>
            </a:r>
            <a:r>
              <a:rPr lang="cs-CZ" altLang="cs-CZ" sz="1800" b="0"/>
              <a:t> → </a:t>
            </a:r>
            <a:r>
              <a:rPr lang="cs-CZ" altLang="cs-CZ" sz="1800">
                <a:solidFill>
                  <a:srgbClr val="FF0000"/>
                </a:solidFill>
              </a:rPr>
              <a:t>glukosa</a:t>
            </a:r>
          </a:p>
        </p:txBody>
      </p:sp>
      <p:sp>
        <p:nvSpPr>
          <p:cNvPr id="251910" name="Line 27"/>
          <p:cNvSpPr>
            <a:spLocks noChangeShapeType="1"/>
          </p:cNvSpPr>
          <p:nvPr/>
        </p:nvSpPr>
        <p:spPr bwMode="auto">
          <a:xfrm rot="877570">
            <a:off x="4643438" y="3284538"/>
            <a:ext cx="1008062" cy="0"/>
          </a:xfrm>
          <a:prstGeom prst="line">
            <a:avLst/>
          </a:prstGeom>
          <a:noFill/>
          <a:ln w="9525">
            <a:solidFill>
              <a:schemeClr val="tx1"/>
            </a:solidFill>
            <a:round/>
            <a:headEnd/>
            <a:tailEnd type="triangle" w="med" len="med"/>
          </a:ln>
        </p:spPr>
        <p:txBody>
          <a:bodyPr/>
          <a:lstStyle/>
          <a:p>
            <a:endParaRPr lang="en-US"/>
          </a:p>
        </p:txBody>
      </p:sp>
      <p:sp>
        <p:nvSpPr>
          <p:cNvPr id="251911" name="Text Box 28"/>
          <p:cNvSpPr txBox="1">
            <a:spLocks noChangeArrowheads="1"/>
          </p:cNvSpPr>
          <p:nvPr/>
        </p:nvSpPr>
        <p:spPr bwMode="auto">
          <a:xfrm>
            <a:off x="5724525" y="3213100"/>
            <a:ext cx="2449513" cy="366713"/>
          </a:xfrm>
          <a:prstGeom prst="rect">
            <a:avLst/>
          </a:prstGeom>
          <a:noFill/>
          <a:ln w="9525">
            <a:noFill/>
            <a:miter lim="800000"/>
            <a:headEnd/>
            <a:tailEnd/>
          </a:ln>
        </p:spPr>
        <p:txBody>
          <a:bodyPr>
            <a:spAutoFit/>
          </a:bodyPr>
          <a:lstStyle/>
          <a:p>
            <a:pPr>
              <a:spcBef>
                <a:spcPct val="50000"/>
              </a:spcBef>
            </a:pPr>
            <a:r>
              <a:rPr lang="cs-CZ" altLang="cs-CZ" sz="1800">
                <a:solidFill>
                  <a:srgbClr val="FF0000"/>
                </a:solidFill>
              </a:rPr>
              <a:t>sval:</a:t>
            </a:r>
            <a:r>
              <a:rPr lang="cs-CZ" altLang="cs-CZ" sz="1800" b="0"/>
              <a:t>  </a:t>
            </a:r>
            <a:r>
              <a:rPr lang="cs-CZ" altLang="cs-CZ" sz="1800" b="0">
                <a:solidFill>
                  <a:srgbClr val="FF0000"/>
                </a:solidFill>
              </a:rPr>
              <a:t>glukosa-6-P</a:t>
            </a:r>
          </a:p>
        </p:txBody>
      </p:sp>
      <p:sp>
        <p:nvSpPr>
          <p:cNvPr id="251912" name="Line 17"/>
          <p:cNvSpPr>
            <a:spLocks noChangeShapeType="1"/>
          </p:cNvSpPr>
          <p:nvPr/>
        </p:nvSpPr>
        <p:spPr bwMode="auto">
          <a:xfrm>
            <a:off x="1116013" y="1339850"/>
            <a:ext cx="0" cy="288925"/>
          </a:xfrm>
          <a:prstGeom prst="line">
            <a:avLst/>
          </a:prstGeom>
          <a:noFill/>
          <a:ln w="9525">
            <a:solidFill>
              <a:schemeClr val="tx1"/>
            </a:solidFill>
            <a:prstDash val="dash"/>
            <a:round/>
            <a:headEnd/>
            <a:tailEnd type="triangle" w="med" len="med"/>
          </a:ln>
        </p:spPr>
        <p:txBody>
          <a:bodyPr/>
          <a:lstStyle/>
          <a:p>
            <a:endParaRPr lang="en-US"/>
          </a:p>
        </p:txBody>
      </p:sp>
      <p:sp>
        <p:nvSpPr>
          <p:cNvPr id="251913" name="Text Box 18"/>
          <p:cNvSpPr txBox="1">
            <a:spLocks noChangeArrowheads="1"/>
          </p:cNvSpPr>
          <p:nvPr/>
        </p:nvSpPr>
        <p:spPr bwMode="auto">
          <a:xfrm>
            <a:off x="539750" y="1628775"/>
            <a:ext cx="5184775" cy="641350"/>
          </a:xfrm>
          <a:prstGeom prst="rect">
            <a:avLst/>
          </a:prstGeom>
          <a:noFill/>
          <a:ln w="9525">
            <a:noFill/>
            <a:miter lim="800000"/>
            <a:headEnd/>
            <a:tailEnd/>
          </a:ln>
        </p:spPr>
        <p:txBody>
          <a:bodyPr>
            <a:spAutoFit/>
          </a:bodyPr>
          <a:lstStyle/>
          <a:p>
            <a:pPr>
              <a:spcBef>
                <a:spcPct val="50000"/>
              </a:spcBef>
            </a:pPr>
            <a:r>
              <a:rPr lang="cs-CZ" altLang="cs-CZ" sz="1800" b="0" dirty="0"/>
              <a:t>Fosforolytické štěpení  </a:t>
            </a:r>
            <a:r>
              <a:rPr lang="cs-CZ" altLang="cs-CZ" sz="1800" b="0" dirty="0" smtClean="0">
                <a:latin typeface="Symbol" pitchFamily="18" charset="2"/>
              </a:rPr>
              <a:t>a</a:t>
            </a:r>
            <a:r>
              <a:rPr lang="cs-CZ" altLang="cs-CZ" sz="1800" b="0" dirty="0" smtClean="0"/>
              <a:t>-1,4-glykosidové </a:t>
            </a:r>
            <a:r>
              <a:rPr lang="cs-CZ" altLang="cs-CZ" sz="1800" b="0" dirty="0"/>
              <a:t>vazby</a:t>
            </a:r>
          </a:p>
          <a:p>
            <a:r>
              <a:rPr lang="cs-CZ" altLang="cs-CZ" sz="1800" b="0" dirty="0"/>
              <a:t>Odstranění </a:t>
            </a:r>
            <a:r>
              <a:rPr lang="cs-CZ" altLang="cs-CZ" sz="1800" b="0" dirty="0">
                <a:latin typeface="Symbol" pitchFamily="18" charset="2"/>
              </a:rPr>
              <a:t>a</a:t>
            </a:r>
            <a:r>
              <a:rPr lang="cs-CZ" altLang="cs-CZ" sz="1800" b="0" dirty="0"/>
              <a:t>-1,6-větvení </a:t>
            </a:r>
          </a:p>
        </p:txBody>
      </p:sp>
      <p:sp>
        <p:nvSpPr>
          <p:cNvPr id="251914" name="Line 19"/>
          <p:cNvSpPr>
            <a:spLocks noChangeShapeType="1"/>
          </p:cNvSpPr>
          <p:nvPr/>
        </p:nvSpPr>
        <p:spPr bwMode="auto">
          <a:xfrm>
            <a:off x="1116013" y="2349500"/>
            <a:ext cx="0" cy="288925"/>
          </a:xfrm>
          <a:prstGeom prst="line">
            <a:avLst/>
          </a:prstGeom>
          <a:noFill/>
          <a:ln w="9525">
            <a:solidFill>
              <a:schemeClr val="tx1"/>
            </a:solidFill>
            <a:prstDash val="dash"/>
            <a:round/>
            <a:headEnd/>
            <a:tailEnd type="triangle" w="med" len="med"/>
          </a:ln>
        </p:spPr>
        <p:txBody>
          <a:bodyPr/>
          <a:lstStyle/>
          <a:p>
            <a:endParaRPr lang="en-US"/>
          </a:p>
        </p:txBody>
      </p:sp>
      <p:sp>
        <p:nvSpPr>
          <p:cNvPr id="251915" name="Text Box 20"/>
          <p:cNvSpPr txBox="1">
            <a:spLocks noChangeArrowheads="1"/>
          </p:cNvSpPr>
          <p:nvPr/>
        </p:nvSpPr>
        <p:spPr bwMode="auto">
          <a:xfrm>
            <a:off x="539750" y="2708275"/>
            <a:ext cx="1512888" cy="396875"/>
          </a:xfrm>
          <a:prstGeom prst="rect">
            <a:avLst/>
          </a:prstGeom>
          <a:noFill/>
          <a:ln w="9525">
            <a:noFill/>
            <a:miter lim="800000"/>
            <a:headEnd/>
            <a:tailEnd/>
          </a:ln>
        </p:spPr>
        <p:txBody>
          <a:bodyPr>
            <a:spAutoFit/>
          </a:bodyPr>
          <a:lstStyle/>
          <a:p>
            <a:pPr>
              <a:spcBef>
                <a:spcPct val="50000"/>
              </a:spcBef>
            </a:pPr>
            <a:r>
              <a:rPr lang="cs-CZ" altLang="cs-CZ" sz="2000"/>
              <a:t>glukosa-1-P   </a:t>
            </a:r>
          </a:p>
        </p:txBody>
      </p:sp>
      <p:sp>
        <p:nvSpPr>
          <p:cNvPr id="251916" name="Line 21"/>
          <p:cNvSpPr>
            <a:spLocks noChangeShapeType="1"/>
          </p:cNvSpPr>
          <p:nvPr/>
        </p:nvSpPr>
        <p:spPr bwMode="auto">
          <a:xfrm>
            <a:off x="1979613" y="2997200"/>
            <a:ext cx="1079500" cy="0"/>
          </a:xfrm>
          <a:prstGeom prst="line">
            <a:avLst/>
          </a:prstGeom>
          <a:noFill/>
          <a:ln w="9525">
            <a:solidFill>
              <a:schemeClr val="tx1"/>
            </a:solidFill>
            <a:prstDash val="dash"/>
            <a:round/>
            <a:headEnd/>
            <a:tailEnd type="triangle" w="med" len="med"/>
          </a:ln>
        </p:spPr>
        <p:txBody>
          <a:bodyPr/>
          <a:lstStyle/>
          <a:p>
            <a:endParaRPr lang="en-US"/>
          </a:p>
        </p:txBody>
      </p:sp>
      <p:sp>
        <p:nvSpPr>
          <p:cNvPr id="251917" name="Text Box 22"/>
          <p:cNvSpPr txBox="1">
            <a:spLocks noChangeArrowheads="1"/>
          </p:cNvSpPr>
          <p:nvPr/>
        </p:nvSpPr>
        <p:spPr bwMode="auto">
          <a:xfrm>
            <a:off x="3132138" y="2744788"/>
            <a:ext cx="1511300" cy="396875"/>
          </a:xfrm>
          <a:prstGeom prst="rect">
            <a:avLst/>
          </a:prstGeom>
          <a:noFill/>
          <a:ln w="9525">
            <a:noFill/>
            <a:miter lim="800000"/>
            <a:headEnd/>
            <a:tailEnd/>
          </a:ln>
        </p:spPr>
        <p:txBody>
          <a:bodyPr>
            <a:spAutoFit/>
          </a:bodyPr>
          <a:lstStyle/>
          <a:p>
            <a:pPr>
              <a:spcBef>
                <a:spcPct val="50000"/>
              </a:spcBef>
            </a:pPr>
            <a:r>
              <a:rPr lang="cs-CZ" altLang="cs-CZ" sz="2000" dirty="0"/>
              <a:t>glukosa–6-P   </a:t>
            </a:r>
          </a:p>
        </p:txBody>
      </p:sp>
      <p:sp>
        <p:nvSpPr>
          <p:cNvPr id="251918" name="Text Box 4"/>
          <p:cNvSpPr txBox="1">
            <a:spLocks noChangeArrowheads="1"/>
          </p:cNvSpPr>
          <p:nvPr/>
        </p:nvSpPr>
        <p:spPr bwMode="auto">
          <a:xfrm>
            <a:off x="539750" y="5391150"/>
            <a:ext cx="7777163" cy="701675"/>
          </a:xfrm>
          <a:prstGeom prst="rect">
            <a:avLst/>
          </a:prstGeom>
          <a:noFill/>
          <a:ln w="9525">
            <a:noFill/>
            <a:miter lim="800000"/>
            <a:headEnd/>
            <a:tailEnd/>
          </a:ln>
        </p:spPr>
        <p:txBody>
          <a:bodyPr>
            <a:spAutoFit/>
          </a:bodyPr>
          <a:lstStyle/>
          <a:p>
            <a:pPr eaLnBrk="0" hangingPunct="0">
              <a:spcBef>
                <a:spcPct val="50000"/>
              </a:spcBef>
            </a:pPr>
            <a:r>
              <a:rPr lang="en-US" altLang="cs-CZ" sz="2000" b="0"/>
              <a:t>Enzym glu</a:t>
            </a:r>
            <a:r>
              <a:rPr lang="cs-CZ" altLang="cs-CZ" sz="2000" b="0"/>
              <a:t>k</a:t>
            </a:r>
            <a:r>
              <a:rPr lang="en-US" altLang="cs-CZ" sz="2000" b="0"/>
              <a:t>os</a:t>
            </a:r>
            <a:r>
              <a:rPr lang="cs-CZ" altLang="cs-CZ" sz="2000" b="0"/>
              <a:t>o</a:t>
            </a:r>
            <a:r>
              <a:rPr lang="en-US" altLang="cs-CZ" sz="2000" b="0"/>
              <a:t>-6-</a:t>
            </a:r>
            <a:r>
              <a:rPr lang="cs-CZ" altLang="cs-CZ" sz="2000" b="0"/>
              <a:t>fo</a:t>
            </a:r>
            <a:r>
              <a:rPr lang="en-US" altLang="cs-CZ" sz="2000" b="0"/>
              <a:t>sfatas</a:t>
            </a:r>
            <a:r>
              <a:rPr lang="cs-CZ" altLang="cs-CZ" sz="2000" b="0"/>
              <a:t>a</a:t>
            </a:r>
            <a:r>
              <a:rPr lang="en-US" altLang="cs-CZ" sz="2000" b="0"/>
              <a:t> </a:t>
            </a:r>
            <a:r>
              <a:rPr lang="cs-CZ" altLang="cs-CZ" sz="2000" b="0"/>
              <a:t>je pouze v játrech a ledvinách, nenachází se ve svalech</a:t>
            </a:r>
            <a:r>
              <a:rPr lang="en-US" altLang="cs-CZ" sz="2000" b="0"/>
              <a:t>. </a:t>
            </a:r>
          </a:p>
        </p:txBody>
      </p:sp>
      <p:sp>
        <p:nvSpPr>
          <p:cNvPr id="251919" name="Text Box 26"/>
          <p:cNvSpPr txBox="1">
            <a:spLocks noChangeArrowheads="1"/>
          </p:cNvSpPr>
          <p:nvPr/>
        </p:nvSpPr>
        <p:spPr bwMode="auto">
          <a:xfrm>
            <a:off x="179388" y="4005263"/>
            <a:ext cx="2592387" cy="366712"/>
          </a:xfrm>
          <a:prstGeom prst="rect">
            <a:avLst/>
          </a:prstGeom>
          <a:solidFill>
            <a:srgbClr val="FFFF99"/>
          </a:solidFill>
          <a:ln w="9525">
            <a:noFill/>
            <a:miter lim="800000"/>
            <a:headEnd/>
            <a:tailEnd/>
          </a:ln>
        </p:spPr>
        <p:txBody>
          <a:bodyPr>
            <a:spAutoFit/>
          </a:bodyPr>
          <a:lstStyle/>
          <a:p>
            <a:pPr>
              <a:spcBef>
                <a:spcPct val="50000"/>
              </a:spcBef>
            </a:pPr>
            <a:r>
              <a:rPr lang="cs-CZ" altLang="cs-CZ" sz="1800">
                <a:solidFill>
                  <a:srgbClr val="0000CC"/>
                </a:solidFill>
              </a:rPr>
              <a:t>Přeměny glukosa-6-P</a:t>
            </a:r>
          </a:p>
        </p:txBody>
      </p:sp>
      <p:sp>
        <p:nvSpPr>
          <p:cNvPr id="251920" name="Text Box 26"/>
          <p:cNvSpPr txBox="1">
            <a:spLocks noChangeArrowheads="1"/>
          </p:cNvSpPr>
          <p:nvPr/>
        </p:nvSpPr>
        <p:spPr bwMode="auto">
          <a:xfrm>
            <a:off x="827088" y="4616450"/>
            <a:ext cx="6192837" cy="396875"/>
          </a:xfrm>
          <a:prstGeom prst="rect">
            <a:avLst/>
          </a:prstGeom>
          <a:noFill/>
          <a:ln w="9525">
            <a:noFill/>
            <a:miter lim="800000"/>
            <a:headEnd/>
            <a:tailEnd/>
          </a:ln>
        </p:spPr>
        <p:txBody>
          <a:bodyPr>
            <a:spAutoFit/>
          </a:bodyPr>
          <a:lstStyle/>
          <a:p>
            <a:pPr>
              <a:spcBef>
                <a:spcPct val="50000"/>
              </a:spcBef>
            </a:pPr>
            <a:r>
              <a:rPr lang="cs-CZ" altLang="cs-CZ" sz="2000" dirty="0"/>
              <a:t>glukosa-6-P</a:t>
            </a:r>
            <a:r>
              <a:rPr lang="cs-CZ" altLang="cs-CZ" sz="2000" b="0" dirty="0"/>
              <a:t>                                               </a:t>
            </a:r>
            <a:r>
              <a:rPr lang="cs-CZ" altLang="cs-CZ" sz="2000" dirty="0" smtClean="0"/>
              <a:t>glukosa</a:t>
            </a:r>
            <a:endParaRPr lang="cs-CZ" altLang="cs-CZ" sz="2000" dirty="0"/>
          </a:p>
        </p:txBody>
      </p:sp>
      <p:sp>
        <p:nvSpPr>
          <p:cNvPr id="251921" name="Line 29"/>
          <p:cNvSpPr>
            <a:spLocks noChangeShapeType="1"/>
          </p:cNvSpPr>
          <p:nvPr/>
        </p:nvSpPr>
        <p:spPr bwMode="auto">
          <a:xfrm>
            <a:off x="2627313" y="4797425"/>
            <a:ext cx="2160587" cy="0"/>
          </a:xfrm>
          <a:prstGeom prst="line">
            <a:avLst/>
          </a:prstGeom>
          <a:noFill/>
          <a:ln w="9525">
            <a:solidFill>
              <a:schemeClr val="tx1"/>
            </a:solidFill>
            <a:round/>
            <a:headEnd/>
            <a:tailEnd type="triangle" w="med" len="med"/>
          </a:ln>
        </p:spPr>
        <p:txBody>
          <a:bodyPr/>
          <a:lstStyle/>
          <a:p>
            <a:endParaRPr lang="en-US"/>
          </a:p>
        </p:txBody>
      </p:sp>
      <p:sp>
        <p:nvSpPr>
          <p:cNvPr id="251922" name="Text Box 30"/>
          <p:cNvSpPr txBox="1">
            <a:spLocks noChangeArrowheads="1"/>
          </p:cNvSpPr>
          <p:nvPr/>
        </p:nvSpPr>
        <p:spPr bwMode="auto">
          <a:xfrm>
            <a:off x="2484438" y="4488855"/>
            <a:ext cx="3455987" cy="668337"/>
          </a:xfrm>
          <a:prstGeom prst="rect">
            <a:avLst/>
          </a:prstGeom>
          <a:noFill/>
          <a:ln w="9525">
            <a:noFill/>
            <a:miter lim="800000"/>
            <a:headEnd/>
            <a:tailEnd/>
          </a:ln>
        </p:spPr>
        <p:txBody>
          <a:bodyPr>
            <a:spAutoFit/>
          </a:bodyPr>
          <a:lstStyle/>
          <a:p>
            <a:pPr>
              <a:spcBef>
                <a:spcPct val="10000"/>
              </a:spcBef>
            </a:pPr>
            <a:r>
              <a:rPr lang="cs-CZ" sz="1800" b="0" dirty="0" smtClean="0"/>
              <a:t>Glukoso-6-fosfatasa</a:t>
            </a:r>
            <a:endParaRPr lang="cs-CZ" sz="1800" b="0" dirty="0"/>
          </a:p>
          <a:p>
            <a:pPr>
              <a:spcBef>
                <a:spcPct val="10000"/>
              </a:spcBef>
            </a:pPr>
            <a:r>
              <a:rPr lang="cs-CZ" sz="1800" b="0" dirty="0"/>
              <a:t>       játra, ledviny</a:t>
            </a:r>
          </a:p>
        </p:txBody>
      </p:sp>
      <p:sp>
        <p:nvSpPr>
          <p:cNvPr id="251923" name="Text Box 31"/>
          <p:cNvSpPr txBox="1">
            <a:spLocks noChangeArrowheads="1"/>
          </p:cNvSpPr>
          <p:nvPr/>
        </p:nvSpPr>
        <p:spPr bwMode="auto">
          <a:xfrm>
            <a:off x="395288" y="980728"/>
            <a:ext cx="8424862" cy="2673350"/>
          </a:xfrm>
          <a:prstGeom prst="rect">
            <a:avLst/>
          </a:prstGeom>
          <a:noFill/>
          <a:ln w="25400">
            <a:solidFill>
              <a:schemeClr val="tx1"/>
            </a:solidFill>
            <a:miter lim="800000"/>
            <a:headEnd/>
            <a:tailEnd/>
          </a:ln>
        </p:spPr>
        <p:txBody>
          <a:bodyPr>
            <a:spAutoFit/>
          </a:bodyPr>
          <a:lstStyle/>
          <a:p>
            <a:pPr>
              <a:spcBef>
                <a:spcPct val="50000"/>
              </a:spcBef>
            </a:pPr>
            <a:endParaRPr lang="cs-CZ" sz="2400" b="0"/>
          </a:p>
          <a:p>
            <a:pPr>
              <a:spcBef>
                <a:spcPct val="50000"/>
              </a:spcBef>
            </a:pPr>
            <a:endParaRPr lang="cs-CZ" sz="2400" b="0"/>
          </a:p>
          <a:p>
            <a:pPr>
              <a:spcBef>
                <a:spcPct val="50000"/>
              </a:spcBef>
            </a:pPr>
            <a:endParaRPr lang="cs-CZ" sz="2400" b="0"/>
          </a:p>
          <a:p>
            <a:pPr>
              <a:spcBef>
                <a:spcPct val="50000"/>
              </a:spcBef>
            </a:pPr>
            <a:endParaRPr lang="cs-CZ" sz="2400" b="0"/>
          </a:p>
          <a:p>
            <a:pPr>
              <a:spcBef>
                <a:spcPct val="50000"/>
              </a:spcBef>
            </a:pPr>
            <a:endParaRPr lang="cs-CZ" sz="2400" b="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číslo snímku 3"/>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ABAA28F8-503D-487D-B596-CE3867528B72}" type="slidenum">
              <a:rPr lang="cs-CZ" sz="1400" b="0">
                <a:latin typeface="+mn-lt"/>
              </a:rPr>
              <a:pPr algn="r">
                <a:defRPr/>
              </a:pPr>
              <a:t>44</a:t>
            </a:fld>
            <a:endParaRPr lang="cs-CZ" sz="1400" b="0">
              <a:latin typeface="+mn-lt"/>
            </a:endParaRPr>
          </a:p>
        </p:txBody>
      </p:sp>
      <p:sp>
        <p:nvSpPr>
          <p:cNvPr id="253954" name="Text Box 7"/>
          <p:cNvSpPr txBox="1">
            <a:spLocks noChangeArrowheads="1"/>
          </p:cNvSpPr>
          <p:nvPr/>
        </p:nvSpPr>
        <p:spPr bwMode="auto">
          <a:xfrm>
            <a:off x="684213" y="3933825"/>
            <a:ext cx="7632700" cy="701675"/>
          </a:xfrm>
          <a:prstGeom prst="rect">
            <a:avLst/>
          </a:prstGeom>
          <a:noFill/>
          <a:ln w="9525">
            <a:noFill/>
            <a:miter lim="800000"/>
            <a:headEnd/>
            <a:tailEnd/>
          </a:ln>
        </p:spPr>
        <p:txBody>
          <a:bodyPr>
            <a:spAutoFit/>
          </a:bodyPr>
          <a:lstStyle/>
          <a:p>
            <a:pPr eaLnBrk="0" hangingPunct="0">
              <a:spcBef>
                <a:spcPct val="50000"/>
              </a:spcBef>
            </a:pPr>
            <a:r>
              <a:rPr lang="cs-CZ" altLang="cs-CZ" sz="2000">
                <a:solidFill>
                  <a:srgbClr val="0000CC"/>
                </a:solidFill>
              </a:rPr>
              <a:t>Štěpení svalového glykogenu </a:t>
            </a:r>
            <a:r>
              <a:rPr lang="cs-CZ" altLang="cs-CZ" sz="2000" b="0"/>
              <a:t>poskytuje glukosu-6-P, která je dále metabolizována  </a:t>
            </a:r>
            <a:r>
              <a:rPr lang="cs-CZ" altLang="cs-CZ" sz="2000"/>
              <a:t>přímo v buňce</a:t>
            </a:r>
            <a:r>
              <a:rPr lang="cs-CZ" altLang="cs-CZ" sz="2000" b="0"/>
              <a:t> (glykolýzou).</a:t>
            </a:r>
          </a:p>
        </p:txBody>
      </p:sp>
      <p:sp>
        <p:nvSpPr>
          <p:cNvPr id="253955" name="Text Box 17"/>
          <p:cNvSpPr txBox="1">
            <a:spLocks noChangeArrowheads="1"/>
          </p:cNvSpPr>
          <p:nvPr/>
        </p:nvSpPr>
        <p:spPr bwMode="auto">
          <a:xfrm>
            <a:off x="468313" y="692150"/>
            <a:ext cx="8280400" cy="519113"/>
          </a:xfrm>
          <a:prstGeom prst="rect">
            <a:avLst/>
          </a:prstGeom>
          <a:noFill/>
          <a:ln w="9525">
            <a:noFill/>
            <a:miter lim="800000"/>
            <a:headEnd/>
            <a:tailEnd/>
          </a:ln>
        </p:spPr>
        <p:txBody>
          <a:bodyPr>
            <a:spAutoFit/>
          </a:bodyPr>
          <a:lstStyle/>
          <a:p>
            <a:pPr>
              <a:spcBef>
                <a:spcPct val="50000"/>
              </a:spcBef>
            </a:pPr>
            <a:r>
              <a:rPr lang="cs-CZ" sz="2800">
                <a:solidFill>
                  <a:srgbClr val="0000CC"/>
                </a:solidFill>
              </a:rPr>
              <a:t>Význam degradace glykogenu -  játra vs. sval</a:t>
            </a:r>
          </a:p>
        </p:txBody>
      </p:sp>
      <p:sp>
        <p:nvSpPr>
          <p:cNvPr id="253956" name="Text Box 7"/>
          <p:cNvSpPr txBox="1">
            <a:spLocks noChangeArrowheads="1"/>
          </p:cNvSpPr>
          <p:nvPr/>
        </p:nvSpPr>
        <p:spPr bwMode="auto">
          <a:xfrm>
            <a:off x="611188" y="2060575"/>
            <a:ext cx="7705725" cy="701675"/>
          </a:xfrm>
          <a:prstGeom prst="rect">
            <a:avLst/>
          </a:prstGeom>
          <a:noFill/>
          <a:ln w="9525">
            <a:noFill/>
            <a:miter lim="800000"/>
            <a:headEnd/>
            <a:tailEnd/>
          </a:ln>
        </p:spPr>
        <p:txBody>
          <a:bodyPr>
            <a:spAutoFit/>
          </a:bodyPr>
          <a:lstStyle/>
          <a:p>
            <a:pPr eaLnBrk="0" hangingPunct="0">
              <a:spcBef>
                <a:spcPct val="50000"/>
              </a:spcBef>
            </a:pPr>
            <a:r>
              <a:rPr lang="cs-CZ" altLang="cs-CZ" sz="2000">
                <a:solidFill>
                  <a:srgbClr val="FF0000"/>
                </a:solidFill>
              </a:rPr>
              <a:t>Glukosa v krvi </a:t>
            </a:r>
            <a:r>
              <a:rPr lang="cs-CZ" altLang="cs-CZ" sz="2000" b="0"/>
              <a:t>je</a:t>
            </a:r>
            <a:r>
              <a:rPr lang="cs-CZ" altLang="cs-CZ" sz="2000"/>
              <a:t> </a:t>
            </a:r>
            <a:r>
              <a:rPr lang="cs-CZ" altLang="cs-CZ" sz="2000" b="0"/>
              <a:t>doplňována pouze štěpením</a:t>
            </a:r>
            <a:r>
              <a:rPr lang="cs-CZ" altLang="cs-CZ" sz="2000">
                <a:solidFill>
                  <a:srgbClr val="FF0000"/>
                </a:solidFill>
              </a:rPr>
              <a:t> </a:t>
            </a:r>
            <a:r>
              <a:rPr lang="cs-CZ" altLang="cs-CZ" sz="2000">
                <a:solidFill>
                  <a:srgbClr val="0000CC"/>
                </a:solidFill>
              </a:rPr>
              <a:t>jaterního glykogenu,</a:t>
            </a:r>
            <a:r>
              <a:rPr lang="cs-CZ" altLang="cs-CZ" sz="2000">
                <a:solidFill>
                  <a:srgbClr val="FF0000"/>
                </a:solidFill>
              </a:rPr>
              <a:t> </a:t>
            </a:r>
            <a:r>
              <a:rPr lang="cs-CZ" altLang="cs-CZ" sz="2000" b="0"/>
              <a:t>nikoliv štěpením svalového glykogenu.</a:t>
            </a:r>
            <a:endParaRPr lang="cs-CZ" altLang="cs-CZ" sz="2000" b="0" u="sng"/>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66C1C927-FD8F-4DCE-A48F-678EBAB037C1}" type="slidenum">
              <a:rPr lang="cs-CZ" sz="1400" b="0">
                <a:latin typeface="+mn-lt"/>
              </a:rPr>
              <a:pPr algn="r">
                <a:defRPr/>
              </a:pPr>
              <a:t>45</a:t>
            </a:fld>
            <a:endParaRPr lang="cs-CZ" sz="1400" b="0">
              <a:latin typeface="+mn-lt"/>
            </a:endParaRPr>
          </a:p>
        </p:txBody>
      </p:sp>
      <p:sp>
        <p:nvSpPr>
          <p:cNvPr id="256002" name="Text Box 2"/>
          <p:cNvSpPr txBox="1">
            <a:spLocks noChangeArrowheads="1"/>
          </p:cNvSpPr>
          <p:nvPr/>
        </p:nvSpPr>
        <p:spPr bwMode="auto">
          <a:xfrm>
            <a:off x="395288" y="2060575"/>
            <a:ext cx="3887787" cy="579438"/>
          </a:xfrm>
          <a:prstGeom prst="rect">
            <a:avLst/>
          </a:prstGeom>
          <a:noFill/>
          <a:ln w="9525">
            <a:noFill/>
            <a:miter lim="800000"/>
            <a:headEnd/>
            <a:tailEnd/>
          </a:ln>
        </p:spPr>
        <p:txBody>
          <a:bodyPr>
            <a:spAutoFit/>
          </a:bodyPr>
          <a:lstStyle/>
          <a:p>
            <a:r>
              <a:rPr lang="cs-CZ" altLang="cs-CZ">
                <a:solidFill>
                  <a:srgbClr val="0033CC"/>
                </a:solidFill>
                <a:sym typeface="Symbol" pitchFamily="18" charset="2"/>
              </a:rPr>
              <a:t>Syntéza glykogenu </a:t>
            </a:r>
            <a:r>
              <a:rPr lang="cs-CZ" altLang="cs-CZ" b="0"/>
              <a:t> </a:t>
            </a:r>
          </a:p>
        </p:txBody>
      </p:sp>
      <p:sp>
        <p:nvSpPr>
          <p:cNvPr id="256003" name="Text Box 3"/>
          <p:cNvSpPr txBox="1">
            <a:spLocks noChangeArrowheads="1"/>
          </p:cNvSpPr>
          <p:nvPr/>
        </p:nvSpPr>
        <p:spPr bwMode="auto">
          <a:xfrm>
            <a:off x="4500563" y="2060575"/>
            <a:ext cx="4211637" cy="579438"/>
          </a:xfrm>
          <a:prstGeom prst="rect">
            <a:avLst/>
          </a:prstGeom>
          <a:noFill/>
          <a:ln w="9525">
            <a:noFill/>
            <a:miter lim="800000"/>
            <a:headEnd/>
            <a:tailEnd/>
          </a:ln>
        </p:spPr>
        <p:txBody>
          <a:bodyPr>
            <a:spAutoFit/>
          </a:bodyPr>
          <a:lstStyle/>
          <a:p>
            <a:r>
              <a:rPr lang="cs-CZ" altLang="cs-CZ">
                <a:solidFill>
                  <a:srgbClr val="0033CC"/>
                </a:solidFill>
                <a:sym typeface="Symbol" pitchFamily="18" charset="2"/>
              </a:rPr>
              <a:t>Odbourání glykogenu</a:t>
            </a:r>
          </a:p>
        </p:txBody>
      </p:sp>
      <p:sp>
        <p:nvSpPr>
          <p:cNvPr id="256004" name="Text Box 4"/>
          <p:cNvSpPr txBox="1">
            <a:spLocks noChangeArrowheads="1"/>
          </p:cNvSpPr>
          <p:nvPr/>
        </p:nvSpPr>
        <p:spPr bwMode="auto">
          <a:xfrm>
            <a:off x="395288" y="3043238"/>
            <a:ext cx="3313112" cy="457200"/>
          </a:xfrm>
          <a:prstGeom prst="rect">
            <a:avLst/>
          </a:prstGeom>
          <a:noFill/>
          <a:ln w="9525">
            <a:noFill/>
            <a:miter lim="800000"/>
            <a:headEnd/>
            <a:tailEnd/>
          </a:ln>
        </p:spPr>
        <p:txBody>
          <a:bodyPr>
            <a:spAutoFit/>
          </a:bodyPr>
          <a:lstStyle/>
          <a:p>
            <a:r>
              <a:rPr lang="cs-CZ" altLang="cs-CZ" sz="2400" b="0">
                <a:cs typeface="Times New Roman" pitchFamily="18" charset="0"/>
              </a:rPr>
              <a:t>• </a:t>
            </a:r>
            <a:r>
              <a:rPr lang="cs-CZ" altLang="cs-CZ" sz="2400" b="0"/>
              <a:t>stimulace inzulinem</a:t>
            </a:r>
          </a:p>
        </p:txBody>
      </p:sp>
      <p:sp>
        <p:nvSpPr>
          <p:cNvPr id="256005" name="Text Box 5"/>
          <p:cNvSpPr txBox="1">
            <a:spLocks noChangeArrowheads="1"/>
          </p:cNvSpPr>
          <p:nvPr/>
        </p:nvSpPr>
        <p:spPr bwMode="auto">
          <a:xfrm>
            <a:off x="1908175" y="620713"/>
            <a:ext cx="5903913" cy="762000"/>
          </a:xfrm>
          <a:prstGeom prst="rect">
            <a:avLst/>
          </a:prstGeom>
          <a:noFill/>
          <a:ln w="9525">
            <a:noFill/>
            <a:miter lim="800000"/>
            <a:headEnd/>
            <a:tailEnd/>
          </a:ln>
        </p:spPr>
        <p:txBody>
          <a:bodyPr>
            <a:spAutoFit/>
          </a:bodyPr>
          <a:lstStyle/>
          <a:p>
            <a:pPr>
              <a:spcBef>
                <a:spcPct val="50000"/>
              </a:spcBef>
            </a:pPr>
            <a:r>
              <a:rPr lang="cs-CZ" altLang="cs-CZ" sz="4400">
                <a:solidFill>
                  <a:srgbClr val="0033CC"/>
                </a:solidFill>
              </a:rPr>
              <a:t>Hormonální regulace</a:t>
            </a:r>
          </a:p>
        </p:txBody>
      </p:sp>
      <p:sp>
        <p:nvSpPr>
          <p:cNvPr id="256006" name="Text Box 6"/>
          <p:cNvSpPr txBox="1">
            <a:spLocks noChangeArrowheads="1"/>
          </p:cNvSpPr>
          <p:nvPr/>
        </p:nvSpPr>
        <p:spPr bwMode="auto">
          <a:xfrm>
            <a:off x="4643438" y="3068638"/>
            <a:ext cx="3889375" cy="2282825"/>
          </a:xfrm>
          <a:prstGeom prst="rect">
            <a:avLst/>
          </a:prstGeom>
          <a:noFill/>
          <a:ln w="9525">
            <a:noFill/>
            <a:miter lim="800000"/>
            <a:headEnd/>
            <a:tailEnd/>
          </a:ln>
        </p:spPr>
        <p:txBody>
          <a:bodyPr>
            <a:spAutoFit/>
          </a:bodyPr>
          <a:lstStyle/>
          <a:p>
            <a:r>
              <a:rPr lang="cs-CZ" altLang="cs-CZ" sz="2400" b="0">
                <a:cs typeface="Times New Roman" pitchFamily="18" charset="0"/>
              </a:rPr>
              <a:t>• játra: stimulace glukagonem</a:t>
            </a:r>
          </a:p>
          <a:p>
            <a:r>
              <a:rPr lang="cs-CZ" altLang="cs-CZ" sz="2400" b="0">
                <a:cs typeface="Times New Roman" pitchFamily="18" charset="0"/>
              </a:rPr>
              <a:t>                            adrenalinem</a:t>
            </a:r>
          </a:p>
          <a:p>
            <a:r>
              <a:rPr lang="cs-CZ" altLang="cs-CZ" sz="2400" b="0">
                <a:cs typeface="Times New Roman" pitchFamily="18" charset="0"/>
              </a:rPr>
              <a:t>      (hladovění, stres)</a:t>
            </a:r>
          </a:p>
          <a:p>
            <a:endParaRPr lang="cs-CZ" altLang="cs-CZ" sz="2400" b="0">
              <a:cs typeface="Times New Roman" pitchFamily="18" charset="0"/>
            </a:endParaRPr>
          </a:p>
          <a:p>
            <a:r>
              <a:rPr lang="cs-CZ" altLang="cs-CZ" sz="2400" b="0"/>
              <a:t>•</a:t>
            </a:r>
            <a:r>
              <a:rPr lang="cs-CZ" altLang="cs-CZ" sz="2400" b="0">
                <a:cs typeface="Times New Roman" pitchFamily="18" charset="0"/>
              </a:rPr>
              <a:t> sval: stimulace adrenalinem  </a:t>
            </a:r>
          </a:p>
          <a:p>
            <a:r>
              <a:rPr lang="cs-CZ" altLang="cs-CZ" sz="2400" b="0">
                <a:cs typeface="Times New Roman" pitchFamily="18" charset="0"/>
              </a:rPr>
              <a:t>       (svalová práce, stres)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číslo snímku 6"/>
          <p:cNvSpPr>
            <a:spLocks noGrp="1"/>
          </p:cNvSpPr>
          <p:nvPr>
            <p:ph type="sldNum" sz="quarter" idx="12"/>
          </p:nvPr>
        </p:nvSpPr>
        <p:spPr/>
        <p:txBody>
          <a:bodyPr/>
          <a:lstStyle/>
          <a:p>
            <a:pPr>
              <a:defRPr/>
            </a:pPr>
            <a:fld id="{EDA955A4-B381-40AB-9E7B-A9B33859F0F1}" type="slidenum">
              <a:rPr lang="cs-CZ"/>
              <a:pPr>
                <a:defRPr/>
              </a:pPr>
              <a:t>46</a:t>
            </a:fld>
            <a:endParaRPr lang="cs-CZ"/>
          </a:p>
        </p:txBody>
      </p:sp>
      <p:sp>
        <p:nvSpPr>
          <p:cNvPr id="257026" name="Rectangle 4"/>
          <p:cNvSpPr>
            <a:spLocks noGrp="1" noChangeArrowheads="1"/>
          </p:cNvSpPr>
          <p:nvPr>
            <p:ph type="title"/>
          </p:nvPr>
        </p:nvSpPr>
        <p:spPr/>
        <p:txBody>
          <a:bodyPr/>
          <a:lstStyle/>
          <a:p>
            <a:pPr eaLnBrk="1" hangingPunct="1"/>
            <a:r>
              <a:rPr lang="cs-CZ" altLang="cs-CZ" sz="4000" b="1" smtClean="0">
                <a:solidFill>
                  <a:srgbClr val="0033CC"/>
                </a:solidFill>
                <a:latin typeface="Times New Roman" pitchFamily="18" charset="0"/>
              </a:rPr>
              <a:t>Hormonální regulace metabolismu glukosy</a:t>
            </a:r>
          </a:p>
        </p:txBody>
      </p:sp>
      <p:sp>
        <p:nvSpPr>
          <p:cNvPr id="257027" name="Rectangle 5"/>
          <p:cNvSpPr>
            <a:spLocks noGrp="1" noChangeArrowheads="1"/>
          </p:cNvSpPr>
          <p:nvPr>
            <p:ph type="body" sz="half" idx="1"/>
          </p:nvPr>
        </p:nvSpPr>
        <p:spPr>
          <a:xfrm>
            <a:off x="250825" y="1773238"/>
            <a:ext cx="4038600" cy="4525962"/>
          </a:xfrm>
        </p:spPr>
        <p:txBody>
          <a:bodyPr/>
          <a:lstStyle/>
          <a:p>
            <a:pPr algn="ctr" eaLnBrk="1" hangingPunct="1">
              <a:spcBef>
                <a:spcPct val="50000"/>
              </a:spcBef>
              <a:buFontTx/>
              <a:buNone/>
            </a:pPr>
            <a:r>
              <a:rPr lang="cs-CZ" altLang="cs-CZ" sz="2400" b="1" smtClean="0">
                <a:solidFill>
                  <a:srgbClr val="0033CC"/>
                </a:solidFill>
                <a:latin typeface="Times New Roman" pitchFamily="18" charset="0"/>
              </a:rPr>
              <a:t>INZULIN</a:t>
            </a:r>
          </a:p>
          <a:p>
            <a:pPr eaLnBrk="1" hangingPunct="1">
              <a:spcBef>
                <a:spcPct val="50000"/>
              </a:spcBef>
              <a:buClr>
                <a:srgbClr val="0033CC"/>
              </a:buClr>
              <a:buFont typeface="Arial" charset="0"/>
              <a:buChar char="↓"/>
            </a:pPr>
            <a:r>
              <a:rPr lang="cs-CZ" altLang="cs-CZ" sz="2400" b="1" smtClean="0">
                <a:latin typeface="Times New Roman" pitchFamily="18" charset="0"/>
              </a:rPr>
              <a:t>Snižuje glukosu v krvi</a:t>
            </a:r>
          </a:p>
          <a:p>
            <a:pPr eaLnBrk="1" hangingPunct="1">
              <a:spcBef>
                <a:spcPct val="50000"/>
              </a:spcBef>
              <a:buClr>
                <a:srgbClr val="0033CC"/>
              </a:buClr>
              <a:buFont typeface="Arial" charset="0"/>
              <a:buChar char="↑"/>
            </a:pPr>
            <a:r>
              <a:rPr lang="cs-CZ" altLang="cs-CZ" sz="2400" b="1" smtClean="0">
                <a:latin typeface="Times New Roman" pitchFamily="18" charset="0"/>
              </a:rPr>
              <a:t>Stimulace glykolýzy</a:t>
            </a:r>
          </a:p>
          <a:p>
            <a:pPr eaLnBrk="1" hangingPunct="1">
              <a:spcBef>
                <a:spcPct val="50000"/>
              </a:spcBef>
              <a:buClr>
                <a:srgbClr val="FF3300"/>
              </a:buClr>
              <a:buFont typeface="Arial" charset="0"/>
              <a:buChar char="x"/>
            </a:pPr>
            <a:r>
              <a:rPr lang="cs-CZ" altLang="cs-CZ" sz="2400" b="1" smtClean="0">
                <a:latin typeface="Times New Roman" pitchFamily="18" charset="0"/>
              </a:rPr>
              <a:t>Inhibice glukoneogeneze</a:t>
            </a:r>
          </a:p>
          <a:p>
            <a:pPr eaLnBrk="1" hangingPunct="1">
              <a:spcBef>
                <a:spcPct val="50000"/>
              </a:spcBef>
              <a:buClr>
                <a:srgbClr val="0033CC"/>
              </a:buClr>
              <a:buFont typeface="Arial" charset="0"/>
              <a:buChar char="↑"/>
            </a:pPr>
            <a:r>
              <a:rPr lang="cs-CZ" altLang="cs-CZ" sz="2400" b="1" smtClean="0">
                <a:latin typeface="Times New Roman" pitchFamily="18" charset="0"/>
              </a:rPr>
              <a:t>Zvyšuje syntézu glykogenu</a:t>
            </a:r>
          </a:p>
          <a:p>
            <a:pPr eaLnBrk="1" hangingPunct="1">
              <a:spcBef>
                <a:spcPct val="50000"/>
              </a:spcBef>
              <a:buFontTx/>
              <a:buNone/>
            </a:pPr>
            <a:endParaRPr lang="cs-CZ" altLang="cs-CZ" sz="2400" b="1" smtClean="0">
              <a:latin typeface="Times New Roman" pitchFamily="18" charset="0"/>
            </a:endParaRPr>
          </a:p>
        </p:txBody>
      </p:sp>
      <p:sp>
        <p:nvSpPr>
          <p:cNvPr id="257028" name="Rectangle 6"/>
          <p:cNvSpPr>
            <a:spLocks noGrp="1" noChangeArrowheads="1"/>
          </p:cNvSpPr>
          <p:nvPr>
            <p:ph type="body" sz="half" idx="2"/>
          </p:nvPr>
        </p:nvSpPr>
        <p:spPr>
          <a:xfrm>
            <a:off x="4716463" y="1782763"/>
            <a:ext cx="4427537" cy="4525962"/>
          </a:xfrm>
        </p:spPr>
        <p:txBody>
          <a:bodyPr/>
          <a:lstStyle/>
          <a:p>
            <a:pPr algn="ctr" eaLnBrk="1" hangingPunct="1">
              <a:spcBef>
                <a:spcPct val="50000"/>
              </a:spcBef>
              <a:buFontTx/>
              <a:buNone/>
            </a:pPr>
            <a:r>
              <a:rPr lang="cs-CZ" altLang="cs-CZ" sz="2400" b="1" smtClean="0">
                <a:solidFill>
                  <a:srgbClr val="0033CC"/>
                </a:solidFill>
                <a:latin typeface="Times New Roman" pitchFamily="18" charset="0"/>
              </a:rPr>
              <a:t>GLUKAGON</a:t>
            </a:r>
          </a:p>
          <a:p>
            <a:pPr eaLnBrk="1" hangingPunct="1">
              <a:spcBef>
                <a:spcPct val="50000"/>
              </a:spcBef>
              <a:buClr>
                <a:srgbClr val="0033CC"/>
              </a:buClr>
              <a:buFont typeface="Times New Roman" pitchFamily="18" charset="0"/>
              <a:buChar char="↑"/>
            </a:pPr>
            <a:r>
              <a:rPr lang="cs-CZ" altLang="cs-CZ" sz="2400" b="1" smtClean="0">
                <a:latin typeface="Times New Roman" pitchFamily="18" charset="0"/>
              </a:rPr>
              <a:t>Zvyšuje glukosu v krvi</a:t>
            </a:r>
          </a:p>
          <a:p>
            <a:pPr eaLnBrk="1" hangingPunct="1">
              <a:spcBef>
                <a:spcPct val="50000"/>
              </a:spcBef>
              <a:buClr>
                <a:srgbClr val="0033CC"/>
              </a:buClr>
              <a:buFont typeface="Times New Roman" pitchFamily="18" charset="0"/>
              <a:buChar char="↑"/>
            </a:pPr>
            <a:r>
              <a:rPr lang="cs-CZ" altLang="cs-CZ" sz="2400" b="1" smtClean="0">
                <a:latin typeface="Times New Roman" pitchFamily="18" charset="0"/>
              </a:rPr>
              <a:t>Stimuluje glukoneogenezi</a:t>
            </a:r>
          </a:p>
          <a:p>
            <a:pPr eaLnBrk="1" hangingPunct="1">
              <a:spcBef>
                <a:spcPct val="50000"/>
              </a:spcBef>
              <a:buClr>
                <a:srgbClr val="0033CC"/>
              </a:buClr>
              <a:buFont typeface="Times New Roman" pitchFamily="18" charset="0"/>
              <a:buChar char="↑"/>
            </a:pPr>
            <a:r>
              <a:rPr lang="cs-CZ" altLang="cs-CZ" sz="2400" b="1" smtClean="0">
                <a:latin typeface="Times New Roman" pitchFamily="18" charset="0"/>
              </a:rPr>
              <a:t>Zvyšuje odbourání jaterního glykogenu</a:t>
            </a:r>
          </a:p>
          <a:p>
            <a:pPr eaLnBrk="1" hangingPunct="1">
              <a:spcBef>
                <a:spcPct val="50000"/>
              </a:spcBef>
              <a:buClr>
                <a:srgbClr val="0033CC"/>
              </a:buClr>
              <a:buFont typeface="Times New Roman" pitchFamily="18" charset="0"/>
              <a:buChar char="↑"/>
            </a:pPr>
            <a:endParaRPr lang="cs-CZ" altLang="cs-CZ" b="1" smtClean="0">
              <a:latin typeface="Times New Roman" pitchFamily="18" charset="0"/>
            </a:endParaRPr>
          </a:p>
          <a:p>
            <a:pPr eaLnBrk="1" hangingPunct="1">
              <a:spcBef>
                <a:spcPct val="50000"/>
              </a:spcBef>
            </a:pPr>
            <a:endParaRPr lang="cs-CZ" altLang="cs-CZ" b="1" smtClean="0">
              <a:latin typeface="Times New Roman" pitchFamily="18" charset="0"/>
            </a:endParaRPr>
          </a:p>
        </p:txBody>
      </p:sp>
      <p:sp>
        <p:nvSpPr>
          <p:cNvPr id="257029" name="Text Box 7"/>
          <p:cNvSpPr txBox="1">
            <a:spLocks noChangeArrowheads="1"/>
          </p:cNvSpPr>
          <p:nvPr/>
        </p:nvSpPr>
        <p:spPr bwMode="auto">
          <a:xfrm>
            <a:off x="1116013" y="4581525"/>
            <a:ext cx="2449512" cy="396875"/>
          </a:xfrm>
          <a:prstGeom prst="rect">
            <a:avLst/>
          </a:prstGeom>
          <a:noFill/>
          <a:ln w="9525">
            <a:noFill/>
            <a:miter lim="800000"/>
            <a:headEnd/>
            <a:tailEnd/>
          </a:ln>
        </p:spPr>
        <p:txBody>
          <a:bodyPr>
            <a:spAutoFit/>
          </a:bodyPr>
          <a:lstStyle/>
          <a:p>
            <a:pPr>
              <a:spcBef>
                <a:spcPct val="50000"/>
              </a:spcBef>
            </a:pPr>
            <a:r>
              <a:rPr lang="cs-CZ" altLang="cs-CZ" sz="2000" i="1">
                <a:latin typeface="Arial" charset="0"/>
              </a:rPr>
              <a:t>Anabolické účinky</a:t>
            </a:r>
          </a:p>
        </p:txBody>
      </p:sp>
      <p:sp>
        <p:nvSpPr>
          <p:cNvPr id="55304" name="Rectangle 8"/>
          <p:cNvSpPr>
            <a:spLocks noChangeArrowheads="1"/>
          </p:cNvSpPr>
          <p:nvPr/>
        </p:nvSpPr>
        <p:spPr bwMode="auto">
          <a:xfrm>
            <a:off x="250825" y="2349500"/>
            <a:ext cx="3527425" cy="431800"/>
          </a:xfrm>
          <a:prstGeom prst="rect">
            <a:avLst/>
          </a:prstGeom>
          <a:noFill/>
          <a:ln w="19050">
            <a:solidFill>
              <a:schemeClr val="tx1"/>
            </a:solidFill>
            <a:miter lim="800000"/>
            <a:headEnd/>
            <a:tailEnd/>
          </a:ln>
        </p:spPr>
        <p:txBody>
          <a:bodyPr wrap="none" anchor="ctr"/>
          <a:lstStyle/>
          <a:p>
            <a:endParaRPr lang="cs-CZ" altLang="cs-CZ" sz="4000"/>
          </a:p>
        </p:txBody>
      </p:sp>
      <p:sp>
        <p:nvSpPr>
          <p:cNvPr id="55305" name="Rectangle 9"/>
          <p:cNvSpPr>
            <a:spLocks noChangeArrowheads="1"/>
          </p:cNvSpPr>
          <p:nvPr/>
        </p:nvSpPr>
        <p:spPr bwMode="auto">
          <a:xfrm>
            <a:off x="4716463" y="2349500"/>
            <a:ext cx="4032250" cy="431800"/>
          </a:xfrm>
          <a:prstGeom prst="rect">
            <a:avLst/>
          </a:prstGeom>
          <a:noFill/>
          <a:ln w="19050">
            <a:solidFill>
              <a:schemeClr val="tx1"/>
            </a:solidFill>
            <a:miter lim="800000"/>
            <a:headEnd/>
            <a:tailEnd/>
          </a:ln>
        </p:spPr>
        <p:txBody>
          <a:bodyPr wrap="none" anchor="ctr"/>
          <a:lstStyle/>
          <a:p>
            <a:endParaRPr lang="cs-CZ" altLang="cs-CZ" sz="4000"/>
          </a:p>
        </p:txBody>
      </p:sp>
      <p:sp>
        <p:nvSpPr>
          <p:cNvPr id="257032" name="Text Box 10"/>
          <p:cNvSpPr txBox="1">
            <a:spLocks noChangeArrowheads="1"/>
          </p:cNvSpPr>
          <p:nvPr/>
        </p:nvSpPr>
        <p:spPr bwMode="auto">
          <a:xfrm>
            <a:off x="323850" y="5445125"/>
            <a:ext cx="9432925" cy="914400"/>
          </a:xfrm>
          <a:prstGeom prst="rect">
            <a:avLst/>
          </a:prstGeom>
          <a:noFill/>
          <a:ln w="9525">
            <a:noFill/>
            <a:miter lim="800000"/>
            <a:headEnd/>
            <a:tailEnd/>
          </a:ln>
        </p:spPr>
        <p:txBody>
          <a:bodyPr>
            <a:spAutoFit/>
          </a:bodyPr>
          <a:lstStyle/>
          <a:p>
            <a:pPr>
              <a:spcBef>
                <a:spcPct val="50000"/>
              </a:spcBef>
            </a:pPr>
            <a:r>
              <a:rPr lang="cs-CZ" altLang="cs-CZ" sz="2400">
                <a:solidFill>
                  <a:srgbClr val="0033CC"/>
                </a:solidFill>
              </a:rPr>
              <a:t>„Stresové“ hormony: </a:t>
            </a:r>
            <a:r>
              <a:rPr lang="cs-CZ" altLang="cs-CZ" sz="2000" b="0"/>
              <a:t>Adrenalin (zvyšuje odbourání glykogenu)</a:t>
            </a:r>
          </a:p>
          <a:p>
            <a:pPr>
              <a:spcBef>
                <a:spcPct val="50000"/>
              </a:spcBef>
            </a:pPr>
            <a:r>
              <a:rPr lang="cs-CZ" altLang="cs-CZ" sz="2000" b="0"/>
              <a:t>                                            Kortizol</a:t>
            </a:r>
            <a:r>
              <a:rPr lang="cs-CZ" altLang="cs-CZ" sz="2000"/>
              <a:t> </a:t>
            </a:r>
            <a:r>
              <a:rPr lang="cs-CZ" altLang="cs-CZ" sz="2000" b="0"/>
              <a:t>(zvyšuje glukoneogenezi z AK)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5304"/>
                                        </p:tgtEl>
                                        <p:attrNameLst>
                                          <p:attrName>style.visibility</p:attrName>
                                        </p:attrNameLst>
                                      </p:cBhvr>
                                      <p:to>
                                        <p:strVal val="visible"/>
                                      </p:to>
                                    </p:set>
                                    <p:anim calcmode="lin" valueType="num">
                                      <p:cBhvr>
                                        <p:cTn id="7" dur="500" fill="hold"/>
                                        <p:tgtEl>
                                          <p:spTgt spid="55304"/>
                                        </p:tgtEl>
                                        <p:attrNameLst>
                                          <p:attrName>ppt_w</p:attrName>
                                        </p:attrNameLst>
                                      </p:cBhvr>
                                      <p:tavLst>
                                        <p:tav tm="0">
                                          <p:val>
                                            <p:fltVal val="0"/>
                                          </p:val>
                                        </p:tav>
                                        <p:tav tm="100000">
                                          <p:val>
                                            <p:strVal val="#ppt_w"/>
                                          </p:val>
                                        </p:tav>
                                      </p:tavLst>
                                    </p:anim>
                                    <p:anim calcmode="lin" valueType="num">
                                      <p:cBhvr>
                                        <p:cTn id="8" dur="500" fill="hold"/>
                                        <p:tgtEl>
                                          <p:spTgt spid="55304"/>
                                        </p:tgtEl>
                                        <p:attrNameLst>
                                          <p:attrName>ppt_h</p:attrName>
                                        </p:attrNameLst>
                                      </p:cBhvr>
                                      <p:tavLst>
                                        <p:tav tm="0">
                                          <p:val>
                                            <p:fltVal val="0"/>
                                          </p:val>
                                        </p:tav>
                                        <p:tav tm="100000">
                                          <p:val>
                                            <p:strVal val="#ppt_h"/>
                                          </p:val>
                                        </p:tav>
                                      </p:tavLst>
                                    </p:anim>
                                    <p:animEffect transition="in" filter="fade">
                                      <p:cBhvr>
                                        <p:cTn id="9" dur="500"/>
                                        <p:tgtEl>
                                          <p:spTgt spid="55304"/>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55305"/>
                                        </p:tgtEl>
                                        <p:attrNameLst>
                                          <p:attrName>style.visibility</p:attrName>
                                        </p:attrNameLst>
                                      </p:cBhvr>
                                      <p:to>
                                        <p:strVal val="visible"/>
                                      </p:to>
                                    </p:set>
                                    <p:anim calcmode="lin" valueType="num">
                                      <p:cBhvr>
                                        <p:cTn id="12" dur="500" fill="hold"/>
                                        <p:tgtEl>
                                          <p:spTgt spid="55305"/>
                                        </p:tgtEl>
                                        <p:attrNameLst>
                                          <p:attrName>ppt_w</p:attrName>
                                        </p:attrNameLst>
                                      </p:cBhvr>
                                      <p:tavLst>
                                        <p:tav tm="0">
                                          <p:val>
                                            <p:fltVal val="0"/>
                                          </p:val>
                                        </p:tav>
                                        <p:tav tm="100000">
                                          <p:val>
                                            <p:strVal val="#ppt_w"/>
                                          </p:val>
                                        </p:tav>
                                      </p:tavLst>
                                    </p:anim>
                                    <p:anim calcmode="lin" valueType="num">
                                      <p:cBhvr>
                                        <p:cTn id="13" dur="500" fill="hold"/>
                                        <p:tgtEl>
                                          <p:spTgt spid="55305"/>
                                        </p:tgtEl>
                                        <p:attrNameLst>
                                          <p:attrName>ppt_h</p:attrName>
                                        </p:attrNameLst>
                                      </p:cBhvr>
                                      <p:tavLst>
                                        <p:tav tm="0">
                                          <p:val>
                                            <p:fltVal val="0"/>
                                          </p:val>
                                        </p:tav>
                                        <p:tav tm="100000">
                                          <p:val>
                                            <p:strVal val="#ppt_h"/>
                                          </p:val>
                                        </p:tav>
                                      </p:tavLst>
                                    </p:anim>
                                    <p:animEffect transition="in" filter="fade">
                                      <p:cBhvr>
                                        <p:cTn id="14" dur="500"/>
                                        <p:tgtEl>
                                          <p:spTgt spid="553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4" grpId="0" animBg="1"/>
      <p:bldP spid="5530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49" name="Zástupný symbol pro číslo snímku 1"/>
          <p:cNvSpPr txBox="1">
            <a:spLocks noGrp="1"/>
          </p:cNvSpPr>
          <p:nvPr/>
        </p:nvSpPr>
        <p:spPr bwMode="auto">
          <a:xfrm>
            <a:off x="6553200" y="6248400"/>
            <a:ext cx="1905000" cy="457200"/>
          </a:xfrm>
          <a:prstGeom prst="rect">
            <a:avLst/>
          </a:prstGeom>
          <a:noFill/>
          <a:ln w="9525">
            <a:noFill/>
            <a:miter lim="800000"/>
            <a:headEnd/>
            <a:tailEnd/>
          </a:ln>
        </p:spPr>
        <p:txBody>
          <a:bodyPr/>
          <a:lstStyle/>
          <a:p>
            <a:pPr algn="r" eaLnBrk="0" hangingPunct="0"/>
            <a:fld id="{650C6B98-4E00-4171-BF1A-5A47762ECEB9}" type="slidenum">
              <a:rPr lang="en-CA" altLang="cs-CZ" sz="1400" b="0">
                <a:latin typeface="Arial" charset="0"/>
              </a:rPr>
              <a:pPr algn="r" eaLnBrk="0" hangingPunct="0"/>
              <a:t>47</a:t>
            </a:fld>
            <a:endParaRPr lang="en-CA" altLang="cs-CZ" sz="1400" b="0">
              <a:latin typeface="Arial" charset="0"/>
            </a:endParaRPr>
          </a:p>
        </p:txBody>
      </p:sp>
      <p:sp>
        <p:nvSpPr>
          <p:cNvPr id="258050" name="Zástupný symbol pro číslo snímku 3"/>
          <p:cNvSpPr txBox="1">
            <a:spLocks/>
          </p:cNvSpPr>
          <p:nvPr/>
        </p:nvSpPr>
        <p:spPr bwMode="auto">
          <a:xfrm>
            <a:off x="6553200" y="6248400"/>
            <a:ext cx="1905000" cy="457200"/>
          </a:xfrm>
          <a:prstGeom prst="rect">
            <a:avLst/>
          </a:prstGeom>
          <a:noFill/>
          <a:ln w="9525">
            <a:noFill/>
            <a:miter lim="800000"/>
            <a:headEnd/>
            <a:tailEnd/>
          </a:ln>
        </p:spPr>
        <p:txBody>
          <a:bodyPr/>
          <a:lstStyle/>
          <a:p>
            <a:pPr algn="r" eaLnBrk="0" hangingPunct="0"/>
            <a:fld id="{DE01F5F2-F0DF-46AB-A3D2-6FADD12433EB}" type="slidenum">
              <a:rPr lang="en-CA" altLang="cs-CZ" sz="1400" b="0">
                <a:latin typeface="Arial" charset="0"/>
              </a:rPr>
              <a:pPr algn="r" eaLnBrk="0" hangingPunct="0"/>
              <a:t>47</a:t>
            </a:fld>
            <a:endParaRPr lang="en-CA" altLang="cs-CZ" sz="1400" b="0">
              <a:latin typeface="Arial" charset="0"/>
            </a:endParaRPr>
          </a:p>
        </p:txBody>
      </p:sp>
      <p:sp>
        <p:nvSpPr>
          <p:cNvPr id="258051" name="Text Box 4"/>
          <p:cNvSpPr txBox="1">
            <a:spLocks noChangeArrowheads="1"/>
          </p:cNvSpPr>
          <p:nvPr/>
        </p:nvSpPr>
        <p:spPr bwMode="auto">
          <a:xfrm>
            <a:off x="503238" y="523875"/>
            <a:ext cx="8640762" cy="584200"/>
          </a:xfrm>
          <a:prstGeom prst="rect">
            <a:avLst/>
          </a:prstGeom>
          <a:noFill/>
          <a:ln w="9525">
            <a:noFill/>
            <a:miter lim="800000"/>
            <a:headEnd/>
            <a:tailEnd/>
          </a:ln>
        </p:spPr>
        <p:txBody>
          <a:bodyPr>
            <a:spAutoFit/>
          </a:bodyPr>
          <a:lstStyle/>
          <a:p>
            <a:pPr eaLnBrk="0" hangingPunct="0">
              <a:spcBef>
                <a:spcPct val="50000"/>
              </a:spcBef>
            </a:pPr>
            <a:r>
              <a:rPr lang="cs-CZ" altLang="cs-CZ" dirty="0">
                <a:solidFill>
                  <a:srgbClr val="0000CC"/>
                </a:solidFill>
                <a:cs typeface="Times New Roman" panose="02020603050405020304" pitchFamily="18" charset="0"/>
              </a:rPr>
              <a:t>Přeměny glukosy v buňkách a jejich význam</a:t>
            </a:r>
          </a:p>
        </p:txBody>
      </p:sp>
      <p:graphicFrame>
        <p:nvGraphicFramePr>
          <p:cNvPr id="254995" name="Group 19"/>
          <p:cNvGraphicFramePr>
            <a:graphicFrameLocks noGrp="1"/>
          </p:cNvGraphicFramePr>
          <p:nvPr>
            <p:extLst>
              <p:ext uri="{D42A27DB-BD31-4B8C-83A1-F6EECF244321}">
                <p14:modId xmlns:p14="http://schemas.microsoft.com/office/powerpoint/2010/main" val="3765574420"/>
              </p:ext>
            </p:extLst>
          </p:nvPr>
        </p:nvGraphicFramePr>
        <p:xfrm>
          <a:off x="323850" y="2205038"/>
          <a:ext cx="8424863" cy="3140111"/>
        </p:xfrm>
        <a:graphic>
          <a:graphicData uri="http://schemas.openxmlformats.org/drawingml/2006/table">
            <a:tbl>
              <a:tblPr/>
              <a:tblGrid>
                <a:gridCol w="2303463"/>
                <a:gridCol w="6121400"/>
              </a:tblGrid>
              <a:tr h="457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400" b="0" i="0" u="none" strike="noStrike" cap="none" normalizeH="0" baseline="0" dirty="0" smtClean="0">
                          <a:ln>
                            <a:noFill/>
                          </a:ln>
                          <a:solidFill>
                            <a:schemeClr val="tx1"/>
                          </a:solidFill>
                          <a:effectLst/>
                          <a:latin typeface="Times New Roman" pitchFamily="18" charset="0"/>
                        </a:rPr>
                        <a:t>Pochod</a:t>
                      </a:r>
                    </a:p>
                  </a:txBody>
                  <a:tcPr marT="45738" marB="457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Times New Roman" pitchFamily="18" charset="0"/>
                        </a:rPr>
                        <a:t>Význam</a:t>
                      </a:r>
                    </a:p>
                  </a:txBody>
                  <a:tcPr marT="45738" marB="457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682875">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Times New Roman" pitchFamily="18" charset="0"/>
                        </a:rPr>
                        <a:t>glykolýza</a:t>
                      </a:r>
                    </a:p>
                    <a:p>
                      <a:pPr marL="0" marR="0" lvl="0" indent="0" algn="l" defTabSz="914400" rtl="0" eaLnBrk="0" fontAlgn="base" latinLnBrk="0" hangingPunct="0">
                        <a:lnSpc>
                          <a:spcPct val="100000"/>
                        </a:lnSpc>
                        <a:spcBef>
                          <a:spcPct val="5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Times New Roman" pitchFamily="18" charset="0"/>
                        </a:rPr>
                        <a:t>glukoneogeneze</a:t>
                      </a:r>
                    </a:p>
                    <a:p>
                      <a:pPr marL="0" marR="0" lvl="0" indent="0" algn="l" defTabSz="914400" rtl="0" eaLnBrk="0" fontAlgn="base" latinLnBrk="0" hangingPunct="0">
                        <a:lnSpc>
                          <a:spcPct val="100000"/>
                        </a:lnSpc>
                        <a:spcBef>
                          <a:spcPct val="5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Times New Roman" pitchFamily="18" charset="0"/>
                        </a:rPr>
                        <a:t>syntéza glykogenu</a:t>
                      </a:r>
                    </a:p>
                    <a:p>
                      <a:pPr marL="0" marR="0" lvl="0" indent="0" algn="l" defTabSz="914400" rtl="0" eaLnBrk="0" fontAlgn="base" latinLnBrk="0" hangingPunct="0">
                        <a:lnSpc>
                          <a:spcPct val="100000"/>
                        </a:lnSpc>
                        <a:spcBef>
                          <a:spcPct val="50000"/>
                        </a:spcBef>
                        <a:spcAft>
                          <a:spcPct val="0"/>
                        </a:spcAft>
                        <a:buClrTx/>
                        <a:buSzTx/>
                        <a:buFontTx/>
                        <a:buNone/>
                        <a:tabLst/>
                      </a:pPr>
                      <a:r>
                        <a:rPr kumimoji="0" lang="cs-CZ" sz="2000" b="0" i="0" u="none" strike="noStrike" cap="none" normalizeH="0" baseline="0" dirty="0" err="1" smtClean="0">
                          <a:ln>
                            <a:noFill/>
                          </a:ln>
                          <a:solidFill>
                            <a:schemeClr val="tx1"/>
                          </a:solidFill>
                          <a:effectLst/>
                          <a:latin typeface="Times New Roman" pitchFamily="18" charset="0"/>
                        </a:rPr>
                        <a:t>glykogenolýza</a:t>
                      </a:r>
                      <a:endParaRPr kumimoji="0" lang="cs-CZ"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50000"/>
                        </a:spcBef>
                        <a:spcAft>
                          <a:spcPct val="0"/>
                        </a:spcAft>
                        <a:buClrTx/>
                        <a:buSzTx/>
                        <a:buFontTx/>
                        <a:buNone/>
                        <a:tabLst/>
                      </a:pPr>
                      <a:r>
                        <a:rPr kumimoji="0" lang="cs-CZ" sz="2000" b="0" i="0" u="none" strike="noStrike" cap="none" normalizeH="0" baseline="0" dirty="0" err="1" smtClean="0">
                          <a:ln>
                            <a:noFill/>
                          </a:ln>
                          <a:solidFill>
                            <a:schemeClr val="tx1"/>
                          </a:solidFill>
                          <a:effectLst/>
                          <a:latin typeface="Times New Roman" pitchFamily="18" charset="0"/>
                        </a:rPr>
                        <a:t>pentosový</a:t>
                      </a:r>
                      <a:r>
                        <a:rPr kumimoji="0" lang="cs-CZ" sz="2000" b="0" i="0" u="none" strike="noStrike" cap="none" normalizeH="0" baseline="0" dirty="0" smtClean="0">
                          <a:ln>
                            <a:noFill/>
                          </a:ln>
                          <a:solidFill>
                            <a:schemeClr val="tx1"/>
                          </a:solidFill>
                          <a:effectLst/>
                          <a:latin typeface="Times New Roman" pitchFamily="18" charset="0"/>
                        </a:rPr>
                        <a:t> cyklus</a:t>
                      </a:r>
                    </a:p>
                    <a:p>
                      <a:pPr marL="0" marR="0" lvl="0" indent="0" algn="l" defTabSz="914400" rtl="0" eaLnBrk="0" fontAlgn="base" latinLnBrk="0" hangingPunct="0">
                        <a:lnSpc>
                          <a:spcPct val="100000"/>
                        </a:lnSpc>
                        <a:spcBef>
                          <a:spcPct val="5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Times New Roman" pitchFamily="18" charset="0"/>
                        </a:rPr>
                        <a:t>syntéza derivátů</a:t>
                      </a:r>
                    </a:p>
                  </a:txBody>
                  <a:tcPr marT="45738" marB="457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zisk energie, přeměna acetylCoA na mastné kyseliny</a:t>
                      </a:r>
                    </a:p>
                    <a:p>
                      <a:pPr marL="0" marR="0" lvl="0" indent="0" algn="l" defTabSz="914400" rtl="0" eaLnBrk="0" fontAlgn="base" latinLnBrk="0" hangingPunct="0">
                        <a:lnSpc>
                          <a:spcPct val="100000"/>
                        </a:lnSpc>
                        <a:spcBef>
                          <a:spcPct val="5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doplnění glukosy při nedostatku</a:t>
                      </a:r>
                    </a:p>
                    <a:p>
                      <a:pPr marL="0" marR="0" lvl="0" indent="0" algn="l" defTabSz="914400" rtl="0" eaLnBrk="0" fontAlgn="base" latinLnBrk="0" hangingPunct="0">
                        <a:lnSpc>
                          <a:spcPct val="100000"/>
                        </a:lnSpc>
                        <a:spcBef>
                          <a:spcPct val="5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tvorba zásob glukosy </a:t>
                      </a:r>
                    </a:p>
                    <a:p>
                      <a:pPr marL="0" marR="0" lvl="0" indent="0" algn="l" defTabSz="914400" rtl="0" eaLnBrk="0" fontAlgn="base" latinLnBrk="0" hangingPunct="0">
                        <a:lnSpc>
                          <a:spcPct val="100000"/>
                        </a:lnSpc>
                        <a:spcBef>
                          <a:spcPct val="5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doplnění glukosy při nedostatku</a:t>
                      </a:r>
                    </a:p>
                    <a:p>
                      <a:pPr marL="0" marR="0" lvl="0" indent="0" algn="l" defTabSz="914400" rtl="0" eaLnBrk="0" fontAlgn="base" latinLnBrk="0" hangingPunct="0">
                        <a:lnSpc>
                          <a:spcPct val="100000"/>
                        </a:lnSpc>
                        <a:spcBef>
                          <a:spcPct val="5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zdroj pentos, zdroj NADPH, </a:t>
                      </a:r>
                    </a:p>
                    <a:p>
                      <a:pPr marL="0" marR="0" lvl="0" indent="0" algn="l" defTabSz="914400" rtl="0" eaLnBrk="0" fontAlgn="base" latinLnBrk="0" hangingPunct="0">
                        <a:lnSpc>
                          <a:spcPct val="100000"/>
                        </a:lnSpc>
                        <a:spcBef>
                          <a:spcPct val="5000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rPr>
                        <a:t>glykoproteiny, </a:t>
                      </a:r>
                    </a:p>
                  </a:txBody>
                  <a:tcPr marT="45738" marB="457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číslo snímku 6"/>
          <p:cNvSpPr>
            <a:spLocks noGrp="1"/>
          </p:cNvSpPr>
          <p:nvPr>
            <p:ph type="sldNum" sz="quarter" idx="12"/>
          </p:nvPr>
        </p:nvSpPr>
        <p:spPr/>
        <p:txBody>
          <a:bodyPr/>
          <a:lstStyle/>
          <a:p>
            <a:pPr>
              <a:defRPr/>
            </a:pPr>
            <a:fld id="{CE40E9A3-CECC-4E89-B69A-9A86E135079A}" type="slidenum">
              <a:rPr lang="cs-CZ"/>
              <a:pPr>
                <a:defRPr/>
              </a:pPr>
              <a:t>48</a:t>
            </a:fld>
            <a:endParaRPr lang="cs-CZ"/>
          </a:p>
        </p:txBody>
      </p:sp>
      <p:sp>
        <p:nvSpPr>
          <p:cNvPr id="259074" name="Rectangle 4"/>
          <p:cNvSpPr>
            <a:spLocks noGrp="1" noChangeArrowheads="1"/>
          </p:cNvSpPr>
          <p:nvPr>
            <p:ph type="title"/>
          </p:nvPr>
        </p:nvSpPr>
        <p:spPr>
          <a:xfrm>
            <a:off x="457200" y="-171450"/>
            <a:ext cx="8229600" cy="1143000"/>
          </a:xfrm>
        </p:spPr>
        <p:txBody>
          <a:bodyPr/>
          <a:lstStyle/>
          <a:p>
            <a:pPr eaLnBrk="1" hangingPunct="1"/>
            <a:r>
              <a:rPr lang="cs-CZ" altLang="cs-CZ" sz="4000" b="1" smtClean="0">
                <a:solidFill>
                  <a:srgbClr val="0033CC"/>
                </a:solidFill>
                <a:latin typeface="Times New Roman" pitchFamily="18" charset="0"/>
              </a:rPr>
              <a:t>Schema metabolických drah glukosy</a:t>
            </a:r>
          </a:p>
        </p:txBody>
      </p:sp>
      <p:sp>
        <p:nvSpPr>
          <p:cNvPr id="259075" name="Rectangle 65"/>
          <p:cNvSpPr>
            <a:spLocks noChangeArrowheads="1"/>
          </p:cNvSpPr>
          <p:nvPr/>
        </p:nvSpPr>
        <p:spPr bwMode="auto">
          <a:xfrm>
            <a:off x="0" y="914400"/>
            <a:ext cx="9144000" cy="457200"/>
          </a:xfrm>
          <a:prstGeom prst="rect">
            <a:avLst/>
          </a:prstGeom>
          <a:noFill/>
          <a:ln w="9525">
            <a:noFill/>
            <a:miter lim="800000"/>
            <a:headEnd/>
            <a:tailEnd/>
          </a:ln>
        </p:spPr>
        <p:txBody>
          <a:bodyPr wrap="none" anchor="ctr">
            <a:spAutoFit/>
          </a:bodyPr>
          <a:lstStyle/>
          <a:p>
            <a:endParaRPr lang="cs-CZ" altLang="cs-CZ" sz="1800" b="0">
              <a:latin typeface="Arial" charset="0"/>
            </a:endParaRPr>
          </a:p>
        </p:txBody>
      </p:sp>
      <p:sp>
        <p:nvSpPr>
          <p:cNvPr id="259076" name="Text Box 108"/>
          <p:cNvSpPr txBox="1">
            <a:spLocks noChangeArrowheads="1"/>
          </p:cNvSpPr>
          <p:nvPr/>
        </p:nvSpPr>
        <p:spPr bwMode="auto">
          <a:xfrm>
            <a:off x="3276600" y="908050"/>
            <a:ext cx="1873250" cy="647700"/>
          </a:xfrm>
          <a:prstGeom prst="rect">
            <a:avLst/>
          </a:prstGeom>
          <a:solidFill>
            <a:srgbClr val="FFFF00"/>
          </a:solidFill>
          <a:ln w="9525">
            <a:noFill/>
            <a:miter lim="800000"/>
            <a:headEnd/>
            <a:tailEnd/>
          </a:ln>
        </p:spPr>
        <p:txBody>
          <a:bodyPr/>
          <a:lstStyle/>
          <a:p>
            <a:pPr algn="ctr"/>
            <a:r>
              <a:rPr lang="cs-CZ" altLang="cs-CZ">
                <a:solidFill>
                  <a:srgbClr val="FF0000"/>
                </a:solidFill>
                <a:latin typeface="Arial" charset="0"/>
                <a:ea typeface="Times New Roman" pitchFamily="18" charset="0"/>
                <a:cs typeface="Arial" charset="0"/>
              </a:rPr>
              <a:t>glukosa</a:t>
            </a:r>
            <a:endParaRPr lang="cs-CZ" altLang="cs-CZ">
              <a:solidFill>
                <a:srgbClr val="FF0000"/>
              </a:solidFill>
              <a:ea typeface="Times New Roman" pitchFamily="18" charset="0"/>
              <a:cs typeface="Arial" charset="0"/>
            </a:endParaRPr>
          </a:p>
          <a:p>
            <a:pPr eaLnBrk="0" hangingPunct="0"/>
            <a:endParaRPr lang="cs-CZ" altLang="cs-CZ">
              <a:solidFill>
                <a:srgbClr val="FF0000"/>
              </a:solidFill>
              <a:latin typeface="Arial" charset="0"/>
              <a:ea typeface="Times New Roman" pitchFamily="18" charset="0"/>
              <a:cs typeface="Arial" charset="0"/>
            </a:endParaRPr>
          </a:p>
        </p:txBody>
      </p:sp>
      <p:sp>
        <p:nvSpPr>
          <p:cNvPr id="259077" name="Text Box 107"/>
          <p:cNvSpPr txBox="1">
            <a:spLocks noChangeArrowheads="1"/>
          </p:cNvSpPr>
          <p:nvPr/>
        </p:nvSpPr>
        <p:spPr bwMode="auto">
          <a:xfrm>
            <a:off x="34925" y="2492375"/>
            <a:ext cx="1600200" cy="571500"/>
          </a:xfrm>
          <a:prstGeom prst="rect">
            <a:avLst/>
          </a:prstGeom>
          <a:noFill/>
          <a:ln w="9525">
            <a:noFill/>
            <a:miter lim="800000"/>
            <a:headEnd/>
            <a:tailEnd/>
          </a:ln>
        </p:spPr>
        <p:txBody>
          <a:bodyPr/>
          <a:lstStyle/>
          <a:p>
            <a:pPr algn="ctr"/>
            <a:r>
              <a:rPr lang="cs-CZ" altLang="cs-CZ" sz="2400">
                <a:latin typeface="Arial" charset="0"/>
                <a:ea typeface="Times New Roman" pitchFamily="18" charset="0"/>
                <a:cs typeface="Arial" charset="0"/>
              </a:rPr>
              <a:t>pentosy</a:t>
            </a:r>
            <a:endParaRPr lang="cs-CZ" altLang="cs-CZ" sz="2400">
              <a:ea typeface="Times New Roman" pitchFamily="18" charset="0"/>
              <a:cs typeface="Arial" charset="0"/>
            </a:endParaRPr>
          </a:p>
          <a:p>
            <a:pPr algn="ctr" eaLnBrk="0" hangingPunct="0"/>
            <a:r>
              <a:rPr lang="cs-CZ" altLang="cs-CZ" sz="1600" b="0">
                <a:latin typeface="Arial" charset="0"/>
                <a:ea typeface="Times New Roman" pitchFamily="18" charset="0"/>
                <a:cs typeface="Arial" charset="0"/>
              </a:rPr>
              <a:t>(DNA, RNA ...)</a:t>
            </a:r>
            <a:endParaRPr lang="cs-CZ" altLang="cs-CZ" sz="1600" b="0">
              <a:ea typeface="Times New Roman" pitchFamily="18" charset="0"/>
              <a:cs typeface="Arial" charset="0"/>
            </a:endParaRPr>
          </a:p>
          <a:p>
            <a:pPr eaLnBrk="0" hangingPunct="0"/>
            <a:endParaRPr lang="cs-CZ" altLang="cs-CZ" sz="1600" b="0">
              <a:latin typeface="Arial" charset="0"/>
              <a:ea typeface="Times New Roman" pitchFamily="18" charset="0"/>
              <a:cs typeface="Arial" charset="0"/>
            </a:endParaRPr>
          </a:p>
        </p:txBody>
      </p:sp>
      <p:sp>
        <p:nvSpPr>
          <p:cNvPr id="259078" name="Text Box 106"/>
          <p:cNvSpPr txBox="1">
            <a:spLocks noChangeArrowheads="1"/>
          </p:cNvSpPr>
          <p:nvPr/>
        </p:nvSpPr>
        <p:spPr bwMode="auto">
          <a:xfrm>
            <a:off x="7380288" y="2420938"/>
            <a:ext cx="1600200" cy="571500"/>
          </a:xfrm>
          <a:prstGeom prst="rect">
            <a:avLst/>
          </a:prstGeom>
          <a:noFill/>
          <a:ln w="9525">
            <a:noFill/>
            <a:miter lim="800000"/>
            <a:headEnd/>
            <a:tailEnd/>
          </a:ln>
        </p:spPr>
        <p:txBody>
          <a:bodyPr/>
          <a:lstStyle/>
          <a:p>
            <a:pPr algn="ctr"/>
            <a:r>
              <a:rPr lang="cs-CZ" altLang="cs-CZ" sz="2400">
                <a:solidFill>
                  <a:srgbClr val="FF0000"/>
                </a:solidFill>
                <a:latin typeface="Arial" charset="0"/>
                <a:ea typeface="Times New Roman" pitchFamily="18" charset="0"/>
                <a:cs typeface="Arial" charset="0"/>
              </a:rPr>
              <a:t>glykogen</a:t>
            </a:r>
            <a:endParaRPr lang="cs-CZ" altLang="cs-CZ" sz="2400">
              <a:solidFill>
                <a:srgbClr val="FF0000"/>
              </a:solidFill>
              <a:ea typeface="Times New Roman" pitchFamily="18" charset="0"/>
              <a:cs typeface="Arial" charset="0"/>
            </a:endParaRPr>
          </a:p>
          <a:p>
            <a:pPr algn="ctr" eaLnBrk="0" hangingPunct="0"/>
            <a:r>
              <a:rPr lang="cs-CZ" altLang="cs-CZ" sz="1600" b="0">
                <a:latin typeface="Arial" charset="0"/>
                <a:ea typeface="Times New Roman" pitchFamily="18" charset="0"/>
                <a:cs typeface="Arial" charset="0"/>
              </a:rPr>
              <a:t>(játra, svaly)</a:t>
            </a:r>
            <a:endParaRPr lang="cs-CZ" altLang="cs-CZ" sz="1600" b="0">
              <a:ea typeface="Times New Roman" pitchFamily="18" charset="0"/>
              <a:cs typeface="Arial" charset="0"/>
            </a:endParaRPr>
          </a:p>
          <a:p>
            <a:pPr eaLnBrk="0" hangingPunct="0"/>
            <a:endParaRPr lang="cs-CZ" altLang="cs-CZ" sz="1800" b="0">
              <a:solidFill>
                <a:srgbClr val="FF0000"/>
              </a:solidFill>
              <a:latin typeface="Arial" charset="0"/>
              <a:ea typeface="Times New Roman" pitchFamily="18" charset="0"/>
              <a:cs typeface="Arial" charset="0"/>
            </a:endParaRPr>
          </a:p>
        </p:txBody>
      </p:sp>
      <p:sp>
        <p:nvSpPr>
          <p:cNvPr id="259079" name="Text Box 105"/>
          <p:cNvSpPr txBox="1">
            <a:spLocks noChangeArrowheads="1"/>
          </p:cNvSpPr>
          <p:nvPr/>
        </p:nvSpPr>
        <p:spPr bwMode="auto">
          <a:xfrm>
            <a:off x="2843213" y="5949950"/>
            <a:ext cx="3178175" cy="576263"/>
          </a:xfrm>
          <a:prstGeom prst="rect">
            <a:avLst/>
          </a:prstGeom>
          <a:solidFill>
            <a:srgbClr val="FFFF00">
              <a:alpha val="50195"/>
            </a:srgbClr>
          </a:solidFill>
          <a:ln w="9525">
            <a:noFill/>
            <a:miter lim="800000"/>
            <a:headEnd/>
            <a:tailEnd/>
          </a:ln>
        </p:spPr>
        <p:txBody>
          <a:bodyPr/>
          <a:lstStyle/>
          <a:p>
            <a:pPr algn="ctr"/>
            <a:r>
              <a:rPr lang="en-US" altLang="cs-CZ" sz="2400">
                <a:solidFill>
                  <a:srgbClr val="FF0000"/>
                </a:solidFill>
                <a:latin typeface="Arial" charset="0"/>
                <a:ea typeface="Times New Roman" pitchFamily="18" charset="0"/>
                <a:cs typeface="Arial" charset="0"/>
              </a:rPr>
              <a:t>CO</a:t>
            </a:r>
            <a:r>
              <a:rPr lang="en-US" altLang="cs-CZ" sz="2400" baseline="-30000">
                <a:solidFill>
                  <a:srgbClr val="FF0000"/>
                </a:solidFill>
                <a:latin typeface="Arial" charset="0"/>
                <a:ea typeface="Times New Roman" pitchFamily="18" charset="0"/>
                <a:cs typeface="Arial" charset="0"/>
              </a:rPr>
              <a:t>2</a:t>
            </a:r>
            <a:r>
              <a:rPr lang="en-US" altLang="cs-CZ" sz="2400">
                <a:solidFill>
                  <a:srgbClr val="FF0000"/>
                </a:solidFill>
                <a:latin typeface="Arial" charset="0"/>
                <a:ea typeface="Times New Roman" pitchFamily="18" charset="0"/>
                <a:cs typeface="Arial" charset="0"/>
              </a:rPr>
              <a:t> + H</a:t>
            </a:r>
            <a:r>
              <a:rPr lang="en-US" altLang="cs-CZ" sz="2400" baseline="-30000">
                <a:solidFill>
                  <a:srgbClr val="FF0000"/>
                </a:solidFill>
                <a:latin typeface="Arial" charset="0"/>
                <a:ea typeface="Times New Roman" pitchFamily="18" charset="0"/>
                <a:cs typeface="Arial" charset="0"/>
              </a:rPr>
              <a:t>2</a:t>
            </a:r>
            <a:r>
              <a:rPr lang="en-US" altLang="cs-CZ" sz="2400">
                <a:solidFill>
                  <a:srgbClr val="FF0000"/>
                </a:solidFill>
                <a:latin typeface="Arial" charset="0"/>
                <a:ea typeface="Times New Roman" pitchFamily="18" charset="0"/>
                <a:cs typeface="Arial" charset="0"/>
              </a:rPr>
              <a:t>O + </a:t>
            </a:r>
            <a:r>
              <a:rPr lang="cs-CZ" altLang="cs-CZ" sz="2400">
                <a:solidFill>
                  <a:srgbClr val="FF0000"/>
                </a:solidFill>
                <a:latin typeface="Arial" charset="0"/>
                <a:ea typeface="Times New Roman" pitchFamily="18" charset="0"/>
                <a:cs typeface="Arial" charset="0"/>
              </a:rPr>
              <a:t>energie </a:t>
            </a:r>
            <a:endParaRPr lang="cs-CZ" altLang="cs-CZ" sz="2400" b="0">
              <a:solidFill>
                <a:srgbClr val="FF0000"/>
              </a:solidFill>
              <a:latin typeface="Arial" charset="0"/>
              <a:ea typeface="Times New Roman" pitchFamily="18" charset="0"/>
              <a:cs typeface="Arial" charset="0"/>
            </a:endParaRPr>
          </a:p>
        </p:txBody>
      </p:sp>
      <p:sp>
        <p:nvSpPr>
          <p:cNvPr id="259080" name="Text Box 104"/>
          <p:cNvSpPr txBox="1">
            <a:spLocks noChangeArrowheads="1"/>
          </p:cNvSpPr>
          <p:nvPr/>
        </p:nvSpPr>
        <p:spPr bwMode="auto">
          <a:xfrm>
            <a:off x="3454400" y="3789363"/>
            <a:ext cx="1404938" cy="446087"/>
          </a:xfrm>
          <a:prstGeom prst="rect">
            <a:avLst/>
          </a:prstGeom>
          <a:solidFill>
            <a:srgbClr val="FFFFFF"/>
          </a:solidFill>
          <a:ln w="9525">
            <a:noFill/>
            <a:miter lim="800000"/>
            <a:headEnd/>
            <a:tailEnd/>
          </a:ln>
        </p:spPr>
        <p:txBody>
          <a:bodyPr/>
          <a:lstStyle/>
          <a:p>
            <a:r>
              <a:rPr lang="en-US" altLang="cs-CZ" sz="2400">
                <a:latin typeface="Arial" charset="0"/>
                <a:ea typeface="Times New Roman" pitchFamily="18" charset="0"/>
                <a:cs typeface="Arial" charset="0"/>
              </a:rPr>
              <a:t>pyruvát </a:t>
            </a:r>
            <a:endParaRPr lang="en-US" altLang="cs-CZ" sz="2400" b="0">
              <a:latin typeface="Arial" charset="0"/>
              <a:ea typeface="Times New Roman" pitchFamily="18" charset="0"/>
              <a:cs typeface="Arial" charset="0"/>
            </a:endParaRPr>
          </a:p>
        </p:txBody>
      </p:sp>
      <p:sp>
        <p:nvSpPr>
          <p:cNvPr id="46094" name="Line 103"/>
          <p:cNvSpPr>
            <a:spLocks noChangeShapeType="1"/>
          </p:cNvSpPr>
          <p:nvPr/>
        </p:nvSpPr>
        <p:spPr bwMode="auto">
          <a:xfrm>
            <a:off x="4140200" y="4365625"/>
            <a:ext cx="12700" cy="576263"/>
          </a:xfrm>
          <a:prstGeom prst="line">
            <a:avLst/>
          </a:prstGeom>
          <a:noFill/>
          <a:ln w="57150">
            <a:solidFill>
              <a:srgbClr val="000000"/>
            </a:solidFill>
            <a:round/>
            <a:headEnd/>
            <a:tailEnd type="triangle" w="med" len="med"/>
          </a:ln>
        </p:spPr>
        <p:txBody>
          <a:bodyPr/>
          <a:lstStyle/>
          <a:p>
            <a:endParaRPr lang="en-US"/>
          </a:p>
        </p:txBody>
      </p:sp>
      <p:sp>
        <p:nvSpPr>
          <p:cNvPr id="259082" name="Text Box 102"/>
          <p:cNvSpPr txBox="1">
            <a:spLocks noChangeArrowheads="1"/>
          </p:cNvSpPr>
          <p:nvPr/>
        </p:nvSpPr>
        <p:spPr bwMode="auto">
          <a:xfrm>
            <a:off x="3219450" y="4927600"/>
            <a:ext cx="1928813" cy="446088"/>
          </a:xfrm>
          <a:prstGeom prst="rect">
            <a:avLst/>
          </a:prstGeom>
          <a:noFill/>
          <a:ln w="9525">
            <a:noFill/>
            <a:miter lim="800000"/>
            <a:headEnd/>
            <a:tailEnd/>
          </a:ln>
        </p:spPr>
        <p:txBody>
          <a:bodyPr/>
          <a:lstStyle/>
          <a:p>
            <a:pPr algn="ctr"/>
            <a:r>
              <a:rPr lang="en-US" altLang="cs-CZ" sz="1800">
                <a:latin typeface="Arial" charset="0"/>
                <a:ea typeface="Times New Roman" pitchFamily="18" charset="0"/>
                <a:cs typeface="Arial" charset="0"/>
              </a:rPr>
              <a:t>   acetyl-CoA</a:t>
            </a:r>
            <a:endParaRPr lang="en-US" altLang="cs-CZ" sz="1800" b="0">
              <a:latin typeface="Arial" charset="0"/>
              <a:ea typeface="Times New Roman" pitchFamily="18" charset="0"/>
              <a:cs typeface="Arial" charset="0"/>
            </a:endParaRPr>
          </a:p>
        </p:txBody>
      </p:sp>
      <p:sp>
        <p:nvSpPr>
          <p:cNvPr id="46096" name="Line 101"/>
          <p:cNvSpPr>
            <a:spLocks noChangeShapeType="1"/>
          </p:cNvSpPr>
          <p:nvPr/>
        </p:nvSpPr>
        <p:spPr bwMode="auto">
          <a:xfrm>
            <a:off x="4140200" y="5329238"/>
            <a:ext cx="12700" cy="547687"/>
          </a:xfrm>
          <a:prstGeom prst="line">
            <a:avLst/>
          </a:prstGeom>
          <a:noFill/>
          <a:ln w="57150">
            <a:solidFill>
              <a:srgbClr val="000000"/>
            </a:solidFill>
            <a:round/>
            <a:headEnd/>
            <a:tailEnd type="triangle" w="med" len="med"/>
          </a:ln>
        </p:spPr>
        <p:txBody>
          <a:bodyPr/>
          <a:lstStyle/>
          <a:p>
            <a:endParaRPr lang="en-US"/>
          </a:p>
        </p:txBody>
      </p:sp>
      <p:sp>
        <p:nvSpPr>
          <p:cNvPr id="259084" name="Text Box 100"/>
          <p:cNvSpPr txBox="1">
            <a:spLocks noChangeArrowheads="1"/>
          </p:cNvSpPr>
          <p:nvPr/>
        </p:nvSpPr>
        <p:spPr bwMode="auto">
          <a:xfrm>
            <a:off x="2916238" y="3276600"/>
            <a:ext cx="1120775" cy="296863"/>
          </a:xfrm>
          <a:prstGeom prst="rect">
            <a:avLst/>
          </a:prstGeom>
          <a:noFill/>
          <a:ln w="9525">
            <a:noFill/>
            <a:miter lim="800000"/>
            <a:headEnd/>
            <a:tailEnd/>
          </a:ln>
        </p:spPr>
        <p:txBody>
          <a:bodyPr/>
          <a:lstStyle/>
          <a:p>
            <a:pPr algn="r"/>
            <a:r>
              <a:rPr lang="en-US" altLang="cs-CZ" sz="1600" b="0" i="1">
                <a:solidFill>
                  <a:srgbClr val="0000FF"/>
                </a:solidFill>
                <a:latin typeface="Arial" charset="0"/>
                <a:ea typeface="Times New Roman" pitchFamily="18" charset="0"/>
                <a:cs typeface="Arial" charset="0"/>
              </a:rPr>
              <a:t>glykolý</a:t>
            </a:r>
            <a:r>
              <a:rPr lang="cs-CZ" altLang="cs-CZ" sz="1600" b="0" i="1">
                <a:solidFill>
                  <a:srgbClr val="0000FF"/>
                </a:solidFill>
                <a:latin typeface="Arial" charset="0"/>
                <a:ea typeface="Times New Roman" pitchFamily="18" charset="0"/>
                <a:cs typeface="Arial" charset="0"/>
              </a:rPr>
              <a:t>z</a:t>
            </a:r>
            <a:r>
              <a:rPr lang="en-US" altLang="cs-CZ" sz="1600" b="0" i="1">
                <a:solidFill>
                  <a:srgbClr val="0000FF"/>
                </a:solidFill>
                <a:latin typeface="Arial" charset="0"/>
                <a:ea typeface="Times New Roman" pitchFamily="18" charset="0"/>
                <a:cs typeface="Arial" charset="0"/>
              </a:rPr>
              <a:t>a</a:t>
            </a:r>
          </a:p>
        </p:txBody>
      </p:sp>
      <p:sp>
        <p:nvSpPr>
          <p:cNvPr id="259085" name="Text Box 99"/>
          <p:cNvSpPr txBox="1">
            <a:spLocks noChangeArrowheads="1"/>
          </p:cNvSpPr>
          <p:nvPr/>
        </p:nvSpPr>
        <p:spPr bwMode="auto">
          <a:xfrm>
            <a:off x="4237038" y="4500563"/>
            <a:ext cx="3430587" cy="296862"/>
          </a:xfrm>
          <a:prstGeom prst="rect">
            <a:avLst/>
          </a:prstGeom>
          <a:noFill/>
          <a:ln w="9525">
            <a:noFill/>
            <a:miter lim="800000"/>
            <a:headEnd/>
            <a:tailEnd/>
          </a:ln>
        </p:spPr>
        <p:txBody>
          <a:bodyPr/>
          <a:lstStyle/>
          <a:p>
            <a:r>
              <a:rPr lang="cs-CZ" altLang="cs-CZ" sz="1600" b="0" i="1">
                <a:solidFill>
                  <a:srgbClr val="0000FF"/>
                </a:solidFill>
                <a:latin typeface="Arial" charset="0"/>
                <a:ea typeface="Times New Roman" pitchFamily="18" charset="0"/>
                <a:cs typeface="Arial" charset="0"/>
              </a:rPr>
              <a:t>oxidační dekarboxylace (nevratná !)</a:t>
            </a:r>
          </a:p>
        </p:txBody>
      </p:sp>
      <p:sp>
        <p:nvSpPr>
          <p:cNvPr id="259086" name="Text Box 98"/>
          <p:cNvSpPr txBox="1">
            <a:spLocks noChangeArrowheads="1"/>
          </p:cNvSpPr>
          <p:nvPr/>
        </p:nvSpPr>
        <p:spPr bwMode="auto">
          <a:xfrm>
            <a:off x="4211638" y="5300663"/>
            <a:ext cx="4464050" cy="287337"/>
          </a:xfrm>
          <a:prstGeom prst="rect">
            <a:avLst/>
          </a:prstGeom>
          <a:noFill/>
          <a:ln w="9525">
            <a:noFill/>
            <a:miter lim="800000"/>
            <a:headEnd/>
            <a:tailEnd/>
          </a:ln>
        </p:spPr>
        <p:txBody>
          <a:bodyPr/>
          <a:lstStyle/>
          <a:p>
            <a:r>
              <a:rPr lang="cs-CZ" altLang="cs-CZ" sz="1600" b="0" i="1">
                <a:solidFill>
                  <a:srgbClr val="0000FF"/>
                </a:solidFill>
                <a:latin typeface="Arial" charset="0"/>
                <a:ea typeface="Times New Roman" pitchFamily="18" charset="0"/>
                <a:cs typeface="Arial" charset="0"/>
              </a:rPr>
              <a:t>citrátový cyklus + dýchací řetězec</a:t>
            </a:r>
          </a:p>
        </p:txBody>
      </p:sp>
      <p:sp>
        <p:nvSpPr>
          <p:cNvPr id="259087" name="Text Box 97"/>
          <p:cNvSpPr txBox="1">
            <a:spLocks noChangeArrowheads="1"/>
          </p:cNvSpPr>
          <p:nvPr/>
        </p:nvSpPr>
        <p:spPr bwMode="auto">
          <a:xfrm>
            <a:off x="3203575" y="2565400"/>
            <a:ext cx="1944688" cy="446088"/>
          </a:xfrm>
          <a:prstGeom prst="rect">
            <a:avLst/>
          </a:prstGeom>
          <a:noFill/>
          <a:ln w="9525">
            <a:noFill/>
            <a:miter lim="800000"/>
            <a:headEnd/>
            <a:tailEnd/>
          </a:ln>
        </p:spPr>
        <p:txBody>
          <a:bodyPr/>
          <a:lstStyle/>
          <a:p>
            <a:pPr algn="ctr"/>
            <a:r>
              <a:rPr lang="cs-CZ" altLang="cs-CZ" sz="1800">
                <a:latin typeface="Arial" charset="0"/>
                <a:ea typeface="Times New Roman" pitchFamily="18" charset="0"/>
                <a:cs typeface="Arial" charset="0"/>
              </a:rPr>
              <a:t>glukosa-6-P</a:t>
            </a:r>
            <a:endParaRPr lang="cs-CZ" altLang="cs-CZ" sz="1800">
              <a:ea typeface="Times New Roman" pitchFamily="18" charset="0"/>
              <a:cs typeface="Arial" charset="0"/>
            </a:endParaRPr>
          </a:p>
          <a:p>
            <a:pPr eaLnBrk="0" hangingPunct="0"/>
            <a:endParaRPr lang="cs-CZ" altLang="cs-CZ" sz="1800" b="0">
              <a:latin typeface="Arial" charset="0"/>
              <a:ea typeface="Times New Roman" pitchFamily="18" charset="0"/>
              <a:cs typeface="Arial" charset="0"/>
            </a:endParaRPr>
          </a:p>
        </p:txBody>
      </p:sp>
      <p:sp>
        <p:nvSpPr>
          <p:cNvPr id="259088" name="Text Box 87"/>
          <p:cNvSpPr txBox="1">
            <a:spLocks noChangeArrowheads="1"/>
          </p:cNvSpPr>
          <p:nvPr/>
        </p:nvSpPr>
        <p:spPr bwMode="auto">
          <a:xfrm>
            <a:off x="1692275" y="2565400"/>
            <a:ext cx="2016125" cy="446088"/>
          </a:xfrm>
          <a:prstGeom prst="rect">
            <a:avLst/>
          </a:prstGeom>
          <a:solidFill>
            <a:srgbClr val="FFFFFF">
              <a:alpha val="0"/>
            </a:srgbClr>
          </a:solidFill>
          <a:ln w="9525">
            <a:noFill/>
            <a:miter lim="800000"/>
            <a:headEnd/>
            <a:tailEnd/>
          </a:ln>
        </p:spPr>
        <p:txBody>
          <a:bodyPr/>
          <a:lstStyle/>
          <a:p>
            <a:r>
              <a:rPr lang="cs-CZ" altLang="cs-CZ" sz="1600" b="0">
                <a:solidFill>
                  <a:srgbClr val="0000FF"/>
                </a:solidFill>
                <a:latin typeface="Arial" charset="0"/>
                <a:cs typeface="Times New Roman" pitchFamily="18" charset="0"/>
              </a:rPr>
              <a:t>pentosový cyklus</a:t>
            </a:r>
            <a:endParaRPr lang="cs-CZ" altLang="cs-CZ" sz="1600" b="0">
              <a:solidFill>
                <a:srgbClr val="0000FF"/>
              </a:solidFill>
              <a:latin typeface="Arial" charset="0"/>
            </a:endParaRPr>
          </a:p>
        </p:txBody>
      </p:sp>
      <p:sp>
        <p:nvSpPr>
          <p:cNvPr id="259089" name="Freeform 86"/>
          <p:cNvSpPr>
            <a:spLocks/>
          </p:cNvSpPr>
          <p:nvPr/>
        </p:nvSpPr>
        <p:spPr bwMode="auto">
          <a:xfrm>
            <a:off x="2339975" y="2349500"/>
            <a:ext cx="555625" cy="296863"/>
          </a:xfrm>
          <a:custGeom>
            <a:avLst/>
            <a:gdLst>
              <a:gd name="T0" fmla="*/ 2147483647 w 1080"/>
              <a:gd name="T1" fmla="*/ 2147483647 h 1080"/>
              <a:gd name="T2" fmla="*/ 2147483647 w 1080"/>
              <a:gd name="T3" fmla="*/ 2147483647 h 1080"/>
              <a:gd name="T4" fmla="*/ 0 w 1080"/>
              <a:gd name="T5" fmla="*/ 0 h 1080"/>
              <a:gd name="T6" fmla="*/ 0 60000 65536"/>
              <a:gd name="T7" fmla="*/ 0 60000 65536"/>
              <a:gd name="T8" fmla="*/ 0 60000 65536"/>
              <a:gd name="T9" fmla="*/ 0 w 1080"/>
              <a:gd name="T10" fmla="*/ 0 h 1080"/>
              <a:gd name="T11" fmla="*/ 1080 w 1080"/>
              <a:gd name="T12" fmla="*/ 1080 h 1080"/>
            </a:gdLst>
            <a:ahLst/>
            <a:cxnLst>
              <a:cxn ang="T6">
                <a:pos x="T0" y="T1"/>
              </a:cxn>
              <a:cxn ang="T7">
                <a:pos x="T2" y="T3"/>
              </a:cxn>
              <a:cxn ang="T8">
                <a:pos x="T4" y="T5"/>
              </a:cxn>
            </a:cxnLst>
            <a:rect l="T9" t="T10" r="T11" b="T12"/>
            <a:pathLst>
              <a:path w="1080" h="1080">
                <a:moveTo>
                  <a:pt x="1080" y="1080"/>
                </a:moveTo>
                <a:cubicBezTo>
                  <a:pt x="720" y="900"/>
                  <a:pt x="360" y="720"/>
                  <a:pt x="180" y="540"/>
                </a:cubicBezTo>
                <a:cubicBezTo>
                  <a:pt x="0" y="360"/>
                  <a:pt x="0" y="180"/>
                  <a:pt x="0" y="0"/>
                </a:cubicBezTo>
              </a:path>
            </a:pathLst>
          </a:custGeom>
          <a:noFill/>
          <a:ln w="9525">
            <a:solidFill>
              <a:srgbClr val="000000"/>
            </a:solidFill>
            <a:round/>
            <a:headEnd/>
            <a:tailEnd type="arrow" w="med" len="med"/>
          </a:ln>
        </p:spPr>
        <p:txBody>
          <a:bodyPr/>
          <a:lstStyle/>
          <a:p>
            <a:endParaRPr lang="en-US"/>
          </a:p>
        </p:txBody>
      </p:sp>
      <p:sp>
        <p:nvSpPr>
          <p:cNvPr id="259090" name="Text Box 85"/>
          <p:cNvSpPr txBox="1">
            <a:spLocks noChangeArrowheads="1"/>
          </p:cNvSpPr>
          <p:nvPr/>
        </p:nvSpPr>
        <p:spPr bwMode="auto">
          <a:xfrm>
            <a:off x="1835150" y="2060575"/>
            <a:ext cx="1250950" cy="446088"/>
          </a:xfrm>
          <a:prstGeom prst="rect">
            <a:avLst/>
          </a:prstGeom>
          <a:solidFill>
            <a:srgbClr val="FFFFFF">
              <a:alpha val="0"/>
            </a:srgbClr>
          </a:solidFill>
          <a:ln w="9525">
            <a:noFill/>
            <a:miter lim="800000"/>
            <a:headEnd/>
            <a:tailEnd/>
          </a:ln>
        </p:spPr>
        <p:txBody>
          <a:bodyPr/>
          <a:lstStyle/>
          <a:p>
            <a:r>
              <a:rPr lang="cs-CZ" altLang="cs-CZ" sz="1600" b="0">
                <a:latin typeface="Arial" charset="0"/>
                <a:cs typeface="Times New Roman" pitchFamily="18" charset="0"/>
              </a:rPr>
              <a:t>NADPH</a:t>
            </a:r>
            <a:endParaRPr lang="cs-CZ" altLang="cs-CZ" sz="1600" b="0">
              <a:latin typeface="Arial" charset="0"/>
            </a:endParaRPr>
          </a:p>
        </p:txBody>
      </p:sp>
      <p:sp>
        <p:nvSpPr>
          <p:cNvPr id="259091" name="Text Box 81"/>
          <p:cNvSpPr txBox="1">
            <a:spLocks noChangeArrowheads="1"/>
          </p:cNvSpPr>
          <p:nvPr/>
        </p:nvSpPr>
        <p:spPr bwMode="auto">
          <a:xfrm>
            <a:off x="1331913" y="3573463"/>
            <a:ext cx="1117600" cy="296862"/>
          </a:xfrm>
          <a:prstGeom prst="rect">
            <a:avLst/>
          </a:prstGeom>
          <a:noFill/>
          <a:ln w="9525">
            <a:noFill/>
            <a:miter lim="800000"/>
            <a:headEnd/>
            <a:tailEnd/>
          </a:ln>
        </p:spPr>
        <p:txBody>
          <a:bodyPr/>
          <a:lstStyle/>
          <a:p>
            <a:pPr algn="r"/>
            <a:r>
              <a:rPr lang="en-US" altLang="cs-CZ" sz="1800">
                <a:latin typeface="Arial" charset="0"/>
                <a:ea typeface="Times New Roman" pitchFamily="18" charset="0"/>
                <a:cs typeface="Arial" charset="0"/>
              </a:rPr>
              <a:t>fruktosa</a:t>
            </a:r>
            <a:endParaRPr lang="en-US" altLang="cs-CZ" sz="1800" b="0">
              <a:latin typeface="Arial" charset="0"/>
              <a:ea typeface="Times New Roman" pitchFamily="18" charset="0"/>
              <a:cs typeface="Arial" charset="0"/>
            </a:endParaRPr>
          </a:p>
        </p:txBody>
      </p:sp>
      <p:sp>
        <p:nvSpPr>
          <p:cNvPr id="259092" name="Freeform 80"/>
          <p:cNvSpPr>
            <a:spLocks/>
          </p:cNvSpPr>
          <p:nvPr/>
        </p:nvSpPr>
        <p:spPr bwMode="auto">
          <a:xfrm>
            <a:off x="2322513" y="3098800"/>
            <a:ext cx="1744662" cy="536575"/>
          </a:xfrm>
          <a:custGeom>
            <a:avLst/>
            <a:gdLst>
              <a:gd name="T0" fmla="*/ 0 w 2259"/>
              <a:gd name="T1" fmla="*/ 2147483647 h 648"/>
              <a:gd name="T2" fmla="*/ 2147483647 w 2259"/>
              <a:gd name="T3" fmla="*/ 2147483647 h 648"/>
              <a:gd name="T4" fmla="*/ 2147483647 w 2259"/>
              <a:gd name="T5" fmla="*/ 2147483647 h 648"/>
              <a:gd name="T6" fmla="*/ 2147483647 w 2259"/>
              <a:gd name="T7" fmla="*/ 2147483647 h 648"/>
              <a:gd name="T8" fmla="*/ 0 60000 65536"/>
              <a:gd name="T9" fmla="*/ 0 60000 65536"/>
              <a:gd name="T10" fmla="*/ 0 60000 65536"/>
              <a:gd name="T11" fmla="*/ 0 60000 65536"/>
              <a:gd name="T12" fmla="*/ 0 w 2259"/>
              <a:gd name="T13" fmla="*/ 0 h 648"/>
              <a:gd name="T14" fmla="*/ 2259 w 2259"/>
              <a:gd name="T15" fmla="*/ 648 h 648"/>
            </a:gdLst>
            <a:ahLst/>
            <a:cxnLst>
              <a:cxn ang="T8">
                <a:pos x="T0" y="T1"/>
              </a:cxn>
              <a:cxn ang="T9">
                <a:pos x="T2" y="T3"/>
              </a:cxn>
              <a:cxn ang="T10">
                <a:pos x="T4" y="T5"/>
              </a:cxn>
              <a:cxn ang="T11">
                <a:pos x="T6" y="T7"/>
              </a:cxn>
            </a:cxnLst>
            <a:rect l="T12" t="T13" r="T14" b="T15"/>
            <a:pathLst>
              <a:path w="2259" h="648">
                <a:moveTo>
                  <a:pt x="0" y="648"/>
                </a:moveTo>
                <a:cubicBezTo>
                  <a:pt x="260" y="559"/>
                  <a:pt x="1216" y="198"/>
                  <a:pt x="1562" y="99"/>
                </a:cubicBezTo>
                <a:cubicBezTo>
                  <a:pt x="1908" y="0"/>
                  <a:pt x="1960" y="13"/>
                  <a:pt x="2076" y="55"/>
                </a:cubicBezTo>
                <a:cubicBezTo>
                  <a:pt x="2192" y="97"/>
                  <a:pt x="2221" y="289"/>
                  <a:pt x="2259" y="351"/>
                </a:cubicBezTo>
              </a:path>
            </a:pathLst>
          </a:custGeom>
          <a:noFill/>
          <a:ln w="9525">
            <a:solidFill>
              <a:srgbClr val="000000"/>
            </a:solidFill>
            <a:round/>
            <a:headEnd/>
            <a:tailEnd/>
          </a:ln>
        </p:spPr>
        <p:txBody>
          <a:bodyPr/>
          <a:lstStyle/>
          <a:p>
            <a:endParaRPr lang="en-US"/>
          </a:p>
        </p:txBody>
      </p:sp>
      <p:sp>
        <p:nvSpPr>
          <p:cNvPr id="259093" name="Text Box 79"/>
          <p:cNvSpPr txBox="1">
            <a:spLocks noChangeArrowheads="1"/>
          </p:cNvSpPr>
          <p:nvPr/>
        </p:nvSpPr>
        <p:spPr bwMode="auto">
          <a:xfrm>
            <a:off x="4140200" y="3348038"/>
            <a:ext cx="1871663" cy="296862"/>
          </a:xfrm>
          <a:prstGeom prst="rect">
            <a:avLst/>
          </a:prstGeom>
          <a:noFill/>
          <a:ln w="9525">
            <a:noFill/>
            <a:miter lim="800000"/>
            <a:headEnd/>
            <a:tailEnd/>
          </a:ln>
        </p:spPr>
        <p:txBody>
          <a:bodyPr/>
          <a:lstStyle/>
          <a:p>
            <a:pPr algn="r"/>
            <a:r>
              <a:rPr lang="en-US" altLang="cs-CZ" sz="1600" b="0" i="1">
                <a:solidFill>
                  <a:srgbClr val="0000FF"/>
                </a:solidFill>
                <a:latin typeface="Arial" charset="0"/>
                <a:ea typeface="Times New Roman" pitchFamily="18" charset="0"/>
                <a:cs typeface="Arial" charset="0"/>
              </a:rPr>
              <a:t>glukoneogeneze</a:t>
            </a:r>
          </a:p>
        </p:txBody>
      </p:sp>
      <p:sp>
        <p:nvSpPr>
          <p:cNvPr id="259094" name="Text Box 78"/>
          <p:cNvSpPr txBox="1">
            <a:spLocks noChangeArrowheads="1"/>
          </p:cNvSpPr>
          <p:nvPr/>
        </p:nvSpPr>
        <p:spPr bwMode="auto">
          <a:xfrm>
            <a:off x="4716463" y="2349500"/>
            <a:ext cx="2316162" cy="296863"/>
          </a:xfrm>
          <a:prstGeom prst="rect">
            <a:avLst/>
          </a:prstGeom>
          <a:noFill/>
          <a:ln w="9525">
            <a:noFill/>
            <a:miter lim="800000"/>
            <a:headEnd/>
            <a:tailEnd/>
          </a:ln>
        </p:spPr>
        <p:txBody>
          <a:bodyPr/>
          <a:lstStyle/>
          <a:p>
            <a:pPr algn="r"/>
            <a:r>
              <a:rPr lang="cs-CZ" altLang="cs-CZ" sz="1600" b="0" i="1">
                <a:solidFill>
                  <a:srgbClr val="0000FF"/>
                </a:solidFill>
                <a:latin typeface="Arial" charset="0"/>
                <a:ea typeface="Times New Roman" pitchFamily="18" charset="0"/>
                <a:cs typeface="Arial" charset="0"/>
              </a:rPr>
              <a:t>syntéza glykogenu </a:t>
            </a:r>
          </a:p>
        </p:txBody>
      </p:sp>
      <p:sp>
        <p:nvSpPr>
          <p:cNvPr id="259095" name="Text Box 77"/>
          <p:cNvSpPr txBox="1">
            <a:spLocks noChangeArrowheads="1"/>
          </p:cNvSpPr>
          <p:nvPr/>
        </p:nvSpPr>
        <p:spPr bwMode="auto">
          <a:xfrm>
            <a:off x="5137150" y="2852738"/>
            <a:ext cx="1666875" cy="296862"/>
          </a:xfrm>
          <a:prstGeom prst="rect">
            <a:avLst/>
          </a:prstGeom>
          <a:noFill/>
          <a:ln w="9525">
            <a:noFill/>
            <a:miter lim="800000"/>
            <a:headEnd/>
            <a:tailEnd/>
          </a:ln>
        </p:spPr>
        <p:txBody>
          <a:bodyPr/>
          <a:lstStyle/>
          <a:p>
            <a:pPr algn="r"/>
            <a:r>
              <a:rPr lang="cs-CZ" altLang="cs-CZ" sz="1600" b="0" i="1">
                <a:solidFill>
                  <a:srgbClr val="0000FF"/>
                </a:solidFill>
                <a:latin typeface="Arial" charset="0"/>
                <a:ea typeface="Times New Roman" pitchFamily="18" charset="0"/>
                <a:cs typeface="Arial" charset="0"/>
              </a:rPr>
              <a:t>glykogenolýza</a:t>
            </a:r>
            <a:r>
              <a:rPr lang="cs-CZ" altLang="cs-CZ" sz="1600" b="0" i="1">
                <a:latin typeface="Arial" charset="0"/>
                <a:ea typeface="Times New Roman" pitchFamily="18" charset="0"/>
                <a:cs typeface="Arial" charset="0"/>
              </a:rPr>
              <a:t> </a:t>
            </a:r>
          </a:p>
        </p:txBody>
      </p:sp>
      <p:sp>
        <p:nvSpPr>
          <p:cNvPr id="259096" name="Text Box 76"/>
          <p:cNvSpPr txBox="1">
            <a:spLocks noChangeArrowheads="1"/>
          </p:cNvSpPr>
          <p:nvPr/>
        </p:nvSpPr>
        <p:spPr bwMode="auto">
          <a:xfrm>
            <a:off x="6772275" y="3775075"/>
            <a:ext cx="1687513" cy="446088"/>
          </a:xfrm>
          <a:prstGeom prst="rect">
            <a:avLst/>
          </a:prstGeom>
          <a:solidFill>
            <a:srgbClr val="FFFFFF"/>
          </a:solidFill>
          <a:ln w="9525">
            <a:noFill/>
            <a:miter lim="800000"/>
            <a:headEnd/>
            <a:tailEnd/>
          </a:ln>
        </p:spPr>
        <p:txBody>
          <a:bodyPr/>
          <a:lstStyle/>
          <a:p>
            <a:r>
              <a:rPr lang="cs-CZ" altLang="cs-CZ" sz="2400">
                <a:solidFill>
                  <a:srgbClr val="FF0000"/>
                </a:solidFill>
                <a:latin typeface="Arial" charset="0"/>
                <a:ea typeface="Times New Roman" pitchFamily="18" charset="0"/>
                <a:cs typeface="Arial" charset="0"/>
              </a:rPr>
              <a:t>laktát</a:t>
            </a:r>
            <a:endParaRPr lang="cs-CZ" altLang="cs-CZ" sz="2400">
              <a:solidFill>
                <a:srgbClr val="FF0000"/>
              </a:solidFill>
              <a:ea typeface="Times New Roman" pitchFamily="18" charset="0"/>
              <a:cs typeface="Arial" charset="0"/>
            </a:endParaRPr>
          </a:p>
          <a:p>
            <a:pPr eaLnBrk="0" hangingPunct="0"/>
            <a:r>
              <a:rPr lang="cs-CZ" altLang="cs-CZ" sz="2400">
                <a:latin typeface="Arial" charset="0"/>
                <a:ea typeface="Times New Roman" pitchFamily="18" charset="0"/>
                <a:cs typeface="Arial" charset="0"/>
              </a:rPr>
              <a:t> </a:t>
            </a:r>
            <a:endParaRPr lang="cs-CZ" altLang="cs-CZ" sz="2400" b="0">
              <a:latin typeface="Arial" charset="0"/>
              <a:ea typeface="Times New Roman" pitchFamily="18" charset="0"/>
              <a:cs typeface="Arial" charset="0"/>
            </a:endParaRPr>
          </a:p>
        </p:txBody>
      </p:sp>
      <p:sp>
        <p:nvSpPr>
          <p:cNvPr id="259097" name="Text Box 72"/>
          <p:cNvSpPr txBox="1">
            <a:spLocks noChangeArrowheads="1"/>
          </p:cNvSpPr>
          <p:nvPr/>
        </p:nvSpPr>
        <p:spPr bwMode="auto">
          <a:xfrm>
            <a:off x="4572000" y="4005263"/>
            <a:ext cx="2232025" cy="296862"/>
          </a:xfrm>
          <a:prstGeom prst="rect">
            <a:avLst/>
          </a:prstGeom>
          <a:noFill/>
          <a:ln w="9525">
            <a:noFill/>
            <a:miter lim="800000"/>
            <a:headEnd/>
            <a:tailEnd/>
          </a:ln>
        </p:spPr>
        <p:txBody>
          <a:bodyPr/>
          <a:lstStyle/>
          <a:p>
            <a:pPr algn="ctr"/>
            <a:r>
              <a:rPr lang="cs-CZ" altLang="cs-CZ" sz="1600" b="0" i="1">
                <a:solidFill>
                  <a:srgbClr val="0000FF"/>
                </a:solidFill>
                <a:latin typeface="Arial" charset="0"/>
                <a:ea typeface="Times New Roman" pitchFamily="18" charset="0"/>
                <a:cs typeface="Arial" charset="0"/>
              </a:rPr>
              <a:t>anaerobní</a:t>
            </a:r>
            <a:r>
              <a:rPr lang="cs-CZ" altLang="cs-CZ" sz="1600" i="1">
                <a:solidFill>
                  <a:srgbClr val="0000FF"/>
                </a:solidFill>
                <a:latin typeface="Arial" charset="0"/>
                <a:ea typeface="Times New Roman" pitchFamily="18" charset="0"/>
                <a:cs typeface="Arial" charset="0"/>
              </a:rPr>
              <a:t> </a:t>
            </a:r>
            <a:r>
              <a:rPr lang="cs-CZ" altLang="cs-CZ" sz="1600" b="0" i="1">
                <a:solidFill>
                  <a:srgbClr val="0000FF"/>
                </a:solidFill>
                <a:latin typeface="Arial" charset="0"/>
                <a:ea typeface="Times New Roman" pitchFamily="18" charset="0"/>
                <a:cs typeface="Arial" charset="0"/>
              </a:rPr>
              <a:t>glykolýza</a:t>
            </a:r>
          </a:p>
        </p:txBody>
      </p:sp>
      <p:sp>
        <p:nvSpPr>
          <p:cNvPr id="259098" name="Text Box 71"/>
          <p:cNvSpPr txBox="1">
            <a:spLocks noChangeArrowheads="1"/>
          </p:cNvSpPr>
          <p:nvPr/>
        </p:nvSpPr>
        <p:spPr bwMode="auto">
          <a:xfrm>
            <a:off x="4284663" y="1844675"/>
            <a:ext cx="3432175" cy="296863"/>
          </a:xfrm>
          <a:prstGeom prst="rect">
            <a:avLst/>
          </a:prstGeom>
          <a:noFill/>
          <a:ln w="9525">
            <a:noFill/>
            <a:miter lim="800000"/>
            <a:headEnd/>
            <a:tailEnd/>
          </a:ln>
        </p:spPr>
        <p:txBody>
          <a:bodyPr/>
          <a:lstStyle/>
          <a:p>
            <a:r>
              <a:rPr lang="cs-CZ" altLang="cs-CZ" sz="1600" b="0" i="1">
                <a:solidFill>
                  <a:srgbClr val="5F5F5F"/>
                </a:solidFill>
                <a:latin typeface="Arial" charset="0"/>
                <a:ea typeface="Times New Roman" pitchFamily="18" charset="0"/>
                <a:cs typeface="Arial" charset="0"/>
              </a:rPr>
              <a:t>pouze v játrech (a ledvinách)</a:t>
            </a:r>
            <a:endParaRPr lang="cs-CZ" altLang="cs-CZ" sz="1600" b="0">
              <a:solidFill>
                <a:srgbClr val="5F5F5F"/>
              </a:solidFill>
              <a:latin typeface="Arial" charset="0"/>
              <a:ea typeface="Times New Roman" pitchFamily="18" charset="0"/>
              <a:cs typeface="Arial" charset="0"/>
            </a:endParaRPr>
          </a:p>
        </p:txBody>
      </p:sp>
      <p:grpSp>
        <p:nvGrpSpPr>
          <p:cNvPr id="259099" name="Group 68"/>
          <p:cNvGrpSpPr>
            <a:grpSpLocks/>
          </p:cNvGrpSpPr>
          <p:nvPr/>
        </p:nvGrpSpPr>
        <p:grpSpPr bwMode="auto">
          <a:xfrm>
            <a:off x="2208213" y="5080000"/>
            <a:ext cx="1292225" cy="149225"/>
            <a:chOff x="3521" y="3217"/>
            <a:chExt cx="1676" cy="180"/>
          </a:xfrm>
        </p:grpSpPr>
        <p:sp>
          <p:nvSpPr>
            <p:cNvPr id="259113" name="Line 70"/>
            <p:cNvSpPr>
              <a:spLocks noChangeShapeType="1"/>
            </p:cNvSpPr>
            <p:nvPr/>
          </p:nvSpPr>
          <p:spPr bwMode="auto">
            <a:xfrm rot="-5400000">
              <a:off x="4331" y="2587"/>
              <a:ext cx="0" cy="1620"/>
            </a:xfrm>
            <a:prstGeom prst="line">
              <a:avLst/>
            </a:prstGeom>
            <a:noFill/>
            <a:ln w="19050">
              <a:solidFill>
                <a:srgbClr val="000000"/>
              </a:solidFill>
              <a:round/>
              <a:headEnd/>
              <a:tailEnd type="triangle" w="med" len="med"/>
            </a:ln>
          </p:spPr>
          <p:txBody>
            <a:bodyPr/>
            <a:lstStyle/>
            <a:p>
              <a:endParaRPr lang="en-US"/>
            </a:p>
          </p:txBody>
        </p:sp>
        <p:sp>
          <p:nvSpPr>
            <p:cNvPr id="259114" name="Line 69"/>
            <p:cNvSpPr>
              <a:spLocks noChangeShapeType="1"/>
            </p:cNvSpPr>
            <p:nvPr/>
          </p:nvSpPr>
          <p:spPr bwMode="auto">
            <a:xfrm rot="16200000" flipV="1">
              <a:off x="4387" y="2407"/>
              <a:ext cx="0" cy="1620"/>
            </a:xfrm>
            <a:prstGeom prst="line">
              <a:avLst/>
            </a:prstGeom>
            <a:noFill/>
            <a:ln w="19050">
              <a:solidFill>
                <a:srgbClr val="000000"/>
              </a:solidFill>
              <a:round/>
              <a:headEnd/>
              <a:tailEnd type="triangle" w="med" len="med"/>
            </a:ln>
          </p:spPr>
          <p:txBody>
            <a:bodyPr/>
            <a:lstStyle/>
            <a:p>
              <a:endParaRPr lang="en-US"/>
            </a:p>
          </p:txBody>
        </p:sp>
      </p:grpSp>
      <p:sp>
        <p:nvSpPr>
          <p:cNvPr id="259100" name="Text Box 66"/>
          <p:cNvSpPr txBox="1">
            <a:spLocks noChangeArrowheads="1"/>
          </p:cNvSpPr>
          <p:nvPr/>
        </p:nvSpPr>
        <p:spPr bwMode="auto">
          <a:xfrm>
            <a:off x="-36513" y="4868863"/>
            <a:ext cx="2520951" cy="571500"/>
          </a:xfrm>
          <a:prstGeom prst="rect">
            <a:avLst/>
          </a:prstGeom>
          <a:noFill/>
          <a:ln w="9525">
            <a:noFill/>
            <a:miter lim="800000"/>
            <a:headEnd/>
            <a:tailEnd/>
          </a:ln>
        </p:spPr>
        <p:txBody>
          <a:bodyPr/>
          <a:lstStyle/>
          <a:p>
            <a:pPr algn="ctr"/>
            <a:r>
              <a:rPr lang="cs-CZ" altLang="cs-CZ" sz="1800">
                <a:latin typeface="Arial" charset="0"/>
                <a:ea typeface="Times New Roman" pitchFamily="18" charset="0"/>
                <a:cs typeface="Arial" charset="0"/>
              </a:rPr>
              <a:t>mastné kyseliny</a:t>
            </a:r>
            <a:endParaRPr lang="cs-CZ" altLang="cs-CZ" sz="1800">
              <a:ea typeface="Times New Roman" pitchFamily="18" charset="0"/>
              <a:cs typeface="Arial" charset="0"/>
            </a:endParaRPr>
          </a:p>
          <a:p>
            <a:pPr algn="ctr" eaLnBrk="0" hangingPunct="0"/>
            <a:r>
              <a:rPr lang="cs-CZ" altLang="cs-CZ" sz="1800">
                <a:latin typeface="Arial" charset="0"/>
                <a:ea typeface="Times New Roman" pitchFamily="18" charset="0"/>
                <a:cs typeface="Arial" charset="0"/>
              </a:rPr>
              <a:t>lipidy</a:t>
            </a:r>
            <a:endParaRPr lang="cs-CZ" altLang="cs-CZ" sz="1800" b="0">
              <a:latin typeface="Arial" charset="0"/>
              <a:ea typeface="Times New Roman" pitchFamily="18" charset="0"/>
              <a:cs typeface="Arial" charset="0"/>
            </a:endParaRPr>
          </a:p>
        </p:txBody>
      </p:sp>
      <p:sp>
        <p:nvSpPr>
          <p:cNvPr id="259101" name="Rectangle 109"/>
          <p:cNvSpPr>
            <a:spLocks noChangeArrowheads="1"/>
          </p:cNvSpPr>
          <p:nvPr/>
        </p:nvSpPr>
        <p:spPr bwMode="auto">
          <a:xfrm>
            <a:off x="0" y="404813"/>
            <a:ext cx="9144000" cy="457200"/>
          </a:xfrm>
          <a:prstGeom prst="rect">
            <a:avLst/>
          </a:prstGeom>
          <a:noFill/>
          <a:ln w="9525">
            <a:noFill/>
            <a:miter lim="800000"/>
            <a:headEnd/>
            <a:tailEnd/>
          </a:ln>
        </p:spPr>
        <p:txBody>
          <a:bodyPr wrap="none" anchor="ctr">
            <a:spAutoFit/>
          </a:bodyPr>
          <a:lstStyle/>
          <a:p>
            <a:endParaRPr lang="cs-CZ" altLang="cs-CZ" sz="4000"/>
          </a:p>
        </p:txBody>
      </p:sp>
      <p:sp>
        <p:nvSpPr>
          <p:cNvPr id="259102" name="Rectangle 130"/>
          <p:cNvSpPr>
            <a:spLocks noChangeArrowheads="1"/>
          </p:cNvSpPr>
          <p:nvPr/>
        </p:nvSpPr>
        <p:spPr bwMode="auto">
          <a:xfrm>
            <a:off x="0" y="914400"/>
            <a:ext cx="9144000" cy="457200"/>
          </a:xfrm>
          <a:prstGeom prst="rect">
            <a:avLst/>
          </a:prstGeom>
          <a:noFill/>
          <a:ln w="9525">
            <a:noFill/>
            <a:miter lim="800000"/>
            <a:headEnd/>
            <a:tailEnd/>
          </a:ln>
        </p:spPr>
        <p:txBody>
          <a:bodyPr wrap="none" anchor="ctr">
            <a:spAutoFit/>
          </a:bodyPr>
          <a:lstStyle/>
          <a:p>
            <a:endParaRPr lang="cs-CZ" altLang="cs-CZ" sz="1800" b="0">
              <a:latin typeface="Arial" charset="0"/>
            </a:endParaRPr>
          </a:p>
        </p:txBody>
      </p:sp>
      <p:sp>
        <p:nvSpPr>
          <p:cNvPr id="46131" name="Line 51"/>
          <p:cNvSpPr>
            <a:spLocks noChangeShapeType="1"/>
          </p:cNvSpPr>
          <p:nvPr/>
        </p:nvSpPr>
        <p:spPr bwMode="auto">
          <a:xfrm>
            <a:off x="5003800" y="2708275"/>
            <a:ext cx="2232025" cy="0"/>
          </a:xfrm>
          <a:prstGeom prst="line">
            <a:avLst/>
          </a:prstGeom>
          <a:noFill/>
          <a:ln w="19050">
            <a:solidFill>
              <a:schemeClr val="tx1"/>
            </a:solidFill>
            <a:round/>
            <a:headEnd/>
            <a:tailEnd type="triangle" w="med" len="med"/>
          </a:ln>
        </p:spPr>
        <p:txBody>
          <a:bodyPr/>
          <a:lstStyle/>
          <a:p>
            <a:endParaRPr lang="en-US"/>
          </a:p>
        </p:txBody>
      </p:sp>
      <p:sp>
        <p:nvSpPr>
          <p:cNvPr id="46132" name="Line 52"/>
          <p:cNvSpPr>
            <a:spLocks noChangeShapeType="1"/>
          </p:cNvSpPr>
          <p:nvPr/>
        </p:nvSpPr>
        <p:spPr bwMode="auto">
          <a:xfrm flipH="1">
            <a:off x="4932363" y="2852738"/>
            <a:ext cx="2303462" cy="0"/>
          </a:xfrm>
          <a:prstGeom prst="line">
            <a:avLst/>
          </a:prstGeom>
          <a:noFill/>
          <a:ln w="19050">
            <a:solidFill>
              <a:schemeClr val="tx1"/>
            </a:solidFill>
            <a:round/>
            <a:headEnd/>
            <a:tailEnd type="triangle" w="med" len="med"/>
          </a:ln>
        </p:spPr>
        <p:txBody>
          <a:bodyPr/>
          <a:lstStyle/>
          <a:p>
            <a:endParaRPr lang="en-US"/>
          </a:p>
        </p:txBody>
      </p:sp>
      <p:sp>
        <p:nvSpPr>
          <p:cNvPr id="46133" name="Line 53"/>
          <p:cNvSpPr>
            <a:spLocks noChangeShapeType="1"/>
          </p:cNvSpPr>
          <p:nvPr/>
        </p:nvSpPr>
        <p:spPr bwMode="auto">
          <a:xfrm>
            <a:off x="3995738" y="1628775"/>
            <a:ext cx="0" cy="792163"/>
          </a:xfrm>
          <a:prstGeom prst="line">
            <a:avLst/>
          </a:prstGeom>
          <a:noFill/>
          <a:ln w="57150">
            <a:solidFill>
              <a:schemeClr val="tx1"/>
            </a:solidFill>
            <a:round/>
            <a:headEnd/>
            <a:tailEnd type="triangle" w="med" len="med"/>
          </a:ln>
        </p:spPr>
        <p:txBody>
          <a:bodyPr/>
          <a:lstStyle/>
          <a:p>
            <a:endParaRPr lang="en-US"/>
          </a:p>
        </p:txBody>
      </p:sp>
      <p:sp>
        <p:nvSpPr>
          <p:cNvPr id="46134" name="Line 54"/>
          <p:cNvSpPr>
            <a:spLocks noChangeShapeType="1"/>
          </p:cNvSpPr>
          <p:nvPr/>
        </p:nvSpPr>
        <p:spPr bwMode="auto">
          <a:xfrm flipV="1">
            <a:off x="4211638" y="1628775"/>
            <a:ext cx="0" cy="792163"/>
          </a:xfrm>
          <a:prstGeom prst="line">
            <a:avLst/>
          </a:prstGeom>
          <a:noFill/>
          <a:ln w="57150">
            <a:solidFill>
              <a:schemeClr val="tx1"/>
            </a:solidFill>
            <a:round/>
            <a:headEnd/>
            <a:tailEnd type="triangle" w="med" len="med"/>
          </a:ln>
        </p:spPr>
        <p:txBody>
          <a:bodyPr/>
          <a:lstStyle/>
          <a:p>
            <a:endParaRPr lang="en-US"/>
          </a:p>
        </p:txBody>
      </p:sp>
      <p:sp>
        <p:nvSpPr>
          <p:cNvPr id="259107" name="Line 56"/>
          <p:cNvSpPr>
            <a:spLocks noChangeShapeType="1"/>
          </p:cNvSpPr>
          <p:nvPr/>
        </p:nvSpPr>
        <p:spPr bwMode="auto">
          <a:xfrm>
            <a:off x="1547813" y="2924175"/>
            <a:ext cx="1871662" cy="0"/>
          </a:xfrm>
          <a:prstGeom prst="line">
            <a:avLst/>
          </a:prstGeom>
          <a:noFill/>
          <a:ln w="19050">
            <a:solidFill>
              <a:schemeClr val="tx1"/>
            </a:solidFill>
            <a:round/>
            <a:headEnd/>
            <a:tailEnd type="triangle" w="med" len="med"/>
          </a:ln>
        </p:spPr>
        <p:txBody>
          <a:bodyPr/>
          <a:lstStyle/>
          <a:p>
            <a:endParaRPr lang="en-US"/>
          </a:p>
        </p:txBody>
      </p:sp>
      <p:sp>
        <p:nvSpPr>
          <p:cNvPr id="46137" name="Line 57"/>
          <p:cNvSpPr>
            <a:spLocks noChangeShapeType="1"/>
          </p:cNvSpPr>
          <p:nvPr/>
        </p:nvSpPr>
        <p:spPr bwMode="auto">
          <a:xfrm>
            <a:off x="4787900" y="4076700"/>
            <a:ext cx="1873250" cy="0"/>
          </a:xfrm>
          <a:prstGeom prst="line">
            <a:avLst/>
          </a:prstGeom>
          <a:noFill/>
          <a:ln w="19050">
            <a:solidFill>
              <a:schemeClr val="tx1"/>
            </a:solidFill>
            <a:round/>
            <a:headEnd/>
            <a:tailEnd type="triangle" w="med" len="med"/>
          </a:ln>
        </p:spPr>
        <p:txBody>
          <a:bodyPr/>
          <a:lstStyle/>
          <a:p>
            <a:endParaRPr lang="en-US"/>
          </a:p>
        </p:txBody>
      </p:sp>
      <p:sp>
        <p:nvSpPr>
          <p:cNvPr id="46138" name="Line 58"/>
          <p:cNvSpPr>
            <a:spLocks noChangeShapeType="1"/>
          </p:cNvSpPr>
          <p:nvPr/>
        </p:nvSpPr>
        <p:spPr bwMode="auto">
          <a:xfrm flipV="1">
            <a:off x="4284663" y="3068638"/>
            <a:ext cx="0" cy="720725"/>
          </a:xfrm>
          <a:prstGeom prst="line">
            <a:avLst/>
          </a:prstGeom>
          <a:noFill/>
          <a:ln w="57150">
            <a:solidFill>
              <a:schemeClr val="tx1"/>
            </a:solidFill>
            <a:round/>
            <a:headEnd/>
            <a:tailEnd type="triangle" w="med" len="med"/>
          </a:ln>
        </p:spPr>
        <p:txBody>
          <a:bodyPr/>
          <a:lstStyle/>
          <a:p>
            <a:endParaRPr lang="en-US"/>
          </a:p>
        </p:txBody>
      </p:sp>
      <p:sp>
        <p:nvSpPr>
          <p:cNvPr id="46139" name="Line 59"/>
          <p:cNvSpPr>
            <a:spLocks noChangeShapeType="1"/>
          </p:cNvSpPr>
          <p:nvPr/>
        </p:nvSpPr>
        <p:spPr bwMode="auto">
          <a:xfrm>
            <a:off x="4067175" y="3068638"/>
            <a:ext cx="0" cy="792162"/>
          </a:xfrm>
          <a:prstGeom prst="line">
            <a:avLst/>
          </a:prstGeom>
          <a:noFill/>
          <a:ln w="57150">
            <a:solidFill>
              <a:schemeClr val="tx1"/>
            </a:solidFill>
            <a:round/>
            <a:headEnd/>
            <a:tailEnd type="triangle" w="med" len="med"/>
          </a:ln>
        </p:spPr>
        <p:txBody>
          <a:bodyPr/>
          <a:lstStyle/>
          <a:p>
            <a:endParaRPr lang="en-US"/>
          </a:p>
        </p:txBody>
      </p:sp>
      <p:sp>
        <p:nvSpPr>
          <p:cNvPr id="259111" name="Line 60"/>
          <p:cNvSpPr>
            <a:spLocks noChangeShapeType="1"/>
          </p:cNvSpPr>
          <p:nvPr/>
        </p:nvSpPr>
        <p:spPr bwMode="auto">
          <a:xfrm flipH="1">
            <a:off x="4787900" y="3933825"/>
            <a:ext cx="1871663" cy="0"/>
          </a:xfrm>
          <a:prstGeom prst="line">
            <a:avLst/>
          </a:prstGeom>
          <a:noFill/>
          <a:ln w="19050">
            <a:solidFill>
              <a:schemeClr val="tx1"/>
            </a:solidFill>
            <a:round/>
            <a:headEnd/>
            <a:tailEnd type="triangle" w="med" len="med"/>
          </a:ln>
        </p:spPr>
        <p:txBody>
          <a:bodyPr/>
          <a:lstStyle/>
          <a:p>
            <a:endParaRPr lang="en-US"/>
          </a:p>
        </p:txBody>
      </p:sp>
      <p:sp>
        <p:nvSpPr>
          <p:cNvPr id="46141" name="Line 61"/>
          <p:cNvSpPr>
            <a:spLocks noChangeShapeType="1"/>
          </p:cNvSpPr>
          <p:nvPr/>
        </p:nvSpPr>
        <p:spPr bwMode="auto">
          <a:xfrm flipH="1">
            <a:off x="1547813" y="2636838"/>
            <a:ext cx="1800225" cy="0"/>
          </a:xfrm>
          <a:prstGeom prst="line">
            <a:avLst/>
          </a:prstGeom>
          <a:noFill/>
          <a:ln w="19050">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49</a:t>
            </a:fld>
            <a:endParaRPr lang="cs-CZ"/>
          </a:p>
        </p:txBody>
      </p:sp>
      <p:pic>
        <p:nvPicPr>
          <p:cNvPr id="2365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848" y="1409874"/>
            <a:ext cx="6409377" cy="4608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ovéPole 2"/>
          <p:cNvSpPr txBox="1"/>
          <p:nvPr/>
        </p:nvSpPr>
        <p:spPr>
          <a:xfrm>
            <a:off x="251520" y="332656"/>
            <a:ext cx="8568952" cy="1077218"/>
          </a:xfrm>
          <a:prstGeom prst="rect">
            <a:avLst/>
          </a:prstGeom>
          <a:noFill/>
        </p:spPr>
        <p:txBody>
          <a:bodyPr wrap="square" rtlCol="0">
            <a:spAutoFit/>
          </a:bodyPr>
          <a:lstStyle/>
          <a:p>
            <a:r>
              <a:rPr lang="cs-CZ" dirty="0">
                <a:solidFill>
                  <a:srgbClr val="0000FF"/>
                </a:solidFill>
              </a:rPr>
              <a:t>Zdroje glukosy v různých fázích metabolismu</a:t>
            </a:r>
          </a:p>
          <a:p>
            <a:endParaRPr lang="cs-CZ" dirty="0">
              <a:solidFill>
                <a:srgbClr val="0000FF"/>
              </a:solidFill>
            </a:endParaRPr>
          </a:p>
        </p:txBody>
      </p:sp>
      <p:sp>
        <p:nvSpPr>
          <p:cNvPr id="4" name="TextovéPole 3"/>
          <p:cNvSpPr txBox="1"/>
          <p:nvPr/>
        </p:nvSpPr>
        <p:spPr>
          <a:xfrm>
            <a:off x="5868144" y="846485"/>
            <a:ext cx="3168352" cy="6001643"/>
          </a:xfrm>
          <a:prstGeom prst="rect">
            <a:avLst/>
          </a:prstGeom>
          <a:noFill/>
        </p:spPr>
        <p:txBody>
          <a:bodyPr wrap="square" rtlCol="0">
            <a:spAutoFit/>
          </a:bodyPr>
          <a:lstStyle/>
          <a:p>
            <a:r>
              <a:rPr lang="cs-CZ" sz="1600" dirty="0"/>
              <a:t>Při popisu metabolismu se rozlišují dva základní metabolické stavy nazvané absorpční (resorpční) fáze a </a:t>
            </a:r>
            <a:r>
              <a:rPr lang="cs-CZ" sz="1600" dirty="0" err="1"/>
              <a:t>postabsorpční</a:t>
            </a:r>
            <a:r>
              <a:rPr lang="cs-CZ" sz="1600" dirty="0"/>
              <a:t> (</a:t>
            </a:r>
            <a:r>
              <a:rPr lang="cs-CZ" sz="1600" dirty="0" err="1"/>
              <a:t>postresorpční</a:t>
            </a:r>
            <a:r>
              <a:rPr lang="cs-CZ" sz="1600" dirty="0"/>
              <a:t>) fáze. Absorpční fáze trvá přibližně 4 hodiny a zahrnuje dobu jídla a po ní. Pokud po této době nesníme další jídlo, metabolismus přechází do </a:t>
            </a:r>
            <a:r>
              <a:rPr lang="cs-CZ" sz="1600" dirty="0" err="1"/>
              <a:t>postabsorpční</a:t>
            </a:r>
            <a:r>
              <a:rPr lang="cs-CZ" sz="1600" dirty="0"/>
              <a:t> fáze. Typický stav </a:t>
            </a:r>
            <a:r>
              <a:rPr lang="cs-CZ" sz="1600" dirty="0" err="1"/>
              <a:t>postabsorpční</a:t>
            </a:r>
            <a:r>
              <a:rPr lang="cs-CZ" sz="1600" dirty="0"/>
              <a:t> fáze je stav v průběhu a po nočním lačnění. Je-li přísun potravy zastaven déle než 12–14 hodin, přechází metabolismus do fáze hladovění (krátkodobého hladovění od desítek hodin až po několik dní, dlouhodobého hladovění více než dva až tři týdny). Časové údaje jednotlivých fází jsou orientační, závisí na množství přijaté potravy, velikosti energetických zásob a dalších faktorech. </a:t>
            </a:r>
          </a:p>
          <a:p>
            <a:endParaRPr lang="cs-CZ" sz="1600" dirty="0"/>
          </a:p>
        </p:txBody>
      </p:sp>
    </p:spTree>
    <p:extLst>
      <p:ext uri="{BB962C8B-B14F-4D97-AF65-F5344CB8AC3E}">
        <p14:creationId xmlns:p14="http://schemas.microsoft.com/office/powerpoint/2010/main" val="1396193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6AF4ACAB-ED42-482C-BC14-1BD03AAF296C}" type="slidenum">
              <a:rPr lang="cs-CZ" sz="1400" b="0">
                <a:latin typeface="+mn-lt"/>
              </a:rPr>
              <a:pPr algn="r">
                <a:defRPr/>
              </a:pPr>
              <a:t>5</a:t>
            </a:fld>
            <a:endParaRPr lang="cs-CZ" sz="1400" b="0">
              <a:latin typeface="+mn-lt"/>
            </a:endParaRPr>
          </a:p>
        </p:txBody>
      </p:sp>
      <p:sp>
        <p:nvSpPr>
          <p:cNvPr id="132098" name="Rectangle 4"/>
          <p:cNvSpPr>
            <a:spLocks noGrp="1" noChangeArrowheads="1"/>
          </p:cNvSpPr>
          <p:nvPr>
            <p:ph type="title" idx="4294967295"/>
          </p:nvPr>
        </p:nvSpPr>
        <p:spPr>
          <a:xfrm>
            <a:off x="420688" y="109538"/>
            <a:ext cx="8229600" cy="1143000"/>
          </a:xfrm>
        </p:spPr>
        <p:txBody>
          <a:bodyPr/>
          <a:lstStyle/>
          <a:p>
            <a:pPr eaLnBrk="1" hangingPunct="1"/>
            <a:r>
              <a:rPr lang="cs-CZ" altLang="cs-CZ" b="1" dirty="0" smtClean="0">
                <a:solidFill>
                  <a:srgbClr val="0000CC"/>
                </a:solidFill>
                <a:latin typeface="Times New Roman" pitchFamily="18" charset="0"/>
              </a:rPr>
              <a:t>Trávení sacharidů</a:t>
            </a:r>
          </a:p>
        </p:txBody>
      </p:sp>
      <p:sp>
        <p:nvSpPr>
          <p:cNvPr id="132100" name="Text Box 6"/>
          <p:cNvSpPr txBox="1">
            <a:spLocks noChangeArrowheads="1"/>
          </p:cNvSpPr>
          <p:nvPr/>
        </p:nvSpPr>
        <p:spPr bwMode="auto">
          <a:xfrm>
            <a:off x="611188" y="1844675"/>
            <a:ext cx="7848600" cy="1004888"/>
          </a:xfrm>
          <a:prstGeom prst="rect">
            <a:avLst/>
          </a:prstGeom>
          <a:noFill/>
          <a:ln w="9525">
            <a:noFill/>
            <a:miter lim="800000"/>
            <a:headEnd/>
            <a:tailEnd/>
          </a:ln>
        </p:spPr>
        <p:txBody>
          <a:bodyPr>
            <a:spAutoFit/>
          </a:bodyPr>
          <a:lstStyle/>
          <a:p>
            <a:pPr algn="just">
              <a:spcBef>
                <a:spcPct val="50000"/>
              </a:spcBef>
              <a:buFontTx/>
              <a:buChar char="-"/>
            </a:pPr>
            <a:r>
              <a:rPr lang="cs-CZ" sz="2400"/>
              <a:t> polysacharidy</a:t>
            </a:r>
            <a:r>
              <a:rPr lang="cs-CZ" sz="2400" b="0"/>
              <a:t> (</a:t>
            </a:r>
            <a:r>
              <a:rPr lang="cs-CZ" sz="2400">
                <a:solidFill>
                  <a:srgbClr val="0000CC"/>
                </a:solidFill>
              </a:rPr>
              <a:t>škrob</a:t>
            </a:r>
            <a:r>
              <a:rPr lang="cs-CZ" sz="2400" b="0"/>
              <a:t>) </a:t>
            </a:r>
          </a:p>
          <a:p>
            <a:pPr algn="just">
              <a:spcBef>
                <a:spcPct val="50000"/>
              </a:spcBef>
              <a:buFontTx/>
              <a:buChar char="-"/>
            </a:pPr>
            <a:r>
              <a:rPr lang="cs-CZ" sz="2400" b="0"/>
              <a:t> </a:t>
            </a:r>
            <a:r>
              <a:rPr lang="cs-CZ" sz="2400"/>
              <a:t>disacharidy</a:t>
            </a:r>
            <a:endParaRPr lang="cs-CZ" sz="2400" b="0"/>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1196752"/>
            <a:ext cx="3159125" cy="580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ovéPole 1"/>
          <p:cNvSpPr txBox="1"/>
          <p:nvPr/>
        </p:nvSpPr>
        <p:spPr>
          <a:xfrm>
            <a:off x="6084168" y="1700808"/>
            <a:ext cx="1008112" cy="584775"/>
          </a:xfrm>
          <a:prstGeom prst="rect">
            <a:avLst/>
          </a:prstGeom>
          <a:noFill/>
        </p:spPr>
        <p:txBody>
          <a:bodyPr wrap="square" rtlCol="0">
            <a:spAutoFit/>
          </a:bodyPr>
          <a:lstStyle/>
          <a:p>
            <a:r>
              <a:rPr lang="cs-CZ" altLang="cs-CZ" dirty="0">
                <a:solidFill>
                  <a:srgbClr val="FF3300"/>
                </a:solidFill>
              </a:rPr>
              <a:t>ústa</a:t>
            </a:r>
            <a:endParaRPr lang="cs-CZ" dirty="0"/>
          </a:p>
        </p:txBody>
      </p:sp>
      <p:sp>
        <p:nvSpPr>
          <p:cNvPr id="3" name="TextovéPole 2"/>
          <p:cNvSpPr txBox="1"/>
          <p:nvPr/>
        </p:nvSpPr>
        <p:spPr>
          <a:xfrm>
            <a:off x="5364088" y="2420888"/>
            <a:ext cx="1944216" cy="584775"/>
          </a:xfrm>
          <a:prstGeom prst="rect">
            <a:avLst/>
          </a:prstGeom>
          <a:noFill/>
        </p:spPr>
        <p:txBody>
          <a:bodyPr wrap="square" rtlCol="0">
            <a:spAutoFit/>
          </a:bodyPr>
          <a:lstStyle/>
          <a:p>
            <a:r>
              <a:rPr lang="cs-CZ" altLang="cs-CZ" b="0" dirty="0"/>
              <a:t>žaludek</a:t>
            </a:r>
            <a:endParaRPr lang="cs-CZ" dirty="0"/>
          </a:p>
        </p:txBody>
      </p:sp>
      <p:cxnSp>
        <p:nvCxnSpPr>
          <p:cNvPr id="6" name="Přímá spojnice 5"/>
          <p:cNvCxnSpPr/>
          <p:nvPr/>
        </p:nvCxnSpPr>
        <p:spPr bwMode="auto">
          <a:xfrm>
            <a:off x="5508104" y="2420888"/>
            <a:ext cx="1584176" cy="5847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 name="Přímá spojnice 8"/>
          <p:cNvCxnSpPr/>
          <p:nvPr/>
        </p:nvCxnSpPr>
        <p:spPr bwMode="auto">
          <a:xfrm flipV="1">
            <a:off x="5508104" y="2492896"/>
            <a:ext cx="1368152" cy="51276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ovéPole 9"/>
          <p:cNvSpPr txBox="1"/>
          <p:nvPr/>
        </p:nvSpPr>
        <p:spPr>
          <a:xfrm>
            <a:off x="4535488" y="3501008"/>
            <a:ext cx="2912218" cy="584775"/>
          </a:xfrm>
          <a:prstGeom prst="rect">
            <a:avLst/>
          </a:prstGeom>
          <a:noFill/>
        </p:spPr>
        <p:txBody>
          <a:bodyPr wrap="square" rtlCol="0">
            <a:spAutoFit/>
          </a:bodyPr>
          <a:lstStyle/>
          <a:p>
            <a:r>
              <a:rPr lang="cs-CZ" altLang="cs-CZ" dirty="0">
                <a:solidFill>
                  <a:srgbClr val="FF3300"/>
                </a:solidFill>
              </a:rPr>
              <a:t>tenké střevo</a:t>
            </a:r>
            <a:endParaRPr lang="cs-CZ" dirty="0"/>
          </a:p>
        </p:txBody>
      </p:sp>
      <p:sp>
        <p:nvSpPr>
          <p:cNvPr id="11" name="TextovéPole 10"/>
          <p:cNvSpPr txBox="1"/>
          <p:nvPr/>
        </p:nvSpPr>
        <p:spPr>
          <a:xfrm>
            <a:off x="3753284" y="4762599"/>
            <a:ext cx="2880320" cy="1077218"/>
          </a:xfrm>
          <a:prstGeom prst="rect">
            <a:avLst/>
          </a:prstGeom>
          <a:noFill/>
        </p:spPr>
        <p:txBody>
          <a:bodyPr wrap="square" rtlCol="0">
            <a:spAutoFit/>
          </a:bodyPr>
          <a:lstStyle/>
          <a:p>
            <a:r>
              <a:rPr lang="cs-CZ" altLang="cs-CZ" dirty="0"/>
              <a:t>portální žíla</a:t>
            </a:r>
          </a:p>
          <a:p>
            <a:endParaRPr lang="cs-CZ" dirty="0"/>
          </a:p>
        </p:txBody>
      </p:sp>
      <p:sp>
        <p:nvSpPr>
          <p:cNvPr id="12" name="Šipka doleva 11"/>
          <p:cNvSpPr/>
          <p:nvPr/>
        </p:nvSpPr>
        <p:spPr bwMode="auto">
          <a:xfrm>
            <a:off x="6192180" y="4941168"/>
            <a:ext cx="1116124" cy="360040"/>
          </a:xfrm>
          <a:prstGeom prst="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40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0097" name="Group 8"/>
          <p:cNvGrpSpPr>
            <a:grpSpLocks/>
          </p:cNvGrpSpPr>
          <p:nvPr/>
        </p:nvGrpSpPr>
        <p:grpSpPr bwMode="auto">
          <a:xfrm>
            <a:off x="2230438" y="1773238"/>
            <a:ext cx="2917825" cy="2087562"/>
            <a:chOff x="2029" y="6277"/>
            <a:chExt cx="3199" cy="1995"/>
          </a:xfrm>
        </p:grpSpPr>
        <p:sp>
          <p:nvSpPr>
            <p:cNvPr id="260155" name="Arc 9"/>
            <p:cNvSpPr>
              <a:spLocks/>
            </p:cNvSpPr>
            <p:nvPr/>
          </p:nvSpPr>
          <p:spPr bwMode="auto">
            <a:xfrm flipH="1">
              <a:off x="2029" y="6277"/>
              <a:ext cx="2935" cy="1960"/>
            </a:xfrm>
            <a:custGeom>
              <a:avLst/>
              <a:gdLst>
                <a:gd name="T0" fmla="*/ 0 w 30056"/>
                <a:gd name="T1" fmla="*/ 1 h 28135"/>
                <a:gd name="T2" fmla="*/ 27 w 30056"/>
                <a:gd name="T3" fmla="*/ 10 h 28135"/>
                <a:gd name="T4" fmla="*/ 8 w 30056"/>
                <a:gd name="T5" fmla="*/ 7 h 28135"/>
                <a:gd name="T6" fmla="*/ 0 60000 65536"/>
                <a:gd name="T7" fmla="*/ 0 60000 65536"/>
                <a:gd name="T8" fmla="*/ 0 60000 65536"/>
                <a:gd name="T9" fmla="*/ 0 w 30056"/>
                <a:gd name="T10" fmla="*/ 0 h 28135"/>
                <a:gd name="T11" fmla="*/ 30056 w 30056"/>
                <a:gd name="T12" fmla="*/ 28135 h 28135"/>
              </a:gdLst>
              <a:ahLst/>
              <a:cxnLst>
                <a:cxn ang="T6">
                  <a:pos x="T0" y="T1"/>
                </a:cxn>
                <a:cxn ang="T7">
                  <a:pos x="T2" y="T3"/>
                </a:cxn>
                <a:cxn ang="T8">
                  <a:pos x="T4" y="T5"/>
                </a:cxn>
              </a:cxnLst>
              <a:rect l="T9" t="T10" r="T11" b="T12"/>
              <a:pathLst>
                <a:path w="30056" h="28135" fill="none" extrusionOk="0">
                  <a:moveTo>
                    <a:pt x="-1" y="1723"/>
                  </a:moveTo>
                  <a:cubicBezTo>
                    <a:pt x="2673" y="586"/>
                    <a:pt x="5550" y="-1"/>
                    <a:pt x="8456" y="0"/>
                  </a:cubicBezTo>
                  <a:cubicBezTo>
                    <a:pt x="20385" y="0"/>
                    <a:pt x="30056" y="9670"/>
                    <a:pt x="30056" y="21600"/>
                  </a:cubicBezTo>
                  <a:cubicBezTo>
                    <a:pt x="30056" y="23817"/>
                    <a:pt x="29714" y="26021"/>
                    <a:pt x="29043" y="28134"/>
                  </a:cubicBezTo>
                </a:path>
                <a:path w="30056" h="28135" stroke="0" extrusionOk="0">
                  <a:moveTo>
                    <a:pt x="-1" y="1723"/>
                  </a:moveTo>
                  <a:cubicBezTo>
                    <a:pt x="2673" y="586"/>
                    <a:pt x="5550" y="-1"/>
                    <a:pt x="8456" y="0"/>
                  </a:cubicBezTo>
                  <a:cubicBezTo>
                    <a:pt x="20385" y="0"/>
                    <a:pt x="30056" y="9670"/>
                    <a:pt x="30056" y="21600"/>
                  </a:cubicBezTo>
                  <a:cubicBezTo>
                    <a:pt x="30056" y="23817"/>
                    <a:pt x="29714" y="26021"/>
                    <a:pt x="29043" y="28134"/>
                  </a:cubicBezTo>
                  <a:lnTo>
                    <a:pt x="8456" y="21600"/>
                  </a:lnTo>
                  <a:close/>
                </a:path>
              </a:pathLst>
            </a:custGeom>
            <a:solidFill>
              <a:schemeClr val="accent1"/>
            </a:solidFill>
            <a:ln w="19050">
              <a:solidFill>
                <a:srgbClr val="000000"/>
              </a:solidFill>
              <a:round/>
              <a:headEnd/>
              <a:tailEnd/>
            </a:ln>
          </p:spPr>
          <p:txBody>
            <a:bodyPr/>
            <a:lstStyle/>
            <a:p>
              <a:endParaRPr lang="en-US"/>
            </a:p>
          </p:txBody>
        </p:sp>
        <p:sp>
          <p:nvSpPr>
            <p:cNvPr id="260156" name="Arc 10"/>
            <p:cNvSpPr>
              <a:spLocks/>
            </p:cNvSpPr>
            <p:nvPr/>
          </p:nvSpPr>
          <p:spPr bwMode="auto">
            <a:xfrm rot="9469453" flipH="1">
              <a:off x="3096" y="6746"/>
              <a:ext cx="2132" cy="1080"/>
            </a:xfrm>
            <a:custGeom>
              <a:avLst/>
              <a:gdLst>
                <a:gd name="T0" fmla="*/ 0 w 36532"/>
                <a:gd name="T1" fmla="*/ 1 h 21600"/>
                <a:gd name="T2" fmla="*/ 7 w 36532"/>
                <a:gd name="T3" fmla="*/ 3 h 21600"/>
                <a:gd name="T4" fmla="*/ 3 w 36532"/>
                <a:gd name="T5" fmla="*/ 3 h 21600"/>
                <a:gd name="T6" fmla="*/ 0 60000 65536"/>
                <a:gd name="T7" fmla="*/ 0 60000 65536"/>
                <a:gd name="T8" fmla="*/ 0 60000 65536"/>
                <a:gd name="T9" fmla="*/ 0 w 36532"/>
                <a:gd name="T10" fmla="*/ 0 h 21600"/>
                <a:gd name="T11" fmla="*/ 36532 w 36532"/>
                <a:gd name="T12" fmla="*/ 21600 h 21600"/>
              </a:gdLst>
              <a:ahLst/>
              <a:cxnLst>
                <a:cxn ang="T6">
                  <a:pos x="T0" y="T1"/>
                </a:cxn>
                <a:cxn ang="T7">
                  <a:pos x="T2" y="T3"/>
                </a:cxn>
                <a:cxn ang="T8">
                  <a:pos x="T4" y="T5"/>
                </a:cxn>
              </a:cxnLst>
              <a:rect l="T9" t="T10" r="T11" b="T12"/>
              <a:pathLst>
                <a:path w="36532" h="21600" fill="none" extrusionOk="0">
                  <a:moveTo>
                    <a:pt x="-1" y="5992"/>
                  </a:moveTo>
                  <a:cubicBezTo>
                    <a:pt x="4019" y="2146"/>
                    <a:pt x="9368" y="-1"/>
                    <a:pt x="14932" y="0"/>
                  </a:cubicBezTo>
                  <a:cubicBezTo>
                    <a:pt x="26861" y="0"/>
                    <a:pt x="36532" y="9670"/>
                    <a:pt x="36532" y="21600"/>
                  </a:cubicBezTo>
                </a:path>
                <a:path w="36532" h="21600" stroke="0" extrusionOk="0">
                  <a:moveTo>
                    <a:pt x="-1" y="5992"/>
                  </a:moveTo>
                  <a:cubicBezTo>
                    <a:pt x="4019" y="2146"/>
                    <a:pt x="9368" y="-1"/>
                    <a:pt x="14932" y="0"/>
                  </a:cubicBezTo>
                  <a:cubicBezTo>
                    <a:pt x="26861" y="0"/>
                    <a:pt x="36532" y="9670"/>
                    <a:pt x="36532" y="21600"/>
                  </a:cubicBezTo>
                  <a:lnTo>
                    <a:pt x="14932" y="21600"/>
                  </a:lnTo>
                  <a:close/>
                </a:path>
              </a:pathLst>
            </a:custGeom>
            <a:solidFill>
              <a:schemeClr val="accent1"/>
            </a:solidFill>
            <a:ln w="19050">
              <a:solidFill>
                <a:srgbClr val="000000"/>
              </a:solidFill>
              <a:round/>
              <a:headEnd/>
              <a:tailEnd/>
            </a:ln>
          </p:spPr>
          <p:txBody>
            <a:bodyPr/>
            <a:lstStyle/>
            <a:p>
              <a:endParaRPr lang="en-US"/>
            </a:p>
          </p:txBody>
        </p:sp>
        <p:sp>
          <p:nvSpPr>
            <p:cNvPr id="260157" name="Arc 11"/>
            <p:cNvSpPr>
              <a:spLocks/>
            </p:cNvSpPr>
            <p:nvPr/>
          </p:nvSpPr>
          <p:spPr bwMode="auto">
            <a:xfrm rot="10276613" flipH="1">
              <a:off x="2091" y="7893"/>
              <a:ext cx="1229" cy="379"/>
            </a:xfrm>
            <a:custGeom>
              <a:avLst/>
              <a:gdLst>
                <a:gd name="T0" fmla="*/ 0 w 39215"/>
                <a:gd name="T1" fmla="*/ 0 h 21600"/>
                <a:gd name="T2" fmla="*/ 1 w 39215"/>
                <a:gd name="T3" fmla="*/ 0 h 21600"/>
                <a:gd name="T4" fmla="*/ 1 w 39215"/>
                <a:gd name="T5" fmla="*/ 0 h 21600"/>
                <a:gd name="T6" fmla="*/ 0 60000 65536"/>
                <a:gd name="T7" fmla="*/ 0 60000 65536"/>
                <a:gd name="T8" fmla="*/ 0 60000 65536"/>
                <a:gd name="T9" fmla="*/ 0 w 39215"/>
                <a:gd name="T10" fmla="*/ 0 h 21600"/>
                <a:gd name="T11" fmla="*/ 39215 w 39215"/>
                <a:gd name="T12" fmla="*/ 21600 h 21600"/>
              </a:gdLst>
              <a:ahLst/>
              <a:cxnLst>
                <a:cxn ang="T6">
                  <a:pos x="T0" y="T1"/>
                </a:cxn>
                <a:cxn ang="T7">
                  <a:pos x="T2" y="T3"/>
                </a:cxn>
                <a:cxn ang="T8">
                  <a:pos x="T4" y="T5"/>
                </a:cxn>
              </a:cxnLst>
              <a:rect l="T9" t="T10" r="T11" b="T12"/>
              <a:pathLst>
                <a:path w="39215" h="21600" fill="none" extrusionOk="0">
                  <a:moveTo>
                    <a:pt x="-1" y="9676"/>
                  </a:moveTo>
                  <a:cubicBezTo>
                    <a:pt x="4000" y="3634"/>
                    <a:pt x="10764" y="-1"/>
                    <a:pt x="18011" y="0"/>
                  </a:cubicBezTo>
                  <a:cubicBezTo>
                    <a:pt x="28353" y="0"/>
                    <a:pt x="37244" y="7331"/>
                    <a:pt x="39215" y="17484"/>
                  </a:cubicBezTo>
                </a:path>
                <a:path w="39215" h="21600" stroke="0" extrusionOk="0">
                  <a:moveTo>
                    <a:pt x="-1" y="9676"/>
                  </a:moveTo>
                  <a:cubicBezTo>
                    <a:pt x="4000" y="3634"/>
                    <a:pt x="10764" y="-1"/>
                    <a:pt x="18011" y="0"/>
                  </a:cubicBezTo>
                  <a:cubicBezTo>
                    <a:pt x="28353" y="0"/>
                    <a:pt x="37244" y="7331"/>
                    <a:pt x="39215" y="17484"/>
                  </a:cubicBezTo>
                  <a:lnTo>
                    <a:pt x="18011" y="21600"/>
                  </a:lnTo>
                  <a:close/>
                </a:path>
              </a:pathLst>
            </a:custGeom>
            <a:solidFill>
              <a:schemeClr val="accent1"/>
            </a:solidFill>
            <a:ln w="19050">
              <a:solidFill>
                <a:srgbClr val="000000"/>
              </a:solidFill>
              <a:round/>
              <a:headEnd/>
              <a:tailEnd/>
            </a:ln>
          </p:spPr>
          <p:txBody>
            <a:bodyPr/>
            <a:lstStyle/>
            <a:p>
              <a:endParaRPr lang="en-US"/>
            </a:p>
          </p:txBody>
        </p:sp>
      </p:grpSp>
      <p:grpSp>
        <p:nvGrpSpPr>
          <p:cNvPr id="260098" name="Group 12"/>
          <p:cNvGrpSpPr>
            <a:grpSpLocks/>
          </p:cNvGrpSpPr>
          <p:nvPr/>
        </p:nvGrpSpPr>
        <p:grpSpPr bwMode="auto">
          <a:xfrm>
            <a:off x="3132138" y="4652963"/>
            <a:ext cx="2016125" cy="1657350"/>
            <a:chOff x="2538" y="10393"/>
            <a:chExt cx="3091" cy="2729"/>
          </a:xfrm>
        </p:grpSpPr>
        <p:sp>
          <p:nvSpPr>
            <p:cNvPr id="260143" name="Arc 13"/>
            <p:cNvSpPr>
              <a:spLocks/>
            </p:cNvSpPr>
            <p:nvPr/>
          </p:nvSpPr>
          <p:spPr bwMode="auto">
            <a:xfrm rot="1427103" flipV="1">
              <a:off x="4312" y="12252"/>
              <a:ext cx="628" cy="723"/>
            </a:xfrm>
            <a:custGeom>
              <a:avLst/>
              <a:gdLst>
                <a:gd name="T0" fmla="*/ 0 w 25120"/>
                <a:gd name="T1" fmla="*/ 0 h 28932"/>
                <a:gd name="T2" fmla="*/ 0 w 25120"/>
                <a:gd name="T3" fmla="*/ 0 h 28932"/>
                <a:gd name="T4" fmla="*/ 0 w 25120"/>
                <a:gd name="T5" fmla="*/ 0 h 28932"/>
                <a:gd name="T6" fmla="*/ 0 60000 65536"/>
                <a:gd name="T7" fmla="*/ 0 60000 65536"/>
                <a:gd name="T8" fmla="*/ 0 60000 65536"/>
                <a:gd name="T9" fmla="*/ 0 w 25120"/>
                <a:gd name="T10" fmla="*/ 0 h 28932"/>
                <a:gd name="T11" fmla="*/ 25120 w 25120"/>
                <a:gd name="T12" fmla="*/ 28932 h 28932"/>
              </a:gdLst>
              <a:ahLst/>
              <a:cxnLst>
                <a:cxn ang="T6">
                  <a:pos x="T0" y="T1"/>
                </a:cxn>
                <a:cxn ang="T7">
                  <a:pos x="T2" y="T3"/>
                </a:cxn>
                <a:cxn ang="T8">
                  <a:pos x="T4" y="T5"/>
                </a:cxn>
              </a:cxnLst>
              <a:rect l="T9" t="T10" r="T11" b="T12"/>
              <a:pathLst>
                <a:path w="25120" h="28932" fill="none" extrusionOk="0">
                  <a:moveTo>
                    <a:pt x="-1" y="288"/>
                  </a:moveTo>
                  <a:cubicBezTo>
                    <a:pt x="1163" y="96"/>
                    <a:pt x="2340" y="-1"/>
                    <a:pt x="3520" y="0"/>
                  </a:cubicBezTo>
                  <a:cubicBezTo>
                    <a:pt x="15449" y="0"/>
                    <a:pt x="25120" y="9670"/>
                    <a:pt x="25120" y="21600"/>
                  </a:cubicBezTo>
                  <a:cubicBezTo>
                    <a:pt x="25120" y="24099"/>
                    <a:pt x="24686" y="26580"/>
                    <a:pt x="23837" y="28931"/>
                  </a:cubicBezTo>
                </a:path>
                <a:path w="25120" h="28932" stroke="0" extrusionOk="0">
                  <a:moveTo>
                    <a:pt x="-1" y="288"/>
                  </a:moveTo>
                  <a:cubicBezTo>
                    <a:pt x="1163" y="96"/>
                    <a:pt x="2340" y="-1"/>
                    <a:pt x="3520" y="0"/>
                  </a:cubicBezTo>
                  <a:cubicBezTo>
                    <a:pt x="15449" y="0"/>
                    <a:pt x="25120" y="9670"/>
                    <a:pt x="25120" y="21600"/>
                  </a:cubicBezTo>
                  <a:cubicBezTo>
                    <a:pt x="25120" y="24099"/>
                    <a:pt x="24686" y="26580"/>
                    <a:pt x="23837" y="28931"/>
                  </a:cubicBezTo>
                  <a:lnTo>
                    <a:pt x="3520" y="21600"/>
                  </a:lnTo>
                  <a:close/>
                </a:path>
              </a:pathLst>
            </a:custGeom>
            <a:noFill/>
            <a:ln w="19050">
              <a:solidFill>
                <a:srgbClr val="000000"/>
              </a:solidFill>
              <a:round/>
              <a:headEnd/>
              <a:tailEnd/>
            </a:ln>
          </p:spPr>
          <p:txBody>
            <a:bodyPr/>
            <a:lstStyle/>
            <a:p>
              <a:endParaRPr lang="en-US"/>
            </a:p>
          </p:txBody>
        </p:sp>
        <p:sp>
          <p:nvSpPr>
            <p:cNvPr id="260144" name="Arc 14"/>
            <p:cNvSpPr>
              <a:spLocks/>
            </p:cNvSpPr>
            <p:nvPr/>
          </p:nvSpPr>
          <p:spPr bwMode="auto">
            <a:xfrm flipV="1">
              <a:off x="4909" y="12037"/>
              <a:ext cx="540" cy="578"/>
            </a:xfrm>
            <a:custGeom>
              <a:avLst/>
              <a:gdLst>
                <a:gd name="T0" fmla="*/ 0 w 21600"/>
                <a:gd name="T1" fmla="*/ 0 h 23144"/>
                <a:gd name="T2" fmla="*/ 0 w 21600"/>
                <a:gd name="T3" fmla="*/ 0 h 23144"/>
                <a:gd name="T4" fmla="*/ 0 w 21600"/>
                <a:gd name="T5" fmla="*/ 0 h 23144"/>
                <a:gd name="T6" fmla="*/ 0 60000 65536"/>
                <a:gd name="T7" fmla="*/ 0 60000 65536"/>
                <a:gd name="T8" fmla="*/ 0 60000 65536"/>
                <a:gd name="T9" fmla="*/ 0 w 21600"/>
                <a:gd name="T10" fmla="*/ 0 h 23144"/>
                <a:gd name="T11" fmla="*/ 21600 w 21600"/>
                <a:gd name="T12" fmla="*/ 23144 h 23144"/>
              </a:gdLst>
              <a:ahLst/>
              <a:cxnLst>
                <a:cxn ang="T6">
                  <a:pos x="T0" y="T1"/>
                </a:cxn>
                <a:cxn ang="T7">
                  <a:pos x="T2" y="T3"/>
                </a:cxn>
                <a:cxn ang="T8">
                  <a:pos x="T4" y="T5"/>
                </a:cxn>
              </a:cxnLst>
              <a:rect l="T9" t="T10" r="T11" b="T12"/>
              <a:pathLst>
                <a:path w="21600" h="23144" fill="none" extrusionOk="0">
                  <a:moveTo>
                    <a:pt x="-1" y="0"/>
                  </a:moveTo>
                  <a:cubicBezTo>
                    <a:pt x="11929" y="0"/>
                    <a:pt x="21600" y="9670"/>
                    <a:pt x="21600" y="21600"/>
                  </a:cubicBezTo>
                  <a:cubicBezTo>
                    <a:pt x="21600" y="22115"/>
                    <a:pt x="21581" y="22630"/>
                    <a:pt x="21544" y="23143"/>
                  </a:cubicBezTo>
                </a:path>
                <a:path w="21600" h="23144" stroke="0" extrusionOk="0">
                  <a:moveTo>
                    <a:pt x="-1" y="0"/>
                  </a:moveTo>
                  <a:cubicBezTo>
                    <a:pt x="11929" y="0"/>
                    <a:pt x="21600" y="9670"/>
                    <a:pt x="21600" y="21600"/>
                  </a:cubicBezTo>
                  <a:cubicBezTo>
                    <a:pt x="21600" y="22115"/>
                    <a:pt x="21581" y="22630"/>
                    <a:pt x="21544" y="23143"/>
                  </a:cubicBezTo>
                  <a:lnTo>
                    <a:pt x="0" y="21600"/>
                  </a:lnTo>
                  <a:close/>
                </a:path>
              </a:pathLst>
            </a:custGeom>
            <a:noFill/>
            <a:ln w="19050">
              <a:solidFill>
                <a:srgbClr val="000000"/>
              </a:solidFill>
              <a:round/>
              <a:headEnd/>
              <a:tailEnd/>
            </a:ln>
          </p:spPr>
          <p:txBody>
            <a:bodyPr/>
            <a:lstStyle/>
            <a:p>
              <a:endParaRPr lang="en-US"/>
            </a:p>
          </p:txBody>
        </p:sp>
        <p:sp>
          <p:nvSpPr>
            <p:cNvPr id="260145" name="Arc 15"/>
            <p:cNvSpPr>
              <a:spLocks/>
            </p:cNvSpPr>
            <p:nvPr/>
          </p:nvSpPr>
          <p:spPr bwMode="auto">
            <a:xfrm flipV="1">
              <a:off x="5089" y="11174"/>
              <a:ext cx="540" cy="1021"/>
            </a:xfrm>
            <a:custGeom>
              <a:avLst/>
              <a:gdLst>
                <a:gd name="T0" fmla="*/ 0 w 21600"/>
                <a:gd name="T1" fmla="*/ 0 h 40841"/>
                <a:gd name="T2" fmla="*/ 0 w 21600"/>
                <a:gd name="T3" fmla="*/ 1 h 40841"/>
                <a:gd name="T4" fmla="*/ 0 w 21600"/>
                <a:gd name="T5" fmla="*/ 0 h 40841"/>
                <a:gd name="T6" fmla="*/ 0 60000 65536"/>
                <a:gd name="T7" fmla="*/ 0 60000 65536"/>
                <a:gd name="T8" fmla="*/ 0 60000 65536"/>
                <a:gd name="T9" fmla="*/ 0 w 21600"/>
                <a:gd name="T10" fmla="*/ 0 h 40841"/>
                <a:gd name="T11" fmla="*/ 21600 w 21600"/>
                <a:gd name="T12" fmla="*/ 40841 h 40841"/>
              </a:gdLst>
              <a:ahLst/>
              <a:cxnLst>
                <a:cxn ang="T6">
                  <a:pos x="T0" y="T1"/>
                </a:cxn>
                <a:cxn ang="T7">
                  <a:pos x="T2" y="T3"/>
                </a:cxn>
                <a:cxn ang="T8">
                  <a:pos x="T4" y="T5"/>
                </a:cxn>
              </a:cxnLst>
              <a:rect l="T9" t="T10" r="T11" b="T12"/>
              <a:pathLst>
                <a:path w="21600" h="40841" fill="none" extrusionOk="0">
                  <a:moveTo>
                    <a:pt x="6016" y="-1"/>
                  </a:moveTo>
                  <a:cubicBezTo>
                    <a:pt x="15248" y="2676"/>
                    <a:pt x="21600" y="11132"/>
                    <a:pt x="21600" y="20745"/>
                  </a:cubicBezTo>
                  <a:cubicBezTo>
                    <a:pt x="21600" y="29618"/>
                    <a:pt x="16173" y="37588"/>
                    <a:pt x="7918" y="40841"/>
                  </a:cubicBezTo>
                </a:path>
                <a:path w="21600" h="40841" stroke="0" extrusionOk="0">
                  <a:moveTo>
                    <a:pt x="6016" y="-1"/>
                  </a:moveTo>
                  <a:cubicBezTo>
                    <a:pt x="15248" y="2676"/>
                    <a:pt x="21600" y="11132"/>
                    <a:pt x="21600" y="20745"/>
                  </a:cubicBezTo>
                  <a:cubicBezTo>
                    <a:pt x="21600" y="29618"/>
                    <a:pt x="16173" y="37588"/>
                    <a:pt x="7918" y="40841"/>
                  </a:cubicBezTo>
                  <a:lnTo>
                    <a:pt x="0" y="20745"/>
                  </a:lnTo>
                  <a:close/>
                </a:path>
              </a:pathLst>
            </a:custGeom>
            <a:noFill/>
            <a:ln w="19050">
              <a:solidFill>
                <a:srgbClr val="000000"/>
              </a:solidFill>
              <a:round/>
              <a:headEnd/>
              <a:tailEnd/>
            </a:ln>
          </p:spPr>
          <p:txBody>
            <a:bodyPr/>
            <a:lstStyle/>
            <a:p>
              <a:endParaRPr lang="en-US"/>
            </a:p>
          </p:txBody>
        </p:sp>
        <p:sp>
          <p:nvSpPr>
            <p:cNvPr id="260146" name="Arc 16"/>
            <p:cNvSpPr>
              <a:spLocks/>
            </p:cNvSpPr>
            <p:nvPr/>
          </p:nvSpPr>
          <p:spPr bwMode="auto">
            <a:xfrm rot="15932169" flipV="1">
              <a:off x="4794" y="10643"/>
              <a:ext cx="540" cy="769"/>
            </a:xfrm>
            <a:custGeom>
              <a:avLst/>
              <a:gdLst>
                <a:gd name="T0" fmla="*/ 0 w 21600"/>
                <a:gd name="T1" fmla="*/ 0 h 30768"/>
                <a:gd name="T2" fmla="*/ 0 w 21600"/>
                <a:gd name="T3" fmla="*/ 0 h 30768"/>
                <a:gd name="T4" fmla="*/ 0 w 21600"/>
                <a:gd name="T5" fmla="*/ 0 h 30768"/>
                <a:gd name="T6" fmla="*/ 0 60000 65536"/>
                <a:gd name="T7" fmla="*/ 0 60000 65536"/>
                <a:gd name="T8" fmla="*/ 0 60000 65536"/>
                <a:gd name="T9" fmla="*/ 0 w 21600"/>
                <a:gd name="T10" fmla="*/ 0 h 30768"/>
                <a:gd name="T11" fmla="*/ 21600 w 21600"/>
                <a:gd name="T12" fmla="*/ 30768 h 30768"/>
              </a:gdLst>
              <a:ahLst/>
              <a:cxnLst>
                <a:cxn ang="T6">
                  <a:pos x="T0" y="T1"/>
                </a:cxn>
                <a:cxn ang="T7">
                  <a:pos x="T2" y="T3"/>
                </a:cxn>
                <a:cxn ang="T8">
                  <a:pos x="T4" y="T5"/>
                </a:cxn>
              </a:cxnLst>
              <a:rect l="T9" t="T10" r="T11" b="T12"/>
              <a:pathLst>
                <a:path w="21600" h="30768" fill="none" extrusionOk="0">
                  <a:moveTo>
                    <a:pt x="-1" y="0"/>
                  </a:moveTo>
                  <a:cubicBezTo>
                    <a:pt x="11929" y="0"/>
                    <a:pt x="21600" y="9670"/>
                    <a:pt x="21600" y="21600"/>
                  </a:cubicBezTo>
                  <a:cubicBezTo>
                    <a:pt x="21600" y="24768"/>
                    <a:pt x="20902" y="27898"/>
                    <a:pt x="19557" y="30767"/>
                  </a:cubicBezTo>
                </a:path>
                <a:path w="21600" h="30768" stroke="0" extrusionOk="0">
                  <a:moveTo>
                    <a:pt x="-1" y="0"/>
                  </a:moveTo>
                  <a:cubicBezTo>
                    <a:pt x="11929" y="0"/>
                    <a:pt x="21600" y="9670"/>
                    <a:pt x="21600" y="21600"/>
                  </a:cubicBezTo>
                  <a:cubicBezTo>
                    <a:pt x="21600" y="24768"/>
                    <a:pt x="20902" y="27898"/>
                    <a:pt x="19557" y="30767"/>
                  </a:cubicBezTo>
                  <a:lnTo>
                    <a:pt x="0" y="21600"/>
                  </a:lnTo>
                  <a:close/>
                </a:path>
              </a:pathLst>
            </a:custGeom>
            <a:noFill/>
            <a:ln w="19050">
              <a:solidFill>
                <a:srgbClr val="000000"/>
              </a:solidFill>
              <a:round/>
              <a:headEnd/>
              <a:tailEnd/>
            </a:ln>
          </p:spPr>
          <p:txBody>
            <a:bodyPr/>
            <a:lstStyle/>
            <a:p>
              <a:endParaRPr lang="en-US"/>
            </a:p>
          </p:txBody>
        </p:sp>
        <p:sp>
          <p:nvSpPr>
            <p:cNvPr id="260147" name="Arc 17"/>
            <p:cNvSpPr>
              <a:spLocks/>
            </p:cNvSpPr>
            <p:nvPr/>
          </p:nvSpPr>
          <p:spPr bwMode="auto">
            <a:xfrm rot="13952104" flipV="1">
              <a:off x="4276" y="10362"/>
              <a:ext cx="564" cy="743"/>
            </a:xfrm>
            <a:custGeom>
              <a:avLst/>
              <a:gdLst>
                <a:gd name="T0" fmla="*/ 0 w 22561"/>
                <a:gd name="T1" fmla="*/ 0 h 29732"/>
                <a:gd name="T2" fmla="*/ 0 w 22561"/>
                <a:gd name="T3" fmla="*/ 0 h 29732"/>
                <a:gd name="T4" fmla="*/ 0 w 22561"/>
                <a:gd name="T5" fmla="*/ 0 h 29732"/>
                <a:gd name="T6" fmla="*/ 0 60000 65536"/>
                <a:gd name="T7" fmla="*/ 0 60000 65536"/>
                <a:gd name="T8" fmla="*/ 0 60000 65536"/>
                <a:gd name="T9" fmla="*/ 0 w 22561"/>
                <a:gd name="T10" fmla="*/ 0 h 29732"/>
                <a:gd name="T11" fmla="*/ 22561 w 22561"/>
                <a:gd name="T12" fmla="*/ 29732 h 29732"/>
              </a:gdLst>
              <a:ahLst/>
              <a:cxnLst>
                <a:cxn ang="T6">
                  <a:pos x="T0" y="T1"/>
                </a:cxn>
                <a:cxn ang="T7">
                  <a:pos x="T2" y="T3"/>
                </a:cxn>
                <a:cxn ang="T8">
                  <a:pos x="T4" y="T5"/>
                </a:cxn>
              </a:cxnLst>
              <a:rect l="T9" t="T10" r="T11" b="T12"/>
              <a:pathLst>
                <a:path w="22561" h="29732" fill="none" extrusionOk="0">
                  <a:moveTo>
                    <a:pt x="0" y="21"/>
                  </a:moveTo>
                  <a:cubicBezTo>
                    <a:pt x="320" y="7"/>
                    <a:pt x="640" y="-1"/>
                    <a:pt x="961" y="0"/>
                  </a:cubicBezTo>
                  <a:cubicBezTo>
                    <a:pt x="12890" y="0"/>
                    <a:pt x="22561" y="9670"/>
                    <a:pt x="22561" y="21600"/>
                  </a:cubicBezTo>
                  <a:cubicBezTo>
                    <a:pt x="22561" y="24387"/>
                    <a:pt x="22021" y="27149"/>
                    <a:pt x="20971" y="29731"/>
                  </a:cubicBezTo>
                </a:path>
                <a:path w="22561" h="29732" stroke="0" extrusionOk="0">
                  <a:moveTo>
                    <a:pt x="0" y="21"/>
                  </a:moveTo>
                  <a:cubicBezTo>
                    <a:pt x="320" y="7"/>
                    <a:pt x="640" y="-1"/>
                    <a:pt x="961" y="0"/>
                  </a:cubicBezTo>
                  <a:cubicBezTo>
                    <a:pt x="12890" y="0"/>
                    <a:pt x="22561" y="9670"/>
                    <a:pt x="22561" y="21600"/>
                  </a:cubicBezTo>
                  <a:cubicBezTo>
                    <a:pt x="22561" y="24387"/>
                    <a:pt x="22021" y="27149"/>
                    <a:pt x="20971" y="29731"/>
                  </a:cubicBezTo>
                  <a:lnTo>
                    <a:pt x="961" y="21600"/>
                  </a:lnTo>
                  <a:close/>
                </a:path>
              </a:pathLst>
            </a:custGeom>
            <a:noFill/>
            <a:ln w="19050">
              <a:solidFill>
                <a:srgbClr val="000000"/>
              </a:solidFill>
              <a:round/>
              <a:headEnd/>
              <a:tailEnd/>
            </a:ln>
          </p:spPr>
          <p:txBody>
            <a:bodyPr/>
            <a:lstStyle/>
            <a:p>
              <a:endParaRPr lang="en-US"/>
            </a:p>
          </p:txBody>
        </p:sp>
        <p:sp>
          <p:nvSpPr>
            <p:cNvPr id="260148" name="Arc 18"/>
            <p:cNvSpPr>
              <a:spLocks/>
            </p:cNvSpPr>
            <p:nvPr/>
          </p:nvSpPr>
          <p:spPr bwMode="auto">
            <a:xfrm rot="12994382" flipV="1">
              <a:off x="3577" y="10393"/>
              <a:ext cx="540" cy="695"/>
            </a:xfrm>
            <a:custGeom>
              <a:avLst/>
              <a:gdLst>
                <a:gd name="T0" fmla="*/ 0 w 21600"/>
                <a:gd name="T1" fmla="*/ 0 h 27788"/>
                <a:gd name="T2" fmla="*/ 0 w 21600"/>
                <a:gd name="T3" fmla="*/ 0 h 27788"/>
                <a:gd name="T4" fmla="*/ 0 w 21600"/>
                <a:gd name="T5" fmla="*/ 0 h 27788"/>
                <a:gd name="T6" fmla="*/ 0 60000 65536"/>
                <a:gd name="T7" fmla="*/ 0 60000 65536"/>
                <a:gd name="T8" fmla="*/ 0 60000 65536"/>
                <a:gd name="T9" fmla="*/ 0 w 21600"/>
                <a:gd name="T10" fmla="*/ 0 h 27788"/>
                <a:gd name="T11" fmla="*/ 21600 w 21600"/>
                <a:gd name="T12" fmla="*/ 27788 h 27788"/>
              </a:gdLst>
              <a:ahLst/>
              <a:cxnLst>
                <a:cxn ang="T6">
                  <a:pos x="T0" y="T1"/>
                </a:cxn>
                <a:cxn ang="T7">
                  <a:pos x="T2" y="T3"/>
                </a:cxn>
                <a:cxn ang="T8">
                  <a:pos x="T4" y="T5"/>
                </a:cxn>
              </a:cxnLst>
              <a:rect l="T9" t="T10" r="T11" b="T12"/>
              <a:pathLst>
                <a:path w="21600" h="27788" fill="none" extrusionOk="0">
                  <a:moveTo>
                    <a:pt x="-1" y="0"/>
                  </a:moveTo>
                  <a:cubicBezTo>
                    <a:pt x="11929" y="0"/>
                    <a:pt x="21600" y="9670"/>
                    <a:pt x="21600" y="21600"/>
                  </a:cubicBezTo>
                  <a:cubicBezTo>
                    <a:pt x="21600" y="23695"/>
                    <a:pt x="21295" y="25780"/>
                    <a:pt x="20694" y="27787"/>
                  </a:cubicBezTo>
                </a:path>
                <a:path w="21600" h="27788" stroke="0" extrusionOk="0">
                  <a:moveTo>
                    <a:pt x="-1" y="0"/>
                  </a:moveTo>
                  <a:cubicBezTo>
                    <a:pt x="11929" y="0"/>
                    <a:pt x="21600" y="9670"/>
                    <a:pt x="21600" y="21600"/>
                  </a:cubicBezTo>
                  <a:cubicBezTo>
                    <a:pt x="21600" y="23695"/>
                    <a:pt x="21295" y="25780"/>
                    <a:pt x="20694" y="27787"/>
                  </a:cubicBezTo>
                  <a:lnTo>
                    <a:pt x="0" y="21600"/>
                  </a:lnTo>
                  <a:close/>
                </a:path>
              </a:pathLst>
            </a:custGeom>
            <a:noFill/>
            <a:ln w="19050">
              <a:solidFill>
                <a:srgbClr val="000000"/>
              </a:solidFill>
              <a:round/>
              <a:headEnd/>
              <a:tailEnd/>
            </a:ln>
          </p:spPr>
          <p:txBody>
            <a:bodyPr/>
            <a:lstStyle/>
            <a:p>
              <a:endParaRPr lang="en-US"/>
            </a:p>
          </p:txBody>
        </p:sp>
        <p:sp>
          <p:nvSpPr>
            <p:cNvPr id="260149" name="Arc 19"/>
            <p:cNvSpPr>
              <a:spLocks/>
            </p:cNvSpPr>
            <p:nvPr/>
          </p:nvSpPr>
          <p:spPr bwMode="auto">
            <a:xfrm rot="11108894" flipV="1">
              <a:off x="3109" y="10597"/>
              <a:ext cx="540" cy="669"/>
            </a:xfrm>
            <a:custGeom>
              <a:avLst/>
              <a:gdLst>
                <a:gd name="T0" fmla="*/ 0 w 21600"/>
                <a:gd name="T1" fmla="*/ 0 h 26743"/>
                <a:gd name="T2" fmla="*/ 0 w 21600"/>
                <a:gd name="T3" fmla="*/ 0 h 26743"/>
                <a:gd name="T4" fmla="*/ 0 w 21600"/>
                <a:gd name="T5" fmla="*/ 0 h 26743"/>
                <a:gd name="T6" fmla="*/ 0 60000 65536"/>
                <a:gd name="T7" fmla="*/ 0 60000 65536"/>
                <a:gd name="T8" fmla="*/ 0 60000 65536"/>
                <a:gd name="T9" fmla="*/ 0 w 21600"/>
                <a:gd name="T10" fmla="*/ 0 h 26743"/>
                <a:gd name="T11" fmla="*/ 21600 w 21600"/>
                <a:gd name="T12" fmla="*/ 26743 h 26743"/>
              </a:gdLst>
              <a:ahLst/>
              <a:cxnLst>
                <a:cxn ang="T6">
                  <a:pos x="T0" y="T1"/>
                </a:cxn>
                <a:cxn ang="T7">
                  <a:pos x="T2" y="T3"/>
                </a:cxn>
                <a:cxn ang="T8">
                  <a:pos x="T4" y="T5"/>
                </a:cxn>
              </a:cxnLst>
              <a:rect l="T9" t="T10" r="T11" b="T12"/>
              <a:pathLst>
                <a:path w="21600" h="26743" fill="none" extrusionOk="0">
                  <a:moveTo>
                    <a:pt x="-1" y="0"/>
                  </a:moveTo>
                  <a:cubicBezTo>
                    <a:pt x="11929" y="0"/>
                    <a:pt x="21600" y="9670"/>
                    <a:pt x="21600" y="21600"/>
                  </a:cubicBezTo>
                  <a:cubicBezTo>
                    <a:pt x="21600" y="23333"/>
                    <a:pt x="21391" y="25059"/>
                    <a:pt x="20978" y="26742"/>
                  </a:cubicBezTo>
                </a:path>
                <a:path w="21600" h="26743" stroke="0" extrusionOk="0">
                  <a:moveTo>
                    <a:pt x="-1" y="0"/>
                  </a:moveTo>
                  <a:cubicBezTo>
                    <a:pt x="11929" y="0"/>
                    <a:pt x="21600" y="9670"/>
                    <a:pt x="21600" y="21600"/>
                  </a:cubicBezTo>
                  <a:cubicBezTo>
                    <a:pt x="21600" y="23333"/>
                    <a:pt x="21391" y="25059"/>
                    <a:pt x="20978" y="26742"/>
                  </a:cubicBezTo>
                  <a:lnTo>
                    <a:pt x="0" y="21600"/>
                  </a:lnTo>
                  <a:close/>
                </a:path>
              </a:pathLst>
            </a:custGeom>
            <a:noFill/>
            <a:ln w="19050">
              <a:solidFill>
                <a:srgbClr val="000000"/>
              </a:solidFill>
              <a:round/>
              <a:headEnd/>
              <a:tailEnd/>
            </a:ln>
          </p:spPr>
          <p:txBody>
            <a:bodyPr/>
            <a:lstStyle/>
            <a:p>
              <a:endParaRPr lang="en-US"/>
            </a:p>
          </p:txBody>
        </p:sp>
        <p:sp>
          <p:nvSpPr>
            <p:cNvPr id="260150" name="Arc 20"/>
            <p:cNvSpPr>
              <a:spLocks/>
            </p:cNvSpPr>
            <p:nvPr/>
          </p:nvSpPr>
          <p:spPr bwMode="auto">
            <a:xfrm rot="10148786" flipV="1">
              <a:off x="2749" y="10957"/>
              <a:ext cx="540" cy="813"/>
            </a:xfrm>
            <a:custGeom>
              <a:avLst/>
              <a:gdLst>
                <a:gd name="T0" fmla="*/ 0 w 21600"/>
                <a:gd name="T1" fmla="*/ 0 h 32527"/>
                <a:gd name="T2" fmla="*/ 0 w 21600"/>
                <a:gd name="T3" fmla="*/ 0 h 32527"/>
                <a:gd name="T4" fmla="*/ 0 w 21600"/>
                <a:gd name="T5" fmla="*/ 0 h 32527"/>
                <a:gd name="T6" fmla="*/ 0 60000 65536"/>
                <a:gd name="T7" fmla="*/ 0 60000 65536"/>
                <a:gd name="T8" fmla="*/ 0 60000 65536"/>
                <a:gd name="T9" fmla="*/ 0 w 21600"/>
                <a:gd name="T10" fmla="*/ 0 h 32527"/>
                <a:gd name="T11" fmla="*/ 21600 w 21600"/>
                <a:gd name="T12" fmla="*/ 32527 h 32527"/>
              </a:gdLst>
              <a:ahLst/>
              <a:cxnLst>
                <a:cxn ang="T6">
                  <a:pos x="T0" y="T1"/>
                </a:cxn>
                <a:cxn ang="T7">
                  <a:pos x="T2" y="T3"/>
                </a:cxn>
                <a:cxn ang="T8">
                  <a:pos x="T4" y="T5"/>
                </a:cxn>
              </a:cxnLst>
              <a:rect l="T9" t="T10" r="T11" b="T12"/>
              <a:pathLst>
                <a:path w="21600" h="32527" fill="none" extrusionOk="0">
                  <a:moveTo>
                    <a:pt x="-1" y="0"/>
                  </a:moveTo>
                  <a:cubicBezTo>
                    <a:pt x="11929" y="0"/>
                    <a:pt x="21600" y="9670"/>
                    <a:pt x="21600" y="21600"/>
                  </a:cubicBezTo>
                  <a:cubicBezTo>
                    <a:pt x="21600" y="25441"/>
                    <a:pt x="20575" y="29213"/>
                    <a:pt x="18632" y="32527"/>
                  </a:cubicBezTo>
                </a:path>
                <a:path w="21600" h="32527" stroke="0" extrusionOk="0">
                  <a:moveTo>
                    <a:pt x="-1" y="0"/>
                  </a:moveTo>
                  <a:cubicBezTo>
                    <a:pt x="11929" y="0"/>
                    <a:pt x="21600" y="9670"/>
                    <a:pt x="21600" y="21600"/>
                  </a:cubicBezTo>
                  <a:cubicBezTo>
                    <a:pt x="21600" y="25441"/>
                    <a:pt x="20575" y="29213"/>
                    <a:pt x="18632" y="32527"/>
                  </a:cubicBezTo>
                  <a:lnTo>
                    <a:pt x="0" y="21600"/>
                  </a:lnTo>
                  <a:close/>
                </a:path>
              </a:pathLst>
            </a:custGeom>
            <a:noFill/>
            <a:ln w="19050">
              <a:solidFill>
                <a:srgbClr val="000000"/>
              </a:solidFill>
              <a:round/>
              <a:headEnd/>
              <a:tailEnd/>
            </a:ln>
          </p:spPr>
          <p:txBody>
            <a:bodyPr/>
            <a:lstStyle/>
            <a:p>
              <a:endParaRPr lang="en-US"/>
            </a:p>
          </p:txBody>
        </p:sp>
        <p:sp>
          <p:nvSpPr>
            <p:cNvPr id="260151" name="Arc 21"/>
            <p:cNvSpPr>
              <a:spLocks/>
            </p:cNvSpPr>
            <p:nvPr/>
          </p:nvSpPr>
          <p:spPr bwMode="auto">
            <a:xfrm rot="7421492" flipV="1">
              <a:off x="2672" y="11615"/>
              <a:ext cx="540" cy="808"/>
            </a:xfrm>
            <a:custGeom>
              <a:avLst/>
              <a:gdLst>
                <a:gd name="T0" fmla="*/ 0 w 21600"/>
                <a:gd name="T1" fmla="*/ 0 h 32305"/>
                <a:gd name="T2" fmla="*/ 0 w 21600"/>
                <a:gd name="T3" fmla="*/ 1 h 32305"/>
                <a:gd name="T4" fmla="*/ 0 w 21600"/>
                <a:gd name="T5" fmla="*/ 0 h 32305"/>
                <a:gd name="T6" fmla="*/ 0 60000 65536"/>
                <a:gd name="T7" fmla="*/ 0 60000 65536"/>
                <a:gd name="T8" fmla="*/ 0 60000 65536"/>
                <a:gd name="T9" fmla="*/ 0 w 21600"/>
                <a:gd name="T10" fmla="*/ 0 h 32305"/>
                <a:gd name="T11" fmla="*/ 21600 w 21600"/>
                <a:gd name="T12" fmla="*/ 32305 h 32305"/>
              </a:gdLst>
              <a:ahLst/>
              <a:cxnLst>
                <a:cxn ang="T6">
                  <a:pos x="T0" y="T1"/>
                </a:cxn>
                <a:cxn ang="T7">
                  <a:pos x="T2" y="T3"/>
                </a:cxn>
                <a:cxn ang="T8">
                  <a:pos x="T4" y="T5"/>
                </a:cxn>
              </a:cxnLst>
              <a:rect l="T9" t="T10" r="T11" b="T12"/>
              <a:pathLst>
                <a:path w="21600" h="32305" fill="none" extrusionOk="0">
                  <a:moveTo>
                    <a:pt x="-1" y="0"/>
                  </a:moveTo>
                  <a:cubicBezTo>
                    <a:pt x="11929" y="0"/>
                    <a:pt x="21600" y="9670"/>
                    <a:pt x="21600" y="21600"/>
                  </a:cubicBezTo>
                  <a:cubicBezTo>
                    <a:pt x="21600" y="25354"/>
                    <a:pt x="20621" y="29044"/>
                    <a:pt x="18760" y="32305"/>
                  </a:cubicBezTo>
                </a:path>
                <a:path w="21600" h="32305" stroke="0" extrusionOk="0">
                  <a:moveTo>
                    <a:pt x="-1" y="0"/>
                  </a:moveTo>
                  <a:cubicBezTo>
                    <a:pt x="11929" y="0"/>
                    <a:pt x="21600" y="9670"/>
                    <a:pt x="21600" y="21600"/>
                  </a:cubicBezTo>
                  <a:cubicBezTo>
                    <a:pt x="21600" y="25354"/>
                    <a:pt x="20621" y="29044"/>
                    <a:pt x="18760" y="32305"/>
                  </a:cubicBezTo>
                  <a:lnTo>
                    <a:pt x="0" y="21600"/>
                  </a:lnTo>
                  <a:close/>
                </a:path>
              </a:pathLst>
            </a:custGeom>
            <a:noFill/>
            <a:ln w="19050">
              <a:solidFill>
                <a:srgbClr val="000000"/>
              </a:solidFill>
              <a:round/>
              <a:headEnd/>
              <a:tailEnd/>
            </a:ln>
          </p:spPr>
          <p:txBody>
            <a:bodyPr/>
            <a:lstStyle/>
            <a:p>
              <a:endParaRPr lang="en-US"/>
            </a:p>
          </p:txBody>
        </p:sp>
        <p:sp>
          <p:nvSpPr>
            <p:cNvPr id="260152" name="Arc 22"/>
            <p:cNvSpPr>
              <a:spLocks/>
            </p:cNvSpPr>
            <p:nvPr/>
          </p:nvSpPr>
          <p:spPr bwMode="auto">
            <a:xfrm rot="4120014" flipV="1">
              <a:off x="2856" y="12290"/>
              <a:ext cx="686" cy="540"/>
            </a:xfrm>
            <a:custGeom>
              <a:avLst/>
              <a:gdLst>
                <a:gd name="T0" fmla="*/ 0 w 27424"/>
                <a:gd name="T1" fmla="*/ 0 h 21600"/>
                <a:gd name="T2" fmla="*/ 0 w 27424"/>
                <a:gd name="T3" fmla="*/ 0 h 21600"/>
                <a:gd name="T4" fmla="*/ 0 w 27424"/>
                <a:gd name="T5" fmla="*/ 0 h 21600"/>
                <a:gd name="T6" fmla="*/ 0 60000 65536"/>
                <a:gd name="T7" fmla="*/ 0 60000 65536"/>
                <a:gd name="T8" fmla="*/ 0 60000 65536"/>
                <a:gd name="T9" fmla="*/ 0 w 27424"/>
                <a:gd name="T10" fmla="*/ 0 h 21600"/>
                <a:gd name="T11" fmla="*/ 27424 w 27424"/>
                <a:gd name="T12" fmla="*/ 21600 h 21600"/>
              </a:gdLst>
              <a:ahLst/>
              <a:cxnLst>
                <a:cxn ang="T6">
                  <a:pos x="T0" y="T1"/>
                </a:cxn>
                <a:cxn ang="T7">
                  <a:pos x="T2" y="T3"/>
                </a:cxn>
                <a:cxn ang="T8">
                  <a:pos x="T4" y="T5"/>
                </a:cxn>
              </a:cxnLst>
              <a:rect l="T9" t="T10" r="T11" b="T12"/>
              <a:pathLst>
                <a:path w="27424" h="21600" fill="none" extrusionOk="0">
                  <a:moveTo>
                    <a:pt x="0" y="1147"/>
                  </a:moveTo>
                  <a:cubicBezTo>
                    <a:pt x="2237" y="387"/>
                    <a:pt x="4583" y="-1"/>
                    <a:pt x="6946" y="0"/>
                  </a:cubicBezTo>
                  <a:cubicBezTo>
                    <a:pt x="16227" y="0"/>
                    <a:pt x="24471" y="5929"/>
                    <a:pt x="27424" y="14728"/>
                  </a:cubicBezTo>
                </a:path>
                <a:path w="27424" h="21600" stroke="0" extrusionOk="0">
                  <a:moveTo>
                    <a:pt x="0" y="1147"/>
                  </a:moveTo>
                  <a:cubicBezTo>
                    <a:pt x="2237" y="387"/>
                    <a:pt x="4583" y="-1"/>
                    <a:pt x="6946" y="0"/>
                  </a:cubicBezTo>
                  <a:cubicBezTo>
                    <a:pt x="16227" y="0"/>
                    <a:pt x="24471" y="5929"/>
                    <a:pt x="27424" y="14728"/>
                  </a:cubicBezTo>
                  <a:lnTo>
                    <a:pt x="6946" y="21600"/>
                  </a:lnTo>
                  <a:close/>
                </a:path>
              </a:pathLst>
            </a:custGeom>
            <a:noFill/>
            <a:ln w="19050">
              <a:solidFill>
                <a:srgbClr val="000000"/>
              </a:solidFill>
              <a:round/>
              <a:headEnd/>
              <a:tailEnd/>
            </a:ln>
          </p:spPr>
          <p:txBody>
            <a:bodyPr/>
            <a:lstStyle/>
            <a:p>
              <a:endParaRPr lang="en-US"/>
            </a:p>
          </p:txBody>
        </p:sp>
        <p:sp>
          <p:nvSpPr>
            <p:cNvPr id="260153" name="Arc 23"/>
            <p:cNvSpPr>
              <a:spLocks/>
            </p:cNvSpPr>
            <p:nvPr/>
          </p:nvSpPr>
          <p:spPr bwMode="auto">
            <a:xfrm rot="3111974" flipV="1">
              <a:off x="3294" y="12571"/>
              <a:ext cx="540" cy="561"/>
            </a:xfrm>
            <a:custGeom>
              <a:avLst/>
              <a:gdLst>
                <a:gd name="T0" fmla="*/ 0 w 21600"/>
                <a:gd name="T1" fmla="*/ 0 h 22428"/>
                <a:gd name="T2" fmla="*/ 0 w 21600"/>
                <a:gd name="T3" fmla="*/ 0 h 22428"/>
                <a:gd name="T4" fmla="*/ 0 w 21600"/>
                <a:gd name="T5" fmla="*/ 0 h 22428"/>
                <a:gd name="T6" fmla="*/ 0 60000 65536"/>
                <a:gd name="T7" fmla="*/ 0 60000 65536"/>
                <a:gd name="T8" fmla="*/ 0 60000 65536"/>
                <a:gd name="T9" fmla="*/ 0 w 21600"/>
                <a:gd name="T10" fmla="*/ 0 h 22428"/>
                <a:gd name="T11" fmla="*/ 21600 w 21600"/>
                <a:gd name="T12" fmla="*/ 22428 h 22428"/>
              </a:gdLst>
              <a:ahLst/>
              <a:cxnLst>
                <a:cxn ang="T6">
                  <a:pos x="T0" y="T1"/>
                </a:cxn>
                <a:cxn ang="T7">
                  <a:pos x="T2" y="T3"/>
                </a:cxn>
                <a:cxn ang="T8">
                  <a:pos x="T4" y="T5"/>
                </a:cxn>
              </a:cxnLst>
              <a:rect l="T9" t="T10" r="T11" b="T12"/>
              <a:pathLst>
                <a:path w="21600" h="22428" fill="none" extrusionOk="0">
                  <a:moveTo>
                    <a:pt x="-1" y="0"/>
                  </a:moveTo>
                  <a:cubicBezTo>
                    <a:pt x="11929" y="0"/>
                    <a:pt x="21600" y="9670"/>
                    <a:pt x="21600" y="21600"/>
                  </a:cubicBezTo>
                  <a:cubicBezTo>
                    <a:pt x="21600" y="21876"/>
                    <a:pt x="21594" y="22152"/>
                    <a:pt x="21584" y="22428"/>
                  </a:cubicBezTo>
                </a:path>
                <a:path w="21600" h="22428" stroke="0" extrusionOk="0">
                  <a:moveTo>
                    <a:pt x="-1" y="0"/>
                  </a:moveTo>
                  <a:cubicBezTo>
                    <a:pt x="11929" y="0"/>
                    <a:pt x="21600" y="9670"/>
                    <a:pt x="21600" y="21600"/>
                  </a:cubicBezTo>
                  <a:cubicBezTo>
                    <a:pt x="21600" y="21876"/>
                    <a:pt x="21594" y="22152"/>
                    <a:pt x="21584" y="22428"/>
                  </a:cubicBezTo>
                  <a:lnTo>
                    <a:pt x="0" y="21600"/>
                  </a:lnTo>
                  <a:close/>
                </a:path>
              </a:pathLst>
            </a:custGeom>
            <a:noFill/>
            <a:ln w="19050">
              <a:solidFill>
                <a:srgbClr val="000000"/>
              </a:solidFill>
              <a:round/>
              <a:headEnd/>
              <a:tailEnd/>
            </a:ln>
          </p:spPr>
          <p:txBody>
            <a:bodyPr/>
            <a:lstStyle/>
            <a:p>
              <a:endParaRPr lang="en-US"/>
            </a:p>
          </p:txBody>
        </p:sp>
        <p:sp>
          <p:nvSpPr>
            <p:cNvPr id="260154" name="Arc 24"/>
            <p:cNvSpPr>
              <a:spLocks/>
            </p:cNvSpPr>
            <p:nvPr/>
          </p:nvSpPr>
          <p:spPr bwMode="auto">
            <a:xfrm rot="1348359" flipV="1">
              <a:off x="3829" y="12577"/>
              <a:ext cx="512" cy="540"/>
            </a:xfrm>
            <a:custGeom>
              <a:avLst/>
              <a:gdLst>
                <a:gd name="T0" fmla="*/ 0 w 20478"/>
                <a:gd name="T1" fmla="*/ 0 h 21600"/>
                <a:gd name="T2" fmla="*/ 0 w 20478"/>
                <a:gd name="T3" fmla="*/ 0 h 21600"/>
                <a:gd name="T4" fmla="*/ 0 w 20478"/>
                <a:gd name="T5" fmla="*/ 0 h 21600"/>
                <a:gd name="T6" fmla="*/ 0 60000 65536"/>
                <a:gd name="T7" fmla="*/ 0 60000 65536"/>
                <a:gd name="T8" fmla="*/ 0 60000 65536"/>
                <a:gd name="T9" fmla="*/ 0 w 20478"/>
                <a:gd name="T10" fmla="*/ 0 h 21600"/>
                <a:gd name="T11" fmla="*/ 20478 w 20478"/>
                <a:gd name="T12" fmla="*/ 21600 h 21600"/>
              </a:gdLst>
              <a:ahLst/>
              <a:cxnLst>
                <a:cxn ang="T6">
                  <a:pos x="T0" y="T1"/>
                </a:cxn>
                <a:cxn ang="T7">
                  <a:pos x="T2" y="T3"/>
                </a:cxn>
                <a:cxn ang="T8">
                  <a:pos x="T4" y="T5"/>
                </a:cxn>
              </a:cxnLst>
              <a:rect l="T9" t="T10" r="T11" b="T12"/>
              <a:pathLst>
                <a:path w="20478" h="21600" fill="none" extrusionOk="0">
                  <a:moveTo>
                    <a:pt x="-1" y="0"/>
                  </a:moveTo>
                  <a:cubicBezTo>
                    <a:pt x="9281" y="0"/>
                    <a:pt x="17525" y="5929"/>
                    <a:pt x="20478" y="14728"/>
                  </a:cubicBezTo>
                </a:path>
                <a:path w="20478" h="21600" stroke="0" extrusionOk="0">
                  <a:moveTo>
                    <a:pt x="-1" y="0"/>
                  </a:moveTo>
                  <a:cubicBezTo>
                    <a:pt x="9281" y="0"/>
                    <a:pt x="17525" y="5929"/>
                    <a:pt x="20478" y="14728"/>
                  </a:cubicBezTo>
                  <a:lnTo>
                    <a:pt x="0" y="21600"/>
                  </a:lnTo>
                  <a:close/>
                </a:path>
              </a:pathLst>
            </a:custGeom>
            <a:noFill/>
            <a:ln w="19050">
              <a:solidFill>
                <a:srgbClr val="000000"/>
              </a:solidFill>
              <a:round/>
              <a:headEnd/>
              <a:tailEnd/>
            </a:ln>
          </p:spPr>
          <p:txBody>
            <a:bodyPr/>
            <a:lstStyle/>
            <a:p>
              <a:endParaRPr lang="en-US"/>
            </a:p>
          </p:txBody>
        </p:sp>
      </p:grpSp>
      <p:sp>
        <p:nvSpPr>
          <p:cNvPr id="260099" name="AutoShape 25"/>
          <p:cNvSpPr>
            <a:spLocks noChangeArrowheads="1"/>
          </p:cNvSpPr>
          <p:nvPr/>
        </p:nvSpPr>
        <p:spPr bwMode="auto">
          <a:xfrm rot="5400000">
            <a:off x="827882" y="4077493"/>
            <a:ext cx="863600" cy="1439863"/>
          </a:xfrm>
          <a:prstGeom prst="can">
            <a:avLst>
              <a:gd name="adj" fmla="val 41682"/>
            </a:avLst>
          </a:prstGeom>
          <a:solidFill>
            <a:srgbClr val="FFFFCC"/>
          </a:solidFill>
          <a:ln w="9525">
            <a:solidFill>
              <a:srgbClr val="000000"/>
            </a:solidFill>
            <a:round/>
            <a:headEnd/>
            <a:tailEnd/>
          </a:ln>
        </p:spPr>
        <p:txBody>
          <a:bodyPr/>
          <a:lstStyle/>
          <a:p>
            <a:endParaRPr lang="en-US" sz="4000"/>
          </a:p>
        </p:txBody>
      </p:sp>
      <p:grpSp>
        <p:nvGrpSpPr>
          <p:cNvPr id="260100" name="Group 26"/>
          <p:cNvGrpSpPr>
            <a:grpSpLocks/>
          </p:cNvGrpSpPr>
          <p:nvPr/>
        </p:nvGrpSpPr>
        <p:grpSpPr bwMode="auto">
          <a:xfrm>
            <a:off x="6267450" y="3500438"/>
            <a:ext cx="1833563" cy="2089150"/>
            <a:chOff x="3469" y="8077"/>
            <a:chExt cx="2321" cy="2881"/>
          </a:xfrm>
        </p:grpSpPr>
        <p:sp>
          <p:nvSpPr>
            <p:cNvPr id="260137" name="Arc 27"/>
            <p:cNvSpPr>
              <a:spLocks/>
            </p:cNvSpPr>
            <p:nvPr/>
          </p:nvSpPr>
          <p:spPr bwMode="auto">
            <a:xfrm rot="21277683" flipH="1">
              <a:off x="3816" y="8552"/>
              <a:ext cx="1440" cy="1685"/>
            </a:xfrm>
            <a:custGeom>
              <a:avLst/>
              <a:gdLst>
                <a:gd name="T0" fmla="*/ 0 w 21600"/>
                <a:gd name="T1" fmla="*/ 0 h 22470"/>
                <a:gd name="T2" fmla="*/ 6 w 21600"/>
                <a:gd name="T3" fmla="*/ 9 h 22470"/>
                <a:gd name="T4" fmla="*/ 0 w 21600"/>
                <a:gd name="T5" fmla="*/ 9 h 22470"/>
                <a:gd name="T6" fmla="*/ 0 60000 65536"/>
                <a:gd name="T7" fmla="*/ 0 60000 65536"/>
                <a:gd name="T8" fmla="*/ 0 60000 65536"/>
                <a:gd name="T9" fmla="*/ 0 w 21600"/>
                <a:gd name="T10" fmla="*/ 0 h 22470"/>
                <a:gd name="T11" fmla="*/ 21600 w 21600"/>
                <a:gd name="T12" fmla="*/ 22470 h 22470"/>
              </a:gdLst>
              <a:ahLst/>
              <a:cxnLst>
                <a:cxn ang="T6">
                  <a:pos x="T0" y="T1"/>
                </a:cxn>
                <a:cxn ang="T7">
                  <a:pos x="T2" y="T3"/>
                </a:cxn>
                <a:cxn ang="T8">
                  <a:pos x="T4" y="T5"/>
                </a:cxn>
              </a:cxnLst>
              <a:rect l="T9" t="T10" r="T11" b="T12"/>
              <a:pathLst>
                <a:path w="21600" h="22470" fill="none" extrusionOk="0">
                  <a:moveTo>
                    <a:pt x="1367" y="0"/>
                  </a:moveTo>
                  <a:cubicBezTo>
                    <a:pt x="12743" y="722"/>
                    <a:pt x="21600" y="10158"/>
                    <a:pt x="21600" y="21557"/>
                  </a:cubicBezTo>
                  <a:cubicBezTo>
                    <a:pt x="21600" y="21861"/>
                    <a:pt x="21593" y="22165"/>
                    <a:pt x="21580" y="22469"/>
                  </a:cubicBezTo>
                </a:path>
                <a:path w="21600" h="22470" stroke="0" extrusionOk="0">
                  <a:moveTo>
                    <a:pt x="1367" y="0"/>
                  </a:moveTo>
                  <a:cubicBezTo>
                    <a:pt x="12743" y="722"/>
                    <a:pt x="21600" y="10158"/>
                    <a:pt x="21600" y="21557"/>
                  </a:cubicBezTo>
                  <a:cubicBezTo>
                    <a:pt x="21600" y="21861"/>
                    <a:pt x="21593" y="22165"/>
                    <a:pt x="21580" y="22469"/>
                  </a:cubicBezTo>
                  <a:lnTo>
                    <a:pt x="0" y="21557"/>
                  </a:lnTo>
                  <a:close/>
                </a:path>
              </a:pathLst>
            </a:custGeom>
            <a:noFill/>
            <a:ln w="19050">
              <a:solidFill>
                <a:srgbClr val="000000"/>
              </a:solidFill>
              <a:round/>
              <a:headEnd/>
              <a:tailEnd/>
            </a:ln>
          </p:spPr>
          <p:txBody>
            <a:bodyPr/>
            <a:lstStyle/>
            <a:p>
              <a:endParaRPr lang="en-US"/>
            </a:p>
          </p:txBody>
        </p:sp>
        <p:sp>
          <p:nvSpPr>
            <p:cNvPr id="260138" name="Arc 28"/>
            <p:cNvSpPr>
              <a:spLocks/>
            </p:cNvSpPr>
            <p:nvPr/>
          </p:nvSpPr>
          <p:spPr bwMode="auto">
            <a:xfrm rot="10377982" flipH="1">
              <a:off x="4160" y="8584"/>
              <a:ext cx="1440" cy="1833"/>
            </a:xfrm>
            <a:custGeom>
              <a:avLst/>
              <a:gdLst>
                <a:gd name="T0" fmla="*/ 0 w 21600"/>
                <a:gd name="T1" fmla="*/ 0 h 24443"/>
                <a:gd name="T2" fmla="*/ 6 w 21600"/>
                <a:gd name="T3" fmla="*/ 10 h 24443"/>
                <a:gd name="T4" fmla="*/ 0 w 21600"/>
                <a:gd name="T5" fmla="*/ 9 h 24443"/>
                <a:gd name="T6" fmla="*/ 0 60000 65536"/>
                <a:gd name="T7" fmla="*/ 0 60000 65536"/>
                <a:gd name="T8" fmla="*/ 0 60000 65536"/>
                <a:gd name="T9" fmla="*/ 0 w 21600"/>
                <a:gd name="T10" fmla="*/ 0 h 24443"/>
                <a:gd name="T11" fmla="*/ 21600 w 21600"/>
                <a:gd name="T12" fmla="*/ 24443 h 24443"/>
              </a:gdLst>
              <a:ahLst/>
              <a:cxnLst>
                <a:cxn ang="T6">
                  <a:pos x="T0" y="T1"/>
                </a:cxn>
                <a:cxn ang="T7">
                  <a:pos x="T2" y="T3"/>
                </a:cxn>
                <a:cxn ang="T8">
                  <a:pos x="T4" y="T5"/>
                </a:cxn>
              </a:cxnLst>
              <a:rect l="T9" t="T10" r="T11" b="T12"/>
              <a:pathLst>
                <a:path w="21600" h="24443" fill="none" extrusionOk="0">
                  <a:moveTo>
                    <a:pt x="-1" y="0"/>
                  </a:moveTo>
                  <a:cubicBezTo>
                    <a:pt x="11929" y="0"/>
                    <a:pt x="21600" y="9670"/>
                    <a:pt x="21600" y="21600"/>
                  </a:cubicBezTo>
                  <a:cubicBezTo>
                    <a:pt x="21600" y="22550"/>
                    <a:pt x="21537" y="23500"/>
                    <a:pt x="21412" y="24443"/>
                  </a:cubicBezTo>
                </a:path>
                <a:path w="21600" h="24443" stroke="0" extrusionOk="0">
                  <a:moveTo>
                    <a:pt x="-1" y="0"/>
                  </a:moveTo>
                  <a:cubicBezTo>
                    <a:pt x="11929" y="0"/>
                    <a:pt x="21600" y="9670"/>
                    <a:pt x="21600" y="21600"/>
                  </a:cubicBezTo>
                  <a:cubicBezTo>
                    <a:pt x="21600" y="22550"/>
                    <a:pt x="21537" y="23500"/>
                    <a:pt x="21412" y="24443"/>
                  </a:cubicBezTo>
                  <a:lnTo>
                    <a:pt x="0" y="21600"/>
                  </a:lnTo>
                  <a:close/>
                </a:path>
              </a:pathLst>
            </a:custGeom>
            <a:noFill/>
            <a:ln w="19050">
              <a:solidFill>
                <a:srgbClr val="000000"/>
              </a:solidFill>
              <a:round/>
              <a:headEnd/>
              <a:tailEnd/>
            </a:ln>
          </p:spPr>
          <p:txBody>
            <a:bodyPr/>
            <a:lstStyle/>
            <a:p>
              <a:endParaRPr lang="en-US"/>
            </a:p>
          </p:txBody>
        </p:sp>
        <p:sp>
          <p:nvSpPr>
            <p:cNvPr id="260139" name="Arc 29"/>
            <p:cNvSpPr>
              <a:spLocks/>
            </p:cNvSpPr>
            <p:nvPr/>
          </p:nvSpPr>
          <p:spPr bwMode="auto">
            <a:xfrm rot="11730535" flipH="1">
              <a:off x="3469" y="10240"/>
              <a:ext cx="360" cy="416"/>
            </a:xfrm>
            <a:custGeom>
              <a:avLst/>
              <a:gdLst>
                <a:gd name="T0" fmla="*/ 0 w 21600"/>
                <a:gd name="T1" fmla="*/ 0 h 16505"/>
                <a:gd name="T2" fmla="*/ 0 w 21600"/>
                <a:gd name="T3" fmla="*/ 0 h 16505"/>
                <a:gd name="T4" fmla="*/ 0 w 21600"/>
                <a:gd name="T5" fmla="*/ 0 h 16505"/>
                <a:gd name="T6" fmla="*/ 0 60000 65536"/>
                <a:gd name="T7" fmla="*/ 0 60000 65536"/>
                <a:gd name="T8" fmla="*/ 0 60000 65536"/>
                <a:gd name="T9" fmla="*/ 0 w 21600"/>
                <a:gd name="T10" fmla="*/ 0 h 16505"/>
                <a:gd name="T11" fmla="*/ 21600 w 21600"/>
                <a:gd name="T12" fmla="*/ 16505 h 16505"/>
              </a:gdLst>
              <a:ahLst/>
              <a:cxnLst>
                <a:cxn ang="T6">
                  <a:pos x="T0" y="T1"/>
                </a:cxn>
                <a:cxn ang="T7">
                  <a:pos x="T2" y="T3"/>
                </a:cxn>
                <a:cxn ang="T8">
                  <a:pos x="T4" y="T5"/>
                </a:cxn>
              </a:cxnLst>
              <a:rect l="T9" t="T10" r="T11" b="T12"/>
              <a:pathLst>
                <a:path w="21600" h="16505" fill="none" extrusionOk="0">
                  <a:moveTo>
                    <a:pt x="13933" y="-1"/>
                  </a:moveTo>
                  <a:cubicBezTo>
                    <a:pt x="18794" y="4103"/>
                    <a:pt x="21600" y="10142"/>
                    <a:pt x="21600" y="16505"/>
                  </a:cubicBezTo>
                </a:path>
                <a:path w="21600" h="16505" stroke="0" extrusionOk="0">
                  <a:moveTo>
                    <a:pt x="13933" y="-1"/>
                  </a:moveTo>
                  <a:cubicBezTo>
                    <a:pt x="18794" y="4103"/>
                    <a:pt x="21600" y="10142"/>
                    <a:pt x="21600" y="16505"/>
                  </a:cubicBezTo>
                  <a:lnTo>
                    <a:pt x="0" y="16505"/>
                  </a:lnTo>
                  <a:close/>
                </a:path>
              </a:pathLst>
            </a:custGeom>
            <a:noFill/>
            <a:ln w="19050">
              <a:solidFill>
                <a:srgbClr val="000000"/>
              </a:solidFill>
              <a:round/>
              <a:headEnd/>
              <a:tailEnd/>
            </a:ln>
          </p:spPr>
          <p:txBody>
            <a:bodyPr/>
            <a:lstStyle/>
            <a:p>
              <a:endParaRPr lang="en-US"/>
            </a:p>
          </p:txBody>
        </p:sp>
        <p:sp>
          <p:nvSpPr>
            <p:cNvPr id="260140" name="Arc 30"/>
            <p:cNvSpPr>
              <a:spLocks/>
            </p:cNvSpPr>
            <p:nvPr/>
          </p:nvSpPr>
          <p:spPr bwMode="auto">
            <a:xfrm rot="1139542" flipH="1">
              <a:off x="3997" y="10417"/>
              <a:ext cx="355" cy="541"/>
            </a:xfrm>
            <a:custGeom>
              <a:avLst/>
              <a:gdLst>
                <a:gd name="T0" fmla="*/ 0 w 21274"/>
                <a:gd name="T1" fmla="*/ 0 h 21462"/>
                <a:gd name="T2" fmla="*/ 0 w 21274"/>
                <a:gd name="T3" fmla="*/ 0 h 21462"/>
                <a:gd name="T4" fmla="*/ 0 w 21274"/>
                <a:gd name="T5" fmla="*/ 0 h 21462"/>
                <a:gd name="T6" fmla="*/ 0 60000 65536"/>
                <a:gd name="T7" fmla="*/ 0 60000 65536"/>
                <a:gd name="T8" fmla="*/ 0 60000 65536"/>
                <a:gd name="T9" fmla="*/ 0 w 21274"/>
                <a:gd name="T10" fmla="*/ 0 h 21462"/>
                <a:gd name="T11" fmla="*/ 21274 w 21274"/>
                <a:gd name="T12" fmla="*/ 21462 h 21462"/>
              </a:gdLst>
              <a:ahLst/>
              <a:cxnLst>
                <a:cxn ang="T6">
                  <a:pos x="T0" y="T1"/>
                </a:cxn>
                <a:cxn ang="T7">
                  <a:pos x="T2" y="T3"/>
                </a:cxn>
                <a:cxn ang="T8">
                  <a:pos x="T4" y="T5"/>
                </a:cxn>
              </a:cxnLst>
              <a:rect l="T9" t="T10" r="T11" b="T12"/>
              <a:pathLst>
                <a:path w="21274" h="21462" fill="none" extrusionOk="0">
                  <a:moveTo>
                    <a:pt x="2441" y="0"/>
                  </a:moveTo>
                  <a:cubicBezTo>
                    <a:pt x="11953" y="1082"/>
                    <a:pt x="19618" y="8296"/>
                    <a:pt x="21274" y="17724"/>
                  </a:cubicBezTo>
                </a:path>
                <a:path w="21274" h="21462" stroke="0" extrusionOk="0">
                  <a:moveTo>
                    <a:pt x="2441" y="0"/>
                  </a:moveTo>
                  <a:cubicBezTo>
                    <a:pt x="11953" y="1082"/>
                    <a:pt x="19618" y="8296"/>
                    <a:pt x="21274" y="17724"/>
                  </a:cubicBezTo>
                  <a:lnTo>
                    <a:pt x="0" y="21462"/>
                  </a:lnTo>
                  <a:close/>
                </a:path>
              </a:pathLst>
            </a:custGeom>
            <a:noFill/>
            <a:ln w="19050">
              <a:solidFill>
                <a:srgbClr val="000000"/>
              </a:solidFill>
              <a:round/>
              <a:headEnd/>
              <a:tailEnd/>
            </a:ln>
          </p:spPr>
          <p:txBody>
            <a:bodyPr/>
            <a:lstStyle/>
            <a:p>
              <a:endParaRPr lang="en-US"/>
            </a:p>
          </p:txBody>
        </p:sp>
        <p:sp>
          <p:nvSpPr>
            <p:cNvPr id="260141" name="Arc 31"/>
            <p:cNvSpPr>
              <a:spLocks/>
            </p:cNvSpPr>
            <p:nvPr/>
          </p:nvSpPr>
          <p:spPr bwMode="auto">
            <a:xfrm rot="11296719" flipH="1">
              <a:off x="4899" y="8077"/>
              <a:ext cx="355" cy="445"/>
            </a:xfrm>
            <a:custGeom>
              <a:avLst/>
              <a:gdLst>
                <a:gd name="T0" fmla="*/ 0 w 21274"/>
                <a:gd name="T1" fmla="*/ 0 h 17699"/>
                <a:gd name="T2" fmla="*/ 0 w 21274"/>
                <a:gd name="T3" fmla="*/ 0 h 17699"/>
                <a:gd name="T4" fmla="*/ 0 w 21274"/>
                <a:gd name="T5" fmla="*/ 0 h 17699"/>
                <a:gd name="T6" fmla="*/ 0 60000 65536"/>
                <a:gd name="T7" fmla="*/ 0 60000 65536"/>
                <a:gd name="T8" fmla="*/ 0 60000 65536"/>
                <a:gd name="T9" fmla="*/ 0 w 21274"/>
                <a:gd name="T10" fmla="*/ 0 h 17699"/>
                <a:gd name="T11" fmla="*/ 21274 w 21274"/>
                <a:gd name="T12" fmla="*/ 17699 h 17699"/>
              </a:gdLst>
              <a:ahLst/>
              <a:cxnLst>
                <a:cxn ang="T6">
                  <a:pos x="T0" y="T1"/>
                </a:cxn>
                <a:cxn ang="T7">
                  <a:pos x="T2" y="T3"/>
                </a:cxn>
                <a:cxn ang="T8">
                  <a:pos x="T4" y="T5"/>
                </a:cxn>
              </a:cxnLst>
              <a:rect l="T9" t="T10" r="T11" b="T12"/>
              <a:pathLst>
                <a:path w="21274" h="17699" fill="none" extrusionOk="0">
                  <a:moveTo>
                    <a:pt x="12381" y="0"/>
                  </a:moveTo>
                  <a:cubicBezTo>
                    <a:pt x="17082" y="3288"/>
                    <a:pt x="20281" y="8311"/>
                    <a:pt x="21274" y="13961"/>
                  </a:cubicBezTo>
                </a:path>
                <a:path w="21274" h="17699" stroke="0" extrusionOk="0">
                  <a:moveTo>
                    <a:pt x="12381" y="0"/>
                  </a:moveTo>
                  <a:cubicBezTo>
                    <a:pt x="17082" y="3288"/>
                    <a:pt x="20281" y="8311"/>
                    <a:pt x="21274" y="13961"/>
                  </a:cubicBezTo>
                  <a:lnTo>
                    <a:pt x="0" y="17699"/>
                  </a:lnTo>
                  <a:close/>
                </a:path>
              </a:pathLst>
            </a:custGeom>
            <a:noFill/>
            <a:ln w="19050">
              <a:solidFill>
                <a:srgbClr val="000000"/>
              </a:solidFill>
              <a:round/>
              <a:headEnd/>
              <a:tailEnd/>
            </a:ln>
          </p:spPr>
          <p:txBody>
            <a:bodyPr/>
            <a:lstStyle/>
            <a:p>
              <a:endParaRPr lang="en-US"/>
            </a:p>
          </p:txBody>
        </p:sp>
        <p:sp>
          <p:nvSpPr>
            <p:cNvPr id="260142" name="Arc 32"/>
            <p:cNvSpPr>
              <a:spLocks/>
            </p:cNvSpPr>
            <p:nvPr/>
          </p:nvSpPr>
          <p:spPr bwMode="auto">
            <a:xfrm rot="124743" flipH="1">
              <a:off x="5449" y="8257"/>
              <a:ext cx="341" cy="514"/>
            </a:xfrm>
            <a:custGeom>
              <a:avLst/>
              <a:gdLst>
                <a:gd name="T0" fmla="*/ 0 w 20445"/>
                <a:gd name="T1" fmla="*/ 0 h 20437"/>
                <a:gd name="T2" fmla="*/ 0 w 20445"/>
                <a:gd name="T3" fmla="*/ 0 h 20437"/>
                <a:gd name="T4" fmla="*/ 0 w 20445"/>
                <a:gd name="T5" fmla="*/ 0 h 20437"/>
                <a:gd name="T6" fmla="*/ 0 60000 65536"/>
                <a:gd name="T7" fmla="*/ 0 60000 65536"/>
                <a:gd name="T8" fmla="*/ 0 60000 65536"/>
                <a:gd name="T9" fmla="*/ 0 w 20445"/>
                <a:gd name="T10" fmla="*/ 0 h 20437"/>
                <a:gd name="T11" fmla="*/ 20445 w 20445"/>
                <a:gd name="T12" fmla="*/ 20437 h 20437"/>
              </a:gdLst>
              <a:ahLst/>
              <a:cxnLst>
                <a:cxn ang="T6">
                  <a:pos x="T0" y="T1"/>
                </a:cxn>
                <a:cxn ang="T7">
                  <a:pos x="T2" y="T3"/>
                </a:cxn>
                <a:cxn ang="T8">
                  <a:pos x="T4" y="T5"/>
                </a:cxn>
              </a:cxnLst>
              <a:rect l="T9" t="T10" r="T11" b="T12"/>
              <a:pathLst>
                <a:path w="20445" h="20437" fill="none" extrusionOk="0">
                  <a:moveTo>
                    <a:pt x="6992" y="-1"/>
                  </a:moveTo>
                  <a:cubicBezTo>
                    <a:pt x="13319" y="2164"/>
                    <a:pt x="18287" y="7138"/>
                    <a:pt x="20444" y="13468"/>
                  </a:cubicBezTo>
                </a:path>
                <a:path w="20445" h="20437" stroke="0" extrusionOk="0">
                  <a:moveTo>
                    <a:pt x="6992" y="-1"/>
                  </a:moveTo>
                  <a:cubicBezTo>
                    <a:pt x="13319" y="2164"/>
                    <a:pt x="18287" y="7138"/>
                    <a:pt x="20444" y="13468"/>
                  </a:cubicBezTo>
                  <a:lnTo>
                    <a:pt x="0" y="20437"/>
                  </a:lnTo>
                  <a:close/>
                </a:path>
              </a:pathLst>
            </a:custGeom>
            <a:noFill/>
            <a:ln w="19050">
              <a:solidFill>
                <a:srgbClr val="000000"/>
              </a:solidFill>
              <a:round/>
              <a:headEnd/>
              <a:tailEnd/>
            </a:ln>
          </p:spPr>
          <p:txBody>
            <a:bodyPr/>
            <a:lstStyle/>
            <a:p>
              <a:endParaRPr lang="en-US"/>
            </a:p>
          </p:txBody>
        </p:sp>
      </p:grpSp>
      <p:grpSp>
        <p:nvGrpSpPr>
          <p:cNvPr id="260101" name="Group 33"/>
          <p:cNvGrpSpPr>
            <a:grpSpLocks/>
          </p:cNvGrpSpPr>
          <p:nvPr/>
        </p:nvGrpSpPr>
        <p:grpSpPr bwMode="auto">
          <a:xfrm>
            <a:off x="5724525" y="1277938"/>
            <a:ext cx="1600200" cy="1143000"/>
            <a:chOff x="5629" y="6456"/>
            <a:chExt cx="2340" cy="1621"/>
          </a:xfrm>
        </p:grpSpPr>
        <p:sp>
          <p:nvSpPr>
            <p:cNvPr id="260133" name="Arc 34"/>
            <p:cNvSpPr>
              <a:spLocks/>
            </p:cNvSpPr>
            <p:nvPr/>
          </p:nvSpPr>
          <p:spPr bwMode="auto">
            <a:xfrm flipH="1" flipV="1">
              <a:off x="5629" y="6456"/>
              <a:ext cx="2340" cy="1365"/>
            </a:xfrm>
            <a:custGeom>
              <a:avLst/>
              <a:gdLst>
                <a:gd name="T0" fmla="*/ 5 w 43200"/>
                <a:gd name="T1" fmla="*/ 0 h 43200"/>
                <a:gd name="T2" fmla="*/ 4 w 43200"/>
                <a:gd name="T3" fmla="*/ 0 h 43200"/>
                <a:gd name="T4" fmla="*/ 3 w 43200"/>
                <a:gd name="T5" fmla="*/ 1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30816" y="2065"/>
                  </a:moveTo>
                  <a:cubicBezTo>
                    <a:pt x="38376" y="5632"/>
                    <a:pt x="43200" y="13240"/>
                    <a:pt x="43200" y="21600"/>
                  </a:cubicBezTo>
                  <a:cubicBezTo>
                    <a:pt x="43200" y="33529"/>
                    <a:pt x="33529" y="43200"/>
                    <a:pt x="21600" y="43200"/>
                  </a:cubicBezTo>
                  <a:cubicBezTo>
                    <a:pt x="9670" y="43200"/>
                    <a:pt x="0" y="33529"/>
                    <a:pt x="0" y="21600"/>
                  </a:cubicBezTo>
                  <a:cubicBezTo>
                    <a:pt x="0" y="9670"/>
                    <a:pt x="9670" y="0"/>
                    <a:pt x="21600" y="0"/>
                  </a:cubicBezTo>
                  <a:cubicBezTo>
                    <a:pt x="22217" y="-1"/>
                    <a:pt x="22834" y="26"/>
                    <a:pt x="23449" y="79"/>
                  </a:cubicBezTo>
                </a:path>
                <a:path w="43200" h="43200" stroke="0" extrusionOk="0">
                  <a:moveTo>
                    <a:pt x="30816" y="2065"/>
                  </a:moveTo>
                  <a:cubicBezTo>
                    <a:pt x="38376" y="5632"/>
                    <a:pt x="43200" y="13240"/>
                    <a:pt x="43200" y="21600"/>
                  </a:cubicBezTo>
                  <a:cubicBezTo>
                    <a:pt x="43200" y="33529"/>
                    <a:pt x="33529" y="43200"/>
                    <a:pt x="21600" y="43200"/>
                  </a:cubicBezTo>
                  <a:cubicBezTo>
                    <a:pt x="9670" y="43200"/>
                    <a:pt x="0" y="33529"/>
                    <a:pt x="0" y="21600"/>
                  </a:cubicBezTo>
                  <a:cubicBezTo>
                    <a:pt x="0" y="9670"/>
                    <a:pt x="9670" y="0"/>
                    <a:pt x="21600" y="0"/>
                  </a:cubicBezTo>
                  <a:cubicBezTo>
                    <a:pt x="22217" y="-1"/>
                    <a:pt x="22834" y="26"/>
                    <a:pt x="23449" y="79"/>
                  </a:cubicBezTo>
                  <a:lnTo>
                    <a:pt x="21600" y="21600"/>
                  </a:lnTo>
                  <a:close/>
                </a:path>
              </a:pathLst>
            </a:custGeom>
            <a:noFill/>
            <a:ln w="19050">
              <a:solidFill>
                <a:srgbClr val="000000"/>
              </a:solidFill>
              <a:round/>
              <a:headEnd/>
              <a:tailEnd/>
            </a:ln>
          </p:spPr>
          <p:txBody>
            <a:bodyPr/>
            <a:lstStyle/>
            <a:p>
              <a:endParaRPr lang="en-US"/>
            </a:p>
          </p:txBody>
        </p:sp>
        <p:sp>
          <p:nvSpPr>
            <p:cNvPr id="260134" name="Arc 35"/>
            <p:cNvSpPr>
              <a:spLocks/>
            </p:cNvSpPr>
            <p:nvPr/>
          </p:nvSpPr>
          <p:spPr bwMode="auto">
            <a:xfrm rot="7686666">
              <a:off x="6255" y="7636"/>
              <a:ext cx="180" cy="360"/>
            </a:xfrm>
            <a:custGeom>
              <a:avLst/>
              <a:gdLst>
                <a:gd name="T0" fmla="*/ 0 w 21600"/>
                <a:gd name="T1" fmla="*/ 0 h 39129"/>
                <a:gd name="T2" fmla="*/ 0 w 21600"/>
                <a:gd name="T3" fmla="*/ 0 h 39129"/>
                <a:gd name="T4" fmla="*/ 0 w 21600"/>
                <a:gd name="T5" fmla="*/ 0 h 39129"/>
                <a:gd name="T6" fmla="*/ 0 60000 65536"/>
                <a:gd name="T7" fmla="*/ 0 60000 65536"/>
                <a:gd name="T8" fmla="*/ 0 60000 65536"/>
                <a:gd name="T9" fmla="*/ 0 w 21600"/>
                <a:gd name="T10" fmla="*/ 0 h 39129"/>
                <a:gd name="T11" fmla="*/ 21600 w 21600"/>
                <a:gd name="T12" fmla="*/ 39129 h 39129"/>
              </a:gdLst>
              <a:ahLst/>
              <a:cxnLst>
                <a:cxn ang="T6">
                  <a:pos x="T0" y="T1"/>
                </a:cxn>
                <a:cxn ang="T7">
                  <a:pos x="T2" y="T3"/>
                </a:cxn>
                <a:cxn ang="T8">
                  <a:pos x="T4" y="T5"/>
                </a:cxn>
              </a:cxnLst>
              <a:rect l="T9" t="T10" r="T11" b="T12"/>
              <a:pathLst>
                <a:path w="21600" h="39129" fill="none" extrusionOk="0">
                  <a:moveTo>
                    <a:pt x="-1" y="0"/>
                  </a:moveTo>
                  <a:cubicBezTo>
                    <a:pt x="11929" y="0"/>
                    <a:pt x="21600" y="9670"/>
                    <a:pt x="21600" y="21600"/>
                  </a:cubicBezTo>
                  <a:cubicBezTo>
                    <a:pt x="21600" y="28546"/>
                    <a:pt x="18259" y="35069"/>
                    <a:pt x="12621" y="39128"/>
                  </a:cubicBezTo>
                </a:path>
                <a:path w="21600" h="39129" stroke="0" extrusionOk="0">
                  <a:moveTo>
                    <a:pt x="-1" y="0"/>
                  </a:moveTo>
                  <a:cubicBezTo>
                    <a:pt x="11929" y="0"/>
                    <a:pt x="21600" y="9670"/>
                    <a:pt x="21600" y="21600"/>
                  </a:cubicBezTo>
                  <a:cubicBezTo>
                    <a:pt x="21600" y="28546"/>
                    <a:pt x="18259" y="35069"/>
                    <a:pt x="12621" y="39128"/>
                  </a:cubicBezTo>
                  <a:lnTo>
                    <a:pt x="0" y="21600"/>
                  </a:lnTo>
                  <a:close/>
                </a:path>
              </a:pathLst>
            </a:custGeom>
            <a:noFill/>
            <a:ln w="19050">
              <a:solidFill>
                <a:srgbClr val="000000"/>
              </a:solidFill>
              <a:round/>
              <a:headEnd/>
              <a:tailEnd/>
            </a:ln>
          </p:spPr>
          <p:txBody>
            <a:bodyPr/>
            <a:lstStyle/>
            <a:p>
              <a:endParaRPr lang="en-US"/>
            </a:p>
          </p:txBody>
        </p:sp>
        <p:sp>
          <p:nvSpPr>
            <p:cNvPr id="260135" name="Line 36"/>
            <p:cNvSpPr>
              <a:spLocks noChangeShapeType="1"/>
            </p:cNvSpPr>
            <p:nvPr/>
          </p:nvSpPr>
          <p:spPr bwMode="auto">
            <a:xfrm>
              <a:off x="6529" y="7897"/>
              <a:ext cx="0" cy="180"/>
            </a:xfrm>
            <a:prstGeom prst="line">
              <a:avLst/>
            </a:prstGeom>
            <a:noFill/>
            <a:ln w="19050">
              <a:solidFill>
                <a:srgbClr val="000000"/>
              </a:solidFill>
              <a:round/>
              <a:headEnd/>
              <a:tailEnd/>
            </a:ln>
          </p:spPr>
          <p:txBody>
            <a:bodyPr/>
            <a:lstStyle/>
            <a:p>
              <a:endParaRPr lang="en-US"/>
            </a:p>
          </p:txBody>
        </p:sp>
        <p:sp>
          <p:nvSpPr>
            <p:cNvPr id="260136" name="Line 37"/>
            <p:cNvSpPr>
              <a:spLocks noChangeShapeType="1"/>
            </p:cNvSpPr>
            <p:nvPr/>
          </p:nvSpPr>
          <p:spPr bwMode="auto">
            <a:xfrm>
              <a:off x="6709" y="7824"/>
              <a:ext cx="0" cy="253"/>
            </a:xfrm>
            <a:prstGeom prst="line">
              <a:avLst/>
            </a:prstGeom>
            <a:noFill/>
            <a:ln w="19050">
              <a:solidFill>
                <a:srgbClr val="000000"/>
              </a:solidFill>
              <a:round/>
              <a:headEnd/>
              <a:tailEnd/>
            </a:ln>
          </p:spPr>
          <p:txBody>
            <a:bodyPr/>
            <a:lstStyle/>
            <a:p>
              <a:endParaRPr lang="en-US"/>
            </a:p>
          </p:txBody>
        </p:sp>
      </p:grpSp>
      <p:sp>
        <p:nvSpPr>
          <p:cNvPr id="260102" name="Oval 38"/>
          <p:cNvSpPr>
            <a:spLocks noChangeArrowheads="1"/>
          </p:cNvSpPr>
          <p:nvPr/>
        </p:nvSpPr>
        <p:spPr bwMode="auto">
          <a:xfrm>
            <a:off x="6732588" y="2636838"/>
            <a:ext cx="287337" cy="504825"/>
          </a:xfrm>
          <a:prstGeom prst="ellipse">
            <a:avLst/>
          </a:prstGeom>
          <a:noFill/>
          <a:ln w="19050">
            <a:solidFill>
              <a:schemeClr val="tx1"/>
            </a:solidFill>
            <a:round/>
            <a:headEnd/>
            <a:tailEnd/>
          </a:ln>
        </p:spPr>
        <p:txBody>
          <a:bodyPr wrap="none" anchor="ctr"/>
          <a:lstStyle/>
          <a:p>
            <a:endParaRPr lang="en-US" sz="4000"/>
          </a:p>
        </p:txBody>
      </p:sp>
      <p:sp>
        <p:nvSpPr>
          <p:cNvPr id="260103" name="Text Box 39"/>
          <p:cNvSpPr txBox="1">
            <a:spLocks noChangeArrowheads="1"/>
          </p:cNvSpPr>
          <p:nvPr/>
        </p:nvSpPr>
        <p:spPr bwMode="auto">
          <a:xfrm>
            <a:off x="323850" y="4005263"/>
            <a:ext cx="1081088" cy="366712"/>
          </a:xfrm>
          <a:prstGeom prst="rect">
            <a:avLst/>
          </a:prstGeom>
          <a:noFill/>
          <a:ln w="9525">
            <a:noFill/>
            <a:miter lim="800000"/>
            <a:headEnd/>
            <a:tailEnd/>
          </a:ln>
        </p:spPr>
        <p:txBody>
          <a:bodyPr>
            <a:spAutoFit/>
          </a:bodyPr>
          <a:lstStyle/>
          <a:p>
            <a:pPr>
              <a:spcBef>
                <a:spcPct val="50000"/>
              </a:spcBef>
            </a:pPr>
            <a:r>
              <a:rPr lang="cs-CZ" altLang="cs-CZ" sz="1800" b="0"/>
              <a:t>STŘEVO</a:t>
            </a:r>
          </a:p>
        </p:txBody>
      </p:sp>
      <p:sp>
        <p:nvSpPr>
          <p:cNvPr id="260104" name="Text Box 40"/>
          <p:cNvSpPr txBox="1">
            <a:spLocks noChangeArrowheads="1"/>
          </p:cNvSpPr>
          <p:nvPr/>
        </p:nvSpPr>
        <p:spPr bwMode="auto">
          <a:xfrm>
            <a:off x="2338388" y="1700213"/>
            <a:ext cx="1081087" cy="366712"/>
          </a:xfrm>
          <a:prstGeom prst="rect">
            <a:avLst/>
          </a:prstGeom>
          <a:noFill/>
          <a:ln w="9525">
            <a:noFill/>
            <a:miter lim="800000"/>
            <a:headEnd/>
            <a:tailEnd/>
          </a:ln>
        </p:spPr>
        <p:txBody>
          <a:bodyPr>
            <a:spAutoFit/>
          </a:bodyPr>
          <a:lstStyle/>
          <a:p>
            <a:pPr>
              <a:spcBef>
                <a:spcPct val="50000"/>
              </a:spcBef>
            </a:pPr>
            <a:r>
              <a:rPr lang="cs-CZ" altLang="cs-CZ" sz="1800" b="0"/>
              <a:t>JÁTRA</a:t>
            </a:r>
          </a:p>
        </p:txBody>
      </p:sp>
      <p:sp>
        <p:nvSpPr>
          <p:cNvPr id="260105" name="Text Box 41"/>
          <p:cNvSpPr txBox="1">
            <a:spLocks noChangeArrowheads="1"/>
          </p:cNvSpPr>
          <p:nvPr/>
        </p:nvSpPr>
        <p:spPr bwMode="auto">
          <a:xfrm>
            <a:off x="7380288" y="1557338"/>
            <a:ext cx="647700" cy="366712"/>
          </a:xfrm>
          <a:prstGeom prst="rect">
            <a:avLst/>
          </a:prstGeom>
          <a:noFill/>
          <a:ln w="9525">
            <a:noFill/>
            <a:miter lim="800000"/>
            <a:headEnd/>
            <a:tailEnd/>
          </a:ln>
        </p:spPr>
        <p:txBody>
          <a:bodyPr>
            <a:spAutoFit/>
          </a:bodyPr>
          <a:lstStyle/>
          <a:p>
            <a:pPr>
              <a:spcBef>
                <a:spcPct val="50000"/>
              </a:spcBef>
            </a:pPr>
            <a:r>
              <a:rPr lang="cs-CZ" altLang="cs-CZ" sz="1800" b="0"/>
              <a:t>CNS</a:t>
            </a:r>
          </a:p>
        </p:txBody>
      </p:sp>
      <p:sp>
        <p:nvSpPr>
          <p:cNvPr id="260106" name="Text Box 42"/>
          <p:cNvSpPr txBox="1">
            <a:spLocks noChangeArrowheads="1"/>
          </p:cNvSpPr>
          <p:nvPr/>
        </p:nvSpPr>
        <p:spPr bwMode="auto">
          <a:xfrm>
            <a:off x="6948488" y="2547938"/>
            <a:ext cx="1727200" cy="304800"/>
          </a:xfrm>
          <a:prstGeom prst="rect">
            <a:avLst/>
          </a:prstGeom>
          <a:noFill/>
          <a:ln w="9525">
            <a:noFill/>
            <a:miter lim="800000"/>
            <a:headEnd/>
            <a:tailEnd/>
          </a:ln>
        </p:spPr>
        <p:txBody>
          <a:bodyPr>
            <a:spAutoFit/>
          </a:bodyPr>
          <a:lstStyle/>
          <a:p>
            <a:pPr>
              <a:spcBef>
                <a:spcPct val="50000"/>
              </a:spcBef>
            </a:pPr>
            <a:r>
              <a:rPr lang="cs-CZ" altLang="cs-CZ" sz="1400" b="0"/>
              <a:t>ERYTROCYTY</a:t>
            </a:r>
          </a:p>
        </p:txBody>
      </p:sp>
      <p:sp>
        <p:nvSpPr>
          <p:cNvPr id="260107" name="Text Box 43"/>
          <p:cNvSpPr txBox="1">
            <a:spLocks noChangeArrowheads="1"/>
          </p:cNvSpPr>
          <p:nvPr/>
        </p:nvSpPr>
        <p:spPr bwMode="auto">
          <a:xfrm>
            <a:off x="7378700" y="5078413"/>
            <a:ext cx="1081088" cy="366712"/>
          </a:xfrm>
          <a:prstGeom prst="rect">
            <a:avLst/>
          </a:prstGeom>
          <a:noFill/>
          <a:ln w="9525">
            <a:noFill/>
            <a:miter lim="800000"/>
            <a:headEnd/>
            <a:tailEnd/>
          </a:ln>
        </p:spPr>
        <p:txBody>
          <a:bodyPr>
            <a:spAutoFit/>
          </a:bodyPr>
          <a:lstStyle/>
          <a:p>
            <a:pPr>
              <a:spcBef>
                <a:spcPct val="50000"/>
              </a:spcBef>
            </a:pPr>
            <a:r>
              <a:rPr lang="cs-CZ" altLang="cs-CZ" sz="1800" b="0"/>
              <a:t>SVAL</a:t>
            </a:r>
          </a:p>
        </p:txBody>
      </p:sp>
      <p:sp>
        <p:nvSpPr>
          <p:cNvPr id="260108" name="Text Box 44"/>
          <p:cNvSpPr txBox="1">
            <a:spLocks noChangeArrowheads="1"/>
          </p:cNvSpPr>
          <p:nvPr/>
        </p:nvSpPr>
        <p:spPr bwMode="auto">
          <a:xfrm>
            <a:off x="4932363" y="6021388"/>
            <a:ext cx="1944687" cy="366712"/>
          </a:xfrm>
          <a:prstGeom prst="rect">
            <a:avLst/>
          </a:prstGeom>
          <a:noFill/>
          <a:ln w="9525">
            <a:noFill/>
            <a:miter lim="800000"/>
            <a:headEnd/>
            <a:tailEnd/>
          </a:ln>
        </p:spPr>
        <p:txBody>
          <a:bodyPr>
            <a:spAutoFit/>
          </a:bodyPr>
          <a:lstStyle/>
          <a:p>
            <a:pPr>
              <a:spcBef>
                <a:spcPct val="50000"/>
              </a:spcBef>
            </a:pPr>
            <a:r>
              <a:rPr lang="cs-CZ" altLang="cs-CZ" sz="1800" b="0"/>
              <a:t>TUKOVÁ TKÁŇ</a:t>
            </a:r>
          </a:p>
        </p:txBody>
      </p:sp>
      <p:sp>
        <p:nvSpPr>
          <p:cNvPr id="260109" name="Rectangle 2"/>
          <p:cNvSpPr>
            <a:spLocks noChangeArrowheads="1"/>
          </p:cNvSpPr>
          <p:nvPr/>
        </p:nvSpPr>
        <p:spPr bwMode="auto">
          <a:xfrm>
            <a:off x="179388" y="44450"/>
            <a:ext cx="8785225" cy="1069975"/>
          </a:xfrm>
          <a:prstGeom prst="rect">
            <a:avLst/>
          </a:prstGeom>
          <a:noFill/>
          <a:ln w="9525">
            <a:noFill/>
            <a:miter lim="800000"/>
            <a:headEnd/>
            <a:tailEnd/>
          </a:ln>
        </p:spPr>
        <p:txBody>
          <a:bodyPr anchor="ctr"/>
          <a:lstStyle/>
          <a:p>
            <a:pPr algn="ctr"/>
            <a:r>
              <a:rPr lang="cs-CZ" altLang="cs-CZ" sz="3600">
                <a:solidFill>
                  <a:srgbClr val="0033CC"/>
                </a:solidFill>
              </a:rPr>
              <a:t>Metabolismus glukosy po jídle</a:t>
            </a:r>
          </a:p>
        </p:txBody>
      </p:sp>
      <p:sp>
        <p:nvSpPr>
          <p:cNvPr id="260110" name="Line 46"/>
          <p:cNvSpPr>
            <a:spLocks noChangeShapeType="1"/>
          </p:cNvSpPr>
          <p:nvPr/>
        </p:nvSpPr>
        <p:spPr bwMode="auto">
          <a:xfrm>
            <a:off x="1763713" y="4581525"/>
            <a:ext cx="431800" cy="0"/>
          </a:xfrm>
          <a:prstGeom prst="line">
            <a:avLst/>
          </a:prstGeom>
          <a:noFill/>
          <a:ln w="9525">
            <a:solidFill>
              <a:schemeClr val="tx1"/>
            </a:solidFill>
            <a:round/>
            <a:headEnd/>
            <a:tailEnd type="triangle" w="med" len="med"/>
          </a:ln>
        </p:spPr>
        <p:txBody>
          <a:bodyPr/>
          <a:lstStyle/>
          <a:p>
            <a:endParaRPr lang="en-US"/>
          </a:p>
        </p:txBody>
      </p:sp>
      <p:sp>
        <p:nvSpPr>
          <p:cNvPr id="260111" name="Text Box 47"/>
          <p:cNvSpPr txBox="1">
            <a:spLocks noChangeArrowheads="1"/>
          </p:cNvSpPr>
          <p:nvPr/>
        </p:nvSpPr>
        <p:spPr bwMode="auto">
          <a:xfrm>
            <a:off x="2195513" y="4365625"/>
            <a:ext cx="1079500" cy="366713"/>
          </a:xfrm>
          <a:prstGeom prst="rect">
            <a:avLst/>
          </a:prstGeom>
          <a:noFill/>
          <a:ln w="9525">
            <a:noFill/>
            <a:miter lim="800000"/>
            <a:headEnd/>
            <a:tailEnd/>
          </a:ln>
        </p:spPr>
        <p:txBody>
          <a:bodyPr>
            <a:spAutoFit/>
          </a:bodyPr>
          <a:lstStyle/>
          <a:p>
            <a:pPr>
              <a:spcBef>
                <a:spcPct val="50000"/>
              </a:spcBef>
            </a:pPr>
            <a:r>
              <a:rPr lang="cs-CZ" altLang="cs-CZ" sz="1800">
                <a:solidFill>
                  <a:srgbClr val="0000FF"/>
                </a:solidFill>
              </a:rPr>
              <a:t>glukosa</a:t>
            </a:r>
          </a:p>
        </p:txBody>
      </p:sp>
      <p:sp>
        <p:nvSpPr>
          <p:cNvPr id="79920" name="Line 48"/>
          <p:cNvSpPr>
            <a:spLocks noChangeShapeType="1"/>
          </p:cNvSpPr>
          <p:nvPr/>
        </p:nvSpPr>
        <p:spPr bwMode="auto">
          <a:xfrm flipV="1">
            <a:off x="2484438" y="2708275"/>
            <a:ext cx="215900" cy="1728788"/>
          </a:xfrm>
          <a:prstGeom prst="line">
            <a:avLst/>
          </a:prstGeom>
          <a:noFill/>
          <a:ln w="9525">
            <a:solidFill>
              <a:schemeClr val="tx1"/>
            </a:solidFill>
            <a:round/>
            <a:headEnd/>
            <a:tailEnd type="triangle" w="med" len="med"/>
          </a:ln>
        </p:spPr>
        <p:txBody>
          <a:bodyPr/>
          <a:lstStyle/>
          <a:p>
            <a:endParaRPr lang="en-US"/>
          </a:p>
        </p:txBody>
      </p:sp>
      <p:sp>
        <p:nvSpPr>
          <p:cNvPr id="79921" name="Text Box 49"/>
          <p:cNvSpPr txBox="1">
            <a:spLocks noChangeArrowheads="1"/>
          </p:cNvSpPr>
          <p:nvPr/>
        </p:nvSpPr>
        <p:spPr bwMode="auto">
          <a:xfrm>
            <a:off x="2555875" y="2276475"/>
            <a:ext cx="1079500" cy="366713"/>
          </a:xfrm>
          <a:prstGeom prst="rect">
            <a:avLst/>
          </a:prstGeom>
          <a:noFill/>
          <a:ln w="9525">
            <a:noFill/>
            <a:miter lim="800000"/>
            <a:headEnd/>
            <a:tailEnd/>
          </a:ln>
        </p:spPr>
        <p:txBody>
          <a:bodyPr>
            <a:spAutoFit/>
          </a:bodyPr>
          <a:lstStyle/>
          <a:p>
            <a:pPr>
              <a:spcBef>
                <a:spcPct val="50000"/>
              </a:spcBef>
            </a:pPr>
            <a:r>
              <a:rPr lang="cs-CZ" altLang="cs-CZ" sz="1800">
                <a:solidFill>
                  <a:srgbClr val="0000FF"/>
                </a:solidFill>
              </a:rPr>
              <a:t>glukosa</a:t>
            </a:r>
          </a:p>
        </p:txBody>
      </p:sp>
      <p:sp>
        <p:nvSpPr>
          <p:cNvPr id="79922" name="Line 50"/>
          <p:cNvSpPr>
            <a:spLocks noChangeShapeType="1"/>
          </p:cNvSpPr>
          <p:nvPr/>
        </p:nvSpPr>
        <p:spPr bwMode="auto">
          <a:xfrm flipV="1">
            <a:off x="3132138" y="2060575"/>
            <a:ext cx="503237" cy="288925"/>
          </a:xfrm>
          <a:prstGeom prst="line">
            <a:avLst/>
          </a:prstGeom>
          <a:noFill/>
          <a:ln w="9525">
            <a:solidFill>
              <a:schemeClr val="tx1"/>
            </a:solidFill>
            <a:round/>
            <a:headEnd/>
            <a:tailEnd type="triangle" w="med" len="med"/>
          </a:ln>
        </p:spPr>
        <p:txBody>
          <a:bodyPr/>
          <a:lstStyle/>
          <a:p>
            <a:endParaRPr lang="en-US"/>
          </a:p>
        </p:txBody>
      </p:sp>
      <p:sp>
        <p:nvSpPr>
          <p:cNvPr id="79923" name="Text Box 51"/>
          <p:cNvSpPr txBox="1">
            <a:spLocks noChangeArrowheads="1"/>
          </p:cNvSpPr>
          <p:nvPr/>
        </p:nvSpPr>
        <p:spPr bwMode="auto">
          <a:xfrm>
            <a:off x="3635375" y="1844675"/>
            <a:ext cx="1079500" cy="366713"/>
          </a:xfrm>
          <a:prstGeom prst="rect">
            <a:avLst/>
          </a:prstGeom>
          <a:noFill/>
          <a:ln w="9525">
            <a:noFill/>
            <a:miter lim="800000"/>
            <a:headEnd/>
            <a:tailEnd/>
          </a:ln>
        </p:spPr>
        <p:txBody>
          <a:bodyPr>
            <a:spAutoFit/>
          </a:bodyPr>
          <a:lstStyle/>
          <a:p>
            <a:pPr>
              <a:spcBef>
                <a:spcPct val="50000"/>
              </a:spcBef>
            </a:pPr>
            <a:r>
              <a:rPr lang="cs-CZ" altLang="cs-CZ" sz="1800" b="0"/>
              <a:t>glykogen</a:t>
            </a:r>
          </a:p>
        </p:txBody>
      </p:sp>
      <p:sp>
        <p:nvSpPr>
          <p:cNvPr id="79924" name="Text Box 52"/>
          <p:cNvSpPr txBox="1">
            <a:spLocks noChangeArrowheads="1"/>
          </p:cNvSpPr>
          <p:nvPr/>
        </p:nvSpPr>
        <p:spPr bwMode="auto">
          <a:xfrm>
            <a:off x="2987675" y="2708275"/>
            <a:ext cx="1511300" cy="336550"/>
          </a:xfrm>
          <a:prstGeom prst="rect">
            <a:avLst/>
          </a:prstGeom>
          <a:noFill/>
          <a:ln w="9525">
            <a:noFill/>
            <a:miter lim="800000"/>
            <a:headEnd/>
            <a:tailEnd/>
          </a:ln>
        </p:spPr>
        <p:txBody>
          <a:bodyPr>
            <a:spAutoFit/>
          </a:bodyPr>
          <a:lstStyle/>
          <a:p>
            <a:pPr>
              <a:spcBef>
                <a:spcPct val="50000"/>
              </a:spcBef>
            </a:pPr>
            <a:r>
              <a:rPr lang="cs-CZ" altLang="cs-CZ" sz="1600" b="0"/>
              <a:t>Acetyl-CoA</a:t>
            </a:r>
          </a:p>
        </p:txBody>
      </p:sp>
      <p:sp>
        <p:nvSpPr>
          <p:cNvPr id="79927" name="Line 55"/>
          <p:cNvSpPr>
            <a:spLocks noChangeShapeType="1"/>
          </p:cNvSpPr>
          <p:nvPr/>
        </p:nvSpPr>
        <p:spPr bwMode="auto">
          <a:xfrm rot="17297532" flipH="1">
            <a:off x="3492500" y="2995613"/>
            <a:ext cx="142875" cy="288925"/>
          </a:xfrm>
          <a:prstGeom prst="line">
            <a:avLst/>
          </a:prstGeom>
          <a:noFill/>
          <a:ln w="19050">
            <a:solidFill>
              <a:schemeClr val="tx1"/>
            </a:solidFill>
            <a:prstDash val="dash"/>
            <a:round/>
            <a:headEnd/>
            <a:tailEnd type="triangle" w="med" len="med"/>
          </a:ln>
        </p:spPr>
        <p:txBody>
          <a:bodyPr/>
          <a:lstStyle/>
          <a:p>
            <a:endParaRPr lang="en-US"/>
          </a:p>
        </p:txBody>
      </p:sp>
      <p:sp>
        <p:nvSpPr>
          <p:cNvPr id="79928" name="Text Box 56"/>
          <p:cNvSpPr txBox="1">
            <a:spLocks noChangeArrowheads="1"/>
          </p:cNvSpPr>
          <p:nvPr/>
        </p:nvSpPr>
        <p:spPr bwMode="auto">
          <a:xfrm>
            <a:off x="3636963" y="3068638"/>
            <a:ext cx="1079500" cy="366712"/>
          </a:xfrm>
          <a:prstGeom prst="rect">
            <a:avLst/>
          </a:prstGeom>
          <a:noFill/>
          <a:ln w="9525">
            <a:noFill/>
            <a:miter lim="800000"/>
            <a:headEnd/>
            <a:tailEnd/>
          </a:ln>
        </p:spPr>
        <p:txBody>
          <a:bodyPr>
            <a:spAutoFit/>
          </a:bodyPr>
          <a:lstStyle/>
          <a:p>
            <a:pPr>
              <a:spcBef>
                <a:spcPct val="50000"/>
              </a:spcBef>
            </a:pPr>
            <a:r>
              <a:rPr lang="cs-CZ" altLang="cs-CZ" sz="1800" b="0"/>
              <a:t>MK</a:t>
            </a:r>
          </a:p>
        </p:txBody>
      </p:sp>
      <p:sp>
        <p:nvSpPr>
          <p:cNvPr id="79929" name="Text Box 57"/>
          <p:cNvSpPr txBox="1">
            <a:spLocks noChangeArrowheads="1"/>
          </p:cNvSpPr>
          <p:nvPr/>
        </p:nvSpPr>
        <p:spPr bwMode="auto">
          <a:xfrm>
            <a:off x="3635375" y="5013325"/>
            <a:ext cx="1079500" cy="366713"/>
          </a:xfrm>
          <a:prstGeom prst="rect">
            <a:avLst/>
          </a:prstGeom>
          <a:noFill/>
          <a:ln w="9525">
            <a:noFill/>
            <a:miter lim="800000"/>
            <a:headEnd/>
            <a:tailEnd/>
          </a:ln>
        </p:spPr>
        <p:txBody>
          <a:bodyPr>
            <a:spAutoFit/>
          </a:bodyPr>
          <a:lstStyle/>
          <a:p>
            <a:pPr>
              <a:spcBef>
                <a:spcPct val="50000"/>
              </a:spcBef>
            </a:pPr>
            <a:r>
              <a:rPr lang="cs-CZ" altLang="cs-CZ" sz="1800" b="0"/>
              <a:t>MK</a:t>
            </a:r>
          </a:p>
        </p:txBody>
      </p:sp>
      <p:sp>
        <p:nvSpPr>
          <p:cNvPr id="79930" name="Line 58"/>
          <p:cNvSpPr>
            <a:spLocks noChangeShapeType="1"/>
          </p:cNvSpPr>
          <p:nvPr/>
        </p:nvSpPr>
        <p:spPr bwMode="auto">
          <a:xfrm>
            <a:off x="3851275" y="3429000"/>
            <a:ext cx="73025" cy="1512888"/>
          </a:xfrm>
          <a:prstGeom prst="line">
            <a:avLst/>
          </a:prstGeom>
          <a:noFill/>
          <a:ln w="19050">
            <a:solidFill>
              <a:schemeClr val="tx1"/>
            </a:solidFill>
            <a:prstDash val="dash"/>
            <a:round/>
            <a:headEnd/>
            <a:tailEnd type="triangle" w="med" len="med"/>
          </a:ln>
        </p:spPr>
        <p:txBody>
          <a:bodyPr/>
          <a:lstStyle/>
          <a:p>
            <a:endParaRPr lang="en-US"/>
          </a:p>
        </p:txBody>
      </p:sp>
      <p:sp>
        <p:nvSpPr>
          <p:cNvPr id="79931" name="Text Box 59"/>
          <p:cNvSpPr txBox="1">
            <a:spLocks noChangeArrowheads="1"/>
          </p:cNvSpPr>
          <p:nvPr/>
        </p:nvSpPr>
        <p:spPr bwMode="auto">
          <a:xfrm>
            <a:off x="3924300" y="5589588"/>
            <a:ext cx="1079500" cy="366712"/>
          </a:xfrm>
          <a:prstGeom prst="rect">
            <a:avLst/>
          </a:prstGeom>
          <a:noFill/>
          <a:ln w="9525">
            <a:noFill/>
            <a:miter lim="800000"/>
            <a:headEnd/>
            <a:tailEnd/>
          </a:ln>
        </p:spPr>
        <p:txBody>
          <a:bodyPr>
            <a:spAutoFit/>
          </a:bodyPr>
          <a:lstStyle/>
          <a:p>
            <a:pPr>
              <a:spcBef>
                <a:spcPct val="50000"/>
              </a:spcBef>
            </a:pPr>
            <a:r>
              <a:rPr lang="cs-CZ" altLang="cs-CZ" sz="1800" b="0"/>
              <a:t>TG</a:t>
            </a:r>
          </a:p>
        </p:txBody>
      </p:sp>
      <p:sp>
        <p:nvSpPr>
          <p:cNvPr id="79932" name="Line 60"/>
          <p:cNvSpPr>
            <a:spLocks noChangeShapeType="1"/>
          </p:cNvSpPr>
          <p:nvPr/>
        </p:nvSpPr>
        <p:spPr bwMode="auto">
          <a:xfrm rot="301081">
            <a:off x="3419475" y="2565400"/>
            <a:ext cx="1944688" cy="287338"/>
          </a:xfrm>
          <a:prstGeom prst="line">
            <a:avLst/>
          </a:prstGeom>
          <a:noFill/>
          <a:ln w="9525">
            <a:solidFill>
              <a:schemeClr val="tx1"/>
            </a:solidFill>
            <a:round/>
            <a:headEnd/>
            <a:tailEnd type="triangle" w="med" len="med"/>
          </a:ln>
        </p:spPr>
        <p:txBody>
          <a:bodyPr/>
          <a:lstStyle/>
          <a:p>
            <a:endParaRPr lang="en-US"/>
          </a:p>
        </p:txBody>
      </p:sp>
      <p:sp>
        <p:nvSpPr>
          <p:cNvPr id="79933" name="Line 61"/>
          <p:cNvSpPr>
            <a:spLocks noChangeShapeType="1"/>
          </p:cNvSpPr>
          <p:nvPr/>
        </p:nvSpPr>
        <p:spPr bwMode="auto">
          <a:xfrm>
            <a:off x="2987675" y="2636838"/>
            <a:ext cx="142875" cy="142875"/>
          </a:xfrm>
          <a:prstGeom prst="line">
            <a:avLst/>
          </a:prstGeom>
          <a:noFill/>
          <a:ln w="19050">
            <a:solidFill>
              <a:schemeClr val="tx1"/>
            </a:solidFill>
            <a:prstDash val="dash"/>
            <a:round/>
            <a:headEnd/>
            <a:tailEnd type="triangle" w="med" len="med"/>
          </a:ln>
        </p:spPr>
        <p:txBody>
          <a:bodyPr/>
          <a:lstStyle/>
          <a:p>
            <a:endParaRPr lang="en-US"/>
          </a:p>
        </p:txBody>
      </p:sp>
      <p:sp>
        <p:nvSpPr>
          <p:cNvPr id="79934" name="Text Box 62"/>
          <p:cNvSpPr txBox="1">
            <a:spLocks noChangeArrowheads="1"/>
          </p:cNvSpPr>
          <p:nvPr/>
        </p:nvSpPr>
        <p:spPr bwMode="auto">
          <a:xfrm>
            <a:off x="5364163" y="2852738"/>
            <a:ext cx="1079500" cy="366712"/>
          </a:xfrm>
          <a:prstGeom prst="rect">
            <a:avLst/>
          </a:prstGeom>
          <a:noFill/>
          <a:ln w="9525">
            <a:noFill/>
            <a:miter lim="800000"/>
            <a:headEnd/>
            <a:tailEnd/>
          </a:ln>
        </p:spPr>
        <p:txBody>
          <a:bodyPr>
            <a:spAutoFit/>
          </a:bodyPr>
          <a:lstStyle/>
          <a:p>
            <a:pPr>
              <a:spcBef>
                <a:spcPct val="50000"/>
              </a:spcBef>
            </a:pPr>
            <a:r>
              <a:rPr lang="cs-CZ" altLang="cs-CZ" sz="1800">
                <a:solidFill>
                  <a:srgbClr val="0000FF"/>
                </a:solidFill>
              </a:rPr>
              <a:t>glukosa</a:t>
            </a:r>
          </a:p>
        </p:txBody>
      </p:sp>
      <p:sp>
        <p:nvSpPr>
          <p:cNvPr id="79935" name="Line 63"/>
          <p:cNvSpPr>
            <a:spLocks noChangeShapeType="1"/>
          </p:cNvSpPr>
          <p:nvPr/>
        </p:nvSpPr>
        <p:spPr bwMode="auto">
          <a:xfrm flipV="1">
            <a:off x="5795963" y="1916113"/>
            <a:ext cx="288925" cy="936625"/>
          </a:xfrm>
          <a:prstGeom prst="line">
            <a:avLst/>
          </a:prstGeom>
          <a:noFill/>
          <a:ln w="9525">
            <a:solidFill>
              <a:schemeClr val="tx1"/>
            </a:solidFill>
            <a:round/>
            <a:headEnd/>
            <a:tailEnd type="triangle" w="med" len="med"/>
          </a:ln>
        </p:spPr>
        <p:txBody>
          <a:bodyPr/>
          <a:lstStyle/>
          <a:p>
            <a:endParaRPr lang="en-US"/>
          </a:p>
        </p:txBody>
      </p:sp>
      <p:sp>
        <p:nvSpPr>
          <p:cNvPr id="79936" name="Line 64"/>
          <p:cNvSpPr>
            <a:spLocks noChangeShapeType="1"/>
          </p:cNvSpPr>
          <p:nvPr/>
        </p:nvSpPr>
        <p:spPr bwMode="auto">
          <a:xfrm flipV="1">
            <a:off x="6300788" y="2852738"/>
            <a:ext cx="576262" cy="144462"/>
          </a:xfrm>
          <a:prstGeom prst="line">
            <a:avLst/>
          </a:prstGeom>
          <a:noFill/>
          <a:ln w="9525">
            <a:solidFill>
              <a:schemeClr val="tx1"/>
            </a:solidFill>
            <a:round/>
            <a:headEnd/>
            <a:tailEnd type="triangle" w="med" len="med"/>
          </a:ln>
        </p:spPr>
        <p:txBody>
          <a:bodyPr/>
          <a:lstStyle/>
          <a:p>
            <a:endParaRPr lang="en-US"/>
          </a:p>
        </p:txBody>
      </p:sp>
      <p:sp>
        <p:nvSpPr>
          <p:cNvPr id="79937" name="Line 65"/>
          <p:cNvSpPr>
            <a:spLocks noChangeShapeType="1"/>
          </p:cNvSpPr>
          <p:nvPr/>
        </p:nvSpPr>
        <p:spPr bwMode="auto">
          <a:xfrm>
            <a:off x="5940425" y="3213100"/>
            <a:ext cx="1152525" cy="1008063"/>
          </a:xfrm>
          <a:prstGeom prst="line">
            <a:avLst/>
          </a:prstGeom>
          <a:noFill/>
          <a:ln w="9525">
            <a:solidFill>
              <a:schemeClr val="tx1"/>
            </a:solidFill>
            <a:round/>
            <a:headEnd/>
            <a:tailEnd type="triangle" w="med" len="med"/>
          </a:ln>
        </p:spPr>
        <p:txBody>
          <a:bodyPr/>
          <a:lstStyle/>
          <a:p>
            <a:endParaRPr lang="en-US"/>
          </a:p>
        </p:txBody>
      </p:sp>
      <p:sp>
        <p:nvSpPr>
          <p:cNvPr id="79938" name="Text Box 66"/>
          <p:cNvSpPr txBox="1">
            <a:spLocks noChangeArrowheads="1"/>
          </p:cNvSpPr>
          <p:nvPr/>
        </p:nvSpPr>
        <p:spPr bwMode="auto">
          <a:xfrm>
            <a:off x="6948488" y="4149725"/>
            <a:ext cx="1079500" cy="336550"/>
          </a:xfrm>
          <a:prstGeom prst="rect">
            <a:avLst/>
          </a:prstGeom>
          <a:noFill/>
          <a:ln w="9525">
            <a:noFill/>
            <a:miter lim="800000"/>
            <a:headEnd/>
            <a:tailEnd/>
          </a:ln>
        </p:spPr>
        <p:txBody>
          <a:bodyPr>
            <a:spAutoFit/>
          </a:bodyPr>
          <a:lstStyle/>
          <a:p>
            <a:pPr>
              <a:spcBef>
                <a:spcPct val="50000"/>
              </a:spcBef>
            </a:pPr>
            <a:r>
              <a:rPr lang="cs-CZ" altLang="cs-CZ" sz="1600" b="0"/>
              <a:t>glukosa</a:t>
            </a:r>
          </a:p>
        </p:txBody>
      </p:sp>
      <p:sp>
        <p:nvSpPr>
          <p:cNvPr id="79939" name="Text Box 67"/>
          <p:cNvSpPr txBox="1">
            <a:spLocks noChangeArrowheads="1"/>
          </p:cNvSpPr>
          <p:nvPr/>
        </p:nvSpPr>
        <p:spPr bwMode="auto">
          <a:xfrm>
            <a:off x="6588125" y="4652963"/>
            <a:ext cx="1008063" cy="336550"/>
          </a:xfrm>
          <a:prstGeom prst="rect">
            <a:avLst/>
          </a:prstGeom>
          <a:noFill/>
          <a:ln w="9525">
            <a:noFill/>
            <a:miter lim="800000"/>
            <a:headEnd/>
            <a:tailEnd/>
          </a:ln>
        </p:spPr>
        <p:txBody>
          <a:bodyPr>
            <a:spAutoFit/>
          </a:bodyPr>
          <a:lstStyle/>
          <a:p>
            <a:pPr>
              <a:spcBef>
                <a:spcPct val="50000"/>
              </a:spcBef>
            </a:pPr>
            <a:r>
              <a:rPr lang="cs-CZ" altLang="cs-CZ" sz="1600" b="0"/>
              <a:t>glykogen</a:t>
            </a:r>
          </a:p>
        </p:txBody>
      </p:sp>
      <p:sp>
        <p:nvSpPr>
          <p:cNvPr id="79940" name="Line 68"/>
          <p:cNvSpPr>
            <a:spLocks noChangeShapeType="1"/>
          </p:cNvSpPr>
          <p:nvPr/>
        </p:nvSpPr>
        <p:spPr bwMode="auto">
          <a:xfrm flipH="1">
            <a:off x="7092950" y="4437063"/>
            <a:ext cx="142875" cy="287337"/>
          </a:xfrm>
          <a:prstGeom prst="line">
            <a:avLst/>
          </a:prstGeom>
          <a:noFill/>
          <a:ln w="9525">
            <a:solidFill>
              <a:schemeClr val="tx1"/>
            </a:solidFill>
            <a:round/>
            <a:headEnd/>
            <a:tailEnd type="triangle" w="med" len="med"/>
          </a:ln>
        </p:spPr>
        <p:txBody>
          <a:bodyPr/>
          <a:lstStyle/>
          <a:p>
            <a:endParaRPr lang="en-US"/>
          </a:p>
        </p:txBody>
      </p:sp>
      <p:sp>
        <p:nvSpPr>
          <p:cNvPr id="260131" name="Text Box 3"/>
          <p:cNvSpPr txBox="1">
            <a:spLocks noChangeArrowheads="1"/>
          </p:cNvSpPr>
          <p:nvPr/>
        </p:nvSpPr>
        <p:spPr bwMode="auto">
          <a:xfrm>
            <a:off x="250825" y="1052513"/>
            <a:ext cx="1944688" cy="641350"/>
          </a:xfrm>
          <a:prstGeom prst="rect">
            <a:avLst/>
          </a:prstGeom>
          <a:noFill/>
          <a:ln w="9525">
            <a:noFill/>
            <a:miter lim="800000"/>
            <a:headEnd/>
            <a:tailEnd/>
          </a:ln>
        </p:spPr>
        <p:txBody>
          <a:bodyPr>
            <a:spAutoFit/>
          </a:bodyPr>
          <a:lstStyle/>
          <a:p>
            <a:pPr>
              <a:spcBef>
                <a:spcPct val="50000"/>
              </a:spcBef>
            </a:pPr>
            <a:r>
              <a:rPr lang="cs-CZ" altLang="cs-CZ" sz="3600">
                <a:solidFill>
                  <a:srgbClr val="FF3300"/>
                </a:solidFill>
              </a:rPr>
              <a:t>Inzulin</a:t>
            </a:r>
          </a:p>
        </p:txBody>
      </p:sp>
      <p:sp>
        <p:nvSpPr>
          <p:cNvPr id="79942" name="Line 70"/>
          <p:cNvSpPr>
            <a:spLocks noChangeShapeType="1"/>
          </p:cNvSpPr>
          <p:nvPr/>
        </p:nvSpPr>
        <p:spPr bwMode="auto">
          <a:xfrm>
            <a:off x="3924300" y="5373688"/>
            <a:ext cx="142875" cy="215900"/>
          </a:xfrm>
          <a:prstGeom prst="line">
            <a:avLst/>
          </a:prstGeom>
          <a:noFill/>
          <a:ln w="12700">
            <a:solidFill>
              <a:schemeClr val="tx1"/>
            </a:solidFill>
            <a:prstDash val="dash"/>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9920"/>
                                        </p:tgtEl>
                                        <p:attrNameLst>
                                          <p:attrName>style.visibility</p:attrName>
                                        </p:attrNameLst>
                                      </p:cBhvr>
                                      <p:to>
                                        <p:strVal val="visible"/>
                                      </p:to>
                                    </p:set>
                                    <p:animEffect transition="in" filter="wipe(down)">
                                      <p:cBhvr>
                                        <p:cTn id="7" dur="500"/>
                                        <p:tgtEl>
                                          <p:spTgt spid="79920"/>
                                        </p:tgtEl>
                                      </p:cBhvr>
                                    </p:animEffect>
                                  </p:childTnLst>
                                </p:cTn>
                              </p:par>
                              <p:par>
                                <p:cTn id="8" presetID="53" presetClass="entr" presetSubtype="0" fill="hold" grpId="0" nodeType="withEffect">
                                  <p:stCondLst>
                                    <p:cond delay="0"/>
                                  </p:stCondLst>
                                  <p:childTnLst>
                                    <p:set>
                                      <p:cBhvr>
                                        <p:cTn id="9" dur="1" fill="hold">
                                          <p:stCondLst>
                                            <p:cond delay="0"/>
                                          </p:stCondLst>
                                        </p:cTn>
                                        <p:tgtEl>
                                          <p:spTgt spid="79921"/>
                                        </p:tgtEl>
                                        <p:attrNameLst>
                                          <p:attrName>style.visibility</p:attrName>
                                        </p:attrNameLst>
                                      </p:cBhvr>
                                      <p:to>
                                        <p:strVal val="visible"/>
                                      </p:to>
                                    </p:set>
                                    <p:anim calcmode="lin" valueType="num">
                                      <p:cBhvr>
                                        <p:cTn id="10" dur="500" fill="hold"/>
                                        <p:tgtEl>
                                          <p:spTgt spid="79921"/>
                                        </p:tgtEl>
                                        <p:attrNameLst>
                                          <p:attrName>ppt_w</p:attrName>
                                        </p:attrNameLst>
                                      </p:cBhvr>
                                      <p:tavLst>
                                        <p:tav tm="0">
                                          <p:val>
                                            <p:fltVal val="0"/>
                                          </p:val>
                                        </p:tav>
                                        <p:tav tm="100000">
                                          <p:val>
                                            <p:strVal val="#ppt_w"/>
                                          </p:val>
                                        </p:tav>
                                      </p:tavLst>
                                    </p:anim>
                                    <p:anim calcmode="lin" valueType="num">
                                      <p:cBhvr>
                                        <p:cTn id="11" dur="500" fill="hold"/>
                                        <p:tgtEl>
                                          <p:spTgt spid="79921"/>
                                        </p:tgtEl>
                                        <p:attrNameLst>
                                          <p:attrName>ppt_h</p:attrName>
                                        </p:attrNameLst>
                                      </p:cBhvr>
                                      <p:tavLst>
                                        <p:tav tm="0">
                                          <p:val>
                                            <p:fltVal val="0"/>
                                          </p:val>
                                        </p:tav>
                                        <p:tav tm="100000">
                                          <p:val>
                                            <p:strVal val="#ppt_h"/>
                                          </p:val>
                                        </p:tav>
                                      </p:tavLst>
                                    </p:anim>
                                    <p:animEffect transition="in" filter="fade">
                                      <p:cBhvr>
                                        <p:cTn id="12" dur="500"/>
                                        <p:tgtEl>
                                          <p:spTgt spid="799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9933"/>
                                        </p:tgtEl>
                                        <p:attrNameLst>
                                          <p:attrName>style.visibility</p:attrName>
                                        </p:attrNameLst>
                                      </p:cBhvr>
                                      <p:to>
                                        <p:strVal val="visible"/>
                                      </p:to>
                                    </p:set>
                                    <p:animEffect transition="in" filter="wipe(left)">
                                      <p:cBhvr>
                                        <p:cTn id="17" dur="500"/>
                                        <p:tgtEl>
                                          <p:spTgt spid="79933"/>
                                        </p:tgtEl>
                                      </p:cBhvr>
                                    </p:animEffect>
                                  </p:childTnLst>
                                </p:cTn>
                              </p:par>
                              <p:par>
                                <p:cTn id="18" presetID="53" presetClass="entr" presetSubtype="0" fill="hold" grpId="0" nodeType="withEffect">
                                  <p:stCondLst>
                                    <p:cond delay="0"/>
                                  </p:stCondLst>
                                  <p:childTnLst>
                                    <p:set>
                                      <p:cBhvr>
                                        <p:cTn id="19" dur="1" fill="hold">
                                          <p:stCondLst>
                                            <p:cond delay="0"/>
                                          </p:stCondLst>
                                        </p:cTn>
                                        <p:tgtEl>
                                          <p:spTgt spid="79924"/>
                                        </p:tgtEl>
                                        <p:attrNameLst>
                                          <p:attrName>style.visibility</p:attrName>
                                        </p:attrNameLst>
                                      </p:cBhvr>
                                      <p:to>
                                        <p:strVal val="visible"/>
                                      </p:to>
                                    </p:set>
                                    <p:anim calcmode="lin" valueType="num">
                                      <p:cBhvr>
                                        <p:cTn id="20" dur="500" fill="hold"/>
                                        <p:tgtEl>
                                          <p:spTgt spid="79924"/>
                                        </p:tgtEl>
                                        <p:attrNameLst>
                                          <p:attrName>ppt_w</p:attrName>
                                        </p:attrNameLst>
                                      </p:cBhvr>
                                      <p:tavLst>
                                        <p:tav tm="0">
                                          <p:val>
                                            <p:fltVal val="0"/>
                                          </p:val>
                                        </p:tav>
                                        <p:tav tm="100000">
                                          <p:val>
                                            <p:strVal val="#ppt_w"/>
                                          </p:val>
                                        </p:tav>
                                      </p:tavLst>
                                    </p:anim>
                                    <p:anim calcmode="lin" valueType="num">
                                      <p:cBhvr>
                                        <p:cTn id="21" dur="500" fill="hold"/>
                                        <p:tgtEl>
                                          <p:spTgt spid="79924"/>
                                        </p:tgtEl>
                                        <p:attrNameLst>
                                          <p:attrName>ppt_h</p:attrName>
                                        </p:attrNameLst>
                                      </p:cBhvr>
                                      <p:tavLst>
                                        <p:tav tm="0">
                                          <p:val>
                                            <p:fltVal val="0"/>
                                          </p:val>
                                        </p:tav>
                                        <p:tav tm="100000">
                                          <p:val>
                                            <p:strVal val="#ppt_h"/>
                                          </p:val>
                                        </p:tav>
                                      </p:tavLst>
                                    </p:anim>
                                    <p:animEffect transition="in" filter="fade">
                                      <p:cBhvr>
                                        <p:cTn id="22" dur="500"/>
                                        <p:tgtEl>
                                          <p:spTgt spid="799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9932"/>
                                        </p:tgtEl>
                                        <p:attrNameLst>
                                          <p:attrName>style.visibility</p:attrName>
                                        </p:attrNameLst>
                                      </p:cBhvr>
                                      <p:to>
                                        <p:strVal val="visible"/>
                                      </p:to>
                                    </p:set>
                                    <p:animEffect transition="in" filter="wipe(left)">
                                      <p:cBhvr>
                                        <p:cTn id="27" dur="500"/>
                                        <p:tgtEl>
                                          <p:spTgt spid="79932"/>
                                        </p:tgtEl>
                                      </p:cBhvr>
                                    </p:animEffect>
                                  </p:childTnLst>
                                </p:cTn>
                              </p:par>
                              <p:par>
                                <p:cTn id="28" presetID="53" presetClass="entr" presetSubtype="0" fill="hold" grpId="0" nodeType="withEffect">
                                  <p:stCondLst>
                                    <p:cond delay="0"/>
                                  </p:stCondLst>
                                  <p:childTnLst>
                                    <p:set>
                                      <p:cBhvr>
                                        <p:cTn id="29" dur="1" fill="hold">
                                          <p:stCondLst>
                                            <p:cond delay="0"/>
                                          </p:stCondLst>
                                        </p:cTn>
                                        <p:tgtEl>
                                          <p:spTgt spid="79934"/>
                                        </p:tgtEl>
                                        <p:attrNameLst>
                                          <p:attrName>style.visibility</p:attrName>
                                        </p:attrNameLst>
                                      </p:cBhvr>
                                      <p:to>
                                        <p:strVal val="visible"/>
                                      </p:to>
                                    </p:set>
                                    <p:anim calcmode="lin" valueType="num">
                                      <p:cBhvr>
                                        <p:cTn id="30" dur="500" fill="hold"/>
                                        <p:tgtEl>
                                          <p:spTgt spid="79934"/>
                                        </p:tgtEl>
                                        <p:attrNameLst>
                                          <p:attrName>ppt_w</p:attrName>
                                        </p:attrNameLst>
                                      </p:cBhvr>
                                      <p:tavLst>
                                        <p:tav tm="0">
                                          <p:val>
                                            <p:fltVal val="0"/>
                                          </p:val>
                                        </p:tav>
                                        <p:tav tm="100000">
                                          <p:val>
                                            <p:strVal val="#ppt_w"/>
                                          </p:val>
                                        </p:tav>
                                      </p:tavLst>
                                    </p:anim>
                                    <p:anim calcmode="lin" valueType="num">
                                      <p:cBhvr>
                                        <p:cTn id="31" dur="500" fill="hold"/>
                                        <p:tgtEl>
                                          <p:spTgt spid="79934"/>
                                        </p:tgtEl>
                                        <p:attrNameLst>
                                          <p:attrName>ppt_h</p:attrName>
                                        </p:attrNameLst>
                                      </p:cBhvr>
                                      <p:tavLst>
                                        <p:tav tm="0">
                                          <p:val>
                                            <p:fltVal val="0"/>
                                          </p:val>
                                        </p:tav>
                                        <p:tav tm="100000">
                                          <p:val>
                                            <p:strVal val="#ppt_h"/>
                                          </p:val>
                                        </p:tav>
                                      </p:tavLst>
                                    </p:anim>
                                    <p:animEffect transition="in" filter="fade">
                                      <p:cBhvr>
                                        <p:cTn id="32" dur="500"/>
                                        <p:tgtEl>
                                          <p:spTgt spid="79934"/>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79935"/>
                                        </p:tgtEl>
                                        <p:attrNameLst>
                                          <p:attrName>style.visibility</p:attrName>
                                        </p:attrNameLst>
                                      </p:cBhvr>
                                      <p:to>
                                        <p:strVal val="visible"/>
                                      </p:to>
                                    </p:set>
                                    <p:animEffect transition="in" filter="wipe(down)">
                                      <p:cBhvr>
                                        <p:cTn id="35" dur="500"/>
                                        <p:tgtEl>
                                          <p:spTgt spid="79935"/>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79936"/>
                                        </p:tgtEl>
                                        <p:attrNameLst>
                                          <p:attrName>style.visibility</p:attrName>
                                        </p:attrNameLst>
                                      </p:cBhvr>
                                      <p:to>
                                        <p:strVal val="visible"/>
                                      </p:to>
                                    </p:set>
                                    <p:animEffect transition="in" filter="wipe(left)">
                                      <p:cBhvr>
                                        <p:cTn id="38" dur="500"/>
                                        <p:tgtEl>
                                          <p:spTgt spid="79936"/>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79937"/>
                                        </p:tgtEl>
                                        <p:attrNameLst>
                                          <p:attrName>style.visibility</p:attrName>
                                        </p:attrNameLst>
                                      </p:cBhvr>
                                      <p:to>
                                        <p:strVal val="visible"/>
                                      </p:to>
                                    </p:set>
                                    <p:animEffect transition="in" filter="wipe(up)">
                                      <p:cBhvr>
                                        <p:cTn id="41" dur="500"/>
                                        <p:tgtEl>
                                          <p:spTgt spid="79937"/>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79922"/>
                                        </p:tgtEl>
                                        <p:attrNameLst>
                                          <p:attrName>style.visibility</p:attrName>
                                        </p:attrNameLst>
                                      </p:cBhvr>
                                      <p:to>
                                        <p:strVal val="visible"/>
                                      </p:to>
                                    </p:set>
                                    <p:animEffect transition="in" filter="wipe(down)">
                                      <p:cBhvr>
                                        <p:cTn id="46" dur="500"/>
                                        <p:tgtEl>
                                          <p:spTgt spid="79922"/>
                                        </p:tgtEl>
                                      </p:cBhvr>
                                    </p:animEffect>
                                  </p:childTnLst>
                                </p:cTn>
                              </p:par>
                              <p:par>
                                <p:cTn id="47" presetID="53" presetClass="entr" presetSubtype="0" fill="hold" grpId="0" nodeType="withEffect">
                                  <p:stCondLst>
                                    <p:cond delay="0"/>
                                  </p:stCondLst>
                                  <p:childTnLst>
                                    <p:set>
                                      <p:cBhvr>
                                        <p:cTn id="48" dur="1" fill="hold">
                                          <p:stCondLst>
                                            <p:cond delay="0"/>
                                          </p:stCondLst>
                                        </p:cTn>
                                        <p:tgtEl>
                                          <p:spTgt spid="79923"/>
                                        </p:tgtEl>
                                        <p:attrNameLst>
                                          <p:attrName>style.visibility</p:attrName>
                                        </p:attrNameLst>
                                      </p:cBhvr>
                                      <p:to>
                                        <p:strVal val="visible"/>
                                      </p:to>
                                    </p:set>
                                    <p:anim calcmode="lin" valueType="num">
                                      <p:cBhvr>
                                        <p:cTn id="49" dur="500" fill="hold"/>
                                        <p:tgtEl>
                                          <p:spTgt spid="79923"/>
                                        </p:tgtEl>
                                        <p:attrNameLst>
                                          <p:attrName>ppt_w</p:attrName>
                                        </p:attrNameLst>
                                      </p:cBhvr>
                                      <p:tavLst>
                                        <p:tav tm="0">
                                          <p:val>
                                            <p:fltVal val="0"/>
                                          </p:val>
                                        </p:tav>
                                        <p:tav tm="100000">
                                          <p:val>
                                            <p:strVal val="#ppt_w"/>
                                          </p:val>
                                        </p:tav>
                                      </p:tavLst>
                                    </p:anim>
                                    <p:anim calcmode="lin" valueType="num">
                                      <p:cBhvr>
                                        <p:cTn id="50" dur="500" fill="hold"/>
                                        <p:tgtEl>
                                          <p:spTgt spid="79923"/>
                                        </p:tgtEl>
                                        <p:attrNameLst>
                                          <p:attrName>ppt_h</p:attrName>
                                        </p:attrNameLst>
                                      </p:cBhvr>
                                      <p:tavLst>
                                        <p:tav tm="0">
                                          <p:val>
                                            <p:fltVal val="0"/>
                                          </p:val>
                                        </p:tav>
                                        <p:tav tm="100000">
                                          <p:val>
                                            <p:strVal val="#ppt_h"/>
                                          </p:val>
                                        </p:tav>
                                      </p:tavLst>
                                    </p:anim>
                                    <p:animEffect transition="in" filter="fade">
                                      <p:cBhvr>
                                        <p:cTn id="51" dur="500"/>
                                        <p:tgtEl>
                                          <p:spTgt spid="79923"/>
                                        </p:tgtEl>
                                      </p:cBhvr>
                                    </p:animEffect>
                                  </p:childTnLst>
                                </p:cTn>
                              </p:par>
                              <p:par>
                                <p:cTn id="52" presetID="53" presetClass="entr" presetSubtype="0" fill="hold" grpId="0" nodeType="withEffect">
                                  <p:stCondLst>
                                    <p:cond delay="0"/>
                                  </p:stCondLst>
                                  <p:childTnLst>
                                    <p:set>
                                      <p:cBhvr>
                                        <p:cTn id="53" dur="1" fill="hold">
                                          <p:stCondLst>
                                            <p:cond delay="0"/>
                                          </p:stCondLst>
                                        </p:cTn>
                                        <p:tgtEl>
                                          <p:spTgt spid="79938"/>
                                        </p:tgtEl>
                                        <p:attrNameLst>
                                          <p:attrName>style.visibility</p:attrName>
                                        </p:attrNameLst>
                                      </p:cBhvr>
                                      <p:to>
                                        <p:strVal val="visible"/>
                                      </p:to>
                                    </p:set>
                                    <p:anim calcmode="lin" valueType="num">
                                      <p:cBhvr>
                                        <p:cTn id="54" dur="500" fill="hold"/>
                                        <p:tgtEl>
                                          <p:spTgt spid="79938"/>
                                        </p:tgtEl>
                                        <p:attrNameLst>
                                          <p:attrName>ppt_w</p:attrName>
                                        </p:attrNameLst>
                                      </p:cBhvr>
                                      <p:tavLst>
                                        <p:tav tm="0">
                                          <p:val>
                                            <p:fltVal val="0"/>
                                          </p:val>
                                        </p:tav>
                                        <p:tav tm="100000">
                                          <p:val>
                                            <p:strVal val="#ppt_w"/>
                                          </p:val>
                                        </p:tav>
                                      </p:tavLst>
                                    </p:anim>
                                    <p:anim calcmode="lin" valueType="num">
                                      <p:cBhvr>
                                        <p:cTn id="55" dur="500" fill="hold"/>
                                        <p:tgtEl>
                                          <p:spTgt spid="79938"/>
                                        </p:tgtEl>
                                        <p:attrNameLst>
                                          <p:attrName>ppt_h</p:attrName>
                                        </p:attrNameLst>
                                      </p:cBhvr>
                                      <p:tavLst>
                                        <p:tav tm="0">
                                          <p:val>
                                            <p:fltVal val="0"/>
                                          </p:val>
                                        </p:tav>
                                        <p:tav tm="100000">
                                          <p:val>
                                            <p:strVal val="#ppt_h"/>
                                          </p:val>
                                        </p:tav>
                                      </p:tavLst>
                                    </p:anim>
                                    <p:animEffect transition="in" filter="fade">
                                      <p:cBhvr>
                                        <p:cTn id="56" dur="500"/>
                                        <p:tgtEl>
                                          <p:spTgt spid="79938"/>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79940"/>
                                        </p:tgtEl>
                                        <p:attrNameLst>
                                          <p:attrName>style.visibility</p:attrName>
                                        </p:attrNameLst>
                                      </p:cBhvr>
                                      <p:to>
                                        <p:strVal val="visible"/>
                                      </p:to>
                                    </p:set>
                                    <p:animEffect transition="in" filter="wipe(up)">
                                      <p:cBhvr>
                                        <p:cTn id="59" dur="500"/>
                                        <p:tgtEl>
                                          <p:spTgt spid="79940"/>
                                        </p:tgtEl>
                                      </p:cBhvr>
                                    </p:animEffect>
                                  </p:childTnLst>
                                </p:cTn>
                              </p:par>
                              <p:par>
                                <p:cTn id="60" presetID="53" presetClass="entr" presetSubtype="0" fill="hold" grpId="0" nodeType="withEffect">
                                  <p:stCondLst>
                                    <p:cond delay="0"/>
                                  </p:stCondLst>
                                  <p:childTnLst>
                                    <p:set>
                                      <p:cBhvr>
                                        <p:cTn id="61" dur="1" fill="hold">
                                          <p:stCondLst>
                                            <p:cond delay="0"/>
                                          </p:stCondLst>
                                        </p:cTn>
                                        <p:tgtEl>
                                          <p:spTgt spid="79939"/>
                                        </p:tgtEl>
                                        <p:attrNameLst>
                                          <p:attrName>style.visibility</p:attrName>
                                        </p:attrNameLst>
                                      </p:cBhvr>
                                      <p:to>
                                        <p:strVal val="visible"/>
                                      </p:to>
                                    </p:set>
                                    <p:anim calcmode="lin" valueType="num">
                                      <p:cBhvr>
                                        <p:cTn id="62" dur="500" fill="hold"/>
                                        <p:tgtEl>
                                          <p:spTgt spid="79939"/>
                                        </p:tgtEl>
                                        <p:attrNameLst>
                                          <p:attrName>ppt_w</p:attrName>
                                        </p:attrNameLst>
                                      </p:cBhvr>
                                      <p:tavLst>
                                        <p:tav tm="0">
                                          <p:val>
                                            <p:fltVal val="0"/>
                                          </p:val>
                                        </p:tav>
                                        <p:tav tm="100000">
                                          <p:val>
                                            <p:strVal val="#ppt_w"/>
                                          </p:val>
                                        </p:tav>
                                      </p:tavLst>
                                    </p:anim>
                                    <p:anim calcmode="lin" valueType="num">
                                      <p:cBhvr>
                                        <p:cTn id="63" dur="500" fill="hold"/>
                                        <p:tgtEl>
                                          <p:spTgt spid="79939"/>
                                        </p:tgtEl>
                                        <p:attrNameLst>
                                          <p:attrName>ppt_h</p:attrName>
                                        </p:attrNameLst>
                                      </p:cBhvr>
                                      <p:tavLst>
                                        <p:tav tm="0">
                                          <p:val>
                                            <p:fltVal val="0"/>
                                          </p:val>
                                        </p:tav>
                                        <p:tav tm="100000">
                                          <p:val>
                                            <p:strVal val="#ppt_h"/>
                                          </p:val>
                                        </p:tav>
                                      </p:tavLst>
                                    </p:anim>
                                    <p:animEffect transition="in" filter="fade">
                                      <p:cBhvr>
                                        <p:cTn id="64" dur="500"/>
                                        <p:tgtEl>
                                          <p:spTgt spid="79939"/>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1" fill="hold" grpId="0" nodeType="clickEffect">
                                  <p:stCondLst>
                                    <p:cond delay="0"/>
                                  </p:stCondLst>
                                  <p:childTnLst>
                                    <p:set>
                                      <p:cBhvr>
                                        <p:cTn id="68" dur="1" fill="hold">
                                          <p:stCondLst>
                                            <p:cond delay="0"/>
                                          </p:stCondLst>
                                        </p:cTn>
                                        <p:tgtEl>
                                          <p:spTgt spid="79927"/>
                                        </p:tgtEl>
                                        <p:attrNameLst>
                                          <p:attrName>style.visibility</p:attrName>
                                        </p:attrNameLst>
                                      </p:cBhvr>
                                      <p:to>
                                        <p:strVal val="visible"/>
                                      </p:to>
                                    </p:set>
                                    <p:animEffect transition="in" filter="wipe(up)">
                                      <p:cBhvr>
                                        <p:cTn id="69" dur="500"/>
                                        <p:tgtEl>
                                          <p:spTgt spid="79927"/>
                                        </p:tgtEl>
                                      </p:cBhvr>
                                    </p:animEffect>
                                  </p:childTnLst>
                                </p:cTn>
                              </p:par>
                              <p:par>
                                <p:cTn id="70" presetID="53" presetClass="entr" presetSubtype="0" fill="hold" grpId="0" nodeType="withEffect">
                                  <p:stCondLst>
                                    <p:cond delay="0"/>
                                  </p:stCondLst>
                                  <p:childTnLst>
                                    <p:set>
                                      <p:cBhvr>
                                        <p:cTn id="71" dur="1" fill="hold">
                                          <p:stCondLst>
                                            <p:cond delay="0"/>
                                          </p:stCondLst>
                                        </p:cTn>
                                        <p:tgtEl>
                                          <p:spTgt spid="79928"/>
                                        </p:tgtEl>
                                        <p:attrNameLst>
                                          <p:attrName>style.visibility</p:attrName>
                                        </p:attrNameLst>
                                      </p:cBhvr>
                                      <p:to>
                                        <p:strVal val="visible"/>
                                      </p:to>
                                    </p:set>
                                    <p:anim calcmode="lin" valueType="num">
                                      <p:cBhvr>
                                        <p:cTn id="72" dur="500" fill="hold"/>
                                        <p:tgtEl>
                                          <p:spTgt spid="79928"/>
                                        </p:tgtEl>
                                        <p:attrNameLst>
                                          <p:attrName>ppt_w</p:attrName>
                                        </p:attrNameLst>
                                      </p:cBhvr>
                                      <p:tavLst>
                                        <p:tav tm="0">
                                          <p:val>
                                            <p:fltVal val="0"/>
                                          </p:val>
                                        </p:tav>
                                        <p:tav tm="100000">
                                          <p:val>
                                            <p:strVal val="#ppt_w"/>
                                          </p:val>
                                        </p:tav>
                                      </p:tavLst>
                                    </p:anim>
                                    <p:anim calcmode="lin" valueType="num">
                                      <p:cBhvr>
                                        <p:cTn id="73" dur="500" fill="hold"/>
                                        <p:tgtEl>
                                          <p:spTgt spid="79928"/>
                                        </p:tgtEl>
                                        <p:attrNameLst>
                                          <p:attrName>ppt_h</p:attrName>
                                        </p:attrNameLst>
                                      </p:cBhvr>
                                      <p:tavLst>
                                        <p:tav tm="0">
                                          <p:val>
                                            <p:fltVal val="0"/>
                                          </p:val>
                                        </p:tav>
                                        <p:tav tm="100000">
                                          <p:val>
                                            <p:strVal val="#ppt_h"/>
                                          </p:val>
                                        </p:tav>
                                      </p:tavLst>
                                    </p:anim>
                                    <p:animEffect transition="in" filter="fade">
                                      <p:cBhvr>
                                        <p:cTn id="74" dur="500"/>
                                        <p:tgtEl>
                                          <p:spTgt spid="79928"/>
                                        </p:tgtEl>
                                      </p:cBhvr>
                                    </p:animEffect>
                                  </p:childTnLst>
                                </p:cTn>
                              </p:par>
                              <p:par>
                                <p:cTn id="75" presetID="22" presetClass="entr" presetSubtype="1" fill="hold" grpId="0" nodeType="withEffect">
                                  <p:stCondLst>
                                    <p:cond delay="0"/>
                                  </p:stCondLst>
                                  <p:childTnLst>
                                    <p:set>
                                      <p:cBhvr>
                                        <p:cTn id="76" dur="1" fill="hold">
                                          <p:stCondLst>
                                            <p:cond delay="0"/>
                                          </p:stCondLst>
                                        </p:cTn>
                                        <p:tgtEl>
                                          <p:spTgt spid="79930"/>
                                        </p:tgtEl>
                                        <p:attrNameLst>
                                          <p:attrName>style.visibility</p:attrName>
                                        </p:attrNameLst>
                                      </p:cBhvr>
                                      <p:to>
                                        <p:strVal val="visible"/>
                                      </p:to>
                                    </p:set>
                                    <p:animEffect transition="in" filter="wipe(up)">
                                      <p:cBhvr>
                                        <p:cTn id="77" dur="500"/>
                                        <p:tgtEl>
                                          <p:spTgt spid="79930"/>
                                        </p:tgtEl>
                                      </p:cBhvr>
                                    </p:animEffect>
                                  </p:childTnLst>
                                </p:cTn>
                              </p:par>
                              <p:par>
                                <p:cTn id="78" presetID="53" presetClass="entr" presetSubtype="0" fill="hold" grpId="0" nodeType="withEffect">
                                  <p:stCondLst>
                                    <p:cond delay="0"/>
                                  </p:stCondLst>
                                  <p:childTnLst>
                                    <p:set>
                                      <p:cBhvr>
                                        <p:cTn id="79" dur="1" fill="hold">
                                          <p:stCondLst>
                                            <p:cond delay="0"/>
                                          </p:stCondLst>
                                        </p:cTn>
                                        <p:tgtEl>
                                          <p:spTgt spid="79929"/>
                                        </p:tgtEl>
                                        <p:attrNameLst>
                                          <p:attrName>style.visibility</p:attrName>
                                        </p:attrNameLst>
                                      </p:cBhvr>
                                      <p:to>
                                        <p:strVal val="visible"/>
                                      </p:to>
                                    </p:set>
                                    <p:anim calcmode="lin" valueType="num">
                                      <p:cBhvr>
                                        <p:cTn id="80" dur="500" fill="hold"/>
                                        <p:tgtEl>
                                          <p:spTgt spid="79929"/>
                                        </p:tgtEl>
                                        <p:attrNameLst>
                                          <p:attrName>ppt_w</p:attrName>
                                        </p:attrNameLst>
                                      </p:cBhvr>
                                      <p:tavLst>
                                        <p:tav tm="0">
                                          <p:val>
                                            <p:fltVal val="0"/>
                                          </p:val>
                                        </p:tav>
                                        <p:tav tm="100000">
                                          <p:val>
                                            <p:strVal val="#ppt_w"/>
                                          </p:val>
                                        </p:tav>
                                      </p:tavLst>
                                    </p:anim>
                                    <p:anim calcmode="lin" valueType="num">
                                      <p:cBhvr>
                                        <p:cTn id="81" dur="500" fill="hold"/>
                                        <p:tgtEl>
                                          <p:spTgt spid="79929"/>
                                        </p:tgtEl>
                                        <p:attrNameLst>
                                          <p:attrName>ppt_h</p:attrName>
                                        </p:attrNameLst>
                                      </p:cBhvr>
                                      <p:tavLst>
                                        <p:tav tm="0">
                                          <p:val>
                                            <p:fltVal val="0"/>
                                          </p:val>
                                        </p:tav>
                                        <p:tav tm="100000">
                                          <p:val>
                                            <p:strVal val="#ppt_h"/>
                                          </p:val>
                                        </p:tav>
                                      </p:tavLst>
                                    </p:anim>
                                    <p:animEffect transition="in" filter="fade">
                                      <p:cBhvr>
                                        <p:cTn id="82" dur="500"/>
                                        <p:tgtEl>
                                          <p:spTgt spid="79929"/>
                                        </p:tgtEl>
                                      </p:cBhvr>
                                    </p:animEffect>
                                  </p:childTnLst>
                                </p:cTn>
                              </p:par>
                              <p:par>
                                <p:cTn id="83" presetID="22" presetClass="entr" presetSubtype="1" fill="hold" grpId="0" nodeType="withEffect">
                                  <p:stCondLst>
                                    <p:cond delay="0"/>
                                  </p:stCondLst>
                                  <p:childTnLst>
                                    <p:set>
                                      <p:cBhvr>
                                        <p:cTn id="84" dur="1" fill="hold">
                                          <p:stCondLst>
                                            <p:cond delay="0"/>
                                          </p:stCondLst>
                                        </p:cTn>
                                        <p:tgtEl>
                                          <p:spTgt spid="79942"/>
                                        </p:tgtEl>
                                        <p:attrNameLst>
                                          <p:attrName>style.visibility</p:attrName>
                                        </p:attrNameLst>
                                      </p:cBhvr>
                                      <p:to>
                                        <p:strVal val="visible"/>
                                      </p:to>
                                    </p:set>
                                    <p:animEffect transition="in" filter="wipe(up)">
                                      <p:cBhvr>
                                        <p:cTn id="85" dur="500"/>
                                        <p:tgtEl>
                                          <p:spTgt spid="79942"/>
                                        </p:tgtEl>
                                      </p:cBhvr>
                                    </p:animEffect>
                                  </p:childTnLst>
                                </p:cTn>
                              </p:par>
                              <p:par>
                                <p:cTn id="86" presetID="53" presetClass="entr" presetSubtype="0" fill="hold" grpId="0" nodeType="withEffect">
                                  <p:stCondLst>
                                    <p:cond delay="0"/>
                                  </p:stCondLst>
                                  <p:childTnLst>
                                    <p:set>
                                      <p:cBhvr>
                                        <p:cTn id="87" dur="1" fill="hold">
                                          <p:stCondLst>
                                            <p:cond delay="0"/>
                                          </p:stCondLst>
                                        </p:cTn>
                                        <p:tgtEl>
                                          <p:spTgt spid="79931"/>
                                        </p:tgtEl>
                                        <p:attrNameLst>
                                          <p:attrName>style.visibility</p:attrName>
                                        </p:attrNameLst>
                                      </p:cBhvr>
                                      <p:to>
                                        <p:strVal val="visible"/>
                                      </p:to>
                                    </p:set>
                                    <p:anim calcmode="lin" valueType="num">
                                      <p:cBhvr>
                                        <p:cTn id="88" dur="500" fill="hold"/>
                                        <p:tgtEl>
                                          <p:spTgt spid="79931"/>
                                        </p:tgtEl>
                                        <p:attrNameLst>
                                          <p:attrName>ppt_w</p:attrName>
                                        </p:attrNameLst>
                                      </p:cBhvr>
                                      <p:tavLst>
                                        <p:tav tm="0">
                                          <p:val>
                                            <p:fltVal val="0"/>
                                          </p:val>
                                        </p:tav>
                                        <p:tav tm="100000">
                                          <p:val>
                                            <p:strVal val="#ppt_w"/>
                                          </p:val>
                                        </p:tav>
                                      </p:tavLst>
                                    </p:anim>
                                    <p:anim calcmode="lin" valueType="num">
                                      <p:cBhvr>
                                        <p:cTn id="89" dur="500" fill="hold"/>
                                        <p:tgtEl>
                                          <p:spTgt spid="79931"/>
                                        </p:tgtEl>
                                        <p:attrNameLst>
                                          <p:attrName>ppt_h</p:attrName>
                                        </p:attrNameLst>
                                      </p:cBhvr>
                                      <p:tavLst>
                                        <p:tav tm="0">
                                          <p:val>
                                            <p:fltVal val="0"/>
                                          </p:val>
                                        </p:tav>
                                        <p:tav tm="100000">
                                          <p:val>
                                            <p:strVal val="#ppt_h"/>
                                          </p:val>
                                        </p:tav>
                                      </p:tavLst>
                                    </p:anim>
                                    <p:animEffect transition="in" filter="fade">
                                      <p:cBhvr>
                                        <p:cTn id="90" dur="500"/>
                                        <p:tgtEl>
                                          <p:spTgt spid="799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20" grpId="0" animBg="1"/>
      <p:bldP spid="79921" grpId="0"/>
      <p:bldP spid="79922" grpId="0" animBg="1"/>
      <p:bldP spid="79923" grpId="0"/>
      <p:bldP spid="79924" grpId="0"/>
      <p:bldP spid="79927" grpId="0" animBg="1"/>
      <p:bldP spid="79928" grpId="0"/>
      <p:bldP spid="79929" grpId="0"/>
      <p:bldP spid="79930" grpId="0" animBg="1"/>
      <p:bldP spid="79931" grpId="0"/>
      <p:bldP spid="79932" grpId="0" animBg="1"/>
      <p:bldP spid="79933" grpId="0" animBg="1"/>
      <p:bldP spid="79934" grpId="0"/>
      <p:bldP spid="79935" grpId="0" animBg="1"/>
      <p:bldP spid="79936" grpId="0" animBg="1"/>
      <p:bldP spid="79937" grpId="0" animBg="1"/>
      <p:bldP spid="79938" grpId="0"/>
      <p:bldP spid="79939" grpId="0"/>
      <p:bldP spid="79940" grpId="0" animBg="1"/>
      <p:bldP spid="7994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1121" name="Group 2"/>
          <p:cNvGrpSpPr>
            <a:grpSpLocks/>
          </p:cNvGrpSpPr>
          <p:nvPr/>
        </p:nvGrpSpPr>
        <p:grpSpPr bwMode="auto">
          <a:xfrm>
            <a:off x="2230438" y="1773238"/>
            <a:ext cx="2917825" cy="2087562"/>
            <a:chOff x="2029" y="6277"/>
            <a:chExt cx="3199" cy="1995"/>
          </a:xfrm>
        </p:grpSpPr>
        <p:sp>
          <p:nvSpPr>
            <p:cNvPr id="261170" name="Arc 3"/>
            <p:cNvSpPr>
              <a:spLocks/>
            </p:cNvSpPr>
            <p:nvPr/>
          </p:nvSpPr>
          <p:spPr bwMode="auto">
            <a:xfrm flipH="1">
              <a:off x="2029" y="6277"/>
              <a:ext cx="2935" cy="1960"/>
            </a:xfrm>
            <a:custGeom>
              <a:avLst/>
              <a:gdLst>
                <a:gd name="T0" fmla="*/ 0 w 30056"/>
                <a:gd name="T1" fmla="*/ 1 h 28135"/>
                <a:gd name="T2" fmla="*/ 27 w 30056"/>
                <a:gd name="T3" fmla="*/ 10 h 28135"/>
                <a:gd name="T4" fmla="*/ 8 w 30056"/>
                <a:gd name="T5" fmla="*/ 7 h 28135"/>
                <a:gd name="T6" fmla="*/ 0 60000 65536"/>
                <a:gd name="T7" fmla="*/ 0 60000 65536"/>
                <a:gd name="T8" fmla="*/ 0 60000 65536"/>
                <a:gd name="T9" fmla="*/ 0 w 30056"/>
                <a:gd name="T10" fmla="*/ 0 h 28135"/>
                <a:gd name="T11" fmla="*/ 30056 w 30056"/>
                <a:gd name="T12" fmla="*/ 28135 h 28135"/>
              </a:gdLst>
              <a:ahLst/>
              <a:cxnLst>
                <a:cxn ang="T6">
                  <a:pos x="T0" y="T1"/>
                </a:cxn>
                <a:cxn ang="T7">
                  <a:pos x="T2" y="T3"/>
                </a:cxn>
                <a:cxn ang="T8">
                  <a:pos x="T4" y="T5"/>
                </a:cxn>
              </a:cxnLst>
              <a:rect l="T9" t="T10" r="T11" b="T12"/>
              <a:pathLst>
                <a:path w="30056" h="28135" fill="none" extrusionOk="0">
                  <a:moveTo>
                    <a:pt x="-1" y="1723"/>
                  </a:moveTo>
                  <a:cubicBezTo>
                    <a:pt x="2673" y="586"/>
                    <a:pt x="5550" y="-1"/>
                    <a:pt x="8456" y="0"/>
                  </a:cubicBezTo>
                  <a:cubicBezTo>
                    <a:pt x="20385" y="0"/>
                    <a:pt x="30056" y="9670"/>
                    <a:pt x="30056" y="21600"/>
                  </a:cubicBezTo>
                  <a:cubicBezTo>
                    <a:pt x="30056" y="23817"/>
                    <a:pt x="29714" y="26021"/>
                    <a:pt x="29043" y="28134"/>
                  </a:cubicBezTo>
                </a:path>
                <a:path w="30056" h="28135" stroke="0" extrusionOk="0">
                  <a:moveTo>
                    <a:pt x="-1" y="1723"/>
                  </a:moveTo>
                  <a:cubicBezTo>
                    <a:pt x="2673" y="586"/>
                    <a:pt x="5550" y="-1"/>
                    <a:pt x="8456" y="0"/>
                  </a:cubicBezTo>
                  <a:cubicBezTo>
                    <a:pt x="20385" y="0"/>
                    <a:pt x="30056" y="9670"/>
                    <a:pt x="30056" y="21600"/>
                  </a:cubicBezTo>
                  <a:cubicBezTo>
                    <a:pt x="30056" y="23817"/>
                    <a:pt x="29714" y="26021"/>
                    <a:pt x="29043" y="28134"/>
                  </a:cubicBezTo>
                  <a:lnTo>
                    <a:pt x="8456" y="21600"/>
                  </a:lnTo>
                  <a:close/>
                </a:path>
              </a:pathLst>
            </a:custGeom>
            <a:solidFill>
              <a:schemeClr val="accent1"/>
            </a:solidFill>
            <a:ln w="19050">
              <a:solidFill>
                <a:srgbClr val="000000"/>
              </a:solidFill>
              <a:round/>
              <a:headEnd/>
              <a:tailEnd/>
            </a:ln>
          </p:spPr>
          <p:txBody>
            <a:bodyPr/>
            <a:lstStyle/>
            <a:p>
              <a:endParaRPr lang="en-US"/>
            </a:p>
          </p:txBody>
        </p:sp>
        <p:sp>
          <p:nvSpPr>
            <p:cNvPr id="261171" name="Arc 4"/>
            <p:cNvSpPr>
              <a:spLocks/>
            </p:cNvSpPr>
            <p:nvPr/>
          </p:nvSpPr>
          <p:spPr bwMode="auto">
            <a:xfrm rot="9469453" flipH="1">
              <a:off x="3096" y="6746"/>
              <a:ext cx="2132" cy="1080"/>
            </a:xfrm>
            <a:custGeom>
              <a:avLst/>
              <a:gdLst>
                <a:gd name="T0" fmla="*/ 0 w 36532"/>
                <a:gd name="T1" fmla="*/ 1 h 21600"/>
                <a:gd name="T2" fmla="*/ 7 w 36532"/>
                <a:gd name="T3" fmla="*/ 3 h 21600"/>
                <a:gd name="T4" fmla="*/ 3 w 36532"/>
                <a:gd name="T5" fmla="*/ 3 h 21600"/>
                <a:gd name="T6" fmla="*/ 0 60000 65536"/>
                <a:gd name="T7" fmla="*/ 0 60000 65536"/>
                <a:gd name="T8" fmla="*/ 0 60000 65536"/>
                <a:gd name="T9" fmla="*/ 0 w 36532"/>
                <a:gd name="T10" fmla="*/ 0 h 21600"/>
                <a:gd name="T11" fmla="*/ 36532 w 36532"/>
                <a:gd name="T12" fmla="*/ 21600 h 21600"/>
              </a:gdLst>
              <a:ahLst/>
              <a:cxnLst>
                <a:cxn ang="T6">
                  <a:pos x="T0" y="T1"/>
                </a:cxn>
                <a:cxn ang="T7">
                  <a:pos x="T2" y="T3"/>
                </a:cxn>
                <a:cxn ang="T8">
                  <a:pos x="T4" y="T5"/>
                </a:cxn>
              </a:cxnLst>
              <a:rect l="T9" t="T10" r="T11" b="T12"/>
              <a:pathLst>
                <a:path w="36532" h="21600" fill="none" extrusionOk="0">
                  <a:moveTo>
                    <a:pt x="-1" y="5992"/>
                  </a:moveTo>
                  <a:cubicBezTo>
                    <a:pt x="4019" y="2146"/>
                    <a:pt x="9368" y="-1"/>
                    <a:pt x="14932" y="0"/>
                  </a:cubicBezTo>
                  <a:cubicBezTo>
                    <a:pt x="26861" y="0"/>
                    <a:pt x="36532" y="9670"/>
                    <a:pt x="36532" y="21600"/>
                  </a:cubicBezTo>
                </a:path>
                <a:path w="36532" h="21600" stroke="0" extrusionOk="0">
                  <a:moveTo>
                    <a:pt x="-1" y="5992"/>
                  </a:moveTo>
                  <a:cubicBezTo>
                    <a:pt x="4019" y="2146"/>
                    <a:pt x="9368" y="-1"/>
                    <a:pt x="14932" y="0"/>
                  </a:cubicBezTo>
                  <a:cubicBezTo>
                    <a:pt x="26861" y="0"/>
                    <a:pt x="36532" y="9670"/>
                    <a:pt x="36532" y="21600"/>
                  </a:cubicBezTo>
                  <a:lnTo>
                    <a:pt x="14932" y="21600"/>
                  </a:lnTo>
                  <a:close/>
                </a:path>
              </a:pathLst>
            </a:custGeom>
            <a:solidFill>
              <a:schemeClr val="accent1"/>
            </a:solidFill>
            <a:ln w="19050">
              <a:solidFill>
                <a:srgbClr val="000000"/>
              </a:solidFill>
              <a:round/>
              <a:headEnd/>
              <a:tailEnd/>
            </a:ln>
          </p:spPr>
          <p:txBody>
            <a:bodyPr/>
            <a:lstStyle/>
            <a:p>
              <a:endParaRPr lang="en-US"/>
            </a:p>
          </p:txBody>
        </p:sp>
        <p:sp>
          <p:nvSpPr>
            <p:cNvPr id="261172" name="Arc 5"/>
            <p:cNvSpPr>
              <a:spLocks/>
            </p:cNvSpPr>
            <p:nvPr/>
          </p:nvSpPr>
          <p:spPr bwMode="auto">
            <a:xfrm rot="10276613" flipH="1">
              <a:off x="2091" y="7893"/>
              <a:ext cx="1229" cy="379"/>
            </a:xfrm>
            <a:custGeom>
              <a:avLst/>
              <a:gdLst>
                <a:gd name="T0" fmla="*/ 0 w 39215"/>
                <a:gd name="T1" fmla="*/ 0 h 21600"/>
                <a:gd name="T2" fmla="*/ 1 w 39215"/>
                <a:gd name="T3" fmla="*/ 0 h 21600"/>
                <a:gd name="T4" fmla="*/ 1 w 39215"/>
                <a:gd name="T5" fmla="*/ 0 h 21600"/>
                <a:gd name="T6" fmla="*/ 0 60000 65536"/>
                <a:gd name="T7" fmla="*/ 0 60000 65536"/>
                <a:gd name="T8" fmla="*/ 0 60000 65536"/>
                <a:gd name="T9" fmla="*/ 0 w 39215"/>
                <a:gd name="T10" fmla="*/ 0 h 21600"/>
                <a:gd name="T11" fmla="*/ 39215 w 39215"/>
                <a:gd name="T12" fmla="*/ 21600 h 21600"/>
              </a:gdLst>
              <a:ahLst/>
              <a:cxnLst>
                <a:cxn ang="T6">
                  <a:pos x="T0" y="T1"/>
                </a:cxn>
                <a:cxn ang="T7">
                  <a:pos x="T2" y="T3"/>
                </a:cxn>
                <a:cxn ang="T8">
                  <a:pos x="T4" y="T5"/>
                </a:cxn>
              </a:cxnLst>
              <a:rect l="T9" t="T10" r="T11" b="T12"/>
              <a:pathLst>
                <a:path w="39215" h="21600" fill="none" extrusionOk="0">
                  <a:moveTo>
                    <a:pt x="-1" y="9676"/>
                  </a:moveTo>
                  <a:cubicBezTo>
                    <a:pt x="4000" y="3634"/>
                    <a:pt x="10764" y="-1"/>
                    <a:pt x="18011" y="0"/>
                  </a:cubicBezTo>
                  <a:cubicBezTo>
                    <a:pt x="28353" y="0"/>
                    <a:pt x="37244" y="7331"/>
                    <a:pt x="39215" y="17484"/>
                  </a:cubicBezTo>
                </a:path>
                <a:path w="39215" h="21600" stroke="0" extrusionOk="0">
                  <a:moveTo>
                    <a:pt x="-1" y="9676"/>
                  </a:moveTo>
                  <a:cubicBezTo>
                    <a:pt x="4000" y="3634"/>
                    <a:pt x="10764" y="-1"/>
                    <a:pt x="18011" y="0"/>
                  </a:cubicBezTo>
                  <a:cubicBezTo>
                    <a:pt x="28353" y="0"/>
                    <a:pt x="37244" y="7331"/>
                    <a:pt x="39215" y="17484"/>
                  </a:cubicBezTo>
                  <a:lnTo>
                    <a:pt x="18011" y="21600"/>
                  </a:lnTo>
                  <a:close/>
                </a:path>
              </a:pathLst>
            </a:custGeom>
            <a:solidFill>
              <a:schemeClr val="accent1"/>
            </a:solidFill>
            <a:ln w="19050">
              <a:solidFill>
                <a:srgbClr val="000000"/>
              </a:solidFill>
              <a:round/>
              <a:headEnd/>
              <a:tailEnd/>
            </a:ln>
          </p:spPr>
          <p:txBody>
            <a:bodyPr/>
            <a:lstStyle/>
            <a:p>
              <a:endParaRPr lang="en-US"/>
            </a:p>
          </p:txBody>
        </p:sp>
      </p:grpSp>
      <p:grpSp>
        <p:nvGrpSpPr>
          <p:cNvPr id="261122" name="Group 6"/>
          <p:cNvGrpSpPr>
            <a:grpSpLocks/>
          </p:cNvGrpSpPr>
          <p:nvPr/>
        </p:nvGrpSpPr>
        <p:grpSpPr bwMode="auto">
          <a:xfrm>
            <a:off x="3132138" y="4652963"/>
            <a:ext cx="2016125" cy="1657350"/>
            <a:chOff x="2538" y="10393"/>
            <a:chExt cx="3091" cy="2729"/>
          </a:xfrm>
        </p:grpSpPr>
        <p:sp>
          <p:nvSpPr>
            <p:cNvPr id="261158" name="Arc 7"/>
            <p:cNvSpPr>
              <a:spLocks/>
            </p:cNvSpPr>
            <p:nvPr/>
          </p:nvSpPr>
          <p:spPr bwMode="auto">
            <a:xfrm rot="1427103" flipV="1">
              <a:off x="4312" y="12252"/>
              <a:ext cx="628" cy="723"/>
            </a:xfrm>
            <a:custGeom>
              <a:avLst/>
              <a:gdLst>
                <a:gd name="T0" fmla="*/ 0 w 25120"/>
                <a:gd name="T1" fmla="*/ 0 h 28932"/>
                <a:gd name="T2" fmla="*/ 0 w 25120"/>
                <a:gd name="T3" fmla="*/ 0 h 28932"/>
                <a:gd name="T4" fmla="*/ 0 w 25120"/>
                <a:gd name="T5" fmla="*/ 0 h 28932"/>
                <a:gd name="T6" fmla="*/ 0 60000 65536"/>
                <a:gd name="T7" fmla="*/ 0 60000 65536"/>
                <a:gd name="T8" fmla="*/ 0 60000 65536"/>
                <a:gd name="T9" fmla="*/ 0 w 25120"/>
                <a:gd name="T10" fmla="*/ 0 h 28932"/>
                <a:gd name="T11" fmla="*/ 25120 w 25120"/>
                <a:gd name="T12" fmla="*/ 28932 h 28932"/>
              </a:gdLst>
              <a:ahLst/>
              <a:cxnLst>
                <a:cxn ang="T6">
                  <a:pos x="T0" y="T1"/>
                </a:cxn>
                <a:cxn ang="T7">
                  <a:pos x="T2" y="T3"/>
                </a:cxn>
                <a:cxn ang="T8">
                  <a:pos x="T4" y="T5"/>
                </a:cxn>
              </a:cxnLst>
              <a:rect l="T9" t="T10" r="T11" b="T12"/>
              <a:pathLst>
                <a:path w="25120" h="28932" fill="none" extrusionOk="0">
                  <a:moveTo>
                    <a:pt x="-1" y="288"/>
                  </a:moveTo>
                  <a:cubicBezTo>
                    <a:pt x="1163" y="96"/>
                    <a:pt x="2340" y="-1"/>
                    <a:pt x="3520" y="0"/>
                  </a:cubicBezTo>
                  <a:cubicBezTo>
                    <a:pt x="15449" y="0"/>
                    <a:pt x="25120" y="9670"/>
                    <a:pt x="25120" y="21600"/>
                  </a:cubicBezTo>
                  <a:cubicBezTo>
                    <a:pt x="25120" y="24099"/>
                    <a:pt x="24686" y="26580"/>
                    <a:pt x="23837" y="28931"/>
                  </a:cubicBezTo>
                </a:path>
                <a:path w="25120" h="28932" stroke="0" extrusionOk="0">
                  <a:moveTo>
                    <a:pt x="-1" y="288"/>
                  </a:moveTo>
                  <a:cubicBezTo>
                    <a:pt x="1163" y="96"/>
                    <a:pt x="2340" y="-1"/>
                    <a:pt x="3520" y="0"/>
                  </a:cubicBezTo>
                  <a:cubicBezTo>
                    <a:pt x="15449" y="0"/>
                    <a:pt x="25120" y="9670"/>
                    <a:pt x="25120" y="21600"/>
                  </a:cubicBezTo>
                  <a:cubicBezTo>
                    <a:pt x="25120" y="24099"/>
                    <a:pt x="24686" y="26580"/>
                    <a:pt x="23837" y="28931"/>
                  </a:cubicBezTo>
                  <a:lnTo>
                    <a:pt x="3520" y="21600"/>
                  </a:lnTo>
                  <a:close/>
                </a:path>
              </a:pathLst>
            </a:custGeom>
            <a:noFill/>
            <a:ln w="19050">
              <a:solidFill>
                <a:srgbClr val="000000"/>
              </a:solidFill>
              <a:round/>
              <a:headEnd/>
              <a:tailEnd/>
            </a:ln>
          </p:spPr>
          <p:txBody>
            <a:bodyPr/>
            <a:lstStyle/>
            <a:p>
              <a:endParaRPr lang="en-US"/>
            </a:p>
          </p:txBody>
        </p:sp>
        <p:sp>
          <p:nvSpPr>
            <p:cNvPr id="261159" name="Arc 8"/>
            <p:cNvSpPr>
              <a:spLocks/>
            </p:cNvSpPr>
            <p:nvPr/>
          </p:nvSpPr>
          <p:spPr bwMode="auto">
            <a:xfrm flipV="1">
              <a:off x="4909" y="12037"/>
              <a:ext cx="540" cy="578"/>
            </a:xfrm>
            <a:custGeom>
              <a:avLst/>
              <a:gdLst>
                <a:gd name="T0" fmla="*/ 0 w 21600"/>
                <a:gd name="T1" fmla="*/ 0 h 23144"/>
                <a:gd name="T2" fmla="*/ 0 w 21600"/>
                <a:gd name="T3" fmla="*/ 0 h 23144"/>
                <a:gd name="T4" fmla="*/ 0 w 21600"/>
                <a:gd name="T5" fmla="*/ 0 h 23144"/>
                <a:gd name="T6" fmla="*/ 0 60000 65536"/>
                <a:gd name="T7" fmla="*/ 0 60000 65536"/>
                <a:gd name="T8" fmla="*/ 0 60000 65536"/>
                <a:gd name="T9" fmla="*/ 0 w 21600"/>
                <a:gd name="T10" fmla="*/ 0 h 23144"/>
                <a:gd name="T11" fmla="*/ 21600 w 21600"/>
                <a:gd name="T12" fmla="*/ 23144 h 23144"/>
              </a:gdLst>
              <a:ahLst/>
              <a:cxnLst>
                <a:cxn ang="T6">
                  <a:pos x="T0" y="T1"/>
                </a:cxn>
                <a:cxn ang="T7">
                  <a:pos x="T2" y="T3"/>
                </a:cxn>
                <a:cxn ang="T8">
                  <a:pos x="T4" y="T5"/>
                </a:cxn>
              </a:cxnLst>
              <a:rect l="T9" t="T10" r="T11" b="T12"/>
              <a:pathLst>
                <a:path w="21600" h="23144" fill="none" extrusionOk="0">
                  <a:moveTo>
                    <a:pt x="-1" y="0"/>
                  </a:moveTo>
                  <a:cubicBezTo>
                    <a:pt x="11929" y="0"/>
                    <a:pt x="21600" y="9670"/>
                    <a:pt x="21600" y="21600"/>
                  </a:cubicBezTo>
                  <a:cubicBezTo>
                    <a:pt x="21600" y="22115"/>
                    <a:pt x="21581" y="22630"/>
                    <a:pt x="21544" y="23143"/>
                  </a:cubicBezTo>
                </a:path>
                <a:path w="21600" h="23144" stroke="0" extrusionOk="0">
                  <a:moveTo>
                    <a:pt x="-1" y="0"/>
                  </a:moveTo>
                  <a:cubicBezTo>
                    <a:pt x="11929" y="0"/>
                    <a:pt x="21600" y="9670"/>
                    <a:pt x="21600" y="21600"/>
                  </a:cubicBezTo>
                  <a:cubicBezTo>
                    <a:pt x="21600" y="22115"/>
                    <a:pt x="21581" y="22630"/>
                    <a:pt x="21544" y="23143"/>
                  </a:cubicBezTo>
                  <a:lnTo>
                    <a:pt x="0" y="21600"/>
                  </a:lnTo>
                  <a:close/>
                </a:path>
              </a:pathLst>
            </a:custGeom>
            <a:noFill/>
            <a:ln w="19050">
              <a:solidFill>
                <a:srgbClr val="000000"/>
              </a:solidFill>
              <a:round/>
              <a:headEnd/>
              <a:tailEnd/>
            </a:ln>
          </p:spPr>
          <p:txBody>
            <a:bodyPr/>
            <a:lstStyle/>
            <a:p>
              <a:endParaRPr lang="en-US"/>
            </a:p>
          </p:txBody>
        </p:sp>
        <p:sp>
          <p:nvSpPr>
            <p:cNvPr id="261160" name="Arc 9"/>
            <p:cNvSpPr>
              <a:spLocks/>
            </p:cNvSpPr>
            <p:nvPr/>
          </p:nvSpPr>
          <p:spPr bwMode="auto">
            <a:xfrm flipV="1">
              <a:off x="5089" y="11174"/>
              <a:ext cx="540" cy="1021"/>
            </a:xfrm>
            <a:custGeom>
              <a:avLst/>
              <a:gdLst>
                <a:gd name="T0" fmla="*/ 0 w 21600"/>
                <a:gd name="T1" fmla="*/ 0 h 40841"/>
                <a:gd name="T2" fmla="*/ 0 w 21600"/>
                <a:gd name="T3" fmla="*/ 1 h 40841"/>
                <a:gd name="T4" fmla="*/ 0 w 21600"/>
                <a:gd name="T5" fmla="*/ 0 h 40841"/>
                <a:gd name="T6" fmla="*/ 0 60000 65536"/>
                <a:gd name="T7" fmla="*/ 0 60000 65536"/>
                <a:gd name="T8" fmla="*/ 0 60000 65536"/>
                <a:gd name="T9" fmla="*/ 0 w 21600"/>
                <a:gd name="T10" fmla="*/ 0 h 40841"/>
                <a:gd name="T11" fmla="*/ 21600 w 21600"/>
                <a:gd name="T12" fmla="*/ 40841 h 40841"/>
              </a:gdLst>
              <a:ahLst/>
              <a:cxnLst>
                <a:cxn ang="T6">
                  <a:pos x="T0" y="T1"/>
                </a:cxn>
                <a:cxn ang="T7">
                  <a:pos x="T2" y="T3"/>
                </a:cxn>
                <a:cxn ang="T8">
                  <a:pos x="T4" y="T5"/>
                </a:cxn>
              </a:cxnLst>
              <a:rect l="T9" t="T10" r="T11" b="T12"/>
              <a:pathLst>
                <a:path w="21600" h="40841" fill="none" extrusionOk="0">
                  <a:moveTo>
                    <a:pt x="6016" y="-1"/>
                  </a:moveTo>
                  <a:cubicBezTo>
                    <a:pt x="15248" y="2676"/>
                    <a:pt x="21600" y="11132"/>
                    <a:pt x="21600" y="20745"/>
                  </a:cubicBezTo>
                  <a:cubicBezTo>
                    <a:pt x="21600" y="29618"/>
                    <a:pt x="16173" y="37588"/>
                    <a:pt x="7918" y="40841"/>
                  </a:cubicBezTo>
                </a:path>
                <a:path w="21600" h="40841" stroke="0" extrusionOk="0">
                  <a:moveTo>
                    <a:pt x="6016" y="-1"/>
                  </a:moveTo>
                  <a:cubicBezTo>
                    <a:pt x="15248" y="2676"/>
                    <a:pt x="21600" y="11132"/>
                    <a:pt x="21600" y="20745"/>
                  </a:cubicBezTo>
                  <a:cubicBezTo>
                    <a:pt x="21600" y="29618"/>
                    <a:pt x="16173" y="37588"/>
                    <a:pt x="7918" y="40841"/>
                  </a:cubicBezTo>
                  <a:lnTo>
                    <a:pt x="0" y="20745"/>
                  </a:lnTo>
                  <a:close/>
                </a:path>
              </a:pathLst>
            </a:custGeom>
            <a:noFill/>
            <a:ln w="19050">
              <a:solidFill>
                <a:srgbClr val="000000"/>
              </a:solidFill>
              <a:round/>
              <a:headEnd/>
              <a:tailEnd/>
            </a:ln>
          </p:spPr>
          <p:txBody>
            <a:bodyPr/>
            <a:lstStyle/>
            <a:p>
              <a:endParaRPr lang="en-US"/>
            </a:p>
          </p:txBody>
        </p:sp>
        <p:sp>
          <p:nvSpPr>
            <p:cNvPr id="261161" name="Arc 10"/>
            <p:cNvSpPr>
              <a:spLocks/>
            </p:cNvSpPr>
            <p:nvPr/>
          </p:nvSpPr>
          <p:spPr bwMode="auto">
            <a:xfrm rot="15932169" flipV="1">
              <a:off x="4794" y="10643"/>
              <a:ext cx="540" cy="769"/>
            </a:xfrm>
            <a:custGeom>
              <a:avLst/>
              <a:gdLst>
                <a:gd name="T0" fmla="*/ 0 w 21600"/>
                <a:gd name="T1" fmla="*/ 0 h 30768"/>
                <a:gd name="T2" fmla="*/ 0 w 21600"/>
                <a:gd name="T3" fmla="*/ 0 h 30768"/>
                <a:gd name="T4" fmla="*/ 0 w 21600"/>
                <a:gd name="T5" fmla="*/ 0 h 30768"/>
                <a:gd name="T6" fmla="*/ 0 60000 65536"/>
                <a:gd name="T7" fmla="*/ 0 60000 65536"/>
                <a:gd name="T8" fmla="*/ 0 60000 65536"/>
                <a:gd name="T9" fmla="*/ 0 w 21600"/>
                <a:gd name="T10" fmla="*/ 0 h 30768"/>
                <a:gd name="T11" fmla="*/ 21600 w 21600"/>
                <a:gd name="T12" fmla="*/ 30768 h 30768"/>
              </a:gdLst>
              <a:ahLst/>
              <a:cxnLst>
                <a:cxn ang="T6">
                  <a:pos x="T0" y="T1"/>
                </a:cxn>
                <a:cxn ang="T7">
                  <a:pos x="T2" y="T3"/>
                </a:cxn>
                <a:cxn ang="T8">
                  <a:pos x="T4" y="T5"/>
                </a:cxn>
              </a:cxnLst>
              <a:rect l="T9" t="T10" r="T11" b="T12"/>
              <a:pathLst>
                <a:path w="21600" h="30768" fill="none" extrusionOk="0">
                  <a:moveTo>
                    <a:pt x="-1" y="0"/>
                  </a:moveTo>
                  <a:cubicBezTo>
                    <a:pt x="11929" y="0"/>
                    <a:pt x="21600" y="9670"/>
                    <a:pt x="21600" y="21600"/>
                  </a:cubicBezTo>
                  <a:cubicBezTo>
                    <a:pt x="21600" y="24768"/>
                    <a:pt x="20902" y="27898"/>
                    <a:pt x="19557" y="30767"/>
                  </a:cubicBezTo>
                </a:path>
                <a:path w="21600" h="30768" stroke="0" extrusionOk="0">
                  <a:moveTo>
                    <a:pt x="-1" y="0"/>
                  </a:moveTo>
                  <a:cubicBezTo>
                    <a:pt x="11929" y="0"/>
                    <a:pt x="21600" y="9670"/>
                    <a:pt x="21600" y="21600"/>
                  </a:cubicBezTo>
                  <a:cubicBezTo>
                    <a:pt x="21600" y="24768"/>
                    <a:pt x="20902" y="27898"/>
                    <a:pt x="19557" y="30767"/>
                  </a:cubicBezTo>
                  <a:lnTo>
                    <a:pt x="0" y="21600"/>
                  </a:lnTo>
                  <a:close/>
                </a:path>
              </a:pathLst>
            </a:custGeom>
            <a:noFill/>
            <a:ln w="19050">
              <a:solidFill>
                <a:srgbClr val="000000"/>
              </a:solidFill>
              <a:round/>
              <a:headEnd/>
              <a:tailEnd/>
            </a:ln>
          </p:spPr>
          <p:txBody>
            <a:bodyPr/>
            <a:lstStyle/>
            <a:p>
              <a:endParaRPr lang="en-US"/>
            </a:p>
          </p:txBody>
        </p:sp>
        <p:sp>
          <p:nvSpPr>
            <p:cNvPr id="261162" name="Arc 11"/>
            <p:cNvSpPr>
              <a:spLocks/>
            </p:cNvSpPr>
            <p:nvPr/>
          </p:nvSpPr>
          <p:spPr bwMode="auto">
            <a:xfrm rot="13952104" flipV="1">
              <a:off x="4276" y="10362"/>
              <a:ext cx="564" cy="743"/>
            </a:xfrm>
            <a:custGeom>
              <a:avLst/>
              <a:gdLst>
                <a:gd name="T0" fmla="*/ 0 w 22561"/>
                <a:gd name="T1" fmla="*/ 0 h 29732"/>
                <a:gd name="T2" fmla="*/ 0 w 22561"/>
                <a:gd name="T3" fmla="*/ 0 h 29732"/>
                <a:gd name="T4" fmla="*/ 0 w 22561"/>
                <a:gd name="T5" fmla="*/ 0 h 29732"/>
                <a:gd name="T6" fmla="*/ 0 60000 65536"/>
                <a:gd name="T7" fmla="*/ 0 60000 65536"/>
                <a:gd name="T8" fmla="*/ 0 60000 65536"/>
                <a:gd name="T9" fmla="*/ 0 w 22561"/>
                <a:gd name="T10" fmla="*/ 0 h 29732"/>
                <a:gd name="T11" fmla="*/ 22561 w 22561"/>
                <a:gd name="T12" fmla="*/ 29732 h 29732"/>
              </a:gdLst>
              <a:ahLst/>
              <a:cxnLst>
                <a:cxn ang="T6">
                  <a:pos x="T0" y="T1"/>
                </a:cxn>
                <a:cxn ang="T7">
                  <a:pos x="T2" y="T3"/>
                </a:cxn>
                <a:cxn ang="T8">
                  <a:pos x="T4" y="T5"/>
                </a:cxn>
              </a:cxnLst>
              <a:rect l="T9" t="T10" r="T11" b="T12"/>
              <a:pathLst>
                <a:path w="22561" h="29732" fill="none" extrusionOk="0">
                  <a:moveTo>
                    <a:pt x="0" y="21"/>
                  </a:moveTo>
                  <a:cubicBezTo>
                    <a:pt x="320" y="7"/>
                    <a:pt x="640" y="-1"/>
                    <a:pt x="961" y="0"/>
                  </a:cubicBezTo>
                  <a:cubicBezTo>
                    <a:pt x="12890" y="0"/>
                    <a:pt x="22561" y="9670"/>
                    <a:pt x="22561" y="21600"/>
                  </a:cubicBezTo>
                  <a:cubicBezTo>
                    <a:pt x="22561" y="24387"/>
                    <a:pt x="22021" y="27149"/>
                    <a:pt x="20971" y="29731"/>
                  </a:cubicBezTo>
                </a:path>
                <a:path w="22561" h="29732" stroke="0" extrusionOk="0">
                  <a:moveTo>
                    <a:pt x="0" y="21"/>
                  </a:moveTo>
                  <a:cubicBezTo>
                    <a:pt x="320" y="7"/>
                    <a:pt x="640" y="-1"/>
                    <a:pt x="961" y="0"/>
                  </a:cubicBezTo>
                  <a:cubicBezTo>
                    <a:pt x="12890" y="0"/>
                    <a:pt x="22561" y="9670"/>
                    <a:pt x="22561" y="21600"/>
                  </a:cubicBezTo>
                  <a:cubicBezTo>
                    <a:pt x="22561" y="24387"/>
                    <a:pt x="22021" y="27149"/>
                    <a:pt x="20971" y="29731"/>
                  </a:cubicBezTo>
                  <a:lnTo>
                    <a:pt x="961" y="21600"/>
                  </a:lnTo>
                  <a:close/>
                </a:path>
              </a:pathLst>
            </a:custGeom>
            <a:noFill/>
            <a:ln w="19050">
              <a:solidFill>
                <a:srgbClr val="000000"/>
              </a:solidFill>
              <a:round/>
              <a:headEnd/>
              <a:tailEnd/>
            </a:ln>
          </p:spPr>
          <p:txBody>
            <a:bodyPr/>
            <a:lstStyle/>
            <a:p>
              <a:endParaRPr lang="en-US"/>
            </a:p>
          </p:txBody>
        </p:sp>
        <p:sp>
          <p:nvSpPr>
            <p:cNvPr id="261163" name="Arc 12"/>
            <p:cNvSpPr>
              <a:spLocks/>
            </p:cNvSpPr>
            <p:nvPr/>
          </p:nvSpPr>
          <p:spPr bwMode="auto">
            <a:xfrm rot="12994382" flipV="1">
              <a:off x="3577" y="10393"/>
              <a:ext cx="540" cy="695"/>
            </a:xfrm>
            <a:custGeom>
              <a:avLst/>
              <a:gdLst>
                <a:gd name="T0" fmla="*/ 0 w 21600"/>
                <a:gd name="T1" fmla="*/ 0 h 27788"/>
                <a:gd name="T2" fmla="*/ 0 w 21600"/>
                <a:gd name="T3" fmla="*/ 0 h 27788"/>
                <a:gd name="T4" fmla="*/ 0 w 21600"/>
                <a:gd name="T5" fmla="*/ 0 h 27788"/>
                <a:gd name="T6" fmla="*/ 0 60000 65536"/>
                <a:gd name="T7" fmla="*/ 0 60000 65536"/>
                <a:gd name="T8" fmla="*/ 0 60000 65536"/>
                <a:gd name="T9" fmla="*/ 0 w 21600"/>
                <a:gd name="T10" fmla="*/ 0 h 27788"/>
                <a:gd name="T11" fmla="*/ 21600 w 21600"/>
                <a:gd name="T12" fmla="*/ 27788 h 27788"/>
              </a:gdLst>
              <a:ahLst/>
              <a:cxnLst>
                <a:cxn ang="T6">
                  <a:pos x="T0" y="T1"/>
                </a:cxn>
                <a:cxn ang="T7">
                  <a:pos x="T2" y="T3"/>
                </a:cxn>
                <a:cxn ang="T8">
                  <a:pos x="T4" y="T5"/>
                </a:cxn>
              </a:cxnLst>
              <a:rect l="T9" t="T10" r="T11" b="T12"/>
              <a:pathLst>
                <a:path w="21600" h="27788" fill="none" extrusionOk="0">
                  <a:moveTo>
                    <a:pt x="-1" y="0"/>
                  </a:moveTo>
                  <a:cubicBezTo>
                    <a:pt x="11929" y="0"/>
                    <a:pt x="21600" y="9670"/>
                    <a:pt x="21600" y="21600"/>
                  </a:cubicBezTo>
                  <a:cubicBezTo>
                    <a:pt x="21600" y="23695"/>
                    <a:pt x="21295" y="25780"/>
                    <a:pt x="20694" y="27787"/>
                  </a:cubicBezTo>
                </a:path>
                <a:path w="21600" h="27788" stroke="0" extrusionOk="0">
                  <a:moveTo>
                    <a:pt x="-1" y="0"/>
                  </a:moveTo>
                  <a:cubicBezTo>
                    <a:pt x="11929" y="0"/>
                    <a:pt x="21600" y="9670"/>
                    <a:pt x="21600" y="21600"/>
                  </a:cubicBezTo>
                  <a:cubicBezTo>
                    <a:pt x="21600" y="23695"/>
                    <a:pt x="21295" y="25780"/>
                    <a:pt x="20694" y="27787"/>
                  </a:cubicBezTo>
                  <a:lnTo>
                    <a:pt x="0" y="21600"/>
                  </a:lnTo>
                  <a:close/>
                </a:path>
              </a:pathLst>
            </a:custGeom>
            <a:noFill/>
            <a:ln w="19050">
              <a:solidFill>
                <a:srgbClr val="000000"/>
              </a:solidFill>
              <a:round/>
              <a:headEnd/>
              <a:tailEnd/>
            </a:ln>
          </p:spPr>
          <p:txBody>
            <a:bodyPr/>
            <a:lstStyle/>
            <a:p>
              <a:endParaRPr lang="en-US"/>
            </a:p>
          </p:txBody>
        </p:sp>
        <p:sp>
          <p:nvSpPr>
            <p:cNvPr id="261164" name="Arc 13"/>
            <p:cNvSpPr>
              <a:spLocks/>
            </p:cNvSpPr>
            <p:nvPr/>
          </p:nvSpPr>
          <p:spPr bwMode="auto">
            <a:xfrm rot="11108894" flipV="1">
              <a:off x="3109" y="10597"/>
              <a:ext cx="540" cy="669"/>
            </a:xfrm>
            <a:custGeom>
              <a:avLst/>
              <a:gdLst>
                <a:gd name="T0" fmla="*/ 0 w 21600"/>
                <a:gd name="T1" fmla="*/ 0 h 26743"/>
                <a:gd name="T2" fmla="*/ 0 w 21600"/>
                <a:gd name="T3" fmla="*/ 0 h 26743"/>
                <a:gd name="T4" fmla="*/ 0 w 21600"/>
                <a:gd name="T5" fmla="*/ 0 h 26743"/>
                <a:gd name="T6" fmla="*/ 0 60000 65536"/>
                <a:gd name="T7" fmla="*/ 0 60000 65536"/>
                <a:gd name="T8" fmla="*/ 0 60000 65536"/>
                <a:gd name="T9" fmla="*/ 0 w 21600"/>
                <a:gd name="T10" fmla="*/ 0 h 26743"/>
                <a:gd name="T11" fmla="*/ 21600 w 21600"/>
                <a:gd name="T12" fmla="*/ 26743 h 26743"/>
              </a:gdLst>
              <a:ahLst/>
              <a:cxnLst>
                <a:cxn ang="T6">
                  <a:pos x="T0" y="T1"/>
                </a:cxn>
                <a:cxn ang="T7">
                  <a:pos x="T2" y="T3"/>
                </a:cxn>
                <a:cxn ang="T8">
                  <a:pos x="T4" y="T5"/>
                </a:cxn>
              </a:cxnLst>
              <a:rect l="T9" t="T10" r="T11" b="T12"/>
              <a:pathLst>
                <a:path w="21600" h="26743" fill="none" extrusionOk="0">
                  <a:moveTo>
                    <a:pt x="-1" y="0"/>
                  </a:moveTo>
                  <a:cubicBezTo>
                    <a:pt x="11929" y="0"/>
                    <a:pt x="21600" y="9670"/>
                    <a:pt x="21600" y="21600"/>
                  </a:cubicBezTo>
                  <a:cubicBezTo>
                    <a:pt x="21600" y="23333"/>
                    <a:pt x="21391" y="25059"/>
                    <a:pt x="20978" y="26742"/>
                  </a:cubicBezTo>
                </a:path>
                <a:path w="21600" h="26743" stroke="0" extrusionOk="0">
                  <a:moveTo>
                    <a:pt x="-1" y="0"/>
                  </a:moveTo>
                  <a:cubicBezTo>
                    <a:pt x="11929" y="0"/>
                    <a:pt x="21600" y="9670"/>
                    <a:pt x="21600" y="21600"/>
                  </a:cubicBezTo>
                  <a:cubicBezTo>
                    <a:pt x="21600" y="23333"/>
                    <a:pt x="21391" y="25059"/>
                    <a:pt x="20978" y="26742"/>
                  </a:cubicBezTo>
                  <a:lnTo>
                    <a:pt x="0" y="21600"/>
                  </a:lnTo>
                  <a:close/>
                </a:path>
              </a:pathLst>
            </a:custGeom>
            <a:noFill/>
            <a:ln w="19050">
              <a:solidFill>
                <a:srgbClr val="000000"/>
              </a:solidFill>
              <a:round/>
              <a:headEnd/>
              <a:tailEnd/>
            </a:ln>
          </p:spPr>
          <p:txBody>
            <a:bodyPr/>
            <a:lstStyle/>
            <a:p>
              <a:endParaRPr lang="en-US"/>
            </a:p>
          </p:txBody>
        </p:sp>
        <p:sp>
          <p:nvSpPr>
            <p:cNvPr id="261165" name="Arc 14"/>
            <p:cNvSpPr>
              <a:spLocks/>
            </p:cNvSpPr>
            <p:nvPr/>
          </p:nvSpPr>
          <p:spPr bwMode="auto">
            <a:xfrm rot="10148786" flipV="1">
              <a:off x="2749" y="10957"/>
              <a:ext cx="540" cy="813"/>
            </a:xfrm>
            <a:custGeom>
              <a:avLst/>
              <a:gdLst>
                <a:gd name="T0" fmla="*/ 0 w 21600"/>
                <a:gd name="T1" fmla="*/ 0 h 32527"/>
                <a:gd name="T2" fmla="*/ 0 w 21600"/>
                <a:gd name="T3" fmla="*/ 0 h 32527"/>
                <a:gd name="T4" fmla="*/ 0 w 21600"/>
                <a:gd name="T5" fmla="*/ 0 h 32527"/>
                <a:gd name="T6" fmla="*/ 0 60000 65536"/>
                <a:gd name="T7" fmla="*/ 0 60000 65536"/>
                <a:gd name="T8" fmla="*/ 0 60000 65536"/>
                <a:gd name="T9" fmla="*/ 0 w 21600"/>
                <a:gd name="T10" fmla="*/ 0 h 32527"/>
                <a:gd name="T11" fmla="*/ 21600 w 21600"/>
                <a:gd name="T12" fmla="*/ 32527 h 32527"/>
              </a:gdLst>
              <a:ahLst/>
              <a:cxnLst>
                <a:cxn ang="T6">
                  <a:pos x="T0" y="T1"/>
                </a:cxn>
                <a:cxn ang="T7">
                  <a:pos x="T2" y="T3"/>
                </a:cxn>
                <a:cxn ang="T8">
                  <a:pos x="T4" y="T5"/>
                </a:cxn>
              </a:cxnLst>
              <a:rect l="T9" t="T10" r="T11" b="T12"/>
              <a:pathLst>
                <a:path w="21600" h="32527" fill="none" extrusionOk="0">
                  <a:moveTo>
                    <a:pt x="-1" y="0"/>
                  </a:moveTo>
                  <a:cubicBezTo>
                    <a:pt x="11929" y="0"/>
                    <a:pt x="21600" y="9670"/>
                    <a:pt x="21600" y="21600"/>
                  </a:cubicBezTo>
                  <a:cubicBezTo>
                    <a:pt x="21600" y="25441"/>
                    <a:pt x="20575" y="29213"/>
                    <a:pt x="18632" y="32527"/>
                  </a:cubicBezTo>
                </a:path>
                <a:path w="21600" h="32527" stroke="0" extrusionOk="0">
                  <a:moveTo>
                    <a:pt x="-1" y="0"/>
                  </a:moveTo>
                  <a:cubicBezTo>
                    <a:pt x="11929" y="0"/>
                    <a:pt x="21600" y="9670"/>
                    <a:pt x="21600" y="21600"/>
                  </a:cubicBezTo>
                  <a:cubicBezTo>
                    <a:pt x="21600" y="25441"/>
                    <a:pt x="20575" y="29213"/>
                    <a:pt x="18632" y="32527"/>
                  </a:cubicBezTo>
                  <a:lnTo>
                    <a:pt x="0" y="21600"/>
                  </a:lnTo>
                  <a:close/>
                </a:path>
              </a:pathLst>
            </a:custGeom>
            <a:noFill/>
            <a:ln w="19050">
              <a:solidFill>
                <a:srgbClr val="000000"/>
              </a:solidFill>
              <a:round/>
              <a:headEnd/>
              <a:tailEnd/>
            </a:ln>
          </p:spPr>
          <p:txBody>
            <a:bodyPr/>
            <a:lstStyle/>
            <a:p>
              <a:endParaRPr lang="en-US"/>
            </a:p>
          </p:txBody>
        </p:sp>
        <p:sp>
          <p:nvSpPr>
            <p:cNvPr id="261166" name="Arc 15"/>
            <p:cNvSpPr>
              <a:spLocks/>
            </p:cNvSpPr>
            <p:nvPr/>
          </p:nvSpPr>
          <p:spPr bwMode="auto">
            <a:xfrm rot="7421492" flipV="1">
              <a:off x="2672" y="11615"/>
              <a:ext cx="540" cy="808"/>
            </a:xfrm>
            <a:custGeom>
              <a:avLst/>
              <a:gdLst>
                <a:gd name="T0" fmla="*/ 0 w 21600"/>
                <a:gd name="T1" fmla="*/ 0 h 32305"/>
                <a:gd name="T2" fmla="*/ 0 w 21600"/>
                <a:gd name="T3" fmla="*/ 1 h 32305"/>
                <a:gd name="T4" fmla="*/ 0 w 21600"/>
                <a:gd name="T5" fmla="*/ 0 h 32305"/>
                <a:gd name="T6" fmla="*/ 0 60000 65536"/>
                <a:gd name="T7" fmla="*/ 0 60000 65536"/>
                <a:gd name="T8" fmla="*/ 0 60000 65536"/>
                <a:gd name="T9" fmla="*/ 0 w 21600"/>
                <a:gd name="T10" fmla="*/ 0 h 32305"/>
                <a:gd name="T11" fmla="*/ 21600 w 21600"/>
                <a:gd name="T12" fmla="*/ 32305 h 32305"/>
              </a:gdLst>
              <a:ahLst/>
              <a:cxnLst>
                <a:cxn ang="T6">
                  <a:pos x="T0" y="T1"/>
                </a:cxn>
                <a:cxn ang="T7">
                  <a:pos x="T2" y="T3"/>
                </a:cxn>
                <a:cxn ang="T8">
                  <a:pos x="T4" y="T5"/>
                </a:cxn>
              </a:cxnLst>
              <a:rect l="T9" t="T10" r="T11" b="T12"/>
              <a:pathLst>
                <a:path w="21600" h="32305" fill="none" extrusionOk="0">
                  <a:moveTo>
                    <a:pt x="-1" y="0"/>
                  </a:moveTo>
                  <a:cubicBezTo>
                    <a:pt x="11929" y="0"/>
                    <a:pt x="21600" y="9670"/>
                    <a:pt x="21600" y="21600"/>
                  </a:cubicBezTo>
                  <a:cubicBezTo>
                    <a:pt x="21600" y="25354"/>
                    <a:pt x="20621" y="29044"/>
                    <a:pt x="18760" y="32305"/>
                  </a:cubicBezTo>
                </a:path>
                <a:path w="21600" h="32305" stroke="0" extrusionOk="0">
                  <a:moveTo>
                    <a:pt x="-1" y="0"/>
                  </a:moveTo>
                  <a:cubicBezTo>
                    <a:pt x="11929" y="0"/>
                    <a:pt x="21600" y="9670"/>
                    <a:pt x="21600" y="21600"/>
                  </a:cubicBezTo>
                  <a:cubicBezTo>
                    <a:pt x="21600" y="25354"/>
                    <a:pt x="20621" y="29044"/>
                    <a:pt x="18760" y="32305"/>
                  </a:cubicBezTo>
                  <a:lnTo>
                    <a:pt x="0" y="21600"/>
                  </a:lnTo>
                  <a:close/>
                </a:path>
              </a:pathLst>
            </a:custGeom>
            <a:noFill/>
            <a:ln w="19050">
              <a:solidFill>
                <a:srgbClr val="000000"/>
              </a:solidFill>
              <a:round/>
              <a:headEnd/>
              <a:tailEnd/>
            </a:ln>
          </p:spPr>
          <p:txBody>
            <a:bodyPr/>
            <a:lstStyle/>
            <a:p>
              <a:endParaRPr lang="en-US"/>
            </a:p>
          </p:txBody>
        </p:sp>
        <p:sp>
          <p:nvSpPr>
            <p:cNvPr id="261167" name="Arc 16"/>
            <p:cNvSpPr>
              <a:spLocks/>
            </p:cNvSpPr>
            <p:nvPr/>
          </p:nvSpPr>
          <p:spPr bwMode="auto">
            <a:xfrm rot="4120014" flipV="1">
              <a:off x="2856" y="12290"/>
              <a:ext cx="686" cy="540"/>
            </a:xfrm>
            <a:custGeom>
              <a:avLst/>
              <a:gdLst>
                <a:gd name="T0" fmla="*/ 0 w 27424"/>
                <a:gd name="T1" fmla="*/ 0 h 21600"/>
                <a:gd name="T2" fmla="*/ 0 w 27424"/>
                <a:gd name="T3" fmla="*/ 0 h 21600"/>
                <a:gd name="T4" fmla="*/ 0 w 27424"/>
                <a:gd name="T5" fmla="*/ 0 h 21600"/>
                <a:gd name="T6" fmla="*/ 0 60000 65536"/>
                <a:gd name="T7" fmla="*/ 0 60000 65536"/>
                <a:gd name="T8" fmla="*/ 0 60000 65536"/>
                <a:gd name="T9" fmla="*/ 0 w 27424"/>
                <a:gd name="T10" fmla="*/ 0 h 21600"/>
                <a:gd name="T11" fmla="*/ 27424 w 27424"/>
                <a:gd name="T12" fmla="*/ 21600 h 21600"/>
              </a:gdLst>
              <a:ahLst/>
              <a:cxnLst>
                <a:cxn ang="T6">
                  <a:pos x="T0" y="T1"/>
                </a:cxn>
                <a:cxn ang="T7">
                  <a:pos x="T2" y="T3"/>
                </a:cxn>
                <a:cxn ang="T8">
                  <a:pos x="T4" y="T5"/>
                </a:cxn>
              </a:cxnLst>
              <a:rect l="T9" t="T10" r="T11" b="T12"/>
              <a:pathLst>
                <a:path w="27424" h="21600" fill="none" extrusionOk="0">
                  <a:moveTo>
                    <a:pt x="0" y="1147"/>
                  </a:moveTo>
                  <a:cubicBezTo>
                    <a:pt x="2237" y="387"/>
                    <a:pt x="4583" y="-1"/>
                    <a:pt x="6946" y="0"/>
                  </a:cubicBezTo>
                  <a:cubicBezTo>
                    <a:pt x="16227" y="0"/>
                    <a:pt x="24471" y="5929"/>
                    <a:pt x="27424" y="14728"/>
                  </a:cubicBezTo>
                </a:path>
                <a:path w="27424" h="21600" stroke="0" extrusionOk="0">
                  <a:moveTo>
                    <a:pt x="0" y="1147"/>
                  </a:moveTo>
                  <a:cubicBezTo>
                    <a:pt x="2237" y="387"/>
                    <a:pt x="4583" y="-1"/>
                    <a:pt x="6946" y="0"/>
                  </a:cubicBezTo>
                  <a:cubicBezTo>
                    <a:pt x="16227" y="0"/>
                    <a:pt x="24471" y="5929"/>
                    <a:pt x="27424" y="14728"/>
                  </a:cubicBezTo>
                  <a:lnTo>
                    <a:pt x="6946" y="21600"/>
                  </a:lnTo>
                  <a:close/>
                </a:path>
              </a:pathLst>
            </a:custGeom>
            <a:noFill/>
            <a:ln w="19050">
              <a:solidFill>
                <a:srgbClr val="000000"/>
              </a:solidFill>
              <a:round/>
              <a:headEnd/>
              <a:tailEnd/>
            </a:ln>
          </p:spPr>
          <p:txBody>
            <a:bodyPr/>
            <a:lstStyle/>
            <a:p>
              <a:endParaRPr lang="en-US"/>
            </a:p>
          </p:txBody>
        </p:sp>
        <p:sp>
          <p:nvSpPr>
            <p:cNvPr id="261168" name="Arc 17"/>
            <p:cNvSpPr>
              <a:spLocks/>
            </p:cNvSpPr>
            <p:nvPr/>
          </p:nvSpPr>
          <p:spPr bwMode="auto">
            <a:xfrm rot="3111974" flipV="1">
              <a:off x="3294" y="12571"/>
              <a:ext cx="540" cy="561"/>
            </a:xfrm>
            <a:custGeom>
              <a:avLst/>
              <a:gdLst>
                <a:gd name="T0" fmla="*/ 0 w 21600"/>
                <a:gd name="T1" fmla="*/ 0 h 22428"/>
                <a:gd name="T2" fmla="*/ 0 w 21600"/>
                <a:gd name="T3" fmla="*/ 0 h 22428"/>
                <a:gd name="T4" fmla="*/ 0 w 21600"/>
                <a:gd name="T5" fmla="*/ 0 h 22428"/>
                <a:gd name="T6" fmla="*/ 0 60000 65536"/>
                <a:gd name="T7" fmla="*/ 0 60000 65536"/>
                <a:gd name="T8" fmla="*/ 0 60000 65536"/>
                <a:gd name="T9" fmla="*/ 0 w 21600"/>
                <a:gd name="T10" fmla="*/ 0 h 22428"/>
                <a:gd name="T11" fmla="*/ 21600 w 21600"/>
                <a:gd name="T12" fmla="*/ 22428 h 22428"/>
              </a:gdLst>
              <a:ahLst/>
              <a:cxnLst>
                <a:cxn ang="T6">
                  <a:pos x="T0" y="T1"/>
                </a:cxn>
                <a:cxn ang="T7">
                  <a:pos x="T2" y="T3"/>
                </a:cxn>
                <a:cxn ang="T8">
                  <a:pos x="T4" y="T5"/>
                </a:cxn>
              </a:cxnLst>
              <a:rect l="T9" t="T10" r="T11" b="T12"/>
              <a:pathLst>
                <a:path w="21600" h="22428" fill="none" extrusionOk="0">
                  <a:moveTo>
                    <a:pt x="-1" y="0"/>
                  </a:moveTo>
                  <a:cubicBezTo>
                    <a:pt x="11929" y="0"/>
                    <a:pt x="21600" y="9670"/>
                    <a:pt x="21600" y="21600"/>
                  </a:cubicBezTo>
                  <a:cubicBezTo>
                    <a:pt x="21600" y="21876"/>
                    <a:pt x="21594" y="22152"/>
                    <a:pt x="21584" y="22428"/>
                  </a:cubicBezTo>
                </a:path>
                <a:path w="21600" h="22428" stroke="0" extrusionOk="0">
                  <a:moveTo>
                    <a:pt x="-1" y="0"/>
                  </a:moveTo>
                  <a:cubicBezTo>
                    <a:pt x="11929" y="0"/>
                    <a:pt x="21600" y="9670"/>
                    <a:pt x="21600" y="21600"/>
                  </a:cubicBezTo>
                  <a:cubicBezTo>
                    <a:pt x="21600" y="21876"/>
                    <a:pt x="21594" y="22152"/>
                    <a:pt x="21584" y="22428"/>
                  </a:cubicBezTo>
                  <a:lnTo>
                    <a:pt x="0" y="21600"/>
                  </a:lnTo>
                  <a:close/>
                </a:path>
              </a:pathLst>
            </a:custGeom>
            <a:noFill/>
            <a:ln w="19050">
              <a:solidFill>
                <a:srgbClr val="000000"/>
              </a:solidFill>
              <a:round/>
              <a:headEnd/>
              <a:tailEnd/>
            </a:ln>
          </p:spPr>
          <p:txBody>
            <a:bodyPr/>
            <a:lstStyle/>
            <a:p>
              <a:endParaRPr lang="en-US"/>
            </a:p>
          </p:txBody>
        </p:sp>
        <p:sp>
          <p:nvSpPr>
            <p:cNvPr id="261169" name="Arc 18"/>
            <p:cNvSpPr>
              <a:spLocks/>
            </p:cNvSpPr>
            <p:nvPr/>
          </p:nvSpPr>
          <p:spPr bwMode="auto">
            <a:xfrm rot="1348359" flipV="1">
              <a:off x="3829" y="12577"/>
              <a:ext cx="512" cy="540"/>
            </a:xfrm>
            <a:custGeom>
              <a:avLst/>
              <a:gdLst>
                <a:gd name="T0" fmla="*/ 0 w 20478"/>
                <a:gd name="T1" fmla="*/ 0 h 21600"/>
                <a:gd name="T2" fmla="*/ 0 w 20478"/>
                <a:gd name="T3" fmla="*/ 0 h 21600"/>
                <a:gd name="T4" fmla="*/ 0 w 20478"/>
                <a:gd name="T5" fmla="*/ 0 h 21600"/>
                <a:gd name="T6" fmla="*/ 0 60000 65536"/>
                <a:gd name="T7" fmla="*/ 0 60000 65536"/>
                <a:gd name="T8" fmla="*/ 0 60000 65536"/>
                <a:gd name="T9" fmla="*/ 0 w 20478"/>
                <a:gd name="T10" fmla="*/ 0 h 21600"/>
                <a:gd name="T11" fmla="*/ 20478 w 20478"/>
                <a:gd name="T12" fmla="*/ 21600 h 21600"/>
              </a:gdLst>
              <a:ahLst/>
              <a:cxnLst>
                <a:cxn ang="T6">
                  <a:pos x="T0" y="T1"/>
                </a:cxn>
                <a:cxn ang="T7">
                  <a:pos x="T2" y="T3"/>
                </a:cxn>
                <a:cxn ang="T8">
                  <a:pos x="T4" y="T5"/>
                </a:cxn>
              </a:cxnLst>
              <a:rect l="T9" t="T10" r="T11" b="T12"/>
              <a:pathLst>
                <a:path w="20478" h="21600" fill="none" extrusionOk="0">
                  <a:moveTo>
                    <a:pt x="-1" y="0"/>
                  </a:moveTo>
                  <a:cubicBezTo>
                    <a:pt x="9281" y="0"/>
                    <a:pt x="17525" y="5929"/>
                    <a:pt x="20478" y="14728"/>
                  </a:cubicBezTo>
                </a:path>
                <a:path w="20478" h="21600" stroke="0" extrusionOk="0">
                  <a:moveTo>
                    <a:pt x="-1" y="0"/>
                  </a:moveTo>
                  <a:cubicBezTo>
                    <a:pt x="9281" y="0"/>
                    <a:pt x="17525" y="5929"/>
                    <a:pt x="20478" y="14728"/>
                  </a:cubicBezTo>
                  <a:lnTo>
                    <a:pt x="0" y="21600"/>
                  </a:lnTo>
                  <a:close/>
                </a:path>
              </a:pathLst>
            </a:custGeom>
            <a:noFill/>
            <a:ln w="19050">
              <a:solidFill>
                <a:srgbClr val="000000"/>
              </a:solidFill>
              <a:round/>
              <a:headEnd/>
              <a:tailEnd/>
            </a:ln>
          </p:spPr>
          <p:txBody>
            <a:bodyPr/>
            <a:lstStyle/>
            <a:p>
              <a:endParaRPr lang="en-US"/>
            </a:p>
          </p:txBody>
        </p:sp>
      </p:grpSp>
      <p:sp>
        <p:nvSpPr>
          <p:cNvPr id="261123" name="AutoShape 19"/>
          <p:cNvSpPr>
            <a:spLocks noChangeArrowheads="1"/>
          </p:cNvSpPr>
          <p:nvPr/>
        </p:nvSpPr>
        <p:spPr bwMode="auto">
          <a:xfrm rot="5400000">
            <a:off x="827882" y="4077493"/>
            <a:ext cx="863600" cy="1439863"/>
          </a:xfrm>
          <a:prstGeom prst="can">
            <a:avLst>
              <a:gd name="adj" fmla="val 41682"/>
            </a:avLst>
          </a:prstGeom>
          <a:solidFill>
            <a:srgbClr val="FFFFCC"/>
          </a:solidFill>
          <a:ln w="9525">
            <a:solidFill>
              <a:srgbClr val="000000"/>
            </a:solidFill>
            <a:round/>
            <a:headEnd/>
            <a:tailEnd/>
          </a:ln>
        </p:spPr>
        <p:txBody>
          <a:bodyPr/>
          <a:lstStyle/>
          <a:p>
            <a:endParaRPr lang="en-US" sz="4000"/>
          </a:p>
        </p:txBody>
      </p:sp>
      <p:grpSp>
        <p:nvGrpSpPr>
          <p:cNvPr id="261124" name="Group 20"/>
          <p:cNvGrpSpPr>
            <a:grpSpLocks/>
          </p:cNvGrpSpPr>
          <p:nvPr/>
        </p:nvGrpSpPr>
        <p:grpSpPr bwMode="auto">
          <a:xfrm>
            <a:off x="6267450" y="3500438"/>
            <a:ext cx="1833563" cy="2089150"/>
            <a:chOff x="3469" y="8077"/>
            <a:chExt cx="2321" cy="2881"/>
          </a:xfrm>
        </p:grpSpPr>
        <p:sp>
          <p:nvSpPr>
            <p:cNvPr id="261152" name="Arc 21"/>
            <p:cNvSpPr>
              <a:spLocks/>
            </p:cNvSpPr>
            <p:nvPr/>
          </p:nvSpPr>
          <p:spPr bwMode="auto">
            <a:xfrm rot="21277683" flipH="1">
              <a:off x="3816" y="8552"/>
              <a:ext cx="1440" cy="1685"/>
            </a:xfrm>
            <a:custGeom>
              <a:avLst/>
              <a:gdLst>
                <a:gd name="T0" fmla="*/ 0 w 21600"/>
                <a:gd name="T1" fmla="*/ 0 h 22470"/>
                <a:gd name="T2" fmla="*/ 6 w 21600"/>
                <a:gd name="T3" fmla="*/ 9 h 22470"/>
                <a:gd name="T4" fmla="*/ 0 w 21600"/>
                <a:gd name="T5" fmla="*/ 9 h 22470"/>
                <a:gd name="T6" fmla="*/ 0 60000 65536"/>
                <a:gd name="T7" fmla="*/ 0 60000 65536"/>
                <a:gd name="T8" fmla="*/ 0 60000 65536"/>
                <a:gd name="T9" fmla="*/ 0 w 21600"/>
                <a:gd name="T10" fmla="*/ 0 h 22470"/>
                <a:gd name="T11" fmla="*/ 21600 w 21600"/>
                <a:gd name="T12" fmla="*/ 22470 h 22470"/>
              </a:gdLst>
              <a:ahLst/>
              <a:cxnLst>
                <a:cxn ang="T6">
                  <a:pos x="T0" y="T1"/>
                </a:cxn>
                <a:cxn ang="T7">
                  <a:pos x="T2" y="T3"/>
                </a:cxn>
                <a:cxn ang="T8">
                  <a:pos x="T4" y="T5"/>
                </a:cxn>
              </a:cxnLst>
              <a:rect l="T9" t="T10" r="T11" b="T12"/>
              <a:pathLst>
                <a:path w="21600" h="22470" fill="none" extrusionOk="0">
                  <a:moveTo>
                    <a:pt x="1367" y="0"/>
                  </a:moveTo>
                  <a:cubicBezTo>
                    <a:pt x="12743" y="722"/>
                    <a:pt x="21600" y="10158"/>
                    <a:pt x="21600" y="21557"/>
                  </a:cubicBezTo>
                  <a:cubicBezTo>
                    <a:pt x="21600" y="21861"/>
                    <a:pt x="21593" y="22165"/>
                    <a:pt x="21580" y="22469"/>
                  </a:cubicBezTo>
                </a:path>
                <a:path w="21600" h="22470" stroke="0" extrusionOk="0">
                  <a:moveTo>
                    <a:pt x="1367" y="0"/>
                  </a:moveTo>
                  <a:cubicBezTo>
                    <a:pt x="12743" y="722"/>
                    <a:pt x="21600" y="10158"/>
                    <a:pt x="21600" y="21557"/>
                  </a:cubicBezTo>
                  <a:cubicBezTo>
                    <a:pt x="21600" y="21861"/>
                    <a:pt x="21593" y="22165"/>
                    <a:pt x="21580" y="22469"/>
                  </a:cubicBezTo>
                  <a:lnTo>
                    <a:pt x="0" y="21557"/>
                  </a:lnTo>
                  <a:close/>
                </a:path>
              </a:pathLst>
            </a:custGeom>
            <a:noFill/>
            <a:ln w="19050">
              <a:solidFill>
                <a:srgbClr val="000000"/>
              </a:solidFill>
              <a:round/>
              <a:headEnd/>
              <a:tailEnd/>
            </a:ln>
          </p:spPr>
          <p:txBody>
            <a:bodyPr/>
            <a:lstStyle/>
            <a:p>
              <a:endParaRPr lang="en-US"/>
            </a:p>
          </p:txBody>
        </p:sp>
        <p:sp>
          <p:nvSpPr>
            <p:cNvPr id="261153" name="Arc 22"/>
            <p:cNvSpPr>
              <a:spLocks/>
            </p:cNvSpPr>
            <p:nvPr/>
          </p:nvSpPr>
          <p:spPr bwMode="auto">
            <a:xfrm rot="10377982" flipH="1">
              <a:off x="4160" y="8584"/>
              <a:ext cx="1440" cy="1833"/>
            </a:xfrm>
            <a:custGeom>
              <a:avLst/>
              <a:gdLst>
                <a:gd name="T0" fmla="*/ 0 w 21600"/>
                <a:gd name="T1" fmla="*/ 0 h 24443"/>
                <a:gd name="T2" fmla="*/ 6 w 21600"/>
                <a:gd name="T3" fmla="*/ 10 h 24443"/>
                <a:gd name="T4" fmla="*/ 0 w 21600"/>
                <a:gd name="T5" fmla="*/ 9 h 24443"/>
                <a:gd name="T6" fmla="*/ 0 60000 65536"/>
                <a:gd name="T7" fmla="*/ 0 60000 65536"/>
                <a:gd name="T8" fmla="*/ 0 60000 65536"/>
                <a:gd name="T9" fmla="*/ 0 w 21600"/>
                <a:gd name="T10" fmla="*/ 0 h 24443"/>
                <a:gd name="T11" fmla="*/ 21600 w 21600"/>
                <a:gd name="T12" fmla="*/ 24443 h 24443"/>
              </a:gdLst>
              <a:ahLst/>
              <a:cxnLst>
                <a:cxn ang="T6">
                  <a:pos x="T0" y="T1"/>
                </a:cxn>
                <a:cxn ang="T7">
                  <a:pos x="T2" y="T3"/>
                </a:cxn>
                <a:cxn ang="T8">
                  <a:pos x="T4" y="T5"/>
                </a:cxn>
              </a:cxnLst>
              <a:rect l="T9" t="T10" r="T11" b="T12"/>
              <a:pathLst>
                <a:path w="21600" h="24443" fill="none" extrusionOk="0">
                  <a:moveTo>
                    <a:pt x="-1" y="0"/>
                  </a:moveTo>
                  <a:cubicBezTo>
                    <a:pt x="11929" y="0"/>
                    <a:pt x="21600" y="9670"/>
                    <a:pt x="21600" y="21600"/>
                  </a:cubicBezTo>
                  <a:cubicBezTo>
                    <a:pt x="21600" y="22550"/>
                    <a:pt x="21537" y="23500"/>
                    <a:pt x="21412" y="24443"/>
                  </a:cubicBezTo>
                </a:path>
                <a:path w="21600" h="24443" stroke="0" extrusionOk="0">
                  <a:moveTo>
                    <a:pt x="-1" y="0"/>
                  </a:moveTo>
                  <a:cubicBezTo>
                    <a:pt x="11929" y="0"/>
                    <a:pt x="21600" y="9670"/>
                    <a:pt x="21600" y="21600"/>
                  </a:cubicBezTo>
                  <a:cubicBezTo>
                    <a:pt x="21600" y="22550"/>
                    <a:pt x="21537" y="23500"/>
                    <a:pt x="21412" y="24443"/>
                  </a:cubicBezTo>
                  <a:lnTo>
                    <a:pt x="0" y="21600"/>
                  </a:lnTo>
                  <a:close/>
                </a:path>
              </a:pathLst>
            </a:custGeom>
            <a:noFill/>
            <a:ln w="19050">
              <a:solidFill>
                <a:srgbClr val="000000"/>
              </a:solidFill>
              <a:round/>
              <a:headEnd/>
              <a:tailEnd/>
            </a:ln>
          </p:spPr>
          <p:txBody>
            <a:bodyPr/>
            <a:lstStyle/>
            <a:p>
              <a:endParaRPr lang="en-US"/>
            </a:p>
          </p:txBody>
        </p:sp>
        <p:sp>
          <p:nvSpPr>
            <p:cNvPr id="261154" name="Arc 23"/>
            <p:cNvSpPr>
              <a:spLocks/>
            </p:cNvSpPr>
            <p:nvPr/>
          </p:nvSpPr>
          <p:spPr bwMode="auto">
            <a:xfrm rot="11730535" flipH="1">
              <a:off x="3469" y="10240"/>
              <a:ext cx="360" cy="416"/>
            </a:xfrm>
            <a:custGeom>
              <a:avLst/>
              <a:gdLst>
                <a:gd name="T0" fmla="*/ 0 w 21600"/>
                <a:gd name="T1" fmla="*/ 0 h 16505"/>
                <a:gd name="T2" fmla="*/ 0 w 21600"/>
                <a:gd name="T3" fmla="*/ 0 h 16505"/>
                <a:gd name="T4" fmla="*/ 0 w 21600"/>
                <a:gd name="T5" fmla="*/ 0 h 16505"/>
                <a:gd name="T6" fmla="*/ 0 60000 65536"/>
                <a:gd name="T7" fmla="*/ 0 60000 65536"/>
                <a:gd name="T8" fmla="*/ 0 60000 65536"/>
                <a:gd name="T9" fmla="*/ 0 w 21600"/>
                <a:gd name="T10" fmla="*/ 0 h 16505"/>
                <a:gd name="T11" fmla="*/ 21600 w 21600"/>
                <a:gd name="T12" fmla="*/ 16505 h 16505"/>
              </a:gdLst>
              <a:ahLst/>
              <a:cxnLst>
                <a:cxn ang="T6">
                  <a:pos x="T0" y="T1"/>
                </a:cxn>
                <a:cxn ang="T7">
                  <a:pos x="T2" y="T3"/>
                </a:cxn>
                <a:cxn ang="T8">
                  <a:pos x="T4" y="T5"/>
                </a:cxn>
              </a:cxnLst>
              <a:rect l="T9" t="T10" r="T11" b="T12"/>
              <a:pathLst>
                <a:path w="21600" h="16505" fill="none" extrusionOk="0">
                  <a:moveTo>
                    <a:pt x="13933" y="-1"/>
                  </a:moveTo>
                  <a:cubicBezTo>
                    <a:pt x="18794" y="4103"/>
                    <a:pt x="21600" y="10142"/>
                    <a:pt x="21600" y="16505"/>
                  </a:cubicBezTo>
                </a:path>
                <a:path w="21600" h="16505" stroke="0" extrusionOk="0">
                  <a:moveTo>
                    <a:pt x="13933" y="-1"/>
                  </a:moveTo>
                  <a:cubicBezTo>
                    <a:pt x="18794" y="4103"/>
                    <a:pt x="21600" y="10142"/>
                    <a:pt x="21600" y="16505"/>
                  </a:cubicBezTo>
                  <a:lnTo>
                    <a:pt x="0" y="16505"/>
                  </a:lnTo>
                  <a:close/>
                </a:path>
              </a:pathLst>
            </a:custGeom>
            <a:noFill/>
            <a:ln w="19050">
              <a:solidFill>
                <a:srgbClr val="000000"/>
              </a:solidFill>
              <a:round/>
              <a:headEnd/>
              <a:tailEnd/>
            </a:ln>
          </p:spPr>
          <p:txBody>
            <a:bodyPr/>
            <a:lstStyle/>
            <a:p>
              <a:endParaRPr lang="en-US"/>
            </a:p>
          </p:txBody>
        </p:sp>
        <p:sp>
          <p:nvSpPr>
            <p:cNvPr id="261155" name="Arc 24"/>
            <p:cNvSpPr>
              <a:spLocks/>
            </p:cNvSpPr>
            <p:nvPr/>
          </p:nvSpPr>
          <p:spPr bwMode="auto">
            <a:xfrm rot="1139542" flipH="1">
              <a:off x="3997" y="10417"/>
              <a:ext cx="355" cy="541"/>
            </a:xfrm>
            <a:custGeom>
              <a:avLst/>
              <a:gdLst>
                <a:gd name="T0" fmla="*/ 0 w 21274"/>
                <a:gd name="T1" fmla="*/ 0 h 21462"/>
                <a:gd name="T2" fmla="*/ 0 w 21274"/>
                <a:gd name="T3" fmla="*/ 0 h 21462"/>
                <a:gd name="T4" fmla="*/ 0 w 21274"/>
                <a:gd name="T5" fmla="*/ 0 h 21462"/>
                <a:gd name="T6" fmla="*/ 0 60000 65536"/>
                <a:gd name="T7" fmla="*/ 0 60000 65536"/>
                <a:gd name="T8" fmla="*/ 0 60000 65536"/>
                <a:gd name="T9" fmla="*/ 0 w 21274"/>
                <a:gd name="T10" fmla="*/ 0 h 21462"/>
                <a:gd name="T11" fmla="*/ 21274 w 21274"/>
                <a:gd name="T12" fmla="*/ 21462 h 21462"/>
              </a:gdLst>
              <a:ahLst/>
              <a:cxnLst>
                <a:cxn ang="T6">
                  <a:pos x="T0" y="T1"/>
                </a:cxn>
                <a:cxn ang="T7">
                  <a:pos x="T2" y="T3"/>
                </a:cxn>
                <a:cxn ang="T8">
                  <a:pos x="T4" y="T5"/>
                </a:cxn>
              </a:cxnLst>
              <a:rect l="T9" t="T10" r="T11" b="T12"/>
              <a:pathLst>
                <a:path w="21274" h="21462" fill="none" extrusionOk="0">
                  <a:moveTo>
                    <a:pt x="2441" y="0"/>
                  </a:moveTo>
                  <a:cubicBezTo>
                    <a:pt x="11953" y="1082"/>
                    <a:pt x="19618" y="8296"/>
                    <a:pt x="21274" y="17724"/>
                  </a:cubicBezTo>
                </a:path>
                <a:path w="21274" h="21462" stroke="0" extrusionOk="0">
                  <a:moveTo>
                    <a:pt x="2441" y="0"/>
                  </a:moveTo>
                  <a:cubicBezTo>
                    <a:pt x="11953" y="1082"/>
                    <a:pt x="19618" y="8296"/>
                    <a:pt x="21274" y="17724"/>
                  </a:cubicBezTo>
                  <a:lnTo>
                    <a:pt x="0" y="21462"/>
                  </a:lnTo>
                  <a:close/>
                </a:path>
              </a:pathLst>
            </a:custGeom>
            <a:noFill/>
            <a:ln w="19050">
              <a:solidFill>
                <a:srgbClr val="000000"/>
              </a:solidFill>
              <a:round/>
              <a:headEnd/>
              <a:tailEnd/>
            </a:ln>
          </p:spPr>
          <p:txBody>
            <a:bodyPr/>
            <a:lstStyle/>
            <a:p>
              <a:endParaRPr lang="en-US"/>
            </a:p>
          </p:txBody>
        </p:sp>
        <p:sp>
          <p:nvSpPr>
            <p:cNvPr id="261156" name="Arc 25"/>
            <p:cNvSpPr>
              <a:spLocks/>
            </p:cNvSpPr>
            <p:nvPr/>
          </p:nvSpPr>
          <p:spPr bwMode="auto">
            <a:xfrm rot="11296719" flipH="1">
              <a:off x="4899" y="8077"/>
              <a:ext cx="355" cy="445"/>
            </a:xfrm>
            <a:custGeom>
              <a:avLst/>
              <a:gdLst>
                <a:gd name="T0" fmla="*/ 0 w 21274"/>
                <a:gd name="T1" fmla="*/ 0 h 17699"/>
                <a:gd name="T2" fmla="*/ 0 w 21274"/>
                <a:gd name="T3" fmla="*/ 0 h 17699"/>
                <a:gd name="T4" fmla="*/ 0 w 21274"/>
                <a:gd name="T5" fmla="*/ 0 h 17699"/>
                <a:gd name="T6" fmla="*/ 0 60000 65536"/>
                <a:gd name="T7" fmla="*/ 0 60000 65536"/>
                <a:gd name="T8" fmla="*/ 0 60000 65536"/>
                <a:gd name="T9" fmla="*/ 0 w 21274"/>
                <a:gd name="T10" fmla="*/ 0 h 17699"/>
                <a:gd name="T11" fmla="*/ 21274 w 21274"/>
                <a:gd name="T12" fmla="*/ 17699 h 17699"/>
              </a:gdLst>
              <a:ahLst/>
              <a:cxnLst>
                <a:cxn ang="T6">
                  <a:pos x="T0" y="T1"/>
                </a:cxn>
                <a:cxn ang="T7">
                  <a:pos x="T2" y="T3"/>
                </a:cxn>
                <a:cxn ang="T8">
                  <a:pos x="T4" y="T5"/>
                </a:cxn>
              </a:cxnLst>
              <a:rect l="T9" t="T10" r="T11" b="T12"/>
              <a:pathLst>
                <a:path w="21274" h="17699" fill="none" extrusionOk="0">
                  <a:moveTo>
                    <a:pt x="12381" y="0"/>
                  </a:moveTo>
                  <a:cubicBezTo>
                    <a:pt x="17082" y="3288"/>
                    <a:pt x="20281" y="8311"/>
                    <a:pt x="21274" y="13961"/>
                  </a:cubicBezTo>
                </a:path>
                <a:path w="21274" h="17699" stroke="0" extrusionOk="0">
                  <a:moveTo>
                    <a:pt x="12381" y="0"/>
                  </a:moveTo>
                  <a:cubicBezTo>
                    <a:pt x="17082" y="3288"/>
                    <a:pt x="20281" y="8311"/>
                    <a:pt x="21274" y="13961"/>
                  </a:cubicBezTo>
                  <a:lnTo>
                    <a:pt x="0" y="17699"/>
                  </a:lnTo>
                  <a:close/>
                </a:path>
              </a:pathLst>
            </a:custGeom>
            <a:noFill/>
            <a:ln w="19050">
              <a:solidFill>
                <a:srgbClr val="000000"/>
              </a:solidFill>
              <a:round/>
              <a:headEnd/>
              <a:tailEnd/>
            </a:ln>
          </p:spPr>
          <p:txBody>
            <a:bodyPr/>
            <a:lstStyle/>
            <a:p>
              <a:endParaRPr lang="en-US"/>
            </a:p>
          </p:txBody>
        </p:sp>
        <p:sp>
          <p:nvSpPr>
            <p:cNvPr id="261157" name="Arc 26"/>
            <p:cNvSpPr>
              <a:spLocks/>
            </p:cNvSpPr>
            <p:nvPr/>
          </p:nvSpPr>
          <p:spPr bwMode="auto">
            <a:xfrm rot="124743" flipH="1">
              <a:off x="5449" y="8257"/>
              <a:ext cx="341" cy="514"/>
            </a:xfrm>
            <a:custGeom>
              <a:avLst/>
              <a:gdLst>
                <a:gd name="T0" fmla="*/ 0 w 20445"/>
                <a:gd name="T1" fmla="*/ 0 h 20437"/>
                <a:gd name="T2" fmla="*/ 0 w 20445"/>
                <a:gd name="T3" fmla="*/ 0 h 20437"/>
                <a:gd name="T4" fmla="*/ 0 w 20445"/>
                <a:gd name="T5" fmla="*/ 0 h 20437"/>
                <a:gd name="T6" fmla="*/ 0 60000 65536"/>
                <a:gd name="T7" fmla="*/ 0 60000 65536"/>
                <a:gd name="T8" fmla="*/ 0 60000 65536"/>
                <a:gd name="T9" fmla="*/ 0 w 20445"/>
                <a:gd name="T10" fmla="*/ 0 h 20437"/>
                <a:gd name="T11" fmla="*/ 20445 w 20445"/>
                <a:gd name="T12" fmla="*/ 20437 h 20437"/>
              </a:gdLst>
              <a:ahLst/>
              <a:cxnLst>
                <a:cxn ang="T6">
                  <a:pos x="T0" y="T1"/>
                </a:cxn>
                <a:cxn ang="T7">
                  <a:pos x="T2" y="T3"/>
                </a:cxn>
                <a:cxn ang="T8">
                  <a:pos x="T4" y="T5"/>
                </a:cxn>
              </a:cxnLst>
              <a:rect l="T9" t="T10" r="T11" b="T12"/>
              <a:pathLst>
                <a:path w="20445" h="20437" fill="none" extrusionOk="0">
                  <a:moveTo>
                    <a:pt x="6992" y="-1"/>
                  </a:moveTo>
                  <a:cubicBezTo>
                    <a:pt x="13319" y="2164"/>
                    <a:pt x="18287" y="7138"/>
                    <a:pt x="20444" y="13468"/>
                  </a:cubicBezTo>
                </a:path>
                <a:path w="20445" h="20437" stroke="0" extrusionOk="0">
                  <a:moveTo>
                    <a:pt x="6992" y="-1"/>
                  </a:moveTo>
                  <a:cubicBezTo>
                    <a:pt x="13319" y="2164"/>
                    <a:pt x="18287" y="7138"/>
                    <a:pt x="20444" y="13468"/>
                  </a:cubicBezTo>
                  <a:lnTo>
                    <a:pt x="0" y="20437"/>
                  </a:lnTo>
                  <a:close/>
                </a:path>
              </a:pathLst>
            </a:custGeom>
            <a:noFill/>
            <a:ln w="19050">
              <a:solidFill>
                <a:srgbClr val="000000"/>
              </a:solidFill>
              <a:round/>
              <a:headEnd/>
              <a:tailEnd/>
            </a:ln>
          </p:spPr>
          <p:txBody>
            <a:bodyPr/>
            <a:lstStyle/>
            <a:p>
              <a:endParaRPr lang="en-US"/>
            </a:p>
          </p:txBody>
        </p:sp>
      </p:grpSp>
      <p:grpSp>
        <p:nvGrpSpPr>
          <p:cNvPr id="261125" name="Group 27"/>
          <p:cNvGrpSpPr>
            <a:grpSpLocks/>
          </p:cNvGrpSpPr>
          <p:nvPr/>
        </p:nvGrpSpPr>
        <p:grpSpPr bwMode="auto">
          <a:xfrm>
            <a:off x="5724525" y="1277938"/>
            <a:ext cx="1600200" cy="1143000"/>
            <a:chOff x="5629" y="6456"/>
            <a:chExt cx="2340" cy="1621"/>
          </a:xfrm>
        </p:grpSpPr>
        <p:sp>
          <p:nvSpPr>
            <p:cNvPr id="261148" name="Arc 28"/>
            <p:cNvSpPr>
              <a:spLocks/>
            </p:cNvSpPr>
            <p:nvPr/>
          </p:nvSpPr>
          <p:spPr bwMode="auto">
            <a:xfrm flipH="1" flipV="1">
              <a:off x="5629" y="6456"/>
              <a:ext cx="2340" cy="1365"/>
            </a:xfrm>
            <a:custGeom>
              <a:avLst/>
              <a:gdLst>
                <a:gd name="T0" fmla="*/ 5 w 43200"/>
                <a:gd name="T1" fmla="*/ 0 h 43200"/>
                <a:gd name="T2" fmla="*/ 4 w 43200"/>
                <a:gd name="T3" fmla="*/ 0 h 43200"/>
                <a:gd name="T4" fmla="*/ 3 w 43200"/>
                <a:gd name="T5" fmla="*/ 1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30816" y="2065"/>
                  </a:moveTo>
                  <a:cubicBezTo>
                    <a:pt x="38376" y="5632"/>
                    <a:pt x="43200" y="13240"/>
                    <a:pt x="43200" y="21600"/>
                  </a:cubicBezTo>
                  <a:cubicBezTo>
                    <a:pt x="43200" y="33529"/>
                    <a:pt x="33529" y="43200"/>
                    <a:pt x="21600" y="43200"/>
                  </a:cubicBezTo>
                  <a:cubicBezTo>
                    <a:pt x="9670" y="43200"/>
                    <a:pt x="0" y="33529"/>
                    <a:pt x="0" y="21600"/>
                  </a:cubicBezTo>
                  <a:cubicBezTo>
                    <a:pt x="0" y="9670"/>
                    <a:pt x="9670" y="0"/>
                    <a:pt x="21600" y="0"/>
                  </a:cubicBezTo>
                  <a:cubicBezTo>
                    <a:pt x="22217" y="-1"/>
                    <a:pt x="22834" y="26"/>
                    <a:pt x="23449" y="79"/>
                  </a:cubicBezTo>
                </a:path>
                <a:path w="43200" h="43200" stroke="0" extrusionOk="0">
                  <a:moveTo>
                    <a:pt x="30816" y="2065"/>
                  </a:moveTo>
                  <a:cubicBezTo>
                    <a:pt x="38376" y="5632"/>
                    <a:pt x="43200" y="13240"/>
                    <a:pt x="43200" y="21600"/>
                  </a:cubicBezTo>
                  <a:cubicBezTo>
                    <a:pt x="43200" y="33529"/>
                    <a:pt x="33529" y="43200"/>
                    <a:pt x="21600" y="43200"/>
                  </a:cubicBezTo>
                  <a:cubicBezTo>
                    <a:pt x="9670" y="43200"/>
                    <a:pt x="0" y="33529"/>
                    <a:pt x="0" y="21600"/>
                  </a:cubicBezTo>
                  <a:cubicBezTo>
                    <a:pt x="0" y="9670"/>
                    <a:pt x="9670" y="0"/>
                    <a:pt x="21600" y="0"/>
                  </a:cubicBezTo>
                  <a:cubicBezTo>
                    <a:pt x="22217" y="-1"/>
                    <a:pt x="22834" y="26"/>
                    <a:pt x="23449" y="79"/>
                  </a:cubicBezTo>
                  <a:lnTo>
                    <a:pt x="21600" y="21600"/>
                  </a:lnTo>
                  <a:close/>
                </a:path>
              </a:pathLst>
            </a:custGeom>
            <a:noFill/>
            <a:ln w="19050">
              <a:solidFill>
                <a:srgbClr val="000000"/>
              </a:solidFill>
              <a:round/>
              <a:headEnd/>
              <a:tailEnd/>
            </a:ln>
          </p:spPr>
          <p:txBody>
            <a:bodyPr/>
            <a:lstStyle/>
            <a:p>
              <a:endParaRPr lang="en-US"/>
            </a:p>
          </p:txBody>
        </p:sp>
        <p:sp>
          <p:nvSpPr>
            <p:cNvPr id="261149" name="Arc 29"/>
            <p:cNvSpPr>
              <a:spLocks/>
            </p:cNvSpPr>
            <p:nvPr/>
          </p:nvSpPr>
          <p:spPr bwMode="auto">
            <a:xfrm rot="7686666">
              <a:off x="6255" y="7636"/>
              <a:ext cx="180" cy="360"/>
            </a:xfrm>
            <a:custGeom>
              <a:avLst/>
              <a:gdLst>
                <a:gd name="T0" fmla="*/ 0 w 21600"/>
                <a:gd name="T1" fmla="*/ 0 h 39129"/>
                <a:gd name="T2" fmla="*/ 0 w 21600"/>
                <a:gd name="T3" fmla="*/ 0 h 39129"/>
                <a:gd name="T4" fmla="*/ 0 w 21600"/>
                <a:gd name="T5" fmla="*/ 0 h 39129"/>
                <a:gd name="T6" fmla="*/ 0 60000 65536"/>
                <a:gd name="T7" fmla="*/ 0 60000 65536"/>
                <a:gd name="T8" fmla="*/ 0 60000 65536"/>
                <a:gd name="T9" fmla="*/ 0 w 21600"/>
                <a:gd name="T10" fmla="*/ 0 h 39129"/>
                <a:gd name="T11" fmla="*/ 21600 w 21600"/>
                <a:gd name="T12" fmla="*/ 39129 h 39129"/>
              </a:gdLst>
              <a:ahLst/>
              <a:cxnLst>
                <a:cxn ang="T6">
                  <a:pos x="T0" y="T1"/>
                </a:cxn>
                <a:cxn ang="T7">
                  <a:pos x="T2" y="T3"/>
                </a:cxn>
                <a:cxn ang="T8">
                  <a:pos x="T4" y="T5"/>
                </a:cxn>
              </a:cxnLst>
              <a:rect l="T9" t="T10" r="T11" b="T12"/>
              <a:pathLst>
                <a:path w="21600" h="39129" fill="none" extrusionOk="0">
                  <a:moveTo>
                    <a:pt x="-1" y="0"/>
                  </a:moveTo>
                  <a:cubicBezTo>
                    <a:pt x="11929" y="0"/>
                    <a:pt x="21600" y="9670"/>
                    <a:pt x="21600" y="21600"/>
                  </a:cubicBezTo>
                  <a:cubicBezTo>
                    <a:pt x="21600" y="28546"/>
                    <a:pt x="18259" y="35069"/>
                    <a:pt x="12621" y="39128"/>
                  </a:cubicBezTo>
                </a:path>
                <a:path w="21600" h="39129" stroke="0" extrusionOk="0">
                  <a:moveTo>
                    <a:pt x="-1" y="0"/>
                  </a:moveTo>
                  <a:cubicBezTo>
                    <a:pt x="11929" y="0"/>
                    <a:pt x="21600" y="9670"/>
                    <a:pt x="21600" y="21600"/>
                  </a:cubicBezTo>
                  <a:cubicBezTo>
                    <a:pt x="21600" y="28546"/>
                    <a:pt x="18259" y="35069"/>
                    <a:pt x="12621" y="39128"/>
                  </a:cubicBezTo>
                  <a:lnTo>
                    <a:pt x="0" y="21600"/>
                  </a:lnTo>
                  <a:close/>
                </a:path>
              </a:pathLst>
            </a:custGeom>
            <a:noFill/>
            <a:ln w="19050">
              <a:solidFill>
                <a:srgbClr val="000000"/>
              </a:solidFill>
              <a:round/>
              <a:headEnd/>
              <a:tailEnd/>
            </a:ln>
          </p:spPr>
          <p:txBody>
            <a:bodyPr/>
            <a:lstStyle/>
            <a:p>
              <a:endParaRPr lang="en-US"/>
            </a:p>
          </p:txBody>
        </p:sp>
        <p:sp>
          <p:nvSpPr>
            <p:cNvPr id="261150" name="Line 30"/>
            <p:cNvSpPr>
              <a:spLocks noChangeShapeType="1"/>
            </p:cNvSpPr>
            <p:nvPr/>
          </p:nvSpPr>
          <p:spPr bwMode="auto">
            <a:xfrm>
              <a:off x="6529" y="7897"/>
              <a:ext cx="0" cy="180"/>
            </a:xfrm>
            <a:prstGeom prst="line">
              <a:avLst/>
            </a:prstGeom>
            <a:noFill/>
            <a:ln w="19050">
              <a:solidFill>
                <a:srgbClr val="000000"/>
              </a:solidFill>
              <a:round/>
              <a:headEnd/>
              <a:tailEnd/>
            </a:ln>
          </p:spPr>
          <p:txBody>
            <a:bodyPr/>
            <a:lstStyle/>
            <a:p>
              <a:endParaRPr lang="en-US"/>
            </a:p>
          </p:txBody>
        </p:sp>
        <p:sp>
          <p:nvSpPr>
            <p:cNvPr id="261151" name="Line 31"/>
            <p:cNvSpPr>
              <a:spLocks noChangeShapeType="1"/>
            </p:cNvSpPr>
            <p:nvPr/>
          </p:nvSpPr>
          <p:spPr bwMode="auto">
            <a:xfrm>
              <a:off x="6709" y="7824"/>
              <a:ext cx="0" cy="253"/>
            </a:xfrm>
            <a:prstGeom prst="line">
              <a:avLst/>
            </a:prstGeom>
            <a:noFill/>
            <a:ln w="19050">
              <a:solidFill>
                <a:srgbClr val="000000"/>
              </a:solidFill>
              <a:round/>
              <a:headEnd/>
              <a:tailEnd/>
            </a:ln>
          </p:spPr>
          <p:txBody>
            <a:bodyPr/>
            <a:lstStyle/>
            <a:p>
              <a:endParaRPr lang="en-US"/>
            </a:p>
          </p:txBody>
        </p:sp>
      </p:grpSp>
      <p:sp>
        <p:nvSpPr>
          <p:cNvPr id="261126" name="Oval 32"/>
          <p:cNvSpPr>
            <a:spLocks noChangeArrowheads="1"/>
          </p:cNvSpPr>
          <p:nvPr/>
        </p:nvSpPr>
        <p:spPr bwMode="auto">
          <a:xfrm>
            <a:off x="6732588" y="2636838"/>
            <a:ext cx="287337" cy="504825"/>
          </a:xfrm>
          <a:prstGeom prst="ellipse">
            <a:avLst/>
          </a:prstGeom>
          <a:noFill/>
          <a:ln w="19050">
            <a:solidFill>
              <a:schemeClr val="tx1"/>
            </a:solidFill>
            <a:round/>
            <a:headEnd/>
            <a:tailEnd/>
          </a:ln>
        </p:spPr>
        <p:txBody>
          <a:bodyPr wrap="none" anchor="ctr"/>
          <a:lstStyle/>
          <a:p>
            <a:endParaRPr lang="en-US" sz="4000"/>
          </a:p>
        </p:txBody>
      </p:sp>
      <p:sp>
        <p:nvSpPr>
          <p:cNvPr id="261127" name="Text Box 33"/>
          <p:cNvSpPr txBox="1">
            <a:spLocks noChangeArrowheads="1"/>
          </p:cNvSpPr>
          <p:nvPr/>
        </p:nvSpPr>
        <p:spPr bwMode="auto">
          <a:xfrm>
            <a:off x="323850" y="4005263"/>
            <a:ext cx="1081088" cy="366712"/>
          </a:xfrm>
          <a:prstGeom prst="rect">
            <a:avLst/>
          </a:prstGeom>
          <a:noFill/>
          <a:ln w="9525">
            <a:noFill/>
            <a:miter lim="800000"/>
            <a:headEnd/>
            <a:tailEnd/>
          </a:ln>
        </p:spPr>
        <p:txBody>
          <a:bodyPr>
            <a:spAutoFit/>
          </a:bodyPr>
          <a:lstStyle/>
          <a:p>
            <a:pPr>
              <a:spcBef>
                <a:spcPct val="50000"/>
              </a:spcBef>
            </a:pPr>
            <a:r>
              <a:rPr lang="cs-CZ" altLang="cs-CZ" sz="1800" b="0"/>
              <a:t>STŘEVO</a:t>
            </a:r>
          </a:p>
        </p:txBody>
      </p:sp>
      <p:sp>
        <p:nvSpPr>
          <p:cNvPr id="261128" name="Text Box 34"/>
          <p:cNvSpPr txBox="1">
            <a:spLocks noChangeArrowheads="1"/>
          </p:cNvSpPr>
          <p:nvPr/>
        </p:nvSpPr>
        <p:spPr bwMode="auto">
          <a:xfrm>
            <a:off x="2338388" y="1700213"/>
            <a:ext cx="1081087" cy="366712"/>
          </a:xfrm>
          <a:prstGeom prst="rect">
            <a:avLst/>
          </a:prstGeom>
          <a:noFill/>
          <a:ln w="9525">
            <a:noFill/>
            <a:miter lim="800000"/>
            <a:headEnd/>
            <a:tailEnd/>
          </a:ln>
        </p:spPr>
        <p:txBody>
          <a:bodyPr>
            <a:spAutoFit/>
          </a:bodyPr>
          <a:lstStyle/>
          <a:p>
            <a:pPr>
              <a:spcBef>
                <a:spcPct val="50000"/>
              </a:spcBef>
            </a:pPr>
            <a:r>
              <a:rPr lang="cs-CZ" altLang="cs-CZ" sz="1800" b="0"/>
              <a:t>JÁTRA</a:t>
            </a:r>
          </a:p>
        </p:txBody>
      </p:sp>
      <p:sp>
        <p:nvSpPr>
          <p:cNvPr id="261129" name="Text Box 35"/>
          <p:cNvSpPr txBox="1">
            <a:spLocks noChangeArrowheads="1"/>
          </p:cNvSpPr>
          <p:nvPr/>
        </p:nvSpPr>
        <p:spPr bwMode="auto">
          <a:xfrm>
            <a:off x="7380288" y="1557338"/>
            <a:ext cx="647700" cy="366712"/>
          </a:xfrm>
          <a:prstGeom prst="rect">
            <a:avLst/>
          </a:prstGeom>
          <a:noFill/>
          <a:ln w="9525">
            <a:noFill/>
            <a:miter lim="800000"/>
            <a:headEnd/>
            <a:tailEnd/>
          </a:ln>
        </p:spPr>
        <p:txBody>
          <a:bodyPr>
            <a:spAutoFit/>
          </a:bodyPr>
          <a:lstStyle/>
          <a:p>
            <a:pPr>
              <a:spcBef>
                <a:spcPct val="50000"/>
              </a:spcBef>
            </a:pPr>
            <a:r>
              <a:rPr lang="cs-CZ" altLang="cs-CZ" sz="1800" b="0"/>
              <a:t>CNS</a:t>
            </a:r>
          </a:p>
        </p:txBody>
      </p:sp>
      <p:sp>
        <p:nvSpPr>
          <p:cNvPr id="261130" name="Text Box 36"/>
          <p:cNvSpPr txBox="1">
            <a:spLocks noChangeArrowheads="1"/>
          </p:cNvSpPr>
          <p:nvPr/>
        </p:nvSpPr>
        <p:spPr bwMode="auto">
          <a:xfrm>
            <a:off x="6948488" y="2547938"/>
            <a:ext cx="1727200" cy="304800"/>
          </a:xfrm>
          <a:prstGeom prst="rect">
            <a:avLst/>
          </a:prstGeom>
          <a:noFill/>
          <a:ln w="9525">
            <a:noFill/>
            <a:miter lim="800000"/>
            <a:headEnd/>
            <a:tailEnd/>
          </a:ln>
        </p:spPr>
        <p:txBody>
          <a:bodyPr>
            <a:spAutoFit/>
          </a:bodyPr>
          <a:lstStyle/>
          <a:p>
            <a:pPr>
              <a:spcBef>
                <a:spcPct val="50000"/>
              </a:spcBef>
            </a:pPr>
            <a:r>
              <a:rPr lang="cs-CZ" altLang="cs-CZ" sz="1400" b="0"/>
              <a:t>ERYTROCYTY</a:t>
            </a:r>
          </a:p>
        </p:txBody>
      </p:sp>
      <p:sp>
        <p:nvSpPr>
          <p:cNvPr id="261131" name="Text Box 37"/>
          <p:cNvSpPr txBox="1">
            <a:spLocks noChangeArrowheads="1"/>
          </p:cNvSpPr>
          <p:nvPr/>
        </p:nvSpPr>
        <p:spPr bwMode="auto">
          <a:xfrm>
            <a:off x="7378700" y="5078413"/>
            <a:ext cx="1081088" cy="366712"/>
          </a:xfrm>
          <a:prstGeom prst="rect">
            <a:avLst/>
          </a:prstGeom>
          <a:noFill/>
          <a:ln w="9525">
            <a:noFill/>
            <a:miter lim="800000"/>
            <a:headEnd/>
            <a:tailEnd/>
          </a:ln>
        </p:spPr>
        <p:txBody>
          <a:bodyPr>
            <a:spAutoFit/>
          </a:bodyPr>
          <a:lstStyle/>
          <a:p>
            <a:pPr>
              <a:spcBef>
                <a:spcPct val="50000"/>
              </a:spcBef>
            </a:pPr>
            <a:r>
              <a:rPr lang="cs-CZ" altLang="cs-CZ" sz="1800" b="0"/>
              <a:t>SVAL</a:t>
            </a:r>
          </a:p>
        </p:txBody>
      </p:sp>
      <p:sp>
        <p:nvSpPr>
          <p:cNvPr id="261132" name="Text Box 38"/>
          <p:cNvSpPr txBox="1">
            <a:spLocks noChangeArrowheads="1"/>
          </p:cNvSpPr>
          <p:nvPr/>
        </p:nvSpPr>
        <p:spPr bwMode="auto">
          <a:xfrm>
            <a:off x="4932363" y="6021388"/>
            <a:ext cx="1944687" cy="366712"/>
          </a:xfrm>
          <a:prstGeom prst="rect">
            <a:avLst/>
          </a:prstGeom>
          <a:noFill/>
          <a:ln w="9525">
            <a:noFill/>
            <a:miter lim="800000"/>
            <a:headEnd/>
            <a:tailEnd/>
          </a:ln>
        </p:spPr>
        <p:txBody>
          <a:bodyPr>
            <a:spAutoFit/>
          </a:bodyPr>
          <a:lstStyle/>
          <a:p>
            <a:pPr>
              <a:spcBef>
                <a:spcPct val="50000"/>
              </a:spcBef>
            </a:pPr>
            <a:r>
              <a:rPr lang="cs-CZ" altLang="cs-CZ" sz="1800" b="0"/>
              <a:t>TUKOVÁ TKÁŇ</a:t>
            </a:r>
          </a:p>
        </p:txBody>
      </p:sp>
      <p:sp>
        <p:nvSpPr>
          <p:cNvPr id="261133" name="Rectangle 2"/>
          <p:cNvSpPr>
            <a:spLocks noChangeArrowheads="1"/>
          </p:cNvSpPr>
          <p:nvPr/>
        </p:nvSpPr>
        <p:spPr bwMode="auto">
          <a:xfrm>
            <a:off x="179388" y="44450"/>
            <a:ext cx="8785225" cy="1069975"/>
          </a:xfrm>
          <a:prstGeom prst="rect">
            <a:avLst/>
          </a:prstGeom>
          <a:noFill/>
          <a:ln w="9525">
            <a:noFill/>
            <a:miter lim="800000"/>
            <a:headEnd/>
            <a:tailEnd/>
          </a:ln>
        </p:spPr>
        <p:txBody>
          <a:bodyPr anchor="ctr"/>
          <a:lstStyle/>
          <a:p>
            <a:pPr algn="ctr"/>
            <a:r>
              <a:rPr lang="cs-CZ" altLang="cs-CZ" sz="3600">
                <a:solidFill>
                  <a:srgbClr val="0033CC"/>
                </a:solidFill>
              </a:rPr>
              <a:t>Metabolismus glukosy v postresorpční fázi</a:t>
            </a:r>
          </a:p>
        </p:txBody>
      </p:sp>
      <p:sp>
        <p:nvSpPr>
          <p:cNvPr id="261134" name="Text Box 43"/>
          <p:cNvSpPr txBox="1">
            <a:spLocks noChangeArrowheads="1"/>
          </p:cNvSpPr>
          <p:nvPr/>
        </p:nvSpPr>
        <p:spPr bwMode="auto">
          <a:xfrm>
            <a:off x="2555875" y="2276475"/>
            <a:ext cx="1079500" cy="366713"/>
          </a:xfrm>
          <a:prstGeom prst="rect">
            <a:avLst/>
          </a:prstGeom>
          <a:noFill/>
          <a:ln w="9525">
            <a:noFill/>
            <a:miter lim="800000"/>
            <a:headEnd/>
            <a:tailEnd/>
          </a:ln>
        </p:spPr>
        <p:txBody>
          <a:bodyPr>
            <a:spAutoFit/>
          </a:bodyPr>
          <a:lstStyle/>
          <a:p>
            <a:pPr>
              <a:spcBef>
                <a:spcPct val="50000"/>
              </a:spcBef>
            </a:pPr>
            <a:r>
              <a:rPr lang="cs-CZ" altLang="cs-CZ" sz="1800">
                <a:solidFill>
                  <a:srgbClr val="0000FF"/>
                </a:solidFill>
              </a:rPr>
              <a:t>glukosa</a:t>
            </a:r>
          </a:p>
        </p:txBody>
      </p:sp>
      <p:sp>
        <p:nvSpPr>
          <p:cNvPr id="80940" name="Line 44"/>
          <p:cNvSpPr>
            <a:spLocks noChangeShapeType="1"/>
          </p:cNvSpPr>
          <p:nvPr/>
        </p:nvSpPr>
        <p:spPr bwMode="auto">
          <a:xfrm flipV="1">
            <a:off x="3132138" y="2060575"/>
            <a:ext cx="503237" cy="288925"/>
          </a:xfrm>
          <a:prstGeom prst="line">
            <a:avLst/>
          </a:prstGeom>
          <a:noFill/>
          <a:ln w="9525">
            <a:solidFill>
              <a:schemeClr val="tx1"/>
            </a:solidFill>
            <a:round/>
            <a:headEnd type="triangle" w="med" len="med"/>
            <a:tailEnd/>
          </a:ln>
        </p:spPr>
        <p:txBody>
          <a:bodyPr/>
          <a:lstStyle/>
          <a:p>
            <a:endParaRPr lang="en-US"/>
          </a:p>
        </p:txBody>
      </p:sp>
      <p:sp>
        <p:nvSpPr>
          <p:cNvPr id="80941" name="Text Box 45"/>
          <p:cNvSpPr txBox="1">
            <a:spLocks noChangeArrowheads="1"/>
          </p:cNvSpPr>
          <p:nvPr/>
        </p:nvSpPr>
        <p:spPr bwMode="auto">
          <a:xfrm>
            <a:off x="3635375" y="1844675"/>
            <a:ext cx="1079500" cy="366713"/>
          </a:xfrm>
          <a:prstGeom prst="rect">
            <a:avLst/>
          </a:prstGeom>
          <a:noFill/>
          <a:ln w="9525">
            <a:noFill/>
            <a:miter lim="800000"/>
            <a:headEnd/>
            <a:tailEnd/>
          </a:ln>
        </p:spPr>
        <p:txBody>
          <a:bodyPr>
            <a:spAutoFit/>
          </a:bodyPr>
          <a:lstStyle/>
          <a:p>
            <a:pPr>
              <a:spcBef>
                <a:spcPct val="50000"/>
              </a:spcBef>
            </a:pPr>
            <a:r>
              <a:rPr lang="cs-CZ" altLang="cs-CZ" sz="1800" b="0"/>
              <a:t>glykogen</a:t>
            </a:r>
          </a:p>
        </p:txBody>
      </p:sp>
      <p:sp>
        <p:nvSpPr>
          <p:cNvPr id="80945" name="Text Box 49"/>
          <p:cNvSpPr txBox="1">
            <a:spLocks noChangeArrowheads="1"/>
          </p:cNvSpPr>
          <p:nvPr/>
        </p:nvSpPr>
        <p:spPr bwMode="auto">
          <a:xfrm>
            <a:off x="3635375" y="5013325"/>
            <a:ext cx="1079500" cy="366713"/>
          </a:xfrm>
          <a:prstGeom prst="rect">
            <a:avLst/>
          </a:prstGeom>
          <a:noFill/>
          <a:ln w="9525">
            <a:noFill/>
            <a:miter lim="800000"/>
            <a:headEnd/>
            <a:tailEnd/>
          </a:ln>
        </p:spPr>
        <p:txBody>
          <a:bodyPr>
            <a:spAutoFit/>
          </a:bodyPr>
          <a:lstStyle/>
          <a:p>
            <a:pPr>
              <a:spcBef>
                <a:spcPct val="50000"/>
              </a:spcBef>
            </a:pPr>
            <a:r>
              <a:rPr lang="cs-CZ" altLang="cs-CZ" sz="1800" b="0"/>
              <a:t>MK</a:t>
            </a:r>
          </a:p>
        </p:txBody>
      </p:sp>
      <p:sp>
        <p:nvSpPr>
          <p:cNvPr id="80947" name="Text Box 51"/>
          <p:cNvSpPr txBox="1">
            <a:spLocks noChangeArrowheads="1"/>
          </p:cNvSpPr>
          <p:nvPr/>
        </p:nvSpPr>
        <p:spPr bwMode="auto">
          <a:xfrm>
            <a:off x="3924300" y="5589588"/>
            <a:ext cx="1079500" cy="366712"/>
          </a:xfrm>
          <a:prstGeom prst="rect">
            <a:avLst/>
          </a:prstGeom>
          <a:noFill/>
          <a:ln w="9525">
            <a:noFill/>
            <a:miter lim="800000"/>
            <a:headEnd/>
            <a:tailEnd/>
          </a:ln>
        </p:spPr>
        <p:txBody>
          <a:bodyPr>
            <a:spAutoFit/>
          </a:bodyPr>
          <a:lstStyle/>
          <a:p>
            <a:pPr>
              <a:spcBef>
                <a:spcPct val="50000"/>
              </a:spcBef>
            </a:pPr>
            <a:r>
              <a:rPr lang="cs-CZ" altLang="cs-CZ" sz="1800" b="0"/>
              <a:t>TG</a:t>
            </a:r>
          </a:p>
        </p:txBody>
      </p:sp>
      <p:sp>
        <p:nvSpPr>
          <p:cNvPr id="80948" name="Line 52"/>
          <p:cNvSpPr>
            <a:spLocks noChangeShapeType="1"/>
          </p:cNvSpPr>
          <p:nvPr/>
        </p:nvSpPr>
        <p:spPr bwMode="auto">
          <a:xfrm rot="301081">
            <a:off x="3419475" y="2565400"/>
            <a:ext cx="1944688" cy="287338"/>
          </a:xfrm>
          <a:prstGeom prst="line">
            <a:avLst/>
          </a:prstGeom>
          <a:noFill/>
          <a:ln w="9525">
            <a:solidFill>
              <a:schemeClr val="tx1"/>
            </a:solidFill>
            <a:round/>
            <a:headEnd/>
            <a:tailEnd type="triangle" w="med" len="med"/>
          </a:ln>
        </p:spPr>
        <p:txBody>
          <a:bodyPr/>
          <a:lstStyle/>
          <a:p>
            <a:endParaRPr lang="en-US"/>
          </a:p>
        </p:txBody>
      </p:sp>
      <p:sp>
        <p:nvSpPr>
          <p:cNvPr id="80950" name="Text Box 54"/>
          <p:cNvSpPr txBox="1">
            <a:spLocks noChangeArrowheads="1"/>
          </p:cNvSpPr>
          <p:nvPr/>
        </p:nvSpPr>
        <p:spPr bwMode="auto">
          <a:xfrm>
            <a:off x="5364163" y="2852738"/>
            <a:ext cx="1079500" cy="366712"/>
          </a:xfrm>
          <a:prstGeom prst="rect">
            <a:avLst/>
          </a:prstGeom>
          <a:noFill/>
          <a:ln w="9525">
            <a:noFill/>
            <a:miter lim="800000"/>
            <a:headEnd/>
            <a:tailEnd/>
          </a:ln>
        </p:spPr>
        <p:txBody>
          <a:bodyPr>
            <a:spAutoFit/>
          </a:bodyPr>
          <a:lstStyle/>
          <a:p>
            <a:pPr>
              <a:spcBef>
                <a:spcPct val="50000"/>
              </a:spcBef>
            </a:pPr>
            <a:r>
              <a:rPr lang="cs-CZ" altLang="cs-CZ" sz="1800">
                <a:solidFill>
                  <a:srgbClr val="0000FF"/>
                </a:solidFill>
              </a:rPr>
              <a:t>glukosa</a:t>
            </a:r>
          </a:p>
        </p:txBody>
      </p:sp>
      <p:sp>
        <p:nvSpPr>
          <p:cNvPr id="80951" name="Line 55"/>
          <p:cNvSpPr>
            <a:spLocks noChangeShapeType="1"/>
          </p:cNvSpPr>
          <p:nvPr/>
        </p:nvSpPr>
        <p:spPr bwMode="auto">
          <a:xfrm flipV="1">
            <a:off x="5795963" y="1916113"/>
            <a:ext cx="288925" cy="936625"/>
          </a:xfrm>
          <a:prstGeom prst="line">
            <a:avLst/>
          </a:prstGeom>
          <a:noFill/>
          <a:ln w="9525">
            <a:solidFill>
              <a:schemeClr val="tx1"/>
            </a:solidFill>
            <a:round/>
            <a:headEnd/>
            <a:tailEnd type="triangle" w="med" len="med"/>
          </a:ln>
        </p:spPr>
        <p:txBody>
          <a:bodyPr/>
          <a:lstStyle/>
          <a:p>
            <a:endParaRPr lang="en-US"/>
          </a:p>
        </p:txBody>
      </p:sp>
      <p:sp>
        <p:nvSpPr>
          <p:cNvPr id="80952" name="Line 56"/>
          <p:cNvSpPr>
            <a:spLocks noChangeShapeType="1"/>
          </p:cNvSpPr>
          <p:nvPr/>
        </p:nvSpPr>
        <p:spPr bwMode="auto">
          <a:xfrm flipV="1">
            <a:off x="6300788" y="2852738"/>
            <a:ext cx="576262" cy="144462"/>
          </a:xfrm>
          <a:prstGeom prst="line">
            <a:avLst/>
          </a:prstGeom>
          <a:noFill/>
          <a:ln w="9525">
            <a:solidFill>
              <a:schemeClr val="tx1"/>
            </a:solidFill>
            <a:round/>
            <a:headEnd/>
            <a:tailEnd type="triangle" w="med" len="med"/>
          </a:ln>
        </p:spPr>
        <p:txBody>
          <a:bodyPr/>
          <a:lstStyle/>
          <a:p>
            <a:endParaRPr lang="en-US"/>
          </a:p>
        </p:txBody>
      </p:sp>
      <p:sp>
        <p:nvSpPr>
          <p:cNvPr id="80954" name="Text Box 58"/>
          <p:cNvSpPr txBox="1">
            <a:spLocks noChangeArrowheads="1"/>
          </p:cNvSpPr>
          <p:nvPr/>
        </p:nvSpPr>
        <p:spPr bwMode="auto">
          <a:xfrm>
            <a:off x="6877050" y="4365625"/>
            <a:ext cx="1079500" cy="366713"/>
          </a:xfrm>
          <a:prstGeom prst="rect">
            <a:avLst/>
          </a:prstGeom>
          <a:noFill/>
          <a:ln w="9525">
            <a:noFill/>
            <a:miter lim="800000"/>
            <a:headEnd/>
            <a:tailEnd/>
          </a:ln>
        </p:spPr>
        <p:txBody>
          <a:bodyPr>
            <a:spAutoFit/>
          </a:bodyPr>
          <a:lstStyle/>
          <a:p>
            <a:pPr>
              <a:spcBef>
                <a:spcPct val="50000"/>
              </a:spcBef>
            </a:pPr>
            <a:r>
              <a:rPr lang="cs-CZ" altLang="cs-CZ" sz="1800" b="0"/>
              <a:t>MK</a:t>
            </a:r>
          </a:p>
        </p:txBody>
      </p:sp>
      <p:sp>
        <p:nvSpPr>
          <p:cNvPr id="261144" name="Text Box 3"/>
          <p:cNvSpPr txBox="1">
            <a:spLocks noChangeArrowheads="1"/>
          </p:cNvSpPr>
          <p:nvPr/>
        </p:nvSpPr>
        <p:spPr bwMode="auto">
          <a:xfrm>
            <a:off x="250825" y="1052513"/>
            <a:ext cx="2305050" cy="641350"/>
          </a:xfrm>
          <a:prstGeom prst="rect">
            <a:avLst/>
          </a:prstGeom>
          <a:noFill/>
          <a:ln w="9525">
            <a:noFill/>
            <a:miter lim="800000"/>
            <a:headEnd/>
            <a:tailEnd/>
          </a:ln>
        </p:spPr>
        <p:txBody>
          <a:bodyPr>
            <a:spAutoFit/>
          </a:bodyPr>
          <a:lstStyle/>
          <a:p>
            <a:pPr>
              <a:spcBef>
                <a:spcPct val="50000"/>
              </a:spcBef>
            </a:pPr>
            <a:r>
              <a:rPr lang="cs-CZ" altLang="cs-CZ" sz="3600">
                <a:solidFill>
                  <a:srgbClr val="FF3300"/>
                </a:solidFill>
              </a:rPr>
              <a:t>Glukagon</a:t>
            </a:r>
          </a:p>
        </p:txBody>
      </p:sp>
      <p:sp>
        <p:nvSpPr>
          <p:cNvPr id="80958" name="Line 62"/>
          <p:cNvSpPr>
            <a:spLocks noChangeShapeType="1"/>
          </p:cNvSpPr>
          <p:nvPr/>
        </p:nvSpPr>
        <p:spPr bwMode="auto">
          <a:xfrm>
            <a:off x="3924300" y="5373688"/>
            <a:ext cx="142875" cy="215900"/>
          </a:xfrm>
          <a:prstGeom prst="line">
            <a:avLst/>
          </a:prstGeom>
          <a:noFill/>
          <a:ln w="12700">
            <a:solidFill>
              <a:schemeClr val="tx1"/>
            </a:solidFill>
            <a:prstDash val="dash"/>
            <a:round/>
            <a:headEnd type="triangle" w="med" len="med"/>
            <a:tailEnd/>
          </a:ln>
        </p:spPr>
        <p:txBody>
          <a:bodyPr/>
          <a:lstStyle/>
          <a:p>
            <a:endParaRPr lang="en-US"/>
          </a:p>
        </p:txBody>
      </p:sp>
      <p:sp>
        <p:nvSpPr>
          <p:cNvPr id="80962" name="Line 66"/>
          <p:cNvSpPr>
            <a:spLocks noChangeShapeType="1"/>
          </p:cNvSpPr>
          <p:nvPr/>
        </p:nvSpPr>
        <p:spPr bwMode="auto">
          <a:xfrm flipH="1">
            <a:off x="4643438" y="3284538"/>
            <a:ext cx="1081087" cy="1944687"/>
          </a:xfrm>
          <a:prstGeom prst="line">
            <a:avLst/>
          </a:prstGeom>
          <a:noFill/>
          <a:ln w="9525">
            <a:solidFill>
              <a:schemeClr val="tx1"/>
            </a:solidFill>
            <a:prstDash val="dash"/>
            <a:round/>
            <a:headEnd/>
            <a:tailEnd type="triangle" w="med" len="med"/>
          </a:ln>
        </p:spPr>
        <p:txBody>
          <a:bodyPr/>
          <a:lstStyle/>
          <a:p>
            <a:endParaRPr lang="en-US"/>
          </a:p>
        </p:txBody>
      </p:sp>
      <p:sp>
        <p:nvSpPr>
          <p:cNvPr id="80963" name="Line 67"/>
          <p:cNvSpPr>
            <a:spLocks noChangeShapeType="1"/>
          </p:cNvSpPr>
          <p:nvPr/>
        </p:nvSpPr>
        <p:spPr bwMode="auto">
          <a:xfrm>
            <a:off x="5940425" y="3213100"/>
            <a:ext cx="1368425" cy="863600"/>
          </a:xfrm>
          <a:prstGeom prst="line">
            <a:avLst/>
          </a:prstGeom>
          <a:noFill/>
          <a:ln w="9525">
            <a:solidFill>
              <a:schemeClr val="tx1"/>
            </a:solidFill>
            <a:prstDash val="dash"/>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0940"/>
                                        </p:tgtEl>
                                        <p:attrNameLst>
                                          <p:attrName>style.visibility</p:attrName>
                                        </p:attrNameLst>
                                      </p:cBhvr>
                                      <p:to>
                                        <p:strVal val="visible"/>
                                      </p:to>
                                    </p:set>
                                    <p:animEffect transition="in" filter="wipe(up)">
                                      <p:cBhvr>
                                        <p:cTn id="7" dur="500"/>
                                        <p:tgtEl>
                                          <p:spTgt spid="80940"/>
                                        </p:tgtEl>
                                      </p:cBhvr>
                                    </p:animEffect>
                                  </p:childTnLst>
                                </p:cTn>
                              </p:par>
                              <p:par>
                                <p:cTn id="8" presetID="53" presetClass="entr" presetSubtype="0" fill="hold" grpId="0" nodeType="withEffect">
                                  <p:stCondLst>
                                    <p:cond delay="0"/>
                                  </p:stCondLst>
                                  <p:childTnLst>
                                    <p:set>
                                      <p:cBhvr>
                                        <p:cTn id="9" dur="1" fill="hold">
                                          <p:stCondLst>
                                            <p:cond delay="0"/>
                                          </p:stCondLst>
                                        </p:cTn>
                                        <p:tgtEl>
                                          <p:spTgt spid="80941"/>
                                        </p:tgtEl>
                                        <p:attrNameLst>
                                          <p:attrName>style.visibility</p:attrName>
                                        </p:attrNameLst>
                                      </p:cBhvr>
                                      <p:to>
                                        <p:strVal val="visible"/>
                                      </p:to>
                                    </p:set>
                                    <p:anim calcmode="lin" valueType="num">
                                      <p:cBhvr>
                                        <p:cTn id="10" dur="500" fill="hold"/>
                                        <p:tgtEl>
                                          <p:spTgt spid="80941"/>
                                        </p:tgtEl>
                                        <p:attrNameLst>
                                          <p:attrName>ppt_w</p:attrName>
                                        </p:attrNameLst>
                                      </p:cBhvr>
                                      <p:tavLst>
                                        <p:tav tm="0">
                                          <p:val>
                                            <p:fltVal val="0"/>
                                          </p:val>
                                        </p:tav>
                                        <p:tav tm="100000">
                                          <p:val>
                                            <p:strVal val="#ppt_w"/>
                                          </p:val>
                                        </p:tav>
                                      </p:tavLst>
                                    </p:anim>
                                    <p:anim calcmode="lin" valueType="num">
                                      <p:cBhvr>
                                        <p:cTn id="11" dur="500" fill="hold"/>
                                        <p:tgtEl>
                                          <p:spTgt spid="80941"/>
                                        </p:tgtEl>
                                        <p:attrNameLst>
                                          <p:attrName>ppt_h</p:attrName>
                                        </p:attrNameLst>
                                      </p:cBhvr>
                                      <p:tavLst>
                                        <p:tav tm="0">
                                          <p:val>
                                            <p:fltVal val="0"/>
                                          </p:val>
                                        </p:tav>
                                        <p:tav tm="100000">
                                          <p:val>
                                            <p:strVal val="#ppt_h"/>
                                          </p:val>
                                        </p:tav>
                                      </p:tavLst>
                                    </p:anim>
                                    <p:animEffect transition="in" filter="fade">
                                      <p:cBhvr>
                                        <p:cTn id="12" dur="500"/>
                                        <p:tgtEl>
                                          <p:spTgt spid="80941"/>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80948"/>
                                        </p:tgtEl>
                                        <p:attrNameLst>
                                          <p:attrName>style.visibility</p:attrName>
                                        </p:attrNameLst>
                                      </p:cBhvr>
                                      <p:to>
                                        <p:strVal val="visible"/>
                                      </p:to>
                                    </p:set>
                                    <p:animEffect transition="in" filter="wipe(left)">
                                      <p:cBhvr>
                                        <p:cTn id="15" dur="500"/>
                                        <p:tgtEl>
                                          <p:spTgt spid="80948"/>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80951"/>
                                        </p:tgtEl>
                                        <p:attrNameLst>
                                          <p:attrName>style.visibility</p:attrName>
                                        </p:attrNameLst>
                                      </p:cBhvr>
                                      <p:to>
                                        <p:strVal val="visible"/>
                                      </p:to>
                                    </p:set>
                                    <p:animEffect transition="in" filter="wipe(down)">
                                      <p:cBhvr>
                                        <p:cTn id="18" dur="500"/>
                                        <p:tgtEl>
                                          <p:spTgt spid="80951"/>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80952"/>
                                        </p:tgtEl>
                                        <p:attrNameLst>
                                          <p:attrName>style.visibility</p:attrName>
                                        </p:attrNameLst>
                                      </p:cBhvr>
                                      <p:to>
                                        <p:strVal val="visible"/>
                                      </p:to>
                                    </p:set>
                                    <p:animEffect transition="in" filter="wipe(left)">
                                      <p:cBhvr>
                                        <p:cTn id="21" dur="500"/>
                                        <p:tgtEl>
                                          <p:spTgt spid="80952"/>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80963"/>
                                        </p:tgtEl>
                                        <p:attrNameLst>
                                          <p:attrName>style.visibility</p:attrName>
                                        </p:attrNameLst>
                                      </p:cBhvr>
                                      <p:to>
                                        <p:strVal val="visible"/>
                                      </p:to>
                                    </p:set>
                                    <p:animEffect transition="in" filter="wipe(up)">
                                      <p:cBhvr>
                                        <p:cTn id="24" dur="500"/>
                                        <p:tgtEl>
                                          <p:spTgt spid="80963"/>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80962"/>
                                        </p:tgtEl>
                                        <p:attrNameLst>
                                          <p:attrName>style.visibility</p:attrName>
                                        </p:attrNameLst>
                                      </p:cBhvr>
                                      <p:to>
                                        <p:strVal val="visible"/>
                                      </p:to>
                                    </p:set>
                                    <p:animEffect transition="in" filter="wipe(up)">
                                      <p:cBhvr>
                                        <p:cTn id="27" dur="500"/>
                                        <p:tgtEl>
                                          <p:spTgt spid="80962"/>
                                        </p:tgtEl>
                                      </p:cBhvr>
                                    </p:animEffect>
                                  </p:childTnLst>
                                </p:cTn>
                              </p:par>
                              <p:par>
                                <p:cTn id="28" presetID="53" presetClass="entr" presetSubtype="0" fill="hold" grpId="0" nodeType="withEffect">
                                  <p:stCondLst>
                                    <p:cond delay="0"/>
                                  </p:stCondLst>
                                  <p:childTnLst>
                                    <p:set>
                                      <p:cBhvr>
                                        <p:cTn id="29" dur="1" fill="hold">
                                          <p:stCondLst>
                                            <p:cond delay="0"/>
                                          </p:stCondLst>
                                        </p:cTn>
                                        <p:tgtEl>
                                          <p:spTgt spid="80950"/>
                                        </p:tgtEl>
                                        <p:attrNameLst>
                                          <p:attrName>style.visibility</p:attrName>
                                        </p:attrNameLst>
                                      </p:cBhvr>
                                      <p:to>
                                        <p:strVal val="visible"/>
                                      </p:to>
                                    </p:set>
                                    <p:anim calcmode="lin" valueType="num">
                                      <p:cBhvr>
                                        <p:cTn id="30" dur="500" fill="hold"/>
                                        <p:tgtEl>
                                          <p:spTgt spid="80950"/>
                                        </p:tgtEl>
                                        <p:attrNameLst>
                                          <p:attrName>ppt_w</p:attrName>
                                        </p:attrNameLst>
                                      </p:cBhvr>
                                      <p:tavLst>
                                        <p:tav tm="0">
                                          <p:val>
                                            <p:fltVal val="0"/>
                                          </p:val>
                                        </p:tav>
                                        <p:tav tm="100000">
                                          <p:val>
                                            <p:strVal val="#ppt_w"/>
                                          </p:val>
                                        </p:tav>
                                      </p:tavLst>
                                    </p:anim>
                                    <p:anim calcmode="lin" valueType="num">
                                      <p:cBhvr>
                                        <p:cTn id="31" dur="500" fill="hold"/>
                                        <p:tgtEl>
                                          <p:spTgt spid="80950"/>
                                        </p:tgtEl>
                                        <p:attrNameLst>
                                          <p:attrName>ppt_h</p:attrName>
                                        </p:attrNameLst>
                                      </p:cBhvr>
                                      <p:tavLst>
                                        <p:tav tm="0">
                                          <p:val>
                                            <p:fltVal val="0"/>
                                          </p:val>
                                        </p:tav>
                                        <p:tav tm="100000">
                                          <p:val>
                                            <p:strVal val="#ppt_h"/>
                                          </p:val>
                                        </p:tav>
                                      </p:tavLst>
                                    </p:anim>
                                    <p:animEffect transition="in" filter="fade">
                                      <p:cBhvr>
                                        <p:cTn id="32" dur="500"/>
                                        <p:tgtEl>
                                          <p:spTgt spid="8095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80947"/>
                                        </p:tgtEl>
                                        <p:attrNameLst>
                                          <p:attrName>style.visibility</p:attrName>
                                        </p:attrNameLst>
                                      </p:cBhvr>
                                      <p:to>
                                        <p:strVal val="visible"/>
                                      </p:to>
                                    </p:set>
                                    <p:anim calcmode="lin" valueType="num">
                                      <p:cBhvr>
                                        <p:cTn id="37" dur="500" fill="hold"/>
                                        <p:tgtEl>
                                          <p:spTgt spid="80947"/>
                                        </p:tgtEl>
                                        <p:attrNameLst>
                                          <p:attrName>ppt_w</p:attrName>
                                        </p:attrNameLst>
                                      </p:cBhvr>
                                      <p:tavLst>
                                        <p:tav tm="0">
                                          <p:val>
                                            <p:fltVal val="0"/>
                                          </p:val>
                                        </p:tav>
                                        <p:tav tm="100000">
                                          <p:val>
                                            <p:strVal val="#ppt_w"/>
                                          </p:val>
                                        </p:tav>
                                      </p:tavLst>
                                    </p:anim>
                                    <p:anim calcmode="lin" valueType="num">
                                      <p:cBhvr>
                                        <p:cTn id="38" dur="500" fill="hold"/>
                                        <p:tgtEl>
                                          <p:spTgt spid="80947"/>
                                        </p:tgtEl>
                                        <p:attrNameLst>
                                          <p:attrName>ppt_h</p:attrName>
                                        </p:attrNameLst>
                                      </p:cBhvr>
                                      <p:tavLst>
                                        <p:tav tm="0">
                                          <p:val>
                                            <p:fltVal val="0"/>
                                          </p:val>
                                        </p:tav>
                                        <p:tav tm="100000">
                                          <p:val>
                                            <p:strVal val="#ppt_h"/>
                                          </p:val>
                                        </p:tav>
                                      </p:tavLst>
                                    </p:anim>
                                    <p:animEffect transition="in" filter="fade">
                                      <p:cBhvr>
                                        <p:cTn id="39" dur="500"/>
                                        <p:tgtEl>
                                          <p:spTgt spid="80947"/>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80958"/>
                                        </p:tgtEl>
                                        <p:attrNameLst>
                                          <p:attrName>style.visibility</p:attrName>
                                        </p:attrNameLst>
                                      </p:cBhvr>
                                      <p:to>
                                        <p:strVal val="visible"/>
                                      </p:to>
                                    </p:set>
                                    <p:animEffect transition="in" filter="wipe(down)">
                                      <p:cBhvr>
                                        <p:cTn id="42" dur="500"/>
                                        <p:tgtEl>
                                          <p:spTgt spid="80958"/>
                                        </p:tgtEl>
                                      </p:cBhvr>
                                    </p:animEffect>
                                  </p:childTnLst>
                                </p:cTn>
                              </p:par>
                              <p:par>
                                <p:cTn id="43" presetID="53" presetClass="entr" presetSubtype="0" fill="hold" grpId="0" nodeType="withEffect">
                                  <p:stCondLst>
                                    <p:cond delay="0"/>
                                  </p:stCondLst>
                                  <p:childTnLst>
                                    <p:set>
                                      <p:cBhvr>
                                        <p:cTn id="44" dur="1" fill="hold">
                                          <p:stCondLst>
                                            <p:cond delay="0"/>
                                          </p:stCondLst>
                                        </p:cTn>
                                        <p:tgtEl>
                                          <p:spTgt spid="80945"/>
                                        </p:tgtEl>
                                        <p:attrNameLst>
                                          <p:attrName>style.visibility</p:attrName>
                                        </p:attrNameLst>
                                      </p:cBhvr>
                                      <p:to>
                                        <p:strVal val="visible"/>
                                      </p:to>
                                    </p:set>
                                    <p:anim calcmode="lin" valueType="num">
                                      <p:cBhvr>
                                        <p:cTn id="45" dur="500" fill="hold"/>
                                        <p:tgtEl>
                                          <p:spTgt spid="80945"/>
                                        </p:tgtEl>
                                        <p:attrNameLst>
                                          <p:attrName>ppt_w</p:attrName>
                                        </p:attrNameLst>
                                      </p:cBhvr>
                                      <p:tavLst>
                                        <p:tav tm="0">
                                          <p:val>
                                            <p:fltVal val="0"/>
                                          </p:val>
                                        </p:tav>
                                        <p:tav tm="100000">
                                          <p:val>
                                            <p:strVal val="#ppt_w"/>
                                          </p:val>
                                        </p:tav>
                                      </p:tavLst>
                                    </p:anim>
                                    <p:anim calcmode="lin" valueType="num">
                                      <p:cBhvr>
                                        <p:cTn id="46" dur="500" fill="hold"/>
                                        <p:tgtEl>
                                          <p:spTgt spid="80945"/>
                                        </p:tgtEl>
                                        <p:attrNameLst>
                                          <p:attrName>ppt_h</p:attrName>
                                        </p:attrNameLst>
                                      </p:cBhvr>
                                      <p:tavLst>
                                        <p:tav tm="0">
                                          <p:val>
                                            <p:fltVal val="0"/>
                                          </p:val>
                                        </p:tav>
                                        <p:tav tm="100000">
                                          <p:val>
                                            <p:strVal val="#ppt_h"/>
                                          </p:val>
                                        </p:tav>
                                      </p:tavLst>
                                    </p:anim>
                                    <p:animEffect transition="in" filter="fade">
                                      <p:cBhvr>
                                        <p:cTn id="47" dur="500"/>
                                        <p:tgtEl>
                                          <p:spTgt spid="80945"/>
                                        </p:tgtEl>
                                      </p:cBhvr>
                                    </p:animEffect>
                                  </p:childTnLst>
                                </p:cTn>
                              </p:par>
                              <p:par>
                                <p:cTn id="48" presetID="53" presetClass="entr" presetSubtype="0" fill="hold" grpId="0" nodeType="withEffect">
                                  <p:stCondLst>
                                    <p:cond delay="0"/>
                                  </p:stCondLst>
                                  <p:childTnLst>
                                    <p:set>
                                      <p:cBhvr>
                                        <p:cTn id="49" dur="1" fill="hold">
                                          <p:stCondLst>
                                            <p:cond delay="0"/>
                                          </p:stCondLst>
                                        </p:cTn>
                                        <p:tgtEl>
                                          <p:spTgt spid="80954"/>
                                        </p:tgtEl>
                                        <p:attrNameLst>
                                          <p:attrName>style.visibility</p:attrName>
                                        </p:attrNameLst>
                                      </p:cBhvr>
                                      <p:to>
                                        <p:strVal val="visible"/>
                                      </p:to>
                                    </p:set>
                                    <p:anim calcmode="lin" valueType="num">
                                      <p:cBhvr>
                                        <p:cTn id="50" dur="500" fill="hold"/>
                                        <p:tgtEl>
                                          <p:spTgt spid="80954"/>
                                        </p:tgtEl>
                                        <p:attrNameLst>
                                          <p:attrName>ppt_w</p:attrName>
                                        </p:attrNameLst>
                                      </p:cBhvr>
                                      <p:tavLst>
                                        <p:tav tm="0">
                                          <p:val>
                                            <p:fltVal val="0"/>
                                          </p:val>
                                        </p:tav>
                                        <p:tav tm="100000">
                                          <p:val>
                                            <p:strVal val="#ppt_w"/>
                                          </p:val>
                                        </p:tav>
                                      </p:tavLst>
                                    </p:anim>
                                    <p:anim calcmode="lin" valueType="num">
                                      <p:cBhvr>
                                        <p:cTn id="51" dur="500" fill="hold"/>
                                        <p:tgtEl>
                                          <p:spTgt spid="80954"/>
                                        </p:tgtEl>
                                        <p:attrNameLst>
                                          <p:attrName>ppt_h</p:attrName>
                                        </p:attrNameLst>
                                      </p:cBhvr>
                                      <p:tavLst>
                                        <p:tav tm="0">
                                          <p:val>
                                            <p:fltVal val="0"/>
                                          </p:val>
                                        </p:tav>
                                        <p:tav tm="100000">
                                          <p:val>
                                            <p:strVal val="#ppt_h"/>
                                          </p:val>
                                        </p:tav>
                                      </p:tavLst>
                                    </p:anim>
                                    <p:animEffect transition="in" filter="fade">
                                      <p:cBhvr>
                                        <p:cTn id="52" dur="500"/>
                                        <p:tgtEl>
                                          <p:spTgt spid="809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40" grpId="0" animBg="1"/>
      <p:bldP spid="80941" grpId="0"/>
      <p:bldP spid="80945" grpId="0"/>
      <p:bldP spid="80947" grpId="0"/>
      <p:bldP spid="80948" grpId="0" animBg="1"/>
      <p:bldP spid="80950" grpId="0"/>
      <p:bldP spid="80951" grpId="0" animBg="1"/>
      <p:bldP spid="80952" grpId="0" animBg="1"/>
      <p:bldP spid="80954" grpId="0"/>
      <p:bldP spid="80958" grpId="0" animBg="1"/>
      <p:bldP spid="80962" grpId="0" animBg="1"/>
      <p:bldP spid="8096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2145" name="Group 2"/>
          <p:cNvGrpSpPr>
            <a:grpSpLocks/>
          </p:cNvGrpSpPr>
          <p:nvPr/>
        </p:nvGrpSpPr>
        <p:grpSpPr bwMode="auto">
          <a:xfrm>
            <a:off x="2230438" y="1773238"/>
            <a:ext cx="2917825" cy="2087562"/>
            <a:chOff x="2029" y="6277"/>
            <a:chExt cx="3199" cy="1995"/>
          </a:xfrm>
        </p:grpSpPr>
        <p:sp>
          <p:nvSpPr>
            <p:cNvPr id="262199" name="Arc 3"/>
            <p:cNvSpPr>
              <a:spLocks/>
            </p:cNvSpPr>
            <p:nvPr/>
          </p:nvSpPr>
          <p:spPr bwMode="auto">
            <a:xfrm flipH="1">
              <a:off x="2029" y="6277"/>
              <a:ext cx="2935" cy="1960"/>
            </a:xfrm>
            <a:custGeom>
              <a:avLst/>
              <a:gdLst>
                <a:gd name="T0" fmla="*/ 0 w 30056"/>
                <a:gd name="T1" fmla="*/ 1 h 28135"/>
                <a:gd name="T2" fmla="*/ 27 w 30056"/>
                <a:gd name="T3" fmla="*/ 10 h 28135"/>
                <a:gd name="T4" fmla="*/ 8 w 30056"/>
                <a:gd name="T5" fmla="*/ 7 h 28135"/>
                <a:gd name="T6" fmla="*/ 0 60000 65536"/>
                <a:gd name="T7" fmla="*/ 0 60000 65536"/>
                <a:gd name="T8" fmla="*/ 0 60000 65536"/>
                <a:gd name="T9" fmla="*/ 0 w 30056"/>
                <a:gd name="T10" fmla="*/ 0 h 28135"/>
                <a:gd name="T11" fmla="*/ 30056 w 30056"/>
                <a:gd name="T12" fmla="*/ 28135 h 28135"/>
              </a:gdLst>
              <a:ahLst/>
              <a:cxnLst>
                <a:cxn ang="T6">
                  <a:pos x="T0" y="T1"/>
                </a:cxn>
                <a:cxn ang="T7">
                  <a:pos x="T2" y="T3"/>
                </a:cxn>
                <a:cxn ang="T8">
                  <a:pos x="T4" y="T5"/>
                </a:cxn>
              </a:cxnLst>
              <a:rect l="T9" t="T10" r="T11" b="T12"/>
              <a:pathLst>
                <a:path w="30056" h="28135" fill="none" extrusionOk="0">
                  <a:moveTo>
                    <a:pt x="-1" y="1723"/>
                  </a:moveTo>
                  <a:cubicBezTo>
                    <a:pt x="2673" y="586"/>
                    <a:pt x="5550" y="-1"/>
                    <a:pt x="8456" y="0"/>
                  </a:cubicBezTo>
                  <a:cubicBezTo>
                    <a:pt x="20385" y="0"/>
                    <a:pt x="30056" y="9670"/>
                    <a:pt x="30056" y="21600"/>
                  </a:cubicBezTo>
                  <a:cubicBezTo>
                    <a:pt x="30056" y="23817"/>
                    <a:pt x="29714" y="26021"/>
                    <a:pt x="29043" y="28134"/>
                  </a:cubicBezTo>
                </a:path>
                <a:path w="30056" h="28135" stroke="0" extrusionOk="0">
                  <a:moveTo>
                    <a:pt x="-1" y="1723"/>
                  </a:moveTo>
                  <a:cubicBezTo>
                    <a:pt x="2673" y="586"/>
                    <a:pt x="5550" y="-1"/>
                    <a:pt x="8456" y="0"/>
                  </a:cubicBezTo>
                  <a:cubicBezTo>
                    <a:pt x="20385" y="0"/>
                    <a:pt x="30056" y="9670"/>
                    <a:pt x="30056" y="21600"/>
                  </a:cubicBezTo>
                  <a:cubicBezTo>
                    <a:pt x="30056" y="23817"/>
                    <a:pt x="29714" y="26021"/>
                    <a:pt x="29043" y="28134"/>
                  </a:cubicBezTo>
                  <a:lnTo>
                    <a:pt x="8456" y="21600"/>
                  </a:lnTo>
                  <a:close/>
                </a:path>
              </a:pathLst>
            </a:custGeom>
            <a:solidFill>
              <a:schemeClr val="accent1"/>
            </a:solidFill>
            <a:ln w="19050">
              <a:solidFill>
                <a:srgbClr val="000000"/>
              </a:solidFill>
              <a:round/>
              <a:headEnd/>
              <a:tailEnd/>
            </a:ln>
          </p:spPr>
          <p:txBody>
            <a:bodyPr/>
            <a:lstStyle/>
            <a:p>
              <a:endParaRPr lang="en-US"/>
            </a:p>
          </p:txBody>
        </p:sp>
        <p:sp>
          <p:nvSpPr>
            <p:cNvPr id="262200" name="Arc 4"/>
            <p:cNvSpPr>
              <a:spLocks/>
            </p:cNvSpPr>
            <p:nvPr/>
          </p:nvSpPr>
          <p:spPr bwMode="auto">
            <a:xfrm rot="9469453" flipH="1">
              <a:off x="3096" y="6746"/>
              <a:ext cx="2132" cy="1080"/>
            </a:xfrm>
            <a:custGeom>
              <a:avLst/>
              <a:gdLst>
                <a:gd name="T0" fmla="*/ 0 w 36532"/>
                <a:gd name="T1" fmla="*/ 1 h 21600"/>
                <a:gd name="T2" fmla="*/ 7 w 36532"/>
                <a:gd name="T3" fmla="*/ 3 h 21600"/>
                <a:gd name="T4" fmla="*/ 3 w 36532"/>
                <a:gd name="T5" fmla="*/ 3 h 21600"/>
                <a:gd name="T6" fmla="*/ 0 60000 65536"/>
                <a:gd name="T7" fmla="*/ 0 60000 65536"/>
                <a:gd name="T8" fmla="*/ 0 60000 65536"/>
                <a:gd name="T9" fmla="*/ 0 w 36532"/>
                <a:gd name="T10" fmla="*/ 0 h 21600"/>
                <a:gd name="T11" fmla="*/ 36532 w 36532"/>
                <a:gd name="T12" fmla="*/ 21600 h 21600"/>
              </a:gdLst>
              <a:ahLst/>
              <a:cxnLst>
                <a:cxn ang="T6">
                  <a:pos x="T0" y="T1"/>
                </a:cxn>
                <a:cxn ang="T7">
                  <a:pos x="T2" y="T3"/>
                </a:cxn>
                <a:cxn ang="T8">
                  <a:pos x="T4" y="T5"/>
                </a:cxn>
              </a:cxnLst>
              <a:rect l="T9" t="T10" r="T11" b="T12"/>
              <a:pathLst>
                <a:path w="36532" h="21600" fill="none" extrusionOk="0">
                  <a:moveTo>
                    <a:pt x="-1" y="5992"/>
                  </a:moveTo>
                  <a:cubicBezTo>
                    <a:pt x="4019" y="2146"/>
                    <a:pt x="9368" y="-1"/>
                    <a:pt x="14932" y="0"/>
                  </a:cubicBezTo>
                  <a:cubicBezTo>
                    <a:pt x="26861" y="0"/>
                    <a:pt x="36532" y="9670"/>
                    <a:pt x="36532" y="21600"/>
                  </a:cubicBezTo>
                </a:path>
                <a:path w="36532" h="21600" stroke="0" extrusionOk="0">
                  <a:moveTo>
                    <a:pt x="-1" y="5992"/>
                  </a:moveTo>
                  <a:cubicBezTo>
                    <a:pt x="4019" y="2146"/>
                    <a:pt x="9368" y="-1"/>
                    <a:pt x="14932" y="0"/>
                  </a:cubicBezTo>
                  <a:cubicBezTo>
                    <a:pt x="26861" y="0"/>
                    <a:pt x="36532" y="9670"/>
                    <a:pt x="36532" y="21600"/>
                  </a:cubicBezTo>
                  <a:lnTo>
                    <a:pt x="14932" y="21600"/>
                  </a:lnTo>
                  <a:close/>
                </a:path>
              </a:pathLst>
            </a:custGeom>
            <a:solidFill>
              <a:schemeClr val="accent1"/>
            </a:solidFill>
            <a:ln w="19050">
              <a:solidFill>
                <a:srgbClr val="000000"/>
              </a:solidFill>
              <a:round/>
              <a:headEnd/>
              <a:tailEnd/>
            </a:ln>
          </p:spPr>
          <p:txBody>
            <a:bodyPr/>
            <a:lstStyle/>
            <a:p>
              <a:endParaRPr lang="en-US"/>
            </a:p>
          </p:txBody>
        </p:sp>
        <p:sp>
          <p:nvSpPr>
            <p:cNvPr id="262201" name="Arc 5"/>
            <p:cNvSpPr>
              <a:spLocks/>
            </p:cNvSpPr>
            <p:nvPr/>
          </p:nvSpPr>
          <p:spPr bwMode="auto">
            <a:xfrm rot="10276613" flipH="1">
              <a:off x="2091" y="7893"/>
              <a:ext cx="1229" cy="379"/>
            </a:xfrm>
            <a:custGeom>
              <a:avLst/>
              <a:gdLst>
                <a:gd name="T0" fmla="*/ 0 w 39215"/>
                <a:gd name="T1" fmla="*/ 0 h 21600"/>
                <a:gd name="T2" fmla="*/ 1 w 39215"/>
                <a:gd name="T3" fmla="*/ 0 h 21600"/>
                <a:gd name="T4" fmla="*/ 1 w 39215"/>
                <a:gd name="T5" fmla="*/ 0 h 21600"/>
                <a:gd name="T6" fmla="*/ 0 60000 65536"/>
                <a:gd name="T7" fmla="*/ 0 60000 65536"/>
                <a:gd name="T8" fmla="*/ 0 60000 65536"/>
                <a:gd name="T9" fmla="*/ 0 w 39215"/>
                <a:gd name="T10" fmla="*/ 0 h 21600"/>
                <a:gd name="T11" fmla="*/ 39215 w 39215"/>
                <a:gd name="T12" fmla="*/ 21600 h 21600"/>
              </a:gdLst>
              <a:ahLst/>
              <a:cxnLst>
                <a:cxn ang="T6">
                  <a:pos x="T0" y="T1"/>
                </a:cxn>
                <a:cxn ang="T7">
                  <a:pos x="T2" y="T3"/>
                </a:cxn>
                <a:cxn ang="T8">
                  <a:pos x="T4" y="T5"/>
                </a:cxn>
              </a:cxnLst>
              <a:rect l="T9" t="T10" r="T11" b="T12"/>
              <a:pathLst>
                <a:path w="39215" h="21600" fill="none" extrusionOk="0">
                  <a:moveTo>
                    <a:pt x="-1" y="9676"/>
                  </a:moveTo>
                  <a:cubicBezTo>
                    <a:pt x="4000" y="3634"/>
                    <a:pt x="10764" y="-1"/>
                    <a:pt x="18011" y="0"/>
                  </a:cubicBezTo>
                  <a:cubicBezTo>
                    <a:pt x="28353" y="0"/>
                    <a:pt x="37244" y="7331"/>
                    <a:pt x="39215" y="17484"/>
                  </a:cubicBezTo>
                </a:path>
                <a:path w="39215" h="21600" stroke="0" extrusionOk="0">
                  <a:moveTo>
                    <a:pt x="-1" y="9676"/>
                  </a:moveTo>
                  <a:cubicBezTo>
                    <a:pt x="4000" y="3634"/>
                    <a:pt x="10764" y="-1"/>
                    <a:pt x="18011" y="0"/>
                  </a:cubicBezTo>
                  <a:cubicBezTo>
                    <a:pt x="28353" y="0"/>
                    <a:pt x="37244" y="7331"/>
                    <a:pt x="39215" y="17484"/>
                  </a:cubicBezTo>
                  <a:lnTo>
                    <a:pt x="18011" y="21600"/>
                  </a:lnTo>
                  <a:close/>
                </a:path>
              </a:pathLst>
            </a:custGeom>
            <a:solidFill>
              <a:schemeClr val="accent1"/>
            </a:solidFill>
            <a:ln w="19050">
              <a:solidFill>
                <a:srgbClr val="000000"/>
              </a:solidFill>
              <a:round/>
              <a:headEnd/>
              <a:tailEnd/>
            </a:ln>
          </p:spPr>
          <p:txBody>
            <a:bodyPr/>
            <a:lstStyle/>
            <a:p>
              <a:endParaRPr lang="en-US"/>
            </a:p>
          </p:txBody>
        </p:sp>
      </p:grpSp>
      <p:grpSp>
        <p:nvGrpSpPr>
          <p:cNvPr id="262146" name="Group 6"/>
          <p:cNvGrpSpPr>
            <a:grpSpLocks/>
          </p:cNvGrpSpPr>
          <p:nvPr/>
        </p:nvGrpSpPr>
        <p:grpSpPr bwMode="auto">
          <a:xfrm>
            <a:off x="3132138" y="4652963"/>
            <a:ext cx="2016125" cy="1657350"/>
            <a:chOff x="2538" y="10393"/>
            <a:chExt cx="3091" cy="2729"/>
          </a:xfrm>
        </p:grpSpPr>
        <p:sp>
          <p:nvSpPr>
            <p:cNvPr id="262187" name="Arc 7"/>
            <p:cNvSpPr>
              <a:spLocks/>
            </p:cNvSpPr>
            <p:nvPr/>
          </p:nvSpPr>
          <p:spPr bwMode="auto">
            <a:xfrm rot="1427103" flipV="1">
              <a:off x="4312" y="12252"/>
              <a:ext cx="628" cy="723"/>
            </a:xfrm>
            <a:custGeom>
              <a:avLst/>
              <a:gdLst>
                <a:gd name="T0" fmla="*/ 0 w 25120"/>
                <a:gd name="T1" fmla="*/ 0 h 28932"/>
                <a:gd name="T2" fmla="*/ 0 w 25120"/>
                <a:gd name="T3" fmla="*/ 0 h 28932"/>
                <a:gd name="T4" fmla="*/ 0 w 25120"/>
                <a:gd name="T5" fmla="*/ 0 h 28932"/>
                <a:gd name="T6" fmla="*/ 0 60000 65536"/>
                <a:gd name="T7" fmla="*/ 0 60000 65536"/>
                <a:gd name="T8" fmla="*/ 0 60000 65536"/>
                <a:gd name="T9" fmla="*/ 0 w 25120"/>
                <a:gd name="T10" fmla="*/ 0 h 28932"/>
                <a:gd name="T11" fmla="*/ 25120 w 25120"/>
                <a:gd name="T12" fmla="*/ 28932 h 28932"/>
              </a:gdLst>
              <a:ahLst/>
              <a:cxnLst>
                <a:cxn ang="T6">
                  <a:pos x="T0" y="T1"/>
                </a:cxn>
                <a:cxn ang="T7">
                  <a:pos x="T2" y="T3"/>
                </a:cxn>
                <a:cxn ang="T8">
                  <a:pos x="T4" y="T5"/>
                </a:cxn>
              </a:cxnLst>
              <a:rect l="T9" t="T10" r="T11" b="T12"/>
              <a:pathLst>
                <a:path w="25120" h="28932" fill="none" extrusionOk="0">
                  <a:moveTo>
                    <a:pt x="-1" y="288"/>
                  </a:moveTo>
                  <a:cubicBezTo>
                    <a:pt x="1163" y="96"/>
                    <a:pt x="2340" y="-1"/>
                    <a:pt x="3520" y="0"/>
                  </a:cubicBezTo>
                  <a:cubicBezTo>
                    <a:pt x="15449" y="0"/>
                    <a:pt x="25120" y="9670"/>
                    <a:pt x="25120" y="21600"/>
                  </a:cubicBezTo>
                  <a:cubicBezTo>
                    <a:pt x="25120" y="24099"/>
                    <a:pt x="24686" y="26580"/>
                    <a:pt x="23837" y="28931"/>
                  </a:cubicBezTo>
                </a:path>
                <a:path w="25120" h="28932" stroke="0" extrusionOk="0">
                  <a:moveTo>
                    <a:pt x="-1" y="288"/>
                  </a:moveTo>
                  <a:cubicBezTo>
                    <a:pt x="1163" y="96"/>
                    <a:pt x="2340" y="-1"/>
                    <a:pt x="3520" y="0"/>
                  </a:cubicBezTo>
                  <a:cubicBezTo>
                    <a:pt x="15449" y="0"/>
                    <a:pt x="25120" y="9670"/>
                    <a:pt x="25120" y="21600"/>
                  </a:cubicBezTo>
                  <a:cubicBezTo>
                    <a:pt x="25120" y="24099"/>
                    <a:pt x="24686" y="26580"/>
                    <a:pt x="23837" y="28931"/>
                  </a:cubicBezTo>
                  <a:lnTo>
                    <a:pt x="3520" y="21600"/>
                  </a:lnTo>
                  <a:close/>
                </a:path>
              </a:pathLst>
            </a:custGeom>
            <a:noFill/>
            <a:ln w="19050">
              <a:solidFill>
                <a:srgbClr val="000000"/>
              </a:solidFill>
              <a:round/>
              <a:headEnd/>
              <a:tailEnd/>
            </a:ln>
          </p:spPr>
          <p:txBody>
            <a:bodyPr/>
            <a:lstStyle/>
            <a:p>
              <a:endParaRPr lang="en-US"/>
            </a:p>
          </p:txBody>
        </p:sp>
        <p:sp>
          <p:nvSpPr>
            <p:cNvPr id="262188" name="Arc 8"/>
            <p:cNvSpPr>
              <a:spLocks/>
            </p:cNvSpPr>
            <p:nvPr/>
          </p:nvSpPr>
          <p:spPr bwMode="auto">
            <a:xfrm flipV="1">
              <a:off x="4909" y="12037"/>
              <a:ext cx="540" cy="578"/>
            </a:xfrm>
            <a:custGeom>
              <a:avLst/>
              <a:gdLst>
                <a:gd name="T0" fmla="*/ 0 w 21600"/>
                <a:gd name="T1" fmla="*/ 0 h 23144"/>
                <a:gd name="T2" fmla="*/ 0 w 21600"/>
                <a:gd name="T3" fmla="*/ 0 h 23144"/>
                <a:gd name="T4" fmla="*/ 0 w 21600"/>
                <a:gd name="T5" fmla="*/ 0 h 23144"/>
                <a:gd name="T6" fmla="*/ 0 60000 65536"/>
                <a:gd name="T7" fmla="*/ 0 60000 65536"/>
                <a:gd name="T8" fmla="*/ 0 60000 65536"/>
                <a:gd name="T9" fmla="*/ 0 w 21600"/>
                <a:gd name="T10" fmla="*/ 0 h 23144"/>
                <a:gd name="T11" fmla="*/ 21600 w 21600"/>
                <a:gd name="T12" fmla="*/ 23144 h 23144"/>
              </a:gdLst>
              <a:ahLst/>
              <a:cxnLst>
                <a:cxn ang="T6">
                  <a:pos x="T0" y="T1"/>
                </a:cxn>
                <a:cxn ang="T7">
                  <a:pos x="T2" y="T3"/>
                </a:cxn>
                <a:cxn ang="T8">
                  <a:pos x="T4" y="T5"/>
                </a:cxn>
              </a:cxnLst>
              <a:rect l="T9" t="T10" r="T11" b="T12"/>
              <a:pathLst>
                <a:path w="21600" h="23144" fill="none" extrusionOk="0">
                  <a:moveTo>
                    <a:pt x="-1" y="0"/>
                  </a:moveTo>
                  <a:cubicBezTo>
                    <a:pt x="11929" y="0"/>
                    <a:pt x="21600" y="9670"/>
                    <a:pt x="21600" y="21600"/>
                  </a:cubicBezTo>
                  <a:cubicBezTo>
                    <a:pt x="21600" y="22115"/>
                    <a:pt x="21581" y="22630"/>
                    <a:pt x="21544" y="23143"/>
                  </a:cubicBezTo>
                </a:path>
                <a:path w="21600" h="23144" stroke="0" extrusionOk="0">
                  <a:moveTo>
                    <a:pt x="-1" y="0"/>
                  </a:moveTo>
                  <a:cubicBezTo>
                    <a:pt x="11929" y="0"/>
                    <a:pt x="21600" y="9670"/>
                    <a:pt x="21600" y="21600"/>
                  </a:cubicBezTo>
                  <a:cubicBezTo>
                    <a:pt x="21600" y="22115"/>
                    <a:pt x="21581" y="22630"/>
                    <a:pt x="21544" y="23143"/>
                  </a:cubicBezTo>
                  <a:lnTo>
                    <a:pt x="0" y="21600"/>
                  </a:lnTo>
                  <a:close/>
                </a:path>
              </a:pathLst>
            </a:custGeom>
            <a:noFill/>
            <a:ln w="19050">
              <a:solidFill>
                <a:srgbClr val="000000"/>
              </a:solidFill>
              <a:round/>
              <a:headEnd/>
              <a:tailEnd/>
            </a:ln>
          </p:spPr>
          <p:txBody>
            <a:bodyPr/>
            <a:lstStyle/>
            <a:p>
              <a:endParaRPr lang="en-US"/>
            </a:p>
          </p:txBody>
        </p:sp>
        <p:sp>
          <p:nvSpPr>
            <p:cNvPr id="262189" name="Arc 9"/>
            <p:cNvSpPr>
              <a:spLocks/>
            </p:cNvSpPr>
            <p:nvPr/>
          </p:nvSpPr>
          <p:spPr bwMode="auto">
            <a:xfrm flipV="1">
              <a:off x="5089" y="11174"/>
              <a:ext cx="540" cy="1021"/>
            </a:xfrm>
            <a:custGeom>
              <a:avLst/>
              <a:gdLst>
                <a:gd name="T0" fmla="*/ 0 w 21600"/>
                <a:gd name="T1" fmla="*/ 0 h 40841"/>
                <a:gd name="T2" fmla="*/ 0 w 21600"/>
                <a:gd name="T3" fmla="*/ 1 h 40841"/>
                <a:gd name="T4" fmla="*/ 0 w 21600"/>
                <a:gd name="T5" fmla="*/ 0 h 40841"/>
                <a:gd name="T6" fmla="*/ 0 60000 65536"/>
                <a:gd name="T7" fmla="*/ 0 60000 65536"/>
                <a:gd name="T8" fmla="*/ 0 60000 65536"/>
                <a:gd name="T9" fmla="*/ 0 w 21600"/>
                <a:gd name="T10" fmla="*/ 0 h 40841"/>
                <a:gd name="T11" fmla="*/ 21600 w 21600"/>
                <a:gd name="T12" fmla="*/ 40841 h 40841"/>
              </a:gdLst>
              <a:ahLst/>
              <a:cxnLst>
                <a:cxn ang="T6">
                  <a:pos x="T0" y="T1"/>
                </a:cxn>
                <a:cxn ang="T7">
                  <a:pos x="T2" y="T3"/>
                </a:cxn>
                <a:cxn ang="T8">
                  <a:pos x="T4" y="T5"/>
                </a:cxn>
              </a:cxnLst>
              <a:rect l="T9" t="T10" r="T11" b="T12"/>
              <a:pathLst>
                <a:path w="21600" h="40841" fill="none" extrusionOk="0">
                  <a:moveTo>
                    <a:pt x="6016" y="-1"/>
                  </a:moveTo>
                  <a:cubicBezTo>
                    <a:pt x="15248" y="2676"/>
                    <a:pt x="21600" y="11132"/>
                    <a:pt x="21600" y="20745"/>
                  </a:cubicBezTo>
                  <a:cubicBezTo>
                    <a:pt x="21600" y="29618"/>
                    <a:pt x="16173" y="37588"/>
                    <a:pt x="7918" y="40841"/>
                  </a:cubicBezTo>
                </a:path>
                <a:path w="21600" h="40841" stroke="0" extrusionOk="0">
                  <a:moveTo>
                    <a:pt x="6016" y="-1"/>
                  </a:moveTo>
                  <a:cubicBezTo>
                    <a:pt x="15248" y="2676"/>
                    <a:pt x="21600" y="11132"/>
                    <a:pt x="21600" y="20745"/>
                  </a:cubicBezTo>
                  <a:cubicBezTo>
                    <a:pt x="21600" y="29618"/>
                    <a:pt x="16173" y="37588"/>
                    <a:pt x="7918" y="40841"/>
                  </a:cubicBezTo>
                  <a:lnTo>
                    <a:pt x="0" y="20745"/>
                  </a:lnTo>
                  <a:close/>
                </a:path>
              </a:pathLst>
            </a:custGeom>
            <a:noFill/>
            <a:ln w="19050">
              <a:solidFill>
                <a:srgbClr val="000000"/>
              </a:solidFill>
              <a:round/>
              <a:headEnd/>
              <a:tailEnd/>
            </a:ln>
          </p:spPr>
          <p:txBody>
            <a:bodyPr/>
            <a:lstStyle/>
            <a:p>
              <a:endParaRPr lang="en-US"/>
            </a:p>
          </p:txBody>
        </p:sp>
        <p:sp>
          <p:nvSpPr>
            <p:cNvPr id="262190" name="Arc 10"/>
            <p:cNvSpPr>
              <a:spLocks/>
            </p:cNvSpPr>
            <p:nvPr/>
          </p:nvSpPr>
          <p:spPr bwMode="auto">
            <a:xfrm rot="15932169" flipV="1">
              <a:off x="4794" y="10643"/>
              <a:ext cx="540" cy="769"/>
            </a:xfrm>
            <a:custGeom>
              <a:avLst/>
              <a:gdLst>
                <a:gd name="T0" fmla="*/ 0 w 21600"/>
                <a:gd name="T1" fmla="*/ 0 h 30768"/>
                <a:gd name="T2" fmla="*/ 0 w 21600"/>
                <a:gd name="T3" fmla="*/ 0 h 30768"/>
                <a:gd name="T4" fmla="*/ 0 w 21600"/>
                <a:gd name="T5" fmla="*/ 0 h 30768"/>
                <a:gd name="T6" fmla="*/ 0 60000 65536"/>
                <a:gd name="T7" fmla="*/ 0 60000 65536"/>
                <a:gd name="T8" fmla="*/ 0 60000 65536"/>
                <a:gd name="T9" fmla="*/ 0 w 21600"/>
                <a:gd name="T10" fmla="*/ 0 h 30768"/>
                <a:gd name="T11" fmla="*/ 21600 w 21600"/>
                <a:gd name="T12" fmla="*/ 30768 h 30768"/>
              </a:gdLst>
              <a:ahLst/>
              <a:cxnLst>
                <a:cxn ang="T6">
                  <a:pos x="T0" y="T1"/>
                </a:cxn>
                <a:cxn ang="T7">
                  <a:pos x="T2" y="T3"/>
                </a:cxn>
                <a:cxn ang="T8">
                  <a:pos x="T4" y="T5"/>
                </a:cxn>
              </a:cxnLst>
              <a:rect l="T9" t="T10" r="T11" b="T12"/>
              <a:pathLst>
                <a:path w="21600" h="30768" fill="none" extrusionOk="0">
                  <a:moveTo>
                    <a:pt x="-1" y="0"/>
                  </a:moveTo>
                  <a:cubicBezTo>
                    <a:pt x="11929" y="0"/>
                    <a:pt x="21600" y="9670"/>
                    <a:pt x="21600" y="21600"/>
                  </a:cubicBezTo>
                  <a:cubicBezTo>
                    <a:pt x="21600" y="24768"/>
                    <a:pt x="20902" y="27898"/>
                    <a:pt x="19557" y="30767"/>
                  </a:cubicBezTo>
                </a:path>
                <a:path w="21600" h="30768" stroke="0" extrusionOk="0">
                  <a:moveTo>
                    <a:pt x="-1" y="0"/>
                  </a:moveTo>
                  <a:cubicBezTo>
                    <a:pt x="11929" y="0"/>
                    <a:pt x="21600" y="9670"/>
                    <a:pt x="21600" y="21600"/>
                  </a:cubicBezTo>
                  <a:cubicBezTo>
                    <a:pt x="21600" y="24768"/>
                    <a:pt x="20902" y="27898"/>
                    <a:pt x="19557" y="30767"/>
                  </a:cubicBezTo>
                  <a:lnTo>
                    <a:pt x="0" y="21600"/>
                  </a:lnTo>
                  <a:close/>
                </a:path>
              </a:pathLst>
            </a:custGeom>
            <a:noFill/>
            <a:ln w="19050">
              <a:solidFill>
                <a:srgbClr val="000000"/>
              </a:solidFill>
              <a:round/>
              <a:headEnd/>
              <a:tailEnd/>
            </a:ln>
          </p:spPr>
          <p:txBody>
            <a:bodyPr/>
            <a:lstStyle/>
            <a:p>
              <a:endParaRPr lang="en-US"/>
            </a:p>
          </p:txBody>
        </p:sp>
        <p:sp>
          <p:nvSpPr>
            <p:cNvPr id="262191" name="Arc 11"/>
            <p:cNvSpPr>
              <a:spLocks/>
            </p:cNvSpPr>
            <p:nvPr/>
          </p:nvSpPr>
          <p:spPr bwMode="auto">
            <a:xfrm rot="13952104" flipV="1">
              <a:off x="4276" y="10362"/>
              <a:ext cx="564" cy="743"/>
            </a:xfrm>
            <a:custGeom>
              <a:avLst/>
              <a:gdLst>
                <a:gd name="T0" fmla="*/ 0 w 22561"/>
                <a:gd name="T1" fmla="*/ 0 h 29732"/>
                <a:gd name="T2" fmla="*/ 0 w 22561"/>
                <a:gd name="T3" fmla="*/ 0 h 29732"/>
                <a:gd name="T4" fmla="*/ 0 w 22561"/>
                <a:gd name="T5" fmla="*/ 0 h 29732"/>
                <a:gd name="T6" fmla="*/ 0 60000 65536"/>
                <a:gd name="T7" fmla="*/ 0 60000 65536"/>
                <a:gd name="T8" fmla="*/ 0 60000 65536"/>
                <a:gd name="T9" fmla="*/ 0 w 22561"/>
                <a:gd name="T10" fmla="*/ 0 h 29732"/>
                <a:gd name="T11" fmla="*/ 22561 w 22561"/>
                <a:gd name="T12" fmla="*/ 29732 h 29732"/>
              </a:gdLst>
              <a:ahLst/>
              <a:cxnLst>
                <a:cxn ang="T6">
                  <a:pos x="T0" y="T1"/>
                </a:cxn>
                <a:cxn ang="T7">
                  <a:pos x="T2" y="T3"/>
                </a:cxn>
                <a:cxn ang="T8">
                  <a:pos x="T4" y="T5"/>
                </a:cxn>
              </a:cxnLst>
              <a:rect l="T9" t="T10" r="T11" b="T12"/>
              <a:pathLst>
                <a:path w="22561" h="29732" fill="none" extrusionOk="0">
                  <a:moveTo>
                    <a:pt x="0" y="21"/>
                  </a:moveTo>
                  <a:cubicBezTo>
                    <a:pt x="320" y="7"/>
                    <a:pt x="640" y="-1"/>
                    <a:pt x="961" y="0"/>
                  </a:cubicBezTo>
                  <a:cubicBezTo>
                    <a:pt x="12890" y="0"/>
                    <a:pt x="22561" y="9670"/>
                    <a:pt x="22561" y="21600"/>
                  </a:cubicBezTo>
                  <a:cubicBezTo>
                    <a:pt x="22561" y="24387"/>
                    <a:pt x="22021" y="27149"/>
                    <a:pt x="20971" y="29731"/>
                  </a:cubicBezTo>
                </a:path>
                <a:path w="22561" h="29732" stroke="0" extrusionOk="0">
                  <a:moveTo>
                    <a:pt x="0" y="21"/>
                  </a:moveTo>
                  <a:cubicBezTo>
                    <a:pt x="320" y="7"/>
                    <a:pt x="640" y="-1"/>
                    <a:pt x="961" y="0"/>
                  </a:cubicBezTo>
                  <a:cubicBezTo>
                    <a:pt x="12890" y="0"/>
                    <a:pt x="22561" y="9670"/>
                    <a:pt x="22561" y="21600"/>
                  </a:cubicBezTo>
                  <a:cubicBezTo>
                    <a:pt x="22561" y="24387"/>
                    <a:pt x="22021" y="27149"/>
                    <a:pt x="20971" y="29731"/>
                  </a:cubicBezTo>
                  <a:lnTo>
                    <a:pt x="961" y="21600"/>
                  </a:lnTo>
                  <a:close/>
                </a:path>
              </a:pathLst>
            </a:custGeom>
            <a:noFill/>
            <a:ln w="19050">
              <a:solidFill>
                <a:srgbClr val="000000"/>
              </a:solidFill>
              <a:round/>
              <a:headEnd/>
              <a:tailEnd/>
            </a:ln>
          </p:spPr>
          <p:txBody>
            <a:bodyPr/>
            <a:lstStyle/>
            <a:p>
              <a:endParaRPr lang="en-US"/>
            </a:p>
          </p:txBody>
        </p:sp>
        <p:sp>
          <p:nvSpPr>
            <p:cNvPr id="262192" name="Arc 12"/>
            <p:cNvSpPr>
              <a:spLocks/>
            </p:cNvSpPr>
            <p:nvPr/>
          </p:nvSpPr>
          <p:spPr bwMode="auto">
            <a:xfrm rot="12994382" flipV="1">
              <a:off x="3577" y="10393"/>
              <a:ext cx="540" cy="695"/>
            </a:xfrm>
            <a:custGeom>
              <a:avLst/>
              <a:gdLst>
                <a:gd name="T0" fmla="*/ 0 w 21600"/>
                <a:gd name="T1" fmla="*/ 0 h 27788"/>
                <a:gd name="T2" fmla="*/ 0 w 21600"/>
                <a:gd name="T3" fmla="*/ 0 h 27788"/>
                <a:gd name="T4" fmla="*/ 0 w 21600"/>
                <a:gd name="T5" fmla="*/ 0 h 27788"/>
                <a:gd name="T6" fmla="*/ 0 60000 65536"/>
                <a:gd name="T7" fmla="*/ 0 60000 65536"/>
                <a:gd name="T8" fmla="*/ 0 60000 65536"/>
                <a:gd name="T9" fmla="*/ 0 w 21600"/>
                <a:gd name="T10" fmla="*/ 0 h 27788"/>
                <a:gd name="T11" fmla="*/ 21600 w 21600"/>
                <a:gd name="T12" fmla="*/ 27788 h 27788"/>
              </a:gdLst>
              <a:ahLst/>
              <a:cxnLst>
                <a:cxn ang="T6">
                  <a:pos x="T0" y="T1"/>
                </a:cxn>
                <a:cxn ang="T7">
                  <a:pos x="T2" y="T3"/>
                </a:cxn>
                <a:cxn ang="T8">
                  <a:pos x="T4" y="T5"/>
                </a:cxn>
              </a:cxnLst>
              <a:rect l="T9" t="T10" r="T11" b="T12"/>
              <a:pathLst>
                <a:path w="21600" h="27788" fill="none" extrusionOk="0">
                  <a:moveTo>
                    <a:pt x="-1" y="0"/>
                  </a:moveTo>
                  <a:cubicBezTo>
                    <a:pt x="11929" y="0"/>
                    <a:pt x="21600" y="9670"/>
                    <a:pt x="21600" y="21600"/>
                  </a:cubicBezTo>
                  <a:cubicBezTo>
                    <a:pt x="21600" y="23695"/>
                    <a:pt x="21295" y="25780"/>
                    <a:pt x="20694" y="27787"/>
                  </a:cubicBezTo>
                </a:path>
                <a:path w="21600" h="27788" stroke="0" extrusionOk="0">
                  <a:moveTo>
                    <a:pt x="-1" y="0"/>
                  </a:moveTo>
                  <a:cubicBezTo>
                    <a:pt x="11929" y="0"/>
                    <a:pt x="21600" y="9670"/>
                    <a:pt x="21600" y="21600"/>
                  </a:cubicBezTo>
                  <a:cubicBezTo>
                    <a:pt x="21600" y="23695"/>
                    <a:pt x="21295" y="25780"/>
                    <a:pt x="20694" y="27787"/>
                  </a:cubicBezTo>
                  <a:lnTo>
                    <a:pt x="0" y="21600"/>
                  </a:lnTo>
                  <a:close/>
                </a:path>
              </a:pathLst>
            </a:custGeom>
            <a:noFill/>
            <a:ln w="19050">
              <a:solidFill>
                <a:srgbClr val="000000"/>
              </a:solidFill>
              <a:round/>
              <a:headEnd/>
              <a:tailEnd/>
            </a:ln>
          </p:spPr>
          <p:txBody>
            <a:bodyPr/>
            <a:lstStyle/>
            <a:p>
              <a:endParaRPr lang="en-US"/>
            </a:p>
          </p:txBody>
        </p:sp>
        <p:sp>
          <p:nvSpPr>
            <p:cNvPr id="262193" name="Arc 13"/>
            <p:cNvSpPr>
              <a:spLocks/>
            </p:cNvSpPr>
            <p:nvPr/>
          </p:nvSpPr>
          <p:spPr bwMode="auto">
            <a:xfrm rot="11108894" flipV="1">
              <a:off x="3109" y="10597"/>
              <a:ext cx="540" cy="669"/>
            </a:xfrm>
            <a:custGeom>
              <a:avLst/>
              <a:gdLst>
                <a:gd name="T0" fmla="*/ 0 w 21600"/>
                <a:gd name="T1" fmla="*/ 0 h 26743"/>
                <a:gd name="T2" fmla="*/ 0 w 21600"/>
                <a:gd name="T3" fmla="*/ 0 h 26743"/>
                <a:gd name="T4" fmla="*/ 0 w 21600"/>
                <a:gd name="T5" fmla="*/ 0 h 26743"/>
                <a:gd name="T6" fmla="*/ 0 60000 65536"/>
                <a:gd name="T7" fmla="*/ 0 60000 65536"/>
                <a:gd name="T8" fmla="*/ 0 60000 65536"/>
                <a:gd name="T9" fmla="*/ 0 w 21600"/>
                <a:gd name="T10" fmla="*/ 0 h 26743"/>
                <a:gd name="T11" fmla="*/ 21600 w 21600"/>
                <a:gd name="T12" fmla="*/ 26743 h 26743"/>
              </a:gdLst>
              <a:ahLst/>
              <a:cxnLst>
                <a:cxn ang="T6">
                  <a:pos x="T0" y="T1"/>
                </a:cxn>
                <a:cxn ang="T7">
                  <a:pos x="T2" y="T3"/>
                </a:cxn>
                <a:cxn ang="T8">
                  <a:pos x="T4" y="T5"/>
                </a:cxn>
              </a:cxnLst>
              <a:rect l="T9" t="T10" r="T11" b="T12"/>
              <a:pathLst>
                <a:path w="21600" h="26743" fill="none" extrusionOk="0">
                  <a:moveTo>
                    <a:pt x="-1" y="0"/>
                  </a:moveTo>
                  <a:cubicBezTo>
                    <a:pt x="11929" y="0"/>
                    <a:pt x="21600" y="9670"/>
                    <a:pt x="21600" y="21600"/>
                  </a:cubicBezTo>
                  <a:cubicBezTo>
                    <a:pt x="21600" y="23333"/>
                    <a:pt x="21391" y="25059"/>
                    <a:pt x="20978" y="26742"/>
                  </a:cubicBezTo>
                </a:path>
                <a:path w="21600" h="26743" stroke="0" extrusionOk="0">
                  <a:moveTo>
                    <a:pt x="-1" y="0"/>
                  </a:moveTo>
                  <a:cubicBezTo>
                    <a:pt x="11929" y="0"/>
                    <a:pt x="21600" y="9670"/>
                    <a:pt x="21600" y="21600"/>
                  </a:cubicBezTo>
                  <a:cubicBezTo>
                    <a:pt x="21600" y="23333"/>
                    <a:pt x="21391" y="25059"/>
                    <a:pt x="20978" y="26742"/>
                  </a:cubicBezTo>
                  <a:lnTo>
                    <a:pt x="0" y="21600"/>
                  </a:lnTo>
                  <a:close/>
                </a:path>
              </a:pathLst>
            </a:custGeom>
            <a:noFill/>
            <a:ln w="19050">
              <a:solidFill>
                <a:srgbClr val="000000"/>
              </a:solidFill>
              <a:round/>
              <a:headEnd/>
              <a:tailEnd/>
            </a:ln>
          </p:spPr>
          <p:txBody>
            <a:bodyPr/>
            <a:lstStyle/>
            <a:p>
              <a:endParaRPr lang="en-US"/>
            </a:p>
          </p:txBody>
        </p:sp>
        <p:sp>
          <p:nvSpPr>
            <p:cNvPr id="262194" name="Arc 14"/>
            <p:cNvSpPr>
              <a:spLocks/>
            </p:cNvSpPr>
            <p:nvPr/>
          </p:nvSpPr>
          <p:spPr bwMode="auto">
            <a:xfrm rot="10148786" flipV="1">
              <a:off x="2749" y="10957"/>
              <a:ext cx="540" cy="813"/>
            </a:xfrm>
            <a:custGeom>
              <a:avLst/>
              <a:gdLst>
                <a:gd name="T0" fmla="*/ 0 w 21600"/>
                <a:gd name="T1" fmla="*/ 0 h 32527"/>
                <a:gd name="T2" fmla="*/ 0 w 21600"/>
                <a:gd name="T3" fmla="*/ 0 h 32527"/>
                <a:gd name="T4" fmla="*/ 0 w 21600"/>
                <a:gd name="T5" fmla="*/ 0 h 32527"/>
                <a:gd name="T6" fmla="*/ 0 60000 65536"/>
                <a:gd name="T7" fmla="*/ 0 60000 65536"/>
                <a:gd name="T8" fmla="*/ 0 60000 65536"/>
                <a:gd name="T9" fmla="*/ 0 w 21600"/>
                <a:gd name="T10" fmla="*/ 0 h 32527"/>
                <a:gd name="T11" fmla="*/ 21600 w 21600"/>
                <a:gd name="T12" fmla="*/ 32527 h 32527"/>
              </a:gdLst>
              <a:ahLst/>
              <a:cxnLst>
                <a:cxn ang="T6">
                  <a:pos x="T0" y="T1"/>
                </a:cxn>
                <a:cxn ang="T7">
                  <a:pos x="T2" y="T3"/>
                </a:cxn>
                <a:cxn ang="T8">
                  <a:pos x="T4" y="T5"/>
                </a:cxn>
              </a:cxnLst>
              <a:rect l="T9" t="T10" r="T11" b="T12"/>
              <a:pathLst>
                <a:path w="21600" h="32527" fill="none" extrusionOk="0">
                  <a:moveTo>
                    <a:pt x="-1" y="0"/>
                  </a:moveTo>
                  <a:cubicBezTo>
                    <a:pt x="11929" y="0"/>
                    <a:pt x="21600" y="9670"/>
                    <a:pt x="21600" y="21600"/>
                  </a:cubicBezTo>
                  <a:cubicBezTo>
                    <a:pt x="21600" y="25441"/>
                    <a:pt x="20575" y="29213"/>
                    <a:pt x="18632" y="32527"/>
                  </a:cubicBezTo>
                </a:path>
                <a:path w="21600" h="32527" stroke="0" extrusionOk="0">
                  <a:moveTo>
                    <a:pt x="-1" y="0"/>
                  </a:moveTo>
                  <a:cubicBezTo>
                    <a:pt x="11929" y="0"/>
                    <a:pt x="21600" y="9670"/>
                    <a:pt x="21600" y="21600"/>
                  </a:cubicBezTo>
                  <a:cubicBezTo>
                    <a:pt x="21600" y="25441"/>
                    <a:pt x="20575" y="29213"/>
                    <a:pt x="18632" y="32527"/>
                  </a:cubicBezTo>
                  <a:lnTo>
                    <a:pt x="0" y="21600"/>
                  </a:lnTo>
                  <a:close/>
                </a:path>
              </a:pathLst>
            </a:custGeom>
            <a:noFill/>
            <a:ln w="19050">
              <a:solidFill>
                <a:srgbClr val="000000"/>
              </a:solidFill>
              <a:round/>
              <a:headEnd/>
              <a:tailEnd/>
            </a:ln>
          </p:spPr>
          <p:txBody>
            <a:bodyPr/>
            <a:lstStyle/>
            <a:p>
              <a:endParaRPr lang="en-US"/>
            </a:p>
          </p:txBody>
        </p:sp>
        <p:sp>
          <p:nvSpPr>
            <p:cNvPr id="262195" name="Arc 15"/>
            <p:cNvSpPr>
              <a:spLocks/>
            </p:cNvSpPr>
            <p:nvPr/>
          </p:nvSpPr>
          <p:spPr bwMode="auto">
            <a:xfrm rot="7421492" flipV="1">
              <a:off x="2672" y="11615"/>
              <a:ext cx="540" cy="808"/>
            </a:xfrm>
            <a:custGeom>
              <a:avLst/>
              <a:gdLst>
                <a:gd name="T0" fmla="*/ 0 w 21600"/>
                <a:gd name="T1" fmla="*/ 0 h 32305"/>
                <a:gd name="T2" fmla="*/ 0 w 21600"/>
                <a:gd name="T3" fmla="*/ 1 h 32305"/>
                <a:gd name="T4" fmla="*/ 0 w 21600"/>
                <a:gd name="T5" fmla="*/ 0 h 32305"/>
                <a:gd name="T6" fmla="*/ 0 60000 65536"/>
                <a:gd name="T7" fmla="*/ 0 60000 65536"/>
                <a:gd name="T8" fmla="*/ 0 60000 65536"/>
                <a:gd name="T9" fmla="*/ 0 w 21600"/>
                <a:gd name="T10" fmla="*/ 0 h 32305"/>
                <a:gd name="T11" fmla="*/ 21600 w 21600"/>
                <a:gd name="T12" fmla="*/ 32305 h 32305"/>
              </a:gdLst>
              <a:ahLst/>
              <a:cxnLst>
                <a:cxn ang="T6">
                  <a:pos x="T0" y="T1"/>
                </a:cxn>
                <a:cxn ang="T7">
                  <a:pos x="T2" y="T3"/>
                </a:cxn>
                <a:cxn ang="T8">
                  <a:pos x="T4" y="T5"/>
                </a:cxn>
              </a:cxnLst>
              <a:rect l="T9" t="T10" r="T11" b="T12"/>
              <a:pathLst>
                <a:path w="21600" h="32305" fill="none" extrusionOk="0">
                  <a:moveTo>
                    <a:pt x="-1" y="0"/>
                  </a:moveTo>
                  <a:cubicBezTo>
                    <a:pt x="11929" y="0"/>
                    <a:pt x="21600" y="9670"/>
                    <a:pt x="21600" y="21600"/>
                  </a:cubicBezTo>
                  <a:cubicBezTo>
                    <a:pt x="21600" y="25354"/>
                    <a:pt x="20621" y="29044"/>
                    <a:pt x="18760" y="32305"/>
                  </a:cubicBezTo>
                </a:path>
                <a:path w="21600" h="32305" stroke="0" extrusionOk="0">
                  <a:moveTo>
                    <a:pt x="-1" y="0"/>
                  </a:moveTo>
                  <a:cubicBezTo>
                    <a:pt x="11929" y="0"/>
                    <a:pt x="21600" y="9670"/>
                    <a:pt x="21600" y="21600"/>
                  </a:cubicBezTo>
                  <a:cubicBezTo>
                    <a:pt x="21600" y="25354"/>
                    <a:pt x="20621" y="29044"/>
                    <a:pt x="18760" y="32305"/>
                  </a:cubicBezTo>
                  <a:lnTo>
                    <a:pt x="0" y="21600"/>
                  </a:lnTo>
                  <a:close/>
                </a:path>
              </a:pathLst>
            </a:custGeom>
            <a:noFill/>
            <a:ln w="19050">
              <a:solidFill>
                <a:srgbClr val="000000"/>
              </a:solidFill>
              <a:round/>
              <a:headEnd/>
              <a:tailEnd/>
            </a:ln>
          </p:spPr>
          <p:txBody>
            <a:bodyPr/>
            <a:lstStyle/>
            <a:p>
              <a:endParaRPr lang="en-US"/>
            </a:p>
          </p:txBody>
        </p:sp>
        <p:sp>
          <p:nvSpPr>
            <p:cNvPr id="262196" name="Arc 16"/>
            <p:cNvSpPr>
              <a:spLocks/>
            </p:cNvSpPr>
            <p:nvPr/>
          </p:nvSpPr>
          <p:spPr bwMode="auto">
            <a:xfrm rot="4120014" flipV="1">
              <a:off x="2856" y="12290"/>
              <a:ext cx="686" cy="540"/>
            </a:xfrm>
            <a:custGeom>
              <a:avLst/>
              <a:gdLst>
                <a:gd name="T0" fmla="*/ 0 w 27424"/>
                <a:gd name="T1" fmla="*/ 0 h 21600"/>
                <a:gd name="T2" fmla="*/ 0 w 27424"/>
                <a:gd name="T3" fmla="*/ 0 h 21600"/>
                <a:gd name="T4" fmla="*/ 0 w 27424"/>
                <a:gd name="T5" fmla="*/ 0 h 21600"/>
                <a:gd name="T6" fmla="*/ 0 60000 65536"/>
                <a:gd name="T7" fmla="*/ 0 60000 65536"/>
                <a:gd name="T8" fmla="*/ 0 60000 65536"/>
                <a:gd name="T9" fmla="*/ 0 w 27424"/>
                <a:gd name="T10" fmla="*/ 0 h 21600"/>
                <a:gd name="T11" fmla="*/ 27424 w 27424"/>
                <a:gd name="T12" fmla="*/ 21600 h 21600"/>
              </a:gdLst>
              <a:ahLst/>
              <a:cxnLst>
                <a:cxn ang="T6">
                  <a:pos x="T0" y="T1"/>
                </a:cxn>
                <a:cxn ang="T7">
                  <a:pos x="T2" y="T3"/>
                </a:cxn>
                <a:cxn ang="T8">
                  <a:pos x="T4" y="T5"/>
                </a:cxn>
              </a:cxnLst>
              <a:rect l="T9" t="T10" r="T11" b="T12"/>
              <a:pathLst>
                <a:path w="27424" h="21600" fill="none" extrusionOk="0">
                  <a:moveTo>
                    <a:pt x="0" y="1147"/>
                  </a:moveTo>
                  <a:cubicBezTo>
                    <a:pt x="2237" y="387"/>
                    <a:pt x="4583" y="-1"/>
                    <a:pt x="6946" y="0"/>
                  </a:cubicBezTo>
                  <a:cubicBezTo>
                    <a:pt x="16227" y="0"/>
                    <a:pt x="24471" y="5929"/>
                    <a:pt x="27424" y="14728"/>
                  </a:cubicBezTo>
                </a:path>
                <a:path w="27424" h="21600" stroke="0" extrusionOk="0">
                  <a:moveTo>
                    <a:pt x="0" y="1147"/>
                  </a:moveTo>
                  <a:cubicBezTo>
                    <a:pt x="2237" y="387"/>
                    <a:pt x="4583" y="-1"/>
                    <a:pt x="6946" y="0"/>
                  </a:cubicBezTo>
                  <a:cubicBezTo>
                    <a:pt x="16227" y="0"/>
                    <a:pt x="24471" y="5929"/>
                    <a:pt x="27424" y="14728"/>
                  </a:cubicBezTo>
                  <a:lnTo>
                    <a:pt x="6946" y="21600"/>
                  </a:lnTo>
                  <a:close/>
                </a:path>
              </a:pathLst>
            </a:custGeom>
            <a:noFill/>
            <a:ln w="19050">
              <a:solidFill>
                <a:srgbClr val="000000"/>
              </a:solidFill>
              <a:round/>
              <a:headEnd/>
              <a:tailEnd/>
            </a:ln>
          </p:spPr>
          <p:txBody>
            <a:bodyPr/>
            <a:lstStyle/>
            <a:p>
              <a:endParaRPr lang="en-US"/>
            </a:p>
          </p:txBody>
        </p:sp>
        <p:sp>
          <p:nvSpPr>
            <p:cNvPr id="262197" name="Arc 17"/>
            <p:cNvSpPr>
              <a:spLocks/>
            </p:cNvSpPr>
            <p:nvPr/>
          </p:nvSpPr>
          <p:spPr bwMode="auto">
            <a:xfrm rot="3111974" flipV="1">
              <a:off x="3294" y="12571"/>
              <a:ext cx="540" cy="561"/>
            </a:xfrm>
            <a:custGeom>
              <a:avLst/>
              <a:gdLst>
                <a:gd name="T0" fmla="*/ 0 w 21600"/>
                <a:gd name="T1" fmla="*/ 0 h 22428"/>
                <a:gd name="T2" fmla="*/ 0 w 21600"/>
                <a:gd name="T3" fmla="*/ 0 h 22428"/>
                <a:gd name="T4" fmla="*/ 0 w 21600"/>
                <a:gd name="T5" fmla="*/ 0 h 22428"/>
                <a:gd name="T6" fmla="*/ 0 60000 65536"/>
                <a:gd name="T7" fmla="*/ 0 60000 65536"/>
                <a:gd name="T8" fmla="*/ 0 60000 65536"/>
                <a:gd name="T9" fmla="*/ 0 w 21600"/>
                <a:gd name="T10" fmla="*/ 0 h 22428"/>
                <a:gd name="T11" fmla="*/ 21600 w 21600"/>
                <a:gd name="T12" fmla="*/ 22428 h 22428"/>
              </a:gdLst>
              <a:ahLst/>
              <a:cxnLst>
                <a:cxn ang="T6">
                  <a:pos x="T0" y="T1"/>
                </a:cxn>
                <a:cxn ang="T7">
                  <a:pos x="T2" y="T3"/>
                </a:cxn>
                <a:cxn ang="T8">
                  <a:pos x="T4" y="T5"/>
                </a:cxn>
              </a:cxnLst>
              <a:rect l="T9" t="T10" r="T11" b="T12"/>
              <a:pathLst>
                <a:path w="21600" h="22428" fill="none" extrusionOk="0">
                  <a:moveTo>
                    <a:pt x="-1" y="0"/>
                  </a:moveTo>
                  <a:cubicBezTo>
                    <a:pt x="11929" y="0"/>
                    <a:pt x="21600" y="9670"/>
                    <a:pt x="21600" y="21600"/>
                  </a:cubicBezTo>
                  <a:cubicBezTo>
                    <a:pt x="21600" y="21876"/>
                    <a:pt x="21594" y="22152"/>
                    <a:pt x="21584" y="22428"/>
                  </a:cubicBezTo>
                </a:path>
                <a:path w="21600" h="22428" stroke="0" extrusionOk="0">
                  <a:moveTo>
                    <a:pt x="-1" y="0"/>
                  </a:moveTo>
                  <a:cubicBezTo>
                    <a:pt x="11929" y="0"/>
                    <a:pt x="21600" y="9670"/>
                    <a:pt x="21600" y="21600"/>
                  </a:cubicBezTo>
                  <a:cubicBezTo>
                    <a:pt x="21600" y="21876"/>
                    <a:pt x="21594" y="22152"/>
                    <a:pt x="21584" y="22428"/>
                  </a:cubicBezTo>
                  <a:lnTo>
                    <a:pt x="0" y="21600"/>
                  </a:lnTo>
                  <a:close/>
                </a:path>
              </a:pathLst>
            </a:custGeom>
            <a:noFill/>
            <a:ln w="19050">
              <a:solidFill>
                <a:srgbClr val="000000"/>
              </a:solidFill>
              <a:round/>
              <a:headEnd/>
              <a:tailEnd/>
            </a:ln>
          </p:spPr>
          <p:txBody>
            <a:bodyPr/>
            <a:lstStyle/>
            <a:p>
              <a:endParaRPr lang="en-US"/>
            </a:p>
          </p:txBody>
        </p:sp>
        <p:sp>
          <p:nvSpPr>
            <p:cNvPr id="262198" name="Arc 18"/>
            <p:cNvSpPr>
              <a:spLocks/>
            </p:cNvSpPr>
            <p:nvPr/>
          </p:nvSpPr>
          <p:spPr bwMode="auto">
            <a:xfrm rot="1348359" flipV="1">
              <a:off x="3829" y="12577"/>
              <a:ext cx="512" cy="540"/>
            </a:xfrm>
            <a:custGeom>
              <a:avLst/>
              <a:gdLst>
                <a:gd name="T0" fmla="*/ 0 w 20478"/>
                <a:gd name="T1" fmla="*/ 0 h 21600"/>
                <a:gd name="T2" fmla="*/ 0 w 20478"/>
                <a:gd name="T3" fmla="*/ 0 h 21600"/>
                <a:gd name="T4" fmla="*/ 0 w 20478"/>
                <a:gd name="T5" fmla="*/ 0 h 21600"/>
                <a:gd name="T6" fmla="*/ 0 60000 65536"/>
                <a:gd name="T7" fmla="*/ 0 60000 65536"/>
                <a:gd name="T8" fmla="*/ 0 60000 65536"/>
                <a:gd name="T9" fmla="*/ 0 w 20478"/>
                <a:gd name="T10" fmla="*/ 0 h 21600"/>
                <a:gd name="T11" fmla="*/ 20478 w 20478"/>
                <a:gd name="T12" fmla="*/ 21600 h 21600"/>
              </a:gdLst>
              <a:ahLst/>
              <a:cxnLst>
                <a:cxn ang="T6">
                  <a:pos x="T0" y="T1"/>
                </a:cxn>
                <a:cxn ang="T7">
                  <a:pos x="T2" y="T3"/>
                </a:cxn>
                <a:cxn ang="T8">
                  <a:pos x="T4" y="T5"/>
                </a:cxn>
              </a:cxnLst>
              <a:rect l="T9" t="T10" r="T11" b="T12"/>
              <a:pathLst>
                <a:path w="20478" h="21600" fill="none" extrusionOk="0">
                  <a:moveTo>
                    <a:pt x="-1" y="0"/>
                  </a:moveTo>
                  <a:cubicBezTo>
                    <a:pt x="9281" y="0"/>
                    <a:pt x="17525" y="5929"/>
                    <a:pt x="20478" y="14728"/>
                  </a:cubicBezTo>
                </a:path>
                <a:path w="20478" h="21600" stroke="0" extrusionOk="0">
                  <a:moveTo>
                    <a:pt x="-1" y="0"/>
                  </a:moveTo>
                  <a:cubicBezTo>
                    <a:pt x="9281" y="0"/>
                    <a:pt x="17525" y="5929"/>
                    <a:pt x="20478" y="14728"/>
                  </a:cubicBezTo>
                  <a:lnTo>
                    <a:pt x="0" y="21600"/>
                  </a:lnTo>
                  <a:close/>
                </a:path>
              </a:pathLst>
            </a:custGeom>
            <a:noFill/>
            <a:ln w="19050">
              <a:solidFill>
                <a:srgbClr val="000000"/>
              </a:solidFill>
              <a:round/>
              <a:headEnd/>
              <a:tailEnd/>
            </a:ln>
          </p:spPr>
          <p:txBody>
            <a:bodyPr/>
            <a:lstStyle/>
            <a:p>
              <a:endParaRPr lang="en-US"/>
            </a:p>
          </p:txBody>
        </p:sp>
      </p:grpSp>
      <p:sp>
        <p:nvSpPr>
          <p:cNvPr id="262147" name="AutoShape 19"/>
          <p:cNvSpPr>
            <a:spLocks noChangeArrowheads="1"/>
          </p:cNvSpPr>
          <p:nvPr/>
        </p:nvSpPr>
        <p:spPr bwMode="auto">
          <a:xfrm rot="5400000">
            <a:off x="827882" y="4077493"/>
            <a:ext cx="863600" cy="1439863"/>
          </a:xfrm>
          <a:prstGeom prst="can">
            <a:avLst>
              <a:gd name="adj" fmla="val 41682"/>
            </a:avLst>
          </a:prstGeom>
          <a:solidFill>
            <a:srgbClr val="FFFFCC"/>
          </a:solidFill>
          <a:ln w="9525">
            <a:solidFill>
              <a:srgbClr val="000000"/>
            </a:solidFill>
            <a:round/>
            <a:headEnd/>
            <a:tailEnd/>
          </a:ln>
        </p:spPr>
        <p:txBody>
          <a:bodyPr/>
          <a:lstStyle/>
          <a:p>
            <a:endParaRPr lang="en-US" sz="4000"/>
          </a:p>
        </p:txBody>
      </p:sp>
      <p:grpSp>
        <p:nvGrpSpPr>
          <p:cNvPr id="262148" name="Group 20"/>
          <p:cNvGrpSpPr>
            <a:grpSpLocks/>
          </p:cNvGrpSpPr>
          <p:nvPr/>
        </p:nvGrpSpPr>
        <p:grpSpPr bwMode="auto">
          <a:xfrm>
            <a:off x="6267450" y="3500438"/>
            <a:ext cx="1833563" cy="2089150"/>
            <a:chOff x="3469" y="8077"/>
            <a:chExt cx="2321" cy="2881"/>
          </a:xfrm>
        </p:grpSpPr>
        <p:sp>
          <p:nvSpPr>
            <p:cNvPr id="262181" name="Arc 21"/>
            <p:cNvSpPr>
              <a:spLocks/>
            </p:cNvSpPr>
            <p:nvPr/>
          </p:nvSpPr>
          <p:spPr bwMode="auto">
            <a:xfrm rot="21277683" flipH="1">
              <a:off x="3816" y="8552"/>
              <a:ext cx="1440" cy="1685"/>
            </a:xfrm>
            <a:custGeom>
              <a:avLst/>
              <a:gdLst>
                <a:gd name="T0" fmla="*/ 0 w 21600"/>
                <a:gd name="T1" fmla="*/ 0 h 22470"/>
                <a:gd name="T2" fmla="*/ 6 w 21600"/>
                <a:gd name="T3" fmla="*/ 9 h 22470"/>
                <a:gd name="T4" fmla="*/ 0 w 21600"/>
                <a:gd name="T5" fmla="*/ 9 h 22470"/>
                <a:gd name="T6" fmla="*/ 0 60000 65536"/>
                <a:gd name="T7" fmla="*/ 0 60000 65536"/>
                <a:gd name="T8" fmla="*/ 0 60000 65536"/>
                <a:gd name="T9" fmla="*/ 0 w 21600"/>
                <a:gd name="T10" fmla="*/ 0 h 22470"/>
                <a:gd name="T11" fmla="*/ 21600 w 21600"/>
                <a:gd name="T12" fmla="*/ 22470 h 22470"/>
              </a:gdLst>
              <a:ahLst/>
              <a:cxnLst>
                <a:cxn ang="T6">
                  <a:pos x="T0" y="T1"/>
                </a:cxn>
                <a:cxn ang="T7">
                  <a:pos x="T2" y="T3"/>
                </a:cxn>
                <a:cxn ang="T8">
                  <a:pos x="T4" y="T5"/>
                </a:cxn>
              </a:cxnLst>
              <a:rect l="T9" t="T10" r="T11" b="T12"/>
              <a:pathLst>
                <a:path w="21600" h="22470" fill="none" extrusionOk="0">
                  <a:moveTo>
                    <a:pt x="1367" y="0"/>
                  </a:moveTo>
                  <a:cubicBezTo>
                    <a:pt x="12743" y="722"/>
                    <a:pt x="21600" y="10158"/>
                    <a:pt x="21600" y="21557"/>
                  </a:cubicBezTo>
                  <a:cubicBezTo>
                    <a:pt x="21600" y="21861"/>
                    <a:pt x="21593" y="22165"/>
                    <a:pt x="21580" y="22469"/>
                  </a:cubicBezTo>
                </a:path>
                <a:path w="21600" h="22470" stroke="0" extrusionOk="0">
                  <a:moveTo>
                    <a:pt x="1367" y="0"/>
                  </a:moveTo>
                  <a:cubicBezTo>
                    <a:pt x="12743" y="722"/>
                    <a:pt x="21600" y="10158"/>
                    <a:pt x="21600" y="21557"/>
                  </a:cubicBezTo>
                  <a:cubicBezTo>
                    <a:pt x="21600" y="21861"/>
                    <a:pt x="21593" y="22165"/>
                    <a:pt x="21580" y="22469"/>
                  </a:cubicBezTo>
                  <a:lnTo>
                    <a:pt x="0" y="21557"/>
                  </a:lnTo>
                  <a:close/>
                </a:path>
              </a:pathLst>
            </a:custGeom>
            <a:noFill/>
            <a:ln w="19050">
              <a:solidFill>
                <a:srgbClr val="000000"/>
              </a:solidFill>
              <a:round/>
              <a:headEnd/>
              <a:tailEnd/>
            </a:ln>
          </p:spPr>
          <p:txBody>
            <a:bodyPr/>
            <a:lstStyle/>
            <a:p>
              <a:endParaRPr lang="en-US"/>
            </a:p>
          </p:txBody>
        </p:sp>
        <p:sp>
          <p:nvSpPr>
            <p:cNvPr id="262182" name="Arc 22"/>
            <p:cNvSpPr>
              <a:spLocks/>
            </p:cNvSpPr>
            <p:nvPr/>
          </p:nvSpPr>
          <p:spPr bwMode="auto">
            <a:xfrm rot="10377982" flipH="1">
              <a:off x="4160" y="8584"/>
              <a:ext cx="1440" cy="1833"/>
            </a:xfrm>
            <a:custGeom>
              <a:avLst/>
              <a:gdLst>
                <a:gd name="T0" fmla="*/ 0 w 21600"/>
                <a:gd name="T1" fmla="*/ 0 h 24443"/>
                <a:gd name="T2" fmla="*/ 6 w 21600"/>
                <a:gd name="T3" fmla="*/ 10 h 24443"/>
                <a:gd name="T4" fmla="*/ 0 w 21600"/>
                <a:gd name="T5" fmla="*/ 9 h 24443"/>
                <a:gd name="T6" fmla="*/ 0 60000 65536"/>
                <a:gd name="T7" fmla="*/ 0 60000 65536"/>
                <a:gd name="T8" fmla="*/ 0 60000 65536"/>
                <a:gd name="T9" fmla="*/ 0 w 21600"/>
                <a:gd name="T10" fmla="*/ 0 h 24443"/>
                <a:gd name="T11" fmla="*/ 21600 w 21600"/>
                <a:gd name="T12" fmla="*/ 24443 h 24443"/>
              </a:gdLst>
              <a:ahLst/>
              <a:cxnLst>
                <a:cxn ang="T6">
                  <a:pos x="T0" y="T1"/>
                </a:cxn>
                <a:cxn ang="T7">
                  <a:pos x="T2" y="T3"/>
                </a:cxn>
                <a:cxn ang="T8">
                  <a:pos x="T4" y="T5"/>
                </a:cxn>
              </a:cxnLst>
              <a:rect l="T9" t="T10" r="T11" b="T12"/>
              <a:pathLst>
                <a:path w="21600" h="24443" fill="none" extrusionOk="0">
                  <a:moveTo>
                    <a:pt x="-1" y="0"/>
                  </a:moveTo>
                  <a:cubicBezTo>
                    <a:pt x="11929" y="0"/>
                    <a:pt x="21600" y="9670"/>
                    <a:pt x="21600" y="21600"/>
                  </a:cubicBezTo>
                  <a:cubicBezTo>
                    <a:pt x="21600" y="22550"/>
                    <a:pt x="21537" y="23500"/>
                    <a:pt x="21412" y="24443"/>
                  </a:cubicBezTo>
                </a:path>
                <a:path w="21600" h="24443" stroke="0" extrusionOk="0">
                  <a:moveTo>
                    <a:pt x="-1" y="0"/>
                  </a:moveTo>
                  <a:cubicBezTo>
                    <a:pt x="11929" y="0"/>
                    <a:pt x="21600" y="9670"/>
                    <a:pt x="21600" y="21600"/>
                  </a:cubicBezTo>
                  <a:cubicBezTo>
                    <a:pt x="21600" y="22550"/>
                    <a:pt x="21537" y="23500"/>
                    <a:pt x="21412" y="24443"/>
                  </a:cubicBezTo>
                  <a:lnTo>
                    <a:pt x="0" y="21600"/>
                  </a:lnTo>
                  <a:close/>
                </a:path>
              </a:pathLst>
            </a:custGeom>
            <a:noFill/>
            <a:ln w="19050">
              <a:solidFill>
                <a:srgbClr val="000000"/>
              </a:solidFill>
              <a:round/>
              <a:headEnd/>
              <a:tailEnd/>
            </a:ln>
          </p:spPr>
          <p:txBody>
            <a:bodyPr/>
            <a:lstStyle/>
            <a:p>
              <a:endParaRPr lang="en-US"/>
            </a:p>
          </p:txBody>
        </p:sp>
        <p:sp>
          <p:nvSpPr>
            <p:cNvPr id="262183" name="Arc 23"/>
            <p:cNvSpPr>
              <a:spLocks/>
            </p:cNvSpPr>
            <p:nvPr/>
          </p:nvSpPr>
          <p:spPr bwMode="auto">
            <a:xfrm rot="11730535" flipH="1">
              <a:off x="3469" y="10240"/>
              <a:ext cx="360" cy="416"/>
            </a:xfrm>
            <a:custGeom>
              <a:avLst/>
              <a:gdLst>
                <a:gd name="T0" fmla="*/ 0 w 21600"/>
                <a:gd name="T1" fmla="*/ 0 h 16505"/>
                <a:gd name="T2" fmla="*/ 0 w 21600"/>
                <a:gd name="T3" fmla="*/ 0 h 16505"/>
                <a:gd name="T4" fmla="*/ 0 w 21600"/>
                <a:gd name="T5" fmla="*/ 0 h 16505"/>
                <a:gd name="T6" fmla="*/ 0 60000 65536"/>
                <a:gd name="T7" fmla="*/ 0 60000 65536"/>
                <a:gd name="T8" fmla="*/ 0 60000 65536"/>
                <a:gd name="T9" fmla="*/ 0 w 21600"/>
                <a:gd name="T10" fmla="*/ 0 h 16505"/>
                <a:gd name="T11" fmla="*/ 21600 w 21600"/>
                <a:gd name="T12" fmla="*/ 16505 h 16505"/>
              </a:gdLst>
              <a:ahLst/>
              <a:cxnLst>
                <a:cxn ang="T6">
                  <a:pos x="T0" y="T1"/>
                </a:cxn>
                <a:cxn ang="T7">
                  <a:pos x="T2" y="T3"/>
                </a:cxn>
                <a:cxn ang="T8">
                  <a:pos x="T4" y="T5"/>
                </a:cxn>
              </a:cxnLst>
              <a:rect l="T9" t="T10" r="T11" b="T12"/>
              <a:pathLst>
                <a:path w="21600" h="16505" fill="none" extrusionOk="0">
                  <a:moveTo>
                    <a:pt x="13933" y="-1"/>
                  </a:moveTo>
                  <a:cubicBezTo>
                    <a:pt x="18794" y="4103"/>
                    <a:pt x="21600" y="10142"/>
                    <a:pt x="21600" y="16505"/>
                  </a:cubicBezTo>
                </a:path>
                <a:path w="21600" h="16505" stroke="0" extrusionOk="0">
                  <a:moveTo>
                    <a:pt x="13933" y="-1"/>
                  </a:moveTo>
                  <a:cubicBezTo>
                    <a:pt x="18794" y="4103"/>
                    <a:pt x="21600" y="10142"/>
                    <a:pt x="21600" y="16505"/>
                  </a:cubicBezTo>
                  <a:lnTo>
                    <a:pt x="0" y="16505"/>
                  </a:lnTo>
                  <a:close/>
                </a:path>
              </a:pathLst>
            </a:custGeom>
            <a:noFill/>
            <a:ln w="19050">
              <a:solidFill>
                <a:srgbClr val="000000"/>
              </a:solidFill>
              <a:round/>
              <a:headEnd/>
              <a:tailEnd/>
            </a:ln>
          </p:spPr>
          <p:txBody>
            <a:bodyPr/>
            <a:lstStyle/>
            <a:p>
              <a:endParaRPr lang="en-US"/>
            </a:p>
          </p:txBody>
        </p:sp>
        <p:sp>
          <p:nvSpPr>
            <p:cNvPr id="262184" name="Arc 24"/>
            <p:cNvSpPr>
              <a:spLocks/>
            </p:cNvSpPr>
            <p:nvPr/>
          </p:nvSpPr>
          <p:spPr bwMode="auto">
            <a:xfrm rot="1139542" flipH="1">
              <a:off x="3997" y="10417"/>
              <a:ext cx="355" cy="541"/>
            </a:xfrm>
            <a:custGeom>
              <a:avLst/>
              <a:gdLst>
                <a:gd name="T0" fmla="*/ 0 w 21274"/>
                <a:gd name="T1" fmla="*/ 0 h 21462"/>
                <a:gd name="T2" fmla="*/ 0 w 21274"/>
                <a:gd name="T3" fmla="*/ 0 h 21462"/>
                <a:gd name="T4" fmla="*/ 0 w 21274"/>
                <a:gd name="T5" fmla="*/ 0 h 21462"/>
                <a:gd name="T6" fmla="*/ 0 60000 65536"/>
                <a:gd name="T7" fmla="*/ 0 60000 65536"/>
                <a:gd name="T8" fmla="*/ 0 60000 65536"/>
                <a:gd name="T9" fmla="*/ 0 w 21274"/>
                <a:gd name="T10" fmla="*/ 0 h 21462"/>
                <a:gd name="T11" fmla="*/ 21274 w 21274"/>
                <a:gd name="T12" fmla="*/ 21462 h 21462"/>
              </a:gdLst>
              <a:ahLst/>
              <a:cxnLst>
                <a:cxn ang="T6">
                  <a:pos x="T0" y="T1"/>
                </a:cxn>
                <a:cxn ang="T7">
                  <a:pos x="T2" y="T3"/>
                </a:cxn>
                <a:cxn ang="T8">
                  <a:pos x="T4" y="T5"/>
                </a:cxn>
              </a:cxnLst>
              <a:rect l="T9" t="T10" r="T11" b="T12"/>
              <a:pathLst>
                <a:path w="21274" h="21462" fill="none" extrusionOk="0">
                  <a:moveTo>
                    <a:pt x="2441" y="0"/>
                  </a:moveTo>
                  <a:cubicBezTo>
                    <a:pt x="11953" y="1082"/>
                    <a:pt x="19618" y="8296"/>
                    <a:pt x="21274" y="17724"/>
                  </a:cubicBezTo>
                </a:path>
                <a:path w="21274" h="21462" stroke="0" extrusionOk="0">
                  <a:moveTo>
                    <a:pt x="2441" y="0"/>
                  </a:moveTo>
                  <a:cubicBezTo>
                    <a:pt x="11953" y="1082"/>
                    <a:pt x="19618" y="8296"/>
                    <a:pt x="21274" y="17724"/>
                  </a:cubicBezTo>
                  <a:lnTo>
                    <a:pt x="0" y="21462"/>
                  </a:lnTo>
                  <a:close/>
                </a:path>
              </a:pathLst>
            </a:custGeom>
            <a:noFill/>
            <a:ln w="19050">
              <a:solidFill>
                <a:srgbClr val="000000"/>
              </a:solidFill>
              <a:round/>
              <a:headEnd/>
              <a:tailEnd/>
            </a:ln>
          </p:spPr>
          <p:txBody>
            <a:bodyPr/>
            <a:lstStyle/>
            <a:p>
              <a:endParaRPr lang="en-US"/>
            </a:p>
          </p:txBody>
        </p:sp>
        <p:sp>
          <p:nvSpPr>
            <p:cNvPr id="262185" name="Arc 25"/>
            <p:cNvSpPr>
              <a:spLocks/>
            </p:cNvSpPr>
            <p:nvPr/>
          </p:nvSpPr>
          <p:spPr bwMode="auto">
            <a:xfrm rot="11296719" flipH="1">
              <a:off x="4899" y="8077"/>
              <a:ext cx="355" cy="445"/>
            </a:xfrm>
            <a:custGeom>
              <a:avLst/>
              <a:gdLst>
                <a:gd name="T0" fmla="*/ 0 w 21274"/>
                <a:gd name="T1" fmla="*/ 0 h 17699"/>
                <a:gd name="T2" fmla="*/ 0 w 21274"/>
                <a:gd name="T3" fmla="*/ 0 h 17699"/>
                <a:gd name="T4" fmla="*/ 0 w 21274"/>
                <a:gd name="T5" fmla="*/ 0 h 17699"/>
                <a:gd name="T6" fmla="*/ 0 60000 65536"/>
                <a:gd name="T7" fmla="*/ 0 60000 65536"/>
                <a:gd name="T8" fmla="*/ 0 60000 65536"/>
                <a:gd name="T9" fmla="*/ 0 w 21274"/>
                <a:gd name="T10" fmla="*/ 0 h 17699"/>
                <a:gd name="T11" fmla="*/ 21274 w 21274"/>
                <a:gd name="T12" fmla="*/ 17699 h 17699"/>
              </a:gdLst>
              <a:ahLst/>
              <a:cxnLst>
                <a:cxn ang="T6">
                  <a:pos x="T0" y="T1"/>
                </a:cxn>
                <a:cxn ang="T7">
                  <a:pos x="T2" y="T3"/>
                </a:cxn>
                <a:cxn ang="T8">
                  <a:pos x="T4" y="T5"/>
                </a:cxn>
              </a:cxnLst>
              <a:rect l="T9" t="T10" r="T11" b="T12"/>
              <a:pathLst>
                <a:path w="21274" h="17699" fill="none" extrusionOk="0">
                  <a:moveTo>
                    <a:pt x="12381" y="0"/>
                  </a:moveTo>
                  <a:cubicBezTo>
                    <a:pt x="17082" y="3288"/>
                    <a:pt x="20281" y="8311"/>
                    <a:pt x="21274" y="13961"/>
                  </a:cubicBezTo>
                </a:path>
                <a:path w="21274" h="17699" stroke="0" extrusionOk="0">
                  <a:moveTo>
                    <a:pt x="12381" y="0"/>
                  </a:moveTo>
                  <a:cubicBezTo>
                    <a:pt x="17082" y="3288"/>
                    <a:pt x="20281" y="8311"/>
                    <a:pt x="21274" y="13961"/>
                  </a:cubicBezTo>
                  <a:lnTo>
                    <a:pt x="0" y="17699"/>
                  </a:lnTo>
                  <a:close/>
                </a:path>
              </a:pathLst>
            </a:custGeom>
            <a:noFill/>
            <a:ln w="19050">
              <a:solidFill>
                <a:srgbClr val="000000"/>
              </a:solidFill>
              <a:round/>
              <a:headEnd/>
              <a:tailEnd/>
            </a:ln>
          </p:spPr>
          <p:txBody>
            <a:bodyPr/>
            <a:lstStyle/>
            <a:p>
              <a:endParaRPr lang="en-US"/>
            </a:p>
          </p:txBody>
        </p:sp>
        <p:sp>
          <p:nvSpPr>
            <p:cNvPr id="262186" name="Arc 26"/>
            <p:cNvSpPr>
              <a:spLocks/>
            </p:cNvSpPr>
            <p:nvPr/>
          </p:nvSpPr>
          <p:spPr bwMode="auto">
            <a:xfrm rot="124743" flipH="1">
              <a:off x="5449" y="8257"/>
              <a:ext cx="341" cy="514"/>
            </a:xfrm>
            <a:custGeom>
              <a:avLst/>
              <a:gdLst>
                <a:gd name="T0" fmla="*/ 0 w 20445"/>
                <a:gd name="T1" fmla="*/ 0 h 20437"/>
                <a:gd name="T2" fmla="*/ 0 w 20445"/>
                <a:gd name="T3" fmla="*/ 0 h 20437"/>
                <a:gd name="T4" fmla="*/ 0 w 20445"/>
                <a:gd name="T5" fmla="*/ 0 h 20437"/>
                <a:gd name="T6" fmla="*/ 0 60000 65536"/>
                <a:gd name="T7" fmla="*/ 0 60000 65536"/>
                <a:gd name="T8" fmla="*/ 0 60000 65536"/>
                <a:gd name="T9" fmla="*/ 0 w 20445"/>
                <a:gd name="T10" fmla="*/ 0 h 20437"/>
                <a:gd name="T11" fmla="*/ 20445 w 20445"/>
                <a:gd name="T12" fmla="*/ 20437 h 20437"/>
              </a:gdLst>
              <a:ahLst/>
              <a:cxnLst>
                <a:cxn ang="T6">
                  <a:pos x="T0" y="T1"/>
                </a:cxn>
                <a:cxn ang="T7">
                  <a:pos x="T2" y="T3"/>
                </a:cxn>
                <a:cxn ang="T8">
                  <a:pos x="T4" y="T5"/>
                </a:cxn>
              </a:cxnLst>
              <a:rect l="T9" t="T10" r="T11" b="T12"/>
              <a:pathLst>
                <a:path w="20445" h="20437" fill="none" extrusionOk="0">
                  <a:moveTo>
                    <a:pt x="6992" y="-1"/>
                  </a:moveTo>
                  <a:cubicBezTo>
                    <a:pt x="13319" y="2164"/>
                    <a:pt x="18287" y="7138"/>
                    <a:pt x="20444" y="13468"/>
                  </a:cubicBezTo>
                </a:path>
                <a:path w="20445" h="20437" stroke="0" extrusionOk="0">
                  <a:moveTo>
                    <a:pt x="6992" y="-1"/>
                  </a:moveTo>
                  <a:cubicBezTo>
                    <a:pt x="13319" y="2164"/>
                    <a:pt x="18287" y="7138"/>
                    <a:pt x="20444" y="13468"/>
                  </a:cubicBezTo>
                  <a:lnTo>
                    <a:pt x="0" y="20437"/>
                  </a:lnTo>
                  <a:close/>
                </a:path>
              </a:pathLst>
            </a:custGeom>
            <a:noFill/>
            <a:ln w="19050">
              <a:solidFill>
                <a:srgbClr val="000000"/>
              </a:solidFill>
              <a:round/>
              <a:headEnd/>
              <a:tailEnd/>
            </a:ln>
          </p:spPr>
          <p:txBody>
            <a:bodyPr/>
            <a:lstStyle/>
            <a:p>
              <a:endParaRPr lang="en-US"/>
            </a:p>
          </p:txBody>
        </p:sp>
      </p:grpSp>
      <p:grpSp>
        <p:nvGrpSpPr>
          <p:cNvPr id="262149" name="Group 27"/>
          <p:cNvGrpSpPr>
            <a:grpSpLocks/>
          </p:cNvGrpSpPr>
          <p:nvPr/>
        </p:nvGrpSpPr>
        <p:grpSpPr bwMode="auto">
          <a:xfrm>
            <a:off x="5724525" y="1277938"/>
            <a:ext cx="1600200" cy="1143000"/>
            <a:chOff x="5629" y="6456"/>
            <a:chExt cx="2340" cy="1621"/>
          </a:xfrm>
        </p:grpSpPr>
        <p:sp>
          <p:nvSpPr>
            <p:cNvPr id="262177" name="Arc 28"/>
            <p:cNvSpPr>
              <a:spLocks/>
            </p:cNvSpPr>
            <p:nvPr/>
          </p:nvSpPr>
          <p:spPr bwMode="auto">
            <a:xfrm flipH="1" flipV="1">
              <a:off x="5629" y="6456"/>
              <a:ext cx="2340" cy="1365"/>
            </a:xfrm>
            <a:custGeom>
              <a:avLst/>
              <a:gdLst>
                <a:gd name="T0" fmla="*/ 5 w 43200"/>
                <a:gd name="T1" fmla="*/ 0 h 43200"/>
                <a:gd name="T2" fmla="*/ 4 w 43200"/>
                <a:gd name="T3" fmla="*/ 0 h 43200"/>
                <a:gd name="T4" fmla="*/ 3 w 43200"/>
                <a:gd name="T5" fmla="*/ 1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30816" y="2065"/>
                  </a:moveTo>
                  <a:cubicBezTo>
                    <a:pt x="38376" y="5632"/>
                    <a:pt x="43200" y="13240"/>
                    <a:pt x="43200" y="21600"/>
                  </a:cubicBezTo>
                  <a:cubicBezTo>
                    <a:pt x="43200" y="33529"/>
                    <a:pt x="33529" y="43200"/>
                    <a:pt x="21600" y="43200"/>
                  </a:cubicBezTo>
                  <a:cubicBezTo>
                    <a:pt x="9670" y="43200"/>
                    <a:pt x="0" y="33529"/>
                    <a:pt x="0" y="21600"/>
                  </a:cubicBezTo>
                  <a:cubicBezTo>
                    <a:pt x="0" y="9670"/>
                    <a:pt x="9670" y="0"/>
                    <a:pt x="21600" y="0"/>
                  </a:cubicBezTo>
                  <a:cubicBezTo>
                    <a:pt x="22217" y="-1"/>
                    <a:pt x="22834" y="26"/>
                    <a:pt x="23449" y="79"/>
                  </a:cubicBezTo>
                </a:path>
                <a:path w="43200" h="43200" stroke="0" extrusionOk="0">
                  <a:moveTo>
                    <a:pt x="30816" y="2065"/>
                  </a:moveTo>
                  <a:cubicBezTo>
                    <a:pt x="38376" y="5632"/>
                    <a:pt x="43200" y="13240"/>
                    <a:pt x="43200" y="21600"/>
                  </a:cubicBezTo>
                  <a:cubicBezTo>
                    <a:pt x="43200" y="33529"/>
                    <a:pt x="33529" y="43200"/>
                    <a:pt x="21600" y="43200"/>
                  </a:cubicBezTo>
                  <a:cubicBezTo>
                    <a:pt x="9670" y="43200"/>
                    <a:pt x="0" y="33529"/>
                    <a:pt x="0" y="21600"/>
                  </a:cubicBezTo>
                  <a:cubicBezTo>
                    <a:pt x="0" y="9670"/>
                    <a:pt x="9670" y="0"/>
                    <a:pt x="21600" y="0"/>
                  </a:cubicBezTo>
                  <a:cubicBezTo>
                    <a:pt x="22217" y="-1"/>
                    <a:pt x="22834" y="26"/>
                    <a:pt x="23449" y="79"/>
                  </a:cubicBezTo>
                  <a:lnTo>
                    <a:pt x="21600" y="21600"/>
                  </a:lnTo>
                  <a:close/>
                </a:path>
              </a:pathLst>
            </a:custGeom>
            <a:noFill/>
            <a:ln w="19050">
              <a:solidFill>
                <a:srgbClr val="000000"/>
              </a:solidFill>
              <a:round/>
              <a:headEnd/>
              <a:tailEnd/>
            </a:ln>
          </p:spPr>
          <p:txBody>
            <a:bodyPr/>
            <a:lstStyle/>
            <a:p>
              <a:endParaRPr lang="en-US"/>
            </a:p>
          </p:txBody>
        </p:sp>
        <p:sp>
          <p:nvSpPr>
            <p:cNvPr id="262178" name="Arc 29"/>
            <p:cNvSpPr>
              <a:spLocks/>
            </p:cNvSpPr>
            <p:nvPr/>
          </p:nvSpPr>
          <p:spPr bwMode="auto">
            <a:xfrm rot="7686666">
              <a:off x="6255" y="7636"/>
              <a:ext cx="180" cy="360"/>
            </a:xfrm>
            <a:custGeom>
              <a:avLst/>
              <a:gdLst>
                <a:gd name="T0" fmla="*/ 0 w 21600"/>
                <a:gd name="T1" fmla="*/ 0 h 39129"/>
                <a:gd name="T2" fmla="*/ 0 w 21600"/>
                <a:gd name="T3" fmla="*/ 0 h 39129"/>
                <a:gd name="T4" fmla="*/ 0 w 21600"/>
                <a:gd name="T5" fmla="*/ 0 h 39129"/>
                <a:gd name="T6" fmla="*/ 0 60000 65536"/>
                <a:gd name="T7" fmla="*/ 0 60000 65536"/>
                <a:gd name="T8" fmla="*/ 0 60000 65536"/>
                <a:gd name="T9" fmla="*/ 0 w 21600"/>
                <a:gd name="T10" fmla="*/ 0 h 39129"/>
                <a:gd name="T11" fmla="*/ 21600 w 21600"/>
                <a:gd name="T12" fmla="*/ 39129 h 39129"/>
              </a:gdLst>
              <a:ahLst/>
              <a:cxnLst>
                <a:cxn ang="T6">
                  <a:pos x="T0" y="T1"/>
                </a:cxn>
                <a:cxn ang="T7">
                  <a:pos x="T2" y="T3"/>
                </a:cxn>
                <a:cxn ang="T8">
                  <a:pos x="T4" y="T5"/>
                </a:cxn>
              </a:cxnLst>
              <a:rect l="T9" t="T10" r="T11" b="T12"/>
              <a:pathLst>
                <a:path w="21600" h="39129" fill="none" extrusionOk="0">
                  <a:moveTo>
                    <a:pt x="-1" y="0"/>
                  </a:moveTo>
                  <a:cubicBezTo>
                    <a:pt x="11929" y="0"/>
                    <a:pt x="21600" y="9670"/>
                    <a:pt x="21600" y="21600"/>
                  </a:cubicBezTo>
                  <a:cubicBezTo>
                    <a:pt x="21600" y="28546"/>
                    <a:pt x="18259" y="35069"/>
                    <a:pt x="12621" y="39128"/>
                  </a:cubicBezTo>
                </a:path>
                <a:path w="21600" h="39129" stroke="0" extrusionOk="0">
                  <a:moveTo>
                    <a:pt x="-1" y="0"/>
                  </a:moveTo>
                  <a:cubicBezTo>
                    <a:pt x="11929" y="0"/>
                    <a:pt x="21600" y="9670"/>
                    <a:pt x="21600" y="21600"/>
                  </a:cubicBezTo>
                  <a:cubicBezTo>
                    <a:pt x="21600" y="28546"/>
                    <a:pt x="18259" y="35069"/>
                    <a:pt x="12621" y="39128"/>
                  </a:cubicBezTo>
                  <a:lnTo>
                    <a:pt x="0" y="21600"/>
                  </a:lnTo>
                  <a:close/>
                </a:path>
              </a:pathLst>
            </a:custGeom>
            <a:noFill/>
            <a:ln w="19050">
              <a:solidFill>
                <a:srgbClr val="000000"/>
              </a:solidFill>
              <a:round/>
              <a:headEnd/>
              <a:tailEnd/>
            </a:ln>
          </p:spPr>
          <p:txBody>
            <a:bodyPr/>
            <a:lstStyle/>
            <a:p>
              <a:endParaRPr lang="en-US"/>
            </a:p>
          </p:txBody>
        </p:sp>
        <p:sp>
          <p:nvSpPr>
            <p:cNvPr id="262179" name="Line 30"/>
            <p:cNvSpPr>
              <a:spLocks noChangeShapeType="1"/>
            </p:cNvSpPr>
            <p:nvPr/>
          </p:nvSpPr>
          <p:spPr bwMode="auto">
            <a:xfrm>
              <a:off x="6529" y="7897"/>
              <a:ext cx="0" cy="180"/>
            </a:xfrm>
            <a:prstGeom prst="line">
              <a:avLst/>
            </a:prstGeom>
            <a:noFill/>
            <a:ln w="19050">
              <a:solidFill>
                <a:srgbClr val="000000"/>
              </a:solidFill>
              <a:round/>
              <a:headEnd/>
              <a:tailEnd/>
            </a:ln>
          </p:spPr>
          <p:txBody>
            <a:bodyPr/>
            <a:lstStyle/>
            <a:p>
              <a:endParaRPr lang="en-US"/>
            </a:p>
          </p:txBody>
        </p:sp>
        <p:sp>
          <p:nvSpPr>
            <p:cNvPr id="262180" name="Line 31"/>
            <p:cNvSpPr>
              <a:spLocks noChangeShapeType="1"/>
            </p:cNvSpPr>
            <p:nvPr/>
          </p:nvSpPr>
          <p:spPr bwMode="auto">
            <a:xfrm>
              <a:off x="6709" y="7824"/>
              <a:ext cx="0" cy="253"/>
            </a:xfrm>
            <a:prstGeom prst="line">
              <a:avLst/>
            </a:prstGeom>
            <a:noFill/>
            <a:ln w="19050">
              <a:solidFill>
                <a:srgbClr val="000000"/>
              </a:solidFill>
              <a:round/>
              <a:headEnd/>
              <a:tailEnd/>
            </a:ln>
          </p:spPr>
          <p:txBody>
            <a:bodyPr/>
            <a:lstStyle/>
            <a:p>
              <a:endParaRPr lang="en-US"/>
            </a:p>
          </p:txBody>
        </p:sp>
      </p:grpSp>
      <p:sp>
        <p:nvSpPr>
          <p:cNvPr id="262150" name="Oval 32"/>
          <p:cNvSpPr>
            <a:spLocks noChangeArrowheads="1"/>
          </p:cNvSpPr>
          <p:nvPr/>
        </p:nvSpPr>
        <p:spPr bwMode="auto">
          <a:xfrm>
            <a:off x="6732588" y="2636838"/>
            <a:ext cx="287337" cy="504825"/>
          </a:xfrm>
          <a:prstGeom prst="ellipse">
            <a:avLst/>
          </a:prstGeom>
          <a:noFill/>
          <a:ln w="19050">
            <a:solidFill>
              <a:schemeClr val="tx1"/>
            </a:solidFill>
            <a:round/>
            <a:headEnd/>
            <a:tailEnd/>
          </a:ln>
        </p:spPr>
        <p:txBody>
          <a:bodyPr wrap="none" anchor="ctr"/>
          <a:lstStyle/>
          <a:p>
            <a:endParaRPr lang="en-US" sz="4000"/>
          </a:p>
        </p:txBody>
      </p:sp>
      <p:sp>
        <p:nvSpPr>
          <p:cNvPr id="262151" name="Text Box 33"/>
          <p:cNvSpPr txBox="1">
            <a:spLocks noChangeArrowheads="1"/>
          </p:cNvSpPr>
          <p:nvPr/>
        </p:nvSpPr>
        <p:spPr bwMode="auto">
          <a:xfrm>
            <a:off x="323850" y="4005263"/>
            <a:ext cx="1081088" cy="366712"/>
          </a:xfrm>
          <a:prstGeom prst="rect">
            <a:avLst/>
          </a:prstGeom>
          <a:noFill/>
          <a:ln w="9525">
            <a:noFill/>
            <a:miter lim="800000"/>
            <a:headEnd/>
            <a:tailEnd/>
          </a:ln>
        </p:spPr>
        <p:txBody>
          <a:bodyPr>
            <a:spAutoFit/>
          </a:bodyPr>
          <a:lstStyle/>
          <a:p>
            <a:pPr>
              <a:spcBef>
                <a:spcPct val="50000"/>
              </a:spcBef>
            </a:pPr>
            <a:r>
              <a:rPr lang="cs-CZ" altLang="cs-CZ" sz="1800" b="0"/>
              <a:t>STŘEVO</a:t>
            </a:r>
          </a:p>
        </p:txBody>
      </p:sp>
      <p:sp>
        <p:nvSpPr>
          <p:cNvPr id="262152" name="Text Box 34"/>
          <p:cNvSpPr txBox="1">
            <a:spLocks noChangeArrowheads="1"/>
          </p:cNvSpPr>
          <p:nvPr/>
        </p:nvSpPr>
        <p:spPr bwMode="auto">
          <a:xfrm>
            <a:off x="2338388" y="1700213"/>
            <a:ext cx="1081087" cy="366712"/>
          </a:xfrm>
          <a:prstGeom prst="rect">
            <a:avLst/>
          </a:prstGeom>
          <a:noFill/>
          <a:ln w="9525">
            <a:noFill/>
            <a:miter lim="800000"/>
            <a:headEnd/>
            <a:tailEnd/>
          </a:ln>
        </p:spPr>
        <p:txBody>
          <a:bodyPr>
            <a:spAutoFit/>
          </a:bodyPr>
          <a:lstStyle/>
          <a:p>
            <a:pPr>
              <a:spcBef>
                <a:spcPct val="50000"/>
              </a:spcBef>
            </a:pPr>
            <a:r>
              <a:rPr lang="cs-CZ" altLang="cs-CZ" sz="1800" b="0"/>
              <a:t>JÁTRA</a:t>
            </a:r>
          </a:p>
        </p:txBody>
      </p:sp>
      <p:sp>
        <p:nvSpPr>
          <p:cNvPr id="262153" name="Text Box 35"/>
          <p:cNvSpPr txBox="1">
            <a:spLocks noChangeArrowheads="1"/>
          </p:cNvSpPr>
          <p:nvPr/>
        </p:nvSpPr>
        <p:spPr bwMode="auto">
          <a:xfrm>
            <a:off x="7380288" y="1557338"/>
            <a:ext cx="647700" cy="366712"/>
          </a:xfrm>
          <a:prstGeom prst="rect">
            <a:avLst/>
          </a:prstGeom>
          <a:noFill/>
          <a:ln w="9525">
            <a:noFill/>
            <a:miter lim="800000"/>
            <a:headEnd/>
            <a:tailEnd/>
          </a:ln>
        </p:spPr>
        <p:txBody>
          <a:bodyPr>
            <a:spAutoFit/>
          </a:bodyPr>
          <a:lstStyle/>
          <a:p>
            <a:pPr>
              <a:spcBef>
                <a:spcPct val="50000"/>
              </a:spcBef>
            </a:pPr>
            <a:r>
              <a:rPr lang="cs-CZ" altLang="cs-CZ" sz="1800" b="0"/>
              <a:t>CNS</a:t>
            </a:r>
          </a:p>
        </p:txBody>
      </p:sp>
      <p:sp>
        <p:nvSpPr>
          <p:cNvPr id="262154" name="Text Box 36"/>
          <p:cNvSpPr txBox="1">
            <a:spLocks noChangeArrowheads="1"/>
          </p:cNvSpPr>
          <p:nvPr/>
        </p:nvSpPr>
        <p:spPr bwMode="auto">
          <a:xfrm>
            <a:off x="6948488" y="2547938"/>
            <a:ext cx="1727200" cy="304800"/>
          </a:xfrm>
          <a:prstGeom prst="rect">
            <a:avLst/>
          </a:prstGeom>
          <a:noFill/>
          <a:ln w="9525">
            <a:noFill/>
            <a:miter lim="800000"/>
            <a:headEnd/>
            <a:tailEnd/>
          </a:ln>
        </p:spPr>
        <p:txBody>
          <a:bodyPr>
            <a:spAutoFit/>
          </a:bodyPr>
          <a:lstStyle/>
          <a:p>
            <a:pPr>
              <a:spcBef>
                <a:spcPct val="50000"/>
              </a:spcBef>
            </a:pPr>
            <a:r>
              <a:rPr lang="cs-CZ" altLang="cs-CZ" sz="1400" b="0"/>
              <a:t>ERYTROCYTY</a:t>
            </a:r>
          </a:p>
        </p:txBody>
      </p:sp>
      <p:sp>
        <p:nvSpPr>
          <p:cNvPr id="262155" name="Text Box 37"/>
          <p:cNvSpPr txBox="1">
            <a:spLocks noChangeArrowheads="1"/>
          </p:cNvSpPr>
          <p:nvPr/>
        </p:nvSpPr>
        <p:spPr bwMode="auto">
          <a:xfrm>
            <a:off x="7378700" y="5078413"/>
            <a:ext cx="1081088" cy="366712"/>
          </a:xfrm>
          <a:prstGeom prst="rect">
            <a:avLst/>
          </a:prstGeom>
          <a:noFill/>
          <a:ln w="9525">
            <a:noFill/>
            <a:miter lim="800000"/>
            <a:headEnd/>
            <a:tailEnd/>
          </a:ln>
        </p:spPr>
        <p:txBody>
          <a:bodyPr>
            <a:spAutoFit/>
          </a:bodyPr>
          <a:lstStyle/>
          <a:p>
            <a:pPr>
              <a:spcBef>
                <a:spcPct val="50000"/>
              </a:spcBef>
            </a:pPr>
            <a:r>
              <a:rPr lang="cs-CZ" altLang="cs-CZ" sz="1800" b="0"/>
              <a:t>SVAL</a:t>
            </a:r>
          </a:p>
        </p:txBody>
      </p:sp>
      <p:sp>
        <p:nvSpPr>
          <p:cNvPr id="262156" name="Text Box 38"/>
          <p:cNvSpPr txBox="1">
            <a:spLocks noChangeArrowheads="1"/>
          </p:cNvSpPr>
          <p:nvPr/>
        </p:nvSpPr>
        <p:spPr bwMode="auto">
          <a:xfrm>
            <a:off x="4932363" y="6021388"/>
            <a:ext cx="1944687" cy="366712"/>
          </a:xfrm>
          <a:prstGeom prst="rect">
            <a:avLst/>
          </a:prstGeom>
          <a:noFill/>
          <a:ln w="9525">
            <a:noFill/>
            <a:miter lim="800000"/>
            <a:headEnd/>
            <a:tailEnd/>
          </a:ln>
        </p:spPr>
        <p:txBody>
          <a:bodyPr>
            <a:spAutoFit/>
          </a:bodyPr>
          <a:lstStyle/>
          <a:p>
            <a:pPr>
              <a:spcBef>
                <a:spcPct val="50000"/>
              </a:spcBef>
            </a:pPr>
            <a:r>
              <a:rPr lang="cs-CZ" altLang="cs-CZ" sz="1800" b="0"/>
              <a:t>TUKOVÁ TKÁŇ</a:t>
            </a:r>
          </a:p>
        </p:txBody>
      </p:sp>
      <p:sp>
        <p:nvSpPr>
          <p:cNvPr id="262157" name="Rectangle 2"/>
          <p:cNvSpPr>
            <a:spLocks noChangeArrowheads="1"/>
          </p:cNvSpPr>
          <p:nvPr/>
        </p:nvSpPr>
        <p:spPr bwMode="auto">
          <a:xfrm>
            <a:off x="179388" y="44450"/>
            <a:ext cx="8785225" cy="1069975"/>
          </a:xfrm>
          <a:prstGeom prst="rect">
            <a:avLst/>
          </a:prstGeom>
          <a:noFill/>
          <a:ln w="9525">
            <a:noFill/>
            <a:miter lim="800000"/>
            <a:headEnd/>
            <a:tailEnd/>
          </a:ln>
        </p:spPr>
        <p:txBody>
          <a:bodyPr anchor="ctr"/>
          <a:lstStyle/>
          <a:p>
            <a:pPr algn="ctr"/>
            <a:r>
              <a:rPr lang="cs-CZ" altLang="cs-CZ" sz="3600">
                <a:solidFill>
                  <a:srgbClr val="0033CC"/>
                </a:solidFill>
              </a:rPr>
              <a:t>Metabolismus glukosy při hladovění</a:t>
            </a:r>
          </a:p>
        </p:txBody>
      </p:sp>
      <p:sp>
        <p:nvSpPr>
          <p:cNvPr id="262158" name="Text Box 40"/>
          <p:cNvSpPr txBox="1">
            <a:spLocks noChangeArrowheads="1"/>
          </p:cNvSpPr>
          <p:nvPr/>
        </p:nvSpPr>
        <p:spPr bwMode="auto">
          <a:xfrm>
            <a:off x="2555875" y="2276475"/>
            <a:ext cx="1079500" cy="366713"/>
          </a:xfrm>
          <a:prstGeom prst="rect">
            <a:avLst/>
          </a:prstGeom>
          <a:noFill/>
          <a:ln w="9525">
            <a:noFill/>
            <a:miter lim="800000"/>
            <a:headEnd/>
            <a:tailEnd/>
          </a:ln>
        </p:spPr>
        <p:txBody>
          <a:bodyPr>
            <a:spAutoFit/>
          </a:bodyPr>
          <a:lstStyle/>
          <a:p>
            <a:pPr>
              <a:spcBef>
                <a:spcPct val="50000"/>
              </a:spcBef>
            </a:pPr>
            <a:r>
              <a:rPr lang="cs-CZ" altLang="cs-CZ" sz="1800">
                <a:solidFill>
                  <a:srgbClr val="0000FF"/>
                </a:solidFill>
              </a:rPr>
              <a:t>glukosa</a:t>
            </a:r>
          </a:p>
        </p:txBody>
      </p:sp>
      <p:sp>
        <p:nvSpPr>
          <p:cNvPr id="262159" name="Line 41"/>
          <p:cNvSpPr>
            <a:spLocks noChangeShapeType="1"/>
          </p:cNvSpPr>
          <p:nvPr/>
        </p:nvSpPr>
        <p:spPr bwMode="auto">
          <a:xfrm flipV="1">
            <a:off x="3132138" y="2060575"/>
            <a:ext cx="503237" cy="288925"/>
          </a:xfrm>
          <a:prstGeom prst="line">
            <a:avLst/>
          </a:prstGeom>
          <a:noFill/>
          <a:ln w="9525">
            <a:solidFill>
              <a:srgbClr val="B2B2B2"/>
            </a:solidFill>
            <a:prstDash val="dash"/>
            <a:round/>
            <a:headEnd type="triangle" w="med" len="med"/>
            <a:tailEnd/>
          </a:ln>
        </p:spPr>
        <p:txBody>
          <a:bodyPr/>
          <a:lstStyle/>
          <a:p>
            <a:endParaRPr lang="en-US"/>
          </a:p>
        </p:txBody>
      </p:sp>
      <p:sp>
        <p:nvSpPr>
          <p:cNvPr id="262160" name="Text Box 42"/>
          <p:cNvSpPr txBox="1">
            <a:spLocks noChangeArrowheads="1"/>
          </p:cNvSpPr>
          <p:nvPr/>
        </p:nvSpPr>
        <p:spPr bwMode="auto">
          <a:xfrm>
            <a:off x="3635375" y="1844675"/>
            <a:ext cx="1079500" cy="366713"/>
          </a:xfrm>
          <a:prstGeom prst="rect">
            <a:avLst/>
          </a:prstGeom>
          <a:noFill/>
          <a:ln w="9525">
            <a:noFill/>
            <a:miter lim="800000"/>
            <a:headEnd/>
            <a:tailEnd/>
          </a:ln>
        </p:spPr>
        <p:txBody>
          <a:bodyPr>
            <a:spAutoFit/>
          </a:bodyPr>
          <a:lstStyle/>
          <a:p>
            <a:pPr>
              <a:spcBef>
                <a:spcPct val="50000"/>
              </a:spcBef>
            </a:pPr>
            <a:r>
              <a:rPr lang="cs-CZ" altLang="cs-CZ" sz="1800" b="0">
                <a:solidFill>
                  <a:srgbClr val="B2B2B2"/>
                </a:solidFill>
              </a:rPr>
              <a:t>glykogen</a:t>
            </a:r>
          </a:p>
        </p:txBody>
      </p:sp>
      <p:sp>
        <p:nvSpPr>
          <p:cNvPr id="81963" name="Text Box 43"/>
          <p:cNvSpPr txBox="1">
            <a:spLocks noChangeArrowheads="1"/>
          </p:cNvSpPr>
          <p:nvPr/>
        </p:nvSpPr>
        <p:spPr bwMode="auto">
          <a:xfrm>
            <a:off x="3635375" y="5013325"/>
            <a:ext cx="1079500" cy="366713"/>
          </a:xfrm>
          <a:prstGeom prst="rect">
            <a:avLst/>
          </a:prstGeom>
          <a:noFill/>
          <a:ln w="9525">
            <a:noFill/>
            <a:miter lim="800000"/>
            <a:headEnd/>
            <a:tailEnd/>
          </a:ln>
        </p:spPr>
        <p:txBody>
          <a:bodyPr>
            <a:spAutoFit/>
          </a:bodyPr>
          <a:lstStyle/>
          <a:p>
            <a:pPr>
              <a:spcBef>
                <a:spcPct val="50000"/>
              </a:spcBef>
            </a:pPr>
            <a:r>
              <a:rPr lang="cs-CZ" altLang="cs-CZ" sz="1800"/>
              <a:t>MK</a:t>
            </a:r>
          </a:p>
        </p:txBody>
      </p:sp>
      <p:sp>
        <p:nvSpPr>
          <p:cNvPr id="81964" name="Text Box 44"/>
          <p:cNvSpPr txBox="1">
            <a:spLocks noChangeArrowheads="1"/>
          </p:cNvSpPr>
          <p:nvPr/>
        </p:nvSpPr>
        <p:spPr bwMode="auto">
          <a:xfrm>
            <a:off x="3924300" y="5589588"/>
            <a:ext cx="1079500" cy="366712"/>
          </a:xfrm>
          <a:prstGeom prst="rect">
            <a:avLst/>
          </a:prstGeom>
          <a:noFill/>
          <a:ln w="9525">
            <a:noFill/>
            <a:miter lim="800000"/>
            <a:headEnd/>
            <a:tailEnd/>
          </a:ln>
        </p:spPr>
        <p:txBody>
          <a:bodyPr>
            <a:spAutoFit/>
          </a:bodyPr>
          <a:lstStyle/>
          <a:p>
            <a:pPr>
              <a:spcBef>
                <a:spcPct val="50000"/>
              </a:spcBef>
            </a:pPr>
            <a:r>
              <a:rPr lang="cs-CZ" altLang="cs-CZ" sz="1800" b="0"/>
              <a:t>TG</a:t>
            </a:r>
          </a:p>
        </p:txBody>
      </p:sp>
      <p:sp>
        <p:nvSpPr>
          <p:cNvPr id="81965" name="Line 45"/>
          <p:cNvSpPr>
            <a:spLocks noChangeShapeType="1"/>
          </p:cNvSpPr>
          <p:nvPr/>
        </p:nvSpPr>
        <p:spPr bwMode="auto">
          <a:xfrm rot="301081">
            <a:off x="3419475" y="2565400"/>
            <a:ext cx="1944688" cy="287338"/>
          </a:xfrm>
          <a:prstGeom prst="line">
            <a:avLst/>
          </a:prstGeom>
          <a:noFill/>
          <a:ln w="9525">
            <a:solidFill>
              <a:schemeClr val="tx1"/>
            </a:solidFill>
            <a:round/>
            <a:headEnd/>
            <a:tailEnd type="triangle" w="med" len="med"/>
          </a:ln>
        </p:spPr>
        <p:txBody>
          <a:bodyPr/>
          <a:lstStyle/>
          <a:p>
            <a:endParaRPr lang="en-US"/>
          </a:p>
        </p:txBody>
      </p:sp>
      <p:sp>
        <p:nvSpPr>
          <p:cNvPr id="81966" name="Text Box 46"/>
          <p:cNvSpPr txBox="1">
            <a:spLocks noChangeArrowheads="1"/>
          </p:cNvSpPr>
          <p:nvPr/>
        </p:nvSpPr>
        <p:spPr bwMode="auto">
          <a:xfrm>
            <a:off x="5364163" y="2852738"/>
            <a:ext cx="1079500" cy="366712"/>
          </a:xfrm>
          <a:prstGeom prst="rect">
            <a:avLst/>
          </a:prstGeom>
          <a:noFill/>
          <a:ln w="9525">
            <a:noFill/>
            <a:miter lim="800000"/>
            <a:headEnd/>
            <a:tailEnd/>
          </a:ln>
        </p:spPr>
        <p:txBody>
          <a:bodyPr>
            <a:spAutoFit/>
          </a:bodyPr>
          <a:lstStyle/>
          <a:p>
            <a:pPr>
              <a:spcBef>
                <a:spcPct val="50000"/>
              </a:spcBef>
            </a:pPr>
            <a:r>
              <a:rPr lang="cs-CZ" altLang="cs-CZ" sz="1800">
                <a:solidFill>
                  <a:srgbClr val="0000FF"/>
                </a:solidFill>
              </a:rPr>
              <a:t>glukosa</a:t>
            </a:r>
          </a:p>
        </p:txBody>
      </p:sp>
      <p:sp>
        <p:nvSpPr>
          <p:cNvPr id="81967" name="Line 47"/>
          <p:cNvSpPr>
            <a:spLocks noChangeShapeType="1"/>
          </p:cNvSpPr>
          <p:nvPr/>
        </p:nvSpPr>
        <p:spPr bwMode="auto">
          <a:xfrm flipV="1">
            <a:off x="5795963" y="1916113"/>
            <a:ext cx="288925" cy="936625"/>
          </a:xfrm>
          <a:prstGeom prst="line">
            <a:avLst/>
          </a:prstGeom>
          <a:noFill/>
          <a:ln w="9525">
            <a:solidFill>
              <a:schemeClr val="tx1"/>
            </a:solidFill>
            <a:round/>
            <a:headEnd/>
            <a:tailEnd type="triangle" w="med" len="med"/>
          </a:ln>
        </p:spPr>
        <p:txBody>
          <a:bodyPr/>
          <a:lstStyle/>
          <a:p>
            <a:endParaRPr lang="en-US"/>
          </a:p>
        </p:txBody>
      </p:sp>
      <p:sp>
        <p:nvSpPr>
          <p:cNvPr id="81968" name="Line 48"/>
          <p:cNvSpPr>
            <a:spLocks noChangeShapeType="1"/>
          </p:cNvSpPr>
          <p:nvPr/>
        </p:nvSpPr>
        <p:spPr bwMode="auto">
          <a:xfrm flipV="1">
            <a:off x="6300788" y="2852738"/>
            <a:ext cx="576262" cy="144462"/>
          </a:xfrm>
          <a:prstGeom prst="line">
            <a:avLst/>
          </a:prstGeom>
          <a:noFill/>
          <a:ln w="9525">
            <a:solidFill>
              <a:schemeClr val="tx1"/>
            </a:solidFill>
            <a:round/>
            <a:headEnd/>
            <a:tailEnd type="triangle" w="med" len="med"/>
          </a:ln>
        </p:spPr>
        <p:txBody>
          <a:bodyPr/>
          <a:lstStyle/>
          <a:p>
            <a:endParaRPr lang="en-US"/>
          </a:p>
        </p:txBody>
      </p:sp>
      <p:sp>
        <p:nvSpPr>
          <p:cNvPr id="81969" name="Text Box 49"/>
          <p:cNvSpPr txBox="1">
            <a:spLocks noChangeArrowheads="1"/>
          </p:cNvSpPr>
          <p:nvPr/>
        </p:nvSpPr>
        <p:spPr bwMode="auto">
          <a:xfrm>
            <a:off x="6804025" y="4676775"/>
            <a:ext cx="1079500" cy="336550"/>
          </a:xfrm>
          <a:prstGeom prst="rect">
            <a:avLst/>
          </a:prstGeom>
          <a:noFill/>
          <a:ln w="9525">
            <a:noFill/>
            <a:miter lim="800000"/>
            <a:headEnd/>
            <a:tailEnd/>
          </a:ln>
        </p:spPr>
        <p:txBody>
          <a:bodyPr>
            <a:spAutoFit/>
          </a:bodyPr>
          <a:lstStyle/>
          <a:p>
            <a:pPr>
              <a:spcBef>
                <a:spcPct val="50000"/>
              </a:spcBef>
            </a:pPr>
            <a:r>
              <a:rPr lang="cs-CZ" altLang="cs-CZ" sz="1600"/>
              <a:t>MK</a:t>
            </a:r>
          </a:p>
        </p:txBody>
      </p:sp>
      <p:sp>
        <p:nvSpPr>
          <p:cNvPr id="262168" name="Text Box 3"/>
          <p:cNvSpPr txBox="1">
            <a:spLocks noChangeArrowheads="1"/>
          </p:cNvSpPr>
          <p:nvPr/>
        </p:nvSpPr>
        <p:spPr bwMode="auto">
          <a:xfrm>
            <a:off x="250825" y="1052513"/>
            <a:ext cx="2305050" cy="641350"/>
          </a:xfrm>
          <a:prstGeom prst="rect">
            <a:avLst/>
          </a:prstGeom>
          <a:noFill/>
          <a:ln w="9525">
            <a:noFill/>
            <a:miter lim="800000"/>
            <a:headEnd/>
            <a:tailEnd/>
          </a:ln>
        </p:spPr>
        <p:txBody>
          <a:bodyPr>
            <a:spAutoFit/>
          </a:bodyPr>
          <a:lstStyle/>
          <a:p>
            <a:pPr>
              <a:spcBef>
                <a:spcPct val="50000"/>
              </a:spcBef>
            </a:pPr>
            <a:r>
              <a:rPr lang="cs-CZ" altLang="cs-CZ" sz="3600">
                <a:solidFill>
                  <a:srgbClr val="FF3300"/>
                </a:solidFill>
              </a:rPr>
              <a:t>Glukagon</a:t>
            </a:r>
          </a:p>
        </p:txBody>
      </p:sp>
      <p:sp>
        <p:nvSpPr>
          <p:cNvPr id="81971" name="Line 51"/>
          <p:cNvSpPr>
            <a:spLocks noChangeShapeType="1"/>
          </p:cNvSpPr>
          <p:nvPr/>
        </p:nvSpPr>
        <p:spPr bwMode="auto">
          <a:xfrm>
            <a:off x="3924300" y="5373688"/>
            <a:ext cx="142875" cy="215900"/>
          </a:xfrm>
          <a:prstGeom prst="line">
            <a:avLst/>
          </a:prstGeom>
          <a:noFill/>
          <a:ln w="12700">
            <a:solidFill>
              <a:schemeClr val="tx1"/>
            </a:solidFill>
            <a:prstDash val="dash"/>
            <a:round/>
            <a:headEnd type="triangle" w="med" len="med"/>
            <a:tailEnd/>
          </a:ln>
        </p:spPr>
        <p:txBody>
          <a:bodyPr/>
          <a:lstStyle/>
          <a:p>
            <a:endParaRPr lang="en-US"/>
          </a:p>
        </p:txBody>
      </p:sp>
      <p:sp>
        <p:nvSpPr>
          <p:cNvPr id="81972" name="Text Box 52"/>
          <p:cNvSpPr txBox="1">
            <a:spLocks noChangeArrowheads="1"/>
          </p:cNvSpPr>
          <p:nvPr/>
        </p:nvSpPr>
        <p:spPr bwMode="auto">
          <a:xfrm>
            <a:off x="2627313" y="2924175"/>
            <a:ext cx="1728787" cy="366713"/>
          </a:xfrm>
          <a:prstGeom prst="rect">
            <a:avLst/>
          </a:prstGeom>
          <a:noFill/>
          <a:ln w="9525">
            <a:noFill/>
            <a:miter lim="800000"/>
            <a:headEnd/>
            <a:tailEnd/>
          </a:ln>
        </p:spPr>
        <p:txBody>
          <a:bodyPr>
            <a:spAutoFit/>
          </a:bodyPr>
          <a:lstStyle/>
          <a:p>
            <a:pPr>
              <a:spcBef>
                <a:spcPct val="50000"/>
              </a:spcBef>
            </a:pPr>
            <a:r>
              <a:rPr lang="cs-CZ" altLang="cs-CZ" sz="1800" b="0"/>
              <a:t>glukoneogeneze</a:t>
            </a:r>
          </a:p>
        </p:txBody>
      </p:sp>
      <p:sp>
        <p:nvSpPr>
          <p:cNvPr id="81973" name="Line 53"/>
          <p:cNvSpPr>
            <a:spLocks noChangeShapeType="1"/>
          </p:cNvSpPr>
          <p:nvPr/>
        </p:nvSpPr>
        <p:spPr bwMode="auto">
          <a:xfrm flipH="1" flipV="1">
            <a:off x="3059113" y="2636838"/>
            <a:ext cx="144462" cy="360362"/>
          </a:xfrm>
          <a:prstGeom prst="line">
            <a:avLst/>
          </a:prstGeom>
          <a:noFill/>
          <a:ln w="9525">
            <a:solidFill>
              <a:schemeClr val="tx1"/>
            </a:solidFill>
            <a:round/>
            <a:headEnd/>
            <a:tailEnd type="triangle" w="med" len="med"/>
          </a:ln>
        </p:spPr>
        <p:txBody>
          <a:bodyPr/>
          <a:lstStyle/>
          <a:p>
            <a:endParaRPr lang="en-US"/>
          </a:p>
        </p:txBody>
      </p:sp>
      <p:sp>
        <p:nvSpPr>
          <p:cNvPr id="81974" name="Line 54"/>
          <p:cNvSpPr>
            <a:spLocks noChangeShapeType="1"/>
          </p:cNvSpPr>
          <p:nvPr/>
        </p:nvSpPr>
        <p:spPr bwMode="auto">
          <a:xfrm>
            <a:off x="5940425" y="4724400"/>
            <a:ext cx="865188" cy="73025"/>
          </a:xfrm>
          <a:prstGeom prst="line">
            <a:avLst/>
          </a:prstGeom>
          <a:noFill/>
          <a:ln w="12700">
            <a:solidFill>
              <a:schemeClr val="tx1"/>
            </a:solidFill>
            <a:prstDash val="dash"/>
            <a:round/>
            <a:headEnd/>
            <a:tailEnd type="triangle" w="med" len="med"/>
          </a:ln>
        </p:spPr>
        <p:txBody>
          <a:bodyPr/>
          <a:lstStyle/>
          <a:p>
            <a:endParaRPr lang="en-US"/>
          </a:p>
        </p:txBody>
      </p:sp>
      <p:sp>
        <p:nvSpPr>
          <p:cNvPr id="81977" name="Text Box 57"/>
          <p:cNvSpPr txBox="1">
            <a:spLocks noChangeArrowheads="1"/>
          </p:cNvSpPr>
          <p:nvPr/>
        </p:nvSpPr>
        <p:spPr bwMode="auto">
          <a:xfrm>
            <a:off x="6877050" y="4292600"/>
            <a:ext cx="1079500" cy="336550"/>
          </a:xfrm>
          <a:prstGeom prst="rect">
            <a:avLst/>
          </a:prstGeom>
          <a:noFill/>
          <a:ln w="9525">
            <a:noFill/>
            <a:miter lim="800000"/>
            <a:headEnd/>
            <a:tailEnd/>
          </a:ln>
        </p:spPr>
        <p:txBody>
          <a:bodyPr>
            <a:spAutoFit/>
          </a:bodyPr>
          <a:lstStyle/>
          <a:p>
            <a:pPr>
              <a:spcBef>
                <a:spcPct val="50000"/>
              </a:spcBef>
            </a:pPr>
            <a:r>
              <a:rPr lang="cs-CZ" altLang="cs-CZ" sz="1600" b="0"/>
              <a:t>AK</a:t>
            </a:r>
          </a:p>
        </p:txBody>
      </p:sp>
      <p:sp>
        <p:nvSpPr>
          <p:cNvPr id="81978" name="Text Box 58"/>
          <p:cNvSpPr txBox="1">
            <a:spLocks noChangeArrowheads="1"/>
          </p:cNvSpPr>
          <p:nvPr/>
        </p:nvSpPr>
        <p:spPr bwMode="auto">
          <a:xfrm>
            <a:off x="7092950" y="3860800"/>
            <a:ext cx="1079500" cy="336550"/>
          </a:xfrm>
          <a:prstGeom prst="rect">
            <a:avLst/>
          </a:prstGeom>
          <a:noFill/>
          <a:ln w="9525">
            <a:noFill/>
            <a:miter lim="800000"/>
            <a:headEnd/>
            <a:tailEnd/>
          </a:ln>
        </p:spPr>
        <p:txBody>
          <a:bodyPr>
            <a:spAutoFit/>
          </a:bodyPr>
          <a:lstStyle/>
          <a:p>
            <a:pPr>
              <a:spcBef>
                <a:spcPct val="50000"/>
              </a:spcBef>
            </a:pPr>
            <a:r>
              <a:rPr lang="cs-CZ" altLang="cs-CZ" sz="1600" b="0"/>
              <a:t>proteiny</a:t>
            </a:r>
          </a:p>
        </p:txBody>
      </p:sp>
      <p:sp>
        <p:nvSpPr>
          <p:cNvPr id="81979" name="Line 59"/>
          <p:cNvSpPr>
            <a:spLocks noChangeShapeType="1"/>
          </p:cNvSpPr>
          <p:nvPr/>
        </p:nvSpPr>
        <p:spPr bwMode="auto">
          <a:xfrm flipH="1">
            <a:off x="7235825" y="4149725"/>
            <a:ext cx="215900" cy="215900"/>
          </a:xfrm>
          <a:prstGeom prst="line">
            <a:avLst/>
          </a:prstGeom>
          <a:noFill/>
          <a:ln w="12700">
            <a:solidFill>
              <a:schemeClr val="tx1"/>
            </a:solidFill>
            <a:prstDash val="dash"/>
            <a:round/>
            <a:headEnd/>
            <a:tailEnd type="triangle" w="med" len="med"/>
          </a:ln>
        </p:spPr>
        <p:txBody>
          <a:bodyPr/>
          <a:lstStyle/>
          <a:p>
            <a:endParaRPr lang="en-US"/>
          </a:p>
        </p:txBody>
      </p:sp>
      <p:sp>
        <p:nvSpPr>
          <p:cNvPr id="81980" name="Line 60"/>
          <p:cNvSpPr>
            <a:spLocks noChangeShapeType="1"/>
          </p:cNvSpPr>
          <p:nvPr/>
        </p:nvSpPr>
        <p:spPr bwMode="auto">
          <a:xfrm flipH="1" flipV="1">
            <a:off x="3995738" y="3284538"/>
            <a:ext cx="2952750" cy="1152525"/>
          </a:xfrm>
          <a:prstGeom prst="line">
            <a:avLst/>
          </a:prstGeom>
          <a:noFill/>
          <a:ln w="12700">
            <a:solidFill>
              <a:schemeClr val="tx1"/>
            </a:solidFill>
            <a:prstDash val="dash"/>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1973"/>
                                        </p:tgtEl>
                                        <p:attrNameLst>
                                          <p:attrName>style.visibility</p:attrName>
                                        </p:attrNameLst>
                                      </p:cBhvr>
                                      <p:to>
                                        <p:strVal val="visible"/>
                                      </p:to>
                                    </p:set>
                                    <p:animEffect transition="in" filter="wipe(down)">
                                      <p:cBhvr>
                                        <p:cTn id="7" dur="500"/>
                                        <p:tgtEl>
                                          <p:spTgt spid="81973"/>
                                        </p:tgtEl>
                                      </p:cBhvr>
                                    </p:animEffect>
                                  </p:childTnLst>
                                </p:cTn>
                              </p:par>
                              <p:par>
                                <p:cTn id="8" presetID="53" presetClass="entr" presetSubtype="0" fill="hold" grpId="0" nodeType="withEffect">
                                  <p:stCondLst>
                                    <p:cond delay="0"/>
                                  </p:stCondLst>
                                  <p:childTnLst>
                                    <p:set>
                                      <p:cBhvr>
                                        <p:cTn id="9" dur="1" fill="hold">
                                          <p:stCondLst>
                                            <p:cond delay="0"/>
                                          </p:stCondLst>
                                        </p:cTn>
                                        <p:tgtEl>
                                          <p:spTgt spid="81972"/>
                                        </p:tgtEl>
                                        <p:attrNameLst>
                                          <p:attrName>style.visibility</p:attrName>
                                        </p:attrNameLst>
                                      </p:cBhvr>
                                      <p:to>
                                        <p:strVal val="visible"/>
                                      </p:to>
                                    </p:set>
                                    <p:anim calcmode="lin" valueType="num">
                                      <p:cBhvr>
                                        <p:cTn id="10" dur="500" fill="hold"/>
                                        <p:tgtEl>
                                          <p:spTgt spid="81972"/>
                                        </p:tgtEl>
                                        <p:attrNameLst>
                                          <p:attrName>ppt_w</p:attrName>
                                        </p:attrNameLst>
                                      </p:cBhvr>
                                      <p:tavLst>
                                        <p:tav tm="0">
                                          <p:val>
                                            <p:fltVal val="0"/>
                                          </p:val>
                                        </p:tav>
                                        <p:tav tm="100000">
                                          <p:val>
                                            <p:strVal val="#ppt_w"/>
                                          </p:val>
                                        </p:tav>
                                      </p:tavLst>
                                    </p:anim>
                                    <p:anim calcmode="lin" valueType="num">
                                      <p:cBhvr>
                                        <p:cTn id="11" dur="500" fill="hold"/>
                                        <p:tgtEl>
                                          <p:spTgt spid="81972"/>
                                        </p:tgtEl>
                                        <p:attrNameLst>
                                          <p:attrName>ppt_h</p:attrName>
                                        </p:attrNameLst>
                                      </p:cBhvr>
                                      <p:tavLst>
                                        <p:tav tm="0">
                                          <p:val>
                                            <p:fltVal val="0"/>
                                          </p:val>
                                        </p:tav>
                                        <p:tav tm="100000">
                                          <p:val>
                                            <p:strVal val="#ppt_h"/>
                                          </p:val>
                                        </p:tav>
                                      </p:tavLst>
                                    </p:anim>
                                    <p:animEffect transition="in" filter="fade">
                                      <p:cBhvr>
                                        <p:cTn id="12" dur="500"/>
                                        <p:tgtEl>
                                          <p:spTgt spid="81972"/>
                                        </p:tgtEl>
                                      </p:cBhvr>
                                    </p:animEffect>
                                  </p:childTnLst>
                                </p:cTn>
                              </p:par>
                              <p:par>
                                <p:cTn id="13" presetID="53" presetClass="entr" presetSubtype="0" fill="hold" grpId="0" nodeType="withEffect">
                                  <p:stCondLst>
                                    <p:cond delay="0"/>
                                  </p:stCondLst>
                                  <p:childTnLst>
                                    <p:set>
                                      <p:cBhvr>
                                        <p:cTn id="14" dur="1" fill="hold">
                                          <p:stCondLst>
                                            <p:cond delay="0"/>
                                          </p:stCondLst>
                                        </p:cTn>
                                        <p:tgtEl>
                                          <p:spTgt spid="81965"/>
                                        </p:tgtEl>
                                        <p:attrNameLst>
                                          <p:attrName>style.visibility</p:attrName>
                                        </p:attrNameLst>
                                      </p:cBhvr>
                                      <p:to>
                                        <p:strVal val="visible"/>
                                      </p:to>
                                    </p:set>
                                    <p:anim calcmode="lin" valueType="num">
                                      <p:cBhvr>
                                        <p:cTn id="15" dur="500" fill="hold"/>
                                        <p:tgtEl>
                                          <p:spTgt spid="81965"/>
                                        </p:tgtEl>
                                        <p:attrNameLst>
                                          <p:attrName>ppt_w</p:attrName>
                                        </p:attrNameLst>
                                      </p:cBhvr>
                                      <p:tavLst>
                                        <p:tav tm="0">
                                          <p:val>
                                            <p:fltVal val="0"/>
                                          </p:val>
                                        </p:tav>
                                        <p:tav tm="100000">
                                          <p:val>
                                            <p:strVal val="#ppt_w"/>
                                          </p:val>
                                        </p:tav>
                                      </p:tavLst>
                                    </p:anim>
                                    <p:anim calcmode="lin" valueType="num">
                                      <p:cBhvr>
                                        <p:cTn id="16" dur="500" fill="hold"/>
                                        <p:tgtEl>
                                          <p:spTgt spid="81965"/>
                                        </p:tgtEl>
                                        <p:attrNameLst>
                                          <p:attrName>ppt_h</p:attrName>
                                        </p:attrNameLst>
                                      </p:cBhvr>
                                      <p:tavLst>
                                        <p:tav tm="0">
                                          <p:val>
                                            <p:fltVal val="0"/>
                                          </p:val>
                                        </p:tav>
                                        <p:tav tm="100000">
                                          <p:val>
                                            <p:strVal val="#ppt_h"/>
                                          </p:val>
                                        </p:tav>
                                      </p:tavLst>
                                    </p:anim>
                                    <p:animEffect transition="in" filter="fade">
                                      <p:cBhvr>
                                        <p:cTn id="17" dur="500"/>
                                        <p:tgtEl>
                                          <p:spTgt spid="81965"/>
                                        </p:tgtEl>
                                      </p:cBhvr>
                                    </p:animEffect>
                                  </p:childTnLst>
                                </p:cTn>
                              </p:par>
                              <p:par>
                                <p:cTn id="18" presetID="53" presetClass="entr" presetSubtype="0" fill="hold" grpId="0" nodeType="withEffect">
                                  <p:stCondLst>
                                    <p:cond delay="0"/>
                                  </p:stCondLst>
                                  <p:childTnLst>
                                    <p:set>
                                      <p:cBhvr>
                                        <p:cTn id="19" dur="1" fill="hold">
                                          <p:stCondLst>
                                            <p:cond delay="0"/>
                                          </p:stCondLst>
                                        </p:cTn>
                                        <p:tgtEl>
                                          <p:spTgt spid="81966"/>
                                        </p:tgtEl>
                                        <p:attrNameLst>
                                          <p:attrName>style.visibility</p:attrName>
                                        </p:attrNameLst>
                                      </p:cBhvr>
                                      <p:to>
                                        <p:strVal val="visible"/>
                                      </p:to>
                                    </p:set>
                                    <p:anim calcmode="lin" valueType="num">
                                      <p:cBhvr>
                                        <p:cTn id="20" dur="500" fill="hold"/>
                                        <p:tgtEl>
                                          <p:spTgt spid="81966"/>
                                        </p:tgtEl>
                                        <p:attrNameLst>
                                          <p:attrName>ppt_w</p:attrName>
                                        </p:attrNameLst>
                                      </p:cBhvr>
                                      <p:tavLst>
                                        <p:tav tm="0">
                                          <p:val>
                                            <p:fltVal val="0"/>
                                          </p:val>
                                        </p:tav>
                                        <p:tav tm="100000">
                                          <p:val>
                                            <p:strVal val="#ppt_w"/>
                                          </p:val>
                                        </p:tav>
                                      </p:tavLst>
                                    </p:anim>
                                    <p:anim calcmode="lin" valueType="num">
                                      <p:cBhvr>
                                        <p:cTn id="21" dur="500" fill="hold"/>
                                        <p:tgtEl>
                                          <p:spTgt spid="81966"/>
                                        </p:tgtEl>
                                        <p:attrNameLst>
                                          <p:attrName>ppt_h</p:attrName>
                                        </p:attrNameLst>
                                      </p:cBhvr>
                                      <p:tavLst>
                                        <p:tav tm="0">
                                          <p:val>
                                            <p:fltVal val="0"/>
                                          </p:val>
                                        </p:tav>
                                        <p:tav tm="100000">
                                          <p:val>
                                            <p:strVal val="#ppt_h"/>
                                          </p:val>
                                        </p:tav>
                                      </p:tavLst>
                                    </p:anim>
                                    <p:animEffect transition="in" filter="fade">
                                      <p:cBhvr>
                                        <p:cTn id="22" dur="500"/>
                                        <p:tgtEl>
                                          <p:spTgt spid="81966"/>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81967"/>
                                        </p:tgtEl>
                                        <p:attrNameLst>
                                          <p:attrName>style.visibility</p:attrName>
                                        </p:attrNameLst>
                                      </p:cBhvr>
                                      <p:to>
                                        <p:strVal val="visible"/>
                                      </p:to>
                                    </p:set>
                                    <p:animEffect transition="in" filter="wipe(down)">
                                      <p:cBhvr>
                                        <p:cTn id="25" dur="500"/>
                                        <p:tgtEl>
                                          <p:spTgt spid="81967"/>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81968"/>
                                        </p:tgtEl>
                                        <p:attrNameLst>
                                          <p:attrName>style.visibility</p:attrName>
                                        </p:attrNameLst>
                                      </p:cBhvr>
                                      <p:to>
                                        <p:strVal val="visible"/>
                                      </p:to>
                                    </p:set>
                                    <p:animEffect transition="in" filter="wipe(down)">
                                      <p:cBhvr>
                                        <p:cTn id="28" dur="500"/>
                                        <p:tgtEl>
                                          <p:spTgt spid="8196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81978"/>
                                        </p:tgtEl>
                                        <p:attrNameLst>
                                          <p:attrName>style.visibility</p:attrName>
                                        </p:attrNameLst>
                                      </p:cBhvr>
                                      <p:to>
                                        <p:strVal val="visible"/>
                                      </p:to>
                                    </p:set>
                                    <p:anim calcmode="lin" valueType="num">
                                      <p:cBhvr>
                                        <p:cTn id="33" dur="500" fill="hold"/>
                                        <p:tgtEl>
                                          <p:spTgt spid="81978"/>
                                        </p:tgtEl>
                                        <p:attrNameLst>
                                          <p:attrName>ppt_w</p:attrName>
                                        </p:attrNameLst>
                                      </p:cBhvr>
                                      <p:tavLst>
                                        <p:tav tm="0">
                                          <p:val>
                                            <p:fltVal val="0"/>
                                          </p:val>
                                        </p:tav>
                                        <p:tav tm="100000">
                                          <p:val>
                                            <p:strVal val="#ppt_w"/>
                                          </p:val>
                                        </p:tav>
                                      </p:tavLst>
                                    </p:anim>
                                    <p:anim calcmode="lin" valueType="num">
                                      <p:cBhvr>
                                        <p:cTn id="34" dur="500" fill="hold"/>
                                        <p:tgtEl>
                                          <p:spTgt spid="81978"/>
                                        </p:tgtEl>
                                        <p:attrNameLst>
                                          <p:attrName>ppt_h</p:attrName>
                                        </p:attrNameLst>
                                      </p:cBhvr>
                                      <p:tavLst>
                                        <p:tav tm="0">
                                          <p:val>
                                            <p:fltVal val="0"/>
                                          </p:val>
                                        </p:tav>
                                        <p:tav tm="100000">
                                          <p:val>
                                            <p:strVal val="#ppt_h"/>
                                          </p:val>
                                        </p:tav>
                                      </p:tavLst>
                                    </p:anim>
                                    <p:animEffect transition="in" filter="fade">
                                      <p:cBhvr>
                                        <p:cTn id="35" dur="500"/>
                                        <p:tgtEl>
                                          <p:spTgt spid="81978"/>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81979"/>
                                        </p:tgtEl>
                                        <p:attrNameLst>
                                          <p:attrName>style.visibility</p:attrName>
                                        </p:attrNameLst>
                                      </p:cBhvr>
                                      <p:to>
                                        <p:strVal val="visible"/>
                                      </p:to>
                                    </p:set>
                                    <p:animEffect transition="in" filter="wipe(up)">
                                      <p:cBhvr>
                                        <p:cTn id="38" dur="500"/>
                                        <p:tgtEl>
                                          <p:spTgt spid="81979"/>
                                        </p:tgtEl>
                                      </p:cBhvr>
                                    </p:animEffect>
                                  </p:childTnLst>
                                </p:cTn>
                              </p:par>
                              <p:par>
                                <p:cTn id="39" presetID="53" presetClass="entr" presetSubtype="0" fill="hold" grpId="0" nodeType="withEffect">
                                  <p:stCondLst>
                                    <p:cond delay="0"/>
                                  </p:stCondLst>
                                  <p:childTnLst>
                                    <p:set>
                                      <p:cBhvr>
                                        <p:cTn id="40" dur="1" fill="hold">
                                          <p:stCondLst>
                                            <p:cond delay="0"/>
                                          </p:stCondLst>
                                        </p:cTn>
                                        <p:tgtEl>
                                          <p:spTgt spid="81977"/>
                                        </p:tgtEl>
                                        <p:attrNameLst>
                                          <p:attrName>style.visibility</p:attrName>
                                        </p:attrNameLst>
                                      </p:cBhvr>
                                      <p:to>
                                        <p:strVal val="visible"/>
                                      </p:to>
                                    </p:set>
                                    <p:anim calcmode="lin" valueType="num">
                                      <p:cBhvr>
                                        <p:cTn id="41" dur="500" fill="hold"/>
                                        <p:tgtEl>
                                          <p:spTgt spid="81977"/>
                                        </p:tgtEl>
                                        <p:attrNameLst>
                                          <p:attrName>ppt_w</p:attrName>
                                        </p:attrNameLst>
                                      </p:cBhvr>
                                      <p:tavLst>
                                        <p:tav tm="0">
                                          <p:val>
                                            <p:fltVal val="0"/>
                                          </p:val>
                                        </p:tav>
                                        <p:tav tm="100000">
                                          <p:val>
                                            <p:strVal val="#ppt_w"/>
                                          </p:val>
                                        </p:tav>
                                      </p:tavLst>
                                    </p:anim>
                                    <p:anim calcmode="lin" valueType="num">
                                      <p:cBhvr>
                                        <p:cTn id="42" dur="500" fill="hold"/>
                                        <p:tgtEl>
                                          <p:spTgt spid="81977"/>
                                        </p:tgtEl>
                                        <p:attrNameLst>
                                          <p:attrName>ppt_h</p:attrName>
                                        </p:attrNameLst>
                                      </p:cBhvr>
                                      <p:tavLst>
                                        <p:tav tm="0">
                                          <p:val>
                                            <p:fltVal val="0"/>
                                          </p:val>
                                        </p:tav>
                                        <p:tav tm="100000">
                                          <p:val>
                                            <p:strVal val="#ppt_h"/>
                                          </p:val>
                                        </p:tav>
                                      </p:tavLst>
                                    </p:anim>
                                    <p:animEffect transition="in" filter="fade">
                                      <p:cBhvr>
                                        <p:cTn id="43" dur="500"/>
                                        <p:tgtEl>
                                          <p:spTgt spid="81977"/>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81980"/>
                                        </p:tgtEl>
                                        <p:attrNameLst>
                                          <p:attrName>style.visibility</p:attrName>
                                        </p:attrNameLst>
                                      </p:cBhvr>
                                      <p:to>
                                        <p:strVal val="visible"/>
                                      </p:to>
                                    </p:set>
                                    <p:animEffect transition="in" filter="wipe(down)">
                                      <p:cBhvr>
                                        <p:cTn id="46" dur="500"/>
                                        <p:tgtEl>
                                          <p:spTgt spid="8198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3" presetClass="entr" presetSubtype="0" fill="hold" grpId="0" nodeType="clickEffect">
                                  <p:stCondLst>
                                    <p:cond delay="0"/>
                                  </p:stCondLst>
                                  <p:childTnLst>
                                    <p:set>
                                      <p:cBhvr>
                                        <p:cTn id="50" dur="1" fill="hold">
                                          <p:stCondLst>
                                            <p:cond delay="0"/>
                                          </p:stCondLst>
                                        </p:cTn>
                                        <p:tgtEl>
                                          <p:spTgt spid="81964"/>
                                        </p:tgtEl>
                                        <p:attrNameLst>
                                          <p:attrName>style.visibility</p:attrName>
                                        </p:attrNameLst>
                                      </p:cBhvr>
                                      <p:to>
                                        <p:strVal val="visible"/>
                                      </p:to>
                                    </p:set>
                                    <p:anim calcmode="lin" valueType="num">
                                      <p:cBhvr>
                                        <p:cTn id="51" dur="500" fill="hold"/>
                                        <p:tgtEl>
                                          <p:spTgt spid="81964"/>
                                        </p:tgtEl>
                                        <p:attrNameLst>
                                          <p:attrName>ppt_w</p:attrName>
                                        </p:attrNameLst>
                                      </p:cBhvr>
                                      <p:tavLst>
                                        <p:tav tm="0">
                                          <p:val>
                                            <p:fltVal val="0"/>
                                          </p:val>
                                        </p:tav>
                                        <p:tav tm="100000">
                                          <p:val>
                                            <p:strVal val="#ppt_w"/>
                                          </p:val>
                                        </p:tav>
                                      </p:tavLst>
                                    </p:anim>
                                    <p:anim calcmode="lin" valueType="num">
                                      <p:cBhvr>
                                        <p:cTn id="52" dur="500" fill="hold"/>
                                        <p:tgtEl>
                                          <p:spTgt spid="81964"/>
                                        </p:tgtEl>
                                        <p:attrNameLst>
                                          <p:attrName>ppt_h</p:attrName>
                                        </p:attrNameLst>
                                      </p:cBhvr>
                                      <p:tavLst>
                                        <p:tav tm="0">
                                          <p:val>
                                            <p:fltVal val="0"/>
                                          </p:val>
                                        </p:tav>
                                        <p:tav tm="100000">
                                          <p:val>
                                            <p:strVal val="#ppt_h"/>
                                          </p:val>
                                        </p:tav>
                                      </p:tavLst>
                                    </p:anim>
                                    <p:animEffect transition="in" filter="fade">
                                      <p:cBhvr>
                                        <p:cTn id="53" dur="500"/>
                                        <p:tgtEl>
                                          <p:spTgt spid="81964"/>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81971"/>
                                        </p:tgtEl>
                                        <p:attrNameLst>
                                          <p:attrName>style.visibility</p:attrName>
                                        </p:attrNameLst>
                                      </p:cBhvr>
                                      <p:to>
                                        <p:strVal val="visible"/>
                                      </p:to>
                                    </p:set>
                                    <p:animEffect transition="in" filter="wipe(down)">
                                      <p:cBhvr>
                                        <p:cTn id="56" dur="500"/>
                                        <p:tgtEl>
                                          <p:spTgt spid="81971"/>
                                        </p:tgtEl>
                                      </p:cBhvr>
                                    </p:animEffect>
                                  </p:childTnLst>
                                </p:cTn>
                              </p:par>
                              <p:par>
                                <p:cTn id="57" presetID="53" presetClass="entr" presetSubtype="0" fill="hold" grpId="0" nodeType="withEffect">
                                  <p:stCondLst>
                                    <p:cond delay="0"/>
                                  </p:stCondLst>
                                  <p:childTnLst>
                                    <p:set>
                                      <p:cBhvr>
                                        <p:cTn id="58" dur="1" fill="hold">
                                          <p:stCondLst>
                                            <p:cond delay="0"/>
                                          </p:stCondLst>
                                        </p:cTn>
                                        <p:tgtEl>
                                          <p:spTgt spid="81963"/>
                                        </p:tgtEl>
                                        <p:attrNameLst>
                                          <p:attrName>style.visibility</p:attrName>
                                        </p:attrNameLst>
                                      </p:cBhvr>
                                      <p:to>
                                        <p:strVal val="visible"/>
                                      </p:to>
                                    </p:set>
                                    <p:anim calcmode="lin" valueType="num">
                                      <p:cBhvr>
                                        <p:cTn id="59" dur="500" fill="hold"/>
                                        <p:tgtEl>
                                          <p:spTgt spid="81963"/>
                                        </p:tgtEl>
                                        <p:attrNameLst>
                                          <p:attrName>ppt_w</p:attrName>
                                        </p:attrNameLst>
                                      </p:cBhvr>
                                      <p:tavLst>
                                        <p:tav tm="0">
                                          <p:val>
                                            <p:fltVal val="0"/>
                                          </p:val>
                                        </p:tav>
                                        <p:tav tm="100000">
                                          <p:val>
                                            <p:strVal val="#ppt_w"/>
                                          </p:val>
                                        </p:tav>
                                      </p:tavLst>
                                    </p:anim>
                                    <p:anim calcmode="lin" valueType="num">
                                      <p:cBhvr>
                                        <p:cTn id="60" dur="500" fill="hold"/>
                                        <p:tgtEl>
                                          <p:spTgt spid="81963"/>
                                        </p:tgtEl>
                                        <p:attrNameLst>
                                          <p:attrName>ppt_h</p:attrName>
                                        </p:attrNameLst>
                                      </p:cBhvr>
                                      <p:tavLst>
                                        <p:tav tm="0">
                                          <p:val>
                                            <p:fltVal val="0"/>
                                          </p:val>
                                        </p:tav>
                                        <p:tav tm="100000">
                                          <p:val>
                                            <p:strVal val="#ppt_h"/>
                                          </p:val>
                                        </p:tav>
                                      </p:tavLst>
                                    </p:anim>
                                    <p:animEffect transition="in" filter="fade">
                                      <p:cBhvr>
                                        <p:cTn id="61" dur="500"/>
                                        <p:tgtEl>
                                          <p:spTgt spid="81963"/>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81974"/>
                                        </p:tgtEl>
                                        <p:attrNameLst>
                                          <p:attrName>style.visibility</p:attrName>
                                        </p:attrNameLst>
                                      </p:cBhvr>
                                      <p:to>
                                        <p:strVal val="visible"/>
                                      </p:to>
                                    </p:set>
                                    <p:animEffect transition="in" filter="wipe(left)">
                                      <p:cBhvr>
                                        <p:cTn id="64" dur="500"/>
                                        <p:tgtEl>
                                          <p:spTgt spid="81974"/>
                                        </p:tgtEl>
                                      </p:cBhvr>
                                    </p:animEffect>
                                  </p:childTnLst>
                                </p:cTn>
                              </p:par>
                              <p:par>
                                <p:cTn id="65" presetID="53" presetClass="entr" presetSubtype="0" fill="hold" grpId="0" nodeType="withEffect">
                                  <p:stCondLst>
                                    <p:cond delay="0"/>
                                  </p:stCondLst>
                                  <p:childTnLst>
                                    <p:set>
                                      <p:cBhvr>
                                        <p:cTn id="66" dur="1" fill="hold">
                                          <p:stCondLst>
                                            <p:cond delay="0"/>
                                          </p:stCondLst>
                                        </p:cTn>
                                        <p:tgtEl>
                                          <p:spTgt spid="81969"/>
                                        </p:tgtEl>
                                        <p:attrNameLst>
                                          <p:attrName>style.visibility</p:attrName>
                                        </p:attrNameLst>
                                      </p:cBhvr>
                                      <p:to>
                                        <p:strVal val="visible"/>
                                      </p:to>
                                    </p:set>
                                    <p:anim calcmode="lin" valueType="num">
                                      <p:cBhvr>
                                        <p:cTn id="67" dur="500" fill="hold"/>
                                        <p:tgtEl>
                                          <p:spTgt spid="81969"/>
                                        </p:tgtEl>
                                        <p:attrNameLst>
                                          <p:attrName>ppt_w</p:attrName>
                                        </p:attrNameLst>
                                      </p:cBhvr>
                                      <p:tavLst>
                                        <p:tav tm="0">
                                          <p:val>
                                            <p:fltVal val="0"/>
                                          </p:val>
                                        </p:tav>
                                        <p:tav tm="100000">
                                          <p:val>
                                            <p:strVal val="#ppt_w"/>
                                          </p:val>
                                        </p:tav>
                                      </p:tavLst>
                                    </p:anim>
                                    <p:anim calcmode="lin" valueType="num">
                                      <p:cBhvr>
                                        <p:cTn id="68" dur="500" fill="hold"/>
                                        <p:tgtEl>
                                          <p:spTgt spid="81969"/>
                                        </p:tgtEl>
                                        <p:attrNameLst>
                                          <p:attrName>ppt_h</p:attrName>
                                        </p:attrNameLst>
                                      </p:cBhvr>
                                      <p:tavLst>
                                        <p:tav tm="0">
                                          <p:val>
                                            <p:fltVal val="0"/>
                                          </p:val>
                                        </p:tav>
                                        <p:tav tm="100000">
                                          <p:val>
                                            <p:strVal val="#ppt_h"/>
                                          </p:val>
                                        </p:tav>
                                      </p:tavLst>
                                    </p:anim>
                                    <p:animEffect transition="in" filter="fade">
                                      <p:cBhvr>
                                        <p:cTn id="69" dur="500"/>
                                        <p:tgtEl>
                                          <p:spTgt spid="81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3" grpId="0"/>
      <p:bldP spid="81964" grpId="0"/>
      <p:bldP spid="81965" grpId="0" animBg="1"/>
      <p:bldP spid="81966" grpId="0"/>
      <p:bldP spid="81967" grpId="0" animBg="1"/>
      <p:bldP spid="81968" grpId="0" animBg="1"/>
      <p:bldP spid="81969" grpId="0"/>
      <p:bldP spid="81971" grpId="0" animBg="1"/>
      <p:bldP spid="81972" grpId="0"/>
      <p:bldP spid="81973" grpId="0" animBg="1"/>
      <p:bldP spid="81974" grpId="0" animBg="1"/>
      <p:bldP spid="81977" grpId="0"/>
      <p:bldP spid="81978" grpId="0"/>
      <p:bldP spid="81979" grpId="0" animBg="1"/>
      <p:bldP spid="81980"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2"/>
          </p:nvPr>
        </p:nvSpPr>
        <p:spPr/>
        <p:txBody>
          <a:bodyPr/>
          <a:lstStyle/>
          <a:p>
            <a:pPr>
              <a:defRPr/>
            </a:pPr>
            <a:fld id="{A6D8517E-9D0A-441E-A56B-661FB0704529}" type="slidenum">
              <a:rPr lang="cs-CZ"/>
              <a:pPr>
                <a:defRPr/>
              </a:pPr>
              <a:t>53</a:t>
            </a:fld>
            <a:endParaRPr lang="cs-CZ"/>
          </a:p>
        </p:txBody>
      </p:sp>
      <p:sp>
        <p:nvSpPr>
          <p:cNvPr id="263170" name="Rectangle 2"/>
          <p:cNvSpPr>
            <a:spLocks noGrp="1" noChangeArrowheads="1"/>
          </p:cNvSpPr>
          <p:nvPr>
            <p:ph type="title"/>
          </p:nvPr>
        </p:nvSpPr>
        <p:spPr>
          <a:xfrm>
            <a:off x="34925" y="404813"/>
            <a:ext cx="9361488" cy="927100"/>
          </a:xfrm>
        </p:spPr>
        <p:txBody>
          <a:bodyPr/>
          <a:lstStyle/>
          <a:p>
            <a:pPr eaLnBrk="1" hangingPunct="1"/>
            <a:r>
              <a:rPr lang="cs-CZ" altLang="cs-CZ" b="1" smtClean="0">
                <a:solidFill>
                  <a:srgbClr val="0000CC"/>
                </a:solidFill>
                <a:latin typeface="Times New Roman" pitchFamily="18" charset="0"/>
              </a:rPr>
              <a:t>Patologické stavy  </a:t>
            </a:r>
            <a:br>
              <a:rPr lang="cs-CZ" altLang="cs-CZ" b="1" smtClean="0">
                <a:solidFill>
                  <a:srgbClr val="0000CC"/>
                </a:solidFill>
                <a:latin typeface="Times New Roman" pitchFamily="18" charset="0"/>
              </a:rPr>
            </a:br>
            <a:r>
              <a:rPr lang="cs-CZ" altLang="cs-CZ" b="1" smtClean="0">
                <a:solidFill>
                  <a:srgbClr val="0000CC"/>
                </a:solidFill>
                <a:latin typeface="Times New Roman" pitchFamily="18" charset="0"/>
              </a:rPr>
              <a:t>při poruše metabolismu sacharidů</a:t>
            </a:r>
          </a:p>
        </p:txBody>
      </p:sp>
      <p:sp>
        <p:nvSpPr>
          <p:cNvPr id="263171" name="Text Box 3"/>
          <p:cNvSpPr txBox="1">
            <a:spLocks noChangeArrowheads="1"/>
          </p:cNvSpPr>
          <p:nvPr/>
        </p:nvSpPr>
        <p:spPr bwMode="auto">
          <a:xfrm>
            <a:off x="611188" y="3500438"/>
            <a:ext cx="7993062" cy="1160462"/>
          </a:xfrm>
          <a:prstGeom prst="rect">
            <a:avLst/>
          </a:prstGeom>
          <a:noFill/>
          <a:ln w="9525">
            <a:noFill/>
            <a:miter lim="800000"/>
            <a:headEnd/>
            <a:tailEnd/>
          </a:ln>
        </p:spPr>
        <p:txBody>
          <a:bodyPr>
            <a:spAutoFit/>
          </a:bodyPr>
          <a:lstStyle/>
          <a:p>
            <a:pPr>
              <a:spcBef>
                <a:spcPct val="50000"/>
              </a:spcBef>
            </a:pPr>
            <a:r>
              <a:rPr lang="cs-CZ" altLang="cs-CZ" sz="2800">
                <a:solidFill>
                  <a:srgbClr val="0000CC"/>
                </a:solidFill>
              </a:rPr>
              <a:t>Jiné poruchy v metabolismu sacharidů</a:t>
            </a:r>
            <a:r>
              <a:rPr lang="cs-CZ" altLang="cs-CZ" sz="2800">
                <a:solidFill>
                  <a:srgbClr val="0033CC"/>
                </a:solidFill>
              </a:rPr>
              <a:t> </a:t>
            </a:r>
          </a:p>
          <a:p>
            <a:pPr>
              <a:spcBef>
                <a:spcPct val="50000"/>
              </a:spcBef>
            </a:pPr>
            <a:r>
              <a:rPr lang="cs-CZ" altLang="cs-CZ" sz="2800">
                <a:solidFill>
                  <a:srgbClr val="0033CC"/>
                </a:solidFill>
              </a:rPr>
              <a:t>		</a:t>
            </a:r>
            <a:r>
              <a:rPr lang="cs-CZ" altLang="cs-CZ" sz="2400" b="0"/>
              <a:t>(např. deficit enzymů – disacharidas)</a:t>
            </a:r>
            <a:endParaRPr lang="cs-CZ" altLang="cs-CZ" sz="2800" b="0"/>
          </a:p>
        </p:txBody>
      </p:sp>
      <p:sp>
        <p:nvSpPr>
          <p:cNvPr id="263172" name="Text Box 5"/>
          <p:cNvSpPr txBox="1">
            <a:spLocks noChangeArrowheads="1"/>
          </p:cNvSpPr>
          <p:nvPr/>
        </p:nvSpPr>
        <p:spPr bwMode="auto">
          <a:xfrm>
            <a:off x="611188" y="2349500"/>
            <a:ext cx="5545137" cy="519113"/>
          </a:xfrm>
          <a:prstGeom prst="rect">
            <a:avLst/>
          </a:prstGeom>
          <a:noFill/>
          <a:ln w="9525">
            <a:noFill/>
            <a:miter lim="800000"/>
            <a:headEnd/>
            <a:tailEnd/>
          </a:ln>
        </p:spPr>
        <p:txBody>
          <a:bodyPr>
            <a:spAutoFit/>
          </a:bodyPr>
          <a:lstStyle/>
          <a:p>
            <a:pPr>
              <a:spcBef>
                <a:spcPct val="50000"/>
              </a:spcBef>
            </a:pPr>
            <a:r>
              <a:rPr lang="cs-CZ" altLang="cs-CZ" sz="2800" dirty="0">
                <a:solidFill>
                  <a:srgbClr val="0000CC"/>
                </a:solidFill>
              </a:rPr>
              <a:t>Diabetes </a:t>
            </a:r>
            <a:r>
              <a:rPr lang="cs-CZ" altLang="cs-CZ" sz="2800" dirty="0" err="1" smtClean="0">
                <a:solidFill>
                  <a:srgbClr val="0000CC"/>
                </a:solidFill>
              </a:rPr>
              <a:t>mellitus</a:t>
            </a:r>
            <a:endParaRPr lang="cs-CZ" altLang="cs-CZ" sz="2000" b="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54</a:t>
            </a:fld>
            <a:endParaRPr lang="cs-CZ"/>
          </a:p>
        </p:txBody>
      </p:sp>
      <p:sp>
        <p:nvSpPr>
          <p:cNvPr id="3"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A6CAC35E-0ABC-4295-8D58-570CAE68F69E}" type="slidenum">
              <a:rPr lang="cs-CZ" sz="1400">
                <a:latin typeface="+mn-lt"/>
              </a:rPr>
              <a:pPr algn="r">
                <a:defRPr/>
              </a:pPr>
              <a:t>54</a:t>
            </a:fld>
            <a:endParaRPr lang="cs-CZ" sz="1400">
              <a:latin typeface="+mn-lt"/>
            </a:endParaRPr>
          </a:p>
        </p:txBody>
      </p:sp>
      <p:sp>
        <p:nvSpPr>
          <p:cNvPr id="4" name="Text Box 5"/>
          <p:cNvSpPr txBox="1">
            <a:spLocks noChangeArrowheads="1"/>
          </p:cNvSpPr>
          <p:nvPr/>
        </p:nvSpPr>
        <p:spPr bwMode="auto">
          <a:xfrm>
            <a:off x="2411413" y="1773238"/>
            <a:ext cx="46815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800">
                <a:solidFill>
                  <a:srgbClr val="0000CC"/>
                </a:solidFill>
              </a:rPr>
              <a:t>NEDOSTATEK INZULINU</a:t>
            </a:r>
          </a:p>
        </p:txBody>
      </p:sp>
      <p:sp>
        <p:nvSpPr>
          <p:cNvPr id="5" name="Text Box 6"/>
          <p:cNvSpPr txBox="1">
            <a:spLocks noChangeArrowheads="1"/>
          </p:cNvSpPr>
          <p:nvPr/>
        </p:nvSpPr>
        <p:spPr bwMode="auto">
          <a:xfrm>
            <a:off x="684213" y="3043238"/>
            <a:ext cx="7632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400" b="1"/>
              <a:t>Absolutní nedostatek                     Relativní nedostatek </a:t>
            </a:r>
          </a:p>
        </p:txBody>
      </p:sp>
      <p:sp>
        <p:nvSpPr>
          <p:cNvPr id="6" name="Line 6"/>
          <p:cNvSpPr>
            <a:spLocks noChangeShapeType="1"/>
          </p:cNvSpPr>
          <p:nvPr/>
        </p:nvSpPr>
        <p:spPr bwMode="auto">
          <a:xfrm flipH="1">
            <a:off x="2555875" y="2349500"/>
            <a:ext cx="1439863" cy="431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7" name="Line 7"/>
          <p:cNvSpPr>
            <a:spLocks noChangeShapeType="1"/>
          </p:cNvSpPr>
          <p:nvPr/>
        </p:nvSpPr>
        <p:spPr bwMode="auto">
          <a:xfrm>
            <a:off x="5003800" y="2349500"/>
            <a:ext cx="1296988" cy="431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 name="Text Box 8"/>
          <p:cNvSpPr txBox="1">
            <a:spLocks noChangeArrowheads="1"/>
          </p:cNvSpPr>
          <p:nvPr/>
        </p:nvSpPr>
        <p:spPr bwMode="auto">
          <a:xfrm>
            <a:off x="684213" y="3500438"/>
            <a:ext cx="410368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25000"/>
              </a:spcBef>
              <a:buFontTx/>
              <a:buNone/>
            </a:pPr>
            <a:r>
              <a:rPr lang="cs-CZ" altLang="cs-CZ" sz="2400"/>
              <a:t>- nedostatečná produkce </a:t>
            </a:r>
          </a:p>
          <a:p>
            <a:pPr eaLnBrk="1" hangingPunct="1">
              <a:spcBef>
                <a:spcPct val="25000"/>
              </a:spcBef>
              <a:buFontTx/>
              <a:buNone/>
            </a:pPr>
            <a:r>
              <a:rPr lang="cs-CZ" altLang="cs-CZ" sz="2400"/>
              <a:t>(destrukce </a:t>
            </a:r>
            <a:r>
              <a:rPr lang="cs-CZ" altLang="cs-CZ" sz="2400">
                <a:sym typeface="Symbol" pitchFamily="18" charset="2"/>
              </a:rPr>
              <a:t></a:t>
            </a:r>
            <a:r>
              <a:rPr lang="cs-CZ" altLang="cs-CZ" sz="2400"/>
              <a:t>-buněk pankreatu)</a:t>
            </a:r>
            <a:r>
              <a:rPr lang="cs-CZ" altLang="cs-CZ" sz="2400" b="1"/>
              <a:t> </a:t>
            </a:r>
          </a:p>
        </p:txBody>
      </p:sp>
      <p:sp>
        <p:nvSpPr>
          <p:cNvPr id="9" name="Text Box 9"/>
          <p:cNvSpPr txBox="1">
            <a:spLocks noChangeArrowheads="1"/>
          </p:cNvSpPr>
          <p:nvPr/>
        </p:nvSpPr>
        <p:spPr bwMode="auto">
          <a:xfrm>
            <a:off x="4859338" y="3517900"/>
            <a:ext cx="4103687"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25000"/>
              </a:spcBef>
              <a:buFontTx/>
              <a:buNone/>
            </a:pPr>
            <a:r>
              <a:rPr lang="cs-CZ" altLang="cs-CZ" sz="2400"/>
              <a:t>   - porucha v působení inzulinu </a:t>
            </a:r>
            <a:br>
              <a:rPr lang="cs-CZ" altLang="cs-CZ" sz="2400"/>
            </a:br>
            <a:r>
              <a:rPr lang="cs-CZ" altLang="cs-CZ" sz="2400"/>
              <a:t>     v periferních tkáních  </a:t>
            </a:r>
          </a:p>
          <a:p>
            <a:pPr eaLnBrk="1" hangingPunct="1">
              <a:spcBef>
                <a:spcPct val="25000"/>
              </a:spcBef>
              <a:buFontTx/>
              <a:buNone/>
            </a:pPr>
            <a:r>
              <a:rPr lang="cs-CZ" altLang="cs-CZ" sz="2400"/>
              <a:t>   </a:t>
            </a:r>
            <a:r>
              <a:rPr lang="cs-CZ" altLang="cs-CZ" sz="2400" b="1"/>
              <a:t>„Inzulinová resistence“</a:t>
            </a:r>
          </a:p>
        </p:txBody>
      </p:sp>
      <p:sp>
        <p:nvSpPr>
          <p:cNvPr id="10" name="Text Box 11"/>
          <p:cNvSpPr txBox="1">
            <a:spLocks noChangeArrowheads="1"/>
          </p:cNvSpPr>
          <p:nvPr/>
        </p:nvSpPr>
        <p:spPr bwMode="auto">
          <a:xfrm>
            <a:off x="1042988" y="5589588"/>
            <a:ext cx="7561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400" b="1"/>
              <a:t>Glukosa nevstupuje do svalových buněk a adipocytů  </a:t>
            </a:r>
          </a:p>
        </p:txBody>
      </p:sp>
      <p:sp>
        <p:nvSpPr>
          <p:cNvPr id="11" name="Text Box 12"/>
          <p:cNvSpPr txBox="1">
            <a:spLocks noChangeArrowheads="1"/>
          </p:cNvSpPr>
          <p:nvPr/>
        </p:nvSpPr>
        <p:spPr bwMode="auto">
          <a:xfrm>
            <a:off x="179388" y="188913"/>
            <a:ext cx="8027987"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3600" b="1" dirty="0" smtClean="0">
                <a:solidFill>
                  <a:srgbClr val="0000CC"/>
                </a:solidFill>
              </a:rPr>
              <a:t>Diabetes </a:t>
            </a:r>
            <a:r>
              <a:rPr lang="cs-CZ" altLang="cs-CZ" sz="3600" b="1" dirty="0" err="1">
                <a:solidFill>
                  <a:srgbClr val="0000CC"/>
                </a:solidFill>
              </a:rPr>
              <a:t>mellitus</a:t>
            </a:r>
            <a:r>
              <a:rPr lang="cs-CZ" altLang="cs-CZ" sz="3600" b="1" dirty="0">
                <a:solidFill>
                  <a:srgbClr val="0000CC"/>
                </a:solidFill>
              </a:rPr>
              <a:t> (DM)</a:t>
            </a:r>
          </a:p>
        </p:txBody>
      </p:sp>
      <p:sp>
        <p:nvSpPr>
          <p:cNvPr id="12" name="Text Box 13"/>
          <p:cNvSpPr txBox="1">
            <a:spLocks noChangeArrowheads="1"/>
          </p:cNvSpPr>
          <p:nvPr/>
        </p:nvSpPr>
        <p:spPr bwMode="auto">
          <a:xfrm>
            <a:off x="323850" y="908050"/>
            <a:ext cx="7777163"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400" b="1" dirty="0" smtClean="0"/>
              <a:t>Nejčastější </a:t>
            </a:r>
            <a:r>
              <a:rPr lang="cs-CZ" altLang="cs-CZ" sz="2400" b="1" dirty="0"/>
              <a:t>porucha sacharidového metabolismu </a:t>
            </a:r>
          </a:p>
        </p:txBody>
      </p:sp>
      <p:sp>
        <p:nvSpPr>
          <p:cNvPr id="13" name="AutoShape 14"/>
          <p:cNvSpPr>
            <a:spLocks/>
          </p:cNvSpPr>
          <p:nvPr/>
        </p:nvSpPr>
        <p:spPr bwMode="auto">
          <a:xfrm rot="5400000">
            <a:off x="4391819" y="2961482"/>
            <a:ext cx="503237" cy="4464050"/>
          </a:xfrm>
          <a:prstGeom prst="rightBrace">
            <a:avLst>
              <a:gd name="adj1" fmla="val 73922"/>
              <a:gd name="adj2" fmla="val 50000"/>
            </a:avLst>
          </a:pr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cs-CZ" altLang="cs-CZ">
              <a:solidFill>
                <a:srgbClr val="0000CC"/>
              </a:solidFill>
            </a:endParaRPr>
          </a:p>
        </p:txBody>
      </p:sp>
    </p:spTree>
    <p:extLst>
      <p:ext uri="{BB962C8B-B14F-4D97-AF65-F5344CB8AC3E}">
        <p14:creationId xmlns:p14="http://schemas.microsoft.com/office/powerpoint/2010/main" val="5132680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55</a:t>
            </a:fld>
            <a:endParaRPr lang="cs-CZ"/>
          </a:p>
        </p:txBody>
      </p:sp>
      <p:sp>
        <p:nvSpPr>
          <p:cNvPr id="3" name="Text Box 2"/>
          <p:cNvSpPr txBox="1">
            <a:spLocks noChangeArrowheads="1"/>
          </p:cNvSpPr>
          <p:nvPr/>
        </p:nvSpPr>
        <p:spPr bwMode="auto">
          <a:xfrm>
            <a:off x="323850" y="3068638"/>
            <a:ext cx="6911975" cy="313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400" b="1"/>
              <a:t>Nadbytek glukagonu</a:t>
            </a:r>
          </a:p>
          <a:p>
            <a:pPr eaLnBrk="1" hangingPunct="1">
              <a:spcBef>
                <a:spcPct val="50000"/>
              </a:spcBef>
            </a:pPr>
            <a:r>
              <a:rPr lang="cs-CZ" altLang="cs-CZ" sz="2400"/>
              <a:t> </a:t>
            </a:r>
            <a:r>
              <a:rPr lang="cs-CZ" altLang="cs-CZ" sz="2000"/>
              <a:t>zvýšená degradace glykogenu v játrech</a:t>
            </a:r>
          </a:p>
          <a:p>
            <a:pPr eaLnBrk="1" hangingPunct="1">
              <a:spcBef>
                <a:spcPct val="50000"/>
              </a:spcBef>
            </a:pPr>
            <a:r>
              <a:rPr lang="cs-CZ" altLang="cs-CZ" sz="2000"/>
              <a:t> zvýšená glukoneogeneze</a:t>
            </a:r>
          </a:p>
          <a:p>
            <a:pPr eaLnBrk="1" hangingPunct="1">
              <a:spcBef>
                <a:spcPct val="50000"/>
              </a:spcBef>
            </a:pPr>
            <a:r>
              <a:rPr lang="cs-CZ" altLang="cs-CZ" sz="2000"/>
              <a:t> zvýšená lipolýza v tukové tkáni </a:t>
            </a:r>
            <a:r>
              <a:rPr lang="cs-CZ" altLang="cs-CZ" sz="2000">
                <a:cs typeface="Times New Roman" pitchFamily="18" charset="0"/>
              </a:rPr>
              <a:t>→ zvýšené uvolnění MK do krve  → zvýšená </a:t>
            </a:r>
            <a:r>
              <a:rPr lang="cs-CZ" altLang="cs-CZ" sz="2000">
                <a:latin typeface="Symbol" pitchFamily="18" charset="2"/>
                <a:cs typeface="Times New Roman" pitchFamily="18" charset="0"/>
              </a:rPr>
              <a:t>b</a:t>
            </a:r>
            <a:r>
              <a:rPr lang="cs-CZ" altLang="cs-CZ" sz="2000">
                <a:cs typeface="Times New Roman" pitchFamily="18" charset="0"/>
              </a:rPr>
              <a:t>-oxidace MK v játrech → zvýšená produkce acetyl-CoA → (kapacita CC je převýšena vzhledem k nedostatku oxalacetátu) → syntéza ketolátek  → zvýšené uvolnění ketolátek do krve</a:t>
            </a:r>
            <a:endParaRPr lang="cs-CZ" altLang="cs-CZ" sz="2000"/>
          </a:p>
        </p:txBody>
      </p:sp>
      <p:sp>
        <p:nvSpPr>
          <p:cNvPr id="4" name="Rectangle 4"/>
          <p:cNvSpPr>
            <a:spLocks noChangeArrowheads="1"/>
          </p:cNvSpPr>
          <p:nvPr/>
        </p:nvSpPr>
        <p:spPr bwMode="auto">
          <a:xfrm>
            <a:off x="1331913" y="-161925"/>
            <a:ext cx="66960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cs-CZ" altLang="cs-CZ" sz="3600" b="1">
                <a:solidFill>
                  <a:srgbClr val="0033CC"/>
                </a:solidFill>
              </a:rPr>
              <a:t>DM – inzulin and glukagon</a:t>
            </a:r>
          </a:p>
        </p:txBody>
      </p:sp>
      <p:sp>
        <p:nvSpPr>
          <p:cNvPr id="5" name="Text Box 11"/>
          <p:cNvSpPr txBox="1">
            <a:spLocks noChangeArrowheads="1"/>
          </p:cNvSpPr>
          <p:nvPr/>
        </p:nvSpPr>
        <p:spPr bwMode="auto">
          <a:xfrm>
            <a:off x="250825" y="981075"/>
            <a:ext cx="6624638" cy="1766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400" b="1"/>
              <a:t>Nedostatek  inzulinu</a:t>
            </a:r>
          </a:p>
          <a:p>
            <a:pPr eaLnBrk="1" hangingPunct="1">
              <a:spcBef>
                <a:spcPct val="50000"/>
              </a:spcBef>
            </a:pPr>
            <a:r>
              <a:rPr lang="cs-CZ" altLang="cs-CZ" sz="2400"/>
              <a:t> </a:t>
            </a:r>
            <a:r>
              <a:rPr lang="cs-CZ" altLang="cs-CZ" sz="2000"/>
              <a:t>absolutní nebo relativní  nedostatek inzulinu</a:t>
            </a:r>
          </a:p>
          <a:p>
            <a:pPr eaLnBrk="1" hangingPunct="1">
              <a:spcBef>
                <a:spcPct val="50000"/>
              </a:spcBef>
            </a:pPr>
            <a:r>
              <a:rPr lang="cs-CZ" altLang="cs-CZ" sz="2000"/>
              <a:t> snížený transport glukosy závislý na insulinu (GLUT 4) – </a:t>
            </a:r>
            <a:br>
              <a:rPr lang="cs-CZ" altLang="cs-CZ" sz="2000"/>
            </a:br>
            <a:r>
              <a:rPr lang="cs-CZ" altLang="cs-CZ" sz="2000"/>
              <a:t>  svaly, tuková tkáň</a:t>
            </a:r>
          </a:p>
        </p:txBody>
      </p:sp>
      <p:sp>
        <p:nvSpPr>
          <p:cNvPr id="6" name="AutoShape 12"/>
          <p:cNvSpPr>
            <a:spLocks/>
          </p:cNvSpPr>
          <p:nvPr/>
        </p:nvSpPr>
        <p:spPr bwMode="auto">
          <a:xfrm>
            <a:off x="6588125" y="1989138"/>
            <a:ext cx="215900" cy="576262"/>
          </a:xfrm>
          <a:prstGeom prst="rightBrace">
            <a:avLst>
              <a:gd name="adj1" fmla="val 22243"/>
              <a:gd name="adj2" fmla="val 50000"/>
            </a:avLst>
          </a:pr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cs-CZ" altLang="cs-CZ">
              <a:solidFill>
                <a:srgbClr val="0000CC"/>
              </a:solidFill>
            </a:endParaRPr>
          </a:p>
        </p:txBody>
      </p:sp>
      <p:sp>
        <p:nvSpPr>
          <p:cNvPr id="7" name="Text Box 13"/>
          <p:cNvSpPr txBox="1">
            <a:spLocks noChangeArrowheads="1"/>
          </p:cNvSpPr>
          <p:nvPr/>
        </p:nvSpPr>
        <p:spPr bwMode="auto">
          <a:xfrm>
            <a:off x="6877050" y="1989138"/>
            <a:ext cx="20510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400">
                <a:solidFill>
                  <a:srgbClr val="0000CC"/>
                </a:solidFill>
              </a:rPr>
              <a:t>hyperglykemie</a:t>
            </a:r>
          </a:p>
        </p:txBody>
      </p:sp>
      <p:sp>
        <p:nvSpPr>
          <p:cNvPr id="8" name="AutoShape 14"/>
          <p:cNvSpPr>
            <a:spLocks/>
          </p:cNvSpPr>
          <p:nvPr/>
        </p:nvSpPr>
        <p:spPr bwMode="auto">
          <a:xfrm>
            <a:off x="6659563" y="3573463"/>
            <a:ext cx="433387" cy="863600"/>
          </a:xfrm>
          <a:prstGeom prst="rightBrace">
            <a:avLst>
              <a:gd name="adj1" fmla="val 16606"/>
              <a:gd name="adj2" fmla="val 50000"/>
            </a:avLst>
          </a:pr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cs-CZ" altLang="cs-CZ">
              <a:solidFill>
                <a:srgbClr val="0000CC"/>
              </a:solidFill>
            </a:endParaRPr>
          </a:p>
        </p:txBody>
      </p:sp>
      <p:sp>
        <p:nvSpPr>
          <p:cNvPr id="9" name="Text Box 15"/>
          <p:cNvSpPr txBox="1">
            <a:spLocks noChangeArrowheads="1"/>
          </p:cNvSpPr>
          <p:nvPr/>
        </p:nvSpPr>
        <p:spPr bwMode="auto">
          <a:xfrm>
            <a:off x="7092950" y="3716338"/>
            <a:ext cx="20510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400">
                <a:solidFill>
                  <a:srgbClr val="0000CC"/>
                </a:solidFill>
              </a:rPr>
              <a:t>hyperglykemie</a:t>
            </a:r>
          </a:p>
        </p:txBody>
      </p:sp>
      <p:sp>
        <p:nvSpPr>
          <p:cNvPr id="10" name="AutoShape 16"/>
          <p:cNvSpPr>
            <a:spLocks/>
          </p:cNvSpPr>
          <p:nvPr/>
        </p:nvSpPr>
        <p:spPr bwMode="auto">
          <a:xfrm>
            <a:off x="7019925" y="4652963"/>
            <a:ext cx="358775" cy="1512887"/>
          </a:xfrm>
          <a:prstGeom prst="rightBrace">
            <a:avLst>
              <a:gd name="adj1" fmla="val 35140"/>
              <a:gd name="adj2" fmla="val 50000"/>
            </a:avLst>
          </a:pr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cs-CZ" altLang="cs-CZ">
              <a:solidFill>
                <a:srgbClr val="0000CC"/>
              </a:solidFill>
            </a:endParaRPr>
          </a:p>
        </p:txBody>
      </p:sp>
      <p:sp>
        <p:nvSpPr>
          <p:cNvPr id="11" name="Text Box 17"/>
          <p:cNvSpPr txBox="1">
            <a:spLocks noChangeArrowheads="1"/>
          </p:cNvSpPr>
          <p:nvPr/>
        </p:nvSpPr>
        <p:spPr bwMode="auto">
          <a:xfrm>
            <a:off x="7380288" y="5157788"/>
            <a:ext cx="176371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400">
                <a:solidFill>
                  <a:srgbClr val="0000CC"/>
                </a:solidFill>
              </a:rPr>
              <a:t>ketoacidosa</a:t>
            </a:r>
          </a:p>
        </p:txBody>
      </p:sp>
    </p:spTree>
    <p:extLst>
      <p:ext uri="{BB962C8B-B14F-4D97-AF65-F5344CB8AC3E}">
        <p14:creationId xmlns:p14="http://schemas.microsoft.com/office/powerpoint/2010/main" val="28020115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56</a:t>
            </a:fld>
            <a:endParaRPr lang="cs-CZ"/>
          </a:p>
        </p:txBody>
      </p:sp>
      <p:sp>
        <p:nvSpPr>
          <p:cNvPr id="3" name="Text Box 4"/>
          <p:cNvSpPr txBox="1">
            <a:spLocks noChangeArrowheads="1"/>
          </p:cNvSpPr>
          <p:nvPr/>
        </p:nvSpPr>
        <p:spPr bwMode="auto">
          <a:xfrm>
            <a:off x="2268538" y="260350"/>
            <a:ext cx="4213225"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3600" b="1">
                <a:solidFill>
                  <a:srgbClr val="0000CC"/>
                </a:solidFill>
              </a:rPr>
              <a:t>Klasifikace of DM </a:t>
            </a:r>
          </a:p>
        </p:txBody>
      </p:sp>
      <p:graphicFrame>
        <p:nvGraphicFramePr>
          <p:cNvPr id="4" name="Group 54"/>
          <p:cNvGraphicFramePr>
            <a:graphicFrameLocks noGrp="1"/>
          </p:cNvGraphicFramePr>
          <p:nvPr/>
        </p:nvGraphicFramePr>
        <p:xfrm>
          <a:off x="611188" y="1268413"/>
          <a:ext cx="8208962" cy="5010201"/>
        </p:xfrm>
        <a:graphic>
          <a:graphicData uri="http://schemas.openxmlformats.org/drawingml/2006/table">
            <a:tbl>
              <a:tblPr/>
              <a:tblGrid>
                <a:gridCol w="2736850"/>
                <a:gridCol w="2735262"/>
                <a:gridCol w="2736850"/>
              </a:tblGrid>
              <a:tr h="504722">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Znak</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alpha val="50195"/>
                      </a:srgbClr>
                    </a:solid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1" i="0" u="none" strike="noStrike" cap="none" normalizeH="0" baseline="0" smtClean="0">
                          <a:ln>
                            <a:noFill/>
                          </a:ln>
                          <a:solidFill>
                            <a:schemeClr val="tx1"/>
                          </a:solidFill>
                          <a:effectLst/>
                          <a:latin typeface="Times New Roman" pitchFamily="18" charset="0"/>
                        </a:rPr>
                        <a:t>DM 1.typu</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alpha val="50195"/>
                      </a:srgbClr>
                    </a:solid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1" i="0" u="none" strike="noStrike" cap="none" normalizeH="0" baseline="0" smtClean="0">
                          <a:ln>
                            <a:noFill/>
                          </a:ln>
                          <a:solidFill>
                            <a:schemeClr val="tx1"/>
                          </a:solidFill>
                          <a:effectLst/>
                          <a:latin typeface="Times New Roman" pitchFamily="18" charset="0"/>
                        </a:rPr>
                        <a:t> DM 2.typu</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alpha val="50195"/>
                      </a:srgbClr>
                    </a:solidFill>
                  </a:tcPr>
                </a:tc>
              </a:tr>
              <a:tr h="396215">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Prevalence</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cs-CZ" sz="2000" b="0" i="0" u="none" strike="noStrike" cap="none" normalizeH="0" baseline="0" smtClean="0">
                          <a:ln>
                            <a:noFill/>
                          </a:ln>
                          <a:solidFill>
                            <a:schemeClr val="tx1"/>
                          </a:solidFill>
                          <a:effectLst/>
                          <a:latin typeface="Times New Roman" pitchFamily="18" charset="0"/>
                          <a:cs typeface="Times New Roman" pitchFamily="18" charset="0"/>
                        </a:rPr>
                        <a:t>~</a:t>
                      </a:r>
                      <a:r>
                        <a:rPr kumimoji="0" lang="cs-CZ" altLang="cs-CZ" sz="2000" b="0" i="0" u="none" strike="noStrike" cap="none" normalizeH="0" baseline="0" smtClean="0">
                          <a:ln>
                            <a:noFill/>
                          </a:ln>
                          <a:solidFill>
                            <a:schemeClr val="tx1"/>
                          </a:solidFill>
                          <a:effectLst/>
                          <a:latin typeface="Times New Roman" pitchFamily="18" charset="0"/>
                          <a:cs typeface="Times New Roman" pitchFamily="18" charset="0"/>
                        </a:rPr>
                        <a:t> 15-20% diabetiků</a:t>
                      </a:r>
                      <a:endParaRPr kumimoji="0" lang="en-US" altLang="cs-CZ"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cs-CZ" sz="2000" b="0" i="0" u="none" strike="noStrike" cap="none" normalizeH="0" baseline="0" smtClean="0">
                          <a:ln>
                            <a:noFill/>
                          </a:ln>
                          <a:solidFill>
                            <a:schemeClr val="tx1"/>
                          </a:solidFill>
                          <a:effectLst/>
                          <a:latin typeface="Times New Roman" pitchFamily="18" charset="0"/>
                          <a:cs typeface="Times New Roman" pitchFamily="18" charset="0"/>
                        </a:rPr>
                        <a:t>~</a:t>
                      </a:r>
                      <a:r>
                        <a:rPr kumimoji="0" lang="cs-CZ" altLang="cs-CZ" sz="2000" b="0" i="0" u="none" strike="noStrike" cap="none" normalizeH="0" baseline="0" smtClean="0">
                          <a:ln>
                            <a:noFill/>
                          </a:ln>
                          <a:solidFill>
                            <a:schemeClr val="tx1"/>
                          </a:solidFill>
                          <a:effectLst/>
                          <a:latin typeface="Times New Roman" pitchFamily="18" charset="0"/>
                          <a:cs typeface="Times New Roman" pitchFamily="18" charset="0"/>
                        </a:rPr>
                        <a:t> 80-85% diabetiků</a:t>
                      </a:r>
                      <a:endParaRPr kumimoji="0" lang="cs-CZ" altLang="cs-CZ" sz="2000" b="0" i="0" u="none" strike="noStrike" cap="none" normalizeH="0" baseline="0" smtClean="0">
                        <a:ln>
                          <a:noFill/>
                        </a:ln>
                        <a:solidFill>
                          <a:schemeClr val="tx1"/>
                        </a:solidFill>
                        <a:effectLst/>
                        <a:latin typeface="Times New Roman" pitchFamily="18"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15">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Dřívější označení</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Inzulin-dependentní</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Non-inzulin dependentní</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5800">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Příčina</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Autoimmunitní destrukce  </a:t>
                      </a:r>
                      <a:r>
                        <a:rPr kumimoji="0" lang="cs-CZ" altLang="cs-CZ" sz="2000" b="0" i="0" u="none" strike="noStrike" cap="none" normalizeH="0" baseline="0" smtClean="0">
                          <a:ln>
                            <a:noFill/>
                          </a:ln>
                          <a:solidFill>
                            <a:schemeClr val="tx1"/>
                          </a:solidFill>
                          <a:effectLst/>
                          <a:latin typeface="Symbol" pitchFamily="18" charset="2"/>
                        </a:rPr>
                        <a:t>b</a:t>
                      </a:r>
                      <a:r>
                        <a:rPr kumimoji="0" lang="cs-CZ" altLang="cs-CZ" sz="2000" b="0" i="0" u="none" strike="noStrike" cap="none" normalizeH="0" baseline="0" smtClean="0">
                          <a:ln>
                            <a:noFill/>
                          </a:ln>
                          <a:solidFill>
                            <a:schemeClr val="tx1"/>
                          </a:solidFill>
                          <a:effectLst/>
                          <a:latin typeface="Times New Roman" pitchFamily="18" charset="0"/>
                        </a:rPr>
                        <a:t>-buněk</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Inzulinová resistence (a/nebo porucha sekrece insulinu)</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887">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Nedostatek  inzulinu</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1" i="0" u="none" strike="noStrike" cap="none" normalizeH="0" baseline="0" smtClean="0">
                          <a:ln>
                            <a:noFill/>
                          </a:ln>
                          <a:solidFill>
                            <a:schemeClr val="tx1"/>
                          </a:solidFill>
                          <a:effectLst/>
                          <a:latin typeface="Times New Roman" pitchFamily="18" charset="0"/>
                        </a:rPr>
                        <a:t>Absolutní</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1" i="0" u="none" strike="noStrike" cap="none" normalizeH="0" baseline="0" smtClean="0">
                          <a:ln>
                            <a:noFill/>
                          </a:ln>
                          <a:solidFill>
                            <a:schemeClr val="tx1"/>
                          </a:solidFill>
                          <a:effectLst/>
                          <a:latin typeface="Times New Roman" pitchFamily="18" charset="0"/>
                        </a:rPr>
                        <a:t>Relativní</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007">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Koncetrace inzulinu </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Nízká nebo nulová</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Normální, často i zvýšená </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6614">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Nástup choroby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Dětství, mládí</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Obvykle po 40.roce</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3932">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Nástup choroby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Akutní</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Postupný</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758">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Tělesná stavba</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Astenický typ</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Často obézní</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1515146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57</a:t>
            </a:fld>
            <a:endParaRPr lang="cs-CZ"/>
          </a:p>
        </p:txBody>
      </p:sp>
      <p:sp>
        <p:nvSpPr>
          <p:cNvPr id="3" name="Text Box 8"/>
          <p:cNvSpPr txBox="1">
            <a:spLocks noChangeArrowheads="1"/>
          </p:cNvSpPr>
          <p:nvPr/>
        </p:nvSpPr>
        <p:spPr bwMode="auto">
          <a:xfrm>
            <a:off x="250825" y="1268413"/>
            <a:ext cx="7775575" cy="210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33CC"/>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pPr>
            <a:r>
              <a:rPr lang="cs-CZ" altLang="cs-CZ" sz="2400" b="1"/>
              <a:t> </a:t>
            </a:r>
            <a:r>
              <a:rPr lang="cs-CZ" altLang="cs-CZ" sz="2400"/>
              <a:t>Krev: Hyperglykemie  (chronická hyperglykemie)</a:t>
            </a:r>
          </a:p>
          <a:p>
            <a:pPr eaLnBrk="1" hangingPunct="1">
              <a:spcBef>
                <a:spcPct val="50000"/>
              </a:spcBef>
              <a:buFontTx/>
              <a:buNone/>
            </a:pPr>
            <a:r>
              <a:rPr lang="cs-CZ" altLang="cs-CZ" sz="2400"/>
              <a:t>             Ketoacidosa</a:t>
            </a:r>
          </a:p>
          <a:p>
            <a:pPr eaLnBrk="1" hangingPunct="1">
              <a:spcBef>
                <a:spcPct val="50000"/>
              </a:spcBef>
            </a:pPr>
            <a:r>
              <a:rPr lang="cs-CZ" altLang="cs-CZ" sz="2400"/>
              <a:t> Moč:  Glukosurie</a:t>
            </a:r>
            <a:endParaRPr lang="cs-CZ" altLang="cs-CZ" sz="2400" b="1"/>
          </a:p>
          <a:p>
            <a:pPr eaLnBrk="1" hangingPunct="1">
              <a:spcBef>
                <a:spcPct val="50000"/>
              </a:spcBef>
              <a:buFontTx/>
              <a:buNone/>
            </a:pPr>
            <a:r>
              <a:rPr lang="cs-CZ" altLang="cs-CZ" sz="2400" b="1"/>
              <a:t>             </a:t>
            </a:r>
            <a:r>
              <a:rPr lang="cs-CZ" altLang="cs-CZ" sz="2400"/>
              <a:t>Ketonurie</a:t>
            </a:r>
            <a:r>
              <a:rPr lang="cs-CZ" altLang="cs-CZ" sz="2400" b="1"/>
              <a:t>                                            </a:t>
            </a:r>
          </a:p>
        </p:txBody>
      </p:sp>
      <p:sp>
        <p:nvSpPr>
          <p:cNvPr id="4" name="Text Box 10"/>
          <p:cNvSpPr txBox="1">
            <a:spLocks noChangeArrowheads="1"/>
          </p:cNvSpPr>
          <p:nvPr/>
        </p:nvSpPr>
        <p:spPr bwMode="auto">
          <a:xfrm>
            <a:off x="250825" y="549275"/>
            <a:ext cx="44640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400" b="1">
                <a:solidFill>
                  <a:srgbClr val="0000CC"/>
                </a:solidFill>
              </a:rPr>
              <a:t>Biochemický nález u DM:</a:t>
            </a:r>
          </a:p>
        </p:txBody>
      </p:sp>
      <p:sp>
        <p:nvSpPr>
          <p:cNvPr id="5" name="Text Box 10"/>
          <p:cNvSpPr txBox="1">
            <a:spLocks noChangeArrowheads="1"/>
          </p:cNvSpPr>
          <p:nvPr/>
        </p:nvSpPr>
        <p:spPr bwMode="auto">
          <a:xfrm>
            <a:off x="250825" y="3860800"/>
            <a:ext cx="8893175" cy="2100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400" b="1">
                <a:solidFill>
                  <a:srgbClr val="0000CC"/>
                </a:solidFill>
              </a:rPr>
              <a:t>Klinické příznaky u  DM:</a:t>
            </a:r>
          </a:p>
          <a:p>
            <a:pPr eaLnBrk="1" hangingPunct="1">
              <a:spcBef>
                <a:spcPct val="50000"/>
              </a:spcBef>
            </a:pPr>
            <a:r>
              <a:rPr lang="cs-CZ" altLang="cs-CZ" sz="2400"/>
              <a:t> polyurie</a:t>
            </a:r>
          </a:p>
          <a:p>
            <a:pPr eaLnBrk="1" hangingPunct="1">
              <a:spcBef>
                <a:spcPct val="50000"/>
              </a:spcBef>
            </a:pPr>
            <a:r>
              <a:rPr lang="cs-CZ" altLang="cs-CZ" sz="2400"/>
              <a:t> polydipsie (pocit žízně)</a:t>
            </a:r>
          </a:p>
          <a:p>
            <a:pPr eaLnBrk="1" hangingPunct="1">
              <a:spcBef>
                <a:spcPct val="50000"/>
              </a:spcBef>
            </a:pPr>
            <a:r>
              <a:rPr lang="cs-CZ" altLang="cs-CZ" sz="2400"/>
              <a:t> metabolický syndrom, obezita, dyslipidemie, hypertense (</a:t>
            </a:r>
            <a:r>
              <a:rPr lang="cs-CZ" altLang="cs-CZ" sz="2000"/>
              <a:t>DM 2.typu</a:t>
            </a:r>
            <a:r>
              <a:rPr lang="cs-CZ" altLang="cs-CZ" sz="2400"/>
              <a:t>)</a:t>
            </a:r>
          </a:p>
        </p:txBody>
      </p:sp>
    </p:spTree>
    <p:extLst>
      <p:ext uri="{BB962C8B-B14F-4D97-AF65-F5344CB8AC3E}">
        <p14:creationId xmlns:p14="http://schemas.microsoft.com/office/powerpoint/2010/main" val="27198044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58</a:t>
            </a:fld>
            <a:endParaRPr lang="cs-CZ"/>
          </a:p>
        </p:txBody>
      </p:sp>
      <p:sp>
        <p:nvSpPr>
          <p:cNvPr id="3" name="Text Box 3"/>
          <p:cNvSpPr txBox="1">
            <a:spLocks noChangeArrowheads="1"/>
          </p:cNvSpPr>
          <p:nvPr/>
        </p:nvSpPr>
        <p:spPr bwMode="auto">
          <a:xfrm>
            <a:off x="468313" y="1989138"/>
            <a:ext cx="8281987" cy="283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400" b="1"/>
              <a:t>Diabetes je potvrzen, jestliže glykemie přesáhne:</a:t>
            </a:r>
            <a:r>
              <a:rPr lang="cs-CZ" altLang="cs-CZ" sz="2400"/>
              <a:t>  </a:t>
            </a:r>
          </a:p>
          <a:p>
            <a:pPr>
              <a:spcBef>
                <a:spcPct val="50000"/>
              </a:spcBef>
            </a:pPr>
            <a:r>
              <a:rPr lang="cs-CZ" altLang="cs-CZ" sz="2400"/>
              <a:t>při  </a:t>
            </a:r>
            <a:r>
              <a:rPr lang="cs-CZ" altLang="cs-CZ" sz="2400" b="1">
                <a:solidFill>
                  <a:srgbClr val="0033CC"/>
                </a:solidFill>
              </a:rPr>
              <a:t>náhodném stanovení glukosy v plasmě ≥ 11,1 mmol/l</a:t>
            </a:r>
            <a:r>
              <a:rPr lang="cs-CZ" altLang="cs-CZ" sz="2400"/>
              <a:t>  společně  s kombinací klinických symptonů</a:t>
            </a:r>
          </a:p>
          <a:p>
            <a:pPr eaLnBrk="1" hangingPunct="1">
              <a:spcBef>
                <a:spcPct val="50000"/>
              </a:spcBef>
            </a:pPr>
            <a:r>
              <a:rPr lang="cs-CZ" altLang="cs-CZ" sz="2400"/>
              <a:t>  koncentrace glukosy </a:t>
            </a:r>
            <a:r>
              <a:rPr lang="cs-CZ" altLang="cs-CZ" sz="2400" b="1">
                <a:solidFill>
                  <a:srgbClr val="0033CC"/>
                </a:solidFill>
              </a:rPr>
              <a:t>na lačno v plasmě ≥ 7 mmol/l</a:t>
            </a:r>
            <a:endParaRPr lang="cs-CZ" altLang="cs-CZ" sz="2400"/>
          </a:p>
          <a:p>
            <a:pPr eaLnBrk="1" hangingPunct="1">
              <a:spcBef>
                <a:spcPct val="50000"/>
              </a:spcBef>
            </a:pPr>
            <a:r>
              <a:rPr lang="cs-CZ" altLang="cs-CZ" sz="2400"/>
              <a:t>  koncentrace glukosy při orálním glukosovém tolerančním testu  </a:t>
            </a:r>
            <a:br>
              <a:rPr lang="cs-CZ" altLang="cs-CZ" sz="2400"/>
            </a:br>
            <a:r>
              <a:rPr lang="cs-CZ" altLang="cs-CZ" sz="2400"/>
              <a:t>    ≥ 11,1 mmol/l</a:t>
            </a:r>
            <a:endParaRPr lang="en-US" altLang="cs-CZ" sz="2400"/>
          </a:p>
        </p:txBody>
      </p:sp>
      <p:sp>
        <p:nvSpPr>
          <p:cNvPr id="4" name="Text Box 6"/>
          <p:cNvSpPr txBox="1">
            <a:spLocks noChangeArrowheads="1"/>
          </p:cNvSpPr>
          <p:nvPr/>
        </p:nvSpPr>
        <p:spPr bwMode="auto">
          <a:xfrm>
            <a:off x="5867400" y="115888"/>
            <a:ext cx="3168650" cy="708025"/>
          </a:xfrm>
          <a:prstGeom prst="rect">
            <a:avLst/>
          </a:prstGeom>
          <a:solidFill>
            <a:srgbClr val="FFFFCC"/>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cs-CZ" altLang="cs-CZ" sz="2000"/>
              <a:t>Glykemie</a:t>
            </a:r>
            <a:r>
              <a:rPr lang="cs-CZ" altLang="cs-CZ" sz="1800"/>
              <a:t>: (nalačno, plasma)</a:t>
            </a:r>
          </a:p>
          <a:p>
            <a:pPr eaLnBrk="1" hangingPunct="1">
              <a:spcBef>
                <a:spcPct val="0"/>
              </a:spcBef>
              <a:buFontTx/>
              <a:buNone/>
            </a:pPr>
            <a:r>
              <a:rPr lang="cs-CZ" altLang="cs-CZ" sz="2000"/>
              <a:t>ref. hodnota: 3,9-5,5 mmol/l</a:t>
            </a:r>
            <a:endParaRPr lang="cs-CZ" altLang="cs-CZ" sz="1600"/>
          </a:p>
        </p:txBody>
      </p:sp>
      <p:sp>
        <p:nvSpPr>
          <p:cNvPr id="5" name="Text Box 7"/>
          <p:cNvSpPr txBox="1">
            <a:spLocks noChangeArrowheads="1"/>
          </p:cNvSpPr>
          <p:nvPr/>
        </p:nvSpPr>
        <p:spPr bwMode="auto">
          <a:xfrm>
            <a:off x="539750" y="476250"/>
            <a:ext cx="40703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b="1">
                <a:solidFill>
                  <a:srgbClr val="0000CC"/>
                </a:solidFill>
              </a:rPr>
              <a:t>Diagnostika diabetu </a:t>
            </a:r>
            <a:endParaRPr lang="cs-CZ" altLang="cs-CZ">
              <a:solidFill>
                <a:srgbClr val="0000CC"/>
              </a:solidFill>
            </a:endParaRPr>
          </a:p>
        </p:txBody>
      </p:sp>
      <p:sp>
        <p:nvSpPr>
          <p:cNvPr id="6" name="Text Box 9"/>
          <p:cNvSpPr txBox="1">
            <a:spLocks noChangeArrowheads="1"/>
          </p:cNvSpPr>
          <p:nvPr/>
        </p:nvSpPr>
        <p:spPr bwMode="auto">
          <a:xfrm>
            <a:off x="468313" y="5516563"/>
            <a:ext cx="6840537"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cs-CZ" altLang="cs-CZ" sz="2000" b="1"/>
              <a:t>Stanovení glukosy: </a:t>
            </a:r>
          </a:p>
          <a:p>
            <a:pPr eaLnBrk="1" hangingPunct="1">
              <a:spcBef>
                <a:spcPct val="0"/>
              </a:spcBef>
            </a:pPr>
            <a:r>
              <a:rPr lang="cs-CZ" altLang="cs-CZ" sz="2000"/>
              <a:t> glukometry-diagnostické proužky  (kapilární krev) </a:t>
            </a:r>
          </a:p>
          <a:p>
            <a:pPr eaLnBrk="1" hangingPunct="1">
              <a:spcBef>
                <a:spcPct val="0"/>
              </a:spcBef>
            </a:pPr>
            <a:r>
              <a:rPr lang="cs-CZ" altLang="cs-CZ" sz="2000"/>
              <a:t> biochemické analyzátory (plazma)</a:t>
            </a:r>
          </a:p>
        </p:txBody>
      </p:sp>
    </p:spTree>
    <p:extLst>
      <p:ext uri="{BB962C8B-B14F-4D97-AF65-F5344CB8AC3E}">
        <p14:creationId xmlns:p14="http://schemas.microsoft.com/office/powerpoint/2010/main" val="21743437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59</a:t>
            </a:fld>
            <a:endParaRPr lang="cs-CZ"/>
          </a:p>
        </p:txBody>
      </p:sp>
      <p:sp>
        <p:nvSpPr>
          <p:cNvPr id="3" name="Text Box 2"/>
          <p:cNvSpPr txBox="1">
            <a:spLocks noChangeArrowheads="1"/>
          </p:cNvSpPr>
          <p:nvPr/>
        </p:nvSpPr>
        <p:spPr bwMode="auto">
          <a:xfrm>
            <a:off x="539750" y="814388"/>
            <a:ext cx="86042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cs-CZ" altLang="cs-CZ" sz="2400" b="1">
                <a:solidFill>
                  <a:srgbClr val="0000CC"/>
                </a:solidFill>
              </a:rPr>
              <a:t> </a:t>
            </a:r>
            <a:r>
              <a:rPr lang="cs-CZ" altLang="cs-CZ" b="1">
                <a:solidFill>
                  <a:srgbClr val="0000CC"/>
                </a:solidFill>
              </a:rPr>
              <a:t>Orální glukosový toleranční test (oGTT) </a:t>
            </a:r>
            <a:endParaRPr lang="cs-CZ" altLang="cs-CZ">
              <a:solidFill>
                <a:srgbClr val="0000CC"/>
              </a:solidFill>
            </a:endParaRPr>
          </a:p>
        </p:txBody>
      </p:sp>
      <p:sp>
        <p:nvSpPr>
          <p:cNvPr id="4" name="Text Box 8"/>
          <p:cNvSpPr txBox="1">
            <a:spLocks noChangeArrowheads="1"/>
          </p:cNvSpPr>
          <p:nvPr/>
        </p:nvSpPr>
        <p:spPr bwMode="auto">
          <a:xfrm>
            <a:off x="468313" y="1484313"/>
            <a:ext cx="8675687" cy="289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pPr>
            <a:r>
              <a:rPr lang="cs-CZ" altLang="cs-CZ" sz="2400"/>
              <a:t> </a:t>
            </a:r>
            <a:r>
              <a:rPr lang="cs-CZ" altLang="cs-CZ" sz="2000" b="1"/>
              <a:t>prediabetes:</a:t>
            </a:r>
            <a:r>
              <a:rPr lang="cs-CZ" altLang="cs-CZ" sz="2000"/>
              <a:t> </a:t>
            </a:r>
          </a:p>
          <a:p>
            <a:pPr eaLnBrk="1" hangingPunct="1">
              <a:spcBef>
                <a:spcPct val="0"/>
              </a:spcBef>
              <a:buFontTx/>
              <a:buNone/>
            </a:pPr>
            <a:r>
              <a:rPr lang="cs-CZ" altLang="cs-CZ" sz="2000"/>
              <a:t>       zvýšená glykemie:  5,6 – 7 mmol/l</a:t>
            </a:r>
          </a:p>
          <a:p>
            <a:pPr eaLnBrk="1" hangingPunct="1">
              <a:spcBef>
                <a:spcPct val="0"/>
              </a:spcBef>
            </a:pPr>
            <a:r>
              <a:rPr lang="cs-CZ" altLang="cs-CZ" sz="2000"/>
              <a:t> ověření účinnosti regulace sacharidového metabolismu pomocí funkčního testu </a:t>
            </a:r>
            <a:br>
              <a:rPr lang="cs-CZ" altLang="cs-CZ" sz="2000"/>
            </a:br>
            <a:r>
              <a:rPr lang="cs-CZ" altLang="cs-CZ" sz="2000"/>
              <a:t>  (oGTT) </a:t>
            </a:r>
            <a:br>
              <a:rPr lang="cs-CZ" altLang="cs-CZ" sz="2000"/>
            </a:br>
            <a:endParaRPr lang="cs-CZ" altLang="cs-CZ" sz="2000"/>
          </a:p>
          <a:p>
            <a:pPr eaLnBrk="1" hangingPunct="1">
              <a:spcBef>
                <a:spcPct val="0"/>
              </a:spcBef>
            </a:pPr>
            <a:r>
              <a:rPr lang="cs-CZ" altLang="cs-CZ" sz="2000"/>
              <a:t> </a:t>
            </a:r>
            <a:r>
              <a:rPr lang="cs-CZ" altLang="cs-CZ" sz="2000" b="1"/>
              <a:t>postup:</a:t>
            </a:r>
            <a:r>
              <a:rPr lang="cs-CZ" altLang="cs-CZ" sz="2000"/>
              <a:t> Po nočním lačnění (10-14 hodin) je vyšetřovanému  odebraná krev. Pak se podá 75 g glukosy v 300 ml čaje a odebere se krev za 2 hodiny po vypití čaje a stanoví se glykemie </a:t>
            </a:r>
          </a:p>
          <a:p>
            <a:pPr eaLnBrk="1" hangingPunct="1">
              <a:spcBef>
                <a:spcPct val="0"/>
              </a:spcBef>
            </a:pPr>
            <a:r>
              <a:rPr lang="cs-CZ" altLang="cs-CZ" sz="2000"/>
              <a:t> </a:t>
            </a:r>
            <a:r>
              <a:rPr lang="cs-CZ" altLang="cs-CZ" sz="2000" b="1"/>
              <a:t>vyhodnocení</a:t>
            </a:r>
            <a:r>
              <a:rPr lang="cs-CZ" altLang="cs-CZ" sz="2000"/>
              <a:t>: Glykemie (mmol/l) po 2 hodinách po podání dávky glukosy (75g)</a:t>
            </a:r>
            <a:endParaRPr lang="cs-CZ" altLang="cs-CZ" sz="2000" b="1">
              <a:cs typeface="Times New Roman" pitchFamily="18" charset="0"/>
            </a:endParaRPr>
          </a:p>
        </p:txBody>
      </p:sp>
      <p:graphicFrame>
        <p:nvGraphicFramePr>
          <p:cNvPr id="5" name="Group 24"/>
          <p:cNvGraphicFramePr>
            <a:graphicFrameLocks noGrp="1"/>
          </p:cNvGraphicFramePr>
          <p:nvPr/>
        </p:nvGraphicFramePr>
        <p:xfrm>
          <a:off x="900113" y="4724400"/>
          <a:ext cx="7127875" cy="1871663"/>
        </p:xfrm>
        <a:graphic>
          <a:graphicData uri="http://schemas.openxmlformats.org/drawingml/2006/table">
            <a:tbl>
              <a:tblPr/>
              <a:tblGrid>
                <a:gridCol w="3311525"/>
                <a:gridCol w="3816350"/>
              </a:tblGrid>
              <a:tr h="431800">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Glukosová tolerance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alpha val="50195"/>
                      </a:srgbClr>
                    </a:solid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Glykemie 2 hodiny po zátěži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alpha val="50195"/>
                      </a:srgbClr>
                    </a:solidFill>
                  </a:tcPr>
                </a:tc>
              </a:tr>
              <a:tr h="503238">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Normální (vyloučení DM)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cs-CZ" sz="2000" b="0" i="0" u="none" strike="noStrike" cap="none" normalizeH="0" baseline="0" smtClean="0">
                          <a:ln>
                            <a:noFill/>
                          </a:ln>
                          <a:solidFill>
                            <a:schemeClr val="tx1"/>
                          </a:solidFill>
                          <a:effectLst/>
                          <a:latin typeface="Times New Roman" pitchFamily="18" charset="0"/>
                          <a:cs typeface="Times New Roman" pitchFamily="18" charset="0"/>
                        </a:rPr>
                        <a:t>&lt;</a:t>
                      </a:r>
                      <a:r>
                        <a:rPr kumimoji="0" lang="cs-CZ" altLang="cs-CZ" sz="2000" b="0" i="0" u="none" strike="noStrike" cap="none" normalizeH="0" baseline="0" smtClean="0">
                          <a:ln>
                            <a:noFill/>
                          </a:ln>
                          <a:solidFill>
                            <a:schemeClr val="tx1"/>
                          </a:solidFill>
                          <a:effectLst/>
                          <a:latin typeface="Times New Roman" pitchFamily="18" charset="0"/>
                          <a:cs typeface="Times New Roman" pitchFamily="18" charset="0"/>
                        </a:rPr>
                        <a:t>  7,8 mmol/l</a:t>
                      </a:r>
                      <a:endParaRPr kumimoji="0" lang="en-US" altLang="cs-CZ" sz="20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Porušená glukosová tolerance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7,8 - 11 mmol/l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imes New Roman" pitchFamily="18" charset="0"/>
                        </a:rPr>
                        <a:t>Diabetes mellitus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defRPr>
                      </a:lvl1pPr>
                      <a:lvl2pPr marL="742950" indent="-285750" eaLnBrk="0" hangingPunct="0">
                        <a:spcBef>
                          <a:spcPct val="20000"/>
                        </a:spcBef>
                        <a:defRPr sz="2400">
                          <a:solidFill>
                            <a:schemeClr val="tx1"/>
                          </a:solidFill>
                          <a:latin typeface="Times New Roman" pitchFamily="18" charset="0"/>
                        </a:defRPr>
                      </a:lvl2pPr>
                      <a:lvl3pPr marL="1143000" indent="-228600" eaLnBrk="0" hangingPunct="0">
                        <a:spcBef>
                          <a:spcPct val="20000"/>
                        </a:spcBef>
                        <a:defRPr sz="2000">
                          <a:solidFill>
                            <a:schemeClr val="tx1"/>
                          </a:solidFill>
                          <a:latin typeface="Times New Roman" pitchFamily="18" charset="0"/>
                        </a:defRPr>
                      </a:lvl3pPr>
                      <a:lvl4pPr marL="1600200" indent="-228600" eaLnBrk="0" hangingPunct="0">
                        <a:spcBef>
                          <a:spcPct val="20000"/>
                        </a:spcBef>
                        <a:defRPr>
                          <a:solidFill>
                            <a:schemeClr val="tx1"/>
                          </a:solidFill>
                          <a:latin typeface="Times New Roman" pitchFamily="18" charset="0"/>
                        </a:defRPr>
                      </a:lvl4pPr>
                      <a:lvl5pPr marL="2057400" indent="-228600" eaLnBrk="0" hangingPunct="0">
                        <a:spcBef>
                          <a:spcPct val="20000"/>
                        </a:spcBef>
                        <a:defRPr>
                          <a:solidFill>
                            <a:schemeClr val="tx1"/>
                          </a:solidFill>
                          <a:latin typeface="Times New Roman" pitchFamily="18" charset="0"/>
                        </a:defRPr>
                      </a:lvl5pPr>
                      <a:lvl6pPr marL="2514600" indent="-228600" eaLnBrk="0" fontAlgn="base" hangingPunct="0">
                        <a:spcBef>
                          <a:spcPct val="20000"/>
                        </a:spcBef>
                        <a:spcAft>
                          <a:spcPct val="0"/>
                        </a:spcAft>
                        <a:defRPr>
                          <a:solidFill>
                            <a:schemeClr val="tx1"/>
                          </a:solidFill>
                          <a:latin typeface="Times New Roman" pitchFamily="18" charset="0"/>
                        </a:defRPr>
                      </a:lvl6pPr>
                      <a:lvl7pPr marL="2971800" indent="-228600" eaLnBrk="0" fontAlgn="base" hangingPunct="0">
                        <a:spcBef>
                          <a:spcPct val="20000"/>
                        </a:spcBef>
                        <a:spcAft>
                          <a:spcPct val="0"/>
                        </a:spcAft>
                        <a:defRPr>
                          <a:solidFill>
                            <a:schemeClr val="tx1"/>
                          </a:solidFill>
                          <a:latin typeface="Times New Roman" pitchFamily="18" charset="0"/>
                        </a:defRPr>
                      </a:lvl7pPr>
                      <a:lvl8pPr marL="3429000" indent="-228600" eaLnBrk="0" fontAlgn="base" hangingPunct="0">
                        <a:spcBef>
                          <a:spcPct val="20000"/>
                        </a:spcBef>
                        <a:spcAft>
                          <a:spcPct val="0"/>
                        </a:spcAft>
                        <a:defRPr>
                          <a:solidFill>
                            <a:schemeClr val="tx1"/>
                          </a:solidFill>
                          <a:latin typeface="Times New Roman" pitchFamily="18" charset="0"/>
                        </a:defRPr>
                      </a:lvl8pPr>
                      <a:lvl9pPr marL="3886200" indent="-228600" eaLnBrk="0" fontAlgn="base" hangingPunct="0">
                        <a:spcBef>
                          <a:spcPct val="20000"/>
                        </a:spcBef>
                        <a:spcAft>
                          <a:spcPct val="0"/>
                        </a:spcAft>
                        <a:defRPr>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cs-CZ" sz="2000" b="0" i="0" u="none" strike="noStrike" cap="none" normalizeH="0" baseline="0" smtClean="0">
                          <a:ln>
                            <a:noFill/>
                          </a:ln>
                          <a:solidFill>
                            <a:schemeClr val="tx1"/>
                          </a:solidFill>
                          <a:effectLst/>
                          <a:latin typeface="Times New Roman" pitchFamily="18" charset="0"/>
                          <a:cs typeface="Times New Roman" pitchFamily="18" charset="0"/>
                        </a:rPr>
                        <a:t>&gt;</a:t>
                      </a:r>
                      <a:r>
                        <a:rPr kumimoji="0" lang="cs-CZ" altLang="cs-CZ" sz="2000" b="0" i="0" u="none" strike="noStrike" cap="none" normalizeH="0" baseline="0" smtClean="0">
                          <a:ln>
                            <a:noFill/>
                          </a:ln>
                          <a:solidFill>
                            <a:schemeClr val="tx1"/>
                          </a:solidFill>
                          <a:effectLst/>
                          <a:latin typeface="Times New Roman" pitchFamily="18" charset="0"/>
                          <a:cs typeface="Times New Roman" pitchFamily="18" charset="0"/>
                        </a:rPr>
                        <a:t> 11,1 mmol/l</a:t>
                      </a:r>
                      <a:endParaRPr kumimoji="0" lang="en-US" altLang="cs-CZ" sz="20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Text Box 6"/>
          <p:cNvSpPr txBox="1">
            <a:spLocks noChangeArrowheads="1"/>
          </p:cNvSpPr>
          <p:nvPr/>
        </p:nvSpPr>
        <p:spPr bwMode="auto">
          <a:xfrm>
            <a:off x="6227763" y="115888"/>
            <a:ext cx="2730500" cy="585787"/>
          </a:xfrm>
          <a:prstGeom prst="rect">
            <a:avLst/>
          </a:prstGeom>
          <a:solidFill>
            <a:srgbClr val="FFFFCC"/>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cs-CZ" altLang="cs-CZ" sz="1600"/>
              <a:t>Glykemie: (nalačno, plasma)</a:t>
            </a:r>
          </a:p>
          <a:p>
            <a:pPr eaLnBrk="1" hangingPunct="1">
              <a:spcBef>
                <a:spcPct val="0"/>
              </a:spcBef>
              <a:buFontTx/>
              <a:buNone/>
            </a:pPr>
            <a:r>
              <a:rPr lang="cs-CZ" altLang="cs-CZ" sz="1600"/>
              <a:t>ref. hodnota: 3,9-5,5 mmol/l</a:t>
            </a:r>
          </a:p>
        </p:txBody>
      </p:sp>
    </p:spTree>
    <p:extLst>
      <p:ext uri="{BB962C8B-B14F-4D97-AF65-F5344CB8AC3E}">
        <p14:creationId xmlns:p14="http://schemas.microsoft.com/office/powerpoint/2010/main" val="640660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7A0361C4-B2D6-46A9-BD97-4E8B68DB608A}" type="slidenum">
              <a:rPr lang="cs-CZ" sz="1400" b="0">
                <a:latin typeface="+mn-lt"/>
              </a:rPr>
              <a:pPr algn="r">
                <a:defRPr/>
              </a:pPr>
              <a:t>6</a:t>
            </a:fld>
            <a:endParaRPr lang="cs-CZ" sz="1400" b="0">
              <a:latin typeface="+mn-lt"/>
            </a:endParaRPr>
          </a:p>
        </p:txBody>
      </p:sp>
      <p:sp>
        <p:nvSpPr>
          <p:cNvPr id="134146" name="Text Box 7"/>
          <p:cNvSpPr txBox="1">
            <a:spLocks noChangeArrowheads="1"/>
          </p:cNvSpPr>
          <p:nvPr/>
        </p:nvSpPr>
        <p:spPr bwMode="auto">
          <a:xfrm>
            <a:off x="539750" y="476250"/>
            <a:ext cx="8281988" cy="5047536"/>
          </a:xfrm>
          <a:prstGeom prst="rect">
            <a:avLst/>
          </a:prstGeom>
          <a:noFill/>
          <a:ln w="9525">
            <a:noFill/>
            <a:miter lim="800000"/>
            <a:headEnd/>
            <a:tailEnd/>
          </a:ln>
        </p:spPr>
        <p:txBody>
          <a:bodyPr>
            <a:spAutoFit/>
          </a:bodyPr>
          <a:lstStyle/>
          <a:p>
            <a:pPr>
              <a:lnSpc>
                <a:spcPct val="150000"/>
              </a:lnSpc>
            </a:pPr>
            <a:r>
              <a:rPr lang="cs-CZ" altLang="cs-CZ" sz="2800" dirty="0"/>
              <a:t>Ústa</a:t>
            </a:r>
            <a:r>
              <a:rPr lang="cs-CZ" altLang="cs-CZ" sz="2800" b="0" dirty="0"/>
              <a:t>:</a:t>
            </a:r>
            <a:r>
              <a:rPr lang="cs-CZ" altLang="cs-CZ" sz="2400" b="0" dirty="0"/>
              <a:t> </a:t>
            </a:r>
          </a:p>
          <a:p>
            <a:pPr>
              <a:lnSpc>
                <a:spcPct val="150000"/>
              </a:lnSpc>
            </a:pPr>
            <a:r>
              <a:rPr lang="cs-CZ" altLang="cs-CZ" sz="2400" dirty="0">
                <a:solidFill>
                  <a:srgbClr val="0033CC"/>
                </a:solidFill>
              </a:rPr>
              <a:t>slinná </a:t>
            </a:r>
            <a:r>
              <a:rPr lang="cs-CZ" altLang="cs-CZ" sz="2400" dirty="0">
                <a:solidFill>
                  <a:srgbClr val="0033CC"/>
                </a:solidFill>
                <a:latin typeface="Symbol" pitchFamily="18" charset="2"/>
              </a:rPr>
              <a:t>a</a:t>
            </a:r>
            <a:r>
              <a:rPr lang="cs-CZ" altLang="cs-CZ" sz="2400" dirty="0">
                <a:solidFill>
                  <a:srgbClr val="0033CC"/>
                </a:solidFill>
              </a:rPr>
              <a:t>-amylasa</a:t>
            </a:r>
          </a:p>
          <a:p>
            <a:pPr marL="742950" lvl="1" indent="-285750">
              <a:buFontTx/>
              <a:buChar char="•"/>
            </a:pPr>
            <a:r>
              <a:rPr lang="cs-CZ" altLang="cs-CZ" sz="2400" b="0" dirty="0"/>
              <a:t>hydrolýza škrobu </a:t>
            </a:r>
          </a:p>
          <a:p>
            <a:pPr marL="742950" lvl="1" indent="-285750">
              <a:buFontTx/>
              <a:buChar char="•"/>
            </a:pPr>
            <a:r>
              <a:rPr lang="cs-CZ" altLang="cs-CZ" sz="2400" b="0" dirty="0"/>
              <a:t>štěpení  </a:t>
            </a:r>
            <a:r>
              <a:rPr lang="cs-CZ" altLang="cs-CZ" sz="2400" b="0" dirty="0">
                <a:latin typeface="Symbol" pitchFamily="18" charset="2"/>
              </a:rPr>
              <a:t>a</a:t>
            </a:r>
            <a:r>
              <a:rPr lang="cs-CZ" altLang="cs-CZ" sz="2400" b="0" dirty="0"/>
              <a:t>-1,4 </a:t>
            </a:r>
            <a:r>
              <a:rPr lang="cs-CZ" altLang="cs-CZ" sz="2400" b="0" dirty="0" err="1" smtClean="0"/>
              <a:t>glykosidových</a:t>
            </a:r>
            <a:r>
              <a:rPr lang="cs-CZ" altLang="cs-CZ" sz="2400" b="0" dirty="0" smtClean="0"/>
              <a:t> </a:t>
            </a:r>
            <a:r>
              <a:rPr lang="cs-CZ" altLang="cs-CZ" sz="2400" b="0" dirty="0"/>
              <a:t>vazeb</a:t>
            </a:r>
          </a:p>
          <a:p>
            <a:pPr marL="742950" lvl="1" indent="-285750">
              <a:buFontTx/>
              <a:buChar char="•"/>
            </a:pPr>
            <a:r>
              <a:rPr lang="cs-CZ" altLang="cs-CZ" sz="2400" dirty="0"/>
              <a:t>produkty štěpení škrobu </a:t>
            </a:r>
            <a:r>
              <a:rPr lang="cs-CZ" altLang="cs-CZ" sz="2400" b="0" dirty="0"/>
              <a:t>jsou </a:t>
            </a:r>
            <a:r>
              <a:rPr lang="cs-CZ" altLang="cs-CZ" sz="2400" dirty="0" smtClean="0"/>
              <a:t>dextriny (a </a:t>
            </a:r>
            <a:r>
              <a:rPr lang="cs-CZ" altLang="cs-CZ" sz="2400" dirty="0" err="1" smtClean="0"/>
              <a:t>maltosa</a:t>
            </a:r>
            <a:r>
              <a:rPr lang="cs-CZ" altLang="cs-CZ" sz="2400" smtClean="0"/>
              <a:t>) </a:t>
            </a:r>
            <a:endParaRPr lang="cs-CZ" altLang="cs-CZ" sz="2400" b="0" dirty="0"/>
          </a:p>
          <a:p>
            <a:pPr marL="742950" lvl="1" indent="-285750">
              <a:buFontTx/>
              <a:buChar char="•"/>
            </a:pPr>
            <a:r>
              <a:rPr lang="cs-CZ" altLang="cs-CZ" sz="2400" b="0" dirty="0"/>
              <a:t>disacharidy jsou resistentní k </a:t>
            </a:r>
            <a:r>
              <a:rPr lang="cs-CZ" altLang="cs-CZ" sz="2400" b="0" dirty="0">
                <a:latin typeface="Symbol" pitchFamily="18" charset="2"/>
              </a:rPr>
              <a:t>a</a:t>
            </a:r>
            <a:r>
              <a:rPr lang="cs-CZ" altLang="cs-CZ" sz="2400" b="0" dirty="0"/>
              <a:t>-amylase</a:t>
            </a:r>
          </a:p>
          <a:p>
            <a:pPr marL="742950" lvl="1" indent="-285750"/>
            <a:endParaRPr lang="cs-CZ" altLang="cs-CZ" sz="2400" b="0" dirty="0"/>
          </a:p>
          <a:p>
            <a:pPr marL="742950" lvl="1" indent="-285750"/>
            <a:r>
              <a:rPr lang="cs-CZ" altLang="cs-CZ" sz="2400" b="0" dirty="0"/>
              <a:t> </a:t>
            </a:r>
            <a:r>
              <a:rPr lang="cs-CZ" altLang="cs-CZ" sz="2400" dirty="0"/>
              <a:t>		</a:t>
            </a:r>
          </a:p>
          <a:p>
            <a:pPr marL="742950" lvl="1" indent="-285750"/>
            <a:endParaRPr lang="cs-CZ" altLang="cs-CZ" sz="2400" b="0" dirty="0">
              <a:sym typeface="Symbol" pitchFamily="18" charset="2"/>
            </a:endParaRPr>
          </a:p>
          <a:p>
            <a:r>
              <a:rPr lang="cs-CZ" altLang="cs-CZ" sz="2800" dirty="0">
                <a:sym typeface="Symbol" pitchFamily="18" charset="2"/>
              </a:rPr>
              <a:t>Žaludek</a:t>
            </a:r>
            <a:r>
              <a:rPr lang="cs-CZ" altLang="cs-CZ" sz="2800" b="0" dirty="0">
                <a:sym typeface="Symbol" pitchFamily="18" charset="2"/>
              </a:rPr>
              <a:t>:</a:t>
            </a:r>
          </a:p>
          <a:p>
            <a:pPr marL="742950" lvl="1" indent="-285750">
              <a:buFontTx/>
              <a:buChar char="•"/>
            </a:pPr>
            <a:r>
              <a:rPr lang="cs-CZ" altLang="cs-CZ" sz="2400" b="0" dirty="0">
                <a:sym typeface="Symbol" pitchFamily="18" charset="2"/>
              </a:rPr>
              <a:t>	nízké pH – </a:t>
            </a:r>
            <a:r>
              <a:rPr lang="cs-CZ" altLang="cs-CZ" sz="2400" b="0" dirty="0">
                <a:solidFill>
                  <a:srgbClr val="0000CC"/>
                </a:solidFill>
                <a:sym typeface="Symbol" pitchFamily="18" charset="2"/>
              </a:rPr>
              <a:t>inaktivace slinné </a:t>
            </a:r>
            <a:r>
              <a:rPr lang="cs-CZ" altLang="cs-CZ" sz="2400" b="0" dirty="0">
                <a:solidFill>
                  <a:srgbClr val="0033CC"/>
                </a:solidFill>
                <a:latin typeface="Symbol" pitchFamily="18" charset="2"/>
              </a:rPr>
              <a:t>a</a:t>
            </a:r>
            <a:r>
              <a:rPr lang="cs-CZ" altLang="cs-CZ" sz="2400" b="0" dirty="0">
                <a:solidFill>
                  <a:srgbClr val="0033CC"/>
                </a:solidFill>
              </a:rPr>
              <a:t>-amylasy</a:t>
            </a:r>
            <a:endParaRPr lang="cs-CZ" altLang="cs-CZ" sz="2400" b="0" dirty="0">
              <a:sym typeface="Symbol" pitchFamily="18" charset="2"/>
            </a:endParaRPr>
          </a:p>
          <a:p>
            <a:r>
              <a:rPr lang="cs-CZ" altLang="cs-CZ" sz="2400" b="0" dirty="0">
                <a:sym typeface="Symbol" pitchFamily="18" charset="2"/>
              </a:rPr>
              <a:t>	</a:t>
            </a:r>
            <a:endParaRPr lang="cs-CZ" altLang="cs-CZ" sz="2400" b="0" dirty="0">
              <a:solidFill>
                <a:srgbClr val="0033CC"/>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58662F6B-CAEB-4EA3-98DC-DCBB2EF2F400}" type="slidenum">
              <a:rPr lang="cs-CZ" smtClean="0"/>
              <a:pPr>
                <a:defRPr/>
              </a:pPr>
              <a:t>60</a:t>
            </a:fld>
            <a:endParaRPr lang="cs-CZ"/>
          </a:p>
        </p:txBody>
      </p:sp>
      <p:sp>
        <p:nvSpPr>
          <p:cNvPr id="3" name="Text Box 4"/>
          <p:cNvSpPr txBox="1">
            <a:spLocks noChangeArrowheads="1"/>
          </p:cNvSpPr>
          <p:nvPr/>
        </p:nvSpPr>
        <p:spPr bwMode="auto">
          <a:xfrm>
            <a:off x="539750" y="404813"/>
            <a:ext cx="4032250" cy="57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a:solidFill>
                  <a:srgbClr val="0000CC"/>
                </a:solidFill>
              </a:rPr>
              <a:t>Další stanovení</a:t>
            </a:r>
          </a:p>
        </p:txBody>
      </p:sp>
      <p:sp>
        <p:nvSpPr>
          <p:cNvPr id="4" name="Text Box 5"/>
          <p:cNvSpPr txBox="1">
            <a:spLocks noChangeArrowheads="1"/>
          </p:cNvSpPr>
          <p:nvPr/>
        </p:nvSpPr>
        <p:spPr bwMode="auto">
          <a:xfrm>
            <a:off x="539750" y="1341438"/>
            <a:ext cx="82804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25000"/>
              </a:spcBef>
              <a:buFontTx/>
              <a:buNone/>
            </a:pPr>
            <a:r>
              <a:rPr lang="cs-CZ" altLang="cs-CZ" sz="2400" b="1">
                <a:solidFill>
                  <a:srgbClr val="0000CC"/>
                </a:solidFill>
              </a:rPr>
              <a:t>Glykovaný hemoglobin</a:t>
            </a:r>
          </a:p>
          <a:p>
            <a:pPr eaLnBrk="1" hangingPunct="1">
              <a:spcBef>
                <a:spcPct val="50000"/>
              </a:spcBef>
            </a:pPr>
            <a:r>
              <a:rPr lang="cs-CZ" altLang="cs-CZ" sz="2000"/>
              <a:t> vzniká neezymovou reakcí mezi hemoglobinem a glukosou v krvi</a:t>
            </a:r>
          </a:p>
          <a:p>
            <a:pPr eaLnBrk="1" hangingPunct="1">
              <a:spcBef>
                <a:spcPct val="50000"/>
              </a:spcBef>
            </a:pPr>
            <a:r>
              <a:rPr lang="cs-CZ" altLang="cs-CZ" sz="2000"/>
              <a:t> hladina glykovaného hemoglobinu odráží koncentraci glukosy v krvi </a:t>
            </a:r>
            <a:br>
              <a:rPr lang="cs-CZ" altLang="cs-CZ" sz="2000"/>
            </a:br>
            <a:r>
              <a:rPr lang="cs-CZ" altLang="cs-CZ" sz="2000"/>
              <a:t>  během celé doby života erytrocytů</a:t>
            </a:r>
          </a:p>
          <a:p>
            <a:pPr eaLnBrk="1" hangingPunct="1">
              <a:spcBef>
                <a:spcPct val="50000"/>
              </a:spcBef>
            </a:pPr>
            <a:r>
              <a:rPr lang="cs-CZ" altLang="cs-CZ" sz="2000"/>
              <a:t> využívá se k posouzení účinnosti úspěšnosti léčby/kompenzace diabetu v </a:t>
            </a:r>
            <a:br>
              <a:rPr lang="cs-CZ" altLang="cs-CZ" sz="2000"/>
            </a:br>
            <a:r>
              <a:rPr lang="cs-CZ" altLang="cs-CZ" sz="2000"/>
              <a:t>  období 4-8 týdnů před vyšetřením </a:t>
            </a:r>
          </a:p>
        </p:txBody>
      </p:sp>
      <p:sp>
        <p:nvSpPr>
          <p:cNvPr id="5" name="Text Box 4"/>
          <p:cNvSpPr txBox="1">
            <a:spLocks noChangeArrowheads="1"/>
          </p:cNvSpPr>
          <p:nvPr/>
        </p:nvSpPr>
        <p:spPr bwMode="auto">
          <a:xfrm>
            <a:off x="179388" y="4005263"/>
            <a:ext cx="1439862" cy="519112"/>
          </a:xfrm>
          <a:prstGeom prst="rect">
            <a:avLst/>
          </a:prstGeom>
          <a:solidFill>
            <a:srgbClr val="FFFF99">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sz="2800"/>
              <a:t>Srovnej:</a:t>
            </a:r>
          </a:p>
        </p:txBody>
      </p:sp>
      <p:sp>
        <p:nvSpPr>
          <p:cNvPr id="6" name="Text Box 5"/>
          <p:cNvSpPr txBox="1">
            <a:spLocks noChangeArrowheads="1"/>
          </p:cNvSpPr>
          <p:nvPr/>
        </p:nvSpPr>
        <p:spPr bwMode="auto">
          <a:xfrm>
            <a:off x="1042988" y="4721225"/>
            <a:ext cx="7129462" cy="579438"/>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cs-CZ" altLang="cs-CZ"/>
              <a:t>Glykemie     vs.     glykovaný hemoglobin   </a:t>
            </a:r>
          </a:p>
        </p:txBody>
      </p:sp>
    </p:spTree>
    <p:extLst>
      <p:ext uri="{BB962C8B-B14F-4D97-AF65-F5344CB8AC3E}">
        <p14:creationId xmlns:p14="http://schemas.microsoft.com/office/powerpoint/2010/main" val="24030490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9CB2C84A-E7BB-4A28-A2A0-751591B0CD1E}" type="slidenum">
              <a:rPr lang="cs-CZ" sz="1400" b="0">
                <a:latin typeface="+mn-lt"/>
              </a:rPr>
              <a:pPr algn="r">
                <a:defRPr/>
              </a:pPr>
              <a:t>61</a:t>
            </a:fld>
            <a:endParaRPr lang="cs-CZ" sz="1400" b="0">
              <a:latin typeface="+mn-lt"/>
            </a:endParaRPr>
          </a:p>
        </p:txBody>
      </p:sp>
      <p:sp>
        <p:nvSpPr>
          <p:cNvPr id="264194" name="Text Box 7"/>
          <p:cNvSpPr txBox="1">
            <a:spLocks noChangeArrowheads="1"/>
          </p:cNvSpPr>
          <p:nvPr/>
        </p:nvSpPr>
        <p:spPr bwMode="auto">
          <a:xfrm>
            <a:off x="5795963" y="4076700"/>
            <a:ext cx="3097212" cy="457200"/>
          </a:xfrm>
          <a:prstGeom prst="rect">
            <a:avLst/>
          </a:prstGeom>
          <a:noFill/>
          <a:ln w="9525">
            <a:noFill/>
            <a:miter lim="800000"/>
            <a:headEnd/>
            <a:tailEnd/>
          </a:ln>
        </p:spPr>
        <p:txBody>
          <a:bodyPr>
            <a:spAutoFit/>
          </a:bodyPr>
          <a:lstStyle/>
          <a:p>
            <a:pPr>
              <a:spcBef>
                <a:spcPct val="50000"/>
              </a:spcBef>
            </a:pPr>
            <a:r>
              <a:rPr lang="cs-CZ" altLang="cs-CZ" sz="2400">
                <a:solidFill>
                  <a:srgbClr val="0000CC"/>
                </a:solidFill>
              </a:rPr>
              <a:t>Laktosová intolerance</a:t>
            </a:r>
          </a:p>
        </p:txBody>
      </p:sp>
      <p:sp>
        <p:nvSpPr>
          <p:cNvPr id="264195" name="Text Box 8"/>
          <p:cNvSpPr txBox="1">
            <a:spLocks noChangeArrowheads="1"/>
          </p:cNvSpPr>
          <p:nvPr/>
        </p:nvSpPr>
        <p:spPr bwMode="auto">
          <a:xfrm>
            <a:off x="395288" y="1700213"/>
            <a:ext cx="8424862" cy="2185214"/>
          </a:xfrm>
          <a:prstGeom prst="rect">
            <a:avLst/>
          </a:prstGeom>
          <a:noFill/>
          <a:ln w="9525">
            <a:noFill/>
            <a:miter lim="800000"/>
            <a:headEnd/>
            <a:tailEnd/>
          </a:ln>
        </p:spPr>
        <p:txBody>
          <a:bodyPr>
            <a:spAutoFit/>
          </a:bodyPr>
          <a:lstStyle/>
          <a:p>
            <a:pPr>
              <a:spcBef>
                <a:spcPct val="50000"/>
              </a:spcBef>
            </a:pPr>
            <a:r>
              <a:rPr lang="cs-CZ" altLang="cs-CZ" sz="2800" dirty="0">
                <a:solidFill>
                  <a:srgbClr val="0033CC"/>
                </a:solidFill>
              </a:rPr>
              <a:t>Nedostatek </a:t>
            </a:r>
            <a:r>
              <a:rPr lang="cs-CZ" altLang="cs-CZ" sz="2800" dirty="0" err="1">
                <a:solidFill>
                  <a:srgbClr val="0033CC"/>
                </a:solidFill>
              </a:rPr>
              <a:t>laktasy</a:t>
            </a:r>
            <a:r>
              <a:rPr lang="cs-CZ" altLang="cs-CZ" sz="2800" dirty="0">
                <a:solidFill>
                  <a:srgbClr val="0033CC"/>
                </a:solidFill>
              </a:rPr>
              <a:t> </a:t>
            </a:r>
          </a:p>
          <a:p>
            <a:pPr>
              <a:spcBef>
                <a:spcPct val="50000"/>
              </a:spcBef>
              <a:buFontTx/>
              <a:buChar char="•"/>
            </a:pPr>
            <a:r>
              <a:rPr lang="cs-CZ" altLang="cs-CZ" sz="2400" b="0" dirty="0"/>
              <a:t> </a:t>
            </a:r>
            <a:r>
              <a:rPr lang="cs-CZ" altLang="cs-CZ" sz="2400" b="0" dirty="0" err="1"/>
              <a:t>l</a:t>
            </a:r>
            <a:r>
              <a:rPr lang="cs-CZ" altLang="cs-CZ" sz="2400" b="0" dirty="0" err="1" smtClean="0"/>
              <a:t>aktosa</a:t>
            </a:r>
            <a:r>
              <a:rPr lang="cs-CZ" altLang="cs-CZ" sz="2400" b="0" dirty="0" smtClean="0"/>
              <a:t> </a:t>
            </a:r>
            <a:r>
              <a:rPr lang="cs-CZ" altLang="cs-CZ" sz="2400" b="0" dirty="0"/>
              <a:t>(při nedostatku </a:t>
            </a:r>
            <a:r>
              <a:rPr lang="cs-CZ" altLang="cs-CZ" sz="2400" b="0" dirty="0" err="1"/>
              <a:t>laktasy</a:t>
            </a:r>
            <a:r>
              <a:rPr lang="cs-CZ" altLang="cs-CZ" sz="2400" b="0" dirty="0"/>
              <a:t>) je fermentována bakteriemi </a:t>
            </a:r>
          </a:p>
          <a:p>
            <a:pPr>
              <a:spcBef>
                <a:spcPct val="50000"/>
              </a:spcBef>
              <a:buFontTx/>
              <a:buChar char="•"/>
            </a:pPr>
            <a:r>
              <a:rPr lang="cs-CZ" altLang="cs-CZ" sz="2400" b="0" dirty="0"/>
              <a:t> produkce plynů  (CO</a:t>
            </a:r>
            <a:r>
              <a:rPr lang="cs-CZ" altLang="cs-CZ" sz="2400" b="0" baseline="-25000" dirty="0"/>
              <a:t>2</a:t>
            </a:r>
            <a:r>
              <a:rPr lang="cs-CZ" altLang="cs-CZ" sz="2400" b="0" dirty="0"/>
              <a:t>, CH</a:t>
            </a:r>
            <a:r>
              <a:rPr lang="cs-CZ" altLang="cs-CZ" sz="2400" b="0" baseline="-25000" dirty="0"/>
              <a:t>4</a:t>
            </a:r>
            <a:r>
              <a:rPr lang="cs-CZ" altLang="cs-CZ" sz="2400" b="0" dirty="0"/>
              <a:t>, H</a:t>
            </a:r>
            <a:r>
              <a:rPr lang="cs-CZ" altLang="cs-CZ" sz="2400" b="0" baseline="-25000" dirty="0"/>
              <a:t>2</a:t>
            </a:r>
            <a:r>
              <a:rPr lang="cs-CZ" altLang="cs-CZ" sz="2400" b="0" dirty="0"/>
              <a:t>)</a:t>
            </a:r>
          </a:p>
          <a:p>
            <a:pPr>
              <a:spcBef>
                <a:spcPct val="50000"/>
              </a:spcBef>
              <a:buFontTx/>
              <a:buChar char="•"/>
            </a:pPr>
            <a:r>
              <a:rPr lang="cs-CZ" altLang="cs-CZ" sz="2400" b="0" dirty="0"/>
              <a:t> jsou pozorovány </a:t>
            </a:r>
            <a:r>
              <a:rPr lang="cs-CZ" altLang="cs-CZ" sz="2400" b="0" dirty="0" smtClean="0"/>
              <a:t>symptomy </a:t>
            </a:r>
            <a:r>
              <a:rPr lang="cs-CZ" altLang="cs-CZ" sz="2400" b="0" dirty="0"/>
              <a:t>laktosové intolerance. </a:t>
            </a:r>
          </a:p>
        </p:txBody>
      </p:sp>
      <p:pic>
        <p:nvPicPr>
          <p:cNvPr id="264196" name="Picture 12" descr="milk"/>
          <p:cNvPicPr>
            <a:picLocks noChangeAspect="1" noChangeArrowheads="1"/>
          </p:cNvPicPr>
          <p:nvPr/>
        </p:nvPicPr>
        <p:blipFill>
          <a:blip r:embed="rId3"/>
          <a:srcRect/>
          <a:stretch>
            <a:fillRect/>
          </a:stretch>
        </p:blipFill>
        <p:spPr bwMode="auto">
          <a:xfrm>
            <a:off x="6804025" y="4652963"/>
            <a:ext cx="1035050" cy="1470025"/>
          </a:xfrm>
          <a:prstGeom prst="rect">
            <a:avLst/>
          </a:prstGeom>
          <a:noFill/>
          <a:ln w="9525">
            <a:noFill/>
            <a:miter lim="800000"/>
            <a:headEnd/>
            <a:tailEnd/>
          </a:ln>
        </p:spPr>
      </p:pic>
      <p:sp>
        <p:nvSpPr>
          <p:cNvPr id="264197" name="Text Box 7"/>
          <p:cNvSpPr txBox="1">
            <a:spLocks noChangeArrowheads="1"/>
          </p:cNvSpPr>
          <p:nvPr/>
        </p:nvSpPr>
        <p:spPr bwMode="auto">
          <a:xfrm>
            <a:off x="468313" y="4319588"/>
            <a:ext cx="4824412" cy="1938992"/>
          </a:xfrm>
          <a:prstGeom prst="rect">
            <a:avLst/>
          </a:prstGeom>
          <a:noFill/>
          <a:ln w="9525">
            <a:noFill/>
            <a:miter lim="800000"/>
            <a:headEnd/>
            <a:tailEnd/>
          </a:ln>
        </p:spPr>
        <p:txBody>
          <a:bodyPr>
            <a:spAutoFit/>
          </a:bodyPr>
          <a:lstStyle/>
          <a:p>
            <a:r>
              <a:rPr lang="cs-CZ" altLang="cs-CZ" sz="2400" b="0" dirty="0"/>
              <a:t>Symptomy </a:t>
            </a:r>
            <a:r>
              <a:rPr lang="cs-CZ" altLang="cs-CZ" sz="2400" b="0" dirty="0" smtClean="0"/>
              <a:t> </a:t>
            </a:r>
            <a:r>
              <a:rPr lang="cs-CZ" altLang="cs-CZ" sz="2400" b="0" dirty="0"/>
              <a:t>laktosové intolerance:</a:t>
            </a:r>
          </a:p>
          <a:p>
            <a:pPr marL="742950" lvl="1" indent="-285750">
              <a:buFontTx/>
              <a:buChar char="•"/>
            </a:pPr>
            <a:r>
              <a:rPr lang="cs-CZ" altLang="cs-CZ" sz="2400" b="0" dirty="0"/>
              <a:t>nadýmání</a:t>
            </a:r>
          </a:p>
          <a:p>
            <a:pPr marL="742950" lvl="1" indent="-285750">
              <a:buFontTx/>
              <a:buChar char="•"/>
            </a:pPr>
            <a:r>
              <a:rPr lang="cs-CZ" altLang="cs-CZ" sz="2400" b="0" dirty="0" err="1"/>
              <a:t>diarrhoea</a:t>
            </a:r>
            <a:endParaRPr lang="cs-CZ" altLang="cs-CZ" sz="2400" b="0" dirty="0"/>
          </a:p>
          <a:p>
            <a:pPr marL="742950" lvl="1" indent="-285750">
              <a:buFontTx/>
              <a:buChar char="•"/>
            </a:pPr>
            <a:r>
              <a:rPr lang="cs-CZ" altLang="cs-CZ" sz="2400" b="0" dirty="0"/>
              <a:t>křeče</a:t>
            </a:r>
          </a:p>
          <a:p>
            <a:pPr marL="742950" lvl="1" indent="-285750">
              <a:buFontTx/>
              <a:buChar char="•"/>
            </a:pPr>
            <a:r>
              <a:rPr lang="cs-CZ" altLang="cs-CZ" sz="2400" b="0" dirty="0"/>
              <a:t>bolesti břicha</a:t>
            </a:r>
          </a:p>
        </p:txBody>
      </p:sp>
      <p:pic>
        <p:nvPicPr>
          <p:cNvPr id="264198" name="Picture 15" descr="smutny+smajlik+bily"/>
          <p:cNvPicPr>
            <a:picLocks noChangeAspect="1" noChangeArrowheads="1"/>
          </p:cNvPicPr>
          <p:nvPr/>
        </p:nvPicPr>
        <p:blipFill>
          <a:blip r:embed="rId4"/>
          <a:srcRect/>
          <a:stretch>
            <a:fillRect/>
          </a:stretch>
        </p:blipFill>
        <p:spPr bwMode="auto">
          <a:xfrm>
            <a:off x="8101013" y="4508500"/>
            <a:ext cx="596900" cy="596900"/>
          </a:xfrm>
          <a:prstGeom prst="rect">
            <a:avLst/>
          </a:prstGeom>
          <a:noFill/>
          <a:ln w="9525">
            <a:noFill/>
            <a:miter lim="800000"/>
            <a:headEnd/>
            <a:tailEnd/>
          </a:ln>
        </p:spPr>
      </p:pic>
      <p:sp>
        <p:nvSpPr>
          <p:cNvPr id="264199" name="Text Box 10"/>
          <p:cNvSpPr txBox="1">
            <a:spLocks noChangeArrowheads="1"/>
          </p:cNvSpPr>
          <p:nvPr/>
        </p:nvSpPr>
        <p:spPr bwMode="auto">
          <a:xfrm>
            <a:off x="142875" y="260350"/>
            <a:ext cx="9001125" cy="701675"/>
          </a:xfrm>
          <a:prstGeom prst="rect">
            <a:avLst/>
          </a:prstGeom>
          <a:noFill/>
          <a:ln w="9525">
            <a:noFill/>
            <a:miter lim="800000"/>
            <a:headEnd/>
            <a:tailEnd/>
          </a:ln>
        </p:spPr>
        <p:txBody>
          <a:bodyPr>
            <a:spAutoFit/>
          </a:bodyPr>
          <a:lstStyle/>
          <a:p>
            <a:pPr>
              <a:spcBef>
                <a:spcPct val="50000"/>
              </a:spcBef>
            </a:pPr>
            <a:r>
              <a:rPr lang="cs-CZ" altLang="cs-CZ" sz="4000">
                <a:solidFill>
                  <a:srgbClr val="0033CC"/>
                </a:solidFill>
              </a:rPr>
              <a:t>Jiné poruchy v metabolismu sacharidů </a:t>
            </a:r>
            <a:endParaRPr lang="cs-CZ" altLang="cs-CZ" sz="4000" b="0"/>
          </a:p>
        </p:txBody>
      </p:sp>
      <p:sp>
        <p:nvSpPr>
          <p:cNvPr id="264200" name="Text Box 10"/>
          <p:cNvSpPr txBox="1">
            <a:spLocks noChangeArrowheads="1"/>
          </p:cNvSpPr>
          <p:nvPr/>
        </p:nvSpPr>
        <p:spPr bwMode="auto">
          <a:xfrm>
            <a:off x="4427538" y="981075"/>
            <a:ext cx="3673475" cy="396875"/>
          </a:xfrm>
          <a:prstGeom prst="rect">
            <a:avLst/>
          </a:prstGeom>
          <a:noFill/>
          <a:ln w="9525">
            <a:noFill/>
            <a:miter lim="800000"/>
            <a:headEnd/>
            <a:tailEnd/>
          </a:ln>
        </p:spPr>
        <p:txBody>
          <a:bodyPr>
            <a:spAutoFit/>
          </a:bodyPr>
          <a:lstStyle/>
          <a:p>
            <a:pPr>
              <a:spcBef>
                <a:spcPct val="50000"/>
              </a:spcBef>
            </a:pPr>
            <a:r>
              <a:rPr lang="cs-CZ" sz="2000" b="0" dirty="0" smtClean="0"/>
              <a:t>(Př</a:t>
            </a:r>
            <a:r>
              <a:rPr lang="cs-CZ" sz="2000" b="0" dirty="0"/>
              <a:t>. deficience </a:t>
            </a:r>
            <a:r>
              <a:rPr lang="cs-CZ" sz="2000" b="0" dirty="0" err="1"/>
              <a:t>disacharidas</a:t>
            </a:r>
            <a:r>
              <a:rPr lang="cs-CZ" sz="2000" b="0" dirty="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B4D4E029-0583-4C29-B375-65BF622D1D92}" type="slidenum">
              <a:rPr lang="cs-CZ" sz="1400" b="0">
                <a:latin typeface="+mn-lt"/>
              </a:rPr>
              <a:pPr algn="r">
                <a:defRPr/>
              </a:pPr>
              <a:t>7</a:t>
            </a:fld>
            <a:endParaRPr lang="cs-CZ" sz="1400" b="0">
              <a:latin typeface="+mn-lt"/>
            </a:endParaRPr>
          </a:p>
        </p:txBody>
      </p:sp>
      <p:sp>
        <p:nvSpPr>
          <p:cNvPr id="136194" name="Text Box 5"/>
          <p:cNvSpPr txBox="1">
            <a:spLocks noChangeArrowheads="1"/>
          </p:cNvSpPr>
          <p:nvPr/>
        </p:nvSpPr>
        <p:spPr bwMode="auto">
          <a:xfrm>
            <a:off x="358775" y="188913"/>
            <a:ext cx="8785225" cy="5681555"/>
          </a:xfrm>
          <a:prstGeom prst="rect">
            <a:avLst/>
          </a:prstGeom>
          <a:noFill/>
          <a:ln w="9525">
            <a:noFill/>
            <a:miter lim="800000"/>
            <a:headEnd/>
            <a:tailEnd/>
          </a:ln>
        </p:spPr>
        <p:txBody>
          <a:bodyPr>
            <a:spAutoFit/>
          </a:bodyPr>
          <a:lstStyle/>
          <a:p>
            <a:pPr>
              <a:lnSpc>
                <a:spcPct val="110000"/>
              </a:lnSpc>
              <a:spcBef>
                <a:spcPct val="50000"/>
              </a:spcBef>
            </a:pPr>
            <a:r>
              <a:rPr lang="cs-CZ" altLang="cs-CZ" sz="2800" dirty="0"/>
              <a:t>Tenké střevo</a:t>
            </a:r>
            <a:r>
              <a:rPr lang="cs-CZ" altLang="cs-CZ" sz="2400" b="0" dirty="0"/>
              <a:t> </a:t>
            </a:r>
          </a:p>
          <a:p>
            <a:pPr>
              <a:lnSpc>
                <a:spcPct val="110000"/>
              </a:lnSpc>
            </a:pPr>
            <a:r>
              <a:rPr lang="cs-CZ" altLang="cs-CZ" sz="2400" b="0" dirty="0">
                <a:solidFill>
                  <a:srgbClr val="0033CC"/>
                </a:solidFill>
              </a:rPr>
              <a:t>pankreatická </a:t>
            </a:r>
            <a:r>
              <a:rPr lang="cs-CZ" altLang="cs-CZ" sz="2400" dirty="0">
                <a:solidFill>
                  <a:srgbClr val="0033CC"/>
                </a:solidFill>
                <a:latin typeface="Symbol" pitchFamily="18" charset="2"/>
              </a:rPr>
              <a:t>a</a:t>
            </a:r>
            <a:r>
              <a:rPr lang="cs-CZ" altLang="cs-CZ" sz="2400" dirty="0">
                <a:solidFill>
                  <a:srgbClr val="0033CC"/>
                </a:solidFill>
              </a:rPr>
              <a:t>-amylasa</a:t>
            </a:r>
            <a:endParaRPr lang="cs-CZ" altLang="cs-CZ" sz="2400" b="0" dirty="0"/>
          </a:p>
          <a:p>
            <a:pPr marL="742950" lvl="1" indent="-285750">
              <a:buFontTx/>
              <a:buChar char="•"/>
            </a:pPr>
            <a:r>
              <a:rPr lang="cs-CZ" altLang="cs-CZ" sz="2400" b="0" dirty="0"/>
              <a:t>hydrolýza </a:t>
            </a:r>
            <a:r>
              <a:rPr lang="cs-CZ" altLang="cs-CZ" sz="2400" b="0" dirty="0">
                <a:latin typeface="Symbol" pitchFamily="18" charset="2"/>
              </a:rPr>
              <a:t>a</a:t>
            </a:r>
            <a:r>
              <a:rPr lang="cs-CZ" altLang="cs-CZ" sz="2400" b="0" dirty="0"/>
              <a:t>-1,4 </a:t>
            </a:r>
            <a:r>
              <a:rPr lang="cs-CZ" altLang="cs-CZ" sz="2400" b="0" dirty="0" err="1" smtClean="0"/>
              <a:t>glykosidových</a:t>
            </a:r>
            <a:r>
              <a:rPr lang="cs-CZ" altLang="cs-CZ" sz="2400" b="0" dirty="0" smtClean="0"/>
              <a:t> </a:t>
            </a:r>
            <a:r>
              <a:rPr lang="cs-CZ" altLang="cs-CZ" sz="2400" b="0" dirty="0"/>
              <a:t>vazeb </a:t>
            </a:r>
          </a:p>
          <a:p>
            <a:pPr marL="742950" lvl="1" indent="-285750">
              <a:buFontTx/>
              <a:buChar char="•"/>
            </a:pPr>
            <a:r>
              <a:rPr lang="cs-CZ" altLang="cs-CZ" sz="2400" dirty="0"/>
              <a:t>produkty štěpení:</a:t>
            </a:r>
            <a:r>
              <a:rPr lang="cs-CZ" altLang="cs-CZ" sz="2400" b="0" dirty="0"/>
              <a:t> </a:t>
            </a:r>
            <a:r>
              <a:rPr lang="cs-CZ" altLang="cs-CZ" sz="2400" dirty="0" err="1"/>
              <a:t>maltosa</a:t>
            </a:r>
            <a:r>
              <a:rPr lang="cs-CZ" altLang="cs-CZ" sz="2400" dirty="0"/>
              <a:t>, </a:t>
            </a:r>
            <a:r>
              <a:rPr lang="cs-CZ" altLang="cs-CZ" sz="2400" b="0" dirty="0" err="1"/>
              <a:t>isomaltosa</a:t>
            </a:r>
            <a:r>
              <a:rPr lang="cs-CZ" altLang="cs-CZ" sz="2400" b="0" dirty="0"/>
              <a:t>, glukosa </a:t>
            </a:r>
          </a:p>
          <a:p>
            <a:r>
              <a:rPr lang="cs-CZ" altLang="cs-CZ" sz="2400" b="0" dirty="0"/>
              <a:t>	 	</a:t>
            </a:r>
            <a:endParaRPr lang="cs-CZ" altLang="cs-CZ" sz="2400" b="0" dirty="0">
              <a:sym typeface="Symbol" pitchFamily="18" charset="2"/>
            </a:endParaRPr>
          </a:p>
          <a:p>
            <a:r>
              <a:rPr lang="cs-CZ" altLang="cs-CZ" sz="2400" dirty="0" err="1">
                <a:solidFill>
                  <a:srgbClr val="0033CC"/>
                </a:solidFill>
                <a:sym typeface="Symbol" pitchFamily="18" charset="2"/>
              </a:rPr>
              <a:t>disacharidasy</a:t>
            </a:r>
            <a:endParaRPr lang="cs-CZ" altLang="cs-CZ" sz="2400" dirty="0">
              <a:solidFill>
                <a:srgbClr val="0033CC"/>
              </a:solidFill>
              <a:sym typeface="Symbol" pitchFamily="18" charset="2"/>
            </a:endParaRPr>
          </a:p>
          <a:p>
            <a:pPr marL="742950" lvl="1" indent="-285750">
              <a:buFontTx/>
              <a:buChar char="•"/>
            </a:pPr>
            <a:r>
              <a:rPr lang="cs-CZ" altLang="cs-CZ" sz="2400" b="0" dirty="0">
                <a:sym typeface="Symbol" pitchFamily="18" charset="2"/>
              </a:rPr>
              <a:t>kartáčový lem </a:t>
            </a:r>
            <a:r>
              <a:rPr lang="cs-CZ" altLang="cs-CZ" sz="2400" b="0" dirty="0" err="1">
                <a:sym typeface="Symbol" pitchFamily="18" charset="2"/>
              </a:rPr>
              <a:t>enterocytů</a:t>
            </a:r>
            <a:endParaRPr lang="cs-CZ" altLang="cs-CZ" sz="2400" b="0" dirty="0">
              <a:sym typeface="Symbol" pitchFamily="18" charset="2"/>
            </a:endParaRPr>
          </a:p>
          <a:p>
            <a:pPr marL="742950" lvl="1" indent="-285750">
              <a:buFontTx/>
              <a:buChar char="•"/>
            </a:pPr>
            <a:r>
              <a:rPr lang="cs-CZ" altLang="cs-CZ" sz="2400" b="0" dirty="0">
                <a:sym typeface="Symbol" pitchFamily="18" charset="2"/>
              </a:rPr>
              <a:t>štěpení </a:t>
            </a:r>
            <a:r>
              <a:rPr lang="cs-CZ" altLang="cs-CZ" sz="2400" b="0" dirty="0" err="1">
                <a:sym typeface="Symbol" pitchFamily="18" charset="2"/>
              </a:rPr>
              <a:t>maltosy</a:t>
            </a:r>
            <a:r>
              <a:rPr lang="cs-CZ" altLang="cs-CZ" sz="2400" b="0" dirty="0">
                <a:sym typeface="Symbol" pitchFamily="18" charset="2"/>
              </a:rPr>
              <a:t>, </a:t>
            </a:r>
            <a:r>
              <a:rPr lang="cs-CZ" altLang="cs-CZ" sz="2400" b="0" dirty="0" err="1">
                <a:sym typeface="Symbol" pitchFamily="18" charset="2"/>
              </a:rPr>
              <a:t>sacharosy</a:t>
            </a:r>
            <a:r>
              <a:rPr lang="cs-CZ" altLang="cs-CZ" sz="2400" b="0" dirty="0">
                <a:sym typeface="Symbol" pitchFamily="18" charset="2"/>
              </a:rPr>
              <a:t>, </a:t>
            </a:r>
            <a:r>
              <a:rPr lang="cs-CZ" altLang="cs-CZ" sz="2400" b="0" dirty="0" err="1">
                <a:sym typeface="Symbol" pitchFamily="18" charset="2"/>
              </a:rPr>
              <a:t>laktosy</a:t>
            </a:r>
            <a:endParaRPr lang="cs-CZ" altLang="cs-CZ" sz="2400" b="0" dirty="0">
              <a:sym typeface="Symbol" pitchFamily="18" charset="2"/>
            </a:endParaRPr>
          </a:p>
          <a:p>
            <a:pPr marL="742950" lvl="1" indent="-285750">
              <a:buFontTx/>
              <a:buChar char="•"/>
            </a:pPr>
            <a:r>
              <a:rPr lang="cs-CZ" altLang="cs-CZ" sz="2400" b="0" dirty="0">
                <a:sym typeface="Symbol" pitchFamily="18" charset="2"/>
              </a:rPr>
              <a:t>produkty štěpení: monosacharidy</a:t>
            </a:r>
          </a:p>
          <a:p>
            <a:pPr marL="742950" lvl="1" indent="-285750"/>
            <a:endParaRPr lang="cs-CZ" altLang="cs-CZ" sz="2400" b="0" dirty="0">
              <a:sym typeface="Symbol" pitchFamily="18" charset="2"/>
            </a:endParaRPr>
          </a:p>
          <a:p>
            <a:r>
              <a:rPr lang="cs-CZ" altLang="cs-CZ" sz="2400" b="0" dirty="0">
                <a:solidFill>
                  <a:srgbClr val="0000CC"/>
                </a:solidFill>
                <a:sym typeface="Symbol" pitchFamily="18" charset="2"/>
              </a:rPr>
              <a:t>absorpce monosacharidů</a:t>
            </a:r>
          </a:p>
          <a:p>
            <a:pPr marL="742950" lvl="1" indent="-285750">
              <a:buFontTx/>
              <a:buChar char="•"/>
            </a:pPr>
            <a:r>
              <a:rPr lang="cs-CZ" altLang="cs-CZ" sz="2400" b="0" dirty="0">
                <a:sym typeface="Symbol" pitchFamily="18" charset="2"/>
              </a:rPr>
              <a:t>transport (pasivní transport, sekundárně aktivní transport)                                                         </a:t>
            </a:r>
          </a:p>
          <a:p>
            <a:pPr>
              <a:spcBef>
                <a:spcPct val="50000"/>
              </a:spcBef>
            </a:pPr>
            <a:r>
              <a:rPr lang="cs-CZ" altLang="cs-CZ" sz="2800" dirty="0">
                <a:sym typeface="Symbol" pitchFamily="18" charset="2"/>
              </a:rPr>
              <a:t>Portální žíla</a:t>
            </a:r>
          </a:p>
          <a:p>
            <a:pPr marL="742950" lvl="1" indent="-285750">
              <a:buFontTx/>
              <a:buChar char="•"/>
            </a:pPr>
            <a:r>
              <a:rPr lang="cs-CZ" altLang="cs-CZ" sz="2400" dirty="0">
                <a:sym typeface="Symbol" pitchFamily="18" charset="2"/>
              </a:rPr>
              <a:t> </a:t>
            </a:r>
            <a:r>
              <a:rPr lang="cs-CZ" altLang="cs-CZ" sz="2400" b="0" dirty="0">
                <a:sym typeface="Symbol" pitchFamily="18" charset="2"/>
              </a:rPr>
              <a:t>transport do jater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3"/>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268E44EC-2373-4D2B-8575-6EC12B0E7C71}" type="slidenum">
              <a:rPr lang="cs-CZ" sz="1400" b="0">
                <a:latin typeface="+mn-lt"/>
              </a:rPr>
              <a:pPr algn="r">
                <a:defRPr/>
              </a:pPr>
              <a:t>8</a:t>
            </a:fld>
            <a:endParaRPr lang="cs-CZ" sz="1400" b="0">
              <a:latin typeface="+mn-lt"/>
            </a:endParaRPr>
          </a:p>
        </p:txBody>
      </p:sp>
      <p:sp>
        <p:nvSpPr>
          <p:cNvPr id="138242" name="Text Box 4"/>
          <p:cNvSpPr txBox="1">
            <a:spLocks noChangeArrowheads="1"/>
          </p:cNvSpPr>
          <p:nvPr/>
        </p:nvSpPr>
        <p:spPr bwMode="auto">
          <a:xfrm>
            <a:off x="395288" y="260350"/>
            <a:ext cx="7885112" cy="1555750"/>
          </a:xfrm>
          <a:prstGeom prst="rect">
            <a:avLst/>
          </a:prstGeom>
          <a:noFill/>
          <a:ln w="9525">
            <a:noFill/>
            <a:miter lim="800000"/>
            <a:headEnd/>
            <a:tailEnd/>
          </a:ln>
        </p:spPr>
        <p:txBody>
          <a:bodyPr>
            <a:spAutoFit/>
          </a:bodyPr>
          <a:lstStyle/>
          <a:p>
            <a:endParaRPr lang="cs-CZ" altLang="cs-CZ" sz="3600"/>
          </a:p>
          <a:p>
            <a:endParaRPr lang="cs-CZ" altLang="cs-CZ" sz="6000">
              <a:solidFill>
                <a:srgbClr val="0033CC"/>
              </a:solidFill>
            </a:endParaRPr>
          </a:p>
        </p:txBody>
      </p:sp>
      <p:sp>
        <p:nvSpPr>
          <p:cNvPr id="138243" name="Text Box 8"/>
          <p:cNvSpPr txBox="1">
            <a:spLocks noChangeArrowheads="1"/>
          </p:cNvSpPr>
          <p:nvPr/>
        </p:nvSpPr>
        <p:spPr bwMode="auto">
          <a:xfrm>
            <a:off x="1546225" y="2708275"/>
            <a:ext cx="5905500" cy="1552575"/>
          </a:xfrm>
          <a:prstGeom prst="rect">
            <a:avLst/>
          </a:prstGeom>
          <a:noFill/>
          <a:ln w="9525">
            <a:noFill/>
            <a:miter lim="800000"/>
            <a:headEnd/>
            <a:tailEnd/>
          </a:ln>
        </p:spPr>
        <p:txBody>
          <a:bodyPr>
            <a:spAutoFit/>
          </a:bodyPr>
          <a:lstStyle/>
          <a:p>
            <a:pPr>
              <a:spcBef>
                <a:spcPct val="50000"/>
              </a:spcBef>
            </a:pPr>
            <a:r>
              <a:rPr lang="cs-CZ" sz="2400" b="0">
                <a:latin typeface="Symbol" pitchFamily="18" charset="2"/>
              </a:rPr>
              <a:t>a</a:t>
            </a:r>
            <a:r>
              <a:rPr lang="cs-CZ" sz="2400" b="0"/>
              <a:t>-amylasa štěpí </a:t>
            </a:r>
            <a:r>
              <a:rPr lang="cs-CZ" altLang="cs-CZ" sz="2400" b="0">
                <a:latin typeface="Symbol" pitchFamily="18" charset="2"/>
                <a:sym typeface="Symbol" pitchFamily="18" charset="2"/>
              </a:rPr>
              <a:t>a</a:t>
            </a:r>
            <a:r>
              <a:rPr lang="cs-CZ" altLang="cs-CZ" sz="2400" b="0">
                <a:sym typeface="Symbol" pitchFamily="18" charset="2"/>
              </a:rPr>
              <a:t>-1,4-glykosidovou vazbu</a:t>
            </a:r>
          </a:p>
          <a:p>
            <a:pPr>
              <a:spcBef>
                <a:spcPct val="50000"/>
              </a:spcBef>
            </a:pPr>
            <a:endParaRPr lang="cs-CZ" altLang="cs-CZ" sz="2400" b="0">
              <a:sym typeface="Symbol" pitchFamily="18" charset="2"/>
            </a:endParaRPr>
          </a:p>
          <a:p>
            <a:pPr>
              <a:spcBef>
                <a:spcPct val="50000"/>
              </a:spcBef>
            </a:pPr>
            <a:r>
              <a:rPr lang="cs-CZ" sz="2400" b="0">
                <a:sym typeface="Symbol" pitchFamily="18" charset="2"/>
              </a:rPr>
              <a:t>                               </a:t>
            </a:r>
            <a:r>
              <a:rPr lang="cs-CZ" altLang="cs-CZ" sz="2400" b="0">
                <a:latin typeface="Symbol" pitchFamily="18" charset="2"/>
                <a:sym typeface="Symbol" pitchFamily="18" charset="2"/>
              </a:rPr>
              <a:t>b</a:t>
            </a:r>
            <a:r>
              <a:rPr lang="cs-CZ" altLang="cs-CZ" sz="2400" b="0">
                <a:sym typeface="Symbol" pitchFamily="18" charset="2"/>
              </a:rPr>
              <a:t>-1,4-glykosidovou vazbu</a:t>
            </a:r>
            <a:endParaRPr lang="cs-CZ" sz="2400" b="0">
              <a:sym typeface="Symbol" pitchFamily="18" charset="2"/>
            </a:endParaRPr>
          </a:p>
        </p:txBody>
      </p:sp>
      <p:sp>
        <p:nvSpPr>
          <p:cNvPr id="138244" name="Text Box 9"/>
          <p:cNvSpPr txBox="1">
            <a:spLocks noChangeArrowheads="1"/>
          </p:cNvSpPr>
          <p:nvPr/>
        </p:nvSpPr>
        <p:spPr bwMode="auto">
          <a:xfrm>
            <a:off x="7451725" y="3500438"/>
            <a:ext cx="504825" cy="1006475"/>
          </a:xfrm>
          <a:prstGeom prst="rect">
            <a:avLst/>
          </a:prstGeom>
          <a:noFill/>
          <a:ln w="9525">
            <a:noFill/>
            <a:miter lim="800000"/>
            <a:headEnd/>
            <a:tailEnd/>
          </a:ln>
        </p:spPr>
        <p:txBody>
          <a:bodyPr>
            <a:spAutoFit/>
          </a:bodyPr>
          <a:lstStyle/>
          <a:p>
            <a:pPr>
              <a:spcBef>
                <a:spcPct val="50000"/>
              </a:spcBef>
            </a:pPr>
            <a:r>
              <a:rPr lang="en-US" sz="6000" b="0">
                <a:solidFill>
                  <a:srgbClr val="FF3300"/>
                </a:solidFill>
                <a:latin typeface="Bodoni MT Condensed" pitchFamily="18" charset="0"/>
                <a:cs typeface="Times New Roman" pitchFamily="18" charset="0"/>
                <a:sym typeface="Wingdings 2" pitchFamily="18" charset="2"/>
              </a:rPr>
              <a:t>!</a:t>
            </a:r>
          </a:p>
        </p:txBody>
      </p:sp>
      <p:sp>
        <p:nvSpPr>
          <p:cNvPr id="138245" name="Line 11"/>
          <p:cNvSpPr>
            <a:spLocks noChangeShapeType="1"/>
          </p:cNvSpPr>
          <p:nvPr/>
        </p:nvSpPr>
        <p:spPr bwMode="auto">
          <a:xfrm>
            <a:off x="4573588" y="3644900"/>
            <a:ext cx="2519362" cy="720725"/>
          </a:xfrm>
          <a:prstGeom prst="line">
            <a:avLst/>
          </a:prstGeom>
          <a:noFill/>
          <a:ln w="28575">
            <a:solidFill>
              <a:srgbClr val="FF3300"/>
            </a:solidFill>
            <a:round/>
            <a:headEnd/>
            <a:tailEnd/>
          </a:ln>
        </p:spPr>
        <p:txBody>
          <a:bodyPr/>
          <a:lstStyle/>
          <a:p>
            <a:endParaRPr lang="en-US"/>
          </a:p>
        </p:txBody>
      </p:sp>
      <p:sp>
        <p:nvSpPr>
          <p:cNvPr id="138246" name="Line 13"/>
          <p:cNvSpPr>
            <a:spLocks noChangeShapeType="1"/>
          </p:cNvSpPr>
          <p:nvPr/>
        </p:nvSpPr>
        <p:spPr bwMode="auto">
          <a:xfrm flipV="1">
            <a:off x="4427538" y="3573463"/>
            <a:ext cx="2592387" cy="863600"/>
          </a:xfrm>
          <a:prstGeom prst="line">
            <a:avLst/>
          </a:prstGeom>
          <a:noFill/>
          <a:ln w="28575">
            <a:solidFill>
              <a:srgbClr val="FF3300"/>
            </a:solidFill>
            <a:round/>
            <a:headEnd/>
            <a:tailEnd/>
          </a:ln>
        </p:spPr>
        <p:txBody>
          <a:bodyPr/>
          <a:lstStyle/>
          <a:p>
            <a:endParaRPr lang="en-US"/>
          </a:p>
        </p:txBody>
      </p:sp>
      <p:sp>
        <p:nvSpPr>
          <p:cNvPr id="138247" name="Text Box 4"/>
          <p:cNvSpPr txBox="1">
            <a:spLocks noChangeArrowheads="1"/>
          </p:cNvSpPr>
          <p:nvPr/>
        </p:nvSpPr>
        <p:spPr bwMode="auto">
          <a:xfrm>
            <a:off x="468313" y="260350"/>
            <a:ext cx="7848600" cy="1190625"/>
          </a:xfrm>
          <a:prstGeom prst="rect">
            <a:avLst/>
          </a:prstGeom>
          <a:noFill/>
          <a:ln w="9525">
            <a:noFill/>
            <a:miter lim="800000"/>
            <a:headEnd/>
            <a:tailEnd/>
          </a:ln>
        </p:spPr>
        <p:txBody>
          <a:bodyPr>
            <a:spAutoFit/>
          </a:bodyPr>
          <a:lstStyle/>
          <a:p>
            <a:pPr algn="ctr"/>
            <a:r>
              <a:rPr lang="cs-CZ" altLang="cs-CZ" sz="3600">
                <a:solidFill>
                  <a:srgbClr val="0000CC"/>
                </a:solidFill>
              </a:rPr>
              <a:t>Proč organismus nevyužívá celulosu jako zdroj energie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C36AB7E3-AE2E-4AA2-8BDF-D0E665DA5AD9}" type="slidenum">
              <a:rPr lang="cs-CZ" sz="1400" b="0">
                <a:latin typeface="+mn-lt"/>
              </a:rPr>
              <a:pPr algn="r">
                <a:defRPr/>
              </a:pPr>
              <a:t>9</a:t>
            </a:fld>
            <a:endParaRPr lang="cs-CZ" sz="1400" b="0">
              <a:latin typeface="+mn-lt"/>
            </a:endParaRPr>
          </a:p>
        </p:txBody>
      </p:sp>
      <p:sp>
        <p:nvSpPr>
          <p:cNvPr id="140290" name="Rectangle 4"/>
          <p:cNvSpPr>
            <a:spLocks noGrp="1" noChangeArrowheads="1"/>
          </p:cNvSpPr>
          <p:nvPr>
            <p:ph type="title" idx="4294967295"/>
          </p:nvPr>
        </p:nvSpPr>
        <p:spPr>
          <a:xfrm>
            <a:off x="900113" y="549275"/>
            <a:ext cx="7561262" cy="1143000"/>
          </a:xfrm>
        </p:spPr>
        <p:txBody>
          <a:bodyPr/>
          <a:lstStyle/>
          <a:p>
            <a:pPr eaLnBrk="1" hangingPunct="1"/>
            <a:r>
              <a:rPr lang="cs-CZ" altLang="cs-CZ" sz="4000" b="1" smtClean="0">
                <a:solidFill>
                  <a:srgbClr val="0033CC"/>
                </a:solidFill>
                <a:latin typeface="Times New Roman" pitchFamily="18" charset="0"/>
              </a:rPr>
              <a:t>Nejvýznamnější sacharid </a:t>
            </a:r>
            <a:br>
              <a:rPr lang="cs-CZ" altLang="cs-CZ" sz="4000" b="1" smtClean="0">
                <a:solidFill>
                  <a:srgbClr val="0033CC"/>
                </a:solidFill>
                <a:latin typeface="Times New Roman" pitchFamily="18" charset="0"/>
              </a:rPr>
            </a:br>
            <a:r>
              <a:rPr lang="cs-CZ" altLang="cs-CZ" sz="4000" b="1" smtClean="0">
                <a:solidFill>
                  <a:srgbClr val="0033CC"/>
                </a:solidFill>
                <a:latin typeface="Times New Roman" pitchFamily="18" charset="0"/>
              </a:rPr>
              <a:t>v metabolismu</a:t>
            </a:r>
          </a:p>
        </p:txBody>
      </p:sp>
      <p:sp>
        <p:nvSpPr>
          <p:cNvPr id="140291" name="Text Box 6"/>
          <p:cNvSpPr txBox="1">
            <a:spLocks noChangeArrowheads="1"/>
          </p:cNvSpPr>
          <p:nvPr/>
        </p:nvSpPr>
        <p:spPr bwMode="auto">
          <a:xfrm>
            <a:off x="2051050" y="2781300"/>
            <a:ext cx="4824413" cy="2284413"/>
          </a:xfrm>
          <a:prstGeom prst="rect">
            <a:avLst/>
          </a:prstGeom>
          <a:noFill/>
          <a:ln w="9525">
            <a:noFill/>
            <a:miter lim="800000"/>
            <a:headEnd/>
            <a:tailEnd/>
          </a:ln>
        </p:spPr>
        <p:txBody>
          <a:bodyPr>
            <a:spAutoFit/>
          </a:bodyPr>
          <a:lstStyle/>
          <a:p>
            <a:pPr algn="ctr">
              <a:spcBef>
                <a:spcPct val="50000"/>
              </a:spcBef>
            </a:pPr>
            <a:r>
              <a:rPr lang="cs-CZ" altLang="cs-CZ" sz="3600">
                <a:solidFill>
                  <a:srgbClr val="FF0000"/>
                </a:solidFill>
              </a:rPr>
              <a:t>GLUKOSA</a:t>
            </a:r>
          </a:p>
          <a:p>
            <a:pPr algn="ctr">
              <a:spcBef>
                <a:spcPct val="50000"/>
              </a:spcBef>
            </a:pPr>
            <a:endParaRPr lang="cs-CZ" altLang="cs-CZ" sz="2400"/>
          </a:p>
          <a:p>
            <a:pPr algn="ctr">
              <a:spcBef>
                <a:spcPct val="50000"/>
              </a:spcBef>
            </a:pPr>
            <a:r>
              <a:rPr lang="cs-CZ" altLang="cs-CZ" sz="2400"/>
              <a:t>Fruktosa</a:t>
            </a:r>
          </a:p>
          <a:p>
            <a:pPr algn="ctr">
              <a:spcBef>
                <a:spcPct val="50000"/>
              </a:spcBef>
            </a:pPr>
            <a:r>
              <a:rPr lang="cs-CZ" altLang="cs-CZ" sz="2400"/>
              <a:t>Galaktosa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4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4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8582</TotalTime>
  <Words>2515</Words>
  <Application>Microsoft Office PowerPoint</Application>
  <PresentationFormat>Předvádění na obrazovce (4:3)</PresentationFormat>
  <Paragraphs>772</Paragraphs>
  <Slides>61</Slides>
  <Notes>23</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61</vt:i4>
      </vt:variant>
    </vt:vector>
  </HeadingPairs>
  <TitlesOfParts>
    <vt:vector size="63" baseType="lpstr">
      <vt:lpstr>Výchozí návrh</vt:lpstr>
      <vt:lpstr>ChemSketch</vt:lpstr>
      <vt:lpstr> METABOLISMUS   SACHARIDŮ</vt:lpstr>
      <vt:lpstr>Prezentace aplikace PowerPoint</vt:lpstr>
      <vt:lpstr>Prezentace aplikace PowerPoint</vt:lpstr>
      <vt:lpstr>Obsah škrobu v potravinách                    (průměrné hodnoty)</vt:lpstr>
      <vt:lpstr>Trávení sacharidů</vt:lpstr>
      <vt:lpstr>Prezentace aplikace PowerPoint</vt:lpstr>
      <vt:lpstr>Prezentace aplikace PowerPoint</vt:lpstr>
      <vt:lpstr>Prezentace aplikace PowerPoint</vt:lpstr>
      <vt:lpstr>Nejvýznamnější sacharid  v metabolismu</vt:lpstr>
      <vt:lpstr>Prezentace aplikace PowerPoint</vt:lpstr>
      <vt:lpstr>Játra - metabolicky nejvýznamější orgán v těle</vt:lpstr>
      <vt:lpstr>METABOLISMUS GLUKOSY</vt:lpstr>
      <vt:lpstr>Prezentace aplikace PowerPoint</vt:lpstr>
      <vt:lpstr>Prezentace aplikace PowerPoint</vt:lpstr>
      <vt:lpstr>Prezentace aplikace PowerPoint</vt:lpstr>
      <vt:lpstr>Prezentace aplikace PowerPoint</vt:lpstr>
      <vt:lpstr>Anaerobní   glykolýza</vt:lpstr>
      <vt:lpstr>Prezentace aplikace PowerPoint</vt:lpstr>
      <vt:lpstr>Prezentace aplikace PowerPoint</vt:lpstr>
      <vt:lpstr>Prezentace aplikace PowerPoint</vt:lpstr>
      <vt:lpstr>Prezentace aplikace PowerPoint</vt:lpstr>
      <vt:lpstr>Průběh glykolýzy v kosterním svalu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Hormonální regulace metabolismu glukosy</vt:lpstr>
      <vt:lpstr>Prezentace aplikace PowerPoint</vt:lpstr>
      <vt:lpstr>Schema metabolických drah glukosy</vt:lpstr>
      <vt:lpstr>Prezentace aplikace PowerPoint</vt:lpstr>
      <vt:lpstr>Prezentace aplikace PowerPoint</vt:lpstr>
      <vt:lpstr>Prezentace aplikace PowerPoint</vt:lpstr>
      <vt:lpstr>Prezentace aplikace PowerPoint</vt:lpstr>
      <vt:lpstr>Patologické stavy   při poruše metabolismu sacharidů</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METABOLISMUS   SACHARIDŮ</dc:title>
  <dc:creator>Aleš</dc:creator>
  <cp:lastModifiedBy>taborska</cp:lastModifiedBy>
  <cp:revision>197</cp:revision>
  <dcterms:created xsi:type="dcterms:W3CDTF">2003-11-16T10:41:03Z</dcterms:created>
  <dcterms:modified xsi:type="dcterms:W3CDTF">2016-03-12T10:29:04Z</dcterms:modified>
</cp:coreProperties>
</file>