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2" r:id="rId3"/>
    <p:sldId id="303" r:id="rId4"/>
    <p:sldId id="273" r:id="rId5"/>
    <p:sldId id="276" r:id="rId6"/>
    <p:sldId id="278" r:id="rId7"/>
    <p:sldId id="279" r:id="rId8"/>
    <p:sldId id="280" r:id="rId9"/>
    <p:sldId id="257" r:id="rId10"/>
    <p:sldId id="256" r:id="rId11"/>
    <p:sldId id="258" r:id="rId12"/>
    <p:sldId id="259" r:id="rId13"/>
    <p:sldId id="260" r:id="rId14"/>
    <p:sldId id="261" r:id="rId15"/>
    <p:sldId id="309" r:id="rId16"/>
    <p:sldId id="318" r:id="rId17"/>
    <p:sldId id="310" r:id="rId18"/>
    <p:sldId id="312" r:id="rId19"/>
    <p:sldId id="270" r:id="rId20"/>
    <p:sldId id="305" r:id="rId21"/>
    <p:sldId id="271" r:id="rId22"/>
    <p:sldId id="306" r:id="rId23"/>
    <p:sldId id="272" r:id="rId24"/>
    <p:sldId id="262" r:id="rId25"/>
    <p:sldId id="263" r:id="rId26"/>
    <p:sldId id="264" r:id="rId27"/>
    <p:sldId id="265" r:id="rId28"/>
    <p:sldId id="266" r:id="rId29"/>
    <p:sldId id="267" r:id="rId30"/>
    <p:sldId id="304" r:id="rId31"/>
    <p:sldId id="268" r:id="rId32"/>
    <p:sldId id="316" r:id="rId33"/>
    <p:sldId id="313" r:id="rId34"/>
    <p:sldId id="314" r:id="rId35"/>
    <p:sldId id="269" r:id="rId36"/>
    <p:sldId id="325" r:id="rId37"/>
    <p:sldId id="322" r:id="rId38"/>
    <p:sldId id="320" r:id="rId39"/>
    <p:sldId id="323" r:id="rId40"/>
    <p:sldId id="324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3DD3E-9512-4755-9C80-3D7038304C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224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59358-87AF-43C9-9670-FB663B09ED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407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887FC-3F4A-43A3-818E-3E57F5A1EC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002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Nadpis, videoklip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média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3592B2-7B97-45E7-ACF2-1E4BB2440B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672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3398-F164-43DC-A197-73F82BE4B0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675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63BD2B-6ECB-41E7-9BAA-A0C2DC9720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094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A84B0-4C98-47DE-820C-6012361B79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92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117BF-54E8-4A01-9575-273B1A0C4C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924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C2995-A324-4810-93F9-F85BD5A627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2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7814-0A61-428C-8126-6C12238F0F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410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63C23-7816-467D-9B6F-EF86ACDA94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056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32ABB-E9FB-4EE4-880B-77B16A4367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846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FEB9D-E91B-4F4C-B8DF-3F10967AA9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774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70663-38B5-429D-80F6-F985825FCF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852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C63A57-A4D4-4696-82A1-81835E68203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Automatické imunochemické analyzátory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Automatizace koncem 80. let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Uplatnění pro analyty s nízkou koncentrací (nmol/l, pmol/l)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Využití reakce antigen – protilátka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Značená protilátka (případně antigen)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Většinou heterogenní imunoanalýza (pevný povrch – paramagnetické částice, kulička)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Doba analýzy 15 – 60 min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Detekce s vysokou citlivostí (chemiluminiscence, elektrochemiluminiscence, fluorescence..)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endParaRPr lang="cs-CZ" alt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Elescys (Roche)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ja-JP" sz="2400"/>
          </a:p>
          <a:p>
            <a:pPr>
              <a:lnSpc>
                <a:spcPct val="90000"/>
              </a:lnSpc>
            </a:pPr>
            <a:r>
              <a:rPr lang="cs-CZ" altLang="ja-JP" sz="2400"/>
              <a:t>ELECSYS 2010</a:t>
            </a:r>
            <a:r>
              <a:rPr lang="cs-CZ" altLang="ja-JP" sz="2400">
                <a:sym typeface="Symbol" pitchFamily="18" charset="2"/>
              </a:rPr>
              <a:t></a:t>
            </a:r>
            <a:r>
              <a:rPr lang="cs-CZ" altLang="ja-JP" sz="2400"/>
              <a:t> je uzavřený systém a používá výhradně systémové reagencie, kalibrátory a roztoky firmy Roche</a:t>
            </a:r>
          </a:p>
          <a:p>
            <a:pPr>
              <a:lnSpc>
                <a:spcPct val="90000"/>
              </a:lnSpc>
            </a:pPr>
            <a:endParaRPr lang="cs-CZ" altLang="ja-JP" sz="2400"/>
          </a:p>
          <a:p>
            <a:pPr>
              <a:lnSpc>
                <a:spcPct val="90000"/>
              </a:lnSpc>
            </a:pPr>
            <a:r>
              <a:rPr lang="cs-CZ" altLang="ja-JP" sz="2400"/>
              <a:t>Elecsys 2010 se vyrábí ve dvou variantách-Disc a Rack </a:t>
            </a:r>
          </a:p>
          <a:p>
            <a:pPr>
              <a:lnSpc>
                <a:spcPct val="90000"/>
              </a:lnSpc>
            </a:pPr>
            <a:endParaRPr lang="cs-CZ" altLang="ja-JP" sz="2400"/>
          </a:p>
          <a:p>
            <a:pPr>
              <a:lnSpc>
                <a:spcPct val="90000"/>
              </a:lnSpc>
            </a:pPr>
            <a:r>
              <a:rPr lang="cs-CZ" altLang="ja-JP" sz="2400"/>
              <a:t>Reagenční disk</a:t>
            </a:r>
            <a:r>
              <a:rPr lang="cs-CZ" altLang="ja-JP" sz="2400" u="sng"/>
              <a:t> </a:t>
            </a:r>
            <a:r>
              <a:rPr lang="cs-CZ" altLang="ja-JP" sz="2400"/>
              <a:t>obsahuje 18 pozic pro reagenční soupravy, předzpracující reagencie a diluenty - najednou může být založeno maximálně 15 různých metod v jednotlivých pozicích 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Elescys (Roche)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ja-JP" sz="2800" u="sng"/>
              <a:t>   Dávkování vzorků a reagencií</a:t>
            </a:r>
            <a:endParaRPr lang="cs-CZ" altLang="ja-JP" sz="2800"/>
          </a:p>
          <a:p>
            <a:r>
              <a:rPr lang="cs-CZ" altLang="ja-JP" sz="2800"/>
              <a:t> přístroj je vybaven funkcí detekce hladiny, ale i detekce případné   sraženiny či pěny</a:t>
            </a:r>
          </a:p>
          <a:p>
            <a:r>
              <a:rPr lang="cs-CZ" altLang="ja-JP" sz="2800"/>
              <a:t>promíchávání magnetických mikročástic zajišťuje přesnost a integritu dávkování vzorků a reagencií</a:t>
            </a:r>
          </a:p>
          <a:p>
            <a:r>
              <a:rPr lang="cs-CZ" altLang="ja-JP" sz="2800"/>
              <a:t>jednorázové špičky - minimalizují kontaminace</a:t>
            </a:r>
          </a:p>
          <a:p>
            <a:r>
              <a:rPr lang="cs-CZ" altLang="ja-JP" sz="2800"/>
              <a:t>3 zásobníky špiček po 120 ks a 3 zásobníky cupů </a:t>
            </a:r>
            <a:endParaRPr lang="cs-CZ" alt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Elescys (Roche)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altLang="ja-JP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ja-JP" sz="2400"/>
              <a:t>Inkubační jednotka  37 </a:t>
            </a:r>
            <a:r>
              <a:rPr lang="cs-CZ" altLang="ja-JP" sz="2400">
                <a:sym typeface="Symbol" pitchFamily="18" charset="2"/>
              </a:rPr>
              <a:t></a:t>
            </a:r>
            <a:r>
              <a:rPr lang="cs-CZ" altLang="ja-JP" sz="2400"/>
              <a:t>C </a:t>
            </a:r>
            <a:r>
              <a:rPr lang="cs-CZ" altLang="ja-JP" sz="2400">
                <a:sym typeface="Symbol" pitchFamily="18" charset="2"/>
              </a:rPr>
              <a:t></a:t>
            </a:r>
            <a:r>
              <a:rPr lang="cs-CZ" altLang="ja-JP" sz="2400"/>
              <a:t> 0,5 </a:t>
            </a:r>
            <a:r>
              <a:rPr lang="cs-CZ" altLang="ja-JP" sz="2400">
                <a:sym typeface="Symbol" pitchFamily="18" charset="2"/>
              </a:rPr>
              <a:t></a:t>
            </a:r>
            <a:r>
              <a:rPr lang="cs-CZ" altLang="ja-JP" sz="2400"/>
              <a:t>C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ja-JP" sz="2400"/>
          </a:p>
          <a:p>
            <a:pPr>
              <a:lnSpc>
                <a:spcPct val="90000"/>
              </a:lnSpc>
            </a:pPr>
            <a:r>
              <a:rPr lang="cs-CZ" altLang="ja-JP" sz="2400"/>
              <a:t> Zde probíhá vlastní imunochemická reakce mezi vzorkem a reagenciemi</a:t>
            </a:r>
          </a:p>
          <a:p>
            <a:pPr>
              <a:lnSpc>
                <a:spcPct val="90000"/>
              </a:lnSpc>
            </a:pPr>
            <a:endParaRPr lang="cs-CZ" altLang="ja-JP" sz="2400"/>
          </a:p>
          <a:p>
            <a:pPr>
              <a:lnSpc>
                <a:spcPct val="90000"/>
              </a:lnSpc>
            </a:pPr>
            <a:r>
              <a:rPr lang="cs-CZ" altLang="ja-JP" sz="2400"/>
              <a:t>Délka inkubace – 9 , 18 nebo 27 minut</a:t>
            </a:r>
          </a:p>
          <a:p>
            <a:pPr>
              <a:lnSpc>
                <a:spcPct val="90000"/>
              </a:lnSpc>
            </a:pPr>
            <a:endParaRPr lang="cs-CZ" altLang="ja-JP" sz="2400"/>
          </a:p>
          <a:p>
            <a:pPr>
              <a:lnSpc>
                <a:spcPct val="90000"/>
              </a:lnSpc>
            </a:pPr>
            <a:r>
              <a:rPr lang="cs-CZ" altLang="ja-JP" sz="2400"/>
              <a:t>Po ukončení reakce je reagenční cup přemístěn na pozici pro dávkování reakční směsi do měřící cely.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Elescys (Roche)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ja-JP" sz="2400" u="sng"/>
              <a:t>Měřící jednotka</a:t>
            </a:r>
            <a:r>
              <a:rPr lang="cs-CZ" altLang="ja-JP" sz="2400"/>
              <a:t> </a:t>
            </a:r>
          </a:p>
          <a:p>
            <a:pPr>
              <a:buFontTx/>
              <a:buNone/>
            </a:pPr>
            <a:endParaRPr lang="cs-CZ" altLang="ja-JP" sz="2400"/>
          </a:p>
          <a:p>
            <a:r>
              <a:rPr lang="cs-CZ" altLang="ja-JP" sz="2400"/>
              <a:t>Je klíčovou jednotkou analyzátoru Elecsys</a:t>
            </a:r>
            <a:r>
              <a:rPr lang="cs-CZ" altLang="ja-JP" sz="2400">
                <a:sym typeface="Symbol" pitchFamily="18" charset="2"/>
              </a:rPr>
              <a:t></a:t>
            </a:r>
            <a:r>
              <a:rPr lang="cs-CZ" altLang="ja-JP" sz="2400"/>
              <a:t> 2010</a:t>
            </a:r>
          </a:p>
          <a:p>
            <a:pPr>
              <a:buFontTx/>
              <a:buNone/>
            </a:pPr>
            <a:endParaRPr lang="cs-CZ" altLang="ja-JP" sz="2400"/>
          </a:p>
          <a:p>
            <a:r>
              <a:rPr lang="cs-CZ" altLang="ja-JP" sz="2400"/>
              <a:t>Obsahuje fotonásobič, průtokovou měřící celu, magnetickou jednotku a zesilující obvod</a:t>
            </a:r>
          </a:p>
          <a:p>
            <a:endParaRPr lang="cs-CZ" altLang="ja-JP" sz="2400"/>
          </a:p>
          <a:p>
            <a:r>
              <a:rPr lang="cs-CZ" altLang="ja-JP" sz="2400"/>
              <a:t>Teplota je udržována na hodnotě 28 </a:t>
            </a:r>
            <a:r>
              <a:rPr lang="cs-CZ" altLang="ja-JP" sz="2400">
                <a:sym typeface="Symbol" pitchFamily="18" charset="2"/>
              </a:rPr>
              <a:t></a:t>
            </a:r>
            <a:r>
              <a:rPr lang="cs-CZ" altLang="ja-JP" sz="2400"/>
              <a:t>C </a:t>
            </a:r>
            <a:r>
              <a:rPr lang="cs-CZ" altLang="ja-JP" sz="2400">
                <a:sym typeface="Symbol" pitchFamily="18" charset="2"/>
              </a:rPr>
              <a:t></a:t>
            </a:r>
            <a:r>
              <a:rPr lang="cs-CZ" altLang="ja-JP" sz="2400"/>
              <a:t> 0,5 </a:t>
            </a:r>
            <a:r>
              <a:rPr lang="cs-CZ" altLang="ja-JP" sz="2400">
                <a:sym typeface="Symbol" pitchFamily="18" charset="2"/>
              </a:rPr>
              <a:t></a:t>
            </a:r>
            <a:r>
              <a:rPr lang="cs-CZ" altLang="ja-JP" sz="2400"/>
              <a:t>C.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Elescys (Roche)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Elektrochemiluminiscence  - proces při kterém vysocereaktivní látky reagují na povrchu elektrody a produkují světlo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Protilátka (příp. antigen) je označena rutenium(II) tris-bipyridylovým komplexem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K elektrochemiluminiscenci dochází po vložení napětí na elektrodu a reakci s tripropylaminem (TPA)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altLang="cs-CZ" sz="3600"/>
              <a:t>Architekt i 2000 SR, Abbott</a:t>
            </a:r>
          </a:p>
        </p:txBody>
      </p:sp>
      <p:pic>
        <p:nvPicPr>
          <p:cNvPr id="77828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562475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ARCHITECT i2000/i2000SR</a:t>
            </a:r>
            <a:br>
              <a:rPr lang="cs-CZ" altLang="cs-CZ" sz="3600" b="1"/>
            </a:br>
            <a:endParaRPr lang="cs-CZ" altLang="cs-CZ" sz="3600" b="1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/>
              <a:t>Systémy ARCHITECT i2000SR/i2000 - plně automatizované systémy poskytující vysoký stupeň flexibility </a:t>
            </a:r>
            <a:endParaRPr lang="cs-CZ" altLang="cs-CZ" sz="2400"/>
          </a:p>
          <a:p>
            <a:pPr>
              <a:lnSpc>
                <a:spcPct val="80000"/>
              </a:lnSpc>
            </a:pPr>
            <a:r>
              <a:rPr lang="cs-CZ" altLang="cs-CZ" sz="2400"/>
              <a:t>25 metod, chlazený karusel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Velikost reagenčních souprav 100 a 500 testů 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Automatické opakované testování, ředění a reflexe 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Detekce kapalin, detekce sraženin 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Použití čárových kódů 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Možnost integrace s biochemickým analyzátorem ARCHITECT c8000 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Výkon systému je až 200 testů za 1 hodinu (400 pro i4000, 600 pro i6000 a 800 pro i8000) </a:t>
            </a:r>
          </a:p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Architekt i 2000 SR, Abbott – detail distribučního systému</a:t>
            </a:r>
          </a:p>
        </p:txBody>
      </p:sp>
      <p:pic>
        <p:nvPicPr>
          <p:cNvPr id="78852" name="Picture 4" descr="sejmo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055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Architekt i 2000 SR, Abbott - detekce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b="1"/>
              <a:t>Technologie ChemiFlex CMIA </a:t>
            </a:r>
            <a:r>
              <a:rPr lang="cs-CZ" altLang="cs-CZ" sz="2800"/>
              <a:t>(chemiluminiscenční imunoanalýza na paramagnetických mikročásticích)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-  měření vyzařovaných chemiluminiscenčních emisí v reakční nádobce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Stručný postup: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1. Změření pozadí po přídavku peroxidu vodíku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2. Dávkování NaOH (Trigger) do reakční nádobky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3. Zachycení emitovaného světla a jeho odvedení světlovodem do fotonásobiče (PMT)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Značení patentovaným akridiniem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Axsym (Abbott)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 sz="2400"/>
              <a:t>Velmi rozšířený analyzátor</a:t>
            </a:r>
          </a:p>
          <a:p>
            <a:r>
              <a:rPr lang="cs-CZ" altLang="cs-CZ" sz="2400"/>
              <a:t>80-120 testů/ hod</a:t>
            </a:r>
          </a:p>
          <a:p>
            <a:r>
              <a:rPr lang="cs-CZ" altLang="cs-CZ" sz="2400"/>
              <a:t>Měřící principy – MEIA, FPIA, REA a ICIA</a:t>
            </a:r>
          </a:p>
          <a:p>
            <a:r>
              <a:rPr lang="cs-CZ" altLang="cs-CZ" sz="2400"/>
              <a:t>Robustnost, </a:t>
            </a:r>
          </a:p>
          <a:p>
            <a:r>
              <a:rPr lang="cs-CZ" altLang="cs-CZ" sz="2400"/>
              <a:t>Dotyková obrazovka</a:t>
            </a:r>
          </a:p>
          <a:p>
            <a:r>
              <a:rPr lang="cs-CZ" altLang="cs-CZ" sz="2400"/>
              <a:t>Doba analýzy 15 - 20 min</a:t>
            </a:r>
          </a:p>
          <a:p>
            <a:r>
              <a:rPr lang="cs-CZ" altLang="cs-CZ" sz="2400"/>
              <a:t>Technologie zabraňující tvorbě pěny</a:t>
            </a:r>
          </a:p>
        </p:txBody>
      </p:sp>
      <p:pic>
        <p:nvPicPr>
          <p:cNvPr id="19465" name="Picture 9" descr="image: AxSYM / AxSYM Plus 5.0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889375" cy="3816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Automatické imunochemické analyzátory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400" b="1"/>
              <a:t>Jsou opatřeny čtečkou čárového kódu, umožňují tak jednoznačnou identifikace pacienta  </a:t>
            </a:r>
          </a:p>
          <a:p>
            <a:pPr>
              <a:lnSpc>
                <a:spcPct val="80000"/>
              </a:lnSpc>
            </a:pPr>
            <a:endParaRPr lang="cs-CZ" altLang="cs-CZ" sz="2400" b="1"/>
          </a:p>
          <a:p>
            <a:pPr>
              <a:lnSpc>
                <a:spcPct val="80000"/>
              </a:lnSpc>
            </a:pPr>
            <a:r>
              <a:rPr lang="cs-CZ" altLang="cs-CZ" sz="2400" b="1"/>
              <a:t>Zpracovávají vzorky v primární zkumavce , práce po pacientech  - </a:t>
            </a:r>
            <a:r>
              <a:rPr lang="cs-CZ" altLang="cs-CZ" sz="2400" b="1">
                <a:cs typeface="Times New Roman" pitchFamily="18" charset="0"/>
              </a:rPr>
              <a:t>Random Access </a:t>
            </a:r>
          </a:p>
          <a:p>
            <a:pPr>
              <a:lnSpc>
                <a:spcPct val="80000"/>
              </a:lnSpc>
            </a:pPr>
            <a:endParaRPr lang="cs-CZ" altLang="cs-CZ" sz="2400" b="1"/>
          </a:p>
          <a:p>
            <a:pPr>
              <a:lnSpc>
                <a:spcPct val="80000"/>
              </a:lnSpc>
            </a:pPr>
            <a:r>
              <a:rPr lang="cs-CZ" altLang="cs-CZ" sz="2400" b="1"/>
              <a:t>Požadavky pro jednotlivé analýzy jsou přijímány z laboratorního informačního systému (LIS), analýza pak probíhá automaticky bez zásahu obsluhy</a:t>
            </a:r>
          </a:p>
          <a:p>
            <a:pPr>
              <a:lnSpc>
                <a:spcPct val="80000"/>
              </a:lnSpc>
            </a:pPr>
            <a:endParaRPr lang="cs-CZ" altLang="cs-CZ" sz="2400" b="1"/>
          </a:p>
          <a:p>
            <a:pPr>
              <a:lnSpc>
                <a:spcPct val="80000"/>
              </a:lnSpc>
            </a:pPr>
            <a:r>
              <a:rPr lang="cs-CZ" altLang="cs-CZ" sz="2400" b="1"/>
              <a:t>Jedná se o uzavřené systémy – pouze pro reagencie výrobce přístroje</a:t>
            </a:r>
          </a:p>
          <a:p>
            <a:pPr>
              <a:lnSpc>
                <a:spcPct val="80000"/>
              </a:lnSpc>
            </a:pPr>
            <a:endParaRPr lang="cs-CZ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Axsym  - procesní centrum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752975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Axsym (Abbott)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/>
              <a:t>MEIA (Microparticle Enzyme Immunoassay)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/>
              <a:t>- Enzymová analýza na mikročásticích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/>
              <a:t>Vzorek se smíchá s reagenciemi, pak se inkubuje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Separace na skleněných vláknech matrice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Přídavek konjugátu s alkalickou fosfatázou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Přídavek substrátu – 4-methylumbelliferylfosfát (MUP)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Hydrolýza MUP s ALP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Fluorescence methylumnelliferonu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/>
              <a:t>Axsym</a:t>
            </a:r>
            <a:r>
              <a:rPr lang="cs-CZ" altLang="cs-CZ" b="1"/>
              <a:t> - </a:t>
            </a:r>
            <a:r>
              <a:rPr lang="cs-CZ" altLang="cs-CZ" sz="3200" b="1"/>
              <a:t>reakční nádobka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52578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Axsym (Abbott)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/>
              <a:t>FPIA – Fluorizační polarizace</a:t>
            </a:r>
          </a:p>
          <a:p>
            <a:endParaRPr lang="cs-CZ" altLang="cs-CZ" sz="2000"/>
          </a:p>
          <a:p>
            <a:r>
              <a:rPr lang="cs-CZ" altLang="cs-CZ" sz="2400"/>
              <a:t>Polarizační fluorescenční záření emitováno z indikátoru, kterým je značený analyt</a:t>
            </a:r>
          </a:p>
          <a:p>
            <a:r>
              <a:rPr lang="cs-CZ" altLang="cs-CZ" sz="2400"/>
              <a:t>Hodnota polarizace emitované fluorescence je úměrná rychlosti rotace molekuly</a:t>
            </a:r>
          </a:p>
          <a:p>
            <a:r>
              <a:rPr lang="cs-CZ" altLang="cs-CZ" sz="2400"/>
              <a:t>Rotace je úměrná velikosti molekuly – malé analyty rotují rychleji než komplexy</a:t>
            </a:r>
          </a:p>
          <a:p>
            <a:r>
              <a:rPr lang="cs-CZ" altLang="cs-CZ" sz="2400"/>
              <a:t>Měří se změna v polarizaci emitované fluorescence po vytvoření komplexu analyt-protilátka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Unicel Dxl 800 (Beckman Coulter)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media" sz="half" idx="1"/>
          </p:nvPr>
        </p:nvSpPr>
        <p:spPr/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sz="1800"/>
          </a:p>
          <a:p>
            <a:pPr>
              <a:lnSpc>
                <a:spcPct val="80000"/>
              </a:lnSpc>
            </a:pPr>
            <a:r>
              <a:rPr lang="cs-CZ" altLang="cs-CZ" sz="1800"/>
              <a:t> kompaktní plně automatický uzavřený systém umožňující provádění imunoanalytických stanovení 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založen na použití alkalické fosfatázy jako markeru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paramagnetických mikročástic jako nosiče protilátek resp. antigenů 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luminiscenční detekci využívající přeměny dioxetanfosfátu na dioxetan  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přístroj má vysokou detekční citlivost při širokém koncentračním rozmezí a velmi dobrou přesnost a reprodukovatelnost výsledků</a:t>
            </a:r>
            <a:br>
              <a:rPr lang="cs-CZ" altLang="cs-CZ" sz="1800"/>
            </a:br>
            <a:endParaRPr lang="cs-CZ" altLang="cs-CZ" sz="1800"/>
          </a:p>
        </p:txBody>
      </p:sp>
      <p:pic>
        <p:nvPicPr>
          <p:cNvPr id="10249" name="Picture 9" descr="unicelld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32258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Unicel Dxl 800 (Beckman Coulter)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b="1"/>
              <a:t>Výkon: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/>
              <a:t>Až 400 testů /hodinu</a:t>
            </a:r>
            <a:br>
              <a:rPr lang="cs-CZ" altLang="cs-CZ" sz="2000"/>
            </a:br>
            <a:r>
              <a:rPr lang="cs-CZ" altLang="cs-CZ" sz="2000"/>
              <a:t>Rychlé uvolnění vzorku ze systému - systém si vytváří vlastní interní alikvot.</a:t>
            </a:r>
            <a:br>
              <a:rPr lang="cs-CZ" altLang="cs-CZ" sz="2000"/>
            </a:b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 b="1"/>
              <a:t>Jednoduchá obsluha: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/>
              <a:t>Minimální „kontakt“ obsluhy s řídícím softwarem.</a:t>
            </a:r>
            <a:br>
              <a:rPr lang="cs-CZ" altLang="cs-CZ" sz="2000"/>
            </a:br>
            <a:r>
              <a:rPr lang="cs-CZ" altLang="cs-CZ" sz="2000"/>
              <a:t>Doplňování reagencií a spotřebního materiálu prostým provedením úkonu.</a:t>
            </a:r>
            <a:br>
              <a:rPr lang="cs-CZ" altLang="cs-CZ" sz="2000"/>
            </a:b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 b="1"/>
              <a:t>Nepřetržitý provoz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/>
              <a:t>Doplňování reagencií a spotřebního materiálu za plného provozu (bez nutnosti pauzy).</a:t>
            </a:r>
            <a:br>
              <a:rPr lang="cs-CZ" altLang="cs-CZ" sz="2000"/>
            </a:br>
            <a:r>
              <a:rPr lang="cs-CZ" altLang="cs-CZ" sz="2000"/>
              <a:t>Minimální údržba (5min.denně)</a:t>
            </a:r>
            <a:br>
              <a:rPr lang="cs-CZ" altLang="cs-CZ" sz="2000"/>
            </a:b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Unicel Dxl 800 (Beckman Coulter)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/>
              <a:t>Kontrola integrity vzorků – detekce sraženiny a bublin</a:t>
            </a:r>
            <a:br>
              <a:rPr lang="cs-CZ" altLang="cs-CZ" sz="2400"/>
            </a:b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/>
              <a:t>Kompatibilita s biochemickými analyzátory Synchron LX® 20, UniCel® DxC s automatizací – preanalycká linka, Power Processor®,</a:t>
            </a:r>
            <a:br>
              <a:rPr lang="cs-CZ" altLang="cs-CZ" sz="2400"/>
            </a:b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/>
              <a:t>Široká nabídka testů</a:t>
            </a:r>
            <a:br>
              <a:rPr lang="cs-CZ" altLang="cs-CZ" sz="2400"/>
            </a:b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Immulite 2000 (Siemens - DPC)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   Účinnost:</a:t>
            </a:r>
            <a:r>
              <a:rPr lang="cs-CZ" altLang="cs-CZ" sz="280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Výkon 200 testů 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Random Access 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24 chlazených reagencií 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Automatické opakování "out of range" vzorků 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/>
              <a:t>   Maximální integrace:</a:t>
            </a:r>
            <a:r>
              <a:rPr lang="cs-CZ" altLang="cs-CZ" sz="280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Primární zkumavky 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LIS interface 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Immulite 2000 (Siemens)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r>
              <a:rPr lang="cs-CZ" altLang="cs-CZ" sz="2800"/>
              <a:t>Detekce sraženin </a:t>
            </a:r>
          </a:p>
          <a:p>
            <a:pPr>
              <a:lnSpc>
                <a:spcPct val="80000"/>
              </a:lnSpc>
            </a:pPr>
            <a:endParaRPr lang="cs-CZ" altLang="cs-CZ" sz="2800"/>
          </a:p>
          <a:p>
            <a:pPr>
              <a:lnSpc>
                <a:spcPct val="80000"/>
              </a:lnSpc>
            </a:pPr>
            <a:r>
              <a:rPr lang="cs-CZ" altLang="cs-CZ" sz="2800"/>
              <a:t>Enzymově zesílená chemiluminiscence </a:t>
            </a:r>
          </a:p>
          <a:p>
            <a:pPr>
              <a:lnSpc>
                <a:spcPct val="80000"/>
              </a:lnSpc>
            </a:pPr>
            <a:endParaRPr lang="cs-CZ" altLang="cs-CZ" sz="2800"/>
          </a:p>
          <a:p>
            <a:pPr>
              <a:lnSpc>
                <a:spcPct val="80000"/>
              </a:lnSpc>
            </a:pPr>
            <a:r>
              <a:rPr lang="cs-CZ" altLang="cs-CZ" sz="2800"/>
              <a:t>Stanovení 3. generace </a:t>
            </a:r>
          </a:p>
          <a:p>
            <a:pPr>
              <a:lnSpc>
                <a:spcPct val="80000"/>
              </a:lnSpc>
            </a:pPr>
            <a:endParaRPr lang="cs-CZ" altLang="cs-CZ" sz="2800"/>
          </a:p>
          <a:p>
            <a:pPr>
              <a:lnSpc>
                <a:spcPct val="80000"/>
              </a:lnSpc>
            </a:pPr>
            <a:r>
              <a:rPr lang="cs-CZ" altLang="cs-CZ" sz="2800"/>
              <a:t>Dotyková obrazovka </a:t>
            </a:r>
          </a:p>
          <a:p>
            <a:pPr>
              <a:lnSpc>
                <a:spcPct val="80000"/>
              </a:lnSpc>
            </a:pPr>
            <a:endParaRPr lang="cs-CZ" altLang="cs-CZ" sz="2800"/>
          </a:p>
          <a:p>
            <a:pPr>
              <a:lnSpc>
                <a:spcPct val="80000"/>
              </a:lnSpc>
            </a:pPr>
            <a:r>
              <a:rPr lang="cs-CZ" altLang="cs-CZ" sz="2800"/>
              <a:t>Dlouhá doba inkubace – 35 nebo 70 minut</a:t>
            </a:r>
          </a:p>
          <a:p>
            <a:pPr>
              <a:lnSpc>
                <a:spcPct val="80000"/>
              </a:lnSpc>
            </a:pPr>
            <a:endParaRPr lang="cs-CZ" altLang="cs-CZ" sz="2800"/>
          </a:p>
          <a:p>
            <a:pPr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Immulite 2000 (Siemens)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158162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Princip měření: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/>
              <a:t>Ke konjugátu vázanému na reakční kuličce a značenému alkalickou fosfatázou je přidán luminogenní substrát (adamantyl dioxetan fosfát)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/>
              <a:t>Dojde k odštěpení fosfátu a ze substrátu vzniká nestabilní anion, při jehož rozkladu dojde k emisi fotonů (chemiluminiscenční reakce)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Automatické imunochemické analyzátory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/>
          </a:p>
          <a:p>
            <a:r>
              <a:rPr lang="cs-CZ" altLang="cs-CZ" sz="2400" b="1"/>
              <a:t>Kazetový systém reagencií</a:t>
            </a:r>
          </a:p>
          <a:p>
            <a:endParaRPr lang="cs-CZ" altLang="cs-CZ" sz="2400" b="1"/>
          </a:p>
          <a:p>
            <a:r>
              <a:rPr lang="cs-CZ" altLang="cs-CZ" sz="2400" b="1"/>
              <a:t>Detekce sraženiny patří ke standardní výbavě</a:t>
            </a:r>
          </a:p>
          <a:p>
            <a:endParaRPr lang="cs-CZ" altLang="cs-CZ" sz="2400" b="1"/>
          </a:p>
          <a:p>
            <a:r>
              <a:rPr lang="cs-CZ" altLang="cs-CZ" sz="2400" b="1"/>
              <a:t>Cena imunochemických vyšetření  poměrně vysoká -  řádově mezi 50 – 200 Kč</a:t>
            </a:r>
          </a:p>
          <a:p>
            <a:endParaRPr lang="cs-CZ" altLang="cs-CZ" sz="2400" b="1"/>
          </a:p>
          <a:p>
            <a:r>
              <a:rPr lang="cs-CZ" altLang="cs-CZ" sz="2400" b="1"/>
              <a:t>Principy jednotlivých  firem se liší typem </a:t>
            </a:r>
            <a:r>
              <a:rPr lang="cs-CZ" altLang="cs-CZ" sz="2400" b="1" u="sng"/>
              <a:t>značenky, separace a detekce</a:t>
            </a:r>
          </a:p>
          <a:p>
            <a:endParaRPr lang="cs-CZ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Immulite 2000 - Chemická reakce substrátu</a:t>
            </a:r>
          </a:p>
        </p:txBody>
      </p:sp>
      <p:pic>
        <p:nvPicPr>
          <p:cNvPr id="68616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1847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AU3000i (DANAHER - Olympus)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/>
              <a:t>Firma Olympus přišla na trh s imunoanalyzátorem až v roce 2005</a:t>
            </a:r>
          </a:p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r>
              <a:rPr lang="cs-CZ" altLang="cs-CZ" sz="2400"/>
              <a:t>Pevná fáze – magnetické mikročástice</a:t>
            </a:r>
          </a:p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r>
              <a:rPr lang="cs-CZ" altLang="cs-CZ" sz="2400"/>
              <a:t>Detekce – chemiluminiscence prostřednictvím hydrolýzy AMPPD (derivát dioxetanu)</a:t>
            </a:r>
          </a:p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r>
              <a:rPr lang="cs-CZ" altLang="cs-CZ" sz="2400"/>
              <a:t>Enzym – ALP</a:t>
            </a:r>
          </a:p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r>
              <a:rPr lang="cs-CZ" altLang="cs-CZ" sz="2400"/>
              <a:t>240 testů/ hod</a:t>
            </a:r>
          </a:p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r>
              <a:rPr lang="cs-CZ" altLang="cs-CZ" sz="2400"/>
              <a:t>Detekce sraženiny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RAD 120, Radim</a:t>
            </a:r>
          </a:p>
        </p:txBody>
      </p:sp>
      <p:pic>
        <p:nvPicPr>
          <p:cNvPr id="84997" name="Picture 5" descr="~8808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894387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RAD 120, Radim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Patentovaná technologie nazvaná “</a:t>
            </a:r>
            <a:r>
              <a:rPr lang="cs-CZ" altLang="cs-CZ" sz="2800" b="1"/>
              <a:t>Pegasus</a:t>
            </a:r>
            <a:r>
              <a:rPr lang="cs-CZ" altLang="cs-CZ" sz="2800"/>
              <a:t>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Pevná fáze - železitan potažený zirkoniem</a:t>
            </a:r>
            <a:br>
              <a:rPr lang="cs-CZ" altLang="cs-CZ" sz="2800"/>
            </a:b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Částice se silnou vazebnou kapacitou k biologicky aktivním molekulám</a:t>
            </a:r>
            <a:br>
              <a:rPr lang="cs-CZ" altLang="cs-CZ" sz="2800"/>
            </a:b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Rychlá a efektivní separace 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Fluorescenční detekce při 450 nm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RAD 120, Radim - charakteristika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b="1"/>
              <a:t>Kontinuální přidávání reagencií a vzorků za chodu </a:t>
            </a:r>
          </a:p>
          <a:p>
            <a:pPr>
              <a:lnSpc>
                <a:spcPct val="80000"/>
              </a:lnSpc>
            </a:pPr>
            <a:r>
              <a:rPr lang="cs-CZ" altLang="cs-CZ" sz="2800" b="1"/>
              <a:t>Primarní, sekundarní vzorky, pediatrické kyvety </a:t>
            </a:r>
          </a:p>
          <a:p>
            <a:pPr>
              <a:lnSpc>
                <a:spcPct val="80000"/>
              </a:lnSpc>
            </a:pPr>
            <a:r>
              <a:rPr lang="cs-CZ" altLang="cs-CZ" sz="2800" b="1"/>
              <a:t>Produktivita: až 120 testů/hod</a:t>
            </a:r>
          </a:p>
          <a:p>
            <a:pPr>
              <a:lnSpc>
                <a:spcPct val="80000"/>
              </a:lnSpc>
            </a:pPr>
            <a:r>
              <a:rPr lang="cs-CZ" altLang="cs-CZ" sz="2800" b="1"/>
              <a:t>Reflex test </a:t>
            </a:r>
          </a:p>
          <a:p>
            <a:pPr>
              <a:lnSpc>
                <a:spcPct val="80000"/>
              </a:lnSpc>
            </a:pPr>
            <a:r>
              <a:rPr lang="cs-CZ" altLang="cs-CZ" sz="2800" b="1"/>
              <a:t>Kalibrace – stabilní až 4 týdny </a:t>
            </a:r>
          </a:p>
          <a:p>
            <a:pPr>
              <a:lnSpc>
                <a:spcPct val="80000"/>
              </a:lnSpc>
            </a:pPr>
            <a:r>
              <a:rPr lang="cs-CZ" altLang="cs-CZ" sz="2800" b="1"/>
              <a:t>Archív pacientů  </a:t>
            </a:r>
          </a:p>
          <a:p>
            <a:pPr>
              <a:lnSpc>
                <a:spcPct val="80000"/>
              </a:lnSpc>
            </a:pPr>
            <a:r>
              <a:rPr lang="cs-CZ" altLang="cs-CZ" sz="2800" b="1"/>
              <a:t>Operační systém -  Windows Xp </a:t>
            </a:r>
          </a:p>
          <a:p>
            <a:pPr>
              <a:lnSpc>
                <a:spcPct val="80000"/>
              </a:lnSpc>
            </a:pPr>
            <a:r>
              <a:rPr lang="cs-CZ" altLang="cs-CZ" sz="2800" b="1"/>
              <a:t>Dotyková obrazovka </a:t>
            </a:r>
          </a:p>
          <a:p>
            <a:pPr>
              <a:lnSpc>
                <a:spcPct val="80000"/>
              </a:lnSpc>
            </a:pPr>
            <a:endParaRPr lang="cs-CZ" altLang="cs-CZ" sz="2800" b="1"/>
          </a:p>
          <a:p>
            <a:pPr>
              <a:lnSpc>
                <a:spcPct val="80000"/>
              </a:lnSpc>
            </a:pPr>
            <a:endParaRPr lang="cs-CZ" altLang="cs-CZ" sz="28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Kryptor (Brahms)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Využívá pouze </a:t>
            </a:r>
            <a:r>
              <a:rPr lang="cs-CZ" altLang="cs-CZ" sz="2400" u="sng"/>
              <a:t>homogenní imunoanalýzu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Odpadají promývací a separační kroky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/>
              <a:t>Princip měření: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Neradioaktivní přenos energie z donoru (kryptátová struktura s iontem europia v centru) na akceptor (chem. modif. protein)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Měření signálu emitovaného z imunokomplexu s časovým zpožděním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Měřený vzorek je ozářen dusíkovým laserem, následně donor (kryptát) emituje fluorescenční signál, po něm emituje signál akceptor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03238"/>
          </a:xfrm>
        </p:spPr>
        <p:txBody>
          <a:bodyPr/>
          <a:lstStyle/>
          <a:p>
            <a:r>
              <a:rPr lang="cs-CZ" altLang="ja-JP" sz="3200" b="1"/>
              <a:t>Dimension Vista 1500 Intelligent Lab Systém </a:t>
            </a:r>
            <a:r>
              <a:rPr lang="cs-CZ" altLang="cs-CZ" sz="3200" b="1"/>
              <a:t>- Siemens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r>
              <a:rPr lang="cs-CZ" altLang="cs-CZ" sz="2400" b="1"/>
              <a:t>Integrovaný systém  - (klin. chem., ISE, imuno)</a:t>
            </a:r>
          </a:p>
          <a:p>
            <a:r>
              <a:rPr lang="cs-CZ" altLang="cs-CZ" sz="2400" b="1"/>
              <a:t>Technologie LOCI - </a:t>
            </a:r>
            <a:r>
              <a:rPr lang="cs-CZ" altLang="ja-JP" sz="2400" b="1"/>
              <a:t>založena na přenosu kyslíku</a:t>
            </a:r>
          </a:p>
          <a:p>
            <a:endParaRPr lang="cs-CZ" altLang="ja-JP" sz="2400" b="1"/>
          </a:p>
          <a:p>
            <a:r>
              <a:rPr lang="cs-CZ" altLang="ja-JP" sz="2400" b="1"/>
              <a:t>První </a:t>
            </a:r>
            <a:r>
              <a:rPr lang="cs-CZ" altLang="ja-JP" sz="2400" b="1">
                <a:solidFill>
                  <a:srgbClr val="990000"/>
                </a:solidFill>
              </a:rPr>
              <a:t>homogenní</a:t>
            </a:r>
            <a:r>
              <a:rPr lang="cs-CZ" altLang="ja-JP" sz="2400" b="1"/>
              <a:t> imunoanalýza </a:t>
            </a:r>
            <a:r>
              <a:rPr lang="cs-CZ" altLang="ja-JP" sz="2400" b="1">
                <a:solidFill>
                  <a:srgbClr val="990000"/>
                </a:solidFill>
              </a:rPr>
              <a:t>s chemiluminiscenční detekcí</a:t>
            </a:r>
            <a:r>
              <a:rPr lang="cs-CZ" altLang="ja-JP" sz="2400" b="1"/>
              <a:t> – novinka</a:t>
            </a:r>
          </a:p>
          <a:p>
            <a:endParaRPr lang="cs-CZ" altLang="ja-JP" sz="2400" b="1"/>
          </a:p>
          <a:p>
            <a:r>
              <a:rPr lang="cs-CZ" altLang="ja-JP" sz="2400" b="1"/>
              <a:t>Vysoká citlivost</a:t>
            </a:r>
          </a:p>
          <a:p>
            <a:endParaRPr lang="cs-CZ" altLang="ja-JP" sz="2400" b="1"/>
          </a:p>
        </p:txBody>
      </p:sp>
      <p:pic>
        <p:nvPicPr>
          <p:cNvPr id="111620" name="Picture 4" descr="/siemens/en_GLOBAL/gg_diag_FBAs/images/product_images/Dimension_Vista/DimensionVista1500_wBarcode_v2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6925"/>
            <a:ext cx="5148263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/siemens/en_GLOBAL/gg_diag_FBAs/images/product_images/Drug_Testing_Diagnostics/Viva_E_Drug_Testing_System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4975"/>
            <a:ext cx="7235825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908175" y="352425"/>
            <a:ext cx="4679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1"/>
              <a:t>       VIVA-E (Siemens)</a:t>
            </a:r>
          </a:p>
          <a:p>
            <a:r>
              <a:rPr lang="cs-CZ" altLang="cs-CZ" sz="2800"/>
              <a:t>systém na testování drog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VIVA – E</a:t>
            </a:r>
            <a:br>
              <a:rPr lang="cs-CZ" altLang="cs-CZ" sz="4000"/>
            </a:br>
            <a:r>
              <a:rPr lang="cs-CZ" altLang="cs-CZ" sz="4000"/>
              <a:t>(Siemens)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2000" b="1"/>
              <a:t>Princip: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/>
              <a:t>Technika Emit® II -  </a:t>
            </a:r>
            <a:r>
              <a:rPr lang="cs-CZ" altLang="cs-CZ" sz="2000" b="1">
                <a:solidFill>
                  <a:schemeClr val="hlink"/>
                </a:solidFill>
              </a:rPr>
              <a:t>homogenní enzymatická imunoanalytická technika  - 10 min. test, 65 testů/hod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/>
              <a:t>Slouží k analýze v moči a séru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/>
              <a:t>Test  založen na kompetici mezi látkou ve vzorku a látkou </a:t>
            </a:r>
            <a:r>
              <a:rPr lang="cs-CZ" altLang="cs-CZ" sz="2000" b="1">
                <a:solidFill>
                  <a:schemeClr val="hlink"/>
                </a:solidFill>
              </a:rPr>
              <a:t>značenou enzymem glukoso-6-fosfát dehydrogenázou</a:t>
            </a:r>
            <a:r>
              <a:rPr lang="cs-CZ" altLang="cs-CZ" sz="2000" b="1"/>
              <a:t> (G6PDH) o vazebná místa na protilátce 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/>
              <a:t>Aktivita enzymu klesá při vazbě na protilátku, proto lze koncentraci látky ve vzorku měřit podle změny aktivity enzymu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/>
              <a:t>Aktivní enzym mění nikotinamidadenindinukleotid (NAD) na NADH --</a:t>
            </a:r>
            <a:r>
              <a:rPr lang="cs-CZ" altLang="cs-CZ" sz="2000" b="1">
                <a:sym typeface="Wingdings 3" pitchFamily="18" charset="2"/>
              </a:rPr>
              <a:t></a:t>
            </a:r>
            <a:r>
              <a:rPr lang="cs-CZ" altLang="cs-CZ" sz="2000" b="1"/>
              <a:t> změna absorbance (spektrofotometricky)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/>
              <a:t>Endogenní sérová G6PDH neinterferuje, koenzym NAD působí pouze s bakteriálním enzymem (</a:t>
            </a:r>
            <a:r>
              <a:rPr lang="cs-CZ" altLang="cs-CZ" sz="2000" b="1" i="1"/>
              <a:t>Leuconostoc mesenteroides</a:t>
            </a:r>
            <a:r>
              <a:rPr lang="cs-CZ" altLang="cs-CZ" sz="2000" b="1"/>
              <a:t>) použitým v testu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000" b="1">
                <a:solidFill>
                  <a:schemeClr val="hlink"/>
                </a:solidFill>
              </a:rPr>
              <a:t>Metoda je semikvantitativní – skupinový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Nabídka drog prováděných na přístroji VIVA-E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/>
              <a:t>Syva® Emit® DAT Assays</a:t>
            </a:r>
            <a:r>
              <a:rPr lang="cs-CZ" altLang="cs-CZ" sz="2000"/>
              <a:t> </a:t>
            </a:r>
            <a:br>
              <a:rPr lang="cs-CZ" altLang="cs-CZ" sz="2000"/>
            </a:br>
            <a:endParaRPr lang="cs-CZ" altLang="cs-CZ" sz="200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/>
              <a:t>     Amphetamines</a:t>
            </a:r>
            <a:br>
              <a:rPr lang="cs-CZ" altLang="cs-CZ" sz="2000"/>
            </a:br>
            <a:r>
              <a:rPr lang="cs-CZ" altLang="cs-CZ" sz="2000"/>
              <a:t>6 Acetyl Morphine*</a:t>
            </a:r>
            <a:br>
              <a:rPr lang="cs-CZ" altLang="cs-CZ" sz="2000"/>
            </a:br>
            <a:r>
              <a:rPr lang="cs-CZ" altLang="cs-CZ" sz="2000"/>
              <a:t>Barbiturate</a:t>
            </a:r>
            <a:br>
              <a:rPr lang="cs-CZ" altLang="cs-CZ" sz="2000"/>
            </a:br>
            <a:r>
              <a:rPr lang="cs-CZ" altLang="cs-CZ" sz="2000"/>
              <a:t>Benzodiazepine</a:t>
            </a:r>
            <a:br>
              <a:rPr lang="cs-CZ" altLang="cs-CZ" sz="2000"/>
            </a:br>
            <a:r>
              <a:rPr lang="cs-CZ" altLang="cs-CZ" sz="2000"/>
              <a:t>Cocaine Metabolite</a:t>
            </a:r>
            <a:br>
              <a:rPr lang="cs-CZ" altLang="cs-CZ" sz="2000"/>
            </a:br>
            <a:r>
              <a:rPr lang="cs-CZ" altLang="cs-CZ" sz="2000"/>
              <a:t>Cannabinoid</a:t>
            </a:r>
            <a:br>
              <a:rPr lang="cs-CZ" altLang="cs-CZ" sz="2000"/>
            </a:br>
            <a:r>
              <a:rPr lang="cs-CZ" altLang="cs-CZ" sz="2000"/>
              <a:t>Ecstasy</a:t>
            </a:r>
            <a:br>
              <a:rPr lang="cs-CZ" altLang="cs-CZ" sz="2000"/>
            </a:br>
            <a:r>
              <a:rPr lang="cs-CZ" altLang="cs-CZ" sz="2000"/>
              <a:t>Ethyl Alcohol</a:t>
            </a:r>
            <a:br>
              <a:rPr lang="cs-CZ" altLang="cs-CZ" sz="2000"/>
            </a:br>
            <a:r>
              <a:rPr lang="cs-CZ" altLang="cs-CZ" sz="2000"/>
              <a:t>LSD</a:t>
            </a:r>
            <a:br>
              <a:rPr lang="cs-CZ" altLang="cs-CZ" sz="2000"/>
            </a:br>
            <a:r>
              <a:rPr lang="cs-CZ" altLang="cs-CZ" sz="2000"/>
              <a:t>Methadone</a:t>
            </a:r>
            <a:br>
              <a:rPr lang="cs-CZ" altLang="cs-CZ" sz="2000"/>
            </a:br>
            <a:r>
              <a:rPr lang="cs-CZ" altLang="cs-CZ" sz="2000"/>
              <a:t>Methaqualone</a:t>
            </a:r>
            <a:br>
              <a:rPr lang="cs-CZ" altLang="cs-CZ" sz="2000"/>
            </a:br>
            <a:r>
              <a:rPr lang="cs-CZ" altLang="cs-CZ" sz="2000"/>
              <a:t>Opiate</a:t>
            </a:r>
            <a:br>
              <a:rPr lang="cs-CZ" altLang="cs-CZ" sz="2000"/>
            </a:br>
            <a:r>
              <a:rPr lang="cs-CZ" altLang="cs-CZ" sz="2000"/>
              <a:t>Phencyclidine</a:t>
            </a:r>
            <a:br>
              <a:rPr lang="cs-CZ" altLang="cs-CZ" sz="2000"/>
            </a:br>
            <a:r>
              <a:rPr lang="cs-CZ" altLang="cs-CZ" sz="2000"/>
              <a:t>Propoxyphene</a:t>
            </a:r>
            <a:br>
              <a:rPr lang="cs-CZ" altLang="cs-CZ" sz="2000"/>
            </a:br>
            <a:endParaRPr lang="cs-CZ" altLang="cs-CZ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Advia Centaur (Siemens - Bayer)</a:t>
            </a:r>
          </a:p>
        </p:txBody>
      </p:sp>
      <p:pic>
        <p:nvPicPr>
          <p:cNvPr id="25607" name="Picture 7" descr="centaur"/>
          <p:cNvPicPr>
            <a:picLocks noChangeAspect="1" noChangeArrowheads="1"/>
          </p:cNvPicPr>
          <p:nvPr>
            <p:ph type="media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08225"/>
            <a:ext cx="4038600" cy="310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8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sz="2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>
                <a:cs typeface="Times New Roman" pitchFamily="18" charset="0"/>
              </a:rPr>
              <a:t>Pracuje s diagnostickými  soupravami firmy  BAYER Diagnostics </a:t>
            </a:r>
          </a:p>
          <a:p>
            <a:pPr>
              <a:lnSpc>
                <a:spcPct val="90000"/>
              </a:lnSpc>
            </a:pPr>
            <a:r>
              <a:rPr lang="cs-CZ" altLang="cs-CZ" sz="2000">
                <a:cs typeface="Times New Roman" pitchFamily="18" charset="0"/>
              </a:rPr>
              <a:t>Analyzovaným materiálem je sérum/plasma nebo moč.  </a:t>
            </a:r>
          </a:p>
          <a:p>
            <a:pPr>
              <a:lnSpc>
                <a:spcPct val="90000"/>
              </a:lnSpc>
            </a:pPr>
            <a:r>
              <a:rPr lang="cs-CZ" altLang="cs-CZ" sz="2000">
                <a:cs typeface="Times New Roman" pitchFamily="18" charset="0"/>
              </a:rPr>
              <a:t>Pracuje po pacientech při využití principu "RANDOM ACCESS„ - analýzy se provádějí  v optimálním časovém rytmu</a:t>
            </a:r>
          </a:p>
          <a:p>
            <a:pPr>
              <a:lnSpc>
                <a:spcPct val="90000"/>
              </a:lnSpc>
            </a:pPr>
            <a:r>
              <a:rPr lang="cs-CZ" altLang="cs-CZ" sz="2000">
                <a:cs typeface="Times New Roman" pitchFamily="18" charset="0"/>
              </a:rPr>
              <a:t>Stroj se nemusí zastavovat pro doplnění reagencií a vzorků </a:t>
            </a:r>
            <a:endParaRPr lang="cs-CZ" altLang="cs-CZ" sz="200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Elisys Quattro - HUMAN</a:t>
            </a:r>
            <a:br>
              <a:rPr lang="cs-CZ" altLang="cs-CZ" sz="4000" b="1"/>
            </a:br>
            <a:endParaRPr lang="cs-CZ" altLang="cs-CZ" sz="4000" b="1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964613" cy="488632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/>
              <a:t>Plně automatický ELISA analyzátor středního výkonu</a:t>
            </a:r>
            <a:endParaRPr lang="cs-CZ" altLang="cs-CZ"/>
          </a:p>
        </p:txBody>
      </p:sp>
      <p:pic>
        <p:nvPicPr>
          <p:cNvPr id="100357" name="Picture 5" descr="Elisys Quattro (HUM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3851275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995738" y="3213100"/>
            <a:ext cx="489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/>
              <a:t>Více než 40 ELISA testů </a:t>
            </a:r>
          </a:p>
          <a:p>
            <a:r>
              <a:rPr lang="cs-CZ" altLang="cs-CZ" sz="2000" b="1"/>
              <a:t>Až 7 desek naráz </a:t>
            </a:r>
          </a:p>
          <a:p>
            <a:r>
              <a:rPr lang="cs-CZ" altLang="cs-CZ" sz="2000" b="1"/>
              <a:t>4 nezávislé inkubátory </a:t>
            </a:r>
          </a:p>
          <a:p>
            <a:r>
              <a:rPr lang="cs-CZ" altLang="cs-CZ" sz="2000" b="1"/>
              <a:t>Čtečka čárového kódu zkumavek </a:t>
            </a:r>
          </a:p>
          <a:p>
            <a:r>
              <a:rPr lang="cs-CZ" altLang="cs-CZ" sz="2000" b="1"/>
              <a:t>Automatická kontrola množství reagencií </a:t>
            </a:r>
          </a:p>
          <a:p>
            <a:endParaRPr lang="cs-CZ" altLang="cs-CZ" sz="2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Advia Centaur (Siemens)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>
                <a:cs typeface="Times New Roman" pitchFamily="18" charset="0"/>
              </a:rPr>
              <a:t>    </a:t>
            </a:r>
            <a:r>
              <a:rPr lang="cs-CZ" altLang="cs-CZ" sz="2400" u="sng">
                <a:cs typeface="Times New Roman" pitchFamily="18" charset="0"/>
              </a:rPr>
              <a:t>ADVIA Centaur</a:t>
            </a:r>
            <a:r>
              <a:rPr lang="cs-CZ" altLang="cs-CZ" sz="2400">
                <a:cs typeface="Times New Roman" pitchFamily="18" charset="0"/>
              </a:rPr>
              <a:t>  je  plně automatizovaný chemiluminiscenční analyzátor pro  rutinní i statimová vyšetření.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>
                <a:cs typeface="Times New Roman" pitchFamily="18" charset="0"/>
              </a:rPr>
              <a:t>    </a:t>
            </a:r>
            <a:r>
              <a:rPr lang="cs-CZ" altLang="cs-CZ" sz="2400" u="sng">
                <a:cs typeface="Times New Roman" pitchFamily="18" charset="0"/>
              </a:rPr>
              <a:t>Výkon:</a:t>
            </a:r>
            <a:r>
              <a:rPr lang="cs-CZ" altLang="cs-CZ" sz="2400">
                <a:cs typeface="Times New Roman" pitchFamily="18" charset="0"/>
              </a:rPr>
              <a:t>   240 stanovení za hodinu, první výsledek je po 15 minutách, dále každých 15 sekund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/>
              <a:t>    </a:t>
            </a:r>
            <a:r>
              <a:rPr lang="cs-CZ" altLang="cs-CZ" sz="2400" u="sng"/>
              <a:t>Princip m</a:t>
            </a:r>
            <a:r>
              <a:rPr lang="cs-CZ" altLang="cs-CZ" sz="2400" u="sng">
                <a:cs typeface="Times New Roman" pitchFamily="18" charset="0"/>
              </a:rPr>
              <a:t>ěření:</a:t>
            </a:r>
            <a:r>
              <a:rPr lang="cs-CZ" altLang="cs-CZ" sz="2400">
                <a:cs typeface="Times New Roman" pitchFamily="18" charset="0"/>
              </a:rPr>
              <a:t> Systém měří kvantitativní množství </a:t>
            </a:r>
            <a:r>
              <a:rPr lang="cs-CZ" altLang="cs-CZ" sz="2400"/>
              <a:t> </a:t>
            </a:r>
            <a:r>
              <a:rPr lang="cs-CZ" altLang="cs-CZ" sz="2400">
                <a:cs typeface="Times New Roman" pitchFamily="18" charset="0"/>
              </a:rPr>
              <a:t>světla </a:t>
            </a:r>
            <a:r>
              <a:rPr lang="cs-CZ" altLang="cs-CZ" sz="2400"/>
              <a:t> </a:t>
            </a:r>
            <a:r>
              <a:rPr lang="cs-CZ" altLang="cs-CZ" sz="2400">
                <a:cs typeface="Times New Roman" pitchFamily="18" charset="0"/>
              </a:rPr>
              <a:t>emitovaného </a:t>
            </a:r>
            <a:r>
              <a:rPr lang="cs-CZ" altLang="cs-CZ" sz="2400"/>
              <a:t> </a:t>
            </a:r>
            <a:r>
              <a:rPr lang="cs-CZ" altLang="cs-CZ" sz="2400">
                <a:cs typeface="Times New Roman" pitchFamily="18" charset="0"/>
              </a:rPr>
              <a:t>během chemiluminiscenční  reakce,  pevná fáze jsou paramagnetické  částice (Fe</a:t>
            </a:r>
            <a:r>
              <a:rPr lang="cs-CZ" altLang="cs-CZ" sz="2400" baseline="-25000">
                <a:cs typeface="Times New Roman" pitchFamily="18" charset="0"/>
              </a:rPr>
              <a:t>2</a:t>
            </a:r>
            <a:r>
              <a:rPr lang="cs-CZ" altLang="cs-CZ" sz="2400">
                <a:cs typeface="Times New Roman" pitchFamily="18" charset="0"/>
              </a:rPr>
              <a:t>O</a:t>
            </a:r>
            <a:r>
              <a:rPr lang="cs-CZ" altLang="cs-CZ" sz="2400" baseline="-25000">
                <a:cs typeface="Times New Roman" pitchFamily="18" charset="0"/>
              </a:rPr>
              <a:t>3</a:t>
            </a:r>
            <a:r>
              <a:rPr lang="cs-CZ" altLang="cs-CZ" sz="2400">
                <a:cs typeface="Times New Roman" pitchFamily="18" charset="0"/>
              </a:rPr>
              <a:t>), magnetická separace, značkovač je AE (acridinium ester)</a:t>
            </a:r>
            <a:r>
              <a:rPr lang="cs-CZ" altLang="cs-CZ" sz="2400"/>
              <a:t>,    což  je</a:t>
            </a:r>
            <a:r>
              <a:rPr lang="cs-CZ" altLang="cs-CZ" sz="2400">
                <a:cs typeface="Times New Roman" pitchFamily="18" charset="0"/>
              </a:rPr>
              <a:t> chemiluminiscenční látka, která emituje světlo při oxidaci H</a:t>
            </a:r>
            <a:r>
              <a:rPr lang="cs-CZ" altLang="cs-CZ" sz="2400" baseline="-30000">
                <a:cs typeface="Times New Roman" pitchFamily="18" charset="0"/>
              </a:rPr>
              <a:t>2</a:t>
            </a:r>
            <a:r>
              <a:rPr lang="cs-CZ" altLang="cs-CZ" sz="2400">
                <a:cs typeface="Times New Roman" pitchFamily="18" charset="0"/>
              </a:rPr>
              <a:t>O</a:t>
            </a:r>
            <a:r>
              <a:rPr lang="cs-CZ" altLang="cs-CZ" sz="2400" baseline="-30000">
                <a:cs typeface="Times New Roman" pitchFamily="18" charset="0"/>
              </a:rPr>
              <a:t>2</a:t>
            </a:r>
            <a:r>
              <a:rPr lang="cs-CZ" altLang="cs-CZ" sz="2400">
                <a:cs typeface="Times New Roman" pitchFamily="18" charset="0"/>
              </a:rPr>
              <a:t>v alkalickém prostředí. Reakce probíhá během jedné sekundy a je velice citlivá  ( 10</a:t>
            </a:r>
            <a:r>
              <a:rPr lang="cs-CZ" altLang="cs-CZ" sz="2400" baseline="30000">
                <a:cs typeface="Times New Roman" pitchFamily="18" charset="0"/>
              </a:rPr>
              <a:t>-15 </a:t>
            </a:r>
            <a:r>
              <a:rPr lang="cs-CZ" altLang="cs-CZ" sz="2400">
                <a:cs typeface="Times New Roman" pitchFamily="18" charset="0"/>
              </a:rPr>
              <a:t>).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Advia Centaur (Siemens)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/>
              <a:t>    </a:t>
            </a:r>
            <a:r>
              <a:rPr lang="cs-CZ" altLang="cs-CZ" sz="1600" b="1">
                <a:cs typeface="Times New Roman" pitchFamily="18" charset="0"/>
              </a:rPr>
              <a:t>Metody</a:t>
            </a:r>
            <a:r>
              <a:rPr lang="cs-CZ" altLang="cs-CZ" sz="1600">
                <a:cs typeface="Times New Roman" pitchFamily="18" charset="0"/>
              </a:rPr>
              <a:t>:  Thyroidní hormony:</a:t>
            </a:r>
            <a:r>
              <a:rPr lang="cs-CZ" altLang="cs-CZ" sz="1600"/>
              <a:t>  </a:t>
            </a:r>
            <a:r>
              <a:rPr lang="cs-CZ" altLang="cs-CZ" sz="1600">
                <a:cs typeface="Times New Roman" pitchFamily="18" charset="0"/>
              </a:rPr>
              <a:t>	</a:t>
            </a:r>
            <a:r>
              <a:rPr lang="cs-CZ" altLang="cs-CZ" sz="1600" b="1">
                <a:cs typeface="Times New Roman" pitchFamily="18" charset="0"/>
              </a:rPr>
              <a:t>FT4, TT4,FT3, TT3, TSH, TU, TSH-3,  </a:t>
            </a:r>
            <a:endParaRPr lang="cs-CZ" altLang="cs-CZ" sz="1600" b="1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/>
              <a:t>                                                                         </a:t>
            </a:r>
            <a:r>
              <a:rPr lang="cs-CZ" altLang="cs-CZ" sz="1600" b="1">
                <a:cs typeface="Times New Roman" pitchFamily="18" charset="0"/>
              </a:rPr>
              <a:t>neonatal TSH, Anti - TPO</a:t>
            </a:r>
            <a:r>
              <a:rPr lang="cs-CZ" altLang="cs-CZ" sz="1600"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/>
              <a:t>    </a:t>
            </a:r>
            <a:r>
              <a:rPr lang="cs-CZ" altLang="cs-CZ" sz="1600">
                <a:cs typeface="Times New Roman" pitchFamily="18" charset="0"/>
              </a:rPr>
              <a:t>                Reproduktivní hormony:	</a:t>
            </a:r>
            <a:r>
              <a:rPr lang="cs-CZ" altLang="cs-CZ" sz="1600" b="1">
                <a:cs typeface="Times New Roman" pitchFamily="18" charset="0"/>
              </a:rPr>
              <a:t>Prolactin, FSH, Progesteron, hCG, Estradiol, </a:t>
            </a:r>
            <a:endParaRPr lang="cs-CZ" altLang="cs-CZ" sz="1600" b="1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/>
              <a:t>                                                                        </a:t>
            </a:r>
            <a:r>
              <a:rPr lang="cs-CZ" altLang="cs-CZ" sz="1600" b="1">
                <a:cs typeface="Times New Roman" pitchFamily="18" charset="0"/>
              </a:rPr>
              <a:t>Testosteron, LH</a:t>
            </a:r>
            <a:endParaRPr lang="cs-CZ" altLang="cs-CZ" sz="160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/>
              <a:t>     </a:t>
            </a:r>
            <a:r>
              <a:rPr lang="cs-CZ" altLang="cs-CZ" sz="1600">
                <a:cs typeface="Times New Roman" pitchFamily="18" charset="0"/>
              </a:rPr>
              <a:t>               Anemie:		</a:t>
            </a:r>
            <a:r>
              <a:rPr lang="cs-CZ" altLang="cs-CZ" sz="1600"/>
              <a:t>                  </a:t>
            </a:r>
            <a:r>
              <a:rPr lang="cs-CZ" altLang="cs-CZ" sz="1600" b="1">
                <a:cs typeface="Times New Roman" pitchFamily="18" charset="0"/>
              </a:rPr>
              <a:t>B12, Foláty, RBC Foláty, Ferritin</a:t>
            </a:r>
            <a:endParaRPr lang="cs-CZ" altLang="cs-CZ" sz="160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/>
              <a:t>     </a:t>
            </a:r>
            <a:r>
              <a:rPr lang="cs-CZ" altLang="cs-CZ" sz="1600">
                <a:cs typeface="Times New Roman" pitchFamily="18" charset="0"/>
              </a:rPr>
              <a:t>               Tumor markery:		</a:t>
            </a:r>
            <a:r>
              <a:rPr lang="cs-CZ" altLang="cs-CZ" sz="1600" b="1">
                <a:cs typeface="Times New Roman" pitchFamily="18" charset="0"/>
              </a:rPr>
              <a:t>AFP, CEA, PSA, komplex PSA, CA 15-3</a:t>
            </a:r>
            <a:r>
              <a:rPr lang="cs-CZ" altLang="cs-CZ" sz="1600" b="1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/>
              <a:t>                                                                      </a:t>
            </a:r>
            <a:r>
              <a:rPr lang="cs-CZ" altLang="cs-CZ" sz="1600" b="1">
                <a:cs typeface="Times New Roman" pitchFamily="18" charset="0"/>
              </a:rPr>
              <a:t> /B27.29/, CA 125, CA 19-9, </a:t>
            </a:r>
            <a:endParaRPr lang="cs-CZ" altLang="cs-CZ" sz="160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>
                <a:cs typeface="Times New Roman" pitchFamily="18" charset="0"/>
              </a:rPr>
              <a:t>                    TDM:	</a:t>
            </a:r>
            <a:r>
              <a:rPr lang="cs-CZ" altLang="cs-CZ" sz="1600"/>
              <a:t>                                    </a:t>
            </a:r>
            <a:r>
              <a:rPr lang="cs-CZ" altLang="cs-CZ" sz="1600" b="1">
                <a:cs typeface="Times New Roman" pitchFamily="18" charset="0"/>
              </a:rPr>
              <a:t>Digitoxin, Carbamazepin, Phenobarbital, </a:t>
            </a:r>
            <a:r>
              <a:rPr lang="cs-CZ" altLang="cs-CZ" sz="1600" b="1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/>
              <a:t>                                                                 </a:t>
            </a:r>
            <a:r>
              <a:rPr lang="cs-CZ" altLang="cs-CZ" sz="1600" b="1">
                <a:cs typeface="Times New Roman" pitchFamily="18" charset="0"/>
              </a:rPr>
              <a:t>Tobramycin,   </a:t>
            </a:r>
            <a:r>
              <a:rPr lang="cs-CZ" altLang="cs-CZ" sz="1600" b="1"/>
              <a:t>Digoxin, Genamicin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1600" b="1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/>
              <a:t>                   </a:t>
            </a:r>
            <a:r>
              <a:rPr lang="cs-CZ" altLang="cs-CZ" sz="1600">
                <a:cs typeface="Times New Roman" pitchFamily="18" charset="0"/>
              </a:rPr>
              <a:t> </a:t>
            </a:r>
            <a:r>
              <a:rPr lang="cs-CZ" altLang="cs-CZ" sz="1600"/>
              <a:t>  Kardio mar</a:t>
            </a:r>
            <a:r>
              <a:rPr lang="cs-CZ" altLang="cs-CZ" sz="1600">
                <a:cs typeface="Times New Roman" pitchFamily="18" charset="0"/>
              </a:rPr>
              <a:t>kery:		</a:t>
            </a:r>
            <a:r>
              <a:rPr lang="cs-CZ" altLang="cs-CZ" sz="1600" b="1">
                <a:cs typeface="Times New Roman" pitchFamily="18" charset="0"/>
              </a:rPr>
              <a:t>CKMB, cTroponin I, Myoglobin</a:t>
            </a:r>
            <a:r>
              <a:rPr lang="cs-CZ" altLang="cs-CZ" sz="160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/>
              <a:t>        </a:t>
            </a:r>
            <a:r>
              <a:rPr lang="cs-CZ" altLang="cs-CZ" sz="1600">
                <a:cs typeface="Times New Roman" pitchFamily="18" charset="0"/>
              </a:rPr>
              <a:t>               Alergie:			</a:t>
            </a:r>
            <a:r>
              <a:rPr lang="cs-CZ" altLang="cs-CZ" sz="1600" b="1">
                <a:cs typeface="Times New Roman" pitchFamily="18" charset="0"/>
              </a:rPr>
              <a:t>total IgE</a:t>
            </a:r>
            <a:endParaRPr lang="cs-CZ" altLang="cs-CZ" sz="160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/>
              <a:t>       </a:t>
            </a:r>
            <a:r>
              <a:rPr lang="cs-CZ" altLang="cs-CZ" sz="1600">
                <a:cs typeface="Times New Roman" pitchFamily="18" charset="0"/>
              </a:rPr>
              <a:t>               Ostatní:			</a:t>
            </a:r>
            <a:r>
              <a:rPr lang="cs-CZ" altLang="cs-CZ" sz="1600" b="1">
                <a:cs typeface="Times New Roman" pitchFamily="18" charset="0"/>
              </a:rPr>
              <a:t>Kortizol  </a:t>
            </a:r>
            <a:endParaRPr lang="cs-CZ" altLang="cs-CZ" sz="160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/>
              <a:t>        </a:t>
            </a:r>
            <a:r>
              <a:rPr lang="cs-CZ" altLang="cs-CZ" sz="1600">
                <a:cs typeface="Times New Roman" pitchFamily="18" charset="0"/>
              </a:rPr>
              <a:t>               Infekce:</a:t>
            </a:r>
            <a:r>
              <a:rPr lang="cs-CZ" altLang="cs-CZ" sz="1600" b="1">
                <a:cs typeface="Times New Roman" pitchFamily="18" charset="0"/>
              </a:rPr>
              <a:t>		Rubella G, Rubella M, Toxoplasma G, </a:t>
            </a:r>
            <a:r>
              <a:rPr lang="cs-CZ" altLang="cs-CZ" sz="1600" b="1"/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/>
              <a:t>                                                                        </a:t>
            </a:r>
            <a:r>
              <a:rPr lang="cs-CZ" altLang="cs-CZ" sz="1600" b="1">
                <a:cs typeface="Times New Roman" pitchFamily="18" charset="0"/>
              </a:rPr>
              <a:t>Toxoplasma M</a:t>
            </a:r>
            <a:r>
              <a:rPr lang="cs-CZ" altLang="cs-CZ" sz="1600">
                <a:cs typeface="Times New Roman" pitchFamily="18" charset="0"/>
              </a:rPr>
              <a:t> </a:t>
            </a:r>
            <a:endParaRPr lang="cs-CZ" altLang="cs-CZ" sz="160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1600"/>
          </a:p>
          <a:p>
            <a:pPr>
              <a:lnSpc>
                <a:spcPct val="90000"/>
              </a:lnSpc>
            </a:pPr>
            <a:endParaRPr lang="cs-CZ" alt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Advia Centaur (Siemens)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>
                <a:cs typeface="Times New Roman" pitchFamily="18" charset="0"/>
              </a:rPr>
              <a:t>Reagencie</a:t>
            </a:r>
            <a:r>
              <a:rPr lang="cs-CZ" altLang="cs-CZ" sz="2400">
                <a:cs typeface="Times New Roman" pitchFamily="18" charset="0"/>
              </a:rPr>
              <a:t>: Kazetový chlazený zásobník s 30 pozicemi - jsou neustále promíchávány. Automatická  kontrola hladiny reagencie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 b="1">
                <a:cs typeface="Times New Roman" pitchFamily="18" charset="0"/>
              </a:rPr>
              <a:t>Vzorky:</a:t>
            </a:r>
            <a:r>
              <a:rPr lang="cs-CZ" altLang="cs-CZ" sz="2400">
                <a:cs typeface="Times New Roman" pitchFamily="18" charset="0"/>
              </a:rPr>
              <a:t> Lineární podavač s kontinuálním přístupem totéž pro  kontroly, standardy 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 b="1">
                <a:cs typeface="Times New Roman" pitchFamily="18" charset="0"/>
              </a:rPr>
              <a:t>Kyvety:</a:t>
            </a:r>
            <a:r>
              <a:rPr lang="cs-CZ" altLang="cs-CZ" sz="2400">
                <a:cs typeface="Times New Roman" pitchFamily="18" charset="0"/>
              </a:rPr>
              <a:t>  akrylové, na jedno použití</a:t>
            </a:r>
          </a:p>
          <a:p>
            <a:pPr>
              <a:lnSpc>
                <a:spcPct val="90000"/>
              </a:lnSpc>
            </a:pPr>
            <a:endParaRPr lang="cs-CZ" altLang="cs-CZ" sz="24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 b="1">
                <a:cs typeface="Times New Roman" pitchFamily="18" charset="0"/>
              </a:rPr>
              <a:t>Kalibrac</a:t>
            </a:r>
            <a:r>
              <a:rPr lang="cs-CZ" altLang="cs-CZ" sz="2400">
                <a:cs typeface="Times New Roman" pitchFamily="18" charset="0"/>
              </a:rPr>
              <a:t>e: Kalibrační křivka se vkládá do analyzátoru pomocí čtečky čárového kódu načtením</a:t>
            </a:r>
            <a:r>
              <a:rPr lang="cs-CZ" altLang="cs-CZ" sz="2400"/>
              <a:t>. </a:t>
            </a:r>
            <a:r>
              <a:rPr lang="cs-CZ" altLang="cs-CZ" sz="2400">
                <a:cs typeface="Times New Roman" pitchFamily="18" charset="0"/>
              </a:rPr>
              <a:t>Master křivky z příslušného setu.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Advia Centaur (Siemens)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cs typeface="Times New Roman" pitchFamily="18" charset="0"/>
              </a:rPr>
              <a:t>Optimální produktivita a výkonnost</a:t>
            </a:r>
          </a:p>
          <a:p>
            <a:pPr>
              <a:buFontTx/>
              <a:buNone/>
            </a:pPr>
            <a:r>
              <a:rPr lang="cs-CZ" altLang="cs-CZ">
                <a:cs typeface="Times New Roman" pitchFamily="18" charset="0"/>
              </a:rPr>
              <a:t> </a:t>
            </a:r>
          </a:p>
          <a:p>
            <a:r>
              <a:rPr lang="cs-CZ" altLang="cs-CZ">
                <a:cs typeface="Times New Roman" pitchFamily="18" charset="0"/>
              </a:rPr>
              <a:t>Doplnění  </a:t>
            </a:r>
            <a:r>
              <a:rPr lang="cs-CZ" altLang="cs-CZ">
                <a:solidFill>
                  <a:schemeClr val="hlink"/>
                </a:solidFill>
                <a:cs typeface="Times New Roman" pitchFamily="18" charset="0"/>
              </a:rPr>
              <a:t>reagencií</a:t>
            </a:r>
            <a:r>
              <a:rPr lang="cs-CZ" altLang="cs-CZ">
                <a:cs typeface="Times New Roman" pitchFamily="18" charset="0"/>
              </a:rPr>
              <a:t>, špiček, destilované vody, kyvet, vylítí odpadu, odstranění použitých špiček či kyvet </a:t>
            </a:r>
            <a:r>
              <a:rPr lang="cs-CZ" altLang="cs-CZ">
                <a:solidFill>
                  <a:schemeClr val="hlink"/>
                </a:solidFill>
                <a:cs typeface="Times New Roman" pitchFamily="18" charset="0"/>
              </a:rPr>
              <a:t>za chodu</a:t>
            </a:r>
            <a:r>
              <a:rPr lang="cs-CZ" altLang="cs-CZ">
                <a:cs typeface="Times New Roman" pitchFamily="18" charset="0"/>
              </a:rPr>
              <a:t> </a:t>
            </a:r>
          </a:p>
          <a:p>
            <a:r>
              <a:rPr lang="de-DE" altLang="cs-CZ">
                <a:cs typeface="Times New Roman" pitchFamily="18" charset="0"/>
              </a:rPr>
              <a:t>Analyzátor je 24 hodin připraven k práci</a:t>
            </a:r>
            <a:endParaRPr lang="cs-CZ" altLang="cs-CZ">
              <a:cs typeface="Times New Roman" pitchFamily="18" charset="0"/>
            </a:endParaRPr>
          </a:p>
          <a:p>
            <a:pPr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cs-CZ" altLang="cs-CZ" sz="3200" b="1"/>
              <a:t>Elescys (Roche) – nová verze Cobas e411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ja-JP" sz="2000"/>
              <a:t> Analyzátor ELECSYS 2010</a:t>
            </a:r>
            <a:r>
              <a:rPr lang="cs-CZ" altLang="ja-JP" sz="2000">
                <a:sym typeface="Symbol" pitchFamily="18" charset="2"/>
              </a:rPr>
              <a:t></a:t>
            </a:r>
            <a:r>
              <a:rPr lang="cs-CZ" altLang="ja-JP" sz="2000"/>
              <a:t> je  plně automatizovaný softwarově řízený systém </a:t>
            </a:r>
          </a:p>
          <a:p>
            <a:pPr>
              <a:lnSpc>
                <a:spcPct val="80000"/>
              </a:lnSpc>
            </a:pPr>
            <a:r>
              <a:rPr lang="cs-CZ" altLang="ja-JP" sz="2000"/>
              <a:t>Systém je založen na technologii Elektrochemiluminiscence (ECL), dosahující mimořádné citlivosti, širokého měřícího rozsahu a rychlosti stanovení</a:t>
            </a:r>
          </a:p>
          <a:p>
            <a:pPr>
              <a:lnSpc>
                <a:spcPct val="80000"/>
              </a:lnSpc>
            </a:pPr>
            <a:r>
              <a:rPr lang="cs-CZ" altLang="ja-JP" sz="2000"/>
              <a:t>Jedná se o benchtop analyzátor s kapacitou 86 testů za hodinu</a:t>
            </a:r>
          </a:p>
          <a:p>
            <a:pPr>
              <a:lnSpc>
                <a:spcPct val="80000"/>
              </a:lnSpc>
            </a:pPr>
            <a:r>
              <a:rPr lang="cs-CZ" altLang="ja-JP" sz="2000"/>
              <a:t>Operační systém je založen na vkládání dat prostřednictvím unikátního dvourozměrného čárového kódu </a:t>
            </a:r>
            <a:endParaRPr lang="cs-CZ" altLang="cs-CZ" sz="2000"/>
          </a:p>
        </p:txBody>
      </p:sp>
      <p:pic>
        <p:nvPicPr>
          <p:cNvPr id="3079" name="Picture 7" descr="E201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5550"/>
            <a:ext cx="4038600" cy="273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1432</Words>
  <Application>Microsoft Office PowerPoint</Application>
  <PresentationFormat>Předvádění na obrazovce (4:3)</PresentationFormat>
  <Paragraphs>269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Times New Roman</vt:lpstr>
      <vt:lpstr>Symbol</vt:lpstr>
      <vt:lpstr>Wingdings 3</vt:lpstr>
      <vt:lpstr>Výchozí návrh</vt:lpstr>
      <vt:lpstr>Automatické imunochemické analyzátory</vt:lpstr>
      <vt:lpstr>Automatické imunochemické analyzátory</vt:lpstr>
      <vt:lpstr>Automatické imunochemické analyzátory</vt:lpstr>
      <vt:lpstr>Advia Centaur (Siemens - Bayer)</vt:lpstr>
      <vt:lpstr>Advia Centaur (Siemens)</vt:lpstr>
      <vt:lpstr>Advia Centaur (Siemens)</vt:lpstr>
      <vt:lpstr>Advia Centaur (Siemens)</vt:lpstr>
      <vt:lpstr>Advia Centaur (Siemens)</vt:lpstr>
      <vt:lpstr>Elescys (Roche) – nová verze Cobas e411</vt:lpstr>
      <vt:lpstr>Elescys (Roche)</vt:lpstr>
      <vt:lpstr>Elescys (Roche)</vt:lpstr>
      <vt:lpstr>Elescys (Roche)</vt:lpstr>
      <vt:lpstr>Elescys (Roche)</vt:lpstr>
      <vt:lpstr>Elescys (Roche)</vt:lpstr>
      <vt:lpstr>Architekt i 2000 SR, Abbott</vt:lpstr>
      <vt:lpstr>ARCHITECT i2000/i2000SR </vt:lpstr>
      <vt:lpstr>Architekt i 2000 SR, Abbott – detail distribučního systému</vt:lpstr>
      <vt:lpstr>Architekt i 2000 SR, Abbott - detekce</vt:lpstr>
      <vt:lpstr>Axsym (Abbott)</vt:lpstr>
      <vt:lpstr>Axsym  - procesní centrum</vt:lpstr>
      <vt:lpstr>Axsym (Abbott)</vt:lpstr>
      <vt:lpstr>Axsym - reakční nádobka</vt:lpstr>
      <vt:lpstr>Axsym (Abbott)</vt:lpstr>
      <vt:lpstr>Unicel Dxl 800 (Beckman Coulter)</vt:lpstr>
      <vt:lpstr>Unicel Dxl 800 (Beckman Coulter)</vt:lpstr>
      <vt:lpstr>Unicel Dxl 800 (Beckman Coulter)</vt:lpstr>
      <vt:lpstr>Immulite 2000 (Siemens - DPC)</vt:lpstr>
      <vt:lpstr>Immulite 2000 (Siemens)</vt:lpstr>
      <vt:lpstr>Immulite 2000 (Siemens)</vt:lpstr>
      <vt:lpstr>Immulite 2000 - Chemická reakce substrátu</vt:lpstr>
      <vt:lpstr>AU3000i (DANAHER - Olympus)</vt:lpstr>
      <vt:lpstr>RAD 120, Radim</vt:lpstr>
      <vt:lpstr>RAD 120, Radim</vt:lpstr>
      <vt:lpstr>RAD 120, Radim - charakteristika</vt:lpstr>
      <vt:lpstr>Kryptor (Brahms)</vt:lpstr>
      <vt:lpstr>Dimension Vista 1500 Intelligent Lab Systém - Siemens</vt:lpstr>
      <vt:lpstr>Prezentace aplikace PowerPoint</vt:lpstr>
      <vt:lpstr>VIVA – E (Siemens)</vt:lpstr>
      <vt:lpstr>Nabídka drog prováděných na přístroji VIVA-E</vt:lpstr>
      <vt:lpstr>Elisys Quattro - HUMAN 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Benovska Miroslava</cp:lastModifiedBy>
  <cp:revision>44</cp:revision>
  <dcterms:created xsi:type="dcterms:W3CDTF">2006-04-01T12:34:12Z</dcterms:created>
  <dcterms:modified xsi:type="dcterms:W3CDTF">2014-10-09T06:53:05Z</dcterms:modified>
</cp:coreProperties>
</file>