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5" r:id="rId3"/>
    <p:sldId id="277" r:id="rId4"/>
    <p:sldId id="278" r:id="rId5"/>
    <p:sldId id="279" r:id="rId6"/>
    <p:sldId id="286" r:id="rId7"/>
    <p:sldId id="261" r:id="rId8"/>
    <p:sldId id="300" r:id="rId9"/>
    <p:sldId id="302" r:id="rId10"/>
    <p:sldId id="304" r:id="rId11"/>
    <p:sldId id="306" r:id="rId12"/>
    <p:sldId id="305" r:id="rId13"/>
    <p:sldId id="307" r:id="rId14"/>
    <p:sldId id="309" r:id="rId15"/>
    <p:sldId id="308" r:id="rId16"/>
    <p:sldId id="310" r:id="rId17"/>
    <p:sldId id="311" r:id="rId18"/>
    <p:sldId id="312" r:id="rId19"/>
    <p:sldId id="262" r:id="rId20"/>
    <p:sldId id="263" r:id="rId21"/>
    <p:sldId id="299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87" r:id="rId30"/>
    <p:sldId id="280" r:id="rId31"/>
    <p:sldId id="282" r:id="rId32"/>
    <p:sldId id="283" r:id="rId33"/>
    <p:sldId id="284" r:id="rId34"/>
    <p:sldId id="298" r:id="rId35"/>
    <p:sldId id="257" r:id="rId36"/>
    <p:sldId id="288" r:id="rId37"/>
    <p:sldId id="289" r:id="rId38"/>
    <p:sldId id="258" r:id="rId39"/>
    <p:sldId id="290" r:id="rId40"/>
    <p:sldId id="291" r:id="rId41"/>
    <p:sldId id="292" r:id="rId42"/>
    <p:sldId id="294" r:id="rId43"/>
    <p:sldId id="295" r:id="rId44"/>
    <p:sldId id="293" r:id="rId45"/>
    <p:sldId id="296" r:id="rId46"/>
    <p:sldId id="259" r:id="rId47"/>
    <p:sldId id="260" r:id="rId48"/>
    <p:sldId id="297" r:id="rId49"/>
    <p:sldId id="271" r:id="rId50"/>
    <p:sldId id="276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69619" autoAdjust="0"/>
  </p:normalViewPr>
  <p:slideViewPr>
    <p:cSldViewPr>
      <p:cViewPr varScale="1">
        <p:scale>
          <a:sx n="72" d="100"/>
          <a:sy n="72" d="100"/>
        </p:scale>
        <p:origin x="9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2DD52-8D1B-4D0E-8412-1DF2C98B85ED}" type="doc">
      <dgm:prSet loTypeId="urn:microsoft.com/office/officeart/2005/8/layout/cycle4#1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8E93F62-8127-4E38-B28B-9A49F7A304F8}">
      <dgm:prSet phldrT="[Text]"/>
      <dgm:spPr/>
      <dgm:t>
        <a:bodyPr/>
        <a:lstStyle/>
        <a:p>
          <a:r>
            <a:rPr lang="cs-CZ" dirty="0" err="1" smtClean="0"/>
            <a:t>Fyziologicko</a:t>
          </a:r>
          <a:r>
            <a:rPr lang="cs-CZ" dirty="0" smtClean="0"/>
            <a:t>- biologické</a:t>
          </a:r>
          <a:endParaRPr lang="cs-CZ" dirty="0"/>
        </a:p>
      </dgm:t>
    </dgm:pt>
    <dgm:pt modelId="{26B9407F-5C77-4E97-BAC4-2058C2B4E3D5}" type="parTrans" cxnId="{EBF60F34-3B7B-49A6-BBB1-A7088784C252}">
      <dgm:prSet/>
      <dgm:spPr/>
      <dgm:t>
        <a:bodyPr/>
        <a:lstStyle/>
        <a:p>
          <a:endParaRPr lang="cs-CZ"/>
        </a:p>
      </dgm:t>
    </dgm:pt>
    <dgm:pt modelId="{4BF4810A-B88D-422A-970C-B597C87BCBF2}" type="sibTrans" cxnId="{EBF60F34-3B7B-49A6-BBB1-A7088784C252}">
      <dgm:prSet/>
      <dgm:spPr/>
      <dgm:t>
        <a:bodyPr/>
        <a:lstStyle/>
        <a:p>
          <a:endParaRPr lang="cs-CZ"/>
        </a:p>
      </dgm:t>
    </dgm:pt>
    <dgm:pt modelId="{4D2B03F9-81DC-4CE4-BF26-8C76E6FD2840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Věk, vývojové faktory</a:t>
          </a:r>
          <a:endParaRPr lang="cs-CZ" sz="1200" dirty="0"/>
        </a:p>
      </dgm:t>
    </dgm:pt>
    <dgm:pt modelId="{37F320CF-EBA8-42C2-BC00-06FF0C895768}" type="parTrans" cxnId="{02C1494C-AD5F-4C3D-BDAD-0A24623CFFCA}">
      <dgm:prSet/>
      <dgm:spPr/>
      <dgm:t>
        <a:bodyPr/>
        <a:lstStyle/>
        <a:p>
          <a:endParaRPr lang="cs-CZ"/>
        </a:p>
      </dgm:t>
    </dgm:pt>
    <dgm:pt modelId="{51B7DD3B-47F8-45BB-8057-35B666C9AA1C}" type="sibTrans" cxnId="{02C1494C-AD5F-4C3D-BDAD-0A24623CFFCA}">
      <dgm:prSet/>
      <dgm:spPr/>
      <dgm:t>
        <a:bodyPr/>
        <a:lstStyle/>
        <a:p>
          <a:endParaRPr lang="cs-CZ"/>
        </a:p>
      </dgm:t>
    </dgm:pt>
    <dgm:pt modelId="{119BADB6-DE9E-4B5D-8E70-545883C07FE1}">
      <dgm:prSet phldrT="[Text]"/>
      <dgm:spPr/>
      <dgm:t>
        <a:bodyPr/>
        <a:lstStyle/>
        <a:p>
          <a:r>
            <a:rPr lang="cs-CZ" dirty="0" smtClean="0"/>
            <a:t>Psychicko-duchovní</a:t>
          </a:r>
          <a:endParaRPr lang="cs-CZ" dirty="0"/>
        </a:p>
      </dgm:t>
    </dgm:pt>
    <dgm:pt modelId="{86BC4F12-41DC-4F34-8C09-FA780165340C}" type="parTrans" cxnId="{BD11CA84-5769-4FBF-A4D6-B9663D52CB28}">
      <dgm:prSet/>
      <dgm:spPr/>
      <dgm:t>
        <a:bodyPr/>
        <a:lstStyle/>
        <a:p>
          <a:endParaRPr lang="cs-CZ"/>
        </a:p>
      </dgm:t>
    </dgm:pt>
    <dgm:pt modelId="{6373C714-BD28-4711-B88E-3A6BBCCF60B9}" type="sibTrans" cxnId="{BD11CA84-5769-4FBF-A4D6-B9663D52CB28}">
      <dgm:prSet/>
      <dgm:spPr/>
      <dgm:t>
        <a:bodyPr/>
        <a:lstStyle/>
        <a:p>
          <a:endParaRPr lang="cs-CZ"/>
        </a:p>
      </dgm:t>
    </dgm:pt>
    <dgm:pt modelId="{B26B537E-8A69-4F5B-8626-308591A9192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100" dirty="0" smtClean="0"/>
            <a:t> </a:t>
          </a:r>
          <a:r>
            <a:rPr lang="cs-CZ" sz="1200" dirty="0" smtClean="0"/>
            <a:t>Osobnost člověka</a:t>
          </a:r>
          <a:endParaRPr lang="cs-CZ" sz="1200" dirty="0"/>
        </a:p>
      </dgm:t>
    </dgm:pt>
    <dgm:pt modelId="{77DD44CC-8B80-4349-BA19-DC9999B2A9F4}" type="parTrans" cxnId="{C922DD37-112E-4142-A506-AE827F099CF3}">
      <dgm:prSet/>
      <dgm:spPr/>
      <dgm:t>
        <a:bodyPr/>
        <a:lstStyle/>
        <a:p>
          <a:endParaRPr lang="cs-CZ"/>
        </a:p>
      </dgm:t>
    </dgm:pt>
    <dgm:pt modelId="{283740D6-1A07-4B8D-AE93-2E44876AF4CC}" type="sibTrans" cxnId="{C922DD37-112E-4142-A506-AE827F099CF3}">
      <dgm:prSet/>
      <dgm:spPr/>
      <dgm:t>
        <a:bodyPr/>
        <a:lstStyle/>
        <a:p>
          <a:endParaRPr lang="cs-CZ"/>
        </a:p>
      </dgm:t>
    </dgm:pt>
    <dgm:pt modelId="{9AEF59F5-6B98-426C-91FF-0AA16162343C}">
      <dgm:prSet phldrT="[Text]"/>
      <dgm:spPr/>
      <dgm:t>
        <a:bodyPr/>
        <a:lstStyle/>
        <a:p>
          <a:r>
            <a:rPr lang="cs-CZ" dirty="0" smtClean="0"/>
            <a:t>Sociálně-kulturní</a:t>
          </a:r>
          <a:endParaRPr lang="cs-CZ" dirty="0"/>
        </a:p>
      </dgm:t>
    </dgm:pt>
    <dgm:pt modelId="{5E39FC20-FADA-4359-B124-81E69D917E83}" type="parTrans" cxnId="{28A8D681-8A9B-435F-8B4E-9636717ACD1F}">
      <dgm:prSet/>
      <dgm:spPr/>
      <dgm:t>
        <a:bodyPr/>
        <a:lstStyle/>
        <a:p>
          <a:endParaRPr lang="cs-CZ"/>
        </a:p>
      </dgm:t>
    </dgm:pt>
    <dgm:pt modelId="{7A6C0475-C188-4D8F-A64C-ED9DCB94B206}" type="sibTrans" cxnId="{28A8D681-8A9B-435F-8B4E-9636717ACD1F}">
      <dgm:prSet/>
      <dgm:spPr/>
      <dgm:t>
        <a:bodyPr/>
        <a:lstStyle/>
        <a:p>
          <a:endParaRPr lang="cs-CZ"/>
        </a:p>
      </dgm:t>
    </dgm:pt>
    <dgm:pt modelId="{0D636BE2-26DF-44FA-B129-D141EFE955E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 sz="1200" dirty="0"/>
        </a:p>
      </dgm:t>
    </dgm:pt>
    <dgm:pt modelId="{A075D86A-2A54-489D-90F8-60812C1C5297}" type="parTrans" cxnId="{AFC50FF3-1256-4D7F-92E7-F0CFADEFEC22}">
      <dgm:prSet/>
      <dgm:spPr/>
      <dgm:t>
        <a:bodyPr/>
        <a:lstStyle/>
        <a:p>
          <a:endParaRPr lang="cs-CZ"/>
        </a:p>
      </dgm:t>
    </dgm:pt>
    <dgm:pt modelId="{67352B5B-40C9-41B1-8B05-AC1CEF3106C3}" type="sibTrans" cxnId="{AFC50FF3-1256-4D7F-92E7-F0CFADEFEC22}">
      <dgm:prSet/>
      <dgm:spPr/>
      <dgm:t>
        <a:bodyPr/>
        <a:lstStyle/>
        <a:p>
          <a:endParaRPr lang="cs-CZ"/>
        </a:p>
      </dgm:t>
    </dgm:pt>
    <dgm:pt modelId="{D4DDC9A7-733B-4FC4-9D8F-F02BC0A1CE00}">
      <dgm:prSet phldrT="[Text]"/>
      <dgm:spPr/>
      <dgm:t>
        <a:bodyPr/>
        <a:lstStyle/>
        <a:p>
          <a:r>
            <a:rPr lang="cs-CZ" dirty="0" smtClean="0"/>
            <a:t>Faktory životního prostředí</a:t>
          </a:r>
          <a:endParaRPr lang="cs-CZ" dirty="0"/>
        </a:p>
      </dgm:t>
    </dgm:pt>
    <dgm:pt modelId="{FE634DA9-7DCD-48E5-ACCD-C27E6825C5D7}" type="parTrans" cxnId="{59C5250D-6635-42F8-956D-F02D7D642756}">
      <dgm:prSet/>
      <dgm:spPr/>
      <dgm:t>
        <a:bodyPr/>
        <a:lstStyle/>
        <a:p>
          <a:endParaRPr lang="cs-CZ"/>
        </a:p>
      </dgm:t>
    </dgm:pt>
    <dgm:pt modelId="{EE7B3F97-3FA0-47B2-9D0A-43F171ECFBF4}" type="sibTrans" cxnId="{59C5250D-6635-42F8-956D-F02D7D642756}">
      <dgm:prSet/>
      <dgm:spPr/>
      <dgm:t>
        <a:bodyPr/>
        <a:lstStyle/>
        <a:p>
          <a:endParaRPr lang="cs-CZ"/>
        </a:p>
      </dgm:t>
    </dgm:pt>
    <dgm:pt modelId="{2EC5DCF0-D469-4A9C-8F38-36BD46DD73E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Chlad, teplo</a:t>
          </a:r>
          <a:endParaRPr lang="cs-CZ" sz="1200" dirty="0"/>
        </a:p>
      </dgm:t>
    </dgm:pt>
    <dgm:pt modelId="{820D21EA-DEA6-438E-9857-4EC119A5F459}" type="parTrans" cxnId="{29CCA1CD-32D7-4BD1-8C9C-0A1E46D66C3F}">
      <dgm:prSet/>
      <dgm:spPr/>
      <dgm:t>
        <a:bodyPr/>
        <a:lstStyle/>
        <a:p>
          <a:endParaRPr lang="cs-CZ"/>
        </a:p>
      </dgm:t>
    </dgm:pt>
    <dgm:pt modelId="{BDA2C14C-27D8-4022-9E6A-EF510ADEA8FE}" type="sibTrans" cxnId="{29CCA1CD-32D7-4BD1-8C9C-0A1E46D66C3F}">
      <dgm:prSet/>
      <dgm:spPr/>
      <dgm:t>
        <a:bodyPr/>
        <a:lstStyle/>
        <a:p>
          <a:endParaRPr lang="cs-CZ"/>
        </a:p>
      </dgm:t>
    </dgm:pt>
    <dgm:pt modelId="{92BA0FDC-C9EC-454E-A34F-BF71D665374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Nemoc, postižení</a:t>
          </a:r>
          <a:endParaRPr lang="cs-CZ" sz="1200" dirty="0"/>
        </a:p>
      </dgm:t>
    </dgm:pt>
    <dgm:pt modelId="{1A576EE4-0622-4752-9E0F-6943B90D1578}" type="parTrans" cxnId="{A677F9B6-09B8-4FE1-B990-F7EE092F5B2D}">
      <dgm:prSet/>
      <dgm:spPr/>
      <dgm:t>
        <a:bodyPr/>
        <a:lstStyle/>
        <a:p>
          <a:endParaRPr lang="cs-CZ"/>
        </a:p>
      </dgm:t>
    </dgm:pt>
    <dgm:pt modelId="{1407AB5A-2C88-42CE-A1F1-CB92FCA2FA4A}" type="sibTrans" cxnId="{A677F9B6-09B8-4FE1-B990-F7EE092F5B2D}">
      <dgm:prSet/>
      <dgm:spPr/>
      <dgm:t>
        <a:bodyPr/>
        <a:lstStyle/>
        <a:p>
          <a:endParaRPr lang="cs-CZ"/>
        </a:p>
      </dgm:t>
    </dgm:pt>
    <dgm:pt modelId="{A18E81F8-956E-4EDD-AE76-666B2D1BFD9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Výchova </a:t>
          </a:r>
          <a:endParaRPr lang="cs-CZ" sz="1200" dirty="0"/>
        </a:p>
      </dgm:t>
    </dgm:pt>
    <dgm:pt modelId="{CBC9673D-8707-4D23-BB9A-738EAD0F9BFF}" type="parTrans" cxnId="{99F576A2-E8D3-4D8A-AE20-743C33E430D2}">
      <dgm:prSet/>
      <dgm:spPr/>
      <dgm:t>
        <a:bodyPr/>
        <a:lstStyle/>
        <a:p>
          <a:endParaRPr lang="cs-CZ"/>
        </a:p>
      </dgm:t>
    </dgm:pt>
    <dgm:pt modelId="{23DE73D9-FA1D-41E9-A7F5-6C7A7B7D2359}" type="sibTrans" cxnId="{99F576A2-E8D3-4D8A-AE20-743C33E430D2}">
      <dgm:prSet/>
      <dgm:spPr/>
      <dgm:t>
        <a:bodyPr/>
        <a:lstStyle/>
        <a:p>
          <a:endParaRPr lang="cs-CZ"/>
        </a:p>
      </dgm:t>
    </dgm:pt>
    <dgm:pt modelId="{D3ED8E7B-F2AF-4D06-92CE-72FE39AA0D9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Fyziologie bolesti</a:t>
          </a:r>
          <a:endParaRPr lang="cs-CZ" sz="1200" dirty="0"/>
        </a:p>
      </dgm:t>
    </dgm:pt>
    <dgm:pt modelId="{688ACAD0-0107-44F3-8587-1EC6B16BBF72}" type="parTrans" cxnId="{2E71A100-1740-4766-8290-DFEFE6FE9E45}">
      <dgm:prSet/>
      <dgm:spPr/>
      <dgm:t>
        <a:bodyPr/>
        <a:lstStyle/>
        <a:p>
          <a:endParaRPr lang="cs-CZ"/>
        </a:p>
      </dgm:t>
    </dgm:pt>
    <dgm:pt modelId="{982DEC89-0914-4E32-BEA6-0936C680BE1E}" type="sibTrans" cxnId="{2E71A100-1740-4766-8290-DFEFE6FE9E45}">
      <dgm:prSet/>
      <dgm:spPr/>
      <dgm:t>
        <a:bodyPr/>
        <a:lstStyle/>
        <a:p>
          <a:endParaRPr lang="cs-CZ"/>
        </a:p>
      </dgm:t>
    </dgm:pt>
    <dgm:pt modelId="{199026F9-6F4D-4483-A704-5351ACC46D3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Nálada, pocity</a:t>
          </a:r>
          <a:endParaRPr lang="cs-CZ" sz="1200" dirty="0"/>
        </a:p>
      </dgm:t>
    </dgm:pt>
    <dgm:pt modelId="{46055627-B3A4-4AB6-9AC5-8B077F6EAFF1}" type="parTrans" cxnId="{5CEDF4B9-5AD6-4390-B8A4-4B14E017EF9C}">
      <dgm:prSet/>
      <dgm:spPr/>
      <dgm:t>
        <a:bodyPr/>
        <a:lstStyle/>
        <a:p>
          <a:endParaRPr lang="cs-CZ"/>
        </a:p>
      </dgm:t>
    </dgm:pt>
    <dgm:pt modelId="{C7C454C8-6E7C-46B4-9DD7-E5476193DC04}" type="sibTrans" cxnId="{5CEDF4B9-5AD6-4390-B8A4-4B14E017EF9C}">
      <dgm:prSet/>
      <dgm:spPr/>
      <dgm:t>
        <a:bodyPr/>
        <a:lstStyle/>
        <a:p>
          <a:endParaRPr lang="cs-CZ"/>
        </a:p>
      </dgm:t>
    </dgm:pt>
    <dgm:pt modelId="{B0DFE3E5-D898-457C-A33E-9D810D9725B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Strach, úzkost</a:t>
          </a:r>
          <a:endParaRPr lang="cs-CZ" sz="1200" dirty="0"/>
        </a:p>
      </dgm:t>
    </dgm:pt>
    <dgm:pt modelId="{4ABE4563-435D-4BBF-A048-6E37783C2468}" type="parTrans" cxnId="{72AADAA8-1689-4028-AFEF-4ED52B1FB734}">
      <dgm:prSet/>
      <dgm:spPr/>
      <dgm:t>
        <a:bodyPr/>
        <a:lstStyle/>
        <a:p>
          <a:endParaRPr lang="cs-CZ"/>
        </a:p>
      </dgm:t>
    </dgm:pt>
    <dgm:pt modelId="{E1B82297-0C45-47AD-AEC8-37CCFD6147CF}" type="sibTrans" cxnId="{72AADAA8-1689-4028-AFEF-4ED52B1FB734}">
      <dgm:prSet/>
      <dgm:spPr/>
      <dgm:t>
        <a:bodyPr/>
        <a:lstStyle/>
        <a:p>
          <a:endParaRPr lang="cs-CZ"/>
        </a:p>
      </dgm:t>
    </dgm:pt>
    <dgm:pt modelId="{97924AE7-B7AF-414A-B300-A3D47613D91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Vztek, </a:t>
          </a:r>
          <a:r>
            <a:rPr lang="cs-CZ" sz="1200" dirty="0" err="1" smtClean="0"/>
            <a:t>hostilita</a:t>
          </a:r>
          <a:endParaRPr lang="cs-CZ" sz="1200" dirty="0"/>
        </a:p>
      </dgm:t>
    </dgm:pt>
    <dgm:pt modelId="{9906EA44-4A47-48C3-89A1-A71B13A87AD0}" type="parTrans" cxnId="{6CEDD6D1-4AC8-45E3-9522-A9395BF34D95}">
      <dgm:prSet/>
      <dgm:spPr/>
      <dgm:t>
        <a:bodyPr/>
        <a:lstStyle/>
        <a:p>
          <a:endParaRPr lang="cs-CZ"/>
        </a:p>
      </dgm:t>
    </dgm:pt>
    <dgm:pt modelId="{09CDED58-A1B8-4CA3-A056-E32CCD8D88BE}" type="sibTrans" cxnId="{6CEDD6D1-4AC8-45E3-9522-A9395BF34D95}">
      <dgm:prSet/>
      <dgm:spPr/>
      <dgm:t>
        <a:bodyPr/>
        <a:lstStyle/>
        <a:p>
          <a:endParaRPr lang="cs-CZ"/>
        </a:p>
      </dgm:t>
    </dgm:pt>
    <dgm:pt modelId="{376987CB-3BF9-459C-ADDE-572032BBBE6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Frustrace</a:t>
          </a:r>
          <a:endParaRPr lang="cs-CZ" sz="1200" dirty="0"/>
        </a:p>
      </dgm:t>
    </dgm:pt>
    <dgm:pt modelId="{0E1F68E4-2589-4806-8956-CA402D8E1001}" type="parTrans" cxnId="{1AE7BE4E-1BEF-4F06-BA62-E9831C3ACA95}">
      <dgm:prSet/>
      <dgm:spPr/>
      <dgm:t>
        <a:bodyPr/>
        <a:lstStyle/>
        <a:p>
          <a:endParaRPr lang="cs-CZ"/>
        </a:p>
      </dgm:t>
    </dgm:pt>
    <dgm:pt modelId="{A40FB16E-80F9-481F-B3B4-8E8EE7724F6B}" type="sibTrans" cxnId="{1AE7BE4E-1BEF-4F06-BA62-E9831C3ACA95}">
      <dgm:prSet/>
      <dgm:spPr/>
      <dgm:t>
        <a:bodyPr/>
        <a:lstStyle/>
        <a:p>
          <a:endParaRPr lang="cs-CZ"/>
        </a:p>
      </dgm:t>
    </dgm:pt>
    <dgm:pt modelId="{79C33E49-2F41-4996-BDDC-9D0D8A72BC5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Sociální závislost</a:t>
          </a:r>
          <a:endParaRPr lang="cs-CZ" sz="1200" dirty="0"/>
        </a:p>
      </dgm:t>
    </dgm:pt>
    <dgm:pt modelId="{1F03E6EF-1C2C-453E-A58E-DDBA84024A77}" type="parTrans" cxnId="{7F6E59E4-43A3-4B75-9D1E-493F21CD2668}">
      <dgm:prSet/>
      <dgm:spPr/>
      <dgm:t>
        <a:bodyPr/>
        <a:lstStyle/>
        <a:p>
          <a:endParaRPr lang="cs-CZ"/>
        </a:p>
      </dgm:t>
    </dgm:pt>
    <dgm:pt modelId="{9B1560B2-6745-42AA-803E-34C8475FC0BE}" type="sibTrans" cxnId="{7F6E59E4-43A3-4B75-9D1E-493F21CD2668}">
      <dgm:prSet/>
      <dgm:spPr/>
      <dgm:t>
        <a:bodyPr/>
        <a:lstStyle/>
        <a:p>
          <a:endParaRPr lang="cs-CZ"/>
        </a:p>
      </dgm:t>
    </dgm:pt>
    <dgm:pt modelId="{357A2BDD-A171-466F-BC20-F061A464580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Osamělost</a:t>
          </a:r>
          <a:endParaRPr lang="cs-CZ" sz="1200" dirty="0"/>
        </a:p>
      </dgm:t>
    </dgm:pt>
    <dgm:pt modelId="{A870690C-D8B1-4574-938D-FFF0F4A5941B}" type="parTrans" cxnId="{C529B33A-4A7B-4F67-A3E0-5C92997E3F85}">
      <dgm:prSet/>
      <dgm:spPr/>
      <dgm:t>
        <a:bodyPr/>
        <a:lstStyle/>
        <a:p>
          <a:endParaRPr lang="cs-CZ"/>
        </a:p>
      </dgm:t>
    </dgm:pt>
    <dgm:pt modelId="{9DAA5BED-9133-4D22-B278-00097A3AE3FA}" type="sibTrans" cxnId="{C529B33A-4A7B-4F67-A3E0-5C92997E3F85}">
      <dgm:prSet/>
      <dgm:spPr/>
      <dgm:t>
        <a:bodyPr/>
        <a:lstStyle/>
        <a:p>
          <a:endParaRPr lang="cs-CZ"/>
        </a:p>
      </dgm:t>
    </dgm:pt>
    <dgm:pt modelId="{30FDF110-F505-425B-82BB-18FA4612157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200" dirty="0" smtClean="0"/>
            <a:t> Etnografické vlivy</a:t>
          </a:r>
          <a:endParaRPr lang="cs-CZ" sz="1200" dirty="0"/>
        </a:p>
      </dgm:t>
    </dgm:pt>
    <dgm:pt modelId="{C63474A9-E20E-44E6-BBB9-67EDEE9C323A}" type="parTrans" cxnId="{5DE9FCA2-C039-4C52-BF8E-5FD0FF206571}">
      <dgm:prSet/>
      <dgm:spPr/>
      <dgm:t>
        <a:bodyPr/>
        <a:lstStyle/>
        <a:p>
          <a:endParaRPr lang="cs-CZ"/>
        </a:p>
      </dgm:t>
    </dgm:pt>
    <dgm:pt modelId="{AF270476-1FF4-4EA1-BE30-AD586CB09724}" type="sibTrans" cxnId="{5DE9FCA2-C039-4C52-BF8E-5FD0FF206571}">
      <dgm:prSet/>
      <dgm:spPr/>
      <dgm:t>
        <a:bodyPr/>
        <a:lstStyle/>
        <a:p>
          <a:endParaRPr lang="cs-CZ"/>
        </a:p>
      </dgm:t>
    </dgm:pt>
    <dgm:pt modelId="{53ACB22F-0278-48D1-8D64-8549B11464C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 sz="1200" dirty="0"/>
        </a:p>
      </dgm:t>
    </dgm:pt>
    <dgm:pt modelId="{B8D77E91-374B-4D93-9B8D-95FD2C76C792}" type="parTrans" cxnId="{BF635026-6AEC-4DB1-B96F-58F73ED3BAC7}">
      <dgm:prSet/>
      <dgm:spPr/>
    </dgm:pt>
    <dgm:pt modelId="{FB4BFEDA-3DB8-4123-888F-50A5D711D139}" type="sibTrans" cxnId="{BF635026-6AEC-4DB1-B96F-58F73ED3BAC7}">
      <dgm:prSet/>
      <dgm:spPr/>
    </dgm:pt>
    <dgm:pt modelId="{518394B7-4180-4CB2-A708-9D1B838260C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 sz="1200" dirty="0"/>
        </a:p>
      </dgm:t>
    </dgm:pt>
    <dgm:pt modelId="{5E024822-7A0A-455F-BE14-056DB0FF6CCB}" type="parTrans" cxnId="{BE11BE5E-B426-42DF-AF1C-00CBC0FBF61B}">
      <dgm:prSet/>
      <dgm:spPr/>
    </dgm:pt>
    <dgm:pt modelId="{EE2A5096-CD07-452D-B418-B7BDC957F10C}" type="sibTrans" cxnId="{BE11BE5E-B426-42DF-AF1C-00CBC0FBF61B}">
      <dgm:prSet/>
      <dgm:spPr/>
    </dgm:pt>
    <dgm:pt modelId="{252699A4-A87D-4F78-B8F0-7ED22C48DEE4}" type="pres">
      <dgm:prSet presAssocID="{AFF2DD52-8D1B-4D0E-8412-1DF2C98B85E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1FFB1CA-85BB-4AF9-A47A-8ACA83BB48B7}" type="pres">
      <dgm:prSet presAssocID="{AFF2DD52-8D1B-4D0E-8412-1DF2C98B85ED}" presName="children" presStyleCnt="0"/>
      <dgm:spPr/>
      <dgm:t>
        <a:bodyPr/>
        <a:lstStyle/>
        <a:p>
          <a:endParaRPr lang="cs-CZ"/>
        </a:p>
      </dgm:t>
    </dgm:pt>
    <dgm:pt modelId="{9F4FD272-1F89-4B1E-B55B-F64EB97FDBCE}" type="pres">
      <dgm:prSet presAssocID="{AFF2DD52-8D1B-4D0E-8412-1DF2C98B85ED}" presName="child1group" presStyleCnt="0"/>
      <dgm:spPr/>
      <dgm:t>
        <a:bodyPr/>
        <a:lstStyle/>
        <a:p>
          <a:endParaRPr lang="cs-CZ"/>
        </a:p>
      </dgm:t>
    </dgm:pt>
    <dgm:pt modelId="{29463773-90BC-4DA6-8A94-4C56B8C8B6C9}" type="pres">
      <dgm:prSet presAssocID="{AFF2DD52-8D1B-4D0E-8412-1DF2C98B85ED}" presName="child1" presStyleLbl="bgAcc1" presStyleIdx="0" presStyleCnt="4" custScaleX="116244"/>
      <dgm:spPr/>
      <dgm:t>
        <a:bodyPr/>
        <a:lstStyle/>
        <a:p>
          <a:endParaRPr lang="cs-CZ"/>
        </a:p>
      </dgm:t>
    </dgm:pt>
    <dgm:pt modelId="{798B39C5-D1AB-47D5-9589-02676289B6F3}" type="pres">
      <dgm:prSet presAssocID="{AFF2DD52-8D1B-4D0E-8412-1DF2C98B85E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6DCD3D-5FA5-4449-8FC2-2BA4031BB2AF}" type="pres">
      <dgm:prSet presAssocID="{AFF2DD52-8D1B-4D0E-8412-1DF2C98B85ED}" presName="child2group" presStyleCnt="0"/>
      <dgm:spPr/>
      <dgm:t>
        <a:bodyPr/>
        <a:lstStyle/>
        <a:p>
          <a:endParaRPr lang="cs-CZ"/>
        </a:p>
      </dgm:t>
    </dgm:pt>
    <dgm:pt modelId="{604F004A-9504-4FE8-AA84-E91F520730E9}" type="pres">
      <dgm:prSet presAssocID="{AFF2DD52-8D1B-4D0E-8412-1DF2C98B85ED}" presName="child2" presStyleLbl="bgAcc1" presStyleIdx="1" presStyleCnt="4" custScaleX="123176" custLinFactNeighborX="15687" custLinFactNeighborY="-788"/>
      <dgm:spPr/>
      <dgm:t>
        <a:bodyPr/>
        <a:lstStyle/>
        <a:p>
          <a:endParaRPr lang="cs-CZ"/>
        </a:p>
      </dgm:t>
    </dgm:pt>
    <dgm:pt modelId="{F79A773E-ADEB-45E5-AE32-A7821E090614}" type="pres">
      <dgm:prSet presAssocID="{AFF2DD52-8D1B-4D0E-8412-1DF2C98B85E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20B9FC-E15B-462D-B56C-4EF36B1D4D3E}" type="pres">
      <dgm:prSet presAssocID="{AFF2DD52-8D1B-4D0E-8412-1DF2C98B85ED}" presName="child3group" presStyleCnt="0"/>
      <dgm:spPr/>
      <dgm:t>
        <a:bodyPr/>
        <a:lstStyle/>
        <a:p>
          <a:endParaRPr lang="cs-CZ"/>
        </a:p>
      </dgm:t>
    </dgm:pt>
    <dgm:pt modelId="{173E640D-117D-497B-8258-751AC4B82AFC}" type="pres">
      <dgm:prSet presAssocID="{AFF2DD52-8D1B-4D0E-8412-1DF2C98B85ED}" presName="child3" presStyleLbl="bgAcc1" presStyleIdx="2" presStyleCnt="4" custScaleX="116799" custLinFactNeighborX="18293" custLinFactNeighborY="-6572"/>
      <dgm:spPr/>
      <dgm:t>
        <a:bodyPr/>
        <a:lstStyle/>
        <a:p>
          <a:endParaRPr lang="cs-CZ"/>
        </a:p>
      </dgm:t>
    </dgm:pt>
    <dgm:pt modelId="{E5303E06-8690-4E4E-84EC-D54767AF03DA}" type="pres">
      <dgm:prSet presAssocID="{AFF2DD52-8D1B-4D0E-8412-1DF2C98B85E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E9AD4F-F9F4-4CE3-BD4B-D96B4036FAE8}" type="pres">
      <dgm:prSet presAssocID="{AFF2DD52-8D1B-4D0E-8412-1DF2C98B85ED}" presName="child4group" presStyleCnt="0"/>
      <dgm:spPr/>
      <dgm:t>
        <a:bodyPr/>
        <a:lstStyle/>
        <a:p>
          <a:endParaRPr lang="cs-CZ"/>
        </a:p>
      </dgm:t>
    </dgm:pt>
    <dgm:pt modelId="{9A5F1972-DBF2-42CA-9D24-4318638420CD}" type="pres">
      <dgm:prSet presAssocID="{AFF2DD52-8D1B-4D0E-8412-1DF2C98B85ED}" presName="child4" presStyleLbl="bgAcc1" presStyleIdx="3" presStyleCnt="4" custLinFactNeighborX="-7526" custLinFactNeighborY="-1651"/>
      <dgm:spPr/>
      <dgm:t>
        <a:bodyPr/>
        <a:lstStyle/>
        <a:p>
          <a:endParaRPr lang="cs-CZ"/>
        </a:p>
      </dgm:t>
    </dgm:pt>
    <dgm:pt modelId="{230F3418-0D49-41FC-ADFC-FA39CF5D89B1}" type="pres">
      <dgm:prSet presAssocID="{AFF2DD52-8D1B-4D0E-8412-1DF2C98B85E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1AB519-58E7-45B2-85B6-8C1260EF0B87}" type="pres">
      <dgm:prSet presAssocID="{AFF2DD52-8D1B-4D0E-8412-1DF2C98B85ED}" presName="childPlaceholder" presStyleCnt="0"/>
      <dgm:spPr/>
      <dgm:t>
        <a:bodyPr/>
        <a:lstStyle/>
        <a:p>
          <a:endParaRPr lang="cs-CZ"/>
        </a:p>
      </dgm:t>
    </dgm:pt>
    <dgm:pt modelId="{03718E65-334A-4E4D-BA94-E16E7D953C04}" type="pres">
      <dgm:prSet presAssocID="{AFF2DD52-8D1B-4D0E-8412-1DF2C98B85ED}" presName="circle" presStyleCnt="0"/>
      <dgm:spPr/>
      <dgm:t>
        <a:bodyPr/>
        <a:lstStyle/>
        <a:p>
          <a:endParaRPr lang="cs-CZ"/>
        </a:p>
      </dgm:t>
    </dgm:pt>
    <dgm:pt modelId="{4A642682-48C9-4894-9D96-AD8D6EEBEA66}" type="pres">
      <dgm:prSet presAssocID="{AFF2DD52-8D1B-4D0E-8412-1DF2C98B85E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22373B-A48D-415F-B641-6381BE66C981}" type="pres">
      <dgm:prSet presAssocID="{AFF2DD52-8D1B-4D0E-8412-1DF2C98B85E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E18F25-644E-471D-AF66-00F6A52FF8CA}" type="pres">
      <dgm:prSet presAssocID="{AFF2DD52-8D1B-4D0E-8412-1DF2C98B85E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89ECD1-4B2B-403F-A839-E379C4D7D068}" type="pres">
      <dgm:prSet presAssocID="{AFF2DD52-8D1B-4D0E-8412-1DF2C98B85E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17EAB7-4BC3-4D27-931B-4BDD66EBC398}" type="pres">
      <dgm:prSet presAssocID="{AFF2DD52-8D1B-4D0E-8412-1DF2C98B85ED}" presName="quadrantPlaceholder" presStyleCnt="0"/>
      <dgm:spPr/>
      <dgm:t>
        <a:bodyPr/>
        <a:lstStyle/>
        <a:p>
          <a:endParaRPr lang="cs-CZ"/>
        </a:p>
      </dgm:t>
    </dgm:pt>
    <dgm:pt modelId="{08DB0D59-9F40-46E0-B789-DC53D1D0102F}" type="pres">
      <dgm:prSet presAssocID="{AFF2DD52-8D1B-4D0E-8412-1DF2C98B85ED}" presName="center1" presStyleLbl="fgShp" presStyleIdx="0" presStyleCnt="2"/>
      <dgm:spPr/>
      <dgm:t>
        <a:bodyPr/>
        <a:lstStyle/>
        <a:p>
          <a:endParaRPr lang="cs-CZ"/>
        </a:p>
      </dgm:t>
    </dgm:pt>
    <dgm:pt modelId="{AE59DCC3-3B0F-4C1D-A817-5C407B51F7DC}" type="pres">
      <dgm:prSet presAssocID="{AFF2DD52-8D1B-4D0E-8412-1DF2C98B85ED}" presName="center2" presStyleLbl="fgShp" presStyleIdx="1" presStyleCnt="2"/>
      <dgm:spPr/>
      <dgm:t>
        <a:bodyPr/>
        <a:lstStyle/>
        <a:p>
          <a:endParaRPr lang="cs-CZ"/>
        </a:p>
      </dgm:t>
    </dgm:pt>
  </dgm:ptLst>
  <dgm:cxnLst>
    <dgm:cxn modelId="{2E71A100-1740-4766-8290-DFEFE6FE9E45}" srcId="{B8E93F62-8127-4E38-B28B-9A49F7A304F8}" destId="{D3ED8E7B-F2AF-4D06-92CE-72FE39AA0D93}" srcOrd="0" destOrd="0" parTransId="{688ACAD0-0107-44F3-8587-1EC6B16BBF72}" sibTransId="{982DEC89-0914-4E32-BEA6-0936C680BE1E}"/>
    <dgm:cxn modelId="{A797924C-E482-4227-A55F-007930E6A88C}" type="presOf" srcId="{79C33E49-2F41-4996-BDDC-9D0D8A72BC5F}" destId="{E5303E06-8690-4E4E-84EC-D54767AF03DA}" srcOrd="1" destOrd="2" presId="urn:microsoft.com/office/officeart/2005/8/layout/cycle4#1"/>
    <dgm:cxn modelId="{EF0FED9F-DB89-4DE0-BC7B-153E83D2EC52}" type="presOf" srcId="{B0DFE3E5-D898-457C-A33E-9D810D9725BC}" destId="{F79A773E-ADEB-45E5-AE32-A7821E090614}" srcOrd="1" destOrd="2" presId="urn:microsoft.com/office/officeart/2005/8/layout/cycle4#1"/>
    <dgm:cxn modelId="{29CCA1CD-32D7-4BD1-8C9C-0A1E46D66C3F}" srcId="{D4DDC9A7-733B-4FC4-9D8F-F02BC0A1CE00}" destId="{2EC5DCF0-D469-4A9C-8F38-36BD46DD73E4}" srcOrd="0" destOrd="0" parTransId="{820D21EA-DEA6-438E-9857-4EC119A5F459}" sibTransId="{BDA2C14C-27D8-4022-9E6A-EF510ADEA8FE}"/>
    <dgm:cxn modelId="{E20AE388-D1C2-4081-AF40-C0C8EE730E6E}" type="presOf" srcId="{357A2BDD-A171-466F-BC20-F061A464580B}" destId="{E5303E06-8690-4E4E-84EC-D54767AF03DA}" srcOrd="1" destOrd="3" presId="urn:microsoft.com/office/officeart/2005/8/layout/cycle4#1"/>
    <dgm:cxn modelId="{0463C00C-1124-4A97-9645-13B83903D25D}" type="presOf" srcId="{2EC5DCF0-D469-4A9C-8F38-36BD46DD73E4}" destId="{230F3418-0D49-41FC-ADFC-FA39CF5D89B1}" srcOrd="1" destOrd="0" presId="urn:microsoft.com/office/officeart/2005/8/layout/cycle4#1"/>
    <dgm:cxn modelId="{C2F0DC9E-4F31-4490-936A-EC44FCAB3B62}" type="presOf" srcId="{119BADB6-DE9E-4B5D-8E70-545883C07FE1}" destId="{4122373B-A48D-415F-B641-6381BE66C981}" srcOrd="0" destOrd="0" presId="urn:microsoft.com/office/officeart/2005/8/layout/cycle4#1"/>
    <dgm:cxn modelId="{1AE7BE4E-1BEF-4F06-BA62-E9831C3ACA95}" srcId="{119BADB6-DE9E-4B5D-8E70-545883C07FE1}" destId="{376987CB-3BF9-459C-ADDE-572032BBBE64}" srcOrd="4" destOrd="0" parTransId="{0E1F68E4-2589-4806-8956-CA402D8E1001}" sibTransId="{A40FB16E-80F9-481F-B3B4-8E8EE7724F6B}"/>
    <dgm:cxn modelId="{28A8D681-8A9B-435F-8B4E-9636717ACD1F}" srcId="{AFF2DD52-8D1B-4D0E-8412-1DF2C98B85ED}" destId="{9AEF59F5-6B98-426C-91FF-0AA16162343C}" srcOrd="2" destOrd="0" parTransId="{5E39FC20-FADA-4359-B124-81E69D917E83}" sibTransId="{7A6C0475-C188-4D8F-A64C-ED9DCB94B206}"/>
    <dgm:cxn modelId="{80C25280-F6DE-4D18-A3CE-BD7F013790CD}" type="presOf" srcId="{376987CB-3BF9-459C-ADDE-572032BBBE64}" destId="{604F004A-9504-4FE8-AA84-E91F520730E9}" srcOrd="0" destOrd="4" presId="urn:microsoft.com/office/officeart/2005/8/layout/cycle4#1"/>
    <dgm:cxn modelId="{7BCAFF33-A639-4481-90ED-37F0EF89E7D1}" type="presOf" srcId="{4D2B03F9-81DC-4CE4-BF26-8C76E6FD2840}" destId="{29463773-90BC-4DA6-8A94-4C56B8C8B6C9}" srcOrd="0" destOrd="1" presId="urn:microsoft.com/office/officeart/2005/8/layout/cycle4#1"/>
    <dgm:cxn modelId="{42DB0419-8DEB-470A-9B59-2E806E3E241D}" type="presOf" srcId="{B26B537E-8A69-4F5B-8626-308591A91925}" destId="{604F004A-9504-4FE8-AA84-E91F520730E9}" srcOrd="0" destOrd="0" presId="urn:microsoft.com/office/officeart/2005/8/layout/cycle4#1"/>
    <dgm:cxn modelId="{B3BC0FA4-5F54-4171-9C6D-EE30F1CD11C7}" type="presOf" srcId="{357A2BDD-A171-466F-BC20-F061A464580B}" destId="{173E640D-117D-497B-8258-751AC4B82AFC}" srcOrd="0" destOrd="3" presId="urn:microsoft.com/office/officeart/2005/8/layout/cycle4#1"/>
    <dgm:cxn modelId="{BF635026-6AEC-4DB1-B96F-58F73ED3BAC7}" srcId="{9AEF59F5-6B98-426C-91FF-0AA16162343C}" destId="{53ACB22F-0278-48D1-8D64-8549B11464C7}" srcOrd="6" destOrd="0" parTransId="{B8D77E91-374B-4D93-9B8D-95FD2C76C792}" sibTransId="{FB4BFEDA-3DB8-4123-888F-50A5D711D139}"/>
    <dgm:cxn modelId="{9E28B490-E889-4A36-9417-DE4BB93F2A98}" type="presOf" srcId="{4D2B03F9-81DC-4CE4-BF26-8C76E6FD2840}" destId="{798B39C5-D1AB-47D5-9589-02676289B6F3}" srcOrd="1" destOrd="1" presId="urn:microsoft.com/office/officeart/2005/8/layout/cycle4#1"/>
    <dgm:cxn modelId="{0C7457D3-D48A-4760-91ED-93F60DB0D8E4}" type="presOf" srcId="{79C33E49-2F41-4996-BDDC-9D0D8A72BC5F}" destId="{173E640D-117D-497B-8258-751AC4B82AFC}" srcOrd="0" destOrd="2" presId="urn:microsoft.com/office/officeart/2005/8/layout/cycle4#1"/>
    <dgm:cxn modelId="{C922DD37-112E-4142-A506-AE827F099CF3}" srcId="{119BADB6-DE9E-4B5D-8E70-545883C07FE1}" destId="{B26B537E-8A69-4F5B-8626-308591A91925}" srcOrd="0" destOrd="0" parTransId="{77DD44CC-8B80-4349-BA19-DC9999B2A9F4}" sibTransId="{283740D6-1A07-4B8D-AE93-2E44876AF4CC}"/>
    <dgm:cxn modelId="{68C736BE-D4B7-41B2-B64D-F0833530B343}" type="presOf" srcId="{199026F9-6F4D-4483-A704-5351ACC46D3B}" destId="{604F004A-9504-4FE8-AA84-E91F520730E9}" srcOrd="0" destOrd="1" presId="urn:microsoft.com/office/officeart/2005/8/layout/cycle4#1"/>
    <dgm:cxn modelId="{DA3D0293-0CD6-43F5-B0FE-E5244B28CF79}" type="presOf" srcId="{97924AE7-B7AF-414A-B300-A3D47613D91C}" destId="{604F004A-9504-4FE8-AA84-E91F520730E9}" srcOrd="0" destOrd="3" presId="urn:microsoft.com/office/officeart/2005/8/layout/cycle4#1"/>
    <dgm:cxn modelId="{B476B06E-DA6E-4147-9514-B012B7A821ED}" type="presOf" srcId="{199026F9-6F4D-4483-A704-5351ACC46D3B}" destId="{F79A773E-ADEB-45E5-AE32-A7821E090614}" srcOrd="1" destOrd="1" presId="urn:microsoft.com/office/officeart/2005/8/layout/cycle4#1"/>
    <dgm:cxn modelId="{1D4B38E5-B5EA-44F2-96F7-0384FECD79A2}" type="presOf" srcId="{B0DFE3E5-D898-457C-A33E-9D810D9725BC}" destId="{604F004A-9504-4FE8-AA84-E91F520730E9}" srcOrd="0" destOrd="2" presId="urn:microsoft.com/office/officeart/2005/8/layout/cycle4#1"/>
    <dgm:cxn modelId="{BD11CA84-5769-4FBF-A4D6-B9663D52CB28}" srcId="{AFF2DD52-8D1B-4D0E-8412-1DF2C98B85ED}" destId="{119BADB6-DE9E-4B5D-8E70-545883C07FE1}" srcOrd="1" destOrd="0" parTransId="{86BC4F12-41DC-4F34-8C09-FA780165340C}" sibTransId="{6373C714-BD28-4711-B88E-3A6BBCCF60B9}"/>
    <dgm:cxn modelId="{5CEDF4B9-5AD6-4390-B8A4-4B14E017EF9C}" srcId="{119BADB6-DE9E-4B5D-8E70-545883C07FE1}" destId="{199026F9-6F4D-4483-A704-5351ACC46D3B}" srcOrd="1" destOrd="0" parTransId="{46055627-B3A4-4AB6-9AC5-8B077F6EAFF1}" sibTransId="{C7C454C8-6E7C-46B4-9DD7-E5476193DC04}"/>
    <dgm:cxn modelId="{A677F9B6-09B8-4FE1-B990-F7EE092F5B2D}" srcId="{B8E93F62-8127-4E38-B28B-9A49F7A304F8}" destId="{92BA0FDC-C9EC-454E-A34F-BF71D665374D}" srcOrd="2" destOrd="0" parTransId="{1A576EE4-0622-4752-9E0F-6943B90D1578}" sibTransId="{1407AB5A-2C88-42CE-A1F1-CB92FCA2FA4A}"/>
    <dgm:cxn modelId="{2C82C4F9-592F-4460-9EEE-1BEE4C63C760}" type="presOf" srcId="{D3ED8E7B-F2AF-4D06-92CE-72FE39AA0D93}" destId="{29463773-90BC-4DA6-8A94-4C56B8C8B6C9}" srcOrd="0" destOrd="0" presId="urn:microsoft.com/office/officeart/2005/8/layout/cycle4#1"/>
    <dgm:cxn modelId="{C5B714BB-E27F-4354-ADAA-3B91D0B455EA}" type="presOf" srcId="{30FDF110-F505-425B-82BB-18FA46121573}" destId="{173E640D-117D-497B-8258-751AC4B82AFC}" srcOrd="0" destOrd="4" presId="urn:microsoft.com/office/officeart/2005/8/layout/cycle4#1"/>
    <dgm:cxn modelId="{6CEDD6D1-4AC8-45E3-9522-A9395BF34D95}" srcId="{119BADB6-DE9E-4B5D-8E70-545883C07FE1}" destId="{97924AE7-B7AF-414A-B300-A3D47613D91C}" srcOrd="3" destOrd="0" parTransId="{9906EA44-4A47-48C3-89A1-A71B13A87AD0}" sibTransId="{09CDED58-A1B8-4CA3-A056-E32CCD8D88BE}"/>
    <dgm:cxn modelId="{EBF60F34-3B7B-49A6-BBB1-A7088784C252}" srcId="{AFF2DD52-8D1B-4D0E-8412-1DF2C98B85ED}" destId="{B8E93F62-8127-4E38-B28B-9A49F7A304F8}" srcOrd="0" destOrd="0" parTransId="{26B9407F-5C77-4E97-BAC4-2058C2B4E3D5}" sibTransId="{4BF4810A-B88D-422A-970C-B597C87BCBF2}"/>
    <dgm:cxn modelId="{CE8954F9-2CA4-4138-B722-BFE9B858295C}" type="presOf" srcId="{B8E93F62-8127-4E38-B28B-9A49F7A304F8}" destId="{4A642682-48C9-4894-9D96-AD8D6EEBEA66}" srcOrd="0" destOrd="0" presId="urn:microsoft.com/office/officeart/2005/8/layout/cycle4#1"/>
    <dgm:cxn modelId="{94971579-F123-4D16-A42B-0CC696B65A78}" type="presOf" srcId="{518394B7-4180-4CB2-A708-9D1B838260C3}" destId="{E5303E06-8690-4E4E-84EC-D54767AF03DA}" srcOrd="1" destOrd="5" presId="urn:microsoft.com/office/officeart/2005/8/layout/cycle4#1"/>
    <dgm:cxn modelId="{72AADAA8-1689-4028-AFEF-4ED52B1FB734}" srcId="{119BADB6-DE9E-4B5D-8E70-545883C07FE1}" destId="{B0DFE3E5-D898-457C-A33E-9D810D9725BC}" srcOrd="2" destOrd="0" parTransId="{4ABE4563-435D-4BBF-A048-6E37783C2468}" sibTransId="{E1B82297-0C45-47AD-AEC8-37CCFD6147CF}"/>
    <dgm:cxn modelId="{C5954075-918F-4032-9130-7F66DDAC43A7}" type="presOf" srcId="{A18E81F8-956E-4EDD-AE76-666B2D1BFD99}" destId="{173E640D-117D-497B-8258-751AC4B82AFC}" srcOrd="0" destOrd="1" presId="urn:microsoft.com/office/officeart/2005/8/layout/cycle4#1"/>
    <dgm:cxn modelId="{39015164-FBD2-48B6-8140-B9C9B4706904}" type="presOf" srcId="{0D636BE2-26DF-44FA-B129-D141EFE955EA}" destId="{173E640D-117D-497B-8258-751AC4B82AFC}" srcOrd="0" destOrd="0" presId="urn:microsoft.com/office/officeart/2005/8/layout/cycle4#1"/>
    <dgm:cxn modelId="{19DBF4EC-685C-46F4-BA4A-6978C6BCBF28}" type="presOf" srcId="{97924AE7-B7AF-414A-B300-A3D47613D91C}" destId="{F79A773E-ADEB-45E5-AE32-A7821E090614}" srcOrd="1" destOrd="3" presId="urn:microsoft.com/office/officeart/2005/8/layout/cycle4#1"/>
    <dgm:cxn modelId="{8CA210E4-4F9D-4061-B07E-2D3F0F67B267}" type="presOf" srcId="{376987CB-3BF9-459C-ADDE-572032BBBE64}" destId="{F79A773E-ADEB-45E5-AE32-A7821E090614}" srcOrd="1" destOrd="4" presId="urn:microsoft.com/office/officeart/2005/8/layout/cycle4#1"/>
    <dgm:cxn modelId="{C529B33A-4A7B-4F67-A3E0-5C92997E3F85}" srcId="{9AEF59F5-6B98-426C-91FF-0AA16162343C}" destId="{357A2BDD-A171-466F-BC20-F061A464580B}" srcOrd="3" destOrd="0" parTransId="{A870690C-D8B1-4574-938D-FFF0F4A5941B}" sibTransId="{9DAA5BED-9133-4D22-B278-00097A3AE3FA}"/>
    <dgm:cxn modelId="{7F6E59E4-43A3-4B75-9D1E-493F21CD2668}" srcId="{9AEF59F5-6B98-426C-91FF-0AA16162343C}" destId="{79C33E49-2F41-4996-BDDC-9D0D8A72BC5F}" srcOrd="2" destOrd="0" parTransId="{1F03E6EF-1C2C-453E-A58E-DDBA84024A77}" sibTransId="{9B1560B2-6745-42AA-803E-34C8475FC0BE}"/>
    <dgm:cxn modelId="{8C1057F3-AF3C-4032-A1F6-33A72EE5D699}" type="presOf" srcId="{AFF2DD52-8D1B-4D0E-8412-1DF2C98B85ED}" destId="{252699A4-A87D-4F78-B8F0-7ED22C48DEE4}" srcOrd="0" destOrd="0" presId="urn:microsoft.com/office/officeart/2005/8/layout/cycle4#1"/>
    <dgm:cxn modelId="{846A98F7-D8F2-427A-B6D0-F2F807F513E6}" type="presOf" srcId="{2EC5DCF0-D469-4A9C-8F38-36BD46DD73E4}" destId="{9A5F1972-DBF2-42CA-9D24-4318638420CD}" srcOrd="0" destOrd="0" presId="urn:microsoft.com/office/officeart/2005/8/layout/cycle4#1"/>
    <dgm:cxn modelId="{48D67A21-1476-4980-A915-9C986B5649D5}" type="presOf" srcId="{0D636BE2-26DF-44FA-B129-D141EFE955EA}" destId="{E5303E06-8690-4E4E-84EC-D54767AF03DA}" srcOrd="1" destOrd="0" presId="urn:microsoft.com/office/officeart/2005/8/layout/cycle4#1"/>
    <dgm:cxn modelId="{99F576A2-E8D3-4D8A-AE20-743C33E430D2}" srcId="{9AEF59F5-6B98-426C-91FF-0AA16162343C}" destId="{A18E81F8-956E-4EDD-AE76-666B2D1BFD99}" srcOrd="1" destOrd="0" parTransId="{CBC9673D-8707-4D23-BB9A-738EAD0F9BFF}" sibTransId="{23DE73D9-FA1D-41E9-A7F5-6C7A7B7D2359}"/>
    <dgm:cxn modelId="{125D2D3C-E405-474E-B395-70587090BB14}" type="presOf" srcId="{53ACB22F-0278-48D1-8D64-8549B11464C7}" destId="{E5303E06-8690-4E4E-84EC-D54767AF03DA}" srcOrd="1" destOrd="6" presId="urn:microsoft.com/office/officeart/2005/8/layout/cycle4#1"/>
    <dgm:cxn modelId="{BE11BE5E-B426-42DF-AF1C-00CBC0FBF61B}" srcId="{9AEF59F5-6B98-426C-91FF-0AA16162343C}" destId="{518394B7-4180-4CB2-A708-9D1B838260C3}" srcOrd="5" destOrd="0" parTransId="{5E024822-7A0A-455F-BE14-056DB0FF6CCB}" sibTransId="{EE2A5096-CD07-452D-B418-B7BDC957F10C}"/>
    <dgm:cxn modelId="{25F93418-F06F-4AD6-8789-37C5D09AEE1C}" type="presOf" srcId="{B26B537E-8A69-4F5B-8626-308591A91925}" destId="{F79A773E-ADEB-45E5-AE32-A7821E090614}" srcOrd="1" destOrd="0" presId="urn:microsoft.com/office/officeart/2005/8/layout/cycle4#1"/>
    <dgm:cxn modelId="{AFC50FF3-1256-4D7F-92E7-F0CFADEFEC22}" srcId="{9AEF59F5-6B98-426C-91FF-0AA16162343C}" destId="{0D636BE2-26DF-44FA-B129-D141EFE955EA}" srcOrd="0" destOrd="0" parTransId="{A075D86A-2A54-489D-90F8-60812C1C5297}" sibTransId="{67352B5B-40C9-41B1-8B05-AC1CEF3106C3}"/>
    <dgm:cxn modelId="{D89F2EB7-CA71-4B9A-9557-2B8D54BD2DE6}" type="presOf" srcId="{53ACB22F-0278-48D1-8D64-8549B11464C7}" destId="{173E640D-117D-497B-8258-751AC4B82AFC}" srcOrd="0" destOrd="6" presId="urn:microsoft.com/office/officeart/2005/8/layout/cycle4#1"/>
    <dgm:cxn modelId="{5DE9FCA2-C039-4C52-BF8E-5FD0FF206571}" srcId="{9AEF59F5-6B98-426C-91FF-0AA16162343C}" destId="{30FDF110-F505-425B-82BB-18FA46121573}" srcOrd="4" destOrd="0" parTransId="{C63474A9-E20E-44E6-BBB9-67EDEE9C323A}" sibTransId="{AF270476-1FF4-4EA1-BE30-AD586CB09724}"/>
    <dgm:cxn modelId="{7B19827D-8FD1-4BEF-AC0E-98B41867205E}" type="presOf" srcId="{92BA0FDC-C9EC-454E-A34F-BF71D665374D}" destId="{798B39C5-D1AB-47D5-9589-02676289B6F3}" srcOrd="1" destOrd="2" presId="urn:microsoft.com/office/officeart/2005/8/layout/cycle4#1"/>
    <dgm:cxn modelId="{D6C1AE5B-4FAE-47F5-BBD1-8DDB75A2D82F}" type="presOf" srcId="{518394B7-4180-4CB2-A708-9D1B838260C3}" destId="{173E640D-117D-497B-8258-751AC4B82AFC}" srcOrd="0" destOrd="5" presId="urn:microsoft.com/office/officeart/2005/8/layout/cycle4#1"/>
    <dgm:cxn modelId="{F0470695-ED49-4494-AE46-ADD3323A32C7}" type="presOf" srcId="{30FDF110-F505-425B-82BB-18FA46121573}" destId="{E5303E06-8690-4E4E-84EC-D54767AF03DA}" srcOrd="1" destOrd="4" presId="urn:microsoft.com/office/officeart/2005/8/layout/cycle4#1"/>
    <dgm:cxn modelId="{D18EEFEA-248A-40CB-81F0-07CF663D14FF}" type="presOf" srcId="{9AEF59F5-6B98-426C-91FF-0AA16162343C}" destId="{91E18F25-644E-471D-AF66-00F6A52FF8CA}" srcOrd="0" destOrd="0" presId="urn:microsoft.com/office/officeart/2005/8/layout/cycle4#1"/>
    <dgm:cxn modelId="{02C1494C-AD5F-4C3D-BDAD-0A24623CFFCA}" srcId="{B8E93F62-8127-4E38-B28B-9A49F7A304F8}" destId="{4D2B03F9-81DC-4CE4-BF26-8C76E6FD2840}" srcOrd="1" destOrd="0" parTransId="{37F320CF-EBA8-42C2-BC00-06FF0C895768}" sibTransId="{51B7DD3B-47F8-45BB-8057-35B666C9AA1C}"/>
    <dgm:cxn modelId="{59C5250D-6635-42F8-956D-F02D7D642756}" srcId="{AFF2DD52-8D1B-4D0E-8412-1DF2C98B85ED}" destId="{D4DDC9A7-733B-4FC4-9D8F-F02BC0A1CE00}" srcOrd="3" destOrd="0" parTransId="{FE634DA9-7DCD-48E5-ACCD-C27E6825C5D7}" sibTransId="{EE7B3F97-3FA0-47B2-9D0A-43F171ECFBF4}"/>
    <dgm:cxn modelId="{DA613D1C-1D14-41AC-AD40-B3E8F178B2B4}" type="presOf" srcId="{A18E81F8-956E-4EDD-AE76-666B2D1BFD99}" destId="{E5303E06-8690-4E4E-84EC-D54767AF03DA}" srcOrd="1" destOrd="1" presId="urn:microsoft.com/office/officeart/2005/8/layout/cycle4#1"/>
    <dgm:cxn modelId="{F5E1CE6F-0BFD-4DBD-A57F-AE780E326957}" type="presOf" srcId="{92BA0FDC-C9EC-454E-A34F-BF71D665374D}" destId="{29463773-90BC-4DA6-8A94-4C56B8C8B6C9}" srcOrd="0" destOrd="2" presId="urn:microsoft.com/office/officeart/2005/8/layout/cycle4#1"/>
    <dgm:cxn modelId="{6353AFF1-D681-45D5-8B2B-1A730CDB58F9}" type="presOf" srcId="{D3ED8E7B-F2AF-4D06-92CE-72FE39AA0D93}" destId="{798B39C5-D1AB-47D5-9589-02676289B6F3}" srcOrd="1" destOrd="0" presId="urn:microsoft.com/office/officeart/2005/8/layout/cycle4#1"/>
    <dgm:cxn modelId="{C5D9858D-94C2-44FC-B746-F253914D3696}" type="presOf" srcId="{D4DDC9A7-733B-4FC4-9D8F-F02BC0A1CE00}" destId="{1189ECD1-4B2B-403F-A839-E379C4D7D068}" srcOrd="0" destOrd="0" presId="urn:microsoft.com/office/officeart/2005/8/layout/cycle4#1"/>
    <dgm:cxn modelId="{DF7B2821-C82F-4C20-8EA4-73AAB6832FC8}" type="presParOf" srcId="{252699A4-A87D-4F78-B8F0-7ED22C48DEE4}" destId="{A1FFB1CA-85BB-4AF9-A47A-8ACA83BB48B7}" srcOrd="0" destOrd="0" presId="urn:microsoft.com/office/officeart/2005/8/layout/cycle4#1"/>
    <dgm:cxn modelId="{CADC4684-DA6E-4F2D-AB4A-C46912EE77BA}" type="presParOf" srcId="{A1FFB1CA-85BB-4AF9-A47A-8ACA83BB48B7}" destId="{9F4FD272-1F89-4B1E-B55B-F64EB97FDBCE}" srcOrd="0" destOrd="0" presId="urn:microsoft.com/office/officeart/2005/8/layout/cycle4#1"/>
    <dgm:cxn modelId="{947490DF-107E-4099-BAF0-B41AE81A8D7C}" type="presParOf" srcId="{9F4FD272-1F89-4B1E-B55B-F64EB97FDBCE}" destId="{29463773-90BC-4DA6-8A94-4C56B8C8B6C9}" srcOrd="0" destOrd="0" presId="urn:microsoft.com/office/officeart/2005/8/layout/cycle4#1"/>
    <dgm:cxn modelId="{EA041448-00F2-4C82-BF44-C3F4DC3C1430}" type="presParOf" srcId="{9F4FD272-1F89-4B1E-B55B-F64EB97FDBCE}" destId="{798B39C5-D1AB-47D5-9589-02676289B6F3}" srcOrd="1" destOrd="0" presId="urn:microsoft.com/office/officeart/2005/8/layout/cycle4#1"/>
    <dgm:cxn modelId="{7039146E-EAAC-43DB-8080-CA000ECF5F68}" type="presParOf" srcId="{A1FFB1CA-85BB-4AF9-A47A-8ACA83BB48B7}" destId="{D26DCD3D-5FA5-4449-8FC2-2BA4031BB2AF}" srcOrd="1" destOrd="0" presId="urn:microsoft.com/office/officeart/2005/8/layout/cycle4#1"/>
    <dgm:cxn modelId="{DF04FA20-A90A-455D-84B8-79520B9AAC00}" type="presParOf" srcId="{D26DCD3D-5FA5-4449-8FC2-2BA4031BB2AF}" destId="{604F004A-9504-4FE8-AA84-E91F520730E9}" srcOrd="0" destOrd="0" presId="urn:microsoft.com/office/officeart/2005/8/layout/cycle4#1"/>
    <dgm:cxn modelId="{0A865F0C-1658-4CF2-A6E2-22D93C22E216}" type="presParOf" srcId="{D26DCD3D-5FA5-4449-8FC2-2BA4031BB2AF}" destId="{F79A773E-ADEB-45E5-AE32-A7821E090614}" srcOrd="1" destOrd="0" presId="urn:microsoft.com/office/officeart/2005/8/layout/cycle4#1"/>
    <dgm:cxn modelId="{191CCBB6-45BA-4DAC-81AA-86E63A9DC298}" type="presParOf" srcId="{A1FFB1CA-85BB-4AF9-A47A-8ACA83BB48B7}" destId="{2520B9FC-E15B-462D-B56C-4EF36B1D4D3E}" srcOrd="2" destOrd="0" presId="urn:microsoft.com/office/officeart/2005/8/layout/cycle4#1"/>
    <dgm:cxn modelId="{34F0E9F9-A6D0-4062-9DB6-F0141236B749}" type="presParOf" srcId="{2520B9FC-E15B-462D-B56C-4EF36B1D4D3E}" destId="{173E640D-117D-497B-8258-751AC4B82AFC}" srcOrd="0" destOrd="0" presId="urn:microsoft.com/office/officeart/2005/8/layout/cycle4#1"/>
    <dgm:cxn modelId="{4C2F5676-6036-40D5-978E-850B9AD45597}" type="presParOf" srcId="{2520B9FC-E15B-462D-B56C-4EF36B1D4D3E}" destId="{E5303E06-8690-4E4E-84EC-D54767AF03DA}" srcOrd="1" destOrd="0" presId="urn:microsoft.com/office/officeart/2005/8/layout/cycle4#1"/>
    <dgm:cxn modelId="{D4BC3105-C787-4BD3-A62F-28FEF1A2562B}" type="presParOf" srcId="{A1FFB1CA-85BB-4AF9-A47A-8ACA83BB48B7}" destId="{C0E9AD4F-F9F4-4CE3-BD4B-D96B4036FAE8}" srcOrd="3" destOrd="0" presId="urn:microsoft.com/office/officeart/2005/8/layout/cycle4#1"/>
    <dgm:cxn modelId="{ED540160-5924-4AF7-A9DD-2627ECE2D76A}" type="presParOf" srcId="{C0E9AD4F-F9F4-4CE3-BD4B-D96B4036FAE8}" destId="{9A5F1972-DBF2-42CA-9D24-4318638420CD}" srcOrd="0" destOrd="0" presId="urn:microsoft.com/office/officeart/2005/8/layout/cycle4#1"/>
    <dgm:cxn modelId="{7FF3B0F1-3E0C-483F-97FF-86EAD2CBC7B5}" type="presParOf" srcId="{C0E9AD4F-F9F4-4CE3-BD4B-D96B4036FAE8}" destId="{230F3418-0D49-41FC-ADFC-FA39CF5D89B1}" srcOrd="1" destOrd="0" presId="urn:microsoft.com/office/officeart/2005/8/layout/cycle4#1"/>
    <dgm:cxn modelId="{A3EE91D2-B22E-40B7-B459-EB98DEDFF038}" type="presParOf" srcId="{A1FFB1CA-85BB-4AF9-A47A-8ACA83BB48B7}" destId="{281AB519-58E7-45B2-85B6-8C1260EF0B87}" srcOrd="4" destOrd="0" presId="urn:microsoft.com/office/officeart/2005/8/layout/cycle4#1"/>
    <dgm:cxn modelId="{DE24D662-0559-4C2D-8D51-925BE375A5AD}" type="presParOf" srcId="{252699A4-A87D-4F78-B8F0-7ED22C48DEE4}" destId="{03718E65-334A-4E4D-BA94-E16E7D953C04}" srcOrd="1" destOrd="0" presId="urn:microsoft.com/office/officeart/2005/8/layout/cycle4#1"/>
    <dgm:cxn modelId="{3DAE529E-734D-4481-9664-2BBE960B92B8}" type="presParOf" srcId="{03718E65-334A-4E4D-BA94-E16E7D953C04}" destId="{4A642682-48C9-4894-9D96-AD8D6EEBEA66}" srcOrd="0" destOrd="0" presId="urn:microsoft.com/office/officeart/2005/8/layout/cycle4#1"/>
    <dgm:cxn modelId="{A7CD8A42-1C40-4A63-ABB9-F68CE7D74D88}" type="presParOf" srcId="{03718E65-334A-4E4D-BA94-E16E7D953C04}" destId="{4122373B-A48D-415F-B641-6381BE66C981}" srcOrd="1" destOrd="0" presId="urn:microsoft.com/office/officeart/2005/8/layout/cycle4#1"/>
    <dgm:cxn modelId="{B90409C6-979A-40C6-B1C8-40118154A09F}" type="presParOf" srcId="{03718E65-334A-4E4D-BA94-E16E7D953C04}" destId="{91E18F25-644E-471D-AF66-00F6A52FF8CA}" srcOrd="2" destOrd="0" presId="urn:microsoft.com/office/officeart/2005/8/layout/cycle4#1"/>
    <dgm:cxn modelId="{638D1187-9D74-4AF6-861C-5DC19B3F2238}" type="presParOf" srcId="{03718E65-334A-4E4D-BA94-E16E7D953C04}" destId="{1189ECD1-4B2B-403F-A839-E379C4D7D068}" srcOrd="3" destOrd="0" presId="urn:microsoft.com/office/officeart/2005/8/layout/cycle4#1"/>
    <dgm:cxn modelId="{C661BAAD-09D6-453E-A6D1-DFCF4AEAEA50}" type="presParOf" srcId="{03718E65-334A-4E4D-BA94-E16E7D953C04}" destId="{0017EAB7-4BC3-4D27-931B-4BDD66EBC398}" srcOrd="4" destOrd="0" presId="urn:microsoft.com/office/officeart/2005/8/layout/cycle4#1"/>
    <dgm:cxn modelId="{FD0B285A-EA42-4554-B586-B41D94882860}" type="presParOf" srcId="{252699A4-A87D-4F78-B8F0-7ED22C48DEE4}" destId="{08DB0D59-9F40-46E0-B789-DC53D1D0102F}" srcOrd="2" destOrd="0" presId="urn:microsoft.com/office/officeart/2005/8/layout/cycle4#1"/>
    <dgm:cxn modelId="{7411F8F4-F1F8-4D84-8E13-656C8888B160}" type="presParOf" srcId="{252699A4-A87D-4F78-B8F0-7ED22C48DEE4}" destId="{AE59DCC3-3B0F-4C1D-A817-5C407B51F7D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E640D-117D-497B-8258-751AC4B82AFC}">
      <dsp:nvSpPr>
        <dsp:cNvPr id="0" name=""/>
        <dsp:cNvSpPr/>
      </dsp:nvSpPr>
      <dsp:spPr>
        <a:xfrm>
          <a:off x="4783742" y="3012809"/>
          <a:ext cx="2637984" cy="14630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Výchova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Sociální závislost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Osamělost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Etnografické vlivy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</dsp:txBody>
      <dsp:txXfrm>
        <a:off x="5607275" y="3410707"/>
        <a:ext cx="1782313" cy="1033004"/>
      </dsp:txXfrm>
    </dsp:sp>
    <dsp:sp modelId="{9A5F1972-DBF2-42CA-9D24-4318638420CD}">
      <dsp:nvSpPr>
        <dsp:cNvPr id="0" name=""/>
        <dsp:cNvSpPr/>
      </dsp:nvSpPr>
      <dsp:spPr>
        <a:xfrm>
          <a:off x="705279" y="3084805"/>
          <a:ext cx="2258568" cy="14630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Chlad, teplo</a:t>
          </a:r>
          <a:endParaRPr lang="cs-CZ" sz="1200" kern="1200" dirty="0"/>
        </a:p>
      </dsp:txBody>
      <dsp:txXfrm>
        <a:off x="737417" y="3482703"/>
        <a:ext cx="1516721" cy="1033004"/>
      </dsp:txXfrm>
    </dsp:sp>
    <dsp:sp modelId="{604F004A-9504-4FE8-AA84-E91F520730E9}">
      <dsp:nvSpPr>
        <dsp:cNvPr id="0" name=""/>
        <dsp:cNvSpPr/>
      </dsp:nvSpPr>
      <dsp:spPr>
        <a:xfrm>
          <a:off x="4652869" y="0"/>
          <a:ext cx="2782013" cy="14630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 </a:t>
          </a:r>
          <a:r>
            <a:rPr lang="cs-CZ" sz="1200" kern="1200" dirty="0" smtClean="0"/>
            <a:t>Osobnost člověka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Nálada, pocity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Strach, úzkost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Vztek, </a:t>
          </a:r>
          <a:r>
            <a:rPr lang="cs-CZ" sz="1200" kern="1200" dirty="0" err="1" smtClean="0"/>
            <a:t>hostilita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Frustrace</a:t>
          </a:r>
          <a:endParaRPr lang="cs-CZ" sz="1200" kern="1200" dirty="0"/>
        </a:p>
      </dsp:txBody>
      <dsp:txXfrm>
        <a:off x="5519611" y="32138"/>
        <a:ext cx="1883133" cy="1033004"/>
      </dsp:txXfrm>
    </dsp:sp>
    <dsp:sp modelId="{29463773-90BC-4DA6-8A94-4C56B8C8B6C9}">
      <dsp:nvSpPr>
        <dsp:cNvPr id="0" name=""/>
        <dsp:cNvSpPr/>
      </dsp:nvSpPr>
      <dsp:spPr>
        <a:xfrm>
          <a:off x="691818" y="0"/>
          <a:ext cx="2625449" cy="14630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Fyziologie bolesti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Věk, vývojové faktory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Nemoc, postižení</a:t>
          </a:r>
          <a:endParaRPr lang="cs-CZ" sz="1200" kern="1200" dirty="0"/>
        </a:p>
      </dsp:txBody>
      <dsp:txXfrm>
        <a:off x="723956" y="32138"/>
        <a:ext cx="1773538" cy="1033004"/>
      </dsp:txXfrm>
    </dsp:sp>
    <dsp:sp modelId="{4A642682-48C9-4894-9D96-AD8D6EEBEA66}">
      <dsp:nvSpPr>
        <dsp:cNvPr id="0" name=""/>
        <dsp:cNvSpPr/>
      </dsp:nvSpPr>
      <dsp:spPr>
        <a:xfrm>
          <a:off x="1860803" y="260603"/>
          <a:ext cx="1979676" cy="197967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Fyziologicko</a:t>
          </a:r>
          <a:r>
            <a:rPr lang="cs-CZ" sz="1400" kern="1200" dirty="0" smtClean="0"/>
            <a:t>- biologické</a:t>
          </a:r>
          <a:endParaRPr lang="cs-CZ" sz="1400" kern="1200" dirty="0"/>
        </a:p>
      </dsp:txBody>
      <dsp:txXfrm>
        <a:off x="2440637" y="840437"/>
        <a:ext cx="1399842" cy="1399842"/>
      </dsp:txXfrm>
    </dsp:sp>
    <dsp:sp modelId="{4122373B-A48D-415F-B641-6381BE66C981}">
      <dsp:nvSpPr>
        <dsp:cNvPr id="0" name=""/>
        <dsp:cNvSpPr/>
      </dsp:nvSpPr>
      <dsp:spPr>
        <a:xfrm rot="5400000">
          <a:off x="3931920" y="260603"/>
          <a:ext cx="1979676" cy="197967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Psychicko-duchovní</a:t>
          </a:r>
          <a:endParaRPr lang="cs-CZ" sz="1400" kern="1200" dirty="0"/>
        </a:p>
      </dsp:txBody>
      <dsp:txXfrm rot="-5400000">
        <a:off x="3931920" y="840437"/>
        <a:ext cx="1399842" cy="1399842"/>
      </dsp:txXfrm>
    </dsp:sp>
    <dsp:sp modelId="{91E18F25-644E-471D-AF66-00F6A52FF8CA}">
      <dsp:nvSpPr>
        <dsp:cNvPr id="0" name=""/>
        <dsp:cNvSpPr/>
      </dsp:nvSpPr>
      <dsp:spPr>
        <a:xfrm rot="10800000">
          <a:off x="3931920" y="2331719"/>
          <a:ext cx="1979676" cy="197967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Sociálně-kulturní</a:t>
          </a:r>
          <a:endParaRPr lang="cs-CZ" sz="1400" kern="1200" dirty="0"/>
        </a:p>
      </dsp:txBody>
      <dsp:txXfrm rot="10800000">
        <a:off x="3931920" y="2331719"/>
        <a:ext cx="1399842" cy="1399842"/>
      </dsp:txXfrm>
    </dsp:sp>
    <dsp:sp modelId="{1189ECD1-4B2B-403F-A839-E379C4D7D068}">
      <dsp:nvSpPr>
        <dsp:cNvPr id="0" name=""/>
        <dsp:cNvSpPr/>
      </dsp:nvSpPr>
      <dsp:spPr>
        <a:xfrm rot="16200000">
          <a:off x="1860803" y="2331719"/>
          <a:ext cx="1979676" cy="197967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Faktory životního prostředí</a:t>
          </a:r>
          <a:endParaRPr lang="cs-CZ" sz="1400" kern="1200" dirty="0"/>
        </a:p>
      </dsp:txBody>
      <dsp:txXfrm rot="5400000">
        <a:off x="2440637" y="2331719"/>
        <a:ext cx="1399842" cy="1399842"/>
      </dsp:txXfrm>
    </dsp:sp>
    <dsp:sp modelId="{08DB0D59-9F40-46E0-B789-DC53D1D0102F}">
      <dsp:nvSpPr>
        <dsp:cNvPr id="0" name=""/>
        <dsp:cNvSpPr/>
      </dsp:nvSpPr>
      <dsp:spPr>
        <a:xfrm>
          <a:off x="3544443" y="1874520"/>
          <a:ext cx="683514" cy="59436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9DCC3-3B0F-4C1D-A817-5C407B51F7DC}">
      <dsp:nvSpPr>
        <dsp:cNvPr id="0" name=""/>
        <dsp:cNvSpPr/>
      </dsp:nvSpPr>
      <dsp:spPr>
        <a:xfrm rot="10800000">
          <a:off x="3544443" y="2103119"/>
          <a:ext cx="683514" cy="59436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B31B8D9-3669-4A28-A71D-4C490F1634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80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D4D24-D16A-4571-AAE3-1096EA8C93B5}" type="datetimeFigureOut">
              <a:rPr lang="cs-CZ" smtClean="0"/>
              <a:t>11.5.2016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6BC0-49B3-4362-B024-73BFAB75E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80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Stupeň subjektivních obtíží</a:t>
            </a:r>
            <a:r>
              <a:rPr lang="cs-CZ" baseline="0" dirty="0" smtClean="0"/>
              <a:t> P/K nemusí odpovídat velikosti objektivního nálezu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24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Klaudikační bolest 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nclaudicatio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kulhání</a:t>
            </a:r>
          </a:p>
          <a:p>
            <a:pPr marL="171450" indent="-171450">
              <a:buFontTx/>
              <a:buChar char="-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nedokrvení svalů dolní končetiny při porušeném průtoku tepnami</a:t>
            </a:r>
          </a:p>
          <a:p>
            <a:pPr marL="171450" indent="-171450">
              <a:buFontTx/>
              <a:buChar char="-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vzdálenost, kterou člověk ujde, než pocítí bolest „křeč“ a musí se zastavit, se označuje jako klaudikační vzdálenost. Po odpočinku bolest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72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Miserere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zvracení střevního obsahu nebo zvratků vzhledu střevního obsahu. Zvratky mohou mít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fekulentní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zápach (jako stolice). 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Slovo miserere má původ v latině a znamená "smiluj se". Zvracení střevního obsahu bylo v minulosti znamením, že nešťastníkovi zbývá jenom krátká doba života a neostávalo mu nic než prosit Boha o smilování.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symptom, jehož podkladem je velmi vážný, život ohrožující stav pacienta − obstrukce GIT na úrovni střeva nebo porucha pasáže.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8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4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6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412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2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56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427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silné emoce nebo chlad.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funkční porucha drobných tepen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10-20 minut, probíhá ve třech fázích: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Anemická fáze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Křečovitý stah tepen na začátku záchvatu vede k odkrvení postižené části těla, obvykle špičky prstu. Křečovitý stah je úplný, do postižené oblasti nepřitéká žádná krev. Špička prstu je nápadně bledá, hranice postiženého úseku je nápadně ostrá.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Cyanotická fáze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Cyanotická fáze může navazovat na fázi anemickou, někdy ale může záchvat začínat fází cyanotickou. V cyanotické fázi již není křečovitý stah tepen úplný, do úseku může přitékat malé množství krve. Vzhledem k tomu dochází k výrazné extrakci kyslíku z krve a postižený má díky obsahu výrazně odkysličené krve namodralou barvu (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cyanóza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Hyperemická fáze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uvolnění stahu tepen dochází vlivem kompenzačních mechanizmů k výraznému a bolestivému překrvení postižených úseků.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84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12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05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37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08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Hemoptýza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vykašlání krve z dolních cest dýchacích nebo plic. Takové sputum má většinou zpěněný růžový vzhled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Hemoptoe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(chrlení krve) - masivní hemoptýza</a:t>
            </a:r>
          </a:p>
          <a:p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Hematemeza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zvracení krve nebo zvracení s příměsí krve,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říznak krvácení do horní části zažívací trubice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8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27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93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6BC0-49B3-4362-B024-73BFAB75E77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6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222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8963CB-0629-4033-A920-59A1E7CEEB7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  <p:bldP spid="52231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2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8EAB3-E589-453F-8386-6F76454C3E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1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D9601-51F8-41FB-A605-EDE2BE05A5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74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83ADB4-14A5-42CC-8583-F9970D3D52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14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14400" y="512763"/>
            <a:ext cx="7772400" cy="58435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4F06-379D-4709-8C9F-EC2B58F038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91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784350"/>
            <a:ext cx="7772400" cy="45720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84CAB-F889-43C3-894D-3514109658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045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7CF46-A512-48B9-BA69-2C875732CE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DA495-03A6-4950-ACC5-224FC99B9C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22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EF14-7BB7-4482-85B3-B07B42D545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770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C1E17-1890-442A-A2CC-3E5B3CC02D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7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7EAA4-6408-4175-B041-02B4F83DAA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18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975E-5F2E-4215-AC40-99CD22AD53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4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28CE-70F9-4333-B90C-F851A5144E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0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C379-2910-45F5-ADEA-B725D7FBA4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47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latin typeface="Arial" charset="0"/>
              </a:endParaRPr>
            </a:p>
          </p:txBody>
        </p:sp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 altLang="cs-CZ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3EE3D1-4054-4752-920F-293B67E1FE7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ynaudova_nemo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916113"/>
            <a:ext cx="8245053" cy="576262"/>
          </a:xfrm>
        </p:spPr>
        <p:txBody>
          <a:bodyPr/>
          <a:lstStyle/>
          <a:p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VŠEOBECNÁ </a:t>
            </a:r>
            <a:b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SYMPTOMATOLOGIE </a:t>
            </a:r>
            <a:b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PŘEHLEDU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89363"/>
            <a:ext cx="7239000" cy="1752600"/>
          </a:xfrm>
        </p:spPr>
        <p:txBody>
          <a:bodyPr/>
          <a:lstStyle/>
          <a:p>
            <a:r>
              <a:rPr lang="cs-CZ" altLang="cs-CZ" dirty="0"/>
              <a:t>Jana </a:t>
            </a:r>
            <a:r>
              <a:rPr lang="cs-CZ" altLang="cs-CZ" dirty="0" smtClean="0"/>
              <a:t>Straková</a:t>
            </a:r>
          </a:p>
          <a:p>
            <a:r>
              <a:rPr lang="cs-CZ" altLang="cs-CZ" dirty="0" smtClean="0"/>
              <a:t>Natália Beharková</a:t>
            </a:r>
          </a:p>
          <a:p>
            <a:endParaRPr lang="cs-CZ" altLang="cs-CZ" dirty="0"/>
          </a:p>
          <a:p>
            <a:r>
              <a:rPr lang="cs-CZ" altLang="cs-CZ" dirty="0"/>
              <a:t>Katedra ošetřovatelství, LFMU</a:t>
            </a:r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71600" y="512763"/>
            <a:ext cx="77724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>
                <a:latin typeface="Arial" charset="0"/>
              </a:rPr>
              <a:t>Hodnocení bolesti</a:t>
            </a:r>
          </a:p>
        </p:txBody>
      </p:sp>
      <p:graphicFrame>
        <p:nvGraphicFramePr>
          <p:cNvPr id="57411" name="Group 67"/>
          <p:cNvGraphicFramePr>
            <a:graphicFrameLocks noGrp="1"/>
          </p:cNvGraphicFramePr>
          <p:nvPr>
            <p:ph/>
          </p:nvPr>
        </p:nvGraphicFramePr>
        <p:xfrm>
          <a:off x="914400" y="1484313"/>
          <a:ext cx="7772400" cy="5160962"/>
        </p:xfrm>
        <a:graphic>
          <a:graphicData uri="http://schemas.openxmlformats.org/drawingml/2006/table">
            <a:tbl>
              <a:tblPr/>
              <a:tblGrid>
                <a:gridCol w="633413"/>
                <a:gridCol w="1728787"/>
                <a:gridCol w="2879725"/>
                <a:gridCol w="2530475"/>
              </a:tblGrid>
              <a:tr h="696897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Lokalizace bolesti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Kde vás bolí?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865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Kvalita bolesti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Jaká je to bolest?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Bodavá, dráždivá, zdrcující, křečovitá, ostrá, palčivá, přechodná, přerušovaná, řezavá, silná, tepavá,  tupá, úporná, vyčerpávající, vyzařující, svěravá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897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RADIATION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Vyzařování bolesti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Šíří se někde?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25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SEVERITY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Intenzita bolesti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 silná je bolest?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Slabá, mírná, střední, silná, mučivá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71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Časové trvání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 bolest stálá nebo se mění?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10">
                <a:tc gridSpan="3"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Provokující faktory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bolest zhoršuje?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897">
                <a:tc gridSpan="3"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Úlevové faktory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bolest zmírňuje?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6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satMod val="200000"/>
                  </a:schemeClr>
                </a:solidFill>
              </a:rPr>
              <a:t>Akutní bolest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1043608" y="1916832"/>
            <a:ext cx="7776864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dostaví se okamžitě po bolestivém podnětu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pálivá, ostrá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vychází především z kůže, svalů, kloubů, některé kolikovité bolesti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krátkodobá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P/K – je neklidný, verbalizuje bolest (křičí, volá o pomoc, sténá, drží si bolestivé místo…)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má ochranný charakter – varuje P/K a zabraňuje dalšímu zhoršování stavu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aktivace </a:t>
            </a:r>
            <a:r>
              <a:rPr lang="cs-CZ" altLang="cs-CZ" sz="2200" dirty="0" err="1" smtClean="0"/>
              <a:t>sympatoadrenergního</a:t>
            </a:r>
            <a:r>
              <a:rPr lang="cs-CZ" altLang="cs-CZ" sz="2200" dirty="0" smtClean="0"/>
              <a:t> systému –  TK, P, D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7452320" y="5085184"/>
            <a:ext cx="0" cy="3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9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928688" y="377825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Chronická bolest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928687" y="1628800"/>
            <a:ext cx="7964487" cy="5040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trvá měsíce i déle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chybí aktivace sympatiku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nemá ochranný ani signalizační význam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problematická lokalizace i určení kvality bolesti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nejčastěji bolest pohybového ústrojí, hlavy/migrény, neuralgie, obličeje, nádorová onemocnění, fantomové bolesti, posttraumatické bolesti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vliv na psychiku člověka – deprese, frustrace, způsob myšlení, pocity méněcennosti, nedůvěry ve vlastní síly, agrese, </a:t>
            </a:r>
            <a:r>
              <a:rPr lang="cs-CZ" altLang="cs-CZ" sz="2000" dirty="0" err="1" smtClean="0"/>
              <a:t>hostilita</a:t>
            </a:r>
            <a:r>
              <a:rPr lang="cs-CZ" altLang="cs-CZ" sz="2000" dirty="0" smtClean="0"/>
              <a:t>, existenční podmínky (finance, životní plány…)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hypochondr, simulant, psychiatrické konzilia</a:t>
            </a:r>
          </a:p>
        </p:txBody>
      </p:sp>
    </p:spTree>
    <p:extLst>
      <p:ext uri="{BB962C8B-B14F-4D97-AF65-F5344CB8AC3E}">
        <p14:creationId xmlns:p14="http://schemas.microsoft.com/office/powerpoint/2010/main" val="140526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5175"/>
            <a:ext cx="7776864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6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150"/>
            <a:ext cx="756084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5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348026"/>
            <a:ext cx="6480447" cy="58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1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635491"/>
              </p:ext>
            </p:extLst>
          </p:nvPr>
        </p:nvGraphicFramePr>
        <p:xfrm>
          <a:off x="250825" y="5035721"/>
          <a:ext cx="3673103" cy="16708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7410"/>
                <a:gridCol w="3125693"/>
              </a:tblGrid>
              <a:tr h="29437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Žádná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2605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Mírná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264601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Nepříjemná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268662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Intenzivní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273398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Krutá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309266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Zcela nesnesitelná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50163"/>
              </p:ext>
            </p:extLst>
          </p:nvPr>
        </p:nvGraphicFramePr>
        <p:xfrm>
          <a:off x="5004048" y="5035721"/>
          <a:ext cx="3871665" cy="16889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7002"/>
                <a:gridCol w="3294663"/>
              </a:tblGrid>
              <a:tr h="29756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Žádná bolest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</a:tr>
              <a:tr h="26336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Nepatrná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</a:tr>
              <a:tr h="267465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Mírná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</a:tr>
              <a:tr h="2715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Střední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</a:tr>
              <a:tr h="276358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Strašná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</a:tr>
              <a:tr h="312613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Zcela nesnesitelná bolest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01" marR="68601" marT="0" marB="0"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802800"/>
              </p:ext>
            </p:extLst>
          </p:nvPr>
        </p:nvGraphicFramePr>
        <p:xfrm>
          <a:off x="1121569" y="722655"/>
          <a:ext cx="4235450" cy="33817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4009"/>
                <a:gridCol w="3511441"/>
              </a:tblGrid>
              <a:tr h="55828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Nepociťuje bolest.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</a:tr>
              <a:tr h="558288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1 - 2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Mírná bolest, lze se soustředit na hovor, lze odvést pozornost od bolesti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</a:tr>
              <a:tr h="558288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3 - 5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Střední bolest, dominuje nad snahou o soustředění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</a:tr>
              <a:tr h="558288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6 - 9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Silná bolest, bolestivá grimasa, soustředění na bolest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</a:tr>
              <a:tr h="640221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Nesnesitelná bolest, pacient neovládne své chování (mohou být přítomny i známky šoku, nesnesitelná bolest může vyvolat smrt!)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</a:tr>
            </a:tbl>
          </a:graphicData>
        </a:graphic>
      </p:graphicFrame>
      <p:sp>
        <p:nvSpPr>
          <p:cNvPr id="35908" name="Obdélník 6"/>
          <p:cNvSpPr>
            <a:spLocks noChangeArrowheads="1"/>
          </p:cNvSpPr>
          <p:nvPr/>
        </p:nvSpPr>
        <p:spPr bwMode="auto">
          <a:xfrm>
            <a:off x="227013" y="4449934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Melzackova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škála verbální stupnice bolesti - šestistupňová</a:t>
            </a:r>
            <a:endParaRPr lang="cs-CZ" alt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09" name="Obdélník 7"/>
          <p:cNvSpPr>
            <a:spLocks noChangeArrowheads="1"/>
          </p:cNvSpPr>
          <p:nvPr/>
        </p:nvSpPr>
        <p:spPr bwMode="auto">
          <a:xfrm>
            <a:off x="5012973" y="4703053"/>
            <a:ext cx="286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Deskriptivní verbální škála</a:t>
            </a:r>
            <a:endParaRPr lang="cs-CZ" altLang="cs-CZ" sz="1800" dirty="0"/>
          </a:p>
        </p:txBody>
      </p:sp>
      <p:sp>
        <p:nvSpPr>
          <p:cNvPr id="35910" name="Obdélník 8"/>
          <p:cNvSpPr>
            <a:spLocks noChangeArrowheads="1"/>
          </p:cNvSpPr>
          <p:nvPr/>
        </p:nvSpPr>
        <p:spPr bwMode="auto">
          <a:xfrm>
            <a:off x="250825" y="260350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slovní hodnocení desetistupňové škály bolesti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39077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363"/>
            <a:ext cx="8352159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8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5076"/>
            <a:ext cx="4752975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Obdélník 1"/>
          <p:cNvSpPr>
            <a:spLocks noChangeArrowheads="1"/>
          </p:cNvSpPr>
          <p:nvPr/>
        </p:nvSpPr>
        <p:spPr bwMode="auto">
          <a:xfrm>
            <a:off x="250825" y="150813"/>
            <a:ext cx="871378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1400" b="1" u="sng" dirty="0"/>
              <a:t>KRÁTKÝ INVENTÁŘ BOLESTI (BRIEF PAIN INVENTORY – BPI)</a:t>
            </a:r>
            <a:r>
              <a:rPr lang="cs-CZ" altLang="cs-CZ" sz="1400" dirty="0"/>
              <a:t> - </a:t>
            </a:r>
            <a:r>
              <a:rPr lang="cs-CZ" altLang="cs-CZ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lze jej vyplnit zhruba do 15 minut. </a:t>
            </a:r>
            <a:endParaRPr lang="cs-CZ" altLang="cs-CZ" sz="1400" dirty="0" smtClean="0"/>
          </a:p>
          <a:p>
            <a:pPr eaLnBrk="1" hangingPunct="1">
              <a:lnSpc>
                <a:spcPct val="150000"/>
              </a:lnSpc>
            </a:pPr>
            <a:r>
              <a:rPr lang="cs-CZ" altLang="cs-CZ" sz="1400" dirty="0" smtClean="0">
                <a:cs typeface="Calibri" panose="020F0502020204030204" pitchFamily="34" charset="0"/>
              </a:rPr>
              <a:t>je zaměřen na bolest během posledních 24 hodin. informace se soustředí na </a:t>
            </a:r>
            <a:r>
              <a:rPr lang="cs-CZ" altLang="cs-CZ" sz="1400" b="1" dirty="0" smtClean="0">
                <a:cs typeface="Calibri" panose="020F0502020204030204" pitchFamily="34" charset="0"/>
              </a:rPr>
              <a:t>lokalizaci </a:t>
            </a:r>
            <a:r>
              <a:rPr lang="cs-CZ" altLang="cs-CZ" sz="1400" dirty="0" smtClean="0">
                <a:cs typeface="Calibri" panose="020F0502020204030204" pitchFamily="34" charset="0"/>
              </a:rPr>
              <a:t>bolesti, </a:t>
            </a:r>
            <a:r>
              <a:rPr lang="cs-CZ" altLang="cs-CZ" sz="1400" b="1" dirty="0" smtClean="0">
                <a:cs typeface="Calibri" panose="020F0502020204030204" pitchFamily="34" charset="0"/>
              </a:rPr>
              <a:t>hodnocení </a:t>
            </a:r>
            <a:r>
              <a:rPr lang="cs-CZ" altLang="cs-CZ" sz="1400" dirty="0" smtClean="0">
                <a:cs typeface="Calibri" panose="020F0502020204030204" pitchFamily="34" charset="0"/>
              </a:rPr>
              <a:t>bolesti a soubor otázek zaměřených na to, jak bolest </a:t>
            </a:r>
            <a:r>
              <a:rPr lang="cs-CZ" altLang="cs-CZ" sz="1400" b="1" dirty="0" smtClean="0">
                <a:cs typeface="Calibri" panose="020F0502020204030204" pitchFamily="34" charset="0"/>
              </a:rPr>
              <a:t>ovlivňuje kvalitu </a:t>
            </a:r>
            <a:r>
              <a:rPr lang="cs-CZ" altLang="cs-CZ" sz="1400" dirty="0" smtClean="0">
                <a:cs typeface="Calibri" panose="020F0502020204030204" pitchFamily="34" charset="0"/>
              </a:rPr>
              <a:t>života. </a:t>
            </a:r>
            <a:endParaRPr lang="cs-CZ" altLang="cs-CZ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4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2" y="301625"/>
            <a:ext cx="7594475" cy="1143000"/>
          </a:xfrm>
        </p:spPr>
        <p:txBody>
          <a:bodyPr/>
          <a:lstStyle/>
          <a:p>
            <a:r>
              <a:rPr lang="cs-CZ" altLang="cs-CZ" sz="3200" dirty="0" smtClean="0"/>
              <a:t>SYMPTOMATOLOGIE 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>DÝCHYCÍHO SYSTÉMU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823"/>
            <a:ext cx="8172450" cy="4897289"/>
          </a:xfrm>
        </p:spPr>
        <p:txBody>
          <a:bodyPr/>
          <a:lstStyle/>
          <a:p>
            <a:r>
              <a:rPr lang="cs-CZ" altLang="cs-CZ" dirty="0" smtClean="0">
                <a:solidFill>
                  <a:srgbClr val="8B4135"/>
                </a:solidFill>
              </a:rPr>
              <a:t>KAŠEL</a:t>
            </a:r>
            <a:r>
              <a:rPr lang="cs-CZ" altLang="cs-CZ" dirty="0" smtClean="0"/>
              <a:t> </a:t>
            </a:r>
          </a:p>
          <a:p>
            <a:pPr lvl="1"/>
            <a:r>
              <a:rPr lang="cs-CZ" altLang="cs-CZ" sz="2600" u="sng" dirty="0" smtClean="0"/>
              <a:t>Akutní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(bronchitis </a:t>
            </a:r>
            <a:r>
              <a:rPr lang="cs-CZ" altLang="cs-CZ" sz="2600" dirty="0" err="1"/>
              <a:t>acuta</a:t>
            </a:r>
            <a:r>
              <a:rPr lang="cs-CZ" altLang="cs-CZ" sz="2600" dirty="0"/>
              <a:t>, astma </a:t>
            </a:r>
            <a:r>
              <a:rPr lang="cs-CZ" altLang="cs-CZ" sz="2600" dirty="0" err="1"/>
              <a:t>bronchiale</a:t>
            </a:r>
            <a:r>
              <a:rPr lang="cs-CZ" altLang="cs-CZ" sz="2600" dirty="0"/>
              <a:t>,</a:t>
            </a:r>
          </a:p>
          <a:p>
            <a:pPr marL="457200" lvl="1" indent="0">
              <a:buNone/>
            </a:pPr>
            <a:r>
              <a:rPr lang="cs-CZ" altLang="cs-CZ" sz="2600" dirty="0" smtClean="0"/>
              <a:t>              aspirace</a:t>
            </a:r>
            <a:r>
              <a:rPr lang="cs-CZ" altLang="cs-CZ" sz="2600" dirty="0"/>
              <a:t>, </a:t>
            </a:r>
            <a:r>
              <a:rPr lang="cs-CZ" altLang="cs-CZ" sz="2600" dirty="0" smtClean="0"/>
              <a:t>pneumotorax</a:t>
            </a:r>
            <a:r>
              <a:rPr lang="cs-CZ" altLang="cs-CZ" sz="2600" dirty="0"/>
              <a:t>)</a:t>
            </a:r>
          </a:p>
          <a:p>
            <a:pPr lvl="1"/>
            <a:r>
              <a:rPr lang="cs-CZ" altLang="cs-CZ" sz="2600" u="sng" dirty="0"/>
              <a:t>Chronický</a:t>
            </a:r>
            <a:r>
              <a:rPr lang="cs-CZ" altLang="cs-CZ" sz="2600" dirty="0"/>
              <a:t> (déle než 3 týdny, chronické záněty průdušek, bronchogenní karcinom, CHOPN) </a:t>
            </a:r>
          </a:p>
          <a:p>
            <a:pPr lvl="1"/>
            <a:r>
              <a:rPr lang="cs-CZ" altLang="cs-CZ" sz="2600" u="sng" dirty="0"/>
              <a:t>S</a:t>
            </a:r>
            <a:r>
              <a:rPr lang="cs-CZ" altLang="cs-CZ" sz="2600" u="sng" dirty="0" smtClean="0"/>
              <a:t>uchý </a:t>
            </a:r>
          </a:p>
          <a:p>
            <a:pPr lvl="1"/>
            <a:r>
              <a:rPr lang="cs-CZ" altLang="cs-CZ" sz="2600" u="sng" dirty="0" smtClean="0"/>
              <a:t>Vlhký (produktivní)</a:t>
            </a:r>
          </a:p>
          <a:p>
            <a:pPr lvl="1"/>
            <a:endParaRPr lang="cs-CZ" alt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TÉMA: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8101012" cy="38814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altLang="cs-CZ" b="1" dirty="0" smtClean="0"/>
              <a:t>SYMPTOMATOLOGIE</a:t>
            </a:r>
          </a:p>
          <a:p>
            <a:endParaRPr lang="cs-CZ" altLang="cs-CZ" b="1" dirty="0" smtClean="0"/>
          </a:p>
          <a:p>
            <a:r>
              <a:rPr lang="cs-CZ" altLang="cs-CZ" b="1" dirty="0" smtClean="0"/>
              <a:t>ANAMNÉZA</a:t>
            </a:r>
          </a:p>
          <a:p>
            <a:endParaRPr lang="cs-CZ" alt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SYMPTOMATOLOGIE </a:t>
            </a:r>
            <a:br>
              <a:rPr lang="cs-CZ" altLang="cs-CZ" sz="3200"/>
            </a:br>
            <a:r>
              <a:rPr lang="cs-CZ" altLang="cs-CZ" sz="3200"/>
              <a:t>DÝCHYCÍHO SYSTÉMU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775"/>
            <a:ext cx="8244408" cy="4968875"/>
          </a:xfrm>
        </p:spPr>
        <p:txBody>
          <a:bodyPr/>
          <a:lstStyle/>
          <a:p>
            <a:r>
              <a:rPr lang="cs-CZ" altLang="cs-CZ" dirty="0" smtClean="0">
                <a:solidFill>
                  <a:srgbClr val="8B4135"/>
                </a:solidFill>
              </a:rPr>
              <a:t>HEMOPTÝZA </a:t>
            </a:r>
            <a:r>
              <a:rPr lang="cs-CZ" altLang="cs-CZ" sz="1400" dirty="0" smtClean="0"/>
              <a:t>(</a:t>
            </a:r>
            <a:r>
              <a:rPr lang="cs-CZ" sz="1400" kern="1200" dirty="0" smtClean="0"/>
              <a:t>vykašlání </a:t>
            </a:r>
            <a:r>
              <a:rPr lang="cs-CZ" sz="1400" kern="1200" dirty="0"/>
              <a:t>krve </a:t>
            </a:r>
            <a:r>
              <a:rPr lang="cs-CZ" sz="1400" kern="1200" dirty="0" smtClean="0"/>
              <a:t>)</a:t>
            </a:r>
            <a:r>
              <a:rPr lang="cs-CZ" altLang="cs-CZ" sz="1400" dirty="0" smtClean="0"/>
              <a:t>, </a:t>
            </a:r>
            <a:r>
              <a:rPr lang="cs-CZ" altLang="cs-CZ" dirty="0">
                <a:solidFill>
                  <a:srgbClr val="8B4135"/>
                </a:solidFill>
              </a:rPr>
              <a:t>HEMOPTOE </a:t>
            </a:r>
            <a:r>
              <a:rPr lang="cs-CZ" altLang="cs-CZ" sz="1400" dirty="0" smtClean="0"/>
              <a:t>(</a:t>
            </a:r>
            <a:r>
              <a:rPr lang="cs-CZ" sz="1400" kern="1200" dirty="0" smtClean="0"/>
              <a:t>chrlení krve)</a:t>
            </a:r>
            <a:r>
              <a:rPr lang="cs-CZ" sz="2800" kern="1200" dirty="0" smtClean="0"/>
              <a:t> </a:t>
            </a:r>
            <a:r>
              <a:rPr lang="cs-CZ" altLang="cs-CZ" sz="2600" dirty="0" smtClean="0"/>
              <a:t>(</a:t>
            </a:r>
            <a:r>
              <a:rPr lang="cs-CZ" altLang="cs-CZ" sz="2600" dirty="0"/>
              <a:t>bronchogenní karcinom, </a:t>
            </a:r>
            <a:r>
              <a:rPr lang="cs-CZ" altLang="cs-CZ" sz="2600" dirty="0" err="1"/>
              <a:t>chron</a:t>
            </a:r>
            <a:r>
              <a:rPr lang="cs-CZ" altLang="cs-CZ" sz="2600" dirty="0"/>
              <a:t>. </a:t>
            </a:r>
            <a:r>
              <a:rPr lang="cs-CZ" altLang="cs-CZ" sz="2600" dirty="0" smtClean="0"/>
              <a:t>bronchitida</a:t>
            </a:r>
            <a:r>
              <a:rPr lang="cs-CZ" altLang="cs-CZ" sz="2600" dirty="0"/>
              <a:t>, TBC, cévní malformace, při aspiraci)</a:t>
            </a:r>
          </a:p>
          <a:p>
            <a:pPr>
              <a:buNone/>
            </a:pPr>
            <a:r>
              <a:rPr lang="cs-CZ" altLang="cs-CZ" dirty="0">
                <a:solidFill>
                  <a:srgbClr val="8B4135"/>
                </a:solidFill>
              </a:rPr>
              <a:t>	</a:t>
            </a:r>
            <a:r>
              <a:rPr lang="cs-CZ" altLang="cs-CZ" dirty="0" smtClean="0"/>
              <a:t>pozor, rozlišujte pojmy: </a:t>
            </a:r>
            <a:r>
              <a:rPr lang="cs-CZ" altLang="cs-CZ" u="sng" dirty="0" smtClean="0">
                <a:solidFill>
                  <a:srgbClr val="8B4135"/>
                </a:solidFill>
              </a:rPr>
              <a:t>HEMATEMEZA </a:t>
            </a:r>
            <a:r>
              <a:rPr lang="cs-CZ" altLang="cs-CZ" sz="1400" dirty="0" smtClean="0"/>
              <a:t>(</a:t>
            </a:r>
            <a:r>
              <a:rPr lang="cs-CZ" sz="1400" kern="1200" dirty="0" smtClean="0"/>
              <a:t>zvracení krve) </a:t>
            </a:r>
            <a:r>
              <a:rPr lang="cs-CZ" altLang="cs-CZ" u="sng" dirty="0" smtClean="0">
                <a:solidFill>
                  <a:srgbClr val="8B4135"/>
                </a:solidFill>
              </a:rPr>
              <a:t>, MELÉNA</a:t>
            </a:r>
            <a:endParaRPr lang="cs-CZ" altLang="cs-CZ" u="sng" dirty="0">
              <a:solidFill>
                <a:srgbClr val="8B4135"/>
              </a:solidFill>
            </a:endParaRPr>
          </a:p>
          <a:p>
            <a:r>
              <a:rPr lang="cs-CZ" altLang="cs-CZ" dirty="0">
                <a:solidFill>
                  <a:srgbClr val="8B4135"/>
                </a:solidFill>
              </a:rPr>
              <a:t>DUŠNOST </a:t>
            </a:r>
            <a:r>
              <a:rPr lang="cs-CZ" altLang="cs-CZ" sz="2600" dirty="0"/>
              <a:t>(fyziologicky při námaze, </a:t>
            </a:r>
            <a:r>
              <a:rPr lang="cs-CZ" altLang="cs-CZ" sz="2600" dirty="0" err="1"/>
              <a:t>onem</a:t>
            </a:r>
            <a:r>
              <a:rPr lang="cs-CZ" altLang="cs-CZ" sz="2600" dirty="0"/>
              <a:t>. kardiovaskulárního </a:t>
            </a:r>
            <a:r>
              <a:rPr lang="cs-CZ" altLang="cs-CZ" sz="2600" dirty="0" err="1"/>
              <a:t>sy</a:t>
            </a:r>
            <a:r>
              <a:rPr lang="cs-CZ" altLang="cs-CZ" sz="2600" dirty="0"/>
              <a:t>, anemie)</a:t>
            </a:r>
          </a:p>
          <a:p>
            <a:pPr lvl="1"/>
            <a:r>
              <a:rPr lang="cs-CZ" altLang="cs-CZ" sz="2200" dirty="0"/>
              <a:t>Inspirační – tzv.  </a:t>
            </a:r>
            <a:r>
              <a:rPr lang="cs-CZ" altLang="cs-CZ" sz="2200" dirty="0" err="1"/>
              <a:t>s</a:t>
            </a:r>
            <a:r>
              <a:rPr lang="cs-CZ" altLang="cs-CZ" sz="2200" dirty="0" err="1" smtClean="0"/>
              <a:t>tridorózní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dýchání</a:t>
            </a:r>
          </a:p>
          <a:p>
            <a:pPr lvl="1"/>
            <a:r>
              <a:rPr lang="cs-CZ" altLang="cs-CZ" sz="2200" dirty="0"/>
              <a:t>Expirační – např. </a:t>
            </a:r>
            <a:r>
              <a:rPr lang="cs-CZ" altLang="cs-CZ" sz="2200" dirty="0" smtClean="0"/>
              <a:t>astmatický </a:t>
            </a:r>
            <a:r>
              <a:rPr lang="cs-CZ" altLang="cs-CZ" sz="2200" dirty="0"/>
              <a:t>záchvat</a:t>
            </a:r>
          </a:p>
          <a:p>
            <a:pPr lvl="1"/>
            <a:r>
              <a:rPr lang="cs-CZ" altLang="cs-CZ" sz="2200" dirty="0"/>
              <a:t>Námahová x klidová</a:t>
            </a:r>
          </a:p>
          <a:p>
            <a:pPr lvl="1"/>
            <a:r>
              <a:rPr lang="cs-CZ" altLang="cs-CZ" sz="2200" dirty="0"/>
              <a:t>Akutní x chronická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dušnosti NYHA </a:t>
            </a:r>
            <a:br>
              <a:rPr lang="cs-CZ" dirty="0" smtClean="0"/>
            </a:br>
            <a:r>
              <a:rPr lang="cs-CZ" dirty="0" smtClean="0"/>
              <a:t>(New York </a:t>
            </a:r>
            <a:r>
              <a:rPr lang="cs-CZ" dirty="0" err="1" smtClean="0"/>
              <a:t>Heard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620521"/>
              </p:ext>
            </p:extLst>
          </p:nvPr>
        </p:nvGraphicFramePr>
        <p:xfrm>
          <a:off x="971601" y="1790018"/>
          <a:ext cx="7712025" cy="43364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24135"/>
                <a:gridCol w="3243945"/>
                <a:gridCol w="3243945"/>
              </a:tblGrid>
              <a:tr h="48819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/>
                      </a:r>
                      <a:br>
                        <a:rPr lang="cs-CZ" sz="1400" dirty="0">
                          <a:effectLst/>
                        </a:rPr>
                      </a:br>
                      <a:endParaRPr lang="cs-CZ" sz="1400" dirty="0">
                        <a:effectLst/>
                      </a:endParaRP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effectLst/>
                        </a:rPr>
                        <a:t>Definice třídy</a:t>
                      </a:r>
                      <a:endParaRPr lang="cs-CZ" sz="1400" b="1" dirty="0">
                        <a:effectLst/>
                      </a:endParaRP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Omezení činnosti</a:t>
                      </a:r>
                    </a:p>
                    <a:p>
                      <a:pPr algn="ctr"/>
                      <a:endParaRPr lang="cs-CZ" sz="1400" b="1" dirty="0"/>
                    </a:p>
                  </a:txBody>
                  <a:tcPr marL="69742" marR="69742" marT="34871" marB="34871"/>
                </a:tc>
              </a:tr>
              <a:tr h="69742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NYHA I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Nezvládá jen vyšší námahu, rychlejší běh.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Neomezuje se v běžném životě.</a:t>
                      </a:r>
                    </a:p>
                  </a:txBody>
                  <a:tcPr marL="69742" marR="69742" marT="34871" marB="34871" anchor="ctr"/>
                </a:tc>
              </a:tr>
              <a:tr h="69742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NYHA II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Zvládá maximálně rychlejší chůzi, běh nikoliv.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Menší omezení v běžném životě.</a:t>
                      </a:r>
                    </a:p>
                  </a:txBody>
                  <a:tcPr marL="69742" marR="69742" marT="34871" marB="34871" anchor="ctr"/>
                </a:tc>
              </a:tr>
              <a:tr h="111587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NYHA III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Pouze základní domácí činnosti, chůze 4 km/hod. Již běžná aktivita je vyčerpávající.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Významné omezení činnosti i doma.</a:t>
                      </a:r>
                    </a:p>
                  </a:txBody>
                  <a:tcPr marL="69742" marR="69742" marT="34871" marB="34871" anchor="ctr"/>
                </a:tc>
              </a:tr>
              <a:tr h="111587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NYHA IV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Dušnost při minimální námaze i v klidu. Nezbytná pomoc druhé osoby.</a:t>
                      </a:r>
                    </a:p>
                  </a:txBody>
                  <a:tcPr marL="69742" marR="69742" marT="34871" marB="34871"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Zásadní omezení v životě.</a:t>
                      </a:r>
                    </a:p>
                  </a:txBody>
                  <a:tcPr marL="69742" marR="69742" marT="34871" marB="3487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0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SYMPTOMATOLOGIE </a:t>
            </a:r>
            <a:br>
              <a:rPr lang="cs-CZ" altLang="cs-CZ" sz="3200"/>
            </a:br>
            <a:r>
              <a:rPr lang="cs-CZ" altLang="cs-CZ" sz="3200"/>
              <a:t>DÝCHYCÍHO SYSTÉMU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208962" cy="5300662"/>
          </a:xfrm>
        </p:spPr>
        <p:txBody>
          <a:bodyPr/>
          <a:lstStyle/>
          <a:p>
            <a:r>
              <a:rPr lang="cs-CZ" altLang="cs-CZ" dirty="0">
                <a:solidFill>
                  <a:srgbClr val="8B4135"/>
                </a:solidFill>
              </a:rPr>
              <a:t>BOLEST NA HRUDI</a:t>
            </a:r>
          </a:p>
          <a:p>
            <a:pPr lvl="1"/>
            <a:r>
              <a:rPr lang="cs-CZ" altLang="cs-CZ" u="sng" dirty="0"/>
              <a:t>Přesně lokalizovaná</a:t>
            </a:r>
            <a:r>
              <a:rPr lang="cs-CZ" altLang="cs-CZ" dirty="0"/>
              <a:t> – pleuritida, plicní embolie, pneumotorax, bronchitis </a:t>
            </a:r>
            <a:r>
              <a:rPr lang="cs-CZ" altLang="cs-CZ" dirty="0" err="1"/>
              <a:t>acuta</a:t>
            </a:r>
            <a:r>
              <a:rPr lang="cs-CZ" altLang="cs-CZ" dirty="0"/>
              <a:t>, fraktura žeber, herpes </a:t>
            </a:r>
            <a:r>
              <a:rPr lang="cs-CZ" altLang="cs-CZ" dirty="0" err="1"/>
              <a:t>zoster</a:t>
            </a:r>
            <a:endParaRPr lang="cs-CZ" altLang="cs-CZ" dirty="0"/>
          </a:p>
          <a:p>
            <a:pPr lvl="1"/>
            <a:r>
              <a:rPr lang="cs-CZ" altLang="cs-CZ" u="sng" dirty="0"/>
              <a:t>Neohraničená</a:t>
            </a:r>
            <a:r>
              <a:rPr lang="cs-CZ" altLang="cs-CZ" dirty="0"/>
              <a:t> – zhmoždění hrudníku, </a:t>
            </a:r>
            <a:r>
              <a:rPr lang="cs-CZ" altLang="cs-CZ" dirty="0" err="1"/>
              <a:t>polytraumata</a:t>
            </a:r>
            <a:r>
              <a:rPr lang="cs-CZ" altLang="cs-CZ" dirty="0"/>
              <a:t>, bolesti v oblasti páteře</a:t>
            </a:r>
            <a:endParaRPr lang="cs-CZ" altLang="cs-CZ" dirty="0">
              <a:solidFill>
                <a:srgbClr val="8B4135"/>
              </a:solidFill>
            </a:endParaRPr>
          </a:p>
          <a:p>
            <a:r>
              <a:rPr lang="cs-CZ" altLang="cs-CZ" dirty="0">
                <a:solidFill>
                  <a:srgbClr val="8B4135"/>
                </a:solidFill>
              </a:rPr>
              <a:t>DYSFONIE (chrapot) </a:t>
            </a:r>
            <a:r>
              <a:rPr lang="cs-CZ" altLang="cs-CZ" sz="2500" dirty="0"/>
              <a:t>- akutní či chronické onemocnění HCD, ca mediastina, jícnu…</a:t>
            </a:r>
          </a:p>
          <a:p>
            <a:r>
              <a:rPr lang="cs-CZ" altLang="cs-CZ" dirty="0">
                <a:solidFill>
                  <a:srgbClr val="8B4135"/>
                </a:solidFill>
              </a:rPr>
              <a:t>SINGULTUS</a:t>
            </a:r>
            <a:r>
              <a:rPr lang="cs-CZ" altLang="cs-CZ" sz="2500" dirty="0"/>
              <a:t> – vzniká drážděním n. </a:t>
            </a:r>
            <a:r>
              <a:rPr lang="cs-CZ" altLang="cs-CZ" sz="2500" dirty="0" err="1"/>
              <a:t>phrenicus</a:t>
            </a:r>
            <a:r>
              <a:rPr lang="cs-CZ" altLang="cs-CZ" sz="2500" dirty="0"/>
              <a:t> či n. vagus, např. patologické procesy v oblasti mediastina či bez zjevné příčiny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SYMPTOMATOLOGIE KARDIOVASKULÁRNÍHO SYSTÉMU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712075" cy="4313238"/>
          </a:xfrm>
        </p:spPr>
        <p:txBody>
          <a:bodyPr/>
          <a:lstStyle/>
          <a:p>
            <a:r>
              <a:rPr lang="cs-CZ" altLang="cs-CZ" dirty="0">
                <a:solidFill>
                  <a:srgbClr val="8B4135"/>
                </a:solidFill>
              </a:rPr>
              <a:t>BOLEST</a:t>
            </a:r>
            <a:r>
              <a:rPr lang="cs-CZ" altLang="cs-CZ" dirty="0"/>
              <a:t> </a:t>
            </a:r>
            <a:r>
              <a:rPr lang="cs-CZ" altLang="cs-CZ" sz="2500" dirty="0"/>
              <a:t>v krajině srdeční</a:t>
            </a:r>
          </a:p>
          <a:p>
            <a:pPr lvl="1"/>
            <a:r>
              <a:rPr lang="cs-CZ" altLang="cs-CZ" sz="2100" dirty="0"/>
              <a:t>Kardiální – akutní IM</a:t>
            </a:r>
          </a:p>
          <a:p>
            <a:pPr lvl="1"/>
            <a:r>
              <a:rPr lang="cs-CZ" altLang="cs-CZ" sz="2100" dirty="0"/>
              <a:t>Nekardiální – postižení mezižeberních svalů či jejich úponů, pleurální bolest</a:t>
            </a:r>
          </a:p>
          <a:p>
            <a:r>
              <a:rPr lang="cs-CZ" altLang="cs-CZ" sz="2800" dirty="0">
                <a:solidFill>
                  <a:srgbClr val="8B4135"/>
                </a:solidFill>
              </a:rPr>
              <a:t>BUŠENÍ SRDCE (PALPITACE) </a:t>
            </a:r>
            <a:r>
              <a:rPr lang="cs-CZ" altLang="cs-CZ" sz="2800" dirty="0"/>
              <a:t>-</a:t>
            </a:r>
            <a:r>
              <a:rPr lang="cs-CZ" altLang="cs-CZ" sz="2800" dirty="0">
                <a:solidFill>
                  <a:srgbClr val="8B4135"/>
                </a:solidFill>
              </a:rPr>
              <a:t> </a:t>
            </a:r>
            <a:r>
              <a:rPr lang="cs-CZ" altLang="cs-CZ" sz="2500" dirty="0"/>
              <a:t>vjem srdeční činnosti (poruchy převodního </a:t>
            </a:r>
            <a:r>
              <a:rPr lang="cs-CZ" altLang="cs-CZ" sz="2500" dirty="0" err="1"/>
              <a:t>sy</a:t>
            </a:r>
            <a:r>
              <a:rPr lang="cs-CZ" altLang="cs-CZ" sz="2500" dirty="0"/>
              <a:t>, psychogenní příčiny)</a:t>
            </a:r>
          </a:p>
          <a:p>
            <a:r>
              <a:rPr lang="cs-CZ" altLang="cs-CZ" sz="2800" dirty="0">
                <a:solidFill>
                  <a:srgbClr val="8B4135"/>
                </a:solidFill>
              </a:rPr>
              <a:t>SYNKOPA </a:t>
            </a:r>
            <a:r>
              <a:rPr lang="cs-CZ" altLang="cs-CZ" sz="2500" dirty="0"/>
              <a:t>– poruchy srdečního rytmu, iontová </a:t>
            </a:r>
            <a:r>
              <a:rPr lang="cs-CZ" altLang="cs-CZ" sz="2500" dirty="0" err="1"/>
              <a:t>disbalance</a:t>
            </a:r>
            <a:r>
              <a:rPr lang="cs-CZ" altLang="cs-CZ" sz="2500" dirty="0"/>
              <a:t> (K), poruchy autonomní nervové regulace, aortální stenóza</a:t>
            </a:r>
          </a:p>
          <a:p>
            <a:pPr lvl="1"/>
            <a:endParaRPr lang="cs-CZ" alt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SYMPTOMATOLOGIE KARDIOVASKULÁRNÍHO SYSTÉMU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27213"/>
            <a:ext cx="8065591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8B4135"/>
                </a:solidFill>
              </a:rPr>
              <a:t>OTOKY</a:t>
            </a:r>
            <a:r>
              <a:rPr lang="cs-CZ" altLang="cs-CZ" dirty="0"/>
              <a:t> – příznak srdečního selhání, </a:t>
            </a:r>
            <a:r>
              <a:rPr lang="cs-CZ" altLang="cs-CZ" dirty="0" err="1"/>
              <a:t>onem</a:t>
            </a:r>
            <a:r>
              <a:rPr lang="cs-CZ" altLang="cs-CZ" dirty="0"/>
              <a:t>. ledvin, nejnápadnější v poloze ve stoje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8B4135"/>
                </a:solidFill>
              </a:rPr>
              <a:t>BOLEST V LÝTKU</a:t>
            </a:r>
            <a:r>
              <a:rPr lang="cs-CZ" altLang="cs-CZ" dirty="0"/>
              <a:t> – aterosklerotické postižení dolních končetin, tzv. klaudikační bolest, hluboká žilní trombóza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8B4135"/>
                </a:solidFill>
              </a:rPr>
              <a:t>VYMIZENÍ PERIFERNÍ PULZACE</a:t>
            </a:r>
            <a:r>
              <a:rPr lang="cs-CZ" altLang="cs-CZ" dirty="0"/>
              <a:t> </a:t>
            </a:r>
            <a:r>
              <a:rPr lang="cs-CZ" altLang="cs-CZ" dirty="0" smtClean="0"/>
              <a:t>na DKK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848600" cy="1143000"/>
          </a:xfrm>
        </p:spPr>
        <p:txBody>
          <a:bodyPr/>
          <a:lstStyle/>
          <a:p>
            <a:r>
              <a:rPr lang="cs-CZ" altLang="cs-CZ" sz="3200"/>
              <a:t>SYMPTOMATOLOGIE </a:t>
            </a:r>
            <a:br>
              <a:rPr lang="cs-CZ" altLang="cs-CZ" sz="3200"/>
            </a:br>
            <a:r>
              <a:rPr lang="cs-CZ" altLang="cs-CZ" sz="3200"/>
              <a:t>GASTOINTESTINÁLNÍHO TRAKTU - GIT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640638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8B4135"/>
                </a:solidFill>
              </a:rPr>
              <a:t>NECHUTENSTVÍ, HUBNUTÍ</a:t>
            </a:r>
            <a:r>
              <a:rPr lang="cs-CZ" altLang="cs-CZ" dirty="0"/>
              <a:t> – symptom tělesných i psychických onemocnění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8B4135"/>
                </a:solidFill>
              </a:rPr>
              <a:t>NAUZEA, ZVRACENÍ, MISERERE </a:t>
            </a:r>
            <a:r>
              <a:rPr lang="cs-CZ" altLang="cs-CZ" sz="1400" dirty="0" smtClean="0"/>
              <a:t>(</a:t>
            </a:r>
            <a:r>
              <a:rPr lang="cs-CZ" sz="1400" kern="1200" dirty="0"/>
              <a:t>smiluj </a:t>
            </a:r>
            <a:r>
              <a:rPr lang="cs-CZ" sz="1400" kern="1200" dirty="0" smtClean="0"/>
              <a:t>se) </a:t>
            </a:r>
            <a:r>
              <a:rPr lang="cs-CZ" altLang="cs-CZ" dirty="0" smtClean="0"/>
              <a:t>(stenózy</a:t>
            </a:r>
            <a:r>
              <a:rPr lang="cs-CZ" altLang="cs-CZ" dirty="0"/>
              <a:t>, peptický vřed – možno s příměsí krve -</a:t>
            </a:r>
            <a:r>
              <a:rPr lang="cs-CZ" altLang="cs-CZ" dirty="0">
                <a:solidFill>
                  <a:srgbClr val="8B4135"/>
                </a:solidFill>
              </a:rPr>
              <a:t> HEMATEMEZA</a:t>
            </a:r>
            <a:r>
              <a:rPr lang="cs-CZ" altLang="cs-CZ" dirty="0" smtClean="0">
                <a:solidFill>
                  <a:srgbClr val="8B4135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8B4135"/>
                </a:solidFill>
              </a:rPr>
              <a:t>FETOR </a:t>
            </a:r>
            <a:r>
              <a:rPr lang="cs-CZ" altLang="cs-CZ" dirty="0">
                <a:solidFill>
                  <a:srgbClr val="8B4135"/>
                </a:solidFill>
              </a:rPr>
              <a:t>EX ORE</a:t>
            </a:r>
            <a:r>
              <a:rPr lang="cs-CZ" altLang="cs-CZ" dirty="0"/>
              <a:t> (pach jater při jaterním selhání, aceton při diabetické </a:t>
            </a:r>
            <a:r>
              <a:rPr lang="cs-CZ" altLang="cs-CZ" dirty="0" err="1"/>
              <a:t>ketoacidóze</a:t>
            </a:r>
            <a:r>
              <a:rPr lang="cs-CZ" altLang="cs-CZ" dirty="0"/>
              <a:t>, </a:t>
            </a:r>
            <a:r>
              <a:rPr lang="cs-CZ" altLang="cs-CZ" dirty="0" err="1"/>
              <a:t>kaseinifikace</a:t>
            </a:r>
            <a:r>
              <a:rPr lang="cs-CZ" altLang="cs-CZ" dirty="0"/>
              <a:t> chrupu, alkoholový zápach, ileus…)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920037" cy="1143000"/>
          </a:xfrm>
        </p:spPr>
        <p:txBody>
          <a:bodyPr/>
          <a:lstStyle/>
          <a:p>
            <a:r>
              <a:rPr lang="cs-CZ" altLang="cs-CZ" sz="3200"/>
              <a:t>SYMPTOMATOLOGIE </a:t>
            </a:r>
            <a:br>
              <a:rPr lang="cs-CZ" altLang="cs-CZ" sz="3200"/>
            </a:br>
            <a:r>
              <a:rPr lang="cs-CZ" altLang="cs-CZ" sz="3200"/>
              <a:t>GASTOINTESTINÁLNÍHO TRAKTU - GIT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2"/>
            <a:ext cx="8172450" cy="4969147"/>
          </a:xfrm>
        </p:spPr>
        <p:txBody>
          <a:bodyPr/>
          <a:lstStyle/>
          <a:p>
            <a:r>
              <a:rPr lang="cs-CZ" altLang="cs-CZ" dirty="0">
                <a:solidFill>
                  <a:srgbClr val="8B4135"/>
                </a:solidFill>
              </a:rPr>
              <a:t>BOLESTI BŘICHA</a:t>
            </a:r>
          </a:p>
          <a:p>
            <a:pPr lvl="1"/>
            <a:r>
              <a:rPr lang="cs-CZ" altLang="cs-CZ" u="sng" dirty="0"/>
              <a:t>Viscerální</a:t>
            </a:r>
            <a:r>
              <a:rPr lang="cs-CZ" altLang="cs-CZ" dirty="0"/>
              <a:t> (obtížná lokalizace, povrchová, např. dráždění sliznice </a:t>
            </a:r>
            <a:r>
              <a:rPr lang="cs-CZ" altLang="cs-CZ" dirty="0" smtClean="0"/>
              <a:t>močovodu konkrementy)</a:t>
            </a:r>
            <a:endParaRPr lang="cs-CZ" altLang="cs-CZ" dirty="0"/>
          </a:p>
          <a:p>
            <a:pPr lvl="1"/>
            <a:r>
              <a:rPr lang="cs-CZ" altLang="cs-CZ" u="sng" dirty="0"/>
              <a:t>Somatická</a:t>
            </a:r>
            <a:r>
              <a:rPr lang="cs-CZ" altLang="cs-CZ" dirty="0"/>
              <a:t> (ostrá, ohraničená, hlubší postižení orgánů, např. </a:t>
            </a:r>
            <a:r>
              <a:rPr lang="cs-CZ" altLang="cs-CZ" dirty="0" err="1"/>
              <a:t>pancreatitis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)</a:t>
            </a:r>
          </a:p>
          <a:p>
            <a:pPr lvl="1">
              <a:buFont typeface="Wingdings" pitchFamily="2" charset="2"/>
              <a:buNone/>
            </a:pPr>
            <a:endParaRPr lang="cs-CZ" altLang="cs-CZ" sz="800" dirty="0">
              <a:solidFill>
                <a:srgbClr val="8B4135"/>
              </a:solidFill>
            </a:endParaRPr>
          </a:p>
          <a:p>
            <a:r>
              <a:rPr lang="cs-CZ" altLang="cs-CZ" dirty="0">
                <a:solidFill>
                  <a:srgbClr val="8B4135"/>
                </a:solidFill>
              </a:rPr>
              <a:t>HLASITÁ/ZVÝŠENÁ STŘEVNÍ PERISTALTIKA</a:t>
            </a:r>
            <a:r>
              <a:rPr lang="cs-CZ" altLang="cs-CZ" dirty="0"/>
              <a:t> </a:t>
            </a:r>
            <a:r>
              <a:rPr lang="cs-CZ" altLang="cs-CZ" sz="2500" dirty="0"/>
              <a:t>(nad místem střevní neprůchodnosti</a:t>
            </a:r>
            <a:r>
              <a:rPr lang="cs-CZ" altLang="cs-CZ" sz="2500" dirty="0" smtClean="0"/>
              <a:t>)</a:t>
            </a:r>
          </a:p>
          <a:p>
            <a:r>
              <a:rPr lang="cs-CZ" altLang="cs-CZ" sz="2800" dirty="0" smtClean="0"/>
              <a:t>Zástava střevní peristaltiky - </a:t>
            </a:r>
            <a:r>
              <a:rPr lang="cs-CZ" altLang="cs-CZ" sz="2800" dirty="0" smtClean="0">
                <a:solidFill>
                  <a:srgbClr val="8B4135"/>
                </a:solidFill>
              </a:rPr>
              <a:t>ILEUS</a:t>
            </a:r>
            <a:endParaRPr lang="cs-CZ" altLang="cs-CZ" sz="2800" dirty="0"/>
          </a:p>
          <a:p>
            <a:pPr>
              <a:buFont typeface="Wingdings" pitchFamily="2" charset="2"/>
              <a:buNone/>
            </a:pPr>
            <a:endParaRPr lang="cs-CZ" altLang="cs-CZ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921625" cy="1143000"/>
          </a:xfrm>
        </p:spPr>
        <p:txBody>
          <a:bodyPr/>
          <a:lstStyle/>
          <a:p>
            <a:r>
              <a:rPr lang="cs-CZ" altLang="cs-CZ" sz="3200"/>
              <a:t>SYMPTOMATOLOGIE </a:t>
            </a:r>
            <a:br>
              <a:rPr lang="cs-CZ" altLang="cs-CZ" sz="3200"/>
            </a:br>
            <a:r>
              <a:rPr lang="cs-CZ" altLang="cs-CZ" sz="3200"/>
              <a:t>GASTOINTESTINÁLNÍHO TRAKTU - GIT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992888" cy="4385816"/>
          </a:xfrm>
        </p:spPr>
        <p:txBody>
          <a:bodyPr/>
          <a:lstStyle/>
          <a:p>
            <a:r>
              <a:rPr lang="cs-CZ" altLang="cs-CZ" dirty="0">
                <a:solidFill>
                  <a:srgbClr val="8B4135"/>
                </a:solidFill>
              </a:rPr>
              <a:t>ZMĚNY VE VYPRAZDŇOVÁNÍ STOLICE</a:t>
            </a:r>
          </a:p>
          <a:p>
            <a:pPr>
              <a:buFont typeface="Wingdings" pitchFamily="2" charset="2"/>
              <a:buNone/>
            </a:pPr>
            <a:r>
              <a:rPr lang="cs-CZ" altLang="cs-CZ" dirty="0"/>
              <a:t>  (průjem, zácpa, </a:t>
            </a:r>
            <a:r>
              <a:rPr lang="cs-CZ" altLang="cs-CZ" dirty="0" smtClean="0"/>
              <a:t>tenesmus) </a:t>
            </a:r>
            <a:endParaRPr lang="cs-CZ" altLang="cs-CZ" dirty="0"/>
          </a:p>
          <a:p>
            <a:r>
              <a:rPr lang="cs-CZ" altLang="cs-CZ" dirty="0" smtClean="0">
                <a:solidFill>
                  <a:srgbClr val="8B4135"/>
                </a:solidFill>
              </a:rPr>
              <a:t>STEATOREA </a:t>
            </a:r>
            <a:r>
              <a:rPr lang="cs-CZ" altLang="cs-CZ" sz="1600" dirty="0" smtClean="0"/>
              <a:t>(</a:t>
            </a:r>
            <a:r>
              <a:rPr lang="cs-CZ" sz="1600" dirty="0"/>
              <a:t>nadměrné množství tuku ve stolici v důsledku jeho porušeného trávení či vstřebávání </a:t>
            </a:r>
            <a:r>
              <a:rPr lang="cs-CZ" sz="1600" dirty="0" smtClean="0"/>
              <a:t>malabsorpce)</a:t>
            </a:r>
            <a:endParaRPr lang="cs-CZ" altLang="cs-CZ" sz="1600" dirty="0"/>
          </a:p>
          <a:p>
            <a:r>
              <a:rPr lang="cs-CZ" altLang="cs-CZ" dirty="0">
                <a:solidFill>
                  <a:srgbClr val="8B4135"/>
                </a:solidFill>
              </a:rPr>
              <a:t>INKONTINENCE STOLICE</a:t>
            </a:r>
          </a:p>
          <a:p>
            <a:r>
              <a:rPr lang="cs-CZ" altLang="cs-CZ" dirty="0">
                <a:solidFill>
                  <a:srgbClr val="8B4135"/>
                </a:solidFill>
              </a:rPr>
              <a:t>KRVÁCENÍ Z </a:t>
            </a:r>
            <a:r>
              <a:rPr lang="cs-CZ" altLang="cs-CZ" dirty="0" smtClean="0">
                <a:solidFill>
                  <a:srgbClr val="8B4135"/>
                </a:solidFill>
              </a:rPr>
              <a:t>KONEČNÍKU A TL. STŘEVA</a:t>
            </a:r>
          </a:p>
          <a:p>
            <a:pPr lvl="1"/>
            <a:r>
              <a:rPr lang="cs-CZ" altLang="cs-CZ" dirty="0"/>
              <a:t>m</a:t>
            </a:r>
            <a:r>
              <a:rPr lang="cs-CZ" altLang="cs-CZ" dirty="0" smtClean="0"/>
              <a:t>ikroskopické, tzv</a:t>
            </a:r>
            <a:r>
              <a:rPr lang="cs-CZ" altLang="cs-CZ" dirty="0"/>
              <a:t>. okultní</a:t>
            </a:r>
          </a:p>
          <a:p>
            <a:pPr lvl="1"/>
            <a:r>
              <a:rPr lang="cs-CZ" altLang="cs-CZ" dirty="0"/>
              <a:t>m</a:t>
            </a:r>
            <a:r>
              <a:rPr lang="cs-CZ" altLang="cs-CZ" dirty="0" smtClean="0"/>
              <a:t>akroskopické, tzv</a:t>
            </a:r>
            <a:r>
              <a:rPr lang="cs-CZ" altLang="cs-CZ" dirty="0"/>
              <a:t>. </a:t>
            </a:r>
            <a:r>
              <a:rPr lang="cs-CZ" altLang="cs-CZ" dirty="0" smtClean="0"/>
              <a:t>viditelné </a:t>
            </a:r>
            <a:r>
              <a:rPr lang="cs-CZ" altLang="cs-CZ" cap="all" dirty="0" smtClean="0">
                <a:solidFill>
                  <a:srgbClr val="8B4135"/>
                </a:solidFill>
              </a:rPr>
              <a:t>enteroragie</a:t>
            </a:r>
            <a:r>
              <a:rPr lang="cs-CZ" altLang="cs-CZ" dirty="0" smtClean="0"/>
              <a:t> </a:t>
            </a:r>
            <a:r>
              <a:rPr lang="cs-CZ" altLang="cs-CZ" dirty="0"/>
              <a:t>(zejm. z tlustého střeva</a:t>
            </a:r>
            <a:r>
              <a:rPr lang="cs-CZ" altLang="cs-CZ" dirty="0" smtClean="0"/>
              <a:t>)</a:t>
            </a:r>
            <a:endParaRPr lang="cs-CZ" altLang="cs-CZ" dirty="0" smtClean="0">
              <a:solidFill>
                <a:srgbClr val="8B4135"/>
              </a:solidFill>
            </a:endParaRPr>
          </a:p>
          <a:p>
            <a:r>
              <a:rPr lang="cs-CZ" altLang="cs-CZ" dirty="0" smtClean="0">
                <a:solidFill>
                  <a:srgbClr val="8B4135"/>
                </a:solidFill>
              </a:rPr>
              <a:t>MELÉNA </a:t>
            </a:r>
            <a:r>
              <a:rPr lang="cs-CZ" altLang="cs-CZ" dirty="0" smtClean="0"/>
              <a:t>– stolice s natrávenou krví               ze žaludku</a:t>
            </a:r>
            <a:endParaRPr lang="cs-CZ" altLang="cs-CZ" dirty="0"/>
          </a:p>
          <a:p>
            <a:pPr marL="457200" lvl="1" indent="0">
              <a:buNone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4" name="Rectangle 24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313613" cy="1143000"/>
          </a:xfrm>
        </p:spPr>
        <p:txBody>
          <a:bodyPr/>
          <a:lstStyle/>
          <a:p>
            <a:r>
              <a:rPr lang="cs-CZ" altLang="cs-CZ" sz="3200" dirty="0"/>
              <a:t>SYMPTOMATOLOGIE LEDVIN  </a:t>
            </a:r>
            <a:br>
              <a:rPr lang="cs-CZ" altLang="cs-CZ" sz="3200" dirty="0"/>
            </a:br>
            <a:r>
              <a:rPr lang="cs-CZ" altLang="cs-CZ" sz="3200" dirty="0"/>
              <a:t>A MOČOVÉHO SYSTÉMU</a:t>
            </a:r>
          </a:p>
        </p:txBody>
      </p:sp>
      <p:graphicFrame>
        <p:nvGraphicFramePr>
          <p:cNvPr id="66592" name="Group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2762583"/>
              </p:ext>
            </p:extLst>
          </p:nvPr>
        </p:nvGraphicFramePr>
        <p:xfrm>
          <a:off x="1064034" y="1988840"/>
          <a:ext cx="7560443" cy="431672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90442"/>
                <a:gridCol w="4470001"/>
              </a:tblGrid>
              <a:tr h="635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Množství moče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Terminologie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123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2500 ml/24h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POLYURIE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(polyurická fáze selhání ledvin, DM, 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hyperhydrataci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786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 až 2500 ml/24h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Normální denní diuréza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B4135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105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500 (400) ml/24h </a:t>
                      </a:r>
                      <a:r>
                        <a:rPr lang="cs-CZ" sz="1800" kern="1200" dirty="0" smtClean="0">
                          <a:effectLst/>
                        </a:rPr>
                        <a:t>nebo méně než 20 ml/h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OLIGURIE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(dehydratace, selhání ledvin)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598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100 ml/24h.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ANURIE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B4135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SYMPTOMATOLOGIE LEDVIN  </a:t>
            </a:r>
            <a:br>
              <a:rPr lang="cs-CZ" altLang="cs-CZ" dirty="0"/>
            </a:br>
            <a:r>
              <a:rPr lang="cs-CZ" altLang="cs-CZ" dirty="0"/>
              <a:t>A MOČOVÉHO SYSTÉMU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29149"/>
              </p:ext>
            </p:extLst>
          </p:nvPr>
        </p:nvGraphicFramePr>
        <p:xfrm>
          <a:off x="1115616" y="1556792"/>
          <a:ext cx="7776864" cy="510269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240"/>
                <a:gridCol w="5616624"/>
              </a:tblGrid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zadržení moči v močovém měchýři a nemožnost se </a:t>
                      </a:r>
                      <a:r>
                        <a:rPr lang="cs-CZ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vymočit</a:t>
                      </a:r>
                      <a:endParaRPr lang="cs-CZ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nykturie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noční močení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enuresis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pomočování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enuresis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nocturna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noční pomočování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enuresis diurna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pomočování v průběhu dne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paradoxní ischurie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zadržení moči provázené odchodem moči z přeplněného močového měchýře po kapkách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dysurie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obtížné a bolestivé močení, provázené pálením a řezáním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strangurie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bolest a řezavý pocit při močení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polakisurie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časté nucení na moč, provázené vymočením malého množství moči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hematurie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krev v moči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pyurie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přítomnost velkého množství leukocytů až hnisu v moči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proteinurie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přítomnost bílkovin v moči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11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Schematické rozdělení symptomatologie - příznaků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0013" y="1988839"/>
            <a:ext cx="7313612" cy="3953173"/>
          </a:xfrm>
        </p:spPr>
        <p:txBody>
          <a:bodyPr/>
          <a:lstStyle/>
          <a:p>
            <a:r>
              <a:rPr lang="cs-CZ" dirty="0" smtClean="0"/>
              <a:t>Nespecifické</a:t>
            </a:r>
          </a:p>
          <a:p>
            <a:r>
              <a:rPr lang="cs-CZ" dirty="0" smtClean="0"/>
              <a:t>Specifické</a:t>
            </a:r>
          </a:p>
          <a:p>
            <a:endParaRPr lang="cs-CZ" dirty="0"/>
          </a:p>
          <a:p>
            <a:r>
              <a:rPr lang="cs-CZ" dirty="0" smtClean="0"/>
              <a:t>Objektivní</a:t>
            </a:r>
          </a:p>
          <a:p>
            <a:r>
              <a:rPr lang="cs-CZ" dirty="0" smtClean="0"/>
              <a:t>Subjektivní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4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01625"/>
            <a:ext cx="7496001" cy="1143000"/>
          </a:xfrm>
        </p:spPr>
        <p:txBody>
          <a:bodyPr/>
          <a:lstStyle/>
          <a:p>
            <a:r>
              <a:rPr lang="cs-CZ" sz="3200" dirty="0" smtClean="0"/>
              <a:t>SYMPTOMATOLOGIE ALERGICKÝCH ONEMOCNĚNÍ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27213"/>
            <a:ext cx="7784033" cy="4114800"/>
          </a:xfrm>
        </p:spPr>
        <p:txBody>
          <a:bodyPr/>
          <a:lstStyle/>
          <a:p>
            <a:r>
              <a:rPr lang="cs-CZ" sz="2400" dirty="0" smtClean="0">
                <a:solidFill>
                  <a:srgbClr val="8B4135"/>
                </a:solidFill>
              </a:rPr>
              <a:t>ANGIOEDÉM</a:t>
            </a:r>
            <a:r>
              <a:rPr lang="cs-CZ" sz="2400" dirty="0" smtClean="0"/>
              <a:t> – akutní, ohraničený nezánětlivý otok kůže a podkoží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8B4135"/>
                </a:solidFill>
              </a:rPr>
              <a:t>BRONCHOSPASMUS</a:t>
            </a:r>
            <a:r>
              <a:rPr lang="cs-CZ" sz="2400" dirty="0" smtClean="0"/>
              <a:t> – různý stupeň křeče bronchiální svaloviny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8B4135"/>
                </a:solidFill>
              </a:rPr>
              <a:t>EKZÉM</a:t>
            </a:r>
            <a:r>
              <a:rPr lang="cs-CZ" sz="2400" dirty="0" smtClean="0"/>
              <a:t> – neinfekční zánětlivé onemocnění kůže (dermatóza)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8B4135"/>
                </a:solidFill>
              </a:rPr>
              <a:t>CHRAPOT, KAŠEL, STRIDOR, EDÉM LARYNGU </a:t>
            </a:r>
            <a:r>
              <a:rPr lang="cs-CZ" sz="2400" dirty="0" smtClean="0"/>
              <a:t>– z důvodu otoku HCD</a:t>
            </a:r>
          </a:p>
        </p:txBody>
      </p:sp>
    </p:spTree>
    <p:extLst>
      <p:ext uri="{BB962C8B-B14F-4D97-AF65-F5344CB8AC3E}">
        <p14:creationId xmlns:p14="http://schemas.microsoft.com/office/powerpoint/2010/main" val="32191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SYMPTOMATOLOGIE ALERGICKÝCH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27213"/>
            <a:ext cx="8064896" cy="4114800"/>
          </a:xfrm>
        </p:spPr>
        <p:txBody>
          <a:bodyPr/>
          <a:lstStyle/>
          <a:p>
            <a:r>
              <a:rPr lang="cs-CZ" sz="2400" dirty="0">
                <a:solidFill>
                  <a:srgbClr val="8B4135"/>
                </a:solidFill>
              </a:rPr>
              <a:t>KOPŘIVKA (URTICARIA) </a:t>
            </a:r>
            <a:r>
              <a:rPr lang="cs-CZ" sz="2400" dirty="0"/>
              <a:t>– edém dermis v důsledku </a:t>
            </a:r>
            <a:r>
              <a:rPr lang="cs-CZ" sz="2400" dirty="0" smtClean="0"/>
              <a:t>dilatace a zvýšené permeability kapilár v důsledku působení histaminu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8B4135"/>
                </a:solidFill>
              </a:rPr>
              <a:t>NAUZEA, ZVRACENÍ, PRŮJEM </a:t>
            </a:r>
            <a:r>
              <a:rPr lang="cs-CZ" sz="2400" dirty="0" smtClean="0"/>
              <a:t>– obvykle u potravinových alergií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8B4135"/>
                </a:solidFill>
              </a:rPr>
              <a:t>SVĚDĚNÍ (PRURITUS) </a:t>
            </a:r>
          </a:p>
          <a:p>
            <a:endParaRPr lang="cs-CZ" sz="2400" dirty="0" smtClean="0">
              <a:solidFill>
                <a:srgbClr val="8B4135"/>
              </a:solidFill>
            </a:endParaRPr>
          </a:p>
          <a:p>
            <a:r>
              <a:rPr lang="cs-CZ" sz="2400" dirty="0" smtClean="0">
                <a:solidFill>
                  <a:srgbClr val="8B4135"/>
                </a:solidFill>
              </a:rPr>
              <a:t>SVĚTLOPLACHOST, SLZENÍ	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8B4135"/>
                </a:solidFill>
              </a:rPr>
              <a:t>	</a:t>
            </a:r>
          </a:p>
          <a:p>
            <a:r>
              <a:rPr lang="cs-CZ" sz="2400" dirty="0" smtClean="0">
                <a:solidFill>
                  <a:srgbClr val="8B4135"/>
                </a:solidFill>
              </a:rPr>
              <a:t>ŠOKOVÝ STAV</a:t>
            </a:r>
            <a:endParaRPr lang="cs-CZ" sz="2400" dirty="0">
              <a:solidFill>
                <a:srgbClr val="8B41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01625"/>
            <a:ext cx="7568009" cy="1143000"/>
          </a:xfrm>
        </p:spPr>
        <p:txBody>
          <a:bodyPr/>
          <a:lstStyle/>
          <a:p>
            <a:r>
              <a:rPr lang="cs-CZ" sz="3200" dirty="0" smtClean="0"/>
              <a:t>SYMPTOMATOLOGIE REVMATICKÝCH ONEMOCNĚNÍ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27212"/>
            <a:ext cx="7776864" cy="4410099"/>
          </a:xfrm>
        </p:spPr>
        <p:txBody>
          <a:bodyPr/>
          <a:lstStyle/>
          <a:p>
            <a:r>
              <a:rPr lang="cs-CZ" sz="2800" dirty="0" smtClean="0">
                <a:solidFill>
                  <a:srgbClr val="8B4135"/>
                </a:solidFill>
              </a:rPr>
              <a:t>BOLEST</a:t>
            </a:r>
            <a:r>
              <a:rPr lang="cs-CZ" sz="2800" dirty="0" smtClean="0"/>
              <a:t> – námahová, při zánětlivém  procesu, klouby ruky a nohy, nártu, zápěstí…</a:t>
            </a:r>
          </a:p>
          <a:p>
            <a:r>
              <a:rPr lang="cs-CZ" sz="2800" dirty="0" smtClean="0">
                <a:solidFill>
                  <a:srgbClr val="8B4135"/>
                </a:solidFill>
              </a:rPr>
              <a:t>KLOUBNÍ DEFORMACE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solidFill>
                  <a:srgbClr val="8B4135"/>
                </a:solidFill>
              </a:rPr>
              <a:t>OTOK, RANNÍ ZTUHLOST, POKLES ROZSAHU POHYBU KLOUBU</a:t>
            </a:r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845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3781"/>
            <a:ext cx="2676525" cy="15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SYMPTOMATOLOGIE REVMATICKÝCH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844824"/>
            <a:ext cx="7776864" cy="4114800"/>
          </a:xfrm>
        </p:spPr>
        <p:txBody>
          <a:bodyPr/>
          <a:lstStyle/>
          <a:p>
            <a:r>
              <a:rPr lang="cs-CZ" sz="2800" dirty="0" smtClean="0">
                <a:solidFill>
                  <a:srgbClr val="8B4135"/>
                </a:solidFill>
              </a:rPr>
              <a:t>SUBFEBRILIE</a:t>
            </a:r>
          </a:p>
          <a:p>
            <a:r>
              <a:rPr lang="cs-CZ" sz="2800" dirty="0" smtClean="0"/>
              <a:t>ÚNAVNOST, NEVÝKONNOST, SVALOVÁ SLABOST</a:t>
            </a:r>
          </a:p>
          <a:p>
            <a:r>
              <a:rPr lang="cs-CZ" sz="2800" dirty="0" smtClean="0">
                <a:solidFill>
                  <a:srgbClr val="8B4135"/>
                </a:solidFill>
              </a:rPr>
              <a:t>ZTRÁTA TĚLESNÉ HMOTNOSTI</a:t>
            </a:r>
          </a:p>
          <a:p>
            <a:r>
              <a:rPr lang="cs-CZ" sz="2800" dirty="0" smtClean="0"/>
              <a:t>VÝKYVY NÁLAD</a:t>
            </a:r>
          </a:p>
          <a:p>
            <a:endParaRPr lang="cs-CZ" sz="2800" dirty="0"/>
          </a:p>
          <a:p>
            <a:r>
              <a:rPr lang="cs-CZ" sz="2000" dirty="0" smtClean="0"/>
              <a:t>Symptomatologie revmatických onemocnění je spojena s chronicky probíhajícím zánětem v těle!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46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476672"/>
            <a:ext cx="799288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STANOVENÍ SPRÁVNÉ DIAGNÓZY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15616" y="1827213"/>
            <a:ext cx="7568009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55 % anamnéza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20 % fyzikální vyšetření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20 % laboratorní vyšetření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5 %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106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01625"/>
            <a:ext cx="7424737" cy="1143000"/>
          </a:xfrm>
        </p:spPr>
        <p:txBody>
          <a:bodyPr/>
          <a:lstStyle/>
          <a:p>
            <a:r>
              <a:rPr lang="cs-CZ" altLang="cs-CZ" dirty="0"/>
              <a:t>ANAMÉZA					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28775"/>
            <a:ext cx="8202488" cy="5040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400" b="1" i="1" dirty="0" smtClean="0"/>
              <a:t>Soubor všech údajů o zdravotním stavu nemocného od narození do současné doby</a:t>
            </a:r>
            <a:endParaRPr lang="cs-CZ" altLang="cs-CZ" sz="2400" b="1" i="1" dirty="0"/>
          </a:p>
          <a:p>
            <a:pPr>
              <a:buFont typeface="Wingdings" pitchFamily="2" charset="2"/>
              <a:buNone/>
            </a:pPr>
            <a:endParaRPr lang="cs-CZ" altLang="cs-CZ" sz="2400" i="1" dirty="0"/>
          </a:p>
          <a:p>
            <a:r>
              <a:rPr lang="cs-CZ" altLang="cs-CZ" sz="2400" i="1" dirty="0" smtClean="0">
                <a:solidFill>
                  <a:srgbClr val="8B4135"/>
                </a:solidFill>
              </a:rPr>
              <a:t>řádně odebraná anamnéze </a:t>
            </a:r>
            <a:r>
              <a:rPr lang="cs-CZ" altLang="cs-CZ" sz="2400" i="1" dirty="0" smtClean="0">
                <a:solidFill>
                  <a:srgbClr val="8B41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altLang="cs-CZ" sz="2400" i="1" dirty="0" smtClean="0">
                <a:solidFill>
                  <a:srgbClr val="8B4135"/>
                </a:solidFill>
              </a:rPr>
              <a:t>správná diagnostika</a:t>
            </a:r>
            <a:endParaRPr lang="cs-CZ" altLang="cs-CZ" sz="2400" i="1" dirty="0">
              <a:solidFill>
                <a:srgbClr val="8B4135"/>
              </a:solidFill>
            </a:endParaRPr>
          </a:p>
          <a:p>
            <a:endParaRPr lang="cs-CZ" altLang="cs-CZ" sz="2400" i="1" dirty="0"/>
          </a:p>
          <a:p>
            <a:pPr>
              <a:buFont typeface="Wingdings" pitchFamily="2" charset="2"/>
              <a:buNone/>
            </a:pPr>
            <a:r>
              <a:rPr lang="cs-CZ" altLang="cs-CZ" sz="2400" dirty="0"/>
              <a:t>Komunikace vedená za účelem zjištění:</a:t>
            </a:r>
          </a:p>
          <a:p>
            <a:r>
              <a:rPr lang="cs-CZ" altLang="cs-CZ" sz="2400" dirty="0"/>
              <a:t>Subjektivních/objektivních příznaků</a:t>
            </a:r>
          </a:p>
          <a:p>
            <a:r>
              <a:rPr lang="cs-CZ" altLang="cs-CZ" sz="2400" dirty="0"/>
              <a:t>Tělesných a duševních funkcí</a:t>
            </a:r>
          </a:p>
          <a:p>
            <a:r>
              <a:rPr lang="cs-CZ" altLang="cs-CZ" sz="2400" dirty="0"/>
              <a:t>Prodělaných onemocnění</a:t>
            </a:r>
          </a:p>
          <a:p>
            <a:r>
              <a:rPr lang="cs-CZ" altLang="cs-CZ" sz="2400" dirty="0"/>
              <a:t>Mnoha dalších okolností ovlivňujících zdravotní stav</a:t>
            </a:r>
          </a:p>
          <a:p>
            <a:endParaRPr lang="cs-CZ" altLang="cs-CZ" sz="2400" dirty="0"/>
          </a:p>
          <a:p>
            <a:endParaRPr lang="cs-CZ" altLang="cs-CZ" sz="2800" dirty="0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600">
                <a:solidFill>
                  <a:schemeClr val="tx2"/>
                </a:solidFill>
                <a:latin typeface="Arial" charset="0"/>
              </a:defRPr>
            </a:lvl1pPr>
            <a:lvl2pPr>
              <a:defRPr sz="3600">
                <a:solidFill>
                  <a:schemeClr val="tx2"/>
                </a:solidFill>
                <a:latin typeface="Arial" charset="0"/>
              </a:defRPr>
            </a:lvl2pPr>
            <a:lvl3pPr>
              <a:defRPr sz="3600">
                <a:solidFill>
                  <a:schemeClr val="tx2"/>
                </a:solidFill>
                <a:latin typeface="Arial" charset="0"/>
              </a:defRPr>
            </a:lvl3pPr>
            <a:lvl4pPr>
              <a:defRPr sz="3600">
                <a:solidFill>
                  <a:schemeClr val="tx2"/>
                </a:solidFill>
                <a:latin typeface="Arial" charset="0"/>
              </a:defRPr>
            </a:lvl4pPr>
            <a:lvl5pPr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977900" y="9779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600">
                <a:solidFill>
                  <a:schemeClr val="tx2"/>
                </a:solidFill>
                <a:latin typeface="Arial" charset="0"/>
              </a:defRPr>
            </a:lvl1pPr>
            <a:lvl2pPr>
              <a:defRPr sz="3600">
                <a:solidFill>
                  <a:schemeClr val="tx2"/>
                </a:solidFill>
                <a:latin typeface="Arial" charset="0"/>
              </a:defRPr>
            </a:lvl2pPr>
            <a:lvl3pPr>
              <a:defRPr sz="3600">
                <a:solidFill>
                  <a:schemeClr val="tx2"/>
                </a:solidFill>
                <a:latin typeface="Arial" charset="0"/>
              </a:defRPr>
            </a:lvl3pPr>
            <a:lvl4pPr>
              <a:defRPr sz="3600">
                <a:solidFill>
                  <a:schemeClr val="tx2"/>
                </a:solidFill>
                <a:latin typeface="Arial" charset="0"/>
              </a:defRPr>
            </a:lvl4pPr>
            <a:lvl5pPr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4355976" y="116632"/>
            <a:ext cx="4546724" cy="645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dirty="0"/>
              <a:t>z</a:t>
            </a:r>
            <a:r>
              <a:rPr lang="cs-CZ" altLang="cs-CZ" dirty="0" smtClean="0"/>
              <a:t> řeckého </a:t>
            </a:r>
            <a:r>
              <a:rPr lang="cs-CZ" altLang="cs-CZ" i="1" dirty="0" err="1" smtClean="0"/>
              <a:t>anamnesis</a:t>
            </a:r>
            <a:r>
              <a:rPr lang="cs-CZ" altLang="cs-CZ" i="1" dirty="0" smtClean="0"/>
              <a:t> = rozpomínání</a:t>
            </a:r>
            <a:endParaRPr lang="cs-CZ" alt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ANAMÉZA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844824"/>
            <a:ext cx="7848871" cy="4601245"/>
          </a:xfrm>
        </p:spPr>
        <p:txBody>
          <a:bodyPr/>
          <a:lstStyle/>
          <a:p>
            <a:r>
              <a:rPr lang="cs-CZ" sz="2600" dirty="0"/>
              <a:t>p</a:t>
            </a:r>
            <a:r>
              <a:rPr lang="cs-CZ" sz="2600" dirty="0" smtClean="0"/>
              <a:t>římá</a:t>
            </a:r>
          </a:p>
          <a:p>
            <a:r>
              <a:rPr lang="cs-CZ" sz="2600" dirty="0" smtClean="0"/>
              <a:t>nepřímá</a:t>
            </a:r>
          </a:p>
          <a:p>
            <a:r>
              <a:rPr lang="cs-CZ" sz="2600" dirty="0"/>
              <a:t>z</a:t>
            </a:r>
            <a:r>
              <a:rPr lang="cs-CZ" sz="2600" dirty="0" smtClean="0"/>
              <a:t>ohlednit zdravotnímu stavu nemocného (život ohrožující stavy- rychlá a cílená anamnéza)</a:t>
            </a:r>
          </a:p>
          <a:p>
            <a:endParaRPr lang="cs-CZ" sz="2600" dirty="0" smtClean="0"/>
          </a:p>
          <a:p>
            <a:r>
              <a:rPr lang="cs-CZ" sz="2600" u="sng" dirty="0"/>
              <a:t>i</a:t>
            </a:r>
            <a:r>
              <a:rPr lang="cs-CZ" sz="2600" u="sng" dirty="0" smtClean="0"/>
              <a:t>nformace </a:t>
            </a:r>
            <a:r>
              <a:rPr lang="cs-CZ" sz="2600" dirty="0" smtClean="0"/>
              <a:t>o zdravotním stavu nemocného</a:t>
            </a:r>
          </a:p>
          <a:p>
            <a:r>
              <a:rPr lang="cs-CZ" sz="2600" u="sng" dirty="0"/>
              <a:t>d</a:t>
            </a:r>
            <a:r>
              <a:rPr lang="cs-CZ" sz="2600" u="sng" dirty="0" smtClean="0"/>
              <a:t>ůvěra</a:t>
            </a:r>
            <a:r>
              <a:rPr lang="cs-CZ" sz="2600" dirty="0" smtClean="0"/>
              <a:t> – vyloučit spěch a nervozitu, soukromí při rozhovoru, vhodné prostředí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25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93949" y="3259740"/>
            <a:ext cx="1152128" cy="708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Osobní </a:t>
            </a:r>
            <a:r>
              <a:rPr lang="cs-CZ" sz="1400" dirty="0" smtClean="0">
                <a:solidFill>
                  <a:schemeClr val="tx1"/>
                </a:solidFill>
              </a:rPr>
              <a:t>data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83543" y="3614131"/>
            <a:ext cx="1152128" cy="626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Jaké máte potíže?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46382" y="3627088"/>
            <a:ext cx="2520280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Popisuje pacient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- vyslechnout, bezdůvodně nepřerušovat 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66679" y="5013176"/>
            <a:ext cx="165618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Cílené dotazy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NE</a:t>
            </a:r>
            <a:r>
              <a:rPr lang="cs-CZ" sz="1400" dirty="0" smtClean="0"/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sugestivní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6477373" y="2996952"/>
            <a:ext cx="2375625" cy="2016224"/>
          </a:xfrm>
          <a:prstGeom prst="leftArrow">
            <a:avLst>
              <a:gd name="adj1" fmla="val 83417"/>
              <a:gd name="adj2" fmla="val 186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</a:rPr>
              <a:t>duševní a emoční stav P/K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i</a:t>
            </a:r>
            <a:r>
              <a:rPr lang="cs-CZ" sz="1200" dirty="0" smtClean="0">
                <a:solidFill>
                  <a:schemeClr val="tx1"/>
                </a:solidFill>
              </a:rPr>
              <a:t>nteligence P/K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</a:rPr>
              <a:t>do dokumentace: „Nemocný udává, že zvracel krev.“ </a:t>
            </a:r>
            <a:r>
              <a:rPr lang="cs-CZ" sz="1200" b="1" dirty="0" smtClean="0">
                <a:solidFill>
                  <a:srgbClr val="FF0000"/>
                </a:solidFill>
              </a:rPr>
              <a:t>NE</a:t>
            </a:r>
            <a:r>
              <a:rPr lang="cs-CZ" sz="1200" dirty="0" smtClean="0"/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„Nemocný měl </a:t>
            </a:r>
            <a:r>
              <a:rPr lang="cs-CZ" sz="1200" dirty="0" err="1" smtClean="0">
                <a:solidFill>
                  <a:schemeClr val="tx1"/>
                </a:solidFill>
              </a:rPr>
              <a:t>hematemezi</a:t>
            </a:r>
            <a:r>
              <a:rPr lang="cs-CZ" sz="1200" dirty="0" smtClean="0">
                <a:solidFill>
                  <a:schemeClr val="tx1"/>
                </a:solidFill>
              </a:rPr>
              <a:t>.“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705725" cy="1143000"/>
          </a:xfrm>
        </p:spPr>
        <p:txBody>
          <a:bodyPr/>
          <a:lstStyle/>
          <a:p>
            <a:r>
              <a:rPr lang="cs-CZ" altLang="cs-CZ" sz="3200" dirty="0"/>
              <a:t>ZÁKLADNÍ ANAMNESTICKÉ OBLASTI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993062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RODINNÁ  </a:t>
            </a:r>
            <a:r>
              <a:rPr lang="cs-CZ" altLang="cs-CZ" sz="2800" dirty="0" smtClean="0">
                <a:solidFill>
                  <a:schemeClr val="accent1"/>
                </a:solidFill>
              </a:rPr>
              <a:t>RA</a:t>
            </a:r>
            <a:endParaRPr lang="cs-CZ" altLang="cs-CZ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OSOBNÍ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současná</a:t>
            </a:r>
            <a:r>
              <a:rPr lang="cs-CZ" altLang="cs-CZ" sz="2800" dirty="0"/>
              <a:t>–nynější onemocnění</a:t>
            </a:r>
            <a:r>
              <a:rPr lang="cs-CZ" altLang="cs-CZ" sz="2800" dirty="0">
                <a:solidFill>
                  <a:schemeClr val="accent1"/>
                </a:solidFill>
              </a:rPr>
              <a:t> </a:t>
            </a:r>
            <a:r>
              <a:rPr lang="cs-CZ" altLang="cs-CZ" sz="2800" dirty="0" smtClean="0">
                <a:solidFill>
                  <a:schemeClr val="accent1"/>
                </a:solidFill>
              </a:rPr>
              <a:t>NO</a:t>
            </a:r>
            <a:r>
              <a:rPr lang="cs-CZ" altLang="cs-CZ" sz="2800" dirty="0" smtClean="0"/>
              <a:t>/prodělaná </a:t>
            </a:r>
            <a:r>
              <a:rPr lang="cs-CZ" altLang="cs-CZ" sz="2800" dirty="0"/>
              <a:t>onemocnění.) </a:t>
            </a:r>
            <a:r>
              <a:rPr lang="cs-CZ" altLang="cs-CZ" sz="2800" dirty="0">
                <a:solidFill>
                  <a:schemeClr val="accent1"/>
                </a:solidFill>
              </a:rPr>
              <a:t>OA 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ALERGOLOGICKÁ</a:t>
            </a:r>
            <a:r>
              <a:rPr lang="cs-CZ" altLang="cs-CZ" sz="2800" dirty="0" smtClean="0"/>
              <a:t>   </a:t>
            </a:r>
            <a:r>
              <a:rPr lang="cs-CZ" altLang="cs-CZ" sz="2800" dirty="0">
                <a:solidFill>
                  <a:schemeClr val="accent1"/>
                </a:solidFill>
              </a:rPr>
              <a:t>AA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FARMAKOLOGICKÁ  </a:t>
            </a:r>
            <a:r>
              <a:rPr lang="cs-CZ" altLang="cs-CZ" sz="2800" dirty="0">
                <a:solidFill>
                  <a:schemeClr val="accent1"/>
                </a:solidFill>
              </a:rPr>
              <a:t>FA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rgbClr val="C00000"/>
                </a:solidFill>
              </a:rPr>
              <a:t>EPIDEMIOLOGICKÁ</a:t>
            </a:r>
            <a:r>
              <a:rPr lang="cs-CZ" altLang="cs-CZ" sz="2800" dirty="0"/>
              <a:t>  </a:t>
            </a:r>
            <a:r>
              <a:rPr lang="cs-CZ" altLang="cs-CZ" sz="2800" dirty="0">
                <a:solidFill>
                  <a:schemeClr val="accent1"/>
                </a:solidFill>
              </a:rPr>
              <a:t>EA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GYNEKOLOGICKÁ  </a:t>
            </a:r>
            <a:r>
              <a:rPr lang="cs-CZ" altLang="cs-CZ" sz="2800" dirty="0">
                <a:solidFill>
                  <a:schemeClr val="accent1"/>
                </a:solidFill>
              </a:rPr>
              <a:t>GA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rgbClr val="C00000"/>
                </a:solidFill>
              </a:rPr>
              <a:t>PRACOVNÍ A SOCIÁLNÍ  </a:t>
            </a:r>
            <a:r>
              <a:rPr lang="cs-CZ" altLang="cs-CZ" sz="2800" dirty="0">
                <a:solidFill>
                  <a:schemeClr val="accent1"/>
                </a:solidFill>
              </a:rPr>
              <a:t>PA/SA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NÁVYKOVÉ </a:t>
            </a:r>
            <a:r>
              <a:rPr lang="cs-CZ" altLang="cs-CZ" sz="2800" dirty="0">
                <a:solidFill>
                  <a:srgbClr val="C00000"/>
                </a:solidFill>
              </a:rPr>
              <a:t>LÁTKY, RIZIKOVÉ </a:t>
            </a:r>
            <a:r>
              <a:rPr lang="cs-CZ" altLang="cs-CZ" sz="2800" dirty="0" smtClean="0">
                <a:solidFill>
                  <a:srgbClr val="C00000"/>
                </a:solidFill>
              </a:rPr>
              <a:t>CHOVÁNÍ</a:t>
            </a:r>
            <a:endParaRPr lang="cs-CZ" altLang="cs-CZ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Rodinná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348880"/>
            <a:ext cx="7992888" cy="4114800"/>
          </a:xfrm>
        </p:spPr>
        <p:txBody>
          <a:bodyPr/>
          <a:lstStyle/>
          <a:p>
            <a:r>
              <a:rPr lang="cs-CZ" sz="2000" dirty="0" smtClean="0"/>
              <a:t>zdravotní stav rodičů (event. prarodičů), sourozenců, dětí</a:t>
            </a:r>
          </a:p>
          <a:p>
            <a:endParaRPr lang="cs-CZ" sz="2000" dirty="0" smtClean="0"/>
          </a:p>
          <a:p>
            <a:r>
              <a:rPr lang="cs-CZ" sz="2000" dirty="0" smtClean="0"/>
              <a:t>zemřelí člen rodiny – poznamenat věk a příčinu</a:t>
            </a:r>
          </a:p>
          <a:p>
            <a:endParaRPr lang="cs-CZ" sz="2000" dirty="0" smtClean="0"/>
          </a:p>
          <a:p>
            <a:r>
              <a:rPr lang="cs-CZ" sz="2000" dirty="0" smtClean="0"/>
              <a:t>výskyt dědičných nemocí (hemofilie…)</a:t>
            </a:r>
          </a:p>
          <a:p>
            <a:endParaRPr lang="cs-CZ" sz="2000" dirty="0" smtClean="0"/>
          </a:p>
          <a:p>
            <a:r>
              <a:rPr lang="cs-CZ" sz="2000" dirty="0" smtClean="0"/>
              <a:t>nemoci s častým rodinným výskytem (DM, hypertenze…)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96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Subjektivní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827213"/>
            <a:ext cx="7776864" cy="4114800"/>
          </a:xfrm>
        </p:spPr>
        <p:txBody>
          <a:bodyPr/>
          <a:lstStyle/>
          <a:p>
            <a:r>
              <a:rPr lang="cs-CZ" u="sng" dirty="0" smtClean="0"/>
              <a:t>Neměřitelné</a:t>
            </a:r>
            <a:r>
              <a:rPr lang="cs-CZ" dirty="0" smtClean="0"/>
              <a:t>, vnímané výhradně danou osobou</a:t>
            </a:r>
          </a:p>
          <a:p>
            <a:endParaRPr lang="cs-CZ" dirty="0" smtClean="0"/>
          </a:p>
          <a:p>
            <a:r>
              <a:rPr lang="cs-CZ" dirty="0" smtClean="0"/>
              <a:t>Na výskyt se poukazuje nepřímo, např. </a:t>
            </a:r>
            <a:r>
              <a:rPr lang="cs-CZ" b="1" dirty="0" smtClean="0"/>
              <a:t>sdělením</a:t>
            </a:r>
            <a:r>
              <a:rPr lang="cs-CZ" dirty="0" smtClean="0"/>
              <a:t> (pocit slabosti, bolest hlavy apod.) či </a:t>
            </a:r>
            <a:r>
              <a:rPr lang="cs-CZ" b="1" dirty="0" smtClean="0"/>
              <a:t>pozorováním </a:t>
            </a:r>
            <a:r>
              <a:rPr lang="cs-CZ" dirty="0" smtClean="0"/>
              <a:t>doprovodných jevů, např. úlevová poloha při bolesti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5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9" y="1827213"/>
            <a:ext cx="7488832" cy="4114800"/>
          </a:xfrm>
        </p:spPr>
        <p:txBody>
          <a:bodyPr/>
          <a:lstStyle/>
          <a:p>
            <a:r>
              <a:rPr lang="cs-CZ" sz="2400" b="1" u="sng" dirty="0" smtClean="0"/>
              <a:t>Dřívější</a:t>
            </a:r>
            <a:r>
              <a:rPr lang="cs-CZ" sz="2400" b="1" dirty="0" smtClean="0"/>
              <a:t> onemocnění </a:t>
            </a:r>
            <a:r>
              <a:rPr lang="cs-CZ" sz="2400" dirty="0" smtClean="0"/>
              <a:t>– onemocnění, operace a úrazy (trvání, způsob léčby, event. následky), hospitalizace; dětské nemoci, pobyt v cizině (dg. infekčních/parazitárních nemocí), </a:t>
            </a:r>
            <a:r>
              <a:rPr lang="cs-CZ" sz="2400" dirty="0" err="1" smtClean="0"/>
              <a:t>reumatická</a:t>
            </a:r>
            <a:r>
              <a:rPr lang="cs-CZ" sz="2400" dirty="0" smtClean="0"/>
              <a:t> horečka (chlopenní vady)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Nynější</a:t>
            </a:r>
            <a:r>
              <a:rPr lang="cs-CZ" sz="2400" b="1" dirty="0" smtClean="0"/>
              <a:t> onemocnění </a:t>
            </a:r>
            <a:r>
              <a:rPr lang="cs-CZ" sz="2400" dirty="0" smtClean="0"/>
              <a:t>– zjiš</a:t>
            </a:r>
            <a:r>
              <a:rPr lang="cs-CZ" sz="2400" dirty="0"/>
              <a:t>ť</a:t>
            </a:r>
            <a:r>
              <a:rPr lang="cs-CZ" sz="2400" dirty="0" smtClean="0"/>
              <a:t>ujeme souvislosti důležité pro současné onemocnění (konkrétně, NE před týdnem…)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78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anamnéza podle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27213"/>
            <a:ext cx="8136904" cy="4114800"/>
          </a:xfrm>
        </p:spPr>
        <p:txBody>
          <a:bodyPr/>
          <a:lstStyle/>
          <a:p>
            <a:r>
              <a:rPr lang="cs-CZ" sz="2000" b="1" dirty="0" smtClean="0"/>
              <a:t>Celkové obtíže </a:t>
            </a:r>
            <a:r>
              <a:rPr lang="cs-CZ" sz="2000" dirty="0" smtClean="0"/>
              <a:t>- celkový </a:t>
            </a:r>
            <a:r>
              <a:rPr lang="cs-CZ" sz="2000" dirty="0" err="1" smtClean="0"/>
              <a:t>zdr</a:t>
            </a:r>
            <a:r>
              <a:rPr lang="cs-CZ" sz="2000" dirty="0" smtClean="0"/>
              <a:t>. stav, změny hmotnosti, ↑TT, noční pocení, časté infekce, alergické projevy</a:t>
            </a:r>
          </a:p>
          <a:p>
            <a:r>
              <a:rPr lang="cs-CZ" sz="2000" b="1" dirty="0" smtClean="0"/>
              <a:t>Kůže a kožní adnexy </a:t>
            </a:r>
            <a:r>
              <a:rPr lang="cs-CZ" sz="2000" dirty="0" smtClean="0"/>
              <a:t>- vyrážka, pruritus, pigmentace, neobvyklá ztráta vlasů a ochlupení, poruchy a deformity nehtů</a:t>
            </a:r>
          </a:p>
          <a:p>
            <a:r>
              <a:rPr lang="cs-CZ" sz="2000" b="1" dirty="0" smtClean="0"/>
              <a:t>Hlava</a:t>
            </a:r>
            <a:r>
              <a:rPr lang="cs-CZ" sz="2000" dirty="0" smtClean="0"/>
              <a:t> - bolesti, úrazy</a:t>
            </a:r>
          </a:p>
          <a:p>
            <a:r>
              <a:rPr lang="cs-CZ" sz="2000" b="1" dirty="0" smtClean="0"/>
              <a:t>Oči</a:t>
            </a:r>
            <a:r>
              <a:rPr lang="cs-CZ" sz="2000" dirty="0" smtClean="0"/>
              <a:t> - zrakové potíže, bolesti očí, otoky víček, nošení brýlí (nebo jiné), datum poslední kontroly</a:t>
            </a:r>
          </a:p>
          <a:p>
            <a:r>
              <a:rPr lang="cs-CZ" sz="2000" b="1" dirty="0" smtClean="0"/>
              <a:t>Uši</a:t>
            </a:r>
            <a:r>
              <a:rPr lang="cs-CZ" sz="2000" dirty="0" smtClean="0"/>
              <a:t> - sluch, výtok</a:t>
            </a:r>
          </a:p>
          <a:p>
            <a:r>
              <a:rPr lang="cs-CZ" sz="2000" b="1" dirty="0" smtClean="0"/>
              <a:t>Nos</a:t>
            </a:r>
            <a:r>
              <a:rPr lang="cs-CZ" sz="2000" dirty="0" smtClean="0"/>
              <a:t> - krvácení, záněty vedlejších dutin, časté rýmy</a:t>
            </a:r>
          </a:p>
          <a:p>
            <a:r>
              <a:rPr lang="cs-CZ" sz="2000" b="1" dirty="0" smtClean="0"/>
              <a:t>Dutina ústní, chrup, dásně </a:t>
            </a:r>
            <a:r>
              <a:rPr lang="cs-CZ" sz="2000" dirty="0" smtClean="0"/>
              <a:t>- problémy s chrupem/protézou, poslední kontroly, krvácení</a:t>
            </a:r>
          </a:p>
          <a:p>
            <a:r>
              <a:rPr lang="cs-CZ" sz="2000" b="1" dirty="0" smtClean="0"/>
              <a:t>Hrdlo</a:t>
            </a:r>
            <a:r>
              <a:rPr lang="cs-CZ" sz="2000" dirty="0" smtClean="0"/>
              <a:t> - časté katarakty HDC, chrapot, zvětšení/odstranění/zánět mandlí</a:t>
            </a:r>
          </a:p>
        </p:txBody>
      </p:sp>
    </p:spTree>
    <p:extLst>
      <p:ext uri="{BB962C8B-B14F-4D97-AF65-F5344CB8AC3E}">
        <p14:creationId xmlns:p14="http://schemas.microsoft.com/office/powerpoint/2010/main" val="801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anamnéza podle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27213"/>
            <a:ext cx="7992888" cy="4114800"/>
          </a:xfrm>
        </p:spPr>
        <p:txBody>
          <a:bodyPr/>
          <a:lstStyle/>
          <a:p>
            <a:r>
              <a:rPr lang="cs-CZ" sz="2200" b="1" dirty="0"/>
              <a:t>Respirační </a:t>
            </a:r>
            <a:r>
              <a:rPr lang="cs-CZ" sz="2200" b="1" dirty="0" smtClean="0"/>
              <a:t>trakt </a:t>
            </a:r>
            <a:r>
              <a:rPr lang="cs-CZ" sz="2200" dirty="0" smtClean="0"/>
              <a:t>- </a:t>
            </a:r>
            <a:r>
              <a:rPr lang="cs-CZ" sz="2200" dirty="0"/>
              <a:t>kašel, expektorace, dušnost</a:t>
            </a:r>
          </a:p>
          <a:p>
            <a:r>
              <a:rPr lang="cs-CZ" sz="2200" b="1" dirty="0"/>
              <a:t>Kardiovaskulární </a:t>
            </a:r>
            <a:r>
              <a:rPr lang="cs-CZ" sz="2200" b="1" dirty="0" smtClean="0"/>
              <a:t>systém </a:t>
            </a:r>
            <a:r>
              <a:rPr lang="cs-CZ" sz="2200" dirty="0" smtClean="0"/>
              <a:t>- </a:t>
            </a:r>
            <a:r>
              <a:rPr lang="cs-CZ" sz="2200" dirty="0"/>
              <a:t>bolest na hrudi, bušení srdce, otoky DK, klaudikační bolesti, záněty žil, </a:t>
            </a:r>
            <a:r>
              <a:rPr lang="cs-CZ" sz="2200" dirty="0" err="1"/>
              <a:t>Raynaudův</a:t>
            </a:r>
            <a:r>
              <a:rPr lang="cs-CZ" sz="2200" dirty="0"/>
              <a:t> fenomén, hodnoty TK</a:t>
            </a:r>
          </a:p>
          <a:p>
            <a:r>
              <a:rPr lang="cs-CZ" sz="2200" b="1" dirty="0" smtClean="0"/>
              <a:t>GIT</a:t>
            </a:r>
            <a:r>
              <a:rPr lang="cs-CZ" sz="2200" dirty="0" smtClean="0"/>
              <a:t> - </a:t>
            </a:r>
            <a:r>
              <a:rPr lang="cs-CZ" sz="2200" dirty="0"/>
              <a:t>chuť k jídlu, obtíže při polykání, nesnášenlivost některé potravy, žloutenka, bolesti břicha, nadýmání, nauzea, zvracení, stolice, </a:t>
            </a:r>
            <a:r>
              <a:rPr lang="cs-CZ" sz="2200" dirty="0" smtClean="0"/>
              <a:t>krev/hlen </a:t>
            </a:r>
            <a:r>
              <a:rPr lang="cs-CZ" sz="2200" dirty="0"/>
              <a:t>v stolici, frekvence vyprazdňování, zvyklosti (užívání projímadel)</a:t>
            </a:r>
          </a:p>
          <a:p>
            <a:r>
              <a:rPr lang="cs-CZ" sz="2200" b="1" dirty="0"/>
              <a:t>Urogenitální </a:t>
            </a:r>
            <a:r>
              <a:rPr lang="cs-CZ" sz="2200" b="1" dirty="0" smtClean="0"/>
              <a:t>trakt </a:t>
            </a:r>
            <a:r>
              <a:rPr lang="cs-CZ" sz="2200" dirty="0" smtClean="0"/>
              <a:t>- </a:t>
            </a:r>
            <a:r>
              <a:rPr lang="cs-CZ" sz="2200" dirty="0"/>
              <a:t>poruchy močení, pálení při močení, pohlavní choroby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113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anamnéza podle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27213"/>
            <a:ext cx="8064896" cy="4114800"/>
          </a:xfrm>
        </p:spPr>
        <p:txBody>
          <a:bodyPr/>
          <a:lstStyle/>
          <a:p>
            <a:r>
              <a:rPr lang="cs-CZ" sz="2200" b="1" dirty="0">
                <a:latin typeface="Century Gothic" panose="020B0502020202020204" pitchFamily="34" charset="0"/>
              </a:rPr>
              <a:t>Svaly, klouby, páteř </a:t>
            </a:r>
            <a:r>
              <a:rPr lang="cs-CZ" sz="2200" dirty="0">
                <a:latin typeface="Century Gothic" panose="020B0502020202020204" pitchFamily="34" charset="0"/>
              </a:rPr>
              <a:t>- svalová slabost, křeče, bolesti/otoky/ztuhlost kloubů, změny pohyblivosti</a:t>
            </a:r>
            <a:r>
              <a:rPr lang="cs-CZ" sz="2200" dirty="0"/>
              <a:t>/úrazy</a:t>
            </a:r>
            <a:endParaRPr lang="cs-CZ" sz="2200" dirty="0">
              <a:latin typeface="Century Gothic" panose="020B0502020202020204" pitchFamily="34" charset="0"/>
            </a:endParaRPr>
          </a:p>
          <a:p>
            <a:r>
              <a:rPr lang="cs-CZ" sz="2200" b="1" dirty="0" smtClean="0"/>
              <a:t>Neurologické příznaky  a psychický stav </a:t>
            </a:r>
            <a:r>
              <a:rPr lang="cs-CZ" sz="2200" dirty="0" smtClean="0"/>
              <a:t>– záchvaty bezvědomí, křeče, závratě, poruchy spánku, úzkostné stavy, nervozita, deprese</a:t>
            </a:r>
          </a:p>
          <a:p>
            <a:r>
              <a:rPr lang="cs-CZ" sz="2200" b="1" dirty="0" smtClean="0"/>
              <a:t>Lymfatický a hematopoetický systém </a:t>
            </a:r>
            <a:r>
              <a:rPr lang="cs-CZ" sz="2200" dirty="0" smtClean="0"/>
              <a:t>– zduření uzlin, anémie, krvácivé projevy</a:t>
            </a:r>
          </a:p>
          <a:p>
            <a:r>
              <a:rPr lang="cs-CZ" sz="2200" b="1" dirty="0" smtClean="0"/>
              <a:t>Endokrinní systém </a:t>
            </a:r>
            <a:r>
              <a:rPr lang="cs-CZ" sz="2200" dirty="0" smtClean="0"/>
              <a:t>– snášení tepla a chladu, polydipsie, polyurie, </a:t>
            </a:r>
            <a:r>
              <a:rPr lang="cs-CZ" sz="2200" dirty="0" err="1" smtClean="0"/>
              <a:t>nedměrné</a:t>
            </a:r>
            <a:r>
              <a:rPr lang="cs-CZ" sz="2200" dirty="0" smtClean="0"/>
              <a:t> pocení</a:t>
            </a:r>
          </a:p>
          <a:p>
            <a:r>
              <a:rPr lang="cs-CZ" sz="2200" b="1" dirty="0" smtClean="0"/>
              <a:t>Alergické projevy </a:t>
            </a:r>
            <a:r>
              <a:rPr lang="cs-CZ" sz="2200" dirty="0" smtClean="0"/>
              <a:t>-  druh alergie, zvláštní alergie na léky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267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entury Gothic" panose="020B0502020202020204" pitchFamily="34" charset="0"/>
              </a:rPr>
              <a:t>Raynaudův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smtClean="0">
                <a:latin typeface="Century Gothic" panose="020B0502020202020204" pitchFamily="34" charset="0"/>
              </a:rPr>
              <a:t>fenomén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5229200"/>
            <a:ext cx="4006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rgbClr val="7D7D7D"/>
                </a:solidFill>
                <a:latin typeface="arial" panose="020B0604020202020204" pitchFamily="34" charset="0"/>
              </a:rPr>
              <a:t>Zdroj</a:t>
            </a:r>
            <a:r>
              <a:rPr lang="cs-CZ" sz="1200" dirty="0" smtClean="0">
                <a:solidFill>
                  <a:srgbClr val="7D7D7D"/>
                </a:solidFill>
                <a:latin typeface="arial" panose="020B0604020202020204" pitchFamily="34" charset="0"/>
              </a:rPr>
              <a:t>: </a:t>
            </a:r>
            <a:r>
              <a:rPr lang="cs-CZ" sz="1200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https</a:t>
            </a:r>
            <a:r>
              <a:rPr lang="cs-CZ" sz="1200" dirty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cs-CZ" sz="1200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cs.wikipedia.org/wiki/Raynaudova_nemoc</a:t>
            </a:r>
            <a:r>
              <a:rPr lang="cs-CZ" sz="1200" dirty="0" smtClean="0">
                <a:solidFill>
                  <a:srgbClr val="7D7D7D"/>
                </a:solidFill>
                <a:latin typeface="arial" panose="020B0604020202020204" pitchFamily="34" charset="0"/>
              </a:rPr>
              <a:t>  </a:t>
            </a:r>
            <a:endParaRPr lang="cs-CZ" sz="1200" dirty="0"/>
          </a:p>
        </p:txBody>
      </p:sp>
      <p:pic>
        <p:nvPicPr>
          <p:cNvPr id="3076" name="Picture 4" descr="Na levém obrázku je zachycena anemická fáze, na prostředním a pravém cyanotická fáze záchvat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3425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19672" y="4581128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a</a:t>
            </a:r>
            <a:r>
              <a:rPr lang="cs-CZ" dirty="0" smtClean="0">
                <a:latin typeface="Century Gothic" panose="020B0502020202020204" pitchFamily="34" charset="0"/>
              </a:rPr>
              <a:t>nemická fáze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355976" y="4581128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cyanotická </a:t>
            </a:r>
            <a:r>
              <a:rPr lang="cs-CZ" dirty="0">
                <a:latin typeface="Century Gothic" panose="020B0502020202020204" pitchFamily="34" charset="0"/>
              </a:rPr>
              <a:t>fáze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2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A RODINNÁ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povolání v průběhu života + nynější</a:t>
            </a:r>
          </a:p>
          <a:p>
            <a:r>
              <a:rPr lang="cs-CZ" dirty="0" smtClean="0"/>
              <a:t>choroby z povolání</a:t>
            </a:r>
          </a:p>
          <a:p>
            <a:r>
              <a:rPr lang="cs-CZ" dirty="0" smtClean="0"/>
              <a:t>pracovní zatížení nemocného, soulad v rodinném životě, životospráva (spánek, odpočinek, pravidelnost a druh stravování, sport, záliby)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SPECIFIKA ANAMNÉZY V PEDIATRII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921625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altLang="cs-CZ" dirty="0" smtClean="0"/>
              <a:t>nutno odlišit pohled dítěte  a rodiče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specifika komunikace s malým dítětem, pubescentem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důraz na prodělaná očkování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anamnéza těhotenství a porodu matky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SPECIFIKA ANMNÉZY V GERIATRII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775"/>
            <a:ext cx="7993013" cy="4914900"/>
          </a:xfrm>
        </p:spPr>
        <p:txBody>
          <a:bodyPr/>
          <a:lstStyle/>
          <a:p>
            <a:r>
              <a:rPr lang="cs-CZ" altLang="cs-CZ" dirty="0"/>
              <a:t>ČASTO DEKOMPENZACE CHRONICKÝCH </a:t>
            </a:r>
            <a:r>
              <a:rPr lang="cs-CZ" altLang="cs-CZ" dirty="0" smtClean="0"/>
              <a:t>ONEMOCNĚNÍ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sz="800" dirty="0"/>
          </a:p>
          <a:p>
            <a:r>
              <a:rPr lang="cs-CZ" altLang="cs-CZ" dirty="0" smtClean="0"/>
              <a:t>Potlačení symptomatologie (tzv. zastřené příznaky) nebo netypické příznaky 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sz="800" dirty="0"/>
          </a:p>
          <a:p>
            <a:r>
              <a:rPr lang="cs-CZ" altLang="cs-CZ" dirty="0"/>
              <a:t>POLYPRAGMAZIE, LÉKOVÉ INTERAKCE</a:t>
            </a:r>
          </a:p>
          <a:p>
            <a:pPr>
              <a:buFont typeface="Wingdings" pitchFamily="2" charset="2"/>
              <a:buNone/>
            </a:pPr>
            <a:endParaRPr lang="cs-CZ" altLang="cs-CZ" sz="800" dirty="0"/>
          </a:p>
          <a:p>
            <a:r>
              <a:rPr lang="cs-CZ" altLang="cs-CZ" dirty="0"/>
              <a:t>DŮRAZ KLÁST NA: </a:t>
            </a:r>
            <a:r>
              <a:rPr lang="cs-CZ" altLang="cs-CZ" dirty="0" smtClean="0"/>
              <a:t>sociální anamnézu, pády, závratě, psychický stav, příznaky kardiovaskulárního systému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Kritické posouzení anamnézy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AGRAVACE – </a:t>
            </a:r>
            <a:r>
              <a:rPr lang="cs-CZ" sz="2400" dirty="0" smtClean="0"/>
              <a:t>nemocný zveličují své potíže (záměr: PN, invalidní důchod, nedůvěry v lékaře)</a:t>
            </a:r>
          </a:p>
          <a:p>
            <a:r>
              <a:rPr lang="cs-CZ" dirty="0" smtClean="0"/>
              <a:t>SIMULACE – </a:t>
            </a:r>
            <a:r>
              <a:rPr lang="cs-CZ" sz="2400" dirty="0" smtClean="0"/>
              <a:t>předstírání nemoci</a:t>
            </a:r>
          </a:p>
          <a:p>
            <a:r>
              <a:rPr lang="cs-CZ" dirty="0" smtClean="0"/>
              <a:t>DISIMULACE – </a:t>
            </a:r>
            <a:r>
              <a:rPr lang="cs-CZ" sz="2400" dirty="0" smtClean="0"/>
              <a:t>zatajování nemoci nebo potíží (přeřazení z pracovní pozice, invalidní důchod, strach z hospitalizace)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48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SHRNUTÍ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57338"/>
            <a:ext cx="4122737" cy="5300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Základní </a:t>
            </a:r>
            <a:r>
              <a:rPr lang="cs-CZ" altLang="cs-CZ" sz="2000" dirty="0" smtClean="0"/>
              <a:t>anamnestické </a:t>
            </a:r>
            <a:r>
              <a:rPr lang="cs-CZ" altLang="cs-CZ" sz="2000" dirty="0"/>
              <a:t>oblasti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Nespecifické </a:t>
            </a:r>
            <a:r>
              <a:rPr lang="cs-CZ" altLang="cs-CZ" sz="2000" dirty="0" err="1"/>
              <a:t>symtomy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Febris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Subfebrilie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afebrilie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Kašel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Hemoptýza,hemoptoe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Dušnost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Bolesti na hrudi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Dysfonie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Singultus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Palpitace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Synkopa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Otoky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5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5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4284662" cy="5300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Klaudikační bolesti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Periferní pulzace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Nechutenství, hubnutí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Nauzea, zvracení, miserere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Fetor</a:t>
            </a:r>
            <a:r>
              <a:rPr lang="cs-CZ" altLang="cs-CZ" sz="2000" dirty="0"/>
              <a:t> ex </a:t>
            </a:r>
            <a:r>
              <a:rPr lang="cs-CZ" altLang="cs-CZ" sz="2000" dirty="0" err="1"/>
              <a:t>ore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Bolesti břicha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Zvýšená peristaltika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Průjem, </a:t>
            </a:r>
            <a:r>
              <a:rPr lang="cs-CZ" altLang="cs-CZ" sz="2000" dirty="0" smtClean="0"/>
              <a:t>zácpa, tenesmus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Steatorea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Inkontinence </a:t>
            </a:r>
            <a:r>
              <a:rPr lang="cs-CZ" altLang="cs-CZ" sz="2000" dirty="0" smtClean="0"/>
              <a:t>moče, stolice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Hemoragie, enteroragie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meléna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Symptomatologie ledvin a močového systému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Objektivní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827213"/>
            <a:ext cx="7920880" cy="4114800"/>
          </a:xfrm>
        </p:spPr>
        <p:txBody>
          <a:bodyPr/>
          <a:lstStyle/>
          <a:p>
            <a:r>
              <a:rPr lang="cs-CZ" dirty="0" smtClean="0"/>
              <a:t>Přímo měřitelné/pozorovatelné hodnoty</a:t>
            </a:r>
          </a:p>
          <a:p>
            <a:endParaRPr lang="cs-CZ" dirty="0" smtClean="0"/>
          </a:p>
          <a:p>
            <a:r>
              <a:rPr lang="cs-CZ" dirty="0" smtClean="0"/>
              <a:t>Existuje možnost zjistit jejich přítomnost druhou osobou – </a:t>
            </a:r>
            <a:r>
              <a:rPr lang="cs-CZ" u="sng" dirty="0" smtClean="0"/>
              <a:t>objektivní průkaz jejich přítomnosti</a:t>
            </a:r>
          </a:p>
          <a:p>
            <a:pPr marL="0" indent="0">
              <a:buNone/>
            </a:pPr>
            <a:r>
              <a:rPr lang="cs-CZ" sz="2000" dirty="0" smtClean="0"/>
              <a:t>(vyšetření – pohledem, pohmatem, poklepem, přístroji, laboratorními vyšetřovacími metodami)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např. zarudnutí kůže, edém, změna dýchacích šelestů/srdečních ozev, zastínění na plicích při </a:t>
            </a:r>
            <a:r>
              <a:rPr lang="cs-CZ" sz="2000" dirty="0" err="1" smtClean="0"/>
              <a:t>rtg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55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  <a:p>
            <a:endParaRPr lang="cs-CZ" altLang="cs-CZ" dirty="0"/>
          </a:p>
          <a:p>
            <a:pPr algn="ctr">
              <a:buFont typeface="Wingdings" pitchFamily="2" charset="2"/>
              <a:buNone/>
            </a:pPr>
            <a:r>
              <a:rPr lang="cs-CZ" altLang="cs-CZ" sz="3200" b="1" dirty="0" smtClean="0"/>
              <a:t>Děkuji </a:t>
            </a:r>
            <a:r>
              <a:rPr lang="cs-CZ" altLang="cs-CZ" sz="3200" b="1" dirty="0"/>
              <a:t>za </a:t>
            </a:r>
            <a:r>
              <a:rPr lang="cs-CZ" altLang="cs-CZ" sz="3200" b="1" dirty="0" smtClean="0"/>
              <a:t>pozornost.</a:t>
            </a:r>
            <a:endParaRPr lang="cs-CZ" altLang="cs-CZ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SPECIFICKÉ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harakteristické, typické pro určité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8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313612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NESPECIFICKÉ </a:t>
            </a:r>
            <a:r>
              <a:rPr lang="cs-CZ" altLang="cs-CZ" dirty="0" smtClean="0"/>
              <a:t>(obecné) PŘÍZNAKY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44675"/>
            <a:ext cx="7601347" cy="4114800"/>
          </a:xfrm>
        </p:spPr>
        <p:txBody>
          <a:bodyPr/>
          <a:lstStyle/>
          <a:p>
            <a:r>
              <a:rPr lang="cs-CZ" altLang="cs-CZ" dirty="0" smtClean="0"/>
              <a:t>společné více nemocem</a:t>
            </a:r>
          </a:p>
          <a:p>
            <a:endParaRPr lang="cs-CZ" altLang="cs-CZ" dirty="0" smtClean="0"/>
          </a:p>
          <a:p>
            <a:r>
              <a:rPr lang="cs-CZ" altLang="cs-CZ" dirty="0" smtClean="0">
                <a:solidFill>
                  <a:srgbClr val="8B4135"/>
                </a:solidFill>
              </a:rPr>
              <a:t>BOLEST</a:t>
            </a:r>
            <a:r>
              <a:rPr lang="cs-CZ" altLang="cs-CZ" dirty="0" smtClean="0"/>
              <a:t> (charakter, intenzita, lokalizace, propagace, trvání a průběh bolesti, závislost-situačním podmínění a individualitě jedince</a:t>
            </a:r>
          </a:p>
          <a:p>
            <a:pPr>
              <a:buFont typeface="Wingdings" pitchFamily="2" charset="2"/>
              <a:buNone/>
            </a:pPr>
            <a:endParaRPr lang="cs-CZ" altLang="cs-CZ" sz="800" dirty="0"/>
          </a:p>
          <a:p>
            <a:r>
              <a:rPr lang="cs-CZ" altLang="cs-CZ" dirty="0">
                <a:solidFill>
                  <a:srgbClr val="8B4135"/>
                </a:solidFill>
              </a:rPr>
              <a:t>ÚNAVA</a:t>
            </a:r>
            <a:r>
              <a:rPr lang="cs-CZ" altLang="cs-CZ" dirty="0"/>
              <a:t> </a:t>
            </a:r>
            <a:r>
              <a:rPr lang="cs-CZ" altLang="cs-CZ" dirty="0" smtClean="0"/>
              <a:t>(střídání aktivity a odpočinku)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sz="800" dirty="0"/>
          </a:p>
          <a:p>
            <a:r>
              <a:rPr lang="cs-CZ" altLang="cs-CZ" u="sng" dirty="0">
                <a:solidFill>
                  <a:srgbClr val="8B4135"/>
                </a:solidFill>
              </a:rPr>
              <a:t>NECHUTENSTVÍ A </a:t>
            </a:r>
            <a:r>
              <a:rPr lang="cs-CZ" altLang="cs-CZ" u="sng" dirty="0" smtClean="0">
                <a:solidFill>
                  <a:srgbClr val="8B4135"/>
                </a:solidFill>
              </a:rPr>
              <a:t>HUBNUTÍ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Bolest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>
                <a:latin typeface="Arial" panose="020B0604020202020204" pitchFamily="34" charset="0"/>
              </a:rPr>
              <a:t>je ryze </a:t>
            </a:r>
            <a:r>
              <a:rPr lang="cs-CZ" altLang="cs-CZ" sz="3200" b="1" dirty="0">
                <a:latin typeface="Arial" panose="020B0604020202020204" pitchFamily="34" charset="0"/>
              </a:rPr>
              <a:t>subjektivní zážitek </a:t>
            </a:r>
            <a:r>
              <a:rPr lang="cs-CZ" altLang="cs-CZ" sz="3200" dirty="0">
                <a:latin typeface="Arial" panose="020B0604020202020204" pitchFamily="34" charset="0"/>
              </a:rPr>
              <a:t>a </a:t>
            </a:r>
            <a:r>
              <a:rPr lang="cs-CZ" altLang="cs-CZ" sz="3200" b="1" dirty="0">
                <a:latin typeface="Arial" panose="020B0604020202020204" pitchFamily="34" charset="0"/>
              </a:rPr>
              <a:t>existuje vždy, kdykoli nemocný říká, že bolest má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6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Faktory ovlivňující </a:t>
            </a:r>
            <a:r>
              <a:rPr lang="cs-CZ" altLang="cs-CZ" smtClean="0">
                <a:latin typeface="Arial" charset="0"/>
              </a:rPr>
              <a:t>bolest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19443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6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1103</TotalTime>
  <Words>2218</Words>
  <Application>Microsoft Office PowerPoint</Application>
  <PresentationFormat>Předvádění na obrazovce (4:3)</PresentationFormat>
  <Paragraphs>455</Paragraphs>
  <Slides>50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9" baseType="lpstr">
      <vt:lpstr>arial</vt:lpstr>
      <vt:lpstr>arial</vt:lpstr>
      <vt:lpstr>Bookman Old Style</vt:lpstr>
      <vt:lpstr>Calibri</vt:lpstr>
      <vt:lpstr>Century Gothic</vt:lpstr>
      <vt:lpstr>Times New Roman</vt:lpstr>
      <vt:lpstr>Verdana</vt:lpstr>
      <vt:lpstr>Wingdings</vt:lpstr>
      <vt:lpstr>Zatmění</vt:lpstr>
      <vt:lpstr>VŠEOBECNÁ  SYMPTOMATOLOGIE  V PŘEHLEDU</vt:lpstr>
      <vt:lpstr>TÉMA:</vt:lpstr>
      <vt:lpstr>Schematické rozdělení symptomatologie - příznaků</vt:lpstr>
      <vt:lpstr>Subjektivní příznaky</vt:lpstr>
      <vt:lpstr>Objektivní příznaky</vt:lpstr>
      <vt:lpstr>SPECIFICKÉ PŘÍZNAKY</vt:lpstr>
      <vt:lpstr>NESPECIFICKÉ (obecné) PŘÍZNAKY</vt:lpstr>
      <vt:lpstr>Bolest </vt:lpstr>
      <vt:lpstr>Faktory ovlivňující bolest</vt:lpstr>
      <vt:lpstr>Hodnocení bolesti</vt:lpstr>
      <vt:lpstr>Akutní bolest</vt:lpstr>
      <vt:lpstr>Chronická bolest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SYMPTOMATOLOGIE  DÝCHYCÍHO SYSTÉMU</vt:lpstr>
      <vt:lpstr>SYMPTOMATOLOGIE  DÝCHYCÍHO SYSTÉMU</vt:lpstr>
      <vt:lpstr>Klasifikace dušnosti NYHA  (New York Heard Association)</vt:lpstr>
      <vt:lpstr>SYMPTOMATOLOGIE  DÝCHYCÍHO SYSTÉMU</vt:lpstr>
      <vt:lpstr>SYMPTOMATOLOGIE KARDIOVASKULÁRNÍHO SYSTÉMU</vt:lpstr>
      <vt:lpstr>SYMPTOMATOLOGIE KARDIOVASKULÁRNÍHO SYSTÉMU</vt:lpstr>
      <vt:lpstr>SYMPTOMATOLOGIE  GASTOINTESTINÁLNÍHO TRAKTU - GIT</vt:lpstr>
      <vt:lpstr>SYMPTOMATOLOGIE  GASTOINTESTINÁLNÍHO TRAKTU - GIT</vt:lpstr>
      <vt:lpstr>SYMPTOMATOLOGIE  GASTOINTESTINÁLNÍHO TRAKTU - GIT</vt:lpstr>
      <vt:lpstr>SYMPTOMATOLOGIE LEDVIN   A MOČOVÉHO SYSTÉMU</vt:lpstr>
      <vt:lpstr>SYMPTOMATOLOGIE LEDVIN   A MOČOVÉHO SYSTÉMU</vt:lpstr>
      <vt:lpstr>SYMPTOMATOLOGIE ALERGICKÝCH ONEMOCNĚNÍ</vt:lpstr>
      <vt:lpstr>SYMPTOMATOLOGIE ALERGICKÝCH ONEMOCNĚNÍ</vt:lpstr>
      <vt:lpstr>SYMPTOMATOLOGIE REVMATICKÝCH ONEMOCNĚNÍ</vt:lpstr>
      <vt:lpstr>SYMPTOMATOLOGIE REVMATICKÝCH ONEMOCNĚNÍ</vt:lpstr>
      <vt:lpstr>Prezentace aplikace PowerPoint</vt:lpstr>
      <vt:lpstr>ANAMÉZA     </vt:lpstr>
      <vt:lpstr>ANAMÉZA</vt:lpstr>
      <vt:lpstr>Prezentace aplikace PowerPoint</vt:lpstr>
      <vt:lpstr>ZÁKLADNÍ ANAMNESTICKÉ OBLASTI</vt:lpstr>
      <vt:lpstr>Rodinná anamnéza</vt:lpstr>
      <vt:lpstr>Osobní anamnéza</vt:lpstr>
      <vt:lpstr>Doplňující anamnéza podle systému</vt:lpstr>
      <vt:lpstr>Doplňující anamnéza podle systému</vt:lpstr>
      <vt:lpstr>Doplňující anamnéza podle systému</vt:lpstr>
      <vt:lpstr>Raynaudův fenomén</vt:lpstr>
      <vt:lpstr>PRACOVNÍ A RODINNÁ ANAMNÉZA</vt:lpstr>
      <vt:lpstr>SPECIFIKA ANAMNÉZY V PEDIATRII</vt:lpstr>
      <vt:lpstr>SPECIFIKA ANMNÉZY V GERIATRII</vt:lpstr>
      <vt:lpstr>Kritické posouzení anamnézy</vt:lpstr>
      <vt:lpstr>SHRNUTÍ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VŠEOBECNÁ  SYMPTOMATOLOGIE  V PŘEHLEDU</dc:title>
  <dc:creator>Straková; Beharková</dc:creator>
  <cp:lastModifiedBy>Natália Beharková</cp:lastModifiedBy>
  <cp:revision>195</cp:revision>
  <dcterms:created xsi:type="dcterms:W3CDTF">2012-02-06T12:57:43Z</dcterms:created>
  <dcterms:modified xsi:type="dcterms:W3CDTF">2016-05-11T07:11:23Z</dcterms:modified>
</cp:coreProperties>
</file>