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59" r:id="rId8"/>
    <p:sldId id="264" r:id="rId9"/>
    <p:sldId id="265" r:id="rId10"/>
    <p:sldId id="266" r:id="rId11"/>
    <p:sldId id="267" r:id="rId12"/>
    <p:sldId id="271" r:id="rId13"/>
    <p:sldId id="268" r:id="rId14"/>
    <p:sldId id="269" r:id="rId15"/>
    <p:sldId id="270" r:id="rId16"/>
    <p:sldId id="273" r:id="rId17"/>
    <p:sldId id="272" r:id="rId18"/>
    <p:sldId id="279" r:id="rId19"/>
    <p:sldId id="280" r:id="rId20"/>
    <p:sldId id="263" r:id="rId21"/>
    <p:sldId id="274" r:id="rId22"/>
    <p:sldId id="275" r:id="rId23"/>
    <p:sldId id="276" r:id="rId24"/>
    <p:sldId id="277" r:id="rId25"/>
    <p:sldId id="278" r:id="rId26"/>
    <p:sldId id="281" r:id="rId27"/>
    <p:sldId id="282" r:id="rId28"/>
    <p:sldId id="285" r:id="rId29"/>
    <p:sldId id="283" r:id="rId30"/>
    <p:sldId id="284" r:id="rId31"/>
    <p:sldId id="286" r:id="rId32"/>
    <p:sldId id="287" r:id="rId33"/>
    <p:sldId id="289" r:id="rId34"/>
    <p:sldId id="288" r:id="rId35"/>
    <p:sldId id="297" r:id="rId36"/>
    <p:sldId id="296" r:id="rId37"/>
    <p:sldId id="293" r:id="rId38"/>
    <p:sldId id="294" r:id="rId39"/>
    <p:sldId id="290" r:id="rId40"/>
    <p:sldId id="291" r:id="rId41"/>
    <p:sldId id="292" r:id="rId42"/>
    <p:sldId id="295" r:id="rId43"/>
    <p:sldId id="298" r:id="rId4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řední styl 2 – zvýraznění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Střední styl 2 – zvýraznění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337" autoAdjust="0"/>
  </p:normalViewPr>
  <p:slideViewPr>
    <p:cSldViewPr>
      <p:cViewPr varScale="1">
        <p:scale>
          <a:sx n="72" d="100"/>
          <a:sy n="72" d="100"/>
        </p:scale>
        <p:origin x="-45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699BE-F26C-4A44-B778-0C27A7A53057}" type="datetimeFigureOut">
              <a:rPr lang="cs-CZ" smtClean="0"/>
              <a:t>12.5.2016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03421-54B2-4C41-B092-D758C78A55B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166781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699BE-F26C-4A44-B778-0C27A7A53057}" type="datetimeFigureOut">
              <a:rPr lang="cs-CZ" smtClean="0"/>
              <a:t>12.5.2016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03421-54B2-4C41-B092-D758C78A55B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153802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699BE-F26C-4A44-B778-0C27A7A53057}" type="datetimeFigureOut">
              <a:rPr lang="cs-CZ" smtClean="0"/>
              <a:t>12.5.2016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03421-54B2-4C41-B092-D758C78A55B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250085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699BE-F26C-4A44-B778-0C27A7A53057}" type="datetimeFigureOut">
              <a:rPr lang="cs-CZ" smtClean="0"/>
              <a:t>12.5.2016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03421-54B2-4C41-B092-D758C78A55B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991450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699BE-F26C-4A44-B778-0C27A7A53057}" type="datetimeFigureOut">
              <a:rPr lang="cs-CZ" smtClean="0"/>
              <a:t>12.5.2016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03421-54B2-4C41-B092-D758C78A55B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06374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699BE-F26C-4A44-B778-0C27A7A53057}" type="datetimeFigureOut">
              <a:rPr lang="cs-CZ" smtClean="0"/>
              <a:t>12.5.2016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03421-54B2-4C41-B092-D758C78A55B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878004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699BE-F26C-4A44-B778-0C27A7A53057}" type="datetimeFigureOut">
              <a:rPr lang="cs-CZ" smtClean="0"/>
              <a:t>12.5.2016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03421-54B2-4C41-B092-D758C78A55B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54200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699BE-F26C-4A44-B778-0C27A7A53057}" type="datetimeFigureOut">
              <a:rPr lang="cs-CZ" smtClean="0"/>
              <a:t>12.5.2016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03421-54B2-4C41-B092-D758C78A55B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7765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699BE-F26C-4A44-B778-0C27A7A53057}" type="datetimeFigureOut">
              <a:rPr lang="cs-CZ" smtClean="0"/>
              <a:t>12.5.2016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03421-54B2-4C41-B092-D758C78A55B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21261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699BE-F26C-4A44-B778-0C27A7A53057}" type="datetimeFigureOut">
              <a:rPr lang="cs-CZ" smtClean="0"/>
              <a:t>12.5.2016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03421-54B2-4C41-B092-D758C78A55B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510472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699BE-F26C-4A44-B778-0C27A7A53057}" type="datetimeFigureOut">
              <a:rPr lang="cs-CZ" smtClean="0"/>
              <a:t>12.5.2016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03421-54B2-4C41-B092-D758C78A55B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25709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699BE-F26C-4A44-B778-0C27A7A53057}" type="datetimeFigureOut">
              <a:rPr lang="cs-CZ" smtClean="0"/>
              <a:t>12.5.2016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403421-54B2-4C41-B092-D758C78A55B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69558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1.emf"/><Relationship Id="rId4" Type="http://schemas.openxmlformats.org/officeDocument/2006/relationships/package" Target="../embeddings/Dokument_aplikace_Microsoft_Word1.docx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3568" y="213285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Léčebná výživa</a:t>
            </a:r>
            <a:br>
              <a:rPr lang="cs-CZ" dirty="0" smtClean="0"/>
            </a:br>
            <a:r>
              <a:rPr lang="cs-CZ" dirty="0" smtClean="0"/>
              <a:t>2.část</a:t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b="1" dirty="0" smtClean="0">
                <a:solidFill>
                  <a:schemeClr val="tx1"/>
                </a:solidFill>
              </a:rPr>
              <a:t>Diabetes </a:t>
            </a:r>
            <a:r>
              <a:rPr lang="cs-CZ" b="1" dirty="0" err="1" smtClean="0">
                <a:solidFill>
                  <a:schemeClr val="tx1"/>
                </a:solidFill>
              </a:rPr>
              <a:t>metillitus</a:t>
            </a:r>
            <a:endParaRPr lang="cs-CZ" b="1" dirty="0" smtClean="0">
              <a:solidFill>
                <a:schemeClr val="tx1"/>
              </a:solidFill>
            </a:endParaRPr>
          </a:p>
          <a:p>
            <a:r>
              <a:rPr lang="cs-CZ" b="1" dirty="0" smtClean="0">
                <a:solidFill>
                  <a:schemeClr val="tx1"/>
                </a:solidFill>
              </a:rPr>
              <a:t>Pavlína Pařízková, nutriční terapeut, FN Brno</a:t>
            </a:r>
            <a:endParaRPr lang="cs-CZ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3990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33338"/>
            <a:ext cx="8286750" cy="679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2671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261" y="1628800"/>
            <a:ext cx="8410575" cy="273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1914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060848"/>
            <a:ext cx="8229600" cy="167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4061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2" y="260648"/>
            <a:ext cx="8372475" cy="612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9643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" y="1433513"/>
            <a:ext cx="8401050" cy="399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9961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95250"/>
            <a:ext cx="8429625" cy="666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1331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u="sng" dirty="0" smtClean="0"/>
              <a:t>Nutriční postup u diabetika s renální insuficiencí</a:t>
            </a:r>
            <a:endParaRPr lang="cs-CZ" b="1" u="sng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Úprava dietního režimu dle renální funkce, sestavení jídelníčku dle ordinace diabetologa, nefrologa</a:t>
            </a:r>
          </a:p>
          <a:p>
            <a:endParaRPr lang="cs-CZ" dirty="0" smtClean="0"/>
          </a:p>
          <a:p>
            <a:r>
              <a:rPr lang="cs-CZ" dirty="0" smtClean="0"/>
              <a:t>Kompenzace diabetu</a:t>
            </a:r>
          </a:p>
          <a:p>
            <a:endParaRPr lang="cs-CZ" dirty="0" smtClean="0"/>
          </a:p>
          <a:p>
            <a:r>
              <a:rPr lang="cs-CZ" dirty="0" smtClean="0"/>
              <a:t>Zohledňujeme množství draslíku, fosforu, sodíku, cholesterolu…</a:t>
            </a:r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35383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u="sng" dirty="0" smtClean="0"/>
              <a:t>Nutriční postup u diabetika s renální insuficiencí</a:t>
            </a:r>
            <a:endParaRPr lang="cs-CZ" b="1" u="sng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u="sng" dirty="0" smtClean="0">
                <a:solidFill>
                  <a:srgbClr val="FF0000"/>
                </a:solidFill>
              </a:rPr>
              <a:t>Dieta  diabetická s omezením  bílkovin </a:t>
            </a:r>
            <a:r>
              <a:rPr lang="cs-CZ" u="sng" dirty="0" smtClean="0">
                <a:solidFill>
                  <a:srgbClr val="C00000"/>
                </a:solidFill>
              </a:rPr>
              <a:t>9/6</a:t>
            </a:r>
          </a:p>
          <a:p>
            <a:r>
              <a:rPr lang="cs-CZ" dirty="0" smtClean="0"/>
              <a:t>8140 </a:t>
            </a:r>
            <a:r>
              <a:rPr lang="cs-CZ" dirty="0" err="1" smtClean="0"/>
              <a:t>kJ</a:t>
            </a:r>
            <a:endParaRPr lang="cs-CZ" dirty="0" smtClean="0"/>
          </a:p>
          <a:p>
            <a:r>
              <a:rPr lang="cs-CZ" dirty="0" smtClean="0"/>
              <a:t>250 g  sacharidů</a:t>
            </a:r>
          </a:p>
          <a:p>
            <a:r>
              <a:rPr lang="cs-CZ" dirty="0" smtClean="0"/>
              <a:t>80 g tuků</a:t>
            </a:r>
          </a:p>
          <a:p>
            <a:r>
              <a:rPr lang="cs-CZ" dirty="0" smtClean="0"/>
              <a:t>50 g bílkovin</a:t>
            </a:r>
          </a:p>
          <a:p>
            <a:r>
              <a:rPr lang="cs-CZ" dirty="0" smtClean="0"/>
              <a:t>Řídíme se rámcovým jídelníčkem, lze sestavit</a:t>
            </a:r>
          </a:p>
          <a:p>
            <a:pPr marL="0" indent="0">
              <a:buNone/>
            </a:pPr>
            <a:r>
              <a:rPr lang="cs-CZ" dirty="0" smtClean="0"/>
              <a:t>    individuální dietu na vyžádání lékaře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7395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b="1" u="sng" dirty="0"/>
              <a:t>Nutriční postup u diabetika s renální insuficiencí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Omezení </a:t>
            </a:r>
            <a:r>
              <a:rPr lang="cs-CZ" dirty="0" smtClean="0">
                <a:solidFill>
                  <a:srgbClr val="00B0F0"/>
                </a:solidFill>
              </a:rPr>
              <a:t>draslíku</a:t>
            </a:r>
            <a:r>
              <a:rPr lang="cs-CZ" dirty="0" smtClean="0"/>
              <a:t>- zdroje: </a:t>
            </a:r>
          </a:p>
          <a:p>
            <a:pPr marL="0" indent="0">
              <a:buNone/>
            </a:pPr>
            <a:r>
              <a:rPr lang="cs-CZ" dirty="0" smtClean="0"/>
              <a:t>    sušené ovoce/ meruňky/ meruňky, broskve,  </a:t>
            </a:r>
          </a:p>
          <a:p>
            <a:pPr marL="0" indent="0">
              <a:buNone/>
            </a:pPr>
            <a:r>
              <a:rPr lang="cs-CZ" dirty="0" smtClean="0"/>
              <a:t>    brambory, banány, luštěniny, zelenina, ovoce</a:t>
            </a:r>
          </a:p>
          <a:p>
            <a:pPr marL="0" indent="0">
              <a:buNone/>
            </a:pPr>
            <a:r>
              <a:rPr lang="cs-CZ" dirty="0" smtClean="0"/>
              <a:t>Jak  snížíme ?</a:t>
            </a:r>
          </a:p>
          <a:p>
            <a:pPr marL="0" indent="0">
              <a:buNone/>
            </a:pPr>
            <a:r>
              <a:rPr lang="cs-CZ" dirty="0" smtClean="0"/>
              <a:t>   </a:t>
            </a:r>
            <a:endParaRPr lang="cs-CZ" dirty="0"/>
          </a:p>
          <a:p>
            <a:pPr marL="0" indent="0">
              <a:buNone/>
            </a:pPr>
            <a:r>
              <a:rPr lang="cs-CZ" dirty="0" smtClean="0"/>
              <a:t>Krájíme na menší kousky, luhujeme, vodu slíváme a vaříme ve velkém množství vody  </a:t>
            </a:r>
            <a:endParaRPr lang="cs-CZ" dirty="0"/>
          </a:p>
        </p:txBody>
      </p:sp>
      <p:sp>
        <p:nvSpPr>
          <p:cNvPr id="4" name="Šipka dolů 3"/>
          <p:cNvSpPr/>
          <p:nvPr/>
        </p:nvSpPr>
        <p:spPr>
          <a:xfrm>
            <a:off x="3059832" y="3717032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14479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u="sng" dirty="0"/>
              <a:t>Nutriční postup u diabetika s renální insuficiencí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Omezení </a:t>
            </a:r>
            <a:r>
              <a:rPr lang="cs-CZ" dirty="0" smtClean="0">
                <a:solidFill>
                  <a:srgbClr val="00B0F0"/>
                </a:solidFill>
              </a:rPr>
              <a:t>soli</a:t>
            </a:r>
            <a:r>
              <a:rPr lang="cs-CZ" dirty="0" smtClean="0"/>
              <a:t> a slaných výrobků</a:t>
            </a:r>
          </a:p>
          <a:p>
            <a:pPr marL="0" indent="0">
              <a:buNone/>
            </a:pPr>
            <a:endParaRPr lang="cs-CZ" dirty="0" smtClean="0"/>
          </a:p>
          <a:p>
            <a:r>
              <a:rPr lang="cs-CZ" dirty="0" smtClean="0"/>
              <a:t>Omezení </a:t>
            </a:r>
            <a:r>
              <a:rPr lang="cs-CZ" dirty="0" smtClean="0">
                <a:solidFill>
                  <a:srgbClr val="00B0F0"/>
                </a:solidFill>
              </a:rPr>
              <a:t>fosforu</a:t>
            </a:r>
            <a:r>
              <a:rPr lang="cs-CZ" dirty="0" smtClean="0"/>
              <a:t> –zdroje: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    tavené sýry a tvrdé sýry, mléčné výrobky,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    oříšky, kakao, luštěniny, ovesné vločky, 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    </a:t>
            </a:r>
            <a:r>
              <a:rPr lang="cs-CZ" dirty="0" err="1" smtClean="0"/>
              <a:t>coca-cola</a:t>
            </a:r>
            <a:r>
              <a:rPr lang="cs-CZ" dirty="0" smtClean="0"/>
              <a:t>, instantní potraviny a nápoje,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    játra, paštiky, uzeniny, uzené maso…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67788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u="sng" dirty="0" smtClean="0"/>
              <a:t>Stravování dětí s diabetem</a:t>
            </a:r>
            <a:endParaRPr lang="cs-CZ" u="sng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Jídelníček  je sestaven individuálně, nelze ho porovnávat např. s doporučením dospělých diabetiků</a:t>
            </a:r>
          </a:p>
          <a:p>
            <a:r>
              <a:rPr lang="cs-CZ" dirty="0" smtClean="0"/>
              <a:t>Nastavení stravy a stravovacího režimu souvisí s typem inzulínu, věkem dítěte, pohybem….</a:t>
            </a:r>
          </a:p>
          <a:p>
            <a:r>
              <a:rPr lang="cs-CZ" dirty="0" smtClean="0"/>
              <a:t>Pracujeme s výměnnými jednotkami, které určuje lékař a může je různě upravovat v průběhu léčby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12931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/>
              <a:t>Nutriční  postupy u pacientů s DM-specifické typy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1. DM na podkladě cystické fibrózy</a:t>
            </a:r>
          </a:p>
          <a:p>
            <a:pPr marL="0" indent="0">
              <a:buNone/>
            </a:pPr>
            <a:endParaRPr lang="cs-CZ" dirty="0" smtClean="0"/>
          </a:p>
          <a:p>
            <a:r>
              <a:rPr lang="cs-CZ" dirty="0" smtClean="0"/>
              <a:t>2. DM  při </a:t>
            </a:r>
            <a:r>
              <a:rPr lang="cs-CZ" dirty="0" err="1" smtClean="0"/>
              <a:t>celiakii</a:t>
            </a:r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r>
              <a:rPr lang="cs-CZ" dirty="0" smtClean="0"/>
              <a:t>3. </a:t>
            </a:r>
            <a:r>
              <a:rPr lang="cs-CZ" dirty="0"/>
              <a:t>DM na podkladě pankreatitidy</a:t>
            </a:r>
          </a:p>
          <a:p>
            <a:endParaRPr lang="cs-CZ" dirty="0" smtClean="0"/>
          </a:p>
          <a:p>
            <a:r>
              <a:rPr lang="cs-CZ" dirty="0" smtClean="0"/>
              <a:t>4. a jiné např. kortikoterapie</a:t>
            </a:r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17658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u="sng" dirty="0"/>
              <a:t>DM na podkladě cystické fibrózy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CFRD –</a:t>
            </a:r>
            <a:r>
              <a:rPr lang="cs-CZ" dirty="0" err="1" smtClean="0"/>
              <a:t>cystic</a:t>
            </a:r>
            <a:r>
              <a:rPr lang="cs-CZ" dirty="0" smtClean="0"/>
              <a:t> </a:t>
            </a:r>
            <a:r>
              <a:rPr lang="cs-CZ" dirty="0" err="1" smtClean="0"/>
              <a:t>fibrosis</a:t>
            </a:r>
            <a:r>
              <a:rPr lang="cs-CZ" dirty="0" smtClean="0"/>
              <a:t> </a:t>
            </a:r>
            <a:r>
              <a:rPr lang="cs-CZ" dirty="0" err="1" smtClean="0"/>
              <a:t>related</a:t>
            </a:r>
            <a:r>
              <a:rPr lang="cs-CZ" dirty="0" smtClean="0"/>
              <a:t> diabetes</a:t>
            </a:r>
          </a:p>
          <a:p>
            <a:pPr marL="0" indent="0">
              <a:buNone/>
            </a:pPr>
            <a:r>
              <a:rPr lang="cs-CZ" dirty="0" smtClean="0"/>
              <a:t>               -pacienti  mají horší stav výživy a těžší 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            postižení plic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sz="4800" dirty="0" smtClean="0">
                <a:solidFill>
                  <a:srgbClr val="C00000"/>
                </a:solidFill>
              </a:rPr>
              <a:t>Nesmí být restrikce energie!!!!! </a:t>
            </a:r>
            <a:endParaRPr lang="cs-CZ" sz="4800" dirty="0"/>
          </a:p>
        </p:txBody>
      </p:sp>
    </p:spTree>
    <p:extLst>
      <p:ext uri="{BB962C8B-B14F-4D97-AF65-F5344CB8AC3E}">
        <p14:creationId xmlns:p14="http://schemas.microsoft.com/office/powerpoint/2010/main" val="4139783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u="sng" dirty="0"/>
              <a:t>DM na podkladě cystické fibrózy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Energie v průměru </a:t>
            </a:r>
            <a:r>
              <a:rPr lang="cs-CZ" dirty="0" smtClean="0">
                <a:solidFill>
                  <a:srgbClr val="FF0000"/>
                </a:solidFill>
              </a:rPr>
              <a:t>120- 150% </a:t>
            </a:r>
            <a:r>
              <a:rPr lang="cs-CZ" dirty="0" smtClean="0"/>
              <a:t>obvyklého denního doporučeného množství, 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individuálně až  </a:t>
            </a:r>
            <a:r>
              <a:rPr lang="cs-CZ" dirty="0" smtClean="0">
                <a:solidFill>
                  <a:srgbClr val="FF0000"/>
                </a:solidFill>
              </a:rPr>
              <a:t>200%</a:t>
            </a:r>
          </a:p>
          <a:p>
            <a:r>
              <a:rPr lang="cs-CZ" dirty="0" smtClean="0"/>
              <a:t> Bílkoviny </a:t>
            </a:r>
            <a:r>
              <a:rPr lang="cs-CZ" dirty="0" smtClean="0">
                <a:solidFill>
                  <a:srgbClr val="FF0000"/>
                </a:solidFill>
              </a:rPr>
              <a:t>120-150%</a:t>
            </a:r>
            <a:r>
              <a:rPr lang="cs-CZ" dirty="0" smtClean="0"/>
              <a:t> RDA( doporučených denních dávek)</a:t>
            </a:r>
          </a:p>
          <a:p>
            <a:r>
              <a:rPr lang="cs-CZ" dirty="0" smtClean="0"/>
              <a:t>Tuky všechny druhy – </a:t>
            </a:r>
            <a:r>
              <a:rPr lang="cs-CZ" dirty="0" smtClean="0">
                <a:solidFill>
                  <a:srgbClr val="FF0000"/>
                </a:solidFill>
              </a:rPr>
              <a:t>neomezujeme!</a:t>
            </a:r>
          </a:p>
          <a:p>
            <a:pPr marL="0" indent="0">
              <a:buNone/>
            </a:pPr>
            <a:r>
              <a:rPr lang="cs-CZ" dirty="0" smtClean="0"/>
              <a:t>     + podávají se pankreatické enzymy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04340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u="sng" dirty="0"/>
              <a:t>DM na podkladě cystické fibrózy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Sacharidy-   u pacientů s CF  se velmi dobře vstřebávají! </a:t>
            </a:r>
          </a:p>
          <a:p>
            <a:r>
              <a:rPr lang="cs-CZ" dirty="0" smtClean="0">
                <a:solidFill>
                  <a:srgbClr val="FF0000"/>
                </a:solidFill>
              </a:rPr>
              <a:t>Restrikce  je tedy absolutně nevhodná!</a:t>
            </a:r>
          </a:p>
          <a:p>
            <a:pPr marL="0" indent="0">
              <a:buNone/>
            </a:pPr>
            <a:r>
              <a:rPr lang="cs-CZ" dirty="0" smtClean="0">
                <a:solidFill>
                  <a:srgbClr val="FF0000"/>
                </a:solidFill>
              </a:rPr>
              <a:t>      - ztráta hmotnosti, celkové zhoršení!</a:t>
            </a:r>
          </a:p>
          <a:p>
            <a:r>
              <a:rPr lang="cs-CZ" dirty="0" smtClean="0"/>
              <a:t>dovoleny i volné cukry,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menší množství během dne </a:t>
            </a:r>
          </a:p>
          <a:p>
            <a:r>
              <a:rPr lang="cs-CZ" dirty="0" smtClean="0"/>
              <a:t>Jediné omezení- sladké nápoje ve větším množství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65402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u="sng" dirty="0"/>
              <a:t>DM na podkladě cystické fibrózy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Vláknina- vyšší podíl je nežádoucí</a:t>
            </a:r>
          </a:p>
          <a:p>
            <a:pPr marL="0" indent="0">
              <a:buNone/>
            </a:pPr>
            <a:r>
              <a:rPr lang="cs-CZ" dirty="0" smtClean="0"/>
              <a:t>                   - zvyšuje pocit nasycení, 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               - sníží se  množství snězeného jídla 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         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smtClean="0"/>
              <a:t>Ztráta hmotnosti , poruchy trávení</a:t>
            </a:r>
            <a:endParaRPr lang="cs-CZ" dirty="0"/>
          </a:p>
        </p:txBody>
      </p:sp>
      <p:sp>
        <p:nvSpPr>
          <p:cNvPr id="4" name="Šipka dolů 3"/>
          <p:cNvSpPr/>
          <p:nvPr/>
        </p:nvSpPr>
        <p:spPr>
          <a:xfrm>
            <a:off x="3275856" y="3933056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80390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u="sng" dirty="0"/>
              <a:t>DM na podkladě cystické fibrózy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Závěr</a:t>
            </a:r>
          </a:p>
          <a:p>
            <a:pPr lvl="1"/>
            <a:r>
              <a:rPr lang="cs-CZ" dirty="0" smtClean="0"/>
              <a:t>pravidelná strava 6x denně</a:t>
            </a:r>
          </a:p>
          <a:p>
            <a:pPr lvl="1"/>
            <a:r>
              <a:rPr lang="cs-CZ" dirty="0" smtClean="0"/>
              <a:t>upřednostňujeme složené sacharidy </a:t>
            </a:r>
          </a:p>
          <a:p>
            <a:pPr lvl="1"/>
            <a:r>
              <a:rPr lang="cs-CZ" dirty="0" smtClean="0"/>
              <a:t>pestrá strava</a:t>
            </a:r>
          </a:p>
          <a:p>
            <a:pPr lvl="1"/>
            <a:r>
              <a:rPr lang="cs-CZ" dirty="0" smtClean="0"/>
              <a:t>dostatek vitamínů a minerálních látek </a:t>
            </a:r>
          </a:p>
          <a:p>
            <a:pPr lvl="1"/>
            <a:r>
              <a:rPr lang="cs-CZ" dirty="0" smtClean="0"/>
              <a:t>pitný režim</a:t>
            </a:r>
          </a:p>
          <a:p>
            <a:r>
              <a:rPr lang="cs-CZ" sz="4800" dirty="0" smtClean="0">
                <a:solidFill>
                  <a:srgbClr val="C00000"/>
                </a:solidFill>
              </a:rPr>
              <a:t>Individuální přístup dle nastavení </a:t>
            </a:r>
            <a:r>
              <a:rPr lang="cs-CZ" sz="4800" dirty="0" err="1" smtClean="0">
                <a:solidFill>
                  <a:srgbClr val="C00000"/>
                </a:solidFill>
              </a:rPr>
              <a:t>inzulinoterapie</a:t>
            </a:r>
            <a:r>
              <a:rPr lang="cs-CZ" sz="4800" dirty="0" smtClean="0">
                <a:solidFill>
                  <a:srgbClr val="C00000"/>
                </a:solidFill>
              </a:rPr>
              <a:t>!</a:t>
            </a:r>
            <a:endParaRPr lang="cs-CZ" sz="4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5943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u="sng" dirty="0" smtClean="0"/>
              <a:t>DM na podkladě </a:t>
            </a:r>
            <a:r>
              <a:rPr lang="cs-CZ" b="1" u="sng" dirty="0" err="1" smtClean="0"/>
              <a:t>celiakie</a:t>
            </a:r>
            <a:r>
              <a:rPr lang="cs-CZ" b="1" u="sng" dirty="0" smtClean="0"/>
              <a:t> </a:t>
            </a:r>
            <a:endParaRPr lang="cs-CZ" b="1" u="sng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Rámcový jídelníček dle doporučené dávky sacharidů na den , obvykle 250g -300g  S /den</a:t>
            </a:r>
          </a:p>
          <a:p>
            <a:r>
              <a:rPr lang="cs-CZ" dirty="0" smtClean="0"/>
              <a:t>Jídelníček sestavujeme a řídíme se pravidly diabetických diet –zopakujeme!</a:t>
            </a:r>
            <a:endParaRPr lang="cs-CZ" sz="4400" dirty="0" smtClean="0">
              <a:solidFill>
                <a:srgbClr val="C00000"/>
              </a:solidFill>
            </a:endParaRPr>
          </a:p>
          <a:p>
            <a:r>
              <a:rPr lang="cs-CZ" sz="4400" dirty="0" smtClean="0">
                <a:solidFill>
                  <a:srgbClr val="C00000"/>
                </a:solidFill>
              </a:rPr>
              <a:t>Vyloučení lepku !  </a:t>
            </a:r>
          </a:p>
          <a:p>
            <a:pPr marL="457200" lvl="1" indent="0">
              <a:buNone/>
            </a:pPr>
            <a:r>
              <a:rPr lang="cs-CZ" sz="4000" dirty="0" smtClean="0"/>
              <a:t>Nutné sledovat složení výrobku-etikety!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2771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u="sng" dirty="0"/>
              <a:t>DM na podkladě </a:t>
            </a:r>
            <a:r>
              <a:rPr lang="cs-CZ" b="1" u="sng" dirty="0" err="1"/>
              <a:t>celiakie</a:t>
            </a:r>
            <a:r>
              <a:rPr lang="cs-CZ" b="1" u="sng" dirty="0"/>
              <a:t>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u="sng" dirty="0" smtClean="0"/>
              <a:t>Zcela vyloučíme:</a:t>
            </a:r>
          </a:p>
          <a:p>
            <a:endParaRPr lang="cs-CZ" u="sng" dirty="0"/>
          </a:p>
          <a:p>
            <a:pPr marL="0" indent="0">
              <a:buNone/>
            </a:pPr>
            <a:r>
              <a:rPr lang="cs-CZ" dirty="0" smtClean="0"/>
              <a:t>      potraviny z </a:t>
            </a:r>
            <a:r>
              <a:rPr lang="cs-CZ" dirty="0" smtClean="0">
                <a:solidFill>
                  <a:srgbClr val="C00000"/>
                </a:solidFill>
              </a:rPr>
              <a:t>pšenice, žita,</a:t>
            </a:r>
            <a:r>
              <a:rPr lang="cs-CZ" dirty="0" smtClean="0"/>
              <a:t> </a:t>
            </a:r>
            <a:r>
              <a:rPr lang="cs-CZ" dirty="0" smtClean="0">
                <a:solidFill>
                  <a:srgbClr val="C00000"/>
                </a:solidFill>
              </a:rPr>
              <a:t>ječmene, ovsa </a:t>
            </a:r>
          </a:p>
          <a:p>
            <a:pPr marL="0" indent="0">
              <a:buNone/>
            </a:pPr>
            <a:r>
              <a:rPr lang="cs-CZ" dirty="0" smtClean="0"/>
              <a:t>      a veškeré výrobky a nápoje, které jmenované 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  obiloviny obsahují nebo z nich byly vyrobené.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51433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Něco </a:t>
            </a:r>
            <a:r>
              <a:rPr lang="cs-CZ" smtClean="0"/>
              <a:t>vtipného…doplnit </a:t>
            </a:r>
            <a:r>
              <a:rPr lang="cs-CZ" smtClean="0">
                <a:sym typeface="Wingdings" pitchFamily="2" charset="2"/>
              </a:rPr>
              <a:t>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 descr="C:\Users\26006\Desktop\obil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628800"/>
            <a:ext cx="6480720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5800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u="sng" dirty="0"/>
              <a:t>DM na podkladě </a:t>
            </a:r>
            <a:r>
              <a:rPr lang="cs-CZ" b="1" u="sng" dirty="0" err="1"/>
              <a:t>celiakie</a:t>
            </a:r>
            <a:r>
              <a:rPr lang="cs-CZ" b="1" u="sng" dirty="0"/>
              <a:t>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u="sng" dirty="0" smtClean="0"/>
              <a:t>Potraviny, u kterých je nutné sledovat složení:</a:t>
            </a:r>
          </a:p>
          <a:p>
            <a:pPr marL="0" indent="0">
              <a:buNone/>
            </a:pPr>
            <a:r>
              <a:rPr lang="cs-CZ" dirty="0" smtClean="0"/>
              <a:t>   kupované majonézy, 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tatarské a  </a:t>
            </a:r>
            <a:r>
              <a:rPr lang="cs-CZ" dirty="0" err="1" smtClean="0"/>
              <a:t>sojové</a:t>
            </a:r>
            <a:r>
              <a:rPr lang="cs-CZ" dirty="0" smtClean="0"/>
              <a:t>  omáčky, 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polévky v sáčku, polotovary, 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hotové  pokrmy, konzervy, bujóny,</a:t>
            </a:r>
          </a:p>
          <a:p>
            <a:pPr marL="0" indent="0">
              <a:buNone/>
            </a:pPr>
            <a:r>
              <a:rPr lang="cs-CZ" dirty="0" smtClean="0"/>
              <a:t>   kupované paštiky,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pomazánky, rybí konzervy,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71340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Rozdělení denních dávek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3 hlavní jídla od sebe vzdáleny minimálně 4h a maximálně 7h</a:t>
            </a:r>
          </a:p>
          <a:p>
            <a:r>
              <a:rPr lang="cs-CZ" dirty="0" smtClean="0"/>
              <a:t>Svačiny 2-3 h po hlavním jídle</a:t>
            </a:r>
          </a:p>
          <a:p>
            <a:endParaRPr lang="cs-CZ" dirty="0" smtClean="0"/>
          </a:p>
          <a:p>
            <a:r>
              <a:rPr lang="cs-CZ" dirty="0" smtClean="0">
                <a:solidFill>
                  <a:srgbClr val="FF0000"/>
                </a:solidFill>
              </a:rPr>
              <a:t>1 výměnná jednotka =10 g sacharidů  obsažených v určitém množství potraviny nebo pokrmu.</a:t>
            </a:r>
          </a:p>
          <a:p>
            <a:endParaRPr lang="cs-CZ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8563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u="sng" dirty="0"/>
              <a:t>DM na podkladě </a:t>
            </a:r>
            <a:r>
              <a:rPr lang="cs-CZ" b="1" u="sng" dirty="0" err="1"/>
              <a:t>celiakie</a:t>
            </a:r>
            <a:r>
              <a:rPr lang="cs-CZ" b="1" u="sng" dirty="0"/>
              <a:t>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pozor </a:t>
            </a:r>
            <a:r>
              <a:rPr lang="cs-CZ" dirty="0"/>
              <a:t>na </a:t>
            </a:r>
            <a:r>
              <a:rPr lang="cs-CZ" dirty="0" smtClean="0"/>
              <a:t>šunku- kontrolovat etiketu(lepek </a:t>
            </a:r>
            <a:r>
              <a:rPr lang="cs-CZ" dirty="0"/>
              <a:t>jako </a:t>
            </a:r>
            <a:r>
              <a:rPr lang="cs-CZ" dirty="0" smtClean="0"/>
              <a:t> 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                              stabilizátor)</a:t>
            </a:r>
          </a:p>
          <a:p>
            <a:r>
              <a:rPr lang="cs-CZ" dirty="0" smtClean="0"/>
              <a:t>Náhražky masa-  </a:t>
            </a:r>
            <a:r>
              <a:rPr lang="cs-CZ" dirty="0" err="1" smtClean="0"/>
              <a:t>Seitan</a:t>
            </a:r>
            <a:r>
              <a:rPr lang="cs-CZ" dirty="0"/>
              <a:t>, Robi, Klaso…  </a:t>
            </a:r>
            <a:endParaRPr lang="cs-CZ" dirty="0" smtClean="0"/>
          </a:p>
          <a:p>
            <a:r>
              <a:rPr lang="cs-CZ" dirty="0" smtClean="0"/>
              <a:t>Kávovinové směsi, káva z melty</a:t>
            </a:r>
          </a:p>
          <a:p>
            <a:r>
              <a:rPr lang="cs-CZ" dirty="0" smtClean="0"/>
              <a:t>Sušená smetana, šlehačka ve spreji</a:t>
            </a:r>
          </a:p>
          <a:p>
            <a:r>
              <a:rPr lang="cs-CZ" dirty="0" smtClean="0"/>
              <a:t>Jogurty, tvarohy, pudinky …číst etikety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49128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u="sng" dirty="0"/>
              <a:t>DM na podkladě </a:t>
            </a:r>
            <a:r>
              <a:rPr lang="cs-CZ" b="1" u="sng" dirty="0" err="1"/>
              <a:t>celiakie</a:t>
            </a:r>
            <a:r>
              <a:rPr lang="cs-CZ" b="1" u="sng" dirty="0"/>
              <a:t> </a:t>
            </a:r>
            <a:r>
              <a:rPr lang="cs-CZ" b="1" u="sng" dirty="0" smtClean="0"/>
              <a:t>-úskalí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Vhodné pacienta seznámit s glykemickým indexem</a:t>
            </a:r>
          </a:p>
          <a:p>
            <a:r>
              <a:rPr lang="cs-CZ" dirty="0" smtClean="0"/>
              <a:t>Kukuřice má vyšší GI</a:t>
            </a:r>
          </a:p>
          <a:p>
            <a:r>
              <a:rPr lang="cs-CZ" dirty="0" smtClean="0"/>
              <a:t>Pohanka střední  GI</a:t>
            </a:r>
          </a:p>
          <a:p>
            <a:pPr marL="0" indent="0">
              <a:buNone/>
            </a:pPr>
            <a:endParaRPr lang="cs-CZ" dirty="0" smtClean="0"/>
          </a:p>
          <a:p>
            <a:r>
              <a:rPr lang="cs-CZ" dirty="0" smtClean="0"/>
              <a:t>Zaměřit se na bílkoviny ( </a:t>
            </a:r>
            <a:r>
              <a:rPr lang="cs-CZ" dirty="0" err="1" smtClean="0"/>
              <a:t>blp</a:t>
            </a:r>
            <a:r>
              <a:rPr lang="cs-CZ" dirty="0" smtClean="0"/>
              <a:t> pečivo  a některé  výrobky mají nižší obsah bílkovin)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9049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u="sng" dirty="0"/>
              <a:t>DM na podkladě </a:t>
            </a:r>
            <a:r>
              <a:rPr lang="cs-CZ" b="1" u="sng" dirty="0" err="1"/>
              <a:t>celiakie</a:t>
            </a:r>
            <a:r>
              <a:rPr lang="cs-CZ" b="1" u="sng" dirty="0"/>
              <a:t>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Přílohy  ……………………………....za </a:t>
            </a:r>
            <a:r>
              <a:rPr lang="cs-CZ" dirty="0" smtClean="0">
                <a:solidFill>
                  <a:srgbClr val="FF0000"/>
                </a:solidFill>
              </a:rPr>
              <a:t>35 g sacharidů</a:t>
            </a:r>
          </a:p>
          <a:p>
            <a:pPr marL="0" indent="0">
              <a:buNone/>
            </a:pPr>
            <a:r>
              <a:rPr lang="cs-CZ" sz="3200" dirty="0">
                <a:solidFill>
                  <a:srgbClr val="FF0000"/>
                </a:solidFill>
              </a:rPr>
              <a:t> </a:t>
            </a:r>
            <a:r>
              <a:rPr lang="cs-CZ" sz="3200" dirty="0" smtClean="0">
                <a:solidFill>
                  <a:srgbClr val="FF0000"/>
                </a:solidFill>
              </a:rPr>
              <a:t>    </a:t>
            </a:r>
            <a:r>
              <a:rPr lang="cs-CZ" sz="3200" dirty="0" smtClean="0"/>
              <a:t>vařené brambory</a:t>
            </a:r>
            <a:r>
              <a:rPr lang="cs-CZ" dirty="0" smtClean="0"/>
              <a:t> ……………………200 g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 bramborová kaše…………………….230 g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 BLP těstoviny před úpravou……...50 g 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 vařená rýže……………………………..120 g</a:t>
            </a:r>
          </a:p>
          <a:p>
            <a:pPr marL="0" indent="0">
              <a:buNone/>
            </a:pPr>
            <a:r>
              <a:rPr lang="cs-CZ" dirty="0" smtClean="0"/>
              <a:t>     BLP knedlík………………………………100 g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 bramborový knedlík………………..120 g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 </a:t>
            </a:r>
            <a:r>
              <a:rPr lang="cs-CZ" dirty="0" err="1" smtClean="0"/>
              <a:t>jáhly</a:t>
            </a:r>
            <a:r>
              <a:rPr lang="cs-CZ" dirty="0" smtClean="0"/>
              <a:t>, pohanka před úpravou……..60 g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90022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b="1" u="sng" dirty="0"/>
              <a:t>DM na podkladě </a:t>
            </a:r>
            <a:r>
              <a:rPr lang="cs-CZ" b="1" u="sng" dirty="0" err="1"/>
              <a:t>celiakie</a:t>
            </a:r>
            <a:r>
              <a:rPr lang="cs-CZ" b="1" u="sng" dirty="0"/>
              <a:t> </a:t>
            </a:r>
            <a:r>
              <a:rPr lang="cs-CZ" b="1" u="sng" dirty="0" smtClean="0"/>
              <a:t/>
            </a:r>
            <a:br>
              <a:rPr lang="cs-CZ" b="1" u="sng" dirty="0" smtClean="0"/>
            </a:br>
            <a:endParaRPr lang="cs-CZ" dirty="0"/>
          </a:p>
        </p:txBody>
      </p:sp>
      <p:graphicFrame>
        <p:nvGraphicFramePr>
          <p:cNvPr id="8" name="Zástupný symbol pro obsah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4288934"/>
              </p:ext>
            </p:extLst>
          </p:nvPr>
        </p:nvGraphicFramePr>
        <p:xfrm>
          <a:off x="611560" y="1268760"/>
          <a:ext cx="8229600" cy="42113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450504"/>
                <a:gridCol w="6779096"/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BLP/9- 250g 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 Příklad  jídelníčku, množství se řídí rámcovým jídelníčkem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Snídaně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Blp</a:t>
                      </a:r>
                      <a:r>
                        <a:rPr lang="cs-CZ" dirty="0" smtClean="0"/>
                        <a:t> chléb  , máslo, šunka, rajče</a:t>
                      </a:r>
                    </a:p>
                    <a:p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Přesnídávka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Jablko, </a:t>
                      </a:r>
                      <a:r>
                        <a:rPr lang="cs-CZ" dirty="0" err="1" smtClean="0"/>
                        <a:t>Racio</a:t>
                      </a:r>
                      <a:r>
                        <a:rPr lang="cs-CZ" dirty="0" smtClean="0"/>
                        <a:t> Free </a:t>
                      </a:r>
                      <a:r>
                        <a:rPr lang="cs-CZ" dirty="0" err="1" smtClean="0"/>
                        <a:t>chlebík</a:t>
                      </a:r>
                      <a:endParaRPr lang="cs-CZ" dirty="0" smtClean="0"/>
                    </a:p>
                    <a:p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Oběd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Polévka zeleninová, grilovaný tuňák, vařené brambory, okurkový salát</a:t>
                      </a:r>
                    </a:p>
                    <a:p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Svačina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Kefírové mléko, rýžový chlebíček</a:t>
                      </a:r>
                    </a:p>
                    <a:p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Večeře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zapečené  BLP těstoviny  s masem ,  salát z červené řepy</a:t>
                      </a:r>
                    </a:p>
                    <a:p>
                      <a:r>
                        <a:rPr lang="cs-CZ" dirty="0" smtClean="0"/>
                        <a:t>  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II. Večeře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BLP pečivo, jogurt</a:t>
                      </a:r>
                    </a:p>
                    <a:p>
                      <a:endParaRPr lang="cs-CZ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71328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dirty="0"/>
              <a:t/>
            </a:r>
            <a:br>
              <a:rPr lang="cs-CZ" dirty="0"/>
            </a:br>
            <a:r>
              <a:rPr lang="cs-CZ" b="1" u="sng" dirty="0"/>
              <a:t>DM na podkladě pankreatitidy</a:t>
            </a:r>
            <a:br>
              <a:rPr lang="cs-CZ" b="1" u="sng" dirty="0"/>
            </a:br>
            <a:endParaRPr lang="cs-CZ" b="1" u="sng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Enterální výživa cestou NJS 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    (za </a:t>
            </a:r>
            <a:r>
              <a:rPr lang="cs-CZ" dirty="0" err="1" smtClean="0"/>
              <a:t>Vaterovu</a:t>
            </a:r>
            <a:r>
              <a:rPr lang="cs-CZ" dirty="0" smtClean="0"/>
              <a:t> papilu ):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       diabetické přípravky- </a:t>
            </a:r>
            <a:r>
              <a:rPr lang="cs-CZ" dirty="0" err="1" smtClean="0"/>
              <a:t>Diben</a:t>
            </a:r>
            <a:r>
              <a:rPr lang="cs-CZ" dirty="0" smtClean="0"/>
              <a:t>, </a:t>
            </a:r>
            <a:r>
              <a:rPr lang="cs-CZ" dirty="0" err="1" smtClean="0"/>
              <a:t>Nutricomp</a:t>
            </a:r>
            <a:r>
              <a:rPr lang="cs-CZ" dirty="0" smtClean="0"/>
              <a:t> D, 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       </a:t>
            </a:r>
            <a:r>
              <a:rPr lang="cs-CZ" dirty="0" err="1" smtClean="0"/>
              <a:t>Glucerna</a:t>
            </a:r>
            <a:r>
              <a:rPr lang="cs-CZ" dirty="0" smtClean="0"/>
              <a:t> </a:t>
            </a:r>
            <a:r>
              <a:rPr lang="cs-CZ" dirty="0" err="1" smtClean="0"/>
              <a:t>Select</a:t>
            </a:r>
            <a:r>
              <a:rPr lang="cs-CZ" dirty="0" smtClean="0"/>
              <a:t>, </a:t>
            </a:r>
            <a:r>
              <a:rPr lang="cs-CZ" dirty="0" err="1" smtClean="0"/>
              <a:t>Novasource</a:t>
            </a:r>
            <a:r>
              <a:rPr lang="cs-CZ" dirty="0" smtClean="0"/>
              <a:t> </a:t>
            </a:r>
            <a:r>
              <a:rPr lang="cs-CZ" dirty="0" err="1" smtClean="0"/>
              <a:t>Diabet</a:t>
            </a:r>
            <a:r>
              <a:rPr lang="cs-CZ" dirty="0" smtClean="0"/>
              <a:t> Plus, </a:t>
            </a:r>
          </a:p>
          <a:p>
            <a:pPr marL="0" indent="0">
              <a:buNone/>
            </a:pPr>
            <a:r>
              <a:rPr lang="cs-CZ" dirty="0" smtClean="0"/>
              <a:t>           </a:t>
            </a:r>
            <a:r>
              <a:rPr lang="cs-CZ" dirty="0" err="1" smtClean="0"/>
              <a:t>Nutrison</a:t>
            </a:r>
            <a:r>
              <a:rPr lang="cs-CZ" dirty="0" smtClean="0"/>
              <a:t> </a:t>
            </a:r>
            <a:r>
              <a:rPr lang="cs-CZ" dirty="0" err="1" smtClean="0"/>
              <a:t>Diason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09306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26006\Desktop\3462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416" y="1412776"/>
            <a:ext cx="5472608" cy="4003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66133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1129957"/>
              </p:ext>
            </p:extLst>
          </p:nvPr>
        </p:nvGraphicFramePr>
        <p:xfrm>
          <a:off x="2123728" y="404664"/>
          <a:ext cx="5746750" cy="557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" name="Dokument" r:id="rId4" imgW="5746651" imgH="5574691" progId="Word.Document.12">
                  <p:embed/>
                </p:oleObj>
              </mc:Choice>
              <mc:Fallback>
                <p:oleObj name="Dokument" r:id="rId4" imgW="5746651" imgH="557469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23728" y="404664"/>
                        <a:ext cx="5746750" cy="5575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4994916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u="sng" dirty="0"/>
              <a:t>DM na podkladě pankreatitidy</a:t>
            </a:r>
            <a:r>
              <a:rPr lang="cs-CZ" dirty="0"/>
              <a:t/>
            </a:r>
            <a:br>
              <a:rPr lang="cs-CZ" dirty="0"/>
            </a:br>
            <a:r>
              <a:rPr lang="cs-CZ" dirty="0"/>
              <a:t>Nutriční postup při rozjídání po EV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Enterální výživa v plné dávce</a:t>
            </a:r>
          </a:p>
          <a:p>
            <a:endParaRPr lang="cs-CZ" dirty="0" smtClean="0"/>
          </a:p>
          <a:p>
            <a:r>
              <a:rPr lang="cs-CZ" dirty="0" smtClean="0"/>
              <a:t>Pacienta postupně zatěžujeme stravou</a:t>
            </a:r>
          </a:p>
          <a:p>
            <a:endParaRPr lang="cs-CZ" dirty="0" smtClean="0"/>
          </a:p>
          <a:p>
            <a:r>
              <a:rPr lang="cs-CZ" dirty="0" smtClean="0"/>
              <a:t>Monitorujeme příjem stravy</a:t>
            </a:r>
          </a:p>
          <a:p>
            <a:endParaRPr lang="cs-CZ" dirty="0" smtClean="0"/>
          </a:p>
          <a:p>
            <a:r>
              <a:rPr lang="cs-CZ" dirty="0" smtClean="0"/>
              <a:t>Propočítáváme  skutečný příjem sacharidů, energie + kalkulujeme s množstvím energie a sacharidů v enterální výživě</a:t>
            </a:r>
            <a:endParaRPr lang="cs-CZ" dirty="0"/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425141452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u="sng" dirty="0"/>
              <a:t>DM na podkladě pankreatitidy</a:t>
            </a:r>
            <a:r>
              <a:rPr lang="cs-CZ" dirty="0"/>
              <a:t/>
            </a:r>
            <a:br>
              <a:rPr lang="cs-CZ" dirty="0"/>
            </a:br>
            <a:r>
              <a:rPr lang="cs-CZ" dirty="0"/>
              <a:t>Nutriční postup při rozjídání po EV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Porovnáme </a:t>
            </a:r>
            <a:r>
              <a:rPr lang="cs-CZ" dirty="0"/>
              <a:t>s nastavenou potřebou </a:t>
            </a:r>
            <a:r>
              <a:rPr lang="cs-CZ" dirty="0" err="1"/>
              <a:t>Kj</a:t>
            </a:r>
            <a:r>
              <a:rPr lang="cs-CZ" dirty="0"/>
              <a:t>, B, S, T </a:t>
            </a:r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Sledujeme  glykemický profil, hodnoty albuminu, </a:t>
            </a:r>
            <a:r>
              <a:rPr lang="cs-CZ" dirty="0" err="1" smtClean="0"/>
              <a:t>prealbuminu</a:t>
            </a:r>
            <a:r>
              <a:rPr lang="cs-CZ" dirty="0" smtClean="0"/>
              <a:t>, amyláz, JT,… hmotnost pacienta ve vývoji…</a:t>
            </a:r>
          </a:p>
          <a:p>
            <a:pPr marL="0" indent="0">
              <a:buNone/>
            </a:pPr>
            <a:endParaRPr lang="cs-CZ" dirty="0" smtClean="0"/>
          </a:p>
          <a:p>
            <a:r>
              <a:rPr lang="cs-CZ" dirty="0" smtClean="0"/>
              <a:t>Postupně snižujeme  dávku enterální výživy o 250-500 ml denně, lze upravovat individuálně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8366579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u="sng" dirty="0"/>
              <a:t>DM na podkladě </a:t>
            </a:r>
            <a:r>
              <a:rPr lang="cs-CZ" b="1" u="sng" dirty="0" smtClean="0"/>
              <a:t>pankreatitidy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Nutriční postup při rozjídání po EV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>
                <a:solidFill>
                  <a:srgbClr val="FF0000"/>
                </a:solidFill>
              </a:rPr>
              <a:t>Rozpis pankreatické diety u diabetika</a:t>
            </a:r>
          </a:p>
          <a:p>
            <a:pPr marL="0" indent="0">
              <a:buNone/>
            </a:pPr>
            <a:r>
              <a:rPr lang="cs-CZ" dirty="0" smtClean="0"/>
              <a:t>   </a:t>
            </a:r>
            <a:r>
              <a:rPr lang="cs-CZ" dirty="0" smtClean="0">
                <a:solidFill>
                  <a:srgbClr val="00B0F0"/>
                </a:solidFill>
              </a:rPr>
              <a:t>1.den pankreatická dieta:</a:t>
            </a:r>
          </a:p>
          <a:p>
            <a:pPr marL="0" indent="0">
              <a:buNone/>
            </a:pPr>
            <a:endParaRPr lang="cs-CZ" dirty="0" smtClean="0">
              <a:solidFill>
                <a:srgbClr val="00B0F0"/>
              </a:solidFill>
            </a:endParaRPr>
          </a:p>
          <a:p>
            <a:pPr marL="0" indent="0">
              <a:buNone/>
            </a:pPr>
            <a:r>
              <a:rPr lang="cs-CZ" dirty="0" smtClean="0"/>
              <a:t>    snídaně- čaj, 2 starší rohlíky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oběd- rýžový odvar, 1 rohlík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svačina- čaj, 1 rohlík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večeře- rýžový odvar, 1 rohlík </a:t>
            </a:r>
          </a:p>
          <a:p>
            <a:pPr marL="0" indent="0">
              <a:buNone/>
            </a:pPr>
            <a:r>
              <a:rPr lang="cs-CZ" dirty="0" smtClean="0"/>
              <a:t>   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6217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Rozdělení potravin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FF0000"/>
                </a:solidFill>
              </a:rPr>
              <a:t>1.potraviny , které neobsahují  žádné sacharidy: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 maso, drůbež, ryby, vejce, kvalitní uzeniny s   </a:t>
            </a:r>
          </a:p>
          <a:p>
            <a:pPr marL="0" indent="0">
              <a:buNone/>
            </a:pPr>
            <a:r>
              <a:rPr lang="cs-CZ" dirty="0" smtClean="0"/>
              <a:t>     vysokým obsahem masa, sýry, tuky…</a:t>
            </a:r>
          </a:p>
          <a:p>
            <a:pPr marL="0" indent="0">
              <a:buNone/>
            </a:pPr>
            <a:r>
              <a:rPr lang="cs-CZ" dirty="0" smtClean="0"/>
              <a:t>     </a:t>
            </a:r>
            <a:r>
              <a:rPr lang="cs-CZ" dirty="0" smtClean="0">
                <a:solidFill>
                  <a:srgbClr val="00B0F0"/>
                </a:solidFill>
              </a:rPr>
              <a:t>Zařazujeme je v obvyklém množství a </a:t>
            </a:r>
          </a:p>
          <a:p>
            <a:pPr marL="0" indent="0">
              <a:buNone/>
            </a:pPr>
            <a:r>
              <a:rPr lang="cs-CZ" dirty="0">
                <a:solidFill>
                  <a:srgbClr val="00B0F0"/>
                </a:solidFill>
              </a:rPr>
              <a:t> </a:t>
            </a:r>
            <a:r>
              <a:rPr lang="cs-CZ" dirty="0" smtClean="0">
                <a:solidFill>
                  <a:srgbClr val="00B0F0"/>
                </a:solidFill>
              </a:rPr>
              <a:t>    nepočítáme je výměnnými jednotkami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51832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u="sng" dirty="0"/>
              <a:t>DM na podkladě pankreatitidy</a:t>
            </a:r>
            <a:r>
              <a:rPr lang="cs-CZ" dirty="0"/>
              <a:t/>
            </a:r>
            <a:br>
              <a:rPr lang="cs-CZ" dirty="0"/>
            </a:br>
            <a:r>
              <a:rPr lang="cs-CZ" dirty="0"/>
              <a:t>Nutriční postup při rozjídání po EV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>
                <a:solidFill>
                  <a:srgbClr val="00B0F0"/>
                </a:solidFill>
              </a:rPr>
              <a:t>2.den-nutná dieta 14- nutriční </a:t>
            </a:r>
            <a:r>
              <a:rPr lang="cs-CZ" dirty="0" err="1" smtClean="0">
                <a:solidFill>
                  <a:srgbClr val="00B0F0"/>
                </a:solidFill>
              </a:rPr>
              <a:t>indiv</a:t>
            </a:r>
            <a:r>
              <a:rPr lang="cs-CZ" dirty="0" smtClean="0">
                <a:solidFill>
                  <a:srgbClr val="00B0F0"/>
                </a:solidFill>
              </a:rPr>
              <a:t>. plán</a:t>
            </a:r>
          </a:p>
          <a:p>
            <a:pPr marL="0" indent="0">
              <a:buNone/>
            </a:pPr>
            <a:r>
              <a:rPr lang="cs-CZ" dirty="0" smtClean="0"/>
              <a:t>    Snídaně-  čaj,2 ks starší rohlík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Oběd- rýžový odvar s mrkvovou</a:t>
            </a:r>
          </a:p>
          <a:p>
            <a:pPr marL="0" indent="0">
              <a:buNone/>
            </a:pPr>
            <a:r>
              <a:rPr lang="cs-CZ" dirty="0" smtClean="0"/>
              <a:t>                šťávou, bramborová kaše (bez mléka)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 Svačina- čaj, rohlík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 Večeře- krupičná kaše (</a:t>
            </a:r>
            <a:r>
              <a:rPr lang="cs-CZ" dirty="0" smtClean="0">
                <a:solidFill>
                  <a:srgbClr val="C00000"/>
                </a:solidFill>
              </a:rPr>
              <a:t>bez cukru </a:t>
            </a:r>
            <a:r>
              <a:rPr lang="cs-CZ" dirty="0" smtClean="0"/>
              <a:t>a bez mléka)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5218687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u="sng" dirty="0"/>
              <a:t>DM na podkladě pankreatitidy</a:t>
            </a:r>
            <a:r>
              <a:rPr lang="cs-CZ" dirty="0"/>
              <a:t/>
            </a:r>
            <a:br>
              <a:rPr lang="cs-CZ" dirty="0"/>
            </a:br>
            <a:r>
              <a:rPr lang="cs-CZ" dirty="0"/>
              <a:t>Nutriční postup při rozjídání po EV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>
                <a:solidFill>
                  <a:srgbClr val="00B0F0"/>
                </a:solidFill>
              </a:rPr>
              <a:t>3.den pokračuje dieta 14</a:t>
            </a:r>
          </a:p>
          <a:p>
            <a:pPr marL="0" indent="0">
              <a:buNone/>
            </a:pPr>
            <a:r>
              <a:rPr lang="cs-CZ" dirty="0" smtClean="0"/>
              <a:t>    Snídaně- čaj, 2 rohlíky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 Oběd- polévka bramborová lisovaná, rýžová</a:t>
            </a:r>
          </a:p>
          <a:p>
            <a:pPr marL="0" indent="0">
              <a:buNone/>
            </a:pPr>
            <a:r>
              <a:rPr lang="cs-CZ" dirty="0" smtClean="0"/>
              <a:t>                 kaše( mléko+ voda), </a:t>
            </a:r>
            <a:r>
              <a:rPr lang="cs-CZ" dirty="0" smtClean="0">
                <a:solidFill>
                  <a:srgbClr val="C00000"/>
                </a:solidFill>
              </a:rPr>
              <a:t>bez cukru</a:t>
            </a:r>
            <a:r>
              <a:rPr lang="cs-CZ" dirty="0" smtClean="0"/>
              <a:t>,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             jablkový kompot </a:t>
            </a:r>
            <a:r>
              <a:rPr lang="cs-CZ" dirty="0" err="1" smtClean="0"/>
              <a:t>dia</a:t>
            </a:r>
            <a:endParaRPr lang="cs-CZ" dirty="0" smtClean="0"/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  Svačina- čaj, rohlík 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  Večeře- citronová omáčka, lisované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                brambory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6395017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u="sng" dirty="0"/>
              <a:t>DM na podkladě pankreatitidy</a:t>
            </a:r>
            <a:r>
              <a:rPr lang="cs-CZ" dirty="0"/>
              <a:t/>
            </a:r>
            <a:br>
              <a:rPr lang="cs-CZ" dirty="0"/>
            </a:br>
            <a:r>
              <a:rPr lang="cs-CZ" dirty="0"/>
              <a:t>Nutriční postup při rozjídání po EV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buNone/>
            </a:pPr>
            <a:r>
              <a:rPr lang="cs-CZ" dirty="0" smtClean="0">
                <a:solidFill>
                  <a:srgbClr val="00B0F0"/>
                </a:solidFill>
              </a:rPr>
              <a:t>4.den- dieta 9/4S s přísným omezením tuku</a:t>
            </a:r>
          </a:p>
          <a:p>
            <a:pPr marL="457200" lvl="1" indent="0">
              <a:buNone/>
            </a:pPr>
            <a:endParaRPr lang="cs-CZ" dirty="0" smtClean="0">
              <a:solidFill>
                <a:srgbClr val="00B0F0"/>
              </a:solidFill>
            </a:endParaRPr>
          </a:p>
          <a:p>
            <a:pPr marL="457200" lvl="1" indent="0">
              <a:buNone/>
            </a:pPr>
            <a:r>
              <a:rPr lang="cs-CZ" dirty="0" smtClean="0"/>
              <a:t>Při plném přijmu již enterální výživa  nepodávána, enterální sonda vytažena </a:t>
            </a:r>
          </a:p>
          <a:p>
            <a:pPr marL="457200" lvl="1" indent="0">
              <a:buNone/>
            </a:pPr>
            <a:r>
              <a:rPr lang="cs-CZ" dirty="0" smtClean="0"/>
              <a:t> </a:t>
            </a:r>
          </a:p>
          <a:p>
            <a:pPr marL="457200" lvl="1" indent="0">
              <a:buNone/>
            </a:pPr>
            <a:r>
              <a:rPr lang="cs-CZ" dirty="0" smtClean="0">
                <a:solidFill>
                  <a:srgbClr val="00B0F0"/>
                </a:solidFill>
              </a:rPr>
              <a:t>5.den- dieta  9S</a:t>
            </a:r>
          </a:p>
          <a:p>
            <a:pPr marL="457200" lvl="1" indent="0">
              <a:buNone/>
            </a:pPr>
            <a:r>
              <a:rPr lang="cs-CZ" dirty="0" smtClean="0"/>
              <a:t>Při nedostatečném příjmu stravy u malnutričního pacienta, lze ordinovat </a:t>
            </a:r>
            <a:r>
              <a:rPr lang="cs-CZ" dirty="0" err="1" smtClean="0"/>
              <a:t>sipping</a:t>
            </a:r>
            <a:r>
              <a:rPr lang="cs-CZ" dirty="0" smtClean="0"/>
              <a:t> </a:t>
            </a:r>
          </a:p>
          <a:p>
            <a:pPr marL="457200" lvl="1" indent="0">
              <a:buNone/>
            </a:pPr>
            <a:r>
              <a:rPr lang="cs-CZ" dirty="0">
                <a:solidFill>
                  <a:srgbClr val="00B0F0"/>
                </a:solidFill>
              </a:rPr>
              <a:t> </a:t>
            </a:r>
            <a:r>
              <a:rPr lang="cs-CZ" dirty="0" smtClean="0">
                <a:solidFill>
                  <a:srgbClr val="00B0F0"/>
                </a:solidFill>
              </a:rPr>
              <a:t> </a:t>
            </a:r>
            <a:endParaRPr lang="cs-CZ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59829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26006\Desktop\prod_diben_drin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052736"/>
            <a:ext cx="7560840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07116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Rozdělení potravin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FF0000"/>
                </a:solidFill>
              </a:rPr>
              <a:t>2. Potraviny, které obsahují minimální množství sacharidů: </a:t>
            </a:r>
          </a:p>
          <a:p>
            <a:pPr marL="0" indent="0">
              <a:buNone/>
            </a:pPr>
            <a:endParaRPr lang="cs-CZ" dirty="0" smtClean="0">
              <a:solidFill>
                <a:srgbClr val="FF0000"/>
              </a:solidFill>
            </a:endParaRPr>
          </a:p>
          <a:p>
            <a:r>
              <a:rPr lang="cs-CZ" dirty="0" smtClean="0">
                <a:solidFill>
                  <a:srgbClr val="00B0F0"/>
                </a:solidFill>
              </a:rPr>
              <a:t>zeleninu zařazujeme neomezeně</a:t>
            </a:r>
            <a:r>
              <a:rPr lang="cs-CZ" dirty="0" smtClean="0"/>
              <a:t> s výjimkou kukuřice, zeleného hrášku, mrkve a červené řepy ( počítáme)</a:t>
            </a:r>
            <a:endParaRPr lang="cs-CZ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233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Rozdělení potravin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FF0000"/>
                </a:solidFill>
              </a:rPr>
              <a:t>3. potraviny , které obsahují sacharidy</a:t>
            </a:r>
            <a:r>
              <a:rPr lang="cs-CZ" dirty="0" smtClean="0"/>
              <a:t>: všechny ostatní potraviny, které nejsou uvedeny ve skupinách předcházejících 1. a 2.</a:t>
            </a:r>
          </a:p>
          <a:p>
            <a:r>
              <a:rPr lang="cs-CZ" dirty="0" smtClean="0"/>
              <a:t>Množství musí být započítáno pomocí výměnných jednotek.</a:t>
            </a:r>
          </a:p>
          <a:p>
            <a:r>
              <a:rPr lang="cs-CZ" dirty="0" smtClean="0"/>
              <a:t>Pro zjednodušení :a) </a:t>
            </a:r>
            <a:r>
              <a:rPr lang="cs-CZ" dirty="0" smtClean="0">
                <a:solidFill>
                  <a:srgbClr val="00B0F0"/>
                </a:solidFill>
              </a:rPr>
              <a:t>MLÉČNÉ</a:t>
            </a:r>
            <a:endParaRPr lang="cs-CZ" dirty="0" smtClean="0"/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                                 b) </a:t>
            </a:r>
            <a:r>
              <a:rPr lang="cs-CZ" dirty="0" smtClean="0">
                <a:solidFill>
                  <a:srgbClr val="00B0F0"/>
                </a:solidFill>
              </a:rPr>
              <a:t>ŠKROBOVÉ </a:t>
            </a:r>
            <a:r>
              <a:rPr lang="cs-CZ" dirty="0" smtClean="0"/>
              <a:t>  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                                 c) </a:t>
            </a:r>
            <a:r>
              <a:rPr lang="cs-CZ" dirty="0" smtClean="0">
                <a:solidFill>
                  <a:srgbClr val="00B0F0"/>
                </a:solidFill>
              </a:rPr>
              <a:t>OVOCNÉ</a:t>
            </a:r>
            <a:endParaRPr lang="cs-CZ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1747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Záznam výměnných jednotek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62703981"/>
              </p:ext>
            </p:extLst>
          </p:nvPr>
        </p:nvGraphicFramePr>
        <p:xfrm>
          <a:off x="457200" y="1600200"/>
          <a:ext cx="8229600" cy="3134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4520"/>
                <a:gridCol w="1800200"/>
                <a:gridCol w="4834880"/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Datum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V J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příklad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snídaně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5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100g chléb, 2 ks vejce ,20 g másla ,</a:t>
                      </a:r>
                      <a:r>
                        <a:rPr lang="cs-CZ" dirty="0" err="1" smtClean="0"/>
                        <a:t>hl.salát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Přesnídávka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2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1 střední jablko, 1/2krajíčku chleba, 10 g másla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Oběd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4,5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Polévka zeleninová, vepřové na kari, 120g vařené  těstoviny,  salát rajčatový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svačina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2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 200 ml bílý jogurt, 2 ks menší mandarinka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večeře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4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Kuřecí steak,   200 g vařené brambory, grilovaná zelenina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II. večeře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2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40 g celozrnná bageta se sýrem, paprika </a:t>
                      </a:r>
                      <a:endParaRPr lang="cs-CZ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10662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386" y="548680"/>
            <a:ext cx="8305800" cy="553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2420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" y="260648"/>
            <a:ext cx="8420100" cy="538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5007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Lékárna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1133</TotalTime>
  <Words>1286</Words>
  <Application>Microsoft Office PowerPoint</Application>
  <PresentationFormat>Předvádění na obrazovce (4:3)</PresentationFormat>
  <Paragraphs>237</Paragraphs>
  <Slides>43</Slides>
  <Notes>0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43</vt:i4>
      </vt:variant>
    </vt:vector>
  </HeadingPairs>
  <TitlesOfParts>
    <vt:vector size="45" baseType="lpstr">
      <vt:lpstr>Motiv systému Office</vt:lpstr>
      <vt:lpstr>Dokument</vt:lpstr>
      <vt:lpstr>Léčebná výživa 2.část </vt:lpstr>
      <vt:lpstr>Stravování dětí s diabetem</vt:lpstr>
      <vt:lpstr>Rozdělení denních dávek</vt:lpstr>
      <vt:lpstr>Rozdělení potravin</vt:lpstr>
      <vt:lpstr>Rozdělení potravin</vt:lpstr>
      <vt:lpstr>Rozdělení potravin</vt:lpstr>
      <vt:lpstr>Záznam výměnných jednotek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Nutriční postup u diabetika s renální insuficiencí</vt:lpstr>
      <vt:lpstr>Nutriční postup u diabetika s renální insuficiencí</vt:lpstr>
      <vt:lpstr>Nutriční postup u diabetika s renální insuficiencí</vt:lpstr>
      <vt:lpstr>Nutriční postup u diabetika s renální insuficiencí</vt:lpstr>
      <vt:lpstr>Nutriční  postupy u pacientů s DM-specifické typy</vt:lpstr>
      <vt:lpstr>DM na podkladě cystické fibrózy</vt:lpstr>
      <vt:lpstr>DM na podkladě cystické fibrózy</vt:lpstr>
      <vt:lpstr>DM na podkladě cystické fibrózy</vt:lpstr>
      <vt:lpstr>DM na podkladě cystické fibrózy</vt:lpstr>
      <vt:lpstr>DM na podkladě cystické fibrózy</vt:lpstr>
      <vt:lpstr>DM na podkladě celiakie </vt:lpstr>
      <vt:lpstr>DM na podkladě celiakie </vt:lpstr>
      <vt:lpstr>Něco vtipného…doplnit </vt:lpstr>
      <vt:lpstr>DM na podkladě celiakie </vt:lpstr>
      <vt:lpstr>DM na podkladě celiakie </vt:lpstr>
      <vt:lpstr>DM na podkladě celiakie -úskalí</vt:lpstr>
      <vt:lpstr>DM na podkladě celiakie </vt:lpstr>
      <vt:lpstr>DM na podkladě celiakie  </vt:lpstr>
      <vt:lpstr> DM na podkladě pankreatitidy </vt:lpstr>
      <vt:lpstr>Prezentace aplikace PowerPoint</vt:lpstr>
      <vt:lpstr>Prezentace aplikace PowerPoint</vt:lpstr>
      <vt:lpstr>DM na podkladě pankreatitidy Nutriční postup při rozjídání po EV</vt:lpstr>
      <vt:lpstr>DM na podkladě pankreatitidy Nutriční postup při rozjídání po EV</vt:lpstr>
      <vt:lpstr>DM na podkladě pankreatitidy Nutriční postup při rozjídání po EV</vt:lpstr>
      <vt:lpstr>DM na podkladě pankreatitidy Nutriční postup při rozjídání po EV</vt:lpstr>
      <vt:lpstr>DM na podkladě pankreatitidy Nutriční postup při rozjídání po EV</vt:lpstr>
      <vt:lpstr>DM na podkladě pankreatitidy Nutriční postup při rozjídání po EV</vt:lpstr>
      <vt:lpstr>Prezentace aplikace PowerPoint</vt:lpstr>
    </vt:vector>
  </TitlesOfParts>
  <Company>FN Brno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Léčebná výživa 2.část</dc:title>
  <dc:creator>Parizkova Pavlina</dc:creator>
  <cp:lastModifiedBy>olvfnbrno</cp:lastModifiedBy>
  <cp:revision>131</cp:revision>
  <dcterms:created xsi:type="dcterms:W3CDTF">2016-04-29T09:16:49Z</dcterms:created>
  <dcterms:modified xsi:type="dcterms:W3CDTF">2016-05-12T06:21:41Z</dcterms:modified>
</cp:coreProperties>
</file>