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256" r:id="rId2"/>
    <p:sldId id="434" r:id="rId3"/>
    <p:sldId id="435" r:id="rId4"/>
    <p:sldId id="397" r:id="rId5"/>
    <p:sldId id="470" r:id="rId6"/>
    <p:sldId id="448" r:id="rId7"/>
    <p:sldId id="485" r:id="rId8"/>
    <p:sldId id="471" r:id="rId9"/>
    <p:sldId id="436" r:id="rId10"/>
    <p:sldId id="441" r:id="rId11"/>
    <p:sldId id="484" r:id="rId12"/>
    <p:sldId id="443" r:id="rId13"/>
    <p:sldId id="444" r:id="rId14"/>
    <p:sldId id="445" r:id="rId15"/>
    <p:sldId id="446" r:id="rId16"/>
    <p:sldId id="447" r:id="rId17"/>
    <p:sldId id="437" r:id="rId18"/>
    <p:sldId id="462" r:id="rId19"/>
    <p:sldId id="463" r:id="rId20"/>
    <p:sldId id="472" r:id="rId21"/>
    <p:sldId id="465" r:id="rId22"/>
    <p:sldId id="468" r:id="rId23"/>
    <p:sldId id="483" r:id="rId24"/>
    <p:sldId id="438" r:id="rId25"/>
    <p:sldId id="449" r:id="rId26"/>
    <p:sldId id="450" r:id="rId27"/>
    <p:sldId id="451" r:id="rId28"/>
    <p:sldId id="479" r:id="rId29"/>
    <p:sldId id="480" r:id="rId30"/>
    <p:sldId id="481" r:id="rId31"/>
    <p:sldId id="482" r:id="rId32"/>
    <p:sldId id="478" r:id="rId33"/>
    <p:sldId id="497" r:id="rId34"/>
    <p:sldId id="454" r:id="rId35"/>
    <p:sldId id="455" r:id="rId36"/>
    <p:sldId id="457" r:id="rId37"/>
    <p:sldId id="458" r:id="rId38"/>
    <p:sldId id="486" r:id="rId39"/>
    <p:sldId id="460" r:id="rId40"/>
    <p:sldId id="461" r:id="rId41"/>
    <p:sldId id="487" r:id="rId42"/>
    <p:sldId id="488" r:id="rId43"/>
    <p:sldId id="489" r:id="rId44"/>
    <p:sldId id="490" r:id="rId45"/>
    <p:sldId id="491" r:id="rId46"/>
    <p:sldId id="492" r:id="rId47"/>
    <p:sldId id="493" r:id="rId48"/>
    <p:sldId id="494" r:id="rId49"/>
    <p:sldId id="495" r:id="rId50"/>
    <p:sldId id="496" r:id="rId51"/>
    <p:sldId id="439" r:id="rId52"/>
    <p:sldId id="475" r:id="rId53"/>
    <p:sldId id="440" r:id="rId54"/>
    <p:sldId id="473" r:id="rId55"/>
    <p:sldId id="476" r:id="rId56"/>
    <p:sldId id="474" r:id="rId57"/>
    <p:sldId id="477" r:id="rId58"/>
    <p:sldId id="429" r:id="rId59"/>
  </p:sldIdLst>
  <p:sldSz cx="9144000" cy="6858000" type="screen4x3"/>
  <p:notesSz cx="6797675" cy="99250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FF"/>
    <a:srgbClr val="F0A22E"/>
    <a:srgbClr val="99CCFF"/>
    <a:srgbClr val="824100"/>
    <a:srgbClr val="898989"/>
    <a:srgbClr val="663300"/>
    <a:srgbClr val="A50021"/>
    <a:srgbClr val="3399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0" autoAdjust="0"/>
    <p:restoredTop sz="92437" autoAdjust="0"/>
  </p:normalViewPr>
  <p:slideViewPr>
    <p:cSldViewPr>
      <p:cViewPr varScale="1">
        <p:scale>
          <a:sx n="78" d="100"/>
          <a:sy n="78" d="100"/>
        </p:scale>
        <p:origin x="-96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130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/>
          <a:lstStyle>
            <a:lvl1pPr algn="r">
              <a:defRPr sz="1200"/>
            </a:lvl1pPr>
          </a:lstStyle>
          <a:p>
            <a:fld id="{3014343A-3176-4FE2-8018-ADCF018403D1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294" y="9427797"/>
            <a:ext cx="2945862" cy="495714"/>
          </a:xfrm>
          <a:prstGeom prst="rect">
            <a:avLst/>
          </a:prstGeom>
        </p:spPr>
        <p:txBody>
          <a:bodyPr vert="horz" lIns="88212" tIns="44106" rIns="88212" bIns="44106" rtlCol="0" anchor="b"/>
          <a:lstStyle>
            <a:lvl1pPr algn="r">
              <a:defRPr sz="1200"/>
            </a:lvl1pPr>
          </a:lstStyle>
          <a:p>
            <a:fld id="{B101A72C-99B5-46BB-BAF3-4E3B551006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539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/>
          <a:lstStyle>
            <a:lvl1pPr algn="r">
              <a:defRPr sz="1300"/>
            </a:lvl1pPr>
          </a:lstStyle>
          <a:p>
            <a:fld id="{5D0E8244-B60C-4AC0-9A32-90D49118D22D}" type="datetimeFigureOut">
              <a:rPr lang="cs-CZ" smtClean="0"/>
              <a:t>21.3.2016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214313"/>
            <a:ext cx="5073650" cy="3805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2" tIns="47776" rIns="95552" bIns="4777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365098" y="4124564"/>
            <a:ext cx="6067479" cy="5516570"/>
          </a:xfrm>
          <a:prstGeom prst="rect">
            <a:avLst/>
          </a:prstGeom>
        </p:spPr>
        <p:txBody>
          <a:bodyPr vert="horz" lIns="95552" tIns="47776" rIns="95552" bIns="47776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6253"/>
          </a:xfrm>
          <a:prstGeom prst="rect">
            <a:avLst/>
          </a:prstGeom>
        </p:spPr>
        <p:txBody>
          <a:bodyPr vert="horz" lIns="95552" tIns="47776" rIns="95552" bIns="47776" rtlCol="0" anchor="b"/>
          <a:lstStyle>
            <a:lvl1pPr algn="r">
              <a:defRPr sz="1300"/>
            </a:lvl1pPr>
          </a:lstStyle>
          <a:p>
            <a:fld id="{0B3B9C39-6EF1-4BC3-BFC8-CDBBDA39E3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3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en-US" dirty="0" smtClean="0"/>
              <a:t>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dvourozm</a:t>
            </a:r>
            <a:r>
              <a:rPr lang="cs-CZ" baseline="0" dirty="0" err="1" smtClean="0"/>
              <a:t>ěrné</a:t>
            </a:r>
            <a:r>
              <a:rPr lang="cs-CZ" baseline="0" dirty="0" smtClean="0"/>
              <a:t> normální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en-US" dirty="0" smtClean="0"/>
              <a:t>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dvourozm</a:t>
            </a:r>
            <a:r>
              <a:rPr lang="cs-CZ" baseline="0" dirty="0" err="1" smtClean="0"/>
              <a:t>ěrné</a:t>
            </a:r>
            <a:r>
              <a:rPr lang="cs-CZ" baseline="0" dirty="0" smtClean="0"/>
              <a:t> normální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ukazovat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objemu</a:t>
            </a:r>
            <a:r>
              <a:rPr lang="en-US" dirty="0" smtClean="0"/>
              <a:t> </a:t>
            </a:r>
            <a:r>
              <a:rPr lang="en-US" dirty="0" err="1" smtClean="0"/>
              <a:t>hipokampu</a:t>
            </a:r>
            <a:r>
              <a:rPr lang="en-US" dirty="0" smtClean="0"/>
              <a:t> a </a:t>
            </a:r>
            <a:r>
              <a:rPr lang="en-US" dirty="0" err="1" smtClean="0"/>
              <a:t>amygdaly</a:t>
            </a:r>
            <a:r>
              <a:rPr lang="cs-CZ" baseline="0" dirty="0" smtClean="0"/>
              <a:t> (případně </a:t>
            </a:r>
            <a:r>
              <a:rPr lang="en-US" dirty="0" err="1" smtClean="0"/>
              <a:t>zvl</a:t>
            </a:r>
            <a:r>
              <a:rPr lang="cs-CZ" dirty="0" err="1" smtClean="0"/>
              <a:t>ášť</a:t>
            </a:r>
            <a:r>
              <a:rPr lang="cs-CZ" baseline="0" dirty="0" smtClean="0"/>
              <a:t> u jednotlivých skupin subjektů)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 elipsy má spadat 95% hodnot</a:t>
            </a:r>
            <a:r>
              <a:rPr lang="cs-CZ" baseline="0" dirty="0" smtClean="0"/>
              <a:t>, což spadá, a hodnoty mimo elipsu nejsou daleko od elipsy – data mají vícerozměrné normální rozdělení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http://documentation.statsoft.com/STATISTICAHelp.aspx?path=Graphs/Graph/ModifyingGraphs/Dialogs/PlotEllipseTab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868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868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868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cs-CZ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Rku</a:t>
            </a:r>
            <a:r>
              <a:rPr lang="cs-CZ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cs-CZ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=solve(2/3*matrix(c(1,-1,-1,4),2,2))</a:t>
            </a: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b=matrix(c(-1,3),1,2)</a:t>
            </a: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b%*%</a:t>
            </a:r>
            <a:r>
              <a:rPr lang="cs-CZ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%*%t(b)</a:t>
            </a:r>
          </a:p>
          <a:p>
            <a:r>
              <a:rPr lang="en-US" dirty="0" err="1" smtClean="0"/>
              <a:t>qf</a:t>
            </a:r>
            <a:r>
              <a:rPr lang="en-US" dirty="0" smtClean="0"/>
              <a:t>(0.95,2,3)</a:t>
            </a:r>
            <a:endParaRPr lang="cs-CZ" dirty="0" smtClean="0"/>
          </a:p>
          <a:p>
            <a:r>
              <a:rPr lang="en-US" dirty="0" smtClean="0"/>
              <a:t>1-pf(1.3125,2,3)</a:t>
            </a:r>
          </a:p>
          <a:p>
            <a:endParaRPr lang="en-US" dirty="0" smtClean="0"/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library("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ICSNP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</a:t>
            </a:r>
          </a:p>
          <a:p>
            <a:r>
              <a:rPr lang="fr-FR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X=matrix(c(2 4 3 12 10 8),3,2)</a:t>
            </a: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Y=matrix(c(5,3,4,7,9,5),3,2)</a:t>
            </a: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HotellingsT2(X, Y)</a:t>
            </a: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 Excelu (</a:t>
            </a:r>
            <a:r>
              <a:rPr lang="cs-CZ" dirty="0" err="1" smtClean="0"/>
              <a:t>Vicerozmerny</a:t>
            </a:r>
            <a:r>
              <a:rPr lang="cs-CZ" dirty="0" smtClean="0"/>
              <a:t> t-test - demo.xlsx) – kovarianční matice by také šly počítat maticově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780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</a:t>
            </a:r>
            <a:r>
              <a:rPr lang="cs-CZ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Rku</a:t>
            </a:r>
            <a:r>
              <a:rPr lang="cs-CZ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cs-CZ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=solve(2/3*matrix(c(1,-1,-1,4),2,2))</a:t>
            </a: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b=matrix(c(-1,3),1,2)</a:t>
            </a: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b%*%</a:t>
            </a:r>
            <a:r>
              <a:rPr lang="cs-CZ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%*%t(b)</a:t>
            </a:r>
          </a:p>
          <a:p>
            <a:r>
              <a:rPr lang="en-US" dirty="0" err="1" smtClean="0"/>
              <a:t>qf</a:t>
            </a:r>
            <a:r>
              <a:rPr lang="en-US" dirty="0" smtClean="0"/>
              <a:t>(0.95,2,3)</a:t>
            </a:r>
            <a:endParaRPr lang="cs-CZ" dirty="0" smtClean="0"/>
          </a:p>
          <a:p>
            <a:r>
              <a:rPr lang="en-US" dirty="0" smtClean="0"/>
              <a:t>1-pf(1.3125,2,3)</a:t>
            </a:r>
          </a:p>
          <a:p>
            <a:endParaRPr lang="en-US" dirty="0" smtClean="0"/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library("</a:t>
            </a: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ICSNP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</a:t>
            </a:r>
          </a:p>
          <a:p>
            <a:r>
              <a:rPr lang="fr-FR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X=matrix(c(2 4 3 12 10 8),3,2)</a:t>
            </a: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Y=matrix(c(5,3,4,7,9,5),3,2)</a:t>
            </a: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HotellingsT2(X, Y)</a:t>
            </a:r>
          </a:p>
          <a:p>
            <a:endParaRPr lang="cs-CZ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V Excelu (</a:t>
            </a:r>
            <a:r>
              <a:rPr lang="cs-CZ" dirty="0" err="1" smtClean="0"/>
              <a:t>Vicerozmerny</a:t>
            </a:r>
            <a:r>
              <a:rPr lang="cs-CZ" dirty="0" smtClean="0"/>
              <a:t> t-test - demo.xlsx) – kovarianční matice by také šly počítat maticově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78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0" dirty="0" smtClean="0"/>
              <a:t>Nezávislost jednotlivých pozorování </a:t>
            </a:r>
            <a:r>
              <a:rPr lang="cs-CZ" dirty="0" smtClean="0"/>
              <a:t>– sice téměř automatický předpoklad, nicméně je třeba se nad ním alespoň zamyslet.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dirty="0" smtClean="0"/>
              <a:t>ANOVA má souvislost s F-testem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119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k je počet skupin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vzpomínají si, na čtverce,</a:t>
            </a:r>
            <a:r>
              <a:rPr lang="cs-CZ" baseline="0" dirty="0" smtClean="0"/>
              <a:t> které jsme kreslili u směrodatné odchylky?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904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stupn</a:t>
            </a:r>
            <a:r>
              <a:rPr lang="cs-CZ" dirty="0" smtClean="0"/>
              <a:t>ě</a:t>
            </a:r>
            <a:r>
              <a:rPr lang="cs-CZ" baseline="0" dirty="0" smtClean="0"/>
              <a:t> volnosti u Celkem – n=ab by byl jen speciální případ 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2613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tady jsou stupně volnosti</a:t>
            </a:r>
            <a:r>
              <a:rPr lang="cs-CZ" baseline="0" dirty="0" smtClean="0"/>
              <a:t> správně, protože opravdu vychází, že: n</a:t>
            </a:r>
            <a:r>
              <a:rPr lang="en-US" baseline="0" dirty="0" smtClean="0"/>
              <a:t>-1=n-</a:t>
            </a:r>
            <a:r>
              <a:rPr lang="cs-CZ" baseline="0" dirty="0" smtClean="0"/>
              <a:t>ab</a:t>
            </a:r>
            <a:r>
              <a:rPr lang="en-US" baseline="0" dirty="0" smtClean="0"/>
              <a:t> + (</a:t>
            </a:r>
            <a:r>
              <a:rPr lang="cs-CZ" baseline="0" dirty="0" smtClean="0"/>
              <a:t>a</a:t>
            </a:r>
            <a:r>
              <a:rPr lang="en-US" baseline="0" dirty="0" smtClean="0"/>
              <a:t>-1)*(</a:t>
            </a:r>
            <a:r>
              <a:rPr lang="cs-CZ" baseline="0" dirty="0" smtClean="0"/>
              <a:t>b</a:t>
            </a:r>
            <a:r>
              <a:rPr lang="en-US" baseline="0" dirty="0" smtClean="0"/>
              <a:t>-1) + (</a:t>
            </a:r>
            <a:r>
              <a:rPr lang="cs-CZ" baseline="0" dirty="0" smtClean="0"/>
              <a:t>a</a:t>
            </a:r>
            <a:r>
              <a:rPr lang="en-US" baseline="0" dirty="0" smtClean="0"/>
              <a:t>-1) + (</a:t>
            </a:r>
            <a:r>
              <a:rPr lang="cs-CZ" baseline="0" dirty="0" smtClean="0"/>
              <a:t>b</a:t>
            </a:r>
            <a:r>
              <a:rPr lang="en-US" baseline="0" dirty="0" smtClean="0"/>
              <a:t>-1)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150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 smtClean="0"/>
              <a:t>- pokud</a:t>
            </a:r>
            <a:r>
              <a:rPr lang="cs-CZ" b="0" baseline="0" dirty="0" smtClean="0"/>
              <a:t> se čáry v grafu kříží, ukazuje to, že tam nějaká </a:t>
            </a:r>
            <a:r>
              <a:rPr lang="cs-CZ" b="0" baseline="0" dirty="0" err="1" smtClean="0"/>
              <a:t>intrakce</a:t>
            </a:r>
            <a:r>
              <a:rPr lang="cs-CZ" b="0" baseline="0" dirty="0" smtClean="0"/>
              <a:t> je, ale může být tak slabá, že to nemusí vycházet statisticky významně (nebo můžeme mít příliš málo subjektů na to, aby interakce vycházela statisticky významně)</a:t>
            </a:r>
            <a:endParaRPr lang="cs-CZ" b="0" dirty="0" smtClean="0"/>
          </a:p>
          <a:p>
            <a:endParaRPr lang="cs-CZ" b="1" dirty="0" smtClean="0"/>
          </a:p>
          <a:p>
            <a:r>
              <a:rPr lang="cs-CZ" b="1" dirty="0" smtClean="0"/>
              <a:t>situace</a:t>
            </a:r>
            <a:r>
              <a:rPr lang="cs-CZ" b="1" baseline="0" dirty="0" smtClean="0"/>
              <a:t> 3</a:t>
            </a:r>
            <a:r>
              <a:rPr lang="cs-CZ" b="0" baseline="0" dirty="0" smtClean="0"/>
              <a:t> – u mužů o cca 10 vyšší hodnoty u léku B než A i u žen o cca 10 vyšší hodnoty u léku B než A </a:t>
            </a:r>
            <a:r>
              <a:rPr lang="cs-CZ" baseline="0" dirty="0" smtClean="0">
                <a:latin typeface="+mn-lt"/>
              </a:rPr>
              <a:t>→ není tam interakce</a:t>
            </a:r>
            <a:endParaRPr lang="cs-CZ" b="0" dirty="0" smtClean="0"/>
          </a:p>
          <a:p>
            <a:r>
              <a:rPr lang="cs-CZ" b="1" dirty="0" smtClean="0"/>
              <a:t>situace</a:t>
            </a:r>
            <a:r>
              <a:rPr lang="cs-CZ" b="1" baseline="0" dirty="0" smtClean="0"/>
              <a:t> 4 </a:t>
            </a:r>
            <a:r>
              <a:rPr lang="cs-CZ" baseline="0" dirty="0" smtClean="0"/>
              <a:t>– když si uděláme společný </a:t>
            </a:r>
            <a:r>
              <a:rPr lang="cs-CZ" baseline="0" dirty="0" err="1" smtClean="0"/>
              <a:t>boxplot</a:t>
            </a:r>
            <a:r>
              <a:rPr lang="cs-CZ" baseline="0" dirty="0" smtClean="0"/>
              <a:t> pro muže a společný </a:t>
            </a:r>
            <a:r>
              <a:rPr lang="cs-CZ" baseline="0" dirty="0" err="1" smtClean="0"/>
              <a:t>boxplot</a:t>
            </a:r>
            <a:r>
              <a:rPr lang="cs-CZ" baseline="0" dirty="0" smtClean="0"/>
              <a:t> u žen (bez ohledu na lék), budou ve stejné výšce </a:t>
            </a:r>
            <a:r>
              <a:rPr lang="cs-CZ" baseline="0" dirty="0" smtClean="0">
                <a:latin typeface="+mn-lt"/>
              </a:rPr>
              <a:t>→ efekt pohlaví tam nebude; společný </a:t>
            </a:r>
            <a:r>
              <a:rPr lang="cs-CZ" baseline="0" dirty="0" err="1" smtClean="0">
                <a:latin typeface="+mn-lt"/>
              </a:rPr>
              <a:t>boxplot</a:t>
            </a:r>
            <a:r>
              <a:rPr lang="cs-CZ" baseline="0" dirty="0" smtClean="0">
                <a:latin typeface="+mn-lt"/>
              </a:rPr>
              <a:t> u léku A </a:t>
            </a:r>
            <a:r>
              <a:rPr lang="cs-CZ" baseline="0" dirty="0" err="1" smtClean="0">
                <a:latin typeface="+mn-lt"/>
              </a:rPr>
              <a:t>a</a:t>
            </a:r>
            <a:r>
              <a:rPr lang="cs-CZ" baseline="0" dirty="0" smtClean="0">
                <a:latin typeface="+mn-lt"/>
              </a:rPr>
              <a:t> společný </a:t>
            </a:r>
            <a:r>
              <a:rPr lang="cs-CZ" baseline="0" dirty="0" err="1" smtClean="0">
                <a:latin typeface="+mn-lt"/>
              </a:rPr>
              <a:t>boxplot</a:t>
            </a:r>
            <a:r>
              <a:rPr lang="cs-CZ" baseline="0" dirty="0" smtClean="0">
                <a:latin typeface="+mn-lt"/>
              </a:rPr>
              <a:t> u léku B (bez ohledu na pohlaví) budou také ve stejné výšce → efekt léku tam nebude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>
                <a:latin typeface="+mn-lt"/>
              </a:rPr>
              <a:t>situace 5 </a:t>
            </a:r>
            <a:r>
              <a:rPr lang="cs-CZ" baseline="0" dirty="0" smtClean="0">
                <a:latin typeface="+mn-lt"/>
              </a:rPr>
              <a:t>– společný </a:t>
            </a:r>
            <a:r>
              <a:rPr lang="cs-CZ" baseline="0" dirty="0" err="1" smtClean="0">
                <a:latin typeface="+mn-lt"/>
              </a:rPr>
              <a:t>boxplot</a:t>
            </a:r>
            <a:r>
              <a:rPr lang="cs-CZ" baseline="0" dirty="0" smtClean="0">
                <a:latin typeface="+mn-lt"/>
              </a:rPr>
              <a:t> pro muže a společný </a:t>
            </a:r>
            <a:r>
              <a:rPr lang="cs-CZ" baseline="0" dirty="0" err="1" smtClean="0">
                <a:latin typeface="+mn-lt"/>
              </a:rPr>
              <a:t>boxplot</a:t>
            </a:r>
            <a:r>
              <a:rPr lang="cs-CZ" baseline="0" dirty="0" smtClean="0">
                <a:latin typeface="+mn-lt"/>
              </a:rPr>
              <a:t> pro ženy ve stejné výšce → efekt pohlaví tam nebude; společný </a:t>
            </a:r>
            <a:r>
              <a:rPr lang="cs-CZ" baseline="0" dirty="0" err="1" smtClean="0">
                <a:latin typeface="+mn-lt"/>
              </a:rPr>
              <a:t>boxplot</a:t>
            </a:r>
            <a:r>
              <a:rPr lang="cs-CZ" baseline="0" dirty="0" smtClean="0">
                <a:latin typeface="+mn-lt"/>
              </a:rPr>
              <a:t> u léku A níže než společný </a:t>
            </a:r>
            <a:r>
              <a:rPr lang="cs-CZ" baseline="0" dirty="0" err="1" smtClean="0">
                <a:latin typeface="+mn-lt"/>
              </a:rPr>
              <a:t>boxplot</a:t>
            </a:r>
            <a:r>
              <a:rPr lang="cs-CZ" baseline="0" dirty="0" smtClean="0">
                <a:latin typeface="+mn-lt"/>
              </a:rPr>
              <a:t> u léku B → efekt léku tam bude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baseline="0" dirty="0" smtClean="0">
                <a:latin typeface="+mn-lt"/>
              </a:rPr>
              <a:t>situace 6 </a:t>
            </a:r>
            <a:r>
              <a:rPr lang="cs-CZ" baseline="0" dirty="0" smtClean="0">
                <a:latin typeface="+mn-lt"/>
              </a:rPr>
              <a:t>– je tam interakce, i když se na první pohled čáry neprotínají (kdybychom ale nakreslili krabici pro ženy více doleva než pro muže, tak by se protínaly)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7808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 tomto okamžiku bychom měli zjistit, které skupiny u faktoru B se od sebe liší – šlo</a:t>
            </a:r>
            <a:r>
              <a:rPr lang="cs-CZ" baseline="0" dirty="0" smtClean="0"/>
              <a:t> by to počítat ručně, je to ale trochu náročnější, pro si to ukážeme pouze v softwaru.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4553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by </a:t>
            </a:r>
            <a:r>
              <a:rPr lang="cs-CZ" baseline="0" dirty="0" err="1" smtClean="0"/>
              <a:t>group</a:t>
            </a:r>
            <a:r>
              <a:rPr lang="cs-CZ" baseline="0" dirty="0" smtClean="0"/>
              <a:t> umožňuje vybrat 2 proměnné – vykreslí to rovnou 6 histogramů)</a:t>
            </a: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5332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do budoucna zjistit, jak vypsat p-hodnoty</a:t>
            </a:r>
            <a:r>
              <a:rPr lang="cs-CZ" baseline="0" dirty="0" smtClean="0"/>
              <a:t> u modelu s interakcí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904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703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když si propojíme mediány,</a:t>
            </a:r>
            <a:r>
              <a:rPr lang="cs-CZ" baseline="0" dirty="0" smtClean="0"/>
              <a:t> vypadá to, že interakci tu spíš očekávat nebudeme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73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noProof="0" dirty="0" smtClean="0"/>
              <a:t>když je </a:t>
            </a:r>
            <a:r>
              <a:rPr lang="cs-CZ" noProof="0" dirty="0" err="1" smtClean="0"/>
              <a:t>ANOVA</a:t>
            </a:r>
            <a:r>
              <a:rPr lang="cs-CZ" noProof="0" dirty="0" smtClean="0"/>
              <a:t> s interakcemi, je</a:t>
            </a:r>
            <a:r>
              <a:rPr lang="cs-CZ" baseline="0" noProof="0" dirty="0" smtClean="0"/>
              <a:t> potřebné</a:t>
            </a:r>
            <a:r>
              <a:rPr lang="cs-CZ" noProof="0" dirty="0" smtClean="0"/>
              <a:t> testovat post-hoc testem všechny skupiny mezi sebou, aby se zjistilo, mezi kterými skupinami je statisticky </a:t>
            </a:r>
            <a:r>
              <a:rPr lang="cs-CZ" noProof="0" smtClean="0"/>
              <a:t>významný rozdíl, </a:t>
            </a:r>
            <a:r>
              <a:rPr lang="cs-CZ" noProof="0" dirty="0" smtClean="0"/>
              <a:t>protože sice informace, že se statisticky významně liší skupina pod 30 let od skupiny nad 50 let je užitečná (na základě post-hoc testu pro věk), ale když je tam interakce, tak to neříká všechno</a:t>
            </a:r>
          </a:p>
          <a:p>
            <a:endParaRPr lang="cs-CZ" noProof="0" dirty="0" smtClean="0"/>
          </a:p>
          <a:p>
            <a:r>
              <a:rPr lang="cs-CZ" noProof="0" dirty="0" smtClean="0"/>
              <a:t>na dořešení: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noProof="0" dirty="0" smtClean="0"/>
              <a:t>jak by se počítala MANOVA? – to určitě není separátní zhodnocení dvou spojitých proměnných podle stejných kategoriálních proměnných...</a:t>
            </a:r>
          </a:p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E704-0FB2-4B6C-A965-90E33E10614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56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Logaritmická transformace nevhodná u dat, která</a:t>
            </a:r>
            <a:r>
              <a:rPr lang="cs-CZ" baseline="0" dirty="0" smtClean="0"/>
              <a:t> jsou již v logaritmické tvaru (např. pH) a u nalevo zešikmených rozložení (nízké odlehlé hodnoty – nepomůže tady ale –log?)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Pokud se pak výsledky (průměr a intervaly spolehlivosti) vrací zpátky (tzn. pomocí exponenciální </a:t>
            </a:r>
            <a:r>
              <a:rPr lang="cs-CZ" baseline="0" dirty="0" err="1" smtClean="0"/>
              <a:t>fce</a:t>
            </a:r>
            <a:r>
              <a:rPr lang="cs-CZ" baseline="0" dirty="0" smtClean="0"/>
              <a:t>) a prezentuje se pak geometrický průměr a intervaly spolehlivosti, tak stačí použít přirozený logaritmus (většinou je </a:t>
            </a:r>
            <a:r>
              <a:rPr lang="cs-CZ" baseline="0" dirty="0" err="1" smtClean="0"/>
              <a:t>ln</a:t>
            </a:r>
            <a:r>
              <a:rPr lang="cs-CZ" baseline="0" dirty="0" smtClean="0"/>
              <a:t> dostačující, aby tvar dat měl normální rozdělení)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pokud bychom ale chtěli prezentovat data s logaritmickou osou, bylo by lepší použít dekadický logaritmus, protože ten má lepší interpretaci osy (10x, 100x, 1000x větší...)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1402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cs-CZ" dirty="0" smtClean="0"/>
              <a:t>souvislost ze z-skóre – to bych</a:t>
            </a:r>
            <a:r>
              <a:rPr lang="cs-CZ" baseline="0" dirty="0" smtClean="0"/>
              <a:t> dostala, pokud bych odečítala populační průměr a dělila populační SD</a:t>
            </a:r>
          </a:p>
          <a:p>
            <a:pPr marL="342900" indent="-342900">
              <a:buFontTx/>
              <a:buChar char="-"/>
            </a:pPr>
            <a:r>
              <a:rPr lang="cs-CZ" baseline="0" dirty="0" smtClean="0"/>
              <a:t>využití při modelování (aby proměnné byly srovnatelné)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2562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např. </a:t>
            </a:r>
            <a:r>
              <a:rPr lang="cs-CZ" dirty="0" smtClean="0"/>
              <a:t>u lineární regrese – pokud</a:t>
            </a:r>
            <a:r>
              <a:rPr lang="cs-CZ" baseline="0" dirty="0" smtClean="0"/>
              <a:t> jsou hodnoty centrované, nemusíme uvažovat </a:t>
            </a:r>
            <a:r>
              <a:rPr lang="cs-CZ" baseline="0" dirty="0" err="1" smtClean="0"/>
              <a:t>intercept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480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876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84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en-US" dirty="0" smtClean="0"/>
              <a:t>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dvourozm</a:t>
            </a:r>
            <a:r>
              <a:rPr lang="cs-CZ" baseline="0" dirty="0" err="1" smtClean="0"/>
              <a:t>ěrné</a:t>
            </a:r>
            <a:r>
              <a:rPr lang="cs-CZ" baseline="0" dirty="0" smtClean="0"/>
              <a:t> normální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en-US" dirty="0" smtClean="0"/>
              <a:t>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dvourozm</a:t>
            </a:r>
            <a:r>
              <a:rPr lang="cs-CZ" baseline="0" dirty="0" err="1" smtClean="0"/>
              <a:t>ěrné</a:t>
            </a:r>
            <a:r>
              <a:rPr lang="cs-CZ" baseline="0" dirty="0" smtClean="0"/>
              <a:t> normální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</a:t>
            </a:r>
            <a:r>
              <a:rPr lang="en-US" dirty="0" smtClean="0"/>
              <a:t>&gt;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dvourozm</a:t>
            </a:r>
            <a:r>
              <a:rPr lang="cs-CZ" baseline="0" dirty="0" err="1" smtClean="0"/>
              <a:t>ěrné</a:t>
            </a:r>
            <a:r>
              <a:rPr lang="cs-CZ" baseline="0" dirty="0" smtClean="0"/>
              <a:t> normální rozdělení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B9C39-6EF1-4BC3-BFC8-CDBBDA39E38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832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Janoušová, Dušek: Analýza dat pro neurovědy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AutoShape 62"/>
          <p:cNvSpPr>
            <a:spLocks noChangeArrowheads="1"/>
          </p:cNvSpPr>
          <p:nvPr userDrawn="1"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G0" fmla="+- 2745 0 0"/>
              <a:gd name="G1" fmla="+- 21600 0 2745"/>
              <a:gd name="G2" fmla="*/ 2745 1 2"/>
              <a:gd name="G3" fmla="+- 21600 0 G2"/>
              <a:gd name="G4" fmla="+/ 2745 21600 2"/>
              <a:gd name="G5" fmla="+/ G1 0 2"/>
              <a:gd name="G6" fmla="*/ 21600 21600 2745"/>
              <a:gd name="G7" fmla="*/ G6 1 2"/>
              <a:gd name="G8" fmla="+- 21600 0 G7"/>
              <a:gd name="G9" fmla="*/ 21600 1 2"/>
              <a:gd name="G10" fmla="+- 2745 0 G9"/>
              <a:gd name="G11" fmla="?: G10 G8 0"/>
              <a:gd name="G12" fmla="?: G10 G7 21600"/>
              <a:gd name="T0" fmla="*/ 20227 w 21600"/>
              <a:gd name="T1" fmla="*/ 10800 h 21600"/>
              <a:gd name="T2" fmla="*/ 10800 w 21600"/>
              <a:gd name="T3" fmla="*/ 21600 h 21600"/>
              <a:gd name="T4" fmla="*/ 1373 w 21600"/>
              <a:gd name="T5" fmla="*/ 10800 h 21600"/>
              <a:gd name="T6" fmla="*/ 10800 w 21600"/>
              <a:gd name="T7" fmla="*/ 0 h 21600"/>
              <a:gd name="T8" fmla="*/ 3173 w 21600"/>
              <a:gd name="T9" fmla="*/ 3173 h 21600"/>
              <a:gd name="T10" fmla="*/ 18427 w 21600"/>
              <a:gd name="T11" fmla="*/ 1842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" name="Rectangle 51"/>
          <p:cNvSpPr>
            <a:spLocks noChangeArrowheads="1"/>
          </p:cNvSpPr>
          <p:nvPr userDrawn="1"/>
        </p:nvSpPr>
        <p:spPr bwMode="auto">
          <a:xfrm>
            <a:off x="0" y="1752696"/>
            <a:ext cx="9144000" cy="2232025"/>
          </a:xfrm>
          <a:prstGeom prst="rect">
            <a:avLst/>
          </a:prstGeom>
          <a:solidFill>
            <a:srgbClr val="F0A22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9" name="Picture 50" descr="zahlavi-IBA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4" r="4548"/>
          <a:stretch/>
        </p:blipFill>
        <p:spPr bwMode="auto">
          <a:xfrm>
            <a:off x="0" y="0"/>
            <a:ext cx="914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9"/>
          <p:cNvSpPr>
            <a:spLocks noChangeArrowheads="1"/>
          </p:cNvSpPr>
          <p:nvPr userDrawn="1"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rgbClr val="FAE0B9"/>
              </a:gs>
              <a:gs pos="100000">
                <a:srgbClr val="F0A22E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pic>
        <p:nvPicPr>
          <p:cNvPr id="13" name="Picture 67" descr="logo-MU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8715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71"/>
          <p:cNvSpPr txBox="1">
            <a:spLocks noChangeArrowheads="1"/>
          </p:cNvSpPr>
          <p:nvPr userDrawn="1"/>
        </p:nvSpPr>
        <p:spPr bwMode="auto">
          <a:xfrm>
            <a:off x="1979613" y="644683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dirty="0">
                <a:solidFill>
                  <a:schemeClr val="bg1"/>
                </a:solidFill>
              </a:rPr>
              <a:t>© Institut biostatistiky a analýz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Line 75"/>
          <p:cNvSpPr>
            <a:spLocks noChangeShapeType="1"/>
          </p:cNvSpPr>
          <p:nvPr userDrawn="1"/>
        </p:nvSpPr>
        <p:spPr bwMode="auto">
          <a:xfrm>
            <a:off x="2000250" y="5334000"/>
            <a:ext cx="71437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Line 76"/>
          <p:cNvSpPr>
            <a:spLocks noChangeShapeType="1"/>
          </p:cNvSpPr>
          <p:nvPr userDrawn="1"/>
        </p:nvSpPr>
        <p:spPr bwMode="auto">
          <a:xfrm>
            <a:off x="1754188" y="5403850"/>
            <a:ext cx="73898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7" name="Oval 77"/>
          <p:cNvSpPr>
            <a:spLocks noChangeArrowheads="1"/>
          </p:cNvSpPr>
          <p:nvPr userDrawn="1"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rgbClr val="7E542A"/>
          </a:solidFill>
          <a:ln w="28575">
            <a:solidFill>
              <a:srgbClr val="EEA32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9" name="Subtitle 8"/>
          <p:cNvSpPr>
            <a:spLocks noGrp="1"/>
          </p:cNvSpPr>
          <p:nvPr>
            <p:ph type="subTitle" idx="1"/>
          </p:nvPr>
        </p:nvSpPr>
        <p:spPr>
          <a:xfrm>
            <a:off x="2374796" y="4232434"/>
            <a:ext cx="5923384" cy="914400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2" name="Lichoběžník 21"/>
          <p:cNvSpPr/>
          <p:nvPr userDrawn="1"/>
        </p:nvSpPr>
        <p:spPr>
          <a:xfrm rot="16200000">
            <a:off x="7614391" y="2678850"/>
            <a:ext cx="2664372" cy="394853"/>
          </a:xfrm>
          <a:prstGeom prst="trapezoid">
            <a:avLst>
              <a:gd name="adj" fmla="val 56360"/>
            </a:avLst>
          </a:prstGeom>
          <a:gradFill>
            <a:gsLst>
              <a:gs pos="0">
                <a:srgbClr val="DDD4C6"/>
              </a:gs>
              <a:gs pos="100000">
                <a:srgbClr val="F0A22E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03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66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0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67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855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76809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3325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2736" y="2060848"/>
            <a:ext cx="6838528" cy="1470025"/>
          </a:xfr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89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274638"/>
            <a:ext cx="8167663" cy="70609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>
            <a:lvl1pPr algn="just">
              <a:lnSpc>
                <a:spcPct val="100000"/>
              </a:lnSpc>
              <a:defRPr sz="2000"/>
            </a:lvl1pPr>
            <a:lvl2pPr algn="just">
              <a:lnSpc>
                <a:spcPct val="100000"/>
              </a:lnSpc>
              <a:defRPr sz="1800"/>
            </a:lvl2pPr>
            <a:lvl3pPr marL="1143000" indent="-228600" algn="just">
              <a:lnSpc>
                <a:spcPct val="100000"/>
              </a:lnSpc>
              <a:buFont typeface="Calibri" pitchFamily="34" charset="0"/>
              <a:buChar char="‐"/>
              <a:defRPr sz="2000"/>
            </a:lvl3pPr>
            <a:lvl4pPr algn="just">
              <a:lnSpc>
                <a:spcPct val="100000"/>
              </a:lnSpc>
              <a:defRPr sz="1600"/>
            </a:lvl4pPr>
            <a:lvl5pPr algn="just">
              <a:lnSpc>
                <a:spcPct val="100000"/>
              </a:lnSpc>
              <a:defRPr sz="16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Picture 67" descr="logo-M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860" y="6556910"/>
            <a:ext cx="262080" cy="26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4" descr="logo-IB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328" y="6541568"/>
            <a:ext cx="288032" cy="27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Skupina 10"/>
          <p:cNvGrpSpPr/>
          <p:nvPr userDrawn="1"/>
        </p:nvGrpSpPr>
        <p:grpSpPr>
          <a:xfrm>
            <a:off x="467544" y="930754"/>
            <a:ext cx="8676456" cy="103188"/>
            <a:chOff x="467544" y="1309588"/>
            <a:chExt cx="8676456" cy="103188"/>
          </a:xfrm>
        </p:grpSpPr>
        <p:sp>
          <p:nvSpPr>
            <p:cNvPr id="9" name="Line 76"/>
            <p:cNvSpPr>
              <a:spLocks noChangeShapeType="1"/>
            </p:cNvSpPr>
            <p:nvPr userDrawn="1"/>
          </p:nvSpPr>
          <p:spPr bwMode="auto">
            <a:xfrm flipV="1">
              <a:off x="570731" y="1358890"/>
              <a:ext cx="8573269" cy="2292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Oval 77"/>
            <p:cNvSpPr>
              <a:spLocks noChangeArrowheads="1"/>
            </p:cNvSpPr>
            <p:nvPr userDrawn="1"/>
          </p:nvSpPr>
          <p:spPr bwMode="auto">
            <a:xfrm>
              <a:off x="467544" y="1309588"/>
              <a:ext cx="103187" cy="103188"/>
            </a:xfrm>
            <a:prstGeom prst="ellipse">
              <a:avLst/>
            </a:prstGeom>
            <a:solidFill>
              <a:srgbClr val="7E542A"/>
            </a:solidFill>
            <a:ln w="28575">
              <a:solidFill>
                <a:srgbClr val="EEA32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2" name="Zástupný symbol pro zápatí 4"/>
          <p:cNvSpPr txBox="1">
            <a:spLocks/>
          </p:cNvSpPr>
          <p:nvPr userDrawn="1"/>
        </p:nvSpPr>
        <p:spPr>
          <a:xfrm>
            <a:off x="3635896" y="6529100"/>
            <a:ext cx="419174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898989"/>
                </a:solidFill>
              </a:rPr>
              <a:t>Janoušová, Dušek: Pokročilé metody analýzy dat v neurovědách</a:t>
            </a:r>
            <a:endParaRPr lang="cs-CZ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329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238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476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36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3630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902896" y="6536102"/>
            <a:ext cx="2133600" cy="318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427A6-24A6-4246-A352-D268563853F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69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tmp"/><Relationship Id="rId5" Type="http://schemas.openxmlformats.org/officeDocument/2006/relationships/image" Target="../media/image14.tm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10" Type="http://schemas.openxmlformats.org/officeDocument/2006/relationships/image" Target="../media/image26.emf"/><Relationship Id="rId4" Type="http://schemas.openxmlformats.org/officeDocument/2006/relationships/image" Target="../media/image27.png"/><Relationship Id="rId9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29.wmf"/><Relationship Id="rId4" Type="http://schemas.openxmlformats.org/officeDocument/2006/relationships/image" Target="../media/image120.png"/><Relationship Id="rId9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6.png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7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41.wmf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4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9.w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8.wmf"/><Relationship Id="rId5" Type="http://schemas.openxmlformats.org/officeDocument/2006/relationships/image" Target="../media/image45.wmf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52.png"/><Relationship Id="rId21" Type="http://schemas.openxmlformats.org/officeDocument/2006/relationships/image" Target="../media/image79.png"/><Relationship Id="rId7" Type="http://schemas.openxmlformats.org/officeDocument/2006/relationships/image" Target="../media/image56.png"/><Relationship Id="rId12" Type="http://schemas.openxmlformats.org/officeDocument/2006/relationships/image" Target="../media/image70.png"/><Relationship Id="rId17" Type="http://schemas.openxmlformats.org/officeDocument/2006/relationships/image" Target="../media/image62.png"/><Relationship Id="rId2" Type="http://schemas.openxmlformats.org/officeDocument/2006/relationships/image" Target="../media/image51.png"/><Relationship Id="rId16" Type="http://schemas.openxmlformats.org/officeDocument/2006/relationships/image" Target="../media/image61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11" Type="http://schemas.openxmlformats.org/officeDocument/2006/relationships/image" Target="../media/image69.png"/><Relationship Id="rId5" Type="http://schemas.openxmlformats.org/officeDocument/2006/relationships/image" Target="../media/image54.png"/><Relationship Id="rId15" Type="http://schemas.openxmlformats.org/officeDocument/2006/relationships/image" Target="../media/image60.png"/><Relationship Id="rId23" Type="http://schemas.openxmlformats.org/officeDocument/2006/relationships/image" Target="../media/image82.png"/><Relationship Id="rId10" Type="http://schemas.openxmlformats.org/officeDocument/2006/relationships/image" Target="../media/image59.png"/><Relationship Id="rId19" Type="http://schemas.openxmlformats.org/officeDocument/2006/relationships/image" Target="../media/image63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72.png"/><Relationship Id="rId22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mp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tmp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tmp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tm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2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2.png"/><Relationship Id="rId4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276872"/>
            <a:ext cx="7859216" cy="1143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rgbClr val="5F3F1F"/>
                </a:solidFill>
              </a:rPr>
              <a:t>Pokročilé metody analýzy dat </a:t>
            </a:r>
            <a:br>
              <a:rPr lang="cs-CZ" b="1" dirty="0" smtClean="0">
                <a:solidFill>
                  <a:srgbClr val="5F3F1F"/>
                </a:solidFill>
              </a:rPr>
            </a:br>
            <a:r>
              <a:rPr lang="cs-CZ" b="1" dirty="0" smtClean="0">
                <a:solidFill>
                  <a:srgbClr val="5F3F1F"/>
                </a:solidFill>
              </a:rPr>
              <a:t>v neurovědách</a:t>
            </a:r>
            <a:endParaRPr lang="cs-CZ" b="1" dirty="0">
              <a:solidFill>
                <a:srgbClr val="5F3F1F"/>
              </a:solidFill>
            </a:endParaRPr>
          </a:p>
        </p:txBody>
      </p:sp>
      <p:sp>
        <p:nvSpPr>
          <p:cNvPr id="7" name="Podnadpis 4"/>
          <p:cNvSpPr txBox="1">
            <a:spLocks/>
          </p:cNvSpPr>
          <p:nvPr/>
        </p:nvSpPr>
        <p:spPr>
          <a:xfrm>
            <a:off x="3630724" y="5661248"/>
            <a:ext cx="1512168" cy="457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000" dirty="0" smtClean="0"/>
              <a:t>Jaro </a:t>
            </a:r>
            <a:r>
              <a:rPr lang="en-US" sz="2000" dirty="0" smtClean="0"/>
              <a:t>2016</a:t>
            </a:r>
            <a:endParaRPr lang="cs-CZ" sz="2000" dirty="0" smtClean="0"/>
          </a:p>
        </p:txBody>
      </p:sp>
      <p:sp>
        <p:nvSpPr>
          <p:cNvPr id="6" name="Podnadpis 4"/>
          <p:cNvSpPr>
            <a:spLocks noGrp="1"/>
          </p:cNvSpPr>
          <p:nvPr>
            <p:ph type="subTitle" idx="1"/>
          </p:nvPr>
        </p:nvSpPr>
        <p:spPr>
          <a:xfrm>
            <a:off x="1425116" y="4232434"/>
            <a:ext cx="5923384" cy="914400"/>
          </a:xfrm>
        </p:spPr>
        <p:txBody>
          <a:bodyPr/>
          <a:lstStyle/>
          <a:p>
            <a:pPr algn="ctr"/>
            <a:r>
              <a:rPr lang="cs-CZ" dirty="0" smtClean="0"/>
              <a:t>RNDr. Eva Janoušová</a:t>
            </a:r>
          </a:p>
          <a:p>
            <a:pPr algn="ctr"/>
            <a:r>
              <a:rPr lang="cs-CZ" dirty="0" smtClean="0"/>
              <a:t>doc. RNDr. </a:t>
            </a:r>
            <a:r>
              <a:rPr lang="cs-CZ" dirty="0"/>
              <a:t>Ladislav Dušek, </a:t>
            </a:r>
            <a:r>
              <a:rPr lang="cs-CZ" dirty="0" smtClean="0"/>
              <a:t>Dr.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3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Motivace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10</a:t>
            </a:fld>
            <a:endParaRPr lang="cs-CZ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4" t="9643" r="17094" b="10300"/>
          <a:stretch/>
        </p:blipFill>
        <p:spPr bwMode="auto">
          <a:xfrm>
            <a:off x="95920" y="1878208"/>
            <a:ext cx="4620096" cy="421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4" t="10684" r="13638" b="15692"/>
          <a:stretch/>
        </p:blipFill>
        <p:spPr bwMode="auto">
          <a:xfrm>
            <a:off x="4542971" y="1844824"/>
            <a:ext cx="4499430" cy="466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75656" y="1136938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Dvourozměrný histogram</a:t>
            </a:r>
            <a:endParaRPr lang="cs-CZ" sz="20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436096" y="1136938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Hustota dvourozměrného normálního rozdělení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8403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Vícerozměrné normální rozdělení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683568" y="3217480"/>
                <a:ext cx="6984776" cy="7587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cs-CZ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cs-CZ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</m:sSup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/>
                                    </a:rPr>
                                    <m:t>Σ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b="1">
                                      <a:latin typeface="Cambria Math"/>
                                      <a:ea typeface="Cambria Math"/>
                                    </a:rPr>
                                    <m:t>𝐱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l-GR" b="1" i="1" smtClean="0">
                                      <a:latin typeface="Cambria Math"/>
                                      <a:ea typeface="Cambria Math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</m:sup>
                          </m:sSup>
                          <m:sSup>
                            <m:sSup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/>
                                </a:rPr>
                                <m:t>Σ</m:t>
                              </m:r>
                            </m:e>
                            <m:sup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cs-CZ" b="1">
                                  <a:latin typeface="Cambria Math"/>
                                  <a:ea typeface="Cambria Math"/>
                                </a:rPr>
                                <m:t>𝐱</m:t>
                              </m:r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cs-CZ" b="1" i="0" smtClean="0">
                                  <a:latin typeface="Cambria Math"/>
                                  <a:ea typeface="Cambria Math"/>
                                </a:rPr>
                                <m:t>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217480"/>
                <a:ext cx="6984776" cy="7587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683568" y="288196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Hustota vícerozměrného normálního rozdělení:</a:t>
            </a:r>
            <a:endParaRPr lang="cs-CZ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83568" y="3993701"/>
                <a:ext cx="66247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000" b="1" i="1" smtClean="0">
                        <a:latin typeface="Cambria Math"/>
                        <a:ea typeface="Cambria Math"/>
                      </a:rPr>
                      <m:t>𝛍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000" dirty="0" smtClean="0"/>
                  <a:t> - vektor středních hodnot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i="1">
                        <a:latin typeface="Cambria Math"/>
                      </a:rPr>
                      <m:t>Σ</m:t>
                    </m:r>
                  </m:oMath>
                </a14:m>
                <a:r>
                  <a:rPr lang="cs-CZ" sz="2000" dirty="0" smtClean="0"/>
                  <a:t> - kovarianční matice</a:t>
                </a:r>
                <a:endParaRPr lang="cs-CZ" sz="2000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993701"/>
                <a:ext cx="6624736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683568" y="4610266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Hustota dvourozměrného normálního rozdělení:</a:t>
            </a:r>
            <a:endParaRPr lang="cs-CZ" sz="2000" b="1" dirty="0"/>
          </a:p>
        </p:txBody>
      </p:sp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071833"/>
            <a:ext cx="8244408" cy="658623"/>
          </a:xfrm>
          <a:prstGeom prst="rect">
            <a:avLst/>
          </a:prstGeom>
        </p:spPr>
      </p:pic>
      <p:pic>
        <p:nvPicPr>
          <p:cNvPr id="10" name="Obrázek 9" descr="Výřez obrazovky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7"/>
          <a:stretch/>
        </p:blipFill>
        <p:spPr>
          <a:xfrm>
            <a:off x="683569" y="5730456"/>
            <a:ext cx="4032448" cy="8668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5220072" y="5816978"/>
                <a:ext cx="257820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mtClean="0">
                        <a:latin typeface="Cambria Math"/>
                        <a:ea typeface="Cambria Math"/>
                      </a:rPr>
                      <m:t>ρ</m:t>
                    </m:r>
                    <m:r>
                      <a:rPr lang="cs-CZ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dirty="0"/>
                  <a:t> - </a:t>
                </a:r>
                <a:r>
                  <a:rPr lang="cs-CZ" dirty="0" smtClean="0"/>
                  <a:t>korelace mezi X a Y;   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σ</a:t>
                </a:r>
                <a:r>
                  <a:rPr lang="cs-CZ" dirty="0" smtClean="0"/>
                  <a:t> – směrodatná odchylka</a:t>
                </a:r>
                <a:endParaRPr lang="cs-CZ" dirty="0"/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816978"/>
                <a:ext cx="2578206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1891" t="-4717" r="-94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683568" y="1460260"/>
                <a:ext cx="4536504" cy="764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cs-CZ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cs-CZ" b="0" i="0" smtClean="0">
                              <a:latin typeface="Cambria Math"/>
                            </a:rPr>
                            <m:t>x</m:t>
                          </m:r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cs-CZ" i="1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cs-CZ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cs-CZ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m:rPr>
                          <m:sty m:val="p"/>
                        </m:rPr>
                        <a:rPr lang="cs-CZ">
                          <a:latin typeface="Cambria Math"/>
                          <a:ea typeface="Cambria Math"/>
                        </a:rPr>
                        <m:t>exp</m:t>
                      </m:r>
                      <m:d>
                        <m:dPr>
                          <m:ctrlPr>
                            <a:rPr lang="cs-CZ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cs-CZ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cs-CZ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 b="0" i="1">
                                          <a:latin typeface="Cambria Math"/>
                                          <a:ea typeface="Cambria Math"/>
                                        </a:rPr>
                                        <m:t>x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cs-CZ" i="1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cs-CZ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cs-CZ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cs-CZ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60260"/>
                <a:ext cx="4536504" cy="76444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683568" y="11247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Hustota </a:t>
            </a:r>
            <a:r>
              <a:rPr lang="cs-CZ" sz="2000" b="1" dirty="0" err="1" smtClean="0"/>
              <a:t>jednozměrného</a:t>
            </a:r>
            <a:r>
              <a:rPr lang="cs-CZ" sz="2000" b="1" dirty="0" smtClean="0"/>
              <a:t> normálního rozdělení:</a:t>
            </a:r>
            <a:endParaRPr lang="cs-CZ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683568" y="2236481"/>
                <a:ext cx="56166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smtClean="0">
                        <a:latin typeface="Cambria Math"/>
                        <a:ea typeface="Cambria Math"/>
                      </a:rPr>
                      <m:t>μ</m:t>
                    </m:r>
                    <m:r>
                      <a:rPr lang="cs-CZ" sz="20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cs-CZ" sz="2000" dirty="0" smtClean="0"/>
                  <a:t> - střední hodnota	</a:t>
                </a:r>
                <a:r>
                  <a:rPr lang="cs-CZ" sz="2000" dirty="0"/>
                  <a:t> </a:t>
                </a:r>
                <a:r>
                  <a:rPr lang="cs-CZ" sz="2000" dirty="0" smtClean="0"/>
                  <a:t>σ</a:t>
                </a:r>
                <a:r>
                  <a:rPr lang="cs-CZ" sz="2000" baseline="30000" dirty="0" smtClean="0"/>
                  <a:t>2</a:t>
                </a:r>
                <a:r>
                  <a:rPr lang="cs-CZ" sz="2000" dirty="0" smtClean="0"/>
                  <a:t> – rozptyl</a:t>
                </a:r>
                <a:endParaRPr lang="cs-CZ" sz="2000" dirty="0"/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36481"/>
                <a:ext cx="5616624" cy="400110"/>
              </a:xfrm>
              <a:prstGeom prst="rect">
                <a:avLst/>
              </a:prstGeom>
              <a:blipFill rotWithShape="1">
                <a:blip r:embed="rId9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370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Je normalita v jednorozměrném prostoru jedinou podmínkou vícerozměrné normality? 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12</a:t>
            </a:fld>
            <a:endParaRPr lang="cs-CZ" dirty="0"/>
          </a:p>
        </p:txBody>
      </p:sp>
      <p:sp>
        <p:nvSpPr>
          <p:cNvPr id="10" name="TextBox 5"/>
          <p:cNvSpPr txBox="1"/>
          <p:nvPr/>
        </p:nvSpPr>
        <p:spPr>
          <a:xfrm>
            <a:off x="4355976" y="207710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+</a:t>
            </a:r>
            <a:endParaRPr lang="cs-CZ" sz="48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852727"/>
              </p:ext>
            </p:extLst>
          </p:nvPr>
        </p:nvGraphicFramePr>
        <p:xfrm>
          <a:off x="2412653" y="3789635"/>
          <a:ext cx="4319587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Graph" r:id="rId4" imgW="4320000" imgH="2880000" progId="STATISTICA.Graph">
                  <p:embed/>
                </p:oleObj>
              </mc:Choice>
              <mc:Fallback>
                <p:oleObj name="Graph" r:id="rId4" imgW="4320000" imgH="288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653" y="3789635"/>
                        <a:ext cx="4319587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504035"/>
              </p:ext>
            </p:extLst>
          </p:nvPr>
        </p:nvGraphicFramePr>
        <p:xfrm>
          <a:off x="539552" y="134076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Graph" r:id="rId6" imgW="3600000" imgH="2520000" progId="STATISTICA.Graph">
                  <p:embed/>
                </p:oleObj>
              </mc:Choice>
              <mc:Fallback>
                <p:oleObj name="Graph" r:id="rId6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34076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049930"/>
              </p:ext>
            </p:extLst>
          </p:nvPr>
        </p:nvGraphicFramePr>
        <p:xfrm>
          <a:off x="5076006" y="1341685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Graph" r:id="rId8" imgW="3600000" imgH="2520000" progId="STATISTICA.Graph">
                  <p:embed/>
                </p:oleObj>
              </mc:Choice>
              <mc:Fallback>
                <p:oleObj name="Graph" r:id="rId8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06" y="1341685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85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Je normalita v jednorozměrném prostoru jedinou podmínkou vícerozměrné normality? 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13</a:t>
            </a:fld>
            <a:endParaRPr lang="cs-CZ" dirty="0"/>
          </a:p>
        </p:txBody>
      </p:sp>
      <p:sp>
        <p:nvSpPr>
          <p:cNvPr id="9" name="TextBox 5"/>
          <p:cNvSpPr txBox="1"/>
          <p:nvPr/>
        </p:nvSpPr>
        <p:spPr>
          <a:xfrm>
            <a:off x="4355976" y="2077050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+</a:t>
            </a:r>
            <a:endParaRPr lang="cs-CZ" sz="4800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087463"/>
              </p:ext>
            </p:extLst>
          </p:nvPr>
        </p:nvGraphicFramePr>
        <p:xfrm>
          <a:off x="2340645" y="3212926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" name="Graph" r:id="rId4" imgW="4320000" imgH="3600000" progId="STATISTICA.Graph">
                  <p:embed/>
                </p:oleObj>
              </mc:Choice>
              <mc:Fallback>
                <p:oleObj name="Graph" r:id="rId4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0645" y="3212926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80420"/>
              </p:ext>
            </p:extLst>
          </p:nvPr>
        </p:nvGraphicFramePr>
        <p:xfrm>
          <a:off x="107504" y="1124694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" name="Graph" r:id="rId6" imgW="3600000" imgH="2520000" progId="STATISTICA.Graph">
                  <p:embed/>
                </p:oleObj>
              </mc:Choice>
              <mc:Fallback>
                <p:oleObj name="Graph" r:id="rId6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24694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136299"/>
              </p:ext>
            </p:extLst>
          </p:nvPr>
        </p:nvGraphicFramePr>
        <p:xfrm>
          <a:off x="5292030" y="1124694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" name="Graph" r:id="rId8" imgW="3600000" imgH="2520000" progId="STATISTICA.Graph">
                  <p:embed/>
                </p:oleObj>
              </mc:Choice>
              <mc:Fallback>
                <p:oleObj name="Graph" r:id="rId8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30" y="1124694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12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 fontScale="90000"/>
          </a:bodyPr>
          <a:lstStyle/>
          <a:p>
            <a:r>
              <a:rPr lang="cs-CZ" dirty="0"/>
              <a:t>Je normalita v jednorozměrném prostoru jedinou podmínkou vícerozměrné normality? 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14</a:t>
            </a:fld>
            <a:endParaRPr lang="cs-CZ" dirty="0"/>
          </a:p>
        </p:txBody>
      </p:sp>
      <p:sp>
        <p:nvSpPr>
          <p:cNvPr id="10" name="TextBox 5"/>
          <p:cNvSpPr txBox="1"/>
          <p:nvPr/>
        </p:nvSpPr>
        <p:spPr>
          <a:xfrm>
            <a:off x="4355976" y="1861076"/>
            <a:ext cx="4908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dirty="0" smtClean="0"/>
              <a:t>+</a:t>
            </a:r>
            <a:endParaRPr lang="cs-CZ" sz="4800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689902"/>
              </p:ext>
            </p:extLst>
          </p:nvPr>
        </p:nvGraphicFramePr>
        <p:xfrm>
          <a:off x="539750" y="98072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" name="Graph" r:id="rId4" imgW="3600000" imgH="2520000" progId="STATISTICA.Graph">
                  <p:embed/>
                </p:oleObj>
              </mc:Choice>
              <mc:Fallback>
                <p:oleObj name="Graph" r:id="rId4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98072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036516"/>
              </p:ext>
            </p:extLst>
          </p:nvPr>
        </p:nvGraphicFramePr>
        <p:xfrm>
          <a:off x="5075238" y="980728"/>
          <a:ext cx="3600450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" name="Graph" r:id="rId6" imgW="3600000" imgH="2520000" progId="STATISTICA.Graph">
                  <p:embed/>
                </p:oleObj>
              </mc:Choice>
              <mc:Fallback>
                <p:oleObj name="Graph" r:id="rId6" imgW="3600000" imgH="252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5238" y="980728"/>
                        <a:ext cx="3600450" cy="251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369871"/>
              </p:ext>
            </p:extLst>
          </p:nvPr>
        </p:nvGraphicFramePr>
        <p:xfrm>
          <a:off x="2556669" y="3140918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" name="Graph" r:id="rId8" imgW="4320000" imgH="3600000" progId="STATISTICA.Graph">
                  <p:embed/>
                </p:oleObj>
              </mc:Choice>
              <mc:Fallback>
                <p:oleObj name="Graph" r:id="rId8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6669" y="3140918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0"/>
          <p:cNvSpPr/>
          <p:nvPr/>
        </p:nvSpPr>
        <p:spPr>
          <a:xfrm>
            <a:off x="5436096" y="537321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6516216" y="5578783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Vícerozměrný </a:t>
            </a:r>
            <a:r>
              <a:rPr lang="cs-CZ" dirty="0" err="1" smtClean="0">
                <a:solidFill>
                  <a:srgbClr val="FF0000"/>
                </a:solidFill>
              </a:rPr>
              <a:t>outlier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 flipV="1">
            <a:off x="5724128" y="5589240"/>
            <a:ext cx="756084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19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dvourozměrné normality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15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2869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 smtClean="0"/>
              <a:t>Bagplot</a:t>
            </a:r>
            <a:r>
              <a:rPr lang="cs-CZ" sz="2000" dirty="0" smtClean="0"/>
              <a:t> = „</a:t>
            </a:r>
            <a:r>
              <a:rPr lang="cs-CZ" sz="2000" dirty="0" err="1" smtClean="0"/>
              <a:t>bivariate</a:t>
            </a:r>
            <a:r>
              <a:rPr lang="cs-CZ" sz="2000" dirty="0" smtClean="0"/>
              <a:t> </a:t>
            </a:r>
            <a:r>
              <a:rPr lang="cs-CZ" sz="2000" dirty="0" err="1" smtClean="0"/>
              <a:t>boxplot</a:t>
            </a:r>
            <a:r>
              <a:rPr lang="cs-CZ" sz="2000" dirty="0" smtClean="0"/>
              <a:t>“ (tzn. „dvourozměrný krabicový graf“)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467544" y="6024713"/>
            <a:ext cx="6168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smtClean="0"/>
              <a:t>2D </a:t>
            </a:r>
            <a:r>
              <a:rPr lang="cs-CZ" dirty="0" err="1" smtClean="0"/>
              <a:t>Graphs</a:t>
            </a:r>
            <a:r>
              <a:rPr lang="cs-CZ" dirty="0" smtClean="0"/>
              <a:t> – </a:t>
            </a:r>
            <a:r>
              <a:rPr lang="cs-CZ" dirty="0" err="1" smtClean="0"/>
              <a:t>Bag</a:t>
            </a:r>
            <a:r>
              <a:rPr lang="cs-CZ" dirty="0" smtClean="0"/>
              <a:t> </a:t>
            </a:r>
            <a:r>
              <a:rPr lang="cs-CZ" dirty="0" err="1" smtClean="0"/>
              <a:t>Plots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/>
          <a:stretch/>
        </p:blipFill>
        <p:spPr bwMode="auto">
          <a:xfrm>
            <a:off x="1600200" y="1844824"/>
            <a:ext cx="6177320" cy="417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50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Ověření dvourozměrné normality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16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22869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Vykreslení regulační elipsy („</a:t>
            </a:r>
            <a:r>
              <a:rPr lang="cs-CZ" sz="2000" dirty="0" err="1" smtClean="0"/>
              <a:t>control</a:t>
            </a:r>
            <a:r>
              <a:rPr lang="cs-CZ" sz="2000" dirty="0" smtClean="0"/>
              <a:t>“ elipse):</a:t>
            </a:r>
            <a:endParaRPr lang="cs-CZ" sz="2000" dirty="0"/>
          </a:p>
        </p:txBody>
      </p:sp>
      <p:sp>
        <p:nvSpPr>
          <p:cNvPr id="5" name="Obdélník 4"/>
          <p:cNvSpPr/>
          <p:nvPr/>
        </p:nvSpPr>
        <p:spPr>
          <a:xfrm>
            <a:off x="467544" y="6011996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v softwaru </a:t>
            </a:r>
            <a:r>
              <a:rPr lang="cs-CZ" dirty="0" err="1"/>
              <a:t>Statistica</a:t>
            </a:r>
            <a:r>
              <a:rPr lang="cs-CZ" dirty="0"/>
              <a:t>: </a:t>
            </a:r>
            <a:r>
              <a:rPr lang="cs-CZ" dirty="0" err="1"/>
              <a:t>Graphs</a:t>
            </a:r>
            <a:r>
              <a:rPr lang="cs-CZ" dirty="0"/>
              <a:t> – </a:t>
            </a:r>
            <a:r>
              <a:rPr lang="cs-CZ" dirty="0" err="1" smtClean="0"/>
              <a:t>Scatterplots</a:t>
            </a:r>
            <a:r>
              <a:rPr lang="cs-CZ" dirty="0" smtClean="0"/>
              <a:t> – na záložce </a:t>
            </a:r>
            <a:r>
              <a:rPr lang="cs-CZ" dirty="0" err="1" smtClean="0"/>
              <a:t>Advanced</a:t>
            </a:r>
            <a:r>
              <a:rPr lang="cs-CZ" dirty="0" smtClean="0"/>
              <a:t> zvolit Elipse </a:t>
            </a:r>
            <a:r>
              <a:rPr lang="cs-CZ" dirty="0" err="1" smtClean="0"/>
              <a:t>Normal</a:t>
            </a:r>
            <a:endParaRPr lang="cs-CZ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/>
          <a:stretch/>
        </p:blipFill>
        <p:spPr bwMode="auto">
          <a:xfrm>
            <a:off x="1403648" y="1772816"/>
            <a:ext cx="5943600" cy="40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5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dirty="0"/>
              <a:t>Vícerozměrný t-test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94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Jednorozměrný </a:t>
            </a:r>
            <a:r>
              <a:rPr lang="cs-CZ" dirty="0" err="1" smtClean="0"/>
              <a:t>dvouvýběrový</a:t>
            </a:r>
            <a:r>
              <a:rPr lang="cs-CZ" dirty="0" smtClean="0"/>
              <a:t> t-test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</p:spPr>
            <p:txBody>
              <a:bodyPr>
                <a:normAutofit/>
              </a:bodyPr>
              <a:lstStyle/>
              <a:p>
                <a:r>
                  <a:rPr lang="cs-CZ" b="1" dirty="0" smtClean="0"/>
                  <a:t>Srovnáváme dvě skupiny dat, které jsou na sobě nezávislé – mezi objekty neexistuje vazba.</a:t>
                </a:r>
                <a:endParaRPr lang="en-US" sz="800" b="1" dirty="0"/>
              </a:p>
              <a:p>
                <a:r>
                  <a:rPr lang="cs-CZ" dirty="0" smtClean="0"/>
                  <a:t>Příklady: srovnání objem hipokampu u mužů a u žen, </a:t>
                </a:r>
                <a:r>
                  <a:rPr lang="cs-CZ" dirty="0"/>
                  <a:t>srovnání kognitivního výkonu </a:t>
                </a:r>
                <a:r>
                  <a:rPr lang="cs-CZ" dirty="0" smtClean="0"/>
                  <a:t>podle dvou kategorií věku</a:t>
                </a:r>
                <a:r>
                  <a:rPr lang="en-US" dirty="0" smtClean="0"/>
                  <a:t>,...</a:t>
                </a:r>
                <a:endParaRPr lang="cs-CZ" dirty="0" smtClean="0"/>
              </a:p>
              <a:p>
                <a:endParaRPr lang="cs-CZ" sz="800" dirty="0"/>
              </a:p>
              <a:p>
                <a:endParaRPr lang="cs-CZ" dirty="0" smtClean="0"/>
              </a:p>
              <a:p>
                <a:endParaRPr lang="cs-CZ" dirty="0" smtClean="0"/>
              </a:p>
              <a:p>
                <a:endParaRPr lang="cs-CZ" dirty="0"/>
              </a:p>
              <a:p>
                <a:endParaRPr lang="cs-CZ" dirty="0"/>
              </a:p>
              <a:p>
                <a:endParaRPr lang="cs-CZ" dirty="0" smtClean="0"/>
              </a:p>
              <a:p>
                <a:endParaRPr lang="cs-CZ" sz="800" dirty="0"/>
              </a:p>
              <a:p>
                <a:r>
                  <a:rPr lang="cs-CZ" dirty="0" smtClean="0"/>
                  <a:t>Předpoklad</a:t>
                </a:r>
                <a:r>
                  <a:rPr lang="cs-CZ" dirty="0"/>
                  <a:t>: </a:t>
                </a:r>
                <a:r>
                  <a:rPr lang="cs-CZ" b="1" dirty="0" smtClean="0"/>
                  <a:t>normalita dat v OBOU skupinách, shodnost (homogenita) rozptylů </a:t>
                </a:r>
                <a:r>
                  <a:rPr lang="cs-CZ" dirty="0" smtClean="0"/>
                  <a:t>v obou skupinách</a:t>
                </a:r>
                <a:endParaRPr lang="cs-CZ" sz="800" dirty="0"/>
              </a:p>
              <a:p>
                <a:pPr algn="l"/>
                <a:r>
                  <a:rPr lang="cs-CZ" dirty="0"/>
                  <a:t>Testová statistika</a:t>
                </a:r>
                <a:r>
                  <a:rPr lang="cs-CZ" dirty="0" smtClean="0"/>
                  <a:t>:                               , </a:t>
                </a:r>
                <a:r>
                  <a:rPr lang="cs-CZ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cs-CZ" dirty="0"/>
                  <a:t> je </a:t>
                </a:r>
                <a:r>
                  <a:rPr lang="cs-CZ" dirty="0" smtClean="0"/>
                  <a:t>vážená směrodatná odchylka, </a:t>
                </a:r>
                <a:br>
                  <a:rPr lang="cs-CZ" dirty="0" smtClean="0"/>
                </a:br>
                <a:r>
                  <a:rPr lang="cs-CZ" dirty="0" smtClean="0"/>
                  <a:t/>
                </a:r>
                <a:br>
                  <a:rPr lang="cs-CZ" dirty="0" smtClean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/>
                      </a:rPr>
                      <m:t>c</m:t>
                    </m:r>
                  </m:oMath>
                </a14:m>
                <a:r>
                  <a:rPr lang="cs-CZ" dirty="0" smtClean="0"/>
                  <a:t> je konstanta, o kterou se rozdíl průměrů má lišit (většinou rovna 0) </a:t>
                </a: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5400600"/>
              </a:xfrm>
              <a:blipFill rotWithShape="1">
                <a:blip r:embed="rId4"/>
                <a:stretch>
                  <a:fillRect l="-593" t="-564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18</a:t>
            </a:fld>
            <a:endParaRPr lang="cs-CZ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1619672" y="2658068"/>
            <a:ext cx="0" cy="1428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1619672" y="4086818"/>
            <a:ext cx="3492202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9" name="Skupina 28"/>
          <p:cNvGrpSpPr/>
          <p:nvPr/>
        </p:nvGrpSpPr>
        <p:grpSpPr>
          <a:xfrm>
            <a:off x="1726704" y="3028021"/>
            <a:ext cx="2305050" cy="984250"/>
            <a:chOff x="1929036" y="4313668"/>
            <a:chExt cx="2305050" cy="984250"/>
          </a:xfrm>
        </p:grpSpPr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2590800" y="3037158"/>
            <a:ext cx="2305050" cy="984250"/>
            <a:chOff x="1929036" y="4313668"/>
            <a:chExt cx="2305050" cy="984250"/>
          </a:xfrm>
        </p:grpSpPr>
        <p:sp>
          <p:nvSpPr>
            <p:cNvPr id="46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9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2631603" y="4233005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603" y="4233005"/>
                <a:ext cx="446225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5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Přímá spojnice 60"/>
          <p:cNvCxnSpPr/>
          <p:nvPr/>
        </p:nvCxnSpPr>
        <p:spPr>
          <a:xfrm>
            <a:off x="2869324" y="2924944"/>
            <a:ext cx="0" cy="1281163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ovéPole 61"/>
              <p:cNvSpPr txBox="1"/>
              <p:nvPr/>
            </p:nvSpPr>
            <p:spPr>
              <a:xfrm>
                <a:off x="3585529" y="4238021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2" name="TextovéPol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529" y="4238021"/>
                <a:ext cx="446225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62"/>
          <p:cNvCxnSpPr/>
          <p:nvPr/>
        </p:nvCxnSpPr>
        <p:spPr>
          <a:xfrm>
            <a:off x="3743722" y="2924944"/>
            <a:ext cx="0" cy="128116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064608"/>
              </p:ext>
            </p:extLst>
          </p:nvPr>
        </p:nvGraphicFramePr>
        <p:xfrm>
          <a:off x="2946400" y="5249863"/>
          <a:ext cx="13589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" name="Rovnice" r:id="rId7" imgW="863280" imgH="482400" progId="Equation.3">
                  <p:embed/>
                </p:oleObj>
              </mc:Choice>
              <mc:Fallback>
                <p:oleObj name="Rovnice" r:id="rId7" imgW="863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6400" y="5249863"/>
                        <a:ext cx="13589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7759037"/>
              </p:ext>
            </p:extLst>
          </p:nvPr>
        </p:nvGraphicFramePr>
        <p:xfrm>
          <a:off x="5679901" y="2623416"/>
          <a:ext cx="2276475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" name="Graf" r:id="rId9" imgW="2876646" imgH="2571750" progId="MSGraph.Chart.8">
                  <p:embed/>
                </p:oleObj>
              </mc:Choice>
              <mc:Fallback>
                <p:oleObj name="Graf" r:id="rId9" imgW="2876646" imgH="257175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9901" y="2623416"/>
                        <a:ext cx="2276475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19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Vícerozměrný</a:t>
            </a:r>
            <a:r>
              <a:rPr lang="en-US" dirty="0" smtClean="0"/>
              <a:t> </a:t>
            </a:r>
            <a:r>
              <a:rPr lang="cs-CZ" dirty="0" smtClean="0"/>
              <a:t>t-test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cs-CZ" b="1" dirty="0" smtClean="0"/>
              <a:t>Srovnáváme dvě skupiny dat, které jsou na sobě nezávislé – mezi objekty neexistuje vazba.</a:t>
            </a:r>
            <a:endParaRPr lang="en-US" sz="800" b="1" dirty="0"/>
          </a:p>
          <a:p>
            <a:r>
              <a:rPr lang="cs-CZ" dirty="0" smtClean="0"/>
              <a:t>Na rozdíl od jednorozměrného </a:t>
            </a:r>
            <a:r>
              <a:rPr lang="cs-CZ" dirty="0" err="1" smtClean="0"/>
              <a:t>dvouvýběrového</a:t>
            </a:r>
            <a:r>
              <a:rPr lang="cs-CZ" dirty="0" smtClean="0"/>
              <a:t> t-testu jsou dvě skupiny dat popsány více proměnnými.</a:t>
            </a:r>
          </a:p>
          <a:p>
            <a:endParaRPr lang="cs-CZ" sz="800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19</a:t>
            </a:fld>
            <a:endParaRPr lang="cs-CZ"/>
          </a:p>
        </p:txBody>
      </p:sp>
      <p:pic>
        <p:nvPicPr>
          <p:cNvPr id="65" name="Picture 603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3" b="3968"/>
          <a:stretch/>
        </p:blipFill>
        <p:spPr bwMode="auto">
          <a:xfrm>
            <a:off x="2051720" y="2492896"/>
            <a:ext cx="4772383" cy="384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TextovéPole 65"/>
          <p:cNvSpPr txBox="1"/>
          <p:nvPr/>
        </p:nvSpPr>
        <p:spPr>
          <a:xfrm rot="19593264">
            <a:off x="5173687" y="5591194"/>
            <a:ext cx="1527810" cy="4017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cs-CZ" sz="1400" dirty="0" smtClean="0"/>
              <a:t>Objem hipokampu</a:t>
            </a:r>
            <a:endParaRPr lang="cs-CZ" sz="1400" dirty="0"/>
          </a:p>
        </p:txBody>
      </p:sp>
      <p:sp>
        <p:nvSpPr>
          <p:cNvPr id="67" name="TextovéPole 66"/>
          <p:cNvSpPr txBox="1"/>
          <p:nvPr/>
        </p:nvSpPr>
        <p:spPr>
          <a:xfrm rot="2006684">
            <a:off x="2372869" y="5592888"/>
            <a:ext cx="2012453" cy="411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cs-CZ" sz="1400" dirty="0" smtClean="0"/>
              <a:t>Objem mozkových komor</a:t>
            </a:r>
            <a:endParaRPr lang="cs-CZ" sz="1400" dirty="0"/>
          </a:p>
        </p:txBody>
      </p:sp>
      <p:cxnSp>
        <p:nvCxnSpPr>
          <p:cNvPr id="68" name="Přímá spojnice 67"/>
          <p:cNvCxnSpPr/>
          <p:nvPr/>
        </p:nvCxnSpPr>
        <p:spPr>
          <a:xfrm>
            <a:off x="4283968" y="3573016"/>
            <a:ext cx="0" cy="5798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Přímá spojnice 69"/>
          <p:cNvCxnSpPr/>
          <p:nvPr/>
        </p:nvCxnSpPr>
        <p:spPr>
          <a:xfrm>
            <a:off x="5076056" y="3725416"/>
            <a:ext cx="0" cy="5798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/>
          <p:cNvCxnSpPr/>
          <p:nvPr/>
        </p:nvCxnSpPr>
        <p:spPr>
          <a:xfrm>
            <a:off x="4629719" y="4108949"/>
            <a:ext cx="0" cy="1221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5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Blok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Vícerozměrné statistické testy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a </a:t>
            </a:r>
            <a:r>
              <a:rPr lang="cs-CZ" dirty="0"/>
              <a:t>rozložení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52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3707904" y="6597352"/>
            <a:ext cx="4093992" cy="2530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Vícerozměrný</a:t>
            </a:r>
            <a:r>
              <a:rPr lang="en-US" dirty="0" smtClean="0"/>
              <a:t> </a:t>
            </a:r>
            <a:r>
              <a:rPr lang="cs-CZ" dirty="0" smtClean="0"/>
              <a:t>t-test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20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1355"/>
                <a:ext cx="8291264" cy="2487147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b="1" dirty="0" smtClean="0"/>
                  <a:t>Jednorozměrný </a:t>
                </a:r>
                <a:r>
                  <a:rPr lang="cs-CZ" b="1" dirty="0" err="1" smtClean="0"/>
                  <a:t>dvouvýběrový</a:t>
                </a:r>
                <a:r>
                  <a:rPr lang="cs-CZ" b="1" dirty="0" smtClean="0"/>
                  <a:t> t-test:</a:t>
                </a:r>
              </a:p>
              <a:p>
                <a:r>
                  <a:rPr lang="cs-CZ" dirty="0"/>
                  <a:t>t</a:t>
                </a:r>
                <a:r>
                  <a:rPr lang="cs-CZ" dirty="0" smtClean="0"/>
                  <a:t>estová </a:t>
                </a:r>
                <a:r>
                  <a:rPr lang="cs-CZ" dirty="0"/>
                  <a:t>statistika: </a:t>
                </a: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𝑇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</m:e>
                        </m:d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∗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cs-CZ" i="1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cs-CZ" dirty="0" smtClean="0"/>
                  <a:t>, kde </a:t>
                </a:r>
                <a14:m>
                  <m:oMath xmlns:m="http://schemas.openxmlformats.org/officeDocument/2006/math">
                    <m:r>
                      <a:rPr lang="cs-CZ" sz="1800" i="1">
                        <a:latin typeface="Cambria Math"/>
                      </a:rPr>
                      <m:t>𝑇</m:t>
                    </m:r>
                    <m:r>
                      <a:rPr lang="cs-CZ" sz="1800" i="1">
                        <a:latin typeface="Cambria Math"/>
                      </a:rPr>
                      <m:t>~</m:t>
                    </m:r>
                    <m:r>
                      <a:rPr lang="cs-CZ" sz="1800" i="1">
                        <a:latin typeface="Cambria Math"/>
                      </a:rPr>
                      <m:t>𝑡</m:t>
                    </m:r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cs-CZ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cs-CZ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cs-CZ" dirty="0"/>
                  <a:t> je vážený rozptyl vypočtený jako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800" i="1">
                            <a:latin typeface="Cambria Math"/>
                          </a:rPr>
                        </m:ctrlPr>
                      </m:sSubSupPr>
                      <m:e>
                        <m:r>
                          <a:rPr lang="cs-CZ" sz="1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∗</m:t>
                        </m:r>
                      </m:sub>
                      <m:sup>
                        <m:r>
                          <a:rPr lang="cs-CZ" sz="18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cs-CZ" sz="1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cs-CZ" sz="1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𝐷</m:t>
                            </m:r>
                          </m:sub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cs-CZ" sz="18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cs-CZ" sz="1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bSup>
                          <m:sSubSup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𝐻</m:t>
                            </m:r>
                          </m:sub>
                          <m:sup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cs-CZ" sz="1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cs-CZ" sz="18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1800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sz="1800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cs-CZ" sz="18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cs-CZ" i="1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>
                        <a:latin typeface="Cambria Math"/>
                      </a:rPr>
                      <m:t>c</m:t>
                    </m:r>
                  </m:oMath>
                </a14:m>
                <a:r>
                  <a:rPr lang="cs-CZ" sz="1800" dirty="0"/>
                  <a:t> </a:t>
                </a:r>
                <a:r>
                  <a:rPr lang="cs-CZ" dirty="0"/>
                  <a:t>je konstanta, o kterou se rozdíl průměrů má lišit (</a:t>
                </a:r>
                <a:r>
                  <a:rPr lang="cs-CZ" dirty="0" smtClean="0"/>
                  <a:t>většinou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800">
                        <a:latin typeface="Cambria Math"/>
                      </a:rPr>
                      <m:t>c</m:t>
                    </m:r>
                    <m:r>
                      <a:rPr lang="cs-CZ" sz="1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cs-CZ" dirty="0"/>
                  <a:t>) </a:t>
                </a:r>
                <a:endParaRPr lang="cs-CZ" dirty="0" smtClean="0"/>
              </a:p>
              <a:p>
                <a:r>
                  <a:rPr lang="cs-CZ" dirty="0" smtClean="0"/>
                  <a:t>nulová hypotéza zamítnuta, pokud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r>
                          <a:rPr lang="cs-CZ" sz="1800" i="1">
                            <a:latin typeface="Cambria Math"/>
                          </a:rPr>
                          <m:t>𝑇</m:t>
                        </m:r>
                      </m:e>
                    </m:d>
                    <m:r>
                      <a:rPr lang="cs-CZ" sz="1800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sz="1800" i="1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cs-CZ" sz="1800" i="1">
                            <a:latin typeface="Cambria Math"/>
                          </a:rPr>
                          <m:t>1−</m:t>
                        </m:r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1800" i="1">
                                <a:latin typeface="Cambria Math"/>
                              </a:rPr>
                              <m:t>𝛼</m:t>
                            </m:r>
                          </m:num>
                          <m:den>
                            <m:r>
                              <a:rPr lang="cs-CZ" sz="1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b>
                    </m:sSub>
                    <m:d>
                      <m:dPr>
                        <m:ctrlPr>
                          <a:rPr lang="en-US" sz="1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1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8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cs-CZ" sz="1800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cs-CZ" sz="1800" i="1">
                            <a:latin typeface="Cambria Math"/>
                          </a:rPr>
                          <m:t>−2</m:t>
                        </m:r>
                      </m:e>
                    </m:d>
                  </m:oMath>
                </a14:m>
                <a:endParaRPr lang="cs-CZ" i="1" baseline="-25000" dirty="0"/>
              </a:p>
            </p:txBody>
          </p:sp>
        </mc:Choice>
        <mc:Fallback xmlns="">
          <p:sp>
            <p:nvSpPr>
              <p:cNvPr id="3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1355"/>
                <a:ext cx="8291264" cy="2487147"/>
              </a:xfrm>
              <a:blipFill rotWithShape="1">
                <a:blip r:embed="rId3"/>
                <a:stretch>
                  <a:fillRect l="-735" t="-2451" b="-14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se šipkou 35"/>
          <p:cNvCxnSpPr/>
          <p:nvPr/>
        </p:nvCxnSpPr>
        <p:spPr>
          <a:xfrm flipV="1">
            <a:off x="5292080" y="1364351"/>
            <a:ext cx="468052" cy="177927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5773385" y="1172945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Studentovo rozdělení</a:t>
            </a:r>
            <a:endParaRPr lang="cs-CZ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élník 37"/>
              <p:cNvSpPr/>
              <p:nvPr/>
            </p:nvSpPr>
            <p:spPr>
              <a:xfrm>
                <a:off x="393909" y="4739658"/>
                <a:ext cx="8570579" cy="2110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000" b="1" dirty="0" smtClean="0"/>
                  <a:t>Vícerozměrný t-test: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err="1" smtClean="0"/>
                  <a:t>Hotellingova</a:t>
                </a:r>
                <a:r>
                  <a:rPr lang="cs-CZ" sz="2000" dirty="0" smtClean="0"/>
                  <a:t> T</a:t>
                </a:r>
                <a:r>
                  <a:rPr lang="cs-CZ" sz="2000" baseline="30000" dirty="0" smtClean="0"/>
                  <a:t>2</a:t>
                </a:r>
                <a:r>
                  <a:rPr lang="cs-CZ" sz="2000" dirty="0" smtClean="0"/>
                  <a:t> testová statistika: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sz="16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cs-CZ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1600" b="1" i="1">
                                    <a:latin typeface="Cambria Math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cs-CZ" sz="16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cs-CZ" sz="1600" b="1"/>
                                  <m:t>S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sz="16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cs-CZ" sz="1600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16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16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−</m:t>
                        </m:r>
                        <m:r>
                          <a:rPr lang="cs-CZ" sz="1600" b="1" i="1">
                            <a:latin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cs-CZ" sz="2000" dirty="0" smtClean="0"/>
                  <a:t>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cs-CZ" sz="2000" b="1"/>
                          <m:t>S</m:t>
                        </m:r>
                      </m:e>
                      <m:sub>
                        <m:r>
                          <a:rPr lang="cs-CZ" sz="2000" i="1"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cs-CZ" sz="2000" dirty="0" smtClean="0"/>
                  <a:t> je vážená kovarianční matice: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cs-CZ" b="1"/>
                          <m:t>S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S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cs-CZ" b="1"/>
                              <m:t>S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den>
                    </m:f>
                  </m:oMath>
                </a14:m>
                <a:endParaRPr lang="cs-CZ" sz="2000" i="1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i="1" dirty="0" smtClean="0"/>
                  <a:t>T</a:t>
                </a:r>
                <a:r>
                  <a:rPr lang="cs-CZ" sz="2000" baseline="30000" dirty="0" smtClean="0"/>
                  <a:t>2</a:t>
                </a:r>
                <a:r>
                  <a:rPr lang="cs-CZ" sz="2000" dirty="0" smtClean="0"/>
                  <a:t> ~ </a:t>
                </a:r>
                <a:r>
                  <a:rPr lang="cs-CZ" sz="2000" i="1" dirty="0" smtClean="0"/>
                  <a:t>T</a:t>
                </a:r>
                <a:r>
                  <a:rPr lang="cs-CZ" sz="2000" baseline="30000" dirty="0" smtClean="0"/>
                  <a:t>2</a:t>
                </a:r>
                <a:r>
                  <a:rPr lang="cs-CZ" sz="2000" dirty="0" smtClean="0"/>
                  <a:t>(</a:t>
                </a:r>
                <a:r>
                  <a:rPr lang="cs-CZ" sz="2000" i="1" dirty="0" smtClean="0"/>
                  <a:t>p</a:t>
                </a:r>
                <a:r>
                  <a:rPr lang="cs-CZ" sz="2000" dirty="0" smtClean="0"/>
                  <a:t>,</a:t>
                </a:r>
                <a:r>
                  <a:rPr lang="cs-CZ" sz="2000" i="1" dirty="0" smtClean="0"/>
                  <a:t>n-p</a:t>
                </a:r>
                <a:r>
                  <a:rPr lang="cs-CZ" sz="2000" dirty="0" smtClean="0"/>
                  <a:t>-1) ; pro malé </a:t>
                </a:r>
                <a:r>
                  <a:rPr lang="cs-CZ" sz="2000" i="1" dirty="0" err="1" smtClean="0"/>
                  <a:t>n</a:t>
                </a:r>
                <a:r>
                  <a:rPr lang="cs-CZ" sz="2000" i="1" baseline="-25000" dirty="0" err="1" smtClean="0"/>
                  <a:t>D</a:t>
                </a:r>
                <a:r>
                  <a:rPr lang="cs-CZ" sz="2000" dirty="0" smtClean="0"/>
                  <a:t> a </a:t>
                </a:r>
                <a:r>
                  <a:rPr lang="cs-CZ" sz="2000" i="1" dirty="0" err="1" smtClean="0"/>
                  <a:t>n</a:t>
                </a:r>
                <a:r>
                  <a:rPr lang="cs-CZ" sz="2000" i="1" baseline="-25000" dirty="0" err="1" smtClean="0"/>
                  <a:t>H</a:t>
                </a:r>
                <a:r>
                  <a:rPr lang="cs-CZ" sz="2000" baseline="-25000" dirty="0" smtClean="0"/>
                  <a:t> </a:t>
                </a:r>
                <a:r>
                  <a:rPr lang="cs-CZ" sz="2000" dirty="0" smtClean="0"/>
                  <a:t>je lepší použít: </a:t>
                </a:r>
                <a14:m>
                  <m:oMath xmlns:m="http://schemas.openxmlformats.org/officeDocument/2006/math">
                    <m:r>
                      <a:rPr lang="cs-CZ" i="1">
                        <a:latin typeface="Cambria Math"/>
                      </a:rPr>
                      <m:t>𝐹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𝑝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i="1">
                                <a:latin typeface="Cambria Math"/>
                              </a:rPr>
                              <m:t>𝑇</m:t>
                            </m:r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−2</m:t>
                        </m:r>
                      </m:den>
                    </m:f>
                  </m:oMath>
                </a14:m>
                <a:r>
                  <a:rPr lang="cs-CZ" sz="2000" dirty="0" smtClean="0"/>
                  <a:t>,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kde</a:t>
                </a:r>
                <a:r>
                  <a:rPr lang="en-US" sz="2000" dirty="0"/>
                  <a:t>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=</a:t>
                </a:r>
                <a:r>
                  <a:rPr lang="en-US" sz="2000" i="1" dirty="0" smtClean="0"/>
                  <a:t>n</a:t>
                </a:r>
                <a:r>
                  <a:rPr lang="cs-CZ" sz="2000" i="1" baseline="-25000" dirty="0" smtClean="0"/>
                  <a:t>D</a:t>
                </a:r>
                <a:r>
                  <a:rPr lang="en-US" sz="2000" i="1" dirty="0" smtClean="0"/>
                  <a:t>+n</a:t>
                </a:r>
                <a:r>
                  <a:rPr lang="cs-CZ" sz="2000" i="1" baseline="-25000" dirty="0" smtClean="0"/>
                  <a:t>H</a:t>
                </a:r>
                <a:endParaRPr lang="cs-CZ" sz="2000" dirty="0" smtClean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nulová hypotéza zamítnuta, když</a:t>
                </a:r>
                <a14:m>
                  <m:oMath xmlns:m="http://schemas.openxmlformats.org/officeDocument/2006/math">
                    <m:r>
                      <a:rPr lang="cs-CZ" b="0" i="0" smtClean="0">
                        <a:latin typeface="Cambria Math"/>
                      </a:rPr>
                      <m:t> </m:t>
                    </m:r>
                    <m:r>
                      <a:rPr lang="cs-CZ" i="1">
                        <a:latin typeface="Cambria Math"/>
                      </a:rPr>
                      <m:t>𝐹</m:t>
                    </m:r>
                    <m:r>
                      <a:rPr lang="cs-CZ" i="1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1−</m:t>
                        </m:r>
                        <m:r>
                          <a:rPr lang="cs-CZ" i="1">
                            <a:latin typeface="Cambria Math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r>
                          <a:rPr lang="cs-CZ" i="1">
                            <a:latin typeface="Cambria Math"/>
                          </a:rPr>
                          <m:t>,</m:t>
                        </m:r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latin typeface="Cambria Math"/>
                          </a:rPr>
                          <m:t>𝑝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cs-CZ" sz="2000" dirty="0"/>
              </a:p>
            </p:txBody>
          </p:sp>
        </mc:Choice>
        <mc:Fallback xmlns="">
          <p:sp>
            <p:nvSpPr>
              <p:cNvPr id="38" name="Obdélní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09" y="4739658"/>
                <a:ext cx="8570579" cy="2110771"/>
              </a:xfrm>
              <a:prstGeom prst="rect">
                <a:avLst/>
              </a:prstGeom>
              <a:blipFill rotWithShape="1">
                <a:blip r:embed="rId4"/>
                <a:stretch>
                  <a:fillRect l="-782" t="-1445" b="-4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délník 38"/>
              <p:cNvSpPr/>
              <p:nvPr/>
            </p:nvSpPr>
            <p:spPr>
              <a:xfrm>
                <a:off x="457200" y="3501008"/>
                <a:ext cx="8686800" cy="1100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cs-CZ" sz="2000" b="1" dirty="0"/>
                  <a:t>Je ekvivalentní testu</a:t>
                </a:r>
                <a:r>
                  <a:rPr lang="cs-CZ" sz="2000" b="1" dirty="0" smtClean="0"/>
                  <a:t>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  <m:r>
                                      <a:rPr lang="cs-CZ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𝑐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cs-CZ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∗</m:t>
                                    </m:r>
                                  </m:sub>
                                </m:sSub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𝐷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cs-CZ" i="1">
                                        <a:latin typeface="Cambria Math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  <m:sub>
                                            <m:r>
                                              <a:rPr lang="cs-CZ" i="1">
                                                <a:latin typeface="Cambria Math"/>
                                              </a:rPr>
                                              <m:t>𝐻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cs-CZ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i="1">
                        <a:latin typeface="Cambria Math"/>
                      </a:rPr>
                      <m:t>=</m:t>
                    </m:r>
                  </m:oMath>
                </a14:m>
                <a:r>
                  <a:rPr lang="cs-CZ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cs-CZ" sz="1600" i="1">
                                <a:latin typeface="Cambria Math"/>
                              </a:rPr>
                              <m:t>−</m:t>
                            </m:r>
                            <m:r>
                              <a:rPr lang="cs-CZ" sz="1600" i="1">
                                <a:latin typeface="Cambria Math"/>
                              </a:rPr>
                              <m:t>𝑐</m:t>
                            </m:r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∗</m:t>
                                </m:r>
                              </m:sub>
                              <m:sup>
                                <m:r>
                                  <a:rPr lang="cs-CZ" sz="16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sz="16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cs-CZ" sz="1600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−</m:t>
                        </m:r>
                        <m:r>
                          <a:rPr lang="cs-CZ" sz="1600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cs-CZ" sz="2000" dirty="0" smtClean="0"/>
                  <a:t>, kde</a:t>
                </a:r>
                <a:r>
                  <a:rPr lang="cs-CZ" sz="2000" i="1" dirty="0"/>
                  <a:t> T</a:t>
                </a:r>
                <a:r>
                  <a:rPr lang="cs-CZ" sz="2000" baseline="30000" dirty="0"/>
                  <a:t>2</a:t>
                </a:r>
                <a:r>
                  <a:rPr lang="cs-CZ" sz="2000" dirty="0"/>
                  <a:t> ~ </a:t>
                </a:r>
                <a:r>
                  <a:rPr lang="cs-CZ" sz="2000" i="1" dirty="0"/>
                  <a:t>F</a:t>
                </a:r>
                <a:r>
                  <a:rPr lang="cs-CZ" sz="2000" baseline="30000" dirty="0" smtClean="0"/>
                  <a:t> </a:t>
                </a:r>
                <a:r>
                  <a:rPr lang="cs-CZ" sz="2000" dirty="0" smtClean="0"/>
                  <a:t>(1,</a:t>
                </a:r>
                <a:r>
                  <a:rPr lang="cs-CZ" sz="2000" i="1" dirty="0"/>
                  <a:t> </a:t>
                </a:r>
                <a:r>
                  <a:rPr lang="cs-CZ" sz="2000" i="1" dirty="0" err="1" smtClean="0"/>
                  <a:t>n</a:t>
                </a:r>
                <a:r>
                  <a:rPr lang="cs-CZ" sz="2000" i="1" baseline="-25000" dirty="0" err="1" smtClean="0"/>
                  <a:t>D</a:t>
                </a:r>
                <a:r>
                  <a:rPr lang="cs-CZ" sz="2000" dirty="0" err="1" smtClean="0"/>
                  <a:t>+</a:t>
                </a:r>
                <a:r>
                  <a:rPr lang="cs-CZ" sz="2000" i="1" dirty="0" err="1" smtClean="0"/>
                  <a:t>n</a:t>
                </a:r>
                <a:r>
                  <a:rPr lang="cs-CZ" sz="2000" i="1" baseline="-25000" dirty="0" err="1" smtClean="0"/>
                  <a:t>H</a:t>
                </a:r>
                <a:r>
                  <a:rPr lang="cs-CZ" sz="2000" baseline="-25000" dirty="0" smtClean="0"/>
                  <a:t> </a:t>
                </a:r>
                <a:r>
                  <a:rPr lang="cs-CZ" sz="2000" dirty="0" smtClean="0"/>
                  <a:t>-2)</a:t>
                </a:r>
                <a:endParaRPr lang="cs-CZ" sz="2000" dirty="0"/>
              </a:p>
            </p:txBody>
          </p:sp>
        </mc:Choice>
        <mc:Fallback xmlns="">
          <p:sp>
            <p:nvSpPr>
              <p:cNvPr id="39" name="Obdélník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501008"/>
                <a:ext cx="8686800" cy="1100238"/>
              </a:xfrm>
              <a:prstGeom prst="rect">
                <a:avLst/>
              </a:prstGeom>
              <a:blipFill rotWithShape="1">
                <a:blip r:embed="rId5"/>
                <a:stretch>
                  <a:fillRect l="-702" t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Přímá spojnice se šipkou 41"/>
          <p:cNvCxnSpPr/>
          <p:nvPr/>
        </p:nvCxnSpPr>
        <p:spPr>
          <a:xfrm flipV="1">
            <a:off x="7639878" y="3769345"/>
            <a:ext cx="324036" cy="177924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ovéPole 42"/>
          <p:cNvSpPr txBox="1"/>
          <p:nvPr/>
        </p:nvSpPr>
        <p:spPr>
          <a:xfrm>
            <a:off x="7933625" y="3577937"/>
            <a:ext cx="121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F rozdělení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4" name="Přímá spojnice se šipkou 43"/>
          <p:cNvCxnSpPr/>
          <p:nvPr/>
        </p:nvCxnSpPr>
        <p:spPr>
          <a:xfrm>
            <a:off x="6573710" y="6667030"/>
            <a:ext cx="216000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6732240" y="6482364"/>
            <a:ext cx="1346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F rozdělení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46" name="Přímá spojnice se šipkou 45"/>
          <p:cNvCxnSpPr/>
          <p:nvPr/>
        </p:nvCxnSpPr>
        <p:spPr>
          <a:xfrm flipV="1">
            <a:off x="1475656" y="5989247"/>
            <a:ext cx="324036" cy="88962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/>
          <p:cNvSpPr txBox="1"/>
          <p:nvPr/>
        </p:nvSpPr>
        <p:spPr>
          <a:xfrm>
            <a:off x="1769402" y="5797839"/>
            <a:ext cx="233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Hotellingovo</a:t>
            </a:r>
            <a:r>
              <a:rPr lang="cs-CZ" dirty="0" smtClean="0">
                <a:solidFill>
                  <a:srgbClr val="FF0000"/>
                </a:solidFill>
              </a:rPr>
              <a:t> rozdělení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3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3" grpId="0"/>
      <p:bldP spid="45" grpId="0"/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Zjistěte, zda se liší skupina pacientů se schizofrenií od zdravých subjektů na základě parametrů popisujících objem mozkových struktur subjektů.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21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3003933" y="2183178"/>
                <a:ext cx="3088217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12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</m:m>
                        </m:e>
                      </m:d>
                      <m:r>
                        <a:rPr lang="cs-CZ" i="1">
                          <a:latin typeface="Cambria Math"/>
                        </a:rPr>
                        <m:t>,</m:t>
                      </m:r>
                      <m:r>
                        <a:rPr lang="cs-CZ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b="1" i="1">
                              <a:latin typeface="Cambria Math"/>
                            </a:rPr>
                            <m:t> </m:t>
                          </m:r>
                          <m:r>
                            <a:rPr lang="cs-CZ" b="1" i="1">
                              <a:latin typeface="Cambria Math"/>
                            </a:rPr>
                            <m:t>𝐗</m:t>
                          </m:r>
                        </m:e>
                        <m:sub>
                          <m:r>
                            <a:rPr lang="cs-CZ" i="1">
                              <a:latin typeface="Cambria Math"/>
                            </a:rPr>
                            <m:t>𝐻</m:t>
                          </m:r>
                        </m:sub>
                      </m:sSub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9</m:t>
                                </m:r>
                              </m:e>
                            </m:mr>
                            <m:mr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cs-CZ" i="1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933" y="2183178"/>
                <a:ext cx="3088217" cy="8305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Skupina 6"/>
          <p:cNvGrpSpPr/>
          <p:nvPr/>
        </p:nvGrpSpPr>
        <p:grpSpPr>
          <a:xfrm>
            <a:off x="6228977" y="3594502"/>
            <a:ext cx="1598663" cy="590582"/>
            <a:chOff x="6228977" y="3594502"/>
            <a:chExt cx="1598663" cy="590582"/>
          </a:xfrm>
        </p:grpSpPr>
        <p:sp>
          <p:nvSpPr>
            <p:cNvPr id="8" name="Oval 69"/>
            <p:cNvSpPr>
              <a:spLocks noChangeArrowheads="1"/>
            </p:cNvSpPr>
            <p:nvPr/>
          </p:nvSpPr>
          <p:spPr bwMode="auto">
            <a:xfrm>
              <a:off x="6228977" y="3744804"/>
              <a:ext cx="72000" cy="72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9" name="Oval 73"/>
            <p:cNvSpPr>
              <a:spLocks noChangeArrowheads="1"/>
            </p:cNvSpPr>
            <p:nvPr/>
          </p:nvSpPr>
          <p:spPr bwMode="auto">
            <a:xfrm>
              <a:off x="6228977" y="3990324"/>
              <a:ext cx="72000" cy="72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6323578" y="3594502"/>
              <a:ext cx="10567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pacienti</a:t>
              </a:r>
              <a:endParaRPr lang="cs-CZ" sz="16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323578" y="3846530"/>
              <a:ext cx="1504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dirty="0" smtClean="0"/>
                <a:t>kontroly</a:t>
              </a:r>
              <a:endParaRPr lang="cs-CZ" sz="1600" dirty="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2001198" y="3343986"/>
            <a:ext cx="4090171" cy="3253366"/>
            <a:chOff x="2001198" y="3242482"/>
            <a:chExt cx="4090171" cy="3253366"/>
          </a:xfrm>
        </p:grpSpPr>
        <p:sp>
          <p:nvSpPr>
            <p:cNvPr id="15" name="Line 100"/>
            <p:cNvSpPr>
              <a:spLocks noChangeShapeType="1"/>
            </p:cNvSpPr>
            <p:nvPr/>
          </p:nvSpPr>
          <p:spPr bwMode="auto">
            <a:xfrm>
              <a:off x="2789329" y="5909482"/>
              <a:ext cx="324802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16" name="Line 102"/>
            <p:cNvSpPr>
              <a:spLocks noChangeShapeType="1"/>
            </p:cNvSpPr>
            <p:nvPr/>
          </p:nvSpPr>
          <p:spPr bwMode="auto">
            <a:xfrm flipV="1">
              <a:off x="2789329" y="3318682"/>
              <a:ext cx="0" cy="2590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105"/>
            <p:cNvSpPr>
              <a:spLocks noChangeShapeType="1"/>
            </p:cNvSpPr>
            <p:nvPr/>
          </p:nvSpPr>
          <p:spPr bwMode="auto">
            <a:xfrm flipV="1">
              <a:off x="27893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6"/>
            <p:cNvSpPr>
              <a:spLocks noChangeShapeType="1"/>
            </p:cNvSpPr>
            <p:nvPr/>
          </p:nvSpPr>
          <p:spPr bwMode="auto">
            <a:xfrm>
              <a:off x="2789329" y="3318682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07"/>
            <p:cNvSpPr>
              <a:spLocks noChangeArrowheads="1"/>
            </p:cNvSpPr>
            <p:nvPr/>
          </p:nvSpPr>
          <p:spPr bwMode="auto">
            <a:xfrm>
              <a:off x="27439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Line 108"/>
            <p:cNvSpPr>
              <a:spLocks noChangeShapeType="1"/>
            </p:cNvSpPr>
            <p:nvPr/>
          </p:nvSpPr>
          <p:spPr bwMode="auto">
            <a:xfrm flipV="1">
              <a:off x="34370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110"/>
            <p:cNvSpPr>
              <a:spLocks noChangeArrowheads="1"/>
            </p:cNvSpPr>
            <p:nvPr/>
          </p:nvSpPr>
          <p:spPr bwMode="auto">
            <a:xfrm>
              <a:off x="33916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Line 111"/>
            <p:cNvSpPr>
              <a:spLocks noChangeShapeType="1"/>
            </p:cNvSpPr>
            <p:nvPr/>
          </p:nvSpPr>
          <p:spPr bwMode="auto">
            <a:xfrm flipV="1">
              <a:off x="40847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113"/>
            <p:cNvSpPr>
              <a:spLocks noChangeArrowheads="1"/>
            </p:cNvSpPr>
            <p:nvPr/>
          </p:nvSpPr>
          <p:spPr bwMode="auto">
            <a:xfrm>
              <a:off x="40393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3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" name="Line 114"/>
            <p:cNvSpPr>
              <a:spLocks noChangeShapeType="1"/>
            </p:cNvSpPr>
            <p:nvPr/>
          </p:nvSpPr>
          <p:spPr bwMode="auto">
            <a:xfrm flipV="1">
              <a:off x="47324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116"/>
            <p:cNvSpPr>
              <a:spLocks noChangeArrowheads="1"/>
            </p:cNvSpPr>
            <p:nvPr/>
          </p:nvSpPr>
          <p:spPr bwMode="auto">
            <a:xfrm>
              <a:off x="46870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6" name="Line 117"/>
            <p:cNvSpPr>
              <a:spLocks noChangeShapeType="1"/>
            </p:cNvSpPr>
            <p:nvPr/>
          </p:nvSpPr>
          <p:spPr bwMode="auto">
            <a:xfrm flipV="1">
              <a:off x="5380129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119"/>
            <p:cNvSpPr>
              <a:spLocks noChangeArrowheads="1"/>
            </p:cNvSpPr>
            <p:nvPr/>
          </p:nvSpPr>
          <p:spPr bwMode="auto">
            <a:xfrm>
              <a:off x="5334758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Line 120"/>
            <p:cNvSpPr>
              <a:spLocks noChangeShapeType="1"/>
            </p:cNvSpPr>
            <p:nvPr/>
          </p:nvSpPr>
          <p:spPr bwMode="auto">
            <a:xfrm flipV="1">
              <a:off x="6037354" y="5871382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122"/>
            <p:cNvSpPr>
              <a:spLocks noChangeArrowheads="1"/>
            </p:cNvSpPr>
            <p:nvPr/>
          </p:nvSpPr>
          <p:spPr bwMode="auto">
            <a:xfrm>
              <a:off x="5991983" y="59380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Line 123"/>
            <p:cNvSpPr>
              <a:spLocks noChangeShapeType="1"/>
            </p:cNvSpPr>
            <p:nvPr/>
          </p:nvSpPr>
          <p:spPr bwMode="auto">
            <a:xfrm>
              <a:off x="2789329" y="59094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Line 124"/>
            <p:cNvSpPr>
              <a:spLocks noChangeShapeType="1"/>
            </p:cNvSpPr>
            <p:nvPr/>
          </p:nvSpPr>
          <p:spPr bwMode="auto">
            <a:xfrm flipH="1">
              <a:off x="5999254" y="5909482"/>
              <a:ext cx="381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25"/>
            <p:cNvSpPr>
              <a:spLocks noChangeArrowheads="1"/>
            </p:cNvSpPr>
            <p:nvPr/>
          </p:nvSpPr>
          <p:spPr bwMode="auto">
            <a:xfrm>
              <a:off x="2550443" y="58332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4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Line 126"/>
            <p:cNvSpPr>
              <a:spLocks noChangeShapeType="1"/>
            </p:cNvSpPr>
            <p:nvPr/>
          </p:nvSpPr>
          <p:spPr bwMode="auto">
            <a:xfrm>
              <a:off x="2789329" y="56142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128"/>
            <p:cNvSpPr>
              <a:spLocks noChangeArrowheads="1"/>
            </p:cNvSpPr>
            <p:nvPr/>
          </p:nvSpPr>
          <p:spPr bwMode="auto">
            <a:xfrm>
              <a:off x="2550443" y="55380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5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Line 129"/>
            <p:cNvSpPr>
              <a:spLocks noChangeShapeType="1"/>
            </p:cNvSpPr>
            <p:nvPr/>
          </p:nvSpPr>
          <p:spPr bwMode="auto">
            <a:xfrm>
              <a:off x="2789329" y="53284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131"/>
            <p:cNvSpPr>
              <a:spLocks noChangeArrowheads="1"/>
            </p:cNvSpPr>
            <p:nvPr/>
          </p:nvSpPr>
          <p:spPr bwMode="auto">
            <a:xfrm>
              <a:off x="2550443" y="52522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6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Line 132"/>
            <p:cNvSpPr>
              <a:spLocks noChangeShapeType="1"/>
            </p:cNvSpPr>
            <p:nvPr/>
          </p:nvSpPr>
          <p:spPr bwMode="auto">
            <a:xfrm>
              <a:off x="2789329" y="504270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134"/>
            <p:cNvSpPr>
              <a:spLocks noChangeArrowheads="1"/>
            </p:cNvSpPr>
            <p:nvPr/>
          </p:nvSpPr>
          <p:spPr bwMode="auto">
            <a:xfrm>
              <a:off x="2550443" y="496650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7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9" name="Line 135"/>
            <p:cNvSpPr>
              <a:spLocks noChangeShapeType="1"/>
            </p:cNvSpPr>
            <p:nvPr/>
          </p:nvSpPr>
          <p:spPr bwMode="auto">
            <a:xfrm>
              <a:off x="2789329" y="4756957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37"/>
            <p:cNvSpPr>
              <a:spLocks noChangeArrowheads="1"/>
            </p:cNvSpPr>
            <p:nvPr/>
          </p:nvSpPr>
          <p:spPr bwMode="auto">
            <a:xfrm>
              <a:off x="2550443" y="4680757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8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1" name="Line 138"/>
            <p:cNvSpPr>
              <a:spLocks noChangeShapeType="1"/>
            </p:cNvSpPr>
            <p:nvPr/>
          </p:nvSpPr>
          <p:spPr bwMode="auto">
            <a:xfrm>
              <a:off x="2789329" y="4461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140"/>
            <p:cNvSpPr>
              <a:spLocks noChangeArrowheads="1"/>
            </p:cNvSpPr>
            <p:nvPr/>
          </p:nvSpPr>
          <p:spPr bwMode="auto">
            <a:xfrm>
              <a:off x="2550443" y="4385482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9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Line 141"/>
            <p:cNvSpPr>
              <a:spLocks noChangeShapeType="1"/>
            </p:cNvSpPr>
            <p:nvPr/>
          </p:nvSpPr>
          <p:spPr bwMode="auto">
            <a:xfrm>
              <a:off x="2789329" y="41759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143"/>
            <p:cNvSpPr>
              <a:spLocks noChangeArrowheads="1"/>
            </p:cNvSpPr>
            <p:nvPr/>
          </p:nvSpPr>
          <p:spPr bwMode="auto">
            <a:xfrm>
              <a:off x="2483768" y="40997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10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Line 144"/>
            <p:cNvSpPr>
              <a:spLocks noChangeShapeType="1"/>
            </p:cNvSpPr>
            <p:nvPr/>
          </p:nvSpPr>
          <p:spPr bwMode="auto">
            <a:xfrm>
              <a:off x="2789329" y="38901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146"/>
            <p:cNvSpPr>
              <a:spLocks noChangeArrowheads="1"/>
            </p:cNvSpPr>
            <p:nvPr/>
          </p:nvSpPr>
          <p:spPr bwMode="auto">
            <a:xfrm>
              <a:off x="2483768" y="3813982"/>
              <a:ext cx="18543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11</a:t>
              </a:r>
              <a:endPara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Line 147"/>
            <p:cNvSpPr>
              <a:spLocks noChangeShapeType="1"/>
            </p:cNvSpPr>
            <p:nvPr/>
          </p:nvSpPr>
          <p:spPr bwMode="auto">
            <a:xfrm>
              <a:off x="2789329" y="360443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149"/>
            <p:cNvSpPr>
              <a:spLocks noChangeArrowheads="1"/>
            </p:cNvSpPr>
            <p:nvPr/>
          </p:nvSpPr>
          <p:spPr bwMode="auto">
            <a:xfrm>
              <a:off x="2483768" y="352823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12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Line 150"/>
            <p:cNvSpPr>
              <a:spLocks noChangeShapeType="1"/>
            </p:cNvSpPr>
            <p:nvPr/>
          </p:nvSpPr>
          <p:spPr bwMode="auto">
            <a:xfrm>
              <a:off x="2789329" y="3318682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152"/>
            <p:cNvSpPr>
              <a:spLocks noChangeArrowheads="1"/>
            </p:cNvSpPr>
            <p:nvPr/>
          </p:nvSpPr>
          <p:spPr bwMode="auto">
            <a:xfrm>
              <a:off x="2483768" y="3242482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</a:rPr>
                <a:t>13</a:t>
              </a:r>
              <a:endPara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Oval 157"/>
            <p:cNvSpPr>
              <a:spLocks noChangeArrowheads="1"/>
            </p:cNvSpPr>
            <p:nvPr/>
          </p:nvSpPr>
          <p:spPr bwMode="auto">
            <a:xfrm>
              <a:off x="3398928" y="35663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2" name="Oval 158"/>
            <p:cNvSpPr>
              <a:spLocks noChangeArrowheads="1"/>
            </p:cNvSpPr>
            <p:nvPr/>
          </p:nvSpPr>
          <p:spPr bwMode="auto">
            <a:xfrm>
              <a:off x="4694328" y="413783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3" name="Oval 159"/>
            <p:cNvSpPr>
              <a:spLocks noChangeArrowheads="1"/>
            </p:cNvSpPr>
            <p:nvPr/>
          </p:nvSpPr>
          <p:spPr bwMode="auto">
            <a:xfrm>
              <a:off x="4046628" y="471885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4" name="Oval 160"/>
            <p:cNvSpPr>
              <a:spLocks noChangeArrowheads="1"/>
            </p:cNvSpPr>
            <p:nvPr/>
          </p:nvSpPr>
          <p:spPr bwMode="auto">
            <a:xfrm>
              <a:off x="5342028" y="50046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5" name="Oval 161"/>
            <p:cNvSpPr>
              <a:spLocks noChangeArrowheads="1"/>
            </p:cNvSpPr>
            <p:nvPr/>
          </p:nvSpPr>
          <p:spPr bwMode="auto">
            <a:xfrm>
              <a:off x="4046628" y="4423581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6" name="Oval 162"/>
            <p:cNvSpPr>
              <a:spLocks noChangeArrowheads="1"/>
            </p:cNvSpPr>
            <p:nvPr/>
          </p:nvSpPr>
          <p:spPr bwMode="auto">
            <a:xfrm>
              <a:off x="4694328" y="5576106"/>
              <a:ext cx="108000" cy="1080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/>
            </a:p>
          </p:txBody>
        </p:sp>
        <p:sp>
          <p:nvSpPr>
            <p:cNvPr id="58" name="TextovéPole 57"/>
            <p:cNvSpPr txBox="1"/>
            <p:nvPr/>
          </p:nvSpPr>
          <p:spPr>
            <a:xfrm>
              <a:off x="3419872" y="6157294"/>
              <a:ext cx="20026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hipokampu</a:t>
              </a:r>
              <a:endParaRPr lang="cs-CZ" sz="1600" dirty="0"/>
            </a:p>
          </p:txBody>
        </p:sp>
        <p:sp>
          <p:nvSpPr>
            <p:cNvPr id="59" name="TextovéPole 58"/>
            <p:cNvSpPr txBox="1"/>
            <p:nvPr/>
          </p:nvSpPr>
          <p:spPr>
            <a:xfrm rot="16200000">
              <a:off x="943954" y="4486244"/>
              <a:ext cx="24530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 smtClean="0"/>
                <a:t>Objem mozkových komor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954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1 - řešení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22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bdélník 59"/>
              <p:cNvSpPr/>
              <p:nvPr/>
            </p:nvSpPr>
            <p:spPr>
              <a:xfrm>
                <a:off x="611560" y="1077492"/>
                <a:ext cx="4572000" cy="146411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/>
                  <a:t>Vícerozměrné </a:t>
                </a:r>
                <a:r>
                  <a:rPr lang="cs-CZ" dirty="0" smtClean="0"/>
                  <a:t>průměry: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𝐷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cs-CZ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1" i="1">
                                <a:latin typeface="Cambria Math"/>
                              </a:rPr>
                              <m:t>𝐱</m:t>
                            </m:r>
                          </m:e>
                        </m:acc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f>
                                <m:f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cs-CZ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den>
                              </m:f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cs-CZ" i="1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𝐻</m:t>
                                      </m:r>
                                    </m:sub>
                                  </m:sSub>
                                </m:sup>
                                <m:e>
                                  <m:sSub>
                                    <m:sSubPr>
                                      <m:ctrlPr>
                                        <a:rPr lang="cs-CZ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cs-CZ">
                                          <a:latin typeface="Cambria Math"/>
                                        </a:rPr>
                                        <m:t>x</m:t>
                                      </m:r>
                                    </m:e>
                                    <m:sub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60" name="Obdélník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077492"/>
                <a:ext cx="4572000" cy="1464119"/>
              </a:xfrm>
              <a:prstGeom prst="rect">
                <a:avLst/>
              </a:prstGeom>
              <a:blipFill rotWithShape="1">
                <a:blip r:embed="rId3"/>
                <a:stretch>
                  <a:fillRect l="-1067" b="-3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bdélník 60"/>
              <p:cNvSpPr/>
              <p:nvPr/>
            </p:nvSpPr>
            <p:spPr>
              <a:xfrm>
                <a:off x="611560" y="2748646"/>
                <a:ext cx="3200294" cy="1904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Výběrové </a:t>
                </a:r>
                <a:r>
                  <a:rPr lang="cs-CZ" dirty="0" err="1"/>
                  <a:t>kovarianční</a:t>
                </a:r>
                <a:r>
                  <a:rPr lang="cs-CZ" dirty="0"/>
                  <a:t> matice: </a:t>
                </a:r>
                <a:r>
                  <a:rPr lang="cs-CZ" dirty="0" smtClean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𝐷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 smtClean="0"/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𝐻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𝐻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𝐻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𝐻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cs-CZ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  <m:sup>
                                  <m:r>
                                    <a:rPr lang="cs-CZ" i="1">
                                      <a:latin typeface="Cambria Math"/>
                                    </a:rPr>
                                    <m:t>𝐻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61" name="Obdélník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748646"/>
                <a:ext cx="3200294" cy="1904111"/>
              </a:xfrm>
              <a:prstGeom prst="rect">
                <a:avLst/>
              </a:prstGeom>
              <a:blipFill rotWithShape="1">
                <a:blip r:embed="rId4"/>
                <a:stretch>
                  <a:fillRect l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280208"/>
              </p:ext>
            </p:extLst>
          </p:nvPr>
        </p:nvGraphicFramePr>
        <p:xfrm>
          <a:off x="6012160" y="1149500"/>
          <a:ext cx="2259271" cy="36004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16497"/>
                <a:gridCol w="742774"/>
              </a:tblGrid>
              <a:tr h="36004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err="1">
                          <a:effectLst/>
                          <a:latin typeface="+mn-lt"/>
                        </a:rPr>
                        <a:t>Vícerozměrný</a:t>
                      </a:r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t-test: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 smtClean="0">
                          <a:effectLst/>
                          <a:latin typeface="+mn-lt"/>
                        </a:rPr>
                        <a:t>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T</a:t>
                      </a:r>
                      <a:r>
                        <a:rPr lang="en-US" sz="1800" u="none" strike="noStrike" baseline="30000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3,5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1,31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df1</a:t>
                      </a:r>
                      <a:r>
                        <a:rPr lang="cs-CZ" sz="1800" u="none" strike="noStrike" dirty="0" smtClean="0">
                          <a:effectLst/>
                          <a:latin typeface="+mn-lt"/>
                        </a:rPr>
                        <a:t>= 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>
                          <a:effectLst/>
                          <a:latin typeface="+mn-lt"/>
                        </a:rPr>
                        <a:t>df2</a:t>
                      </a:r>
                      <a:r>
                        <a:rPr lang="cs-CZ" sz="1800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800" u="none" strike="noStrike" baseline="0" dirty="0" smtClean="0">
                          <a:effectLst/>
                          <a:latin typeface="+mn-lt"/>
                        </a:rPr>
                        <a:t>= n-p-1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l-GR" sz="1800" u="none" strike="noStrike">
                          <a:effectLst/>
                          <a:latin typeface="+mn-lt"/>
                        </a:rPr>
                        <a:t>α</a:t>
                      </a:r>
                      <a:endParaRPr lang="el-GR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0,05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F-crit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9,55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p-hodnota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0,389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4171894" y="4869160"/>
                <a:ext cx="4864602" cy="532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r>
                          <a:rPr lang="cs-CZ" sz="1600" i="1">
                            <a:latin typeface="Cambria Math"/>
                          </a:rPr>
                          <m:t>𝑇</m:t>
                        </m:r>
                      </m:e>
                      <m:sup>
                        <m:r>
                          <a:rPr lang="cs-CZ" sz="1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cs-CZ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𝐷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cs-CZ" sz="1600" b="1" i="1"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cs-CZ" sz="16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sz="1600" b="1" i="1">
                                    <a:latin typeface="Cambria Math"/>
                                  </a:rPr>
                                  <m:t>𝒄</m:t>
                                </m:r>
                              </m:e>
                            </m:d>
                          </m:e>
                          <m:sup>
                            <m:r>
                              <a:rPr lang="cs-CZ" sz="1600" i="1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cs-CZ" sz="1600" b="1"/>
                                  <m:t>S</m:t>
                                </m:r>
                              </m:e>
                              <m:sub>
                                <m:r>
                                  <a:rPr lang="cs-CZ" sz="1600" i="1">
                                    <a:latin typeface="Cambria Math"/>
                                  </a:rPr>
                                  <m:t>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cs-CZ" sz="1600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1600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sz="1600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cs-CZ" sz="1600" i="1">
                                            <a:latin typeface="Cambria Math"/>
                                          </a:rPr>
                                          <m:t>𝐻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cs-CZ" sz="1600" i="1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16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𝐷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cs-CZ" sz="1600" b="1" i="1"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  <m:sub>
                            <m:r>
                              <a:rPr lang="cs-CZ" sz="1600" i="1">
                                <a:latin typeface="Cambria Math"/>
                              </a:rPr>
                              <m:t>𝐻</m:t>
                            </m:r>
                          </m:sub>
                        </m:sSub>
                        <m:r>
                          <a:rPr lang="cs-CZ" sz="1600" i="1">
                            <a:latin typeface="Cambria Math"/>
                          </a:rPr>
                          <m:t>−</m:t>
                        </m:r>
                        <m:r>
                          <a:rPr lang="cs-CZ" sz="1600" b="1" i="1">
                            <a:latin typeface="Cambria Math"/>
                          </a:rPr>
                          <m:t>𝒄</m:t>
                        </m:r>
                      </m:e>
                    </m:d>
                  </m:oMath>
                </a14:m>
                <a:r>
                  <a:rPr lang="cs-CZ" sz="2000" dirty="0"/>
                  <a:t> 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894" y="4869160"/>
                <a:ext cx="4864602" cy="5320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4120302" y="5391614"/>
                <a:ext cx="1760034" cy="560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i="1">
                          <a:latin typeface="Cambria Math"/>
                        </a:rPr>
                        <m:t>𝐹</m:t>
                      </m:r>
                      <m:r>
                        <a:rPr lang="cs-CZ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i="1">
                              <a:latin typeface="Cambria Math"/>
                            </a:rPr>
                            <m:t>𝑛</m:t>
                          </m:r>
                          <m:r>
                            <a:rPr lang="cs-CZ" sz="1400" i="1">
                              <a:latin typeface="Cambria Math"/>
                            </a:rPr>
                            <m:t>−</m:t>
                          </m:r>
                          <m:r>
                            <a:rPr lang="cs-CZ" sz="1400" i="1">
                              <a:latin typeface="Cambria Math"/>
                            </a:rPr>
                            <m:t>𝑝</m:t>
                          </m:r>
                          <m:r>
                            <a:rPr lang="cs-CZ" sz="14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cs-CZ" sz="1400" i="1">
                              <a:latin typeface="Cambria Math"/>
                            </a:rPr>
                            <m:t>𝑝</m:t>
                          </m:r>
                        </m:den>
                      </m:f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cs-CZ" sz="1400" i="1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cs-CZ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40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lang="cs-CZ" sz="1400" i="1">
                              <a:latin typeface="Cambria Math"/>
                            </a:rPr>
                            <m:t>𝑛</m:t>
                          </m:r>
                          <m:r>
                            <a:rPr lang="cs-CZ" sz="1400" i="1">
                              <a:latin typeface="Cambria Math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0302" y="5391614"/>
                <a:ext cx="1760034" cy="5608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611560" y="4893916"/>
                <a:ext cx="3200294" cy="976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 smtClean="0"/>
                  <a:t>Vážená</a:t>
                </a:r>
                <a:r>
                  <a:rPr lang="cs-CZ" dirty="0" smtClean="0"/>
                  <a:t> </a:t>
                </a:r>
                <a:r>
                  <a:rPr lang="cs-CZ" dirty="0"/>
                  <a:t>kovarianční matice: </a:t>
                </a:r>
                <a:r>
                  <a:rPr lang="cs-CZ" dirty="0" smtClean="0"/>
                  <a:t> </a:t>
                </a:r>
              </a:p>
              <a:p>
                <a:pPr>
                  <a:lnSpc>
                    <a:spcPct val="120000"/>
                  </a:lnSpc>
                </a:pPr>
                <a:r>
                  <a:rPr lang="cs-CZ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cs-CZ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s-CZ" i="1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s-CZ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cs-CZ" dirty="0" smtClean="0"/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893916"/>
                <a:ext cx="3200294" cy="976870"/>
              </a:xfrm>
              <a:prstGeom prst="rect">
                <a:avLst/>
              </a:prstGeom>
              <a:blipFill rotWithShape="1">
                <a:blip r:embed="rId7"/>
                <a:stretch>
                  <a:fillRect l="-1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60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1 – řešení v software 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23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76064" y="1196752"/>
            <a:ext cx="4572000" cy="17113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library("</a:t>
            </a:r>
            <a:r>
              <a:rPr lang="en-US" dirty="0" err="1"/>
              <a:t>ICSNP</a:t>
            </a:r>
            <a:r>
              <a:rPr lang="en-US" dirty="0"/>
              <a:t>")</a:t>
            </a:r>
          </a:p>
          <a:p>
            <a:pPr>
              <a:lnSpc>
                <a:spcPct val="150000"/>
              </a:lnSpc>
            </a:pPr>
            <a:r>
              <a:rPr lang="fr-FR" dirty="0"/>
              <a:t>X=matrix(c(2 4 3 12 10 8),3,2)</a:t>
            </a:r>
          </a:p>
          <a:p>
            <a:pPr>
              <a:lnSpc>
                <a:spcPct val="150000"/>
              </a:lnSpc>
            </a:pPr>
            <a:r>
              <a:rPr lang="en-US" dirty="0"/>
              <a:t>Y=matrix(c(5,3,4,7,9,5),3,2)</a:t>
            </a:r>
          </a:p>
          <a:p>
            <a:pPr>
              <a:lnSpc>
                <a:spcPct val="150000"/>
              </a:lnSpc>
            </a:pPr>
            <a:r>
              <a:rPr lang="en-US" dirty="0"/>
              <a:t>HotellingsT2(X, Y)</a:t>
            </a:r>
          </a:p>
        </p:txBody>
      </p:sp>
    </p:spTree>
    <p:extLst>
      <p:ext uri="{BB962C8B-B14F-4D97-AF65-F5344CB8AC3E}">
        <p14:creationId xmlns:p14="http://schemas.microsoft.com/office/powerpoint/2010/main" val="5652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457200" indent="-457200"/>
            <a:r>
              <a:rPr lang="cs-CZ" dirty="0" smtClean="0"/>
              <a:t>Analýza rozptylu </a:t>
            </a:r>
            <a:br>
              <a:rPr lang="cs-CZ" dirty="0" smtClean="0"/>
            </a:br>
            <a:r>
              <a:rPr lang="cs-CZ" dirty="0" smtClean="0"/>
              <a:t>pro vícerozměrná data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8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(ANOVA) jednoduchého třídění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/>
          <a:lstStyle/>
          <a:p>
            <a:r>
              <a:rPr lang="cs-CZ" b="1" dirty="0" smtClean="0"/>
              <a:t>Srovnáváme tři a více skupin dat, které jsou na sobě nezávislé </a:t>
            </a:r>
            <a:r>
              <a:rPr lang="cs-CZ" dirty="0" smtClean="0"/>
              <a:t>(mezi objekty neexistuje vazba).</a:t>
            </a:r>
          </a:p>
          <a:p>
            <a:r>
              <a:rPr lang="cs-CZ" dirty="0" smtClean="0"/>
              <a:t>Příklady: srovnání objemu hipokampu u pacientů s AD, pacientů s MCI a kontrol; srovnání kognitivního výkonu podle čtyř kategorií věku.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Předpoklady: </a:t>
            </a:r>
            <a:r>
              <a:rPr lang="cs-CZ" b="1" dirty="0" smtClean="0"/>
              <a:t>normalita dat ve VŠECH skupinách</a:t>
            </a:r>
            <a:r>
              <a:rPr lang="cs-CZ" dirty="0" smtClean="0"/>
              <a:t>, </a:t>
            </a:r>
            <a:r>
              <a:rPr lang="cs-CZ" b="1" dirty="0" smtClean="0"/>
              <a:t>shodnost (homogenita) rozptylů VŠECH srovnávaných skupin</a:t>
            </a:r>
            <a:r>
              <a:rPr lang="cs-CZ" dirty="0" smtClean="0"/>
              <a:t>, nezávislost jednotlivých pozorování.</a:t>
            </a:r>
          </a:p>
          <a:p>
            <a:endParaRPr lang="cs-CZ" sz="800" dirty="0" smtClean="0"/>
          </a:p>
          <a:p>
            <a:r>
              <a:rPr lang="cs-CZ" dirty="0" smtClean="0"/>
              <a:t>Testová statistika: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25</a:t>
            </a:fld>
            <a:endParaRPr lang="cs-CZ"/>
          </a:p>
        </p:txBody>
      </p:sp>
      <p:sp>
        <p:nvSpPr>
          <p:cNvPr id="6" name="Line 29"/>
          <p:cNvSpPr>
            <a:spLocks noChangeShapeType="1"/>
          </p:cNvSpPr>
          <p:nvPr/>
        </p:nvSpPr>
        <p:spPr bwMode="auto">
          <a:xfrm>
            <a:off x="971600" y="2852936"/>
            <a:ext cx="0" cy="1428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" name="Line 30"/>
          <p:cNvSpPr>
            <a:spLocks noChangeShapeType="1"/>
          </p:cNvSpPr>
          <p:nvPr/>
        </p:nvSpPr>
        <p:spPr bwMode="auto">
          <a:xfrm>
            <a:off x="971600" y="4281686"/>
            <a:ext cx="396044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8" name="Skupina 7"/>
          <p:cNvGrpSpPr/>
          <p:nvPr/>
        </p:nvGrpSpPr>
        <p:grpSpPr>
          <a:xfrm>
            <a:off x="1078632" y="3222889"/>
            <a:ext cx="2305050" cy="984250"/>
            <a:chOff x="1929036" y="4313668"/>
            <a:chExt cx="2305050" cy="984250"/>
          </a:xfrm>
        </p:grpSpPr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3" name="Skupina 22"/>
          <p:cNvGrpSpPr/>
          <p:nvPr/>
        </p:nvGrpSpPr>
        <p:grpSpPr>
          <a:xfrm>
            <a:off x="1619672" y="3232026"/>
            <a:ext cx="2305050" cy="984250"/>
            <a:chOff x="1929036" y="4313668"/>
            <a:chExt cx="2305050" cy="984250"/>
          </a:xfrm>
        </p:grpSpPr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0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1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2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4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5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7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ovéPole 37"/>
              <p:cNvSpPr txBox="1"/>
              <p:nvPr/>
            </p:nvSpPr>
            <p:spPr>
              <a:xfrm>
                <a:off x="1983531" y="4427873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8" name="TextovéPol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531" y="4427873"/>
                <a:ext cx="446225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148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Přímá spojnice 38"/>
          <p:cNvCxnSpPr/>
          <p:nvPr/>
        </p:nvCxnSpPr>
        <p:spPr>
          <a:xfrm>
            <a:off x="2221252" y="3119812"/>
            <a:ext cx="0" cy="1281163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2556345" y="4432889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345" y="4432889"/>
                <a:ext cx="446225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48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Přímá spojnice 40"/>
          <p:cNvCxnSpPr/>
          <p:nvPr/>
        </p:nvCxnSpPr>
        <p:spPr>
          <a:xfrm>
            <a:off x="2772594" y="3119812"/>
            <a:ext cx="0" cy="1281163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Skupina 41"/>
          <p:cNvGrpSpPr/>
          <p:nvPr/>
        </p:nvGrpSpPr>
        <p:grpSpPr>
          <a:xfrm>
            <a:off x="2599086" y="3232026"/>
            <a:ext cx="2305050" cy="984250"/>
            <a:chOff x="1929036" y="4313668"/>
            <a:chExt cx="2305050" cy="984250"/>
          </a:xfrm>
        </p:grpSpPr>
        <p:sp>
          <p:nvSpPr>
            <p:cNvPr id="43" name="Line 31"/>
            <p:cNvSpPr>
              <a:spLocks noChangeShapeType="1"/>
            </p:cNvSpPr>
            <p:nvPr/>
          </p:nvSpPr>
          <p:spPr bwMode="auto">
            <a:xfrm flipV="1">
              <a:off x="1929036" y="5264581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2090961" y="5232831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2262411" y="5156631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2424336" y="5005818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86261" y="4756581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8" name="Freeform 36"/>
            <p:cNvSpPr>
              <a:spLocks/>
            </p:cNvSpPr>
            <p:nvPr/>
          </p:nvSpPr>
          <p:spPr bwMode="auto">
            <a:xfrm>
              <a:off x="2748186" y="4410506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9" name="Freeform 37"/>
            <p:cNvSpPr>
              <a:spLocks/>
            </p:cNvSpPr>
            <p:nvPr/>
          </p:nvSpPr>
          <p:spPr bwMode="auto">
            <a:xfrm>
              <a:off x="2919636" y="4313668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0" name="Freeform 38"/>
            <p:cNvSpPr>
              <a:spLocks/>
            </p:cNvSpPr>
            <p:nvPr/>
          </p:nvSpPr>
          <p:spPr bwMode="auto">
            <a:xfrm>
              <a:off x="3081561" y="4313668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" name="Freeform 39"/>
            <p:cNvSpPr>
              <a:spLocks/>
            </p:cNvSpPr>
            <p:nvPr/>
          </p:nvSpPr>
          <p:spPr bwMode="auto">
            <a:xfrm>
              <a:off x="3243486" y="4410506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2" name="Freeform 40"/>
            <p:cNvSpPr>
              <a:spLocks/>
            </p:cNvSpPr>
            <p:nvPr/>
          </p:nvSpPr>
          <p:spPr bwMode="auto">
            <a:xfrm>
              <a:off x="3405411" y="4756581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3576861" y="5005818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3738786" y="5156631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3900711" y="5232831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6" name="Line 44"/>
            <p:cNvSpPr>
              <a:spLocks noChangeShapeType="1"/>
            </p:cNvSpPr>
            <p:nvPr/>
          </p:nvSpPr>
          <p:spPr bwMode="auto">
            <a:xfrm>
              <a:off x="4062636" y="5264581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ovéPole 56"/>
              <p:cNvSpPr txBox="1"/>
              <p:nvPr/>
            </p:nvSpPr>
            <p:spPr>
              <a:xfrm>
                <a:off x="3535759" y="4432889"/>
                <a:ext cx="4462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cs-CZ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cs-CZ" b="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cs-CZ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cs-CZ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7" name="TextovéPol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759" y="4432889"/>
                <a:ext cx="446225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164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Přímá spojnice 57"/>
          <p:cNvCxnSpPr/>
          <p:nvPr/>
        </p:nvCxnSpPr>
        <p:spPr>
          <a:xfrm>
            <a:off x="3752008" y="3119812"/>
            <a:ext cx="0" cy="1281163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858050"/>
              </p:ext>
            </p:extLst>
          </p:nvPr>
        </p:nvGraphicFramePr>
        <p:xfrm>
          <a:off x="5364088" y="2858005"/>
          <a:ext cx="2276475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" name="Graf" r:id="rId7" imgW="2886159" imgH="2581200" progId="MSGraph.Chart.8">
                  <p:embed/>
                </p:oleObj>
              </mc:Choice>
              <mc:Fallback>
                <p:oleObj name="Graf" r:id="rId7" imgW="2886159" imgH="25812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858005"/>
                        <a:ext cx="2276475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k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395291"/>
              </p:ext>
            </p:extLst>
          </p:nvPr>
        </p:nvGraphicFramePr>
        <p:xfrm>
          <a:off x="2771800" y="5809129"/>
          <a:ext cx="1338263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" name="Rovnice" r:id="rId9" imgW="850680" imgH="431640" progId="Equation.3">
                  <p:embed/>
                </p:oleObj>
              </mc:Choice>
              <mc:Fallback>
                <p:oleObj name="Rovnice" r:id="rId9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809129"/>
                        <a:ext cx="1338263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47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19869"/>
            <a:ext cx="8229600" cy="4929411"/>
          </a:xfrm>
        </p:spPr>
        <p:txBody>
          <a:bodyPr/>
          <a:lstStyle/>
          <a:p>
            <a:pPr algn="l"/>
            <a:r>
              <a:rPr lang="cs-CZ" dirty="0" smtClean="0"/>
              <a:t>Srovnání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variability (rozptylu) mezi výběry </a:t>
            </a:r>
            <a:r>
              <a:rPr lang="cs-CZ" dirty="0" smtClean="0"/>
              <a:t>s </a:t>
            </a:r>
            <a:r>
              <a:rPr lang="cs-CZ" dirty="0" smtClean="0">
                <a:solidFill>
                  <a:srgbClr val="00B050"/>
                </a:solidFill>
              </a:rPr>
              <a:t>variabilitou uvnitř výběrů</a:t>
            </a:r>
            <a:r>
              <a:rPr lang="cs-CZ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Tabulka analýzy rozptylu jednoduchého třídění (</a:t>
            </a:r>
            <a:r>
              <a:rPr lang="cs-CZ" dirty="0" err="1" smtClean="0"/>
              <a:t>One-Way</a:t>
            </a:r>
            <a:r>
              <a:rPr lang="cs-CZ" dirty="0" smtClean="0"/>
              <a:t> ANOVA):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(ANOVA) – princip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26</a:t>
            </a:fld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807167"/>
              </p:ext>
            </p:extLst>
          </p:nvPr>
        </p:nvGraphicFramePr>
        <p:xfrm>
          <a:off x="597694" y="4437112"/>
          <a:ext cx="7430690" cy="2050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1340"/>
                <a:gridCol w="946931"/>
                <a:gridCol w="1424809"/>
                <a:gridCol w="1383503"/>
                <a:gridCol w="1080120"/>
                <a:gridCol w="1093987"/>
              </a:tblGrid>
              <a:tr h="542168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Variabilita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Součet čtverců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Počet stupňů</a:t>
                      </a:r>
                      <a:r>
                        <a:rPr lang="cs-CZ" sz="1600" baseline="0" dirty="0" smtClean="0"/>
                        <a:t> volnosti</a:t>
                      </a:r>
                      <a:endParaRPr lang="cs-CZ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Průměrný čtverec</a:t>
                      </a:r>
                      <a:endParaRPr lang="cs-CZ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F statistika</a:t>
                      </a:r>
                      <a:endParaRPr lang="cs-CZ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p-hodnota</a:t>
                      </a:r>
                      <a:endParaRPr lang="cs-CZ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7416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Mezi skupinami</a:t>
                      </a:r>
                      <a:endParaRPr lang="cs-CZ" sz="1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</a:t>
                      </a:r>
                      <a:r>
                        <a:rPr lang="cs-CZ" sz="1600" baseline="-25000" dirty="0" smtClean="0"/>
                        <a:t>A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df</a:t>
                      </a:r>
                      <a:r>
                        <a:rPr lang="cs-CZ" sz="1600" baseline="-25000" dirty="0" err="1" smtClean="0"/>
                        <a:t>A</a:t>
                      </a:r>
                      <a:r>
                        <a:rPr lang="cs-CZ" sz="1600" dirty="0" smtClean="0"/>
                        <a:t> = k – 1</a:t>
                      </a:r>
                      <a:endParaRPr lang="cs-CZ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MS</a:t>
                      </a:r>
                      <a:r>
                        <a:rPr lang="cs-CZ" sz="1600" baseline="-25000" dirty="0" smtClean="0"/>
                        <a:t>A</a:t>
                      </a:r>
                      <a:r>
                        <a:rPr lang="cs-CZ" sz="1600" dirty="0" smtClean="0"/>
                        <a:t> = S</a:t>
                      </a:r>
                      <a:r>
                        <a:rPr lang="cs-CZ" sz="1600" baseline="-25000" dirty="0" smtClean="0"/>
                        <a:t>A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df</a:t>
                      </a:r>
                      <a:r>
                        <a:rPr lang="en-US" sz="1600" baseline="-25000" dirty="0" err="1" smtClean="0"/>
                        <a:t>A</a:t>
                      </a:r>
                      <a:endParaRPr lang="cs-CZ" sz="1600" dirty="0" smtClean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1" dirty="0" smtClean="0"/>
                        <a:t>p</a:t>
                      </a:r>
                      <a:endParaRPr lang="cs-CZ" sz="1600" b="0" i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542168"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B050"/>
                          </a:solidFill>
                        </a:rPr>
                        <a:t>Uvnitř skupin (reziduální var.)</a:t>
                      </a:r>
                      <a:endParaRPr lang="cs-CZ" sz="16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</a:t>
                      </a:r>
                      <a:r>
                        <a:rPr lang="cs-CZ" sz="1600" baseline="-25000" dirty="0" smtClean="0"/>
                        <a:t>e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df</a:t>
                      </a:r>
                      <a:r>
                        <a:rPr lang="cs-CZ" sz="1600" baseline="-25000" dirty="0" err="1" smtClean="0"/>
                        <a:t>e</a:t>
                      </a:r>
                      <a:r>
                        <a:rPr lang="cs-CZ" sz="1600" dirty="0" smtClean="0"/>
                        <a:t> = n – k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MS</a:t>
                      </a:r>
                      <a:r>
                        <a:rPr lang="cs-CZ" sz="1600" baseline="-25000" dirty="0" err="1" smtClean="0"/>
                        <a:t>e</a:t>
                      </a:r>
                      <a:r>
                        <a:rPr lang="cs-CZ" sz="1600" dirty="0" smtClean="0"/>
                        <a:t> = S</a:t>
                      </a:r>
                      <a:r>
                        <a:rPr lang="en-US" sz="1600" baseline="-25000" dirty="0" smtClean="0"/>
                        <a:t>e</a:t>
                      </a:r>
                      <a:r>
                        <a:rPr lang="en-US" sz="1600" baseline="0" dirty="0" smtClean="0"/>
                        <a:t>/</a:t>
                      </a:r>
                      <a:r>
                        <a:rPr lang="en-US" sz="1600" baseline="0" dirty="0" err="1" smtClean="0"/>
                        <a:t>df</a:t>
                      </a:r>
                      <a:r>
                        <a:rPr lang="en-US" sz="1600" baseline="-25000" dirty="0" err="1" smtClean="0"/>
                        <a:t>e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4976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S</a:t>
                      </a:r>
                      <a:r>
                        <a:rPr lang="cs-CZ" sz="1600" baseline="-25000" dirty="0" smtClean="0"/>
                        <a:t>T</a:t>
                      </a:r>
                      <a:endParaRPr lang="cs-CZ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err="1" smtClean="0"/>
                        <a:t>df</a:t>
                      </a:r>
                      <a:r>
                        <a:rPr lang="cs-CZ" sz="1600" baseline="-25000" dirty="0" err="1" smtClean="0"/>
                        <a:t>T</a:t>
                      </a:r>
                      <a:r>
                        <a:rPr lang="cs-CZ" sz="1600" dirty="0" smtClean="0"/>
                        <a:t> = n – 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1703892"/>
              </p:ext>
            </p:extLst>
          </p:nvPr>
        </p:nvGraphicFramePr>
        <p:xfrm>
          <a:off x="5723836" y="5360300"/>
          <a:ext cx="1106003" cy="565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" name="Rovnice" r:id="rId4" imgW="850680" imgH="431640" progId="Equation.3">
                  <p:embed/>
                </p:oleObj>
              </mc:Choice>
              <mc:Fallback>
                <p:oleObj name="Rovnice" r:id="rId4" imgW="850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836" y="5360300"/>
                        <a:ext cx="1106003" cy="565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ovéPole 97"/>
          <p:cNvSpPr txBox="1"/>
          <p:nvPr/>
        </p:nvSpPr>
        <p:spPr>
          <a:xfrm>
            <a:off x="7944653" y="2240033"/>
            <a:ext cx="81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celkový průměr</a:t>
            </a:r>
            <a:endParaRPr lang="cs-CZ" sz="16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1168366" y="1459464"/>
            <a:ext cx="3113092" cy="2366972"/>
            <a:chOff x="1168366" y="1459464"/>
            <a:chExt cx="3113092" cy="2366972"/>
          </a:xfrm>
        </p:grpSpPr>
        <p:sp>
          <p:nvSpPr>
            <p:cNvPr id="123" name="TextovéPole 122"/>
            <p:cNvSpPr txBox="1"/>
            <p:nvPr/>
          </p:nvSpPr>
          <p:spPr>
            <a:xfrm>
              <a:off x="1446199" y="3506955"/>
              <a:ext cx="510625" cy="31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AD</a:t>
              </a:r>
              <a:endParaRPr lang="cs-CZ" dirty="0"/>
            </a:p>
          </p:txBody>
        </p:sp>
        <p:sp>
          <p:nvSpPr>
            <p:cNvPr id="124" name="TextovéPole 123"/>
            <p:cNvSpPr txBox="1"/>
            <p:nvPr/>
          </p:nvSpPr>
          <p:spPr>
            <a:xfrm>
              <a:off x="2367756" y="3506955"/>
              <a:ext cx="561689" cy="31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MCI</a:t>
              </a:r>
              <a:endParaRPr lang="cs-CZ" dirty="0"/>
            </a:p>
          </p:txBody>
        </p:sp>
        <p:sp>
          <p:nvSpPr>
            <p:cNvPr id="125" name="TextovéPole 124"/>
            <p:cNvSpPr txBox="1"/>
            <p:nvPr/>
          </p:nvSpPr>
          <p:spPr>
            <a:xfrm>
              <a:off x="3320966" y="3506955"/>
              <a:ext cx="510625" cy="31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CN</a:t>
              </a:r>
              <a:endParaRPr lang="cs-CZ" dirty="0"/>
            </a:p>
          </p:txBody>
        </p:sp>
        <p:cxnSp>
          <p:nvCxnSpPr>
            <p:cNvPr id="126" name="Přímá spojnice 125"/>
            <p:cNvCxnSpPr/>
            <p:nvPr/>
          </p:nvCxnSpPr>
          <p:spPr>
            <a:xfrm>
              <a:off x="1168366" y="1459464"/>
              <a:ext cx="0" cy="2047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Přímá spojnice 126"/>
            <p:cNvCxnSpPr/>
            <p:nvPr/>
          </p:nvCxnSpPr>
          <p:spPr>
            <a:xfrm flipH="1">
              <a:off x="1168366" y="3514992"/>
              <a:ext cx="28464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8" name="Ovál 127"/>
            <p:cNvSpPr/>
            <p:nvPr/>
          </p:nvSpPr>
          <p:spPr>
            <a:xfrm>
              <a:off x="1643783" y="2749182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9" name="Ovál 128"/>
            <p:cNvSpPr/>
            <p:nvPr/>
          </p:nvSpPr>
          <p:spPr>
            <a:xfrm>
              <a:off x="1643783" y="2881012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0" name="Ovál 129"/>
            <p:cNvSpPr/>
            <p:nvPr/>
          </p:nvSpPr>
          <p:spPr>
            <a:xfrm>
              <a:off x="1643783" y="3012842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1" name="Ovál 130"/>
            <p:cNvSpPr/>
            <p:nvPr/>
          </p:nvSpPr>
          <p:spPr>
            <a:xfrm>
              <a:off x="1643783" y="3100728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2" name="Ovál 131"/>
            <p:cNvSpPr/>
            <p:nvPr/>
          </p:nvSpPr>
          <p:spPr>
            <a:xfrm>
              <a:off x="1643783" y="316664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3" name="Ovál 132"/>
            <p:cNvSpPr/>
            <p:nvPr/>
          </p:nvSpPr>
          <p:spPr>
            <a:xfrm>
              <a:off x="1643783" y="3309459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4" name="Ovál 133"/>
            <p:cNvSpPr/>
            <p:nvPr/>
          </p:nvSpPr>
          <p:spPr>
            <a:xfrm>
              <a:off x="2623568" y="2324136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5" name="Ovál 134"/>
            <p:cNvSpPr/>
            <p:nvPr/>
          </p:nvSpPr>
          <p:spPr>
            <a:xfrm>
              <a:off x="2623568" y="2455966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6" name="Ovál 135"/>
            <p:cNvSpPr/>
            <p:nvPr/>
          </p:nvSpPr>
          <p:spPr>
            <a:xfrm>
              <a:off x="2623568" y="2587796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7" name="Ovál 136"/>
            <p:cNvSpPr/>
            <p:nvPr/>
          </p:nvSpPr>
          <p:spPr>
            <a:xfrm>
              <a:off x="2623568" y="267568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8" name="Ovál 137"/>
            <p:cNvSpPr/>
            <p:nvPr/>
          </p:nvSpPr>
          <p:spPr>
            <a:xfrm>
              <a:off x="2623568" y="2741597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9" name="Ovál 138"/>
            <p:cNvSpPr/>
            <p:nvPr/>
          </p:nvSpPr>
          <p:spPr>
            <a:xfrm>
              <a:off x="2623568" y="288441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0" name="Ovál 139"/>
            <p:cNvSpPr/>
            <p:nvPr/>
          </p:nvSpPr>
          <p:spPr>
            <a:xfrm>
              <a:off x="3553758" y="1584041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1" name="Ovál 140"/>
            <p:cNvSpPr/>
            <p:nvPr/>
          </p:nvSpPr>
          <p:spPr>
            <a:xfrm>
              <a:off x="3553758" y="1715871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2" name="Ovál 141"/>
            <p:cNvSpPr/>
            <p:nvPr/>
          </p:nvSpPr>
          <p:spPr>
            <a:xfrm>
              <a:off x="3553758" y="1847701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3" name="Ovál 142"/>
            <p:cNvSpPr/>
            <p:nvPr/>
          </p:nvSpPr>
          <p:spPr>
            <a:xfrm>
              <a:off x="3553758" y="1935588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4" name="Ovál 143"/>
            <p:cNvSpPr/>
            <p:nvPr/>
          </p:nvSpPr>
          <p:spPr>
            <a:xfrm>
              <a:off x="3553758" y="200150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5" name="Ovál 144"/>
            <p:cNvSpPr/>
            <p:nvPr/>
          </p:nvSpPr>
          <p:spPr>
            <a:xfrm>
              <a:off x="3553758" y="2144318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46" name="Přímá spojnice 145"/>
            <p:cNvCxnSpPr/>
            <p:nvPr/>
          </p:nvCxnSpPr>
          <p:spPr>
            <a:xfrm flipH="1">
              <a:off x="1429758" y="2518373"/>
              <a:ext cx="2352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Přímá spojnice 146"/>
            <p:cNvCxnSpPr/>
            <p:nvPr/>
          </p:nvCxnSpPr>
          <p:spPr>
            <a:xfrm flipH="1">
              <a:off x="2511402" y="2661295"/>
              <a:ext cx="317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Přímá spojnice 147"/>
            <p:cNvCxnSpPr/>
            <p:nvPr/>
          </p:nvCxnSpPr>
          <p:spPr>
            <a:xfrm flipH="1">
              <a:off x="1535292" y="3078971"/>
              <a:ext cx="317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Přímá spojnice 148"/>
            <p:cNvCxnSpPr/>
            <p:nvPr/>
          </p:nvCxnSpPr>
          <p:spPr>
            <a:xfrm flipH="1">
              <a:off x="3441433" y="1917457"/>
              <a:ext cx="317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bdélník 149"/>
            <p:cNvSpPr/>
            <p:nvPr/>
          </p:nvSpPr>
          <p:spPr>
            <a:xfrm>
              <a:off x="1750574" y="2525947"/>
              <a:ext cx="584618" cy="5529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1" name="Obdélník 150"/>
            <p:cNvSpPr/>
            <p:nvPr/>
          </p:nvSpPr>
          <p:spPr>
            <a:xfrm>
              <a:off x="2745999" y="2523199"/>
              <a:ext cx="146015" cy="13809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2" name="Obdélník 151"/>
            <p:cNvSpPr/>
            <p:nvPr/>
          </p:nvSpPr>
          <p:spPr>
            <a:xfrm>
              <a:off x="3654789" y="1925696"/>
              <a:ext cx="626669" cy="5926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4859820" y="1459464"/>
            <a:ext cx="2846421" cy="2366972"/>
            <a:chOff x="4859820" y="1459464"/>
            <a:chExt cx="2846421" cy="2366972"/>
          </a:xfrm>
        </p:grpSpPr>
        <p:sp>
          <p:nvSpPr>
            <p:cNvPr id="99" name="TextovéPole 98"/>
            <p:cNvSpPr txBox="1"/>
            <p:nvPr/>
          </p:nvSpPr>
          <p:spPr>
            <a:xfrm>
              <a:off x="5137653" y="3506955"/>
              <a:ext cx="510625" cy="31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AD</a:t>
              </a:r>
              <a:endParaRPr lang="cs-CZ" dirty="0"/>
            </a:p>
          </p:txBody>
        </p:sp>
        <p:sp>
          <p:nvSpPr>
            <p:cNvPr id="100" name="TextovéPole 99"/>
            <p:cNvSpPr txBox="1"/>
            <p:nvPr/>
          </p:nvSpPr>
          <p:spPr>
            <a:xfrm>
              <a:off x="6059210" y="3506955"/>
              <a:ext cx="561689" cy="31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MCI</a:t>
              </a:r>
              <a:endParaRPr lang="cs-CZ" dirty="0"/>
            </a:p>
          </p:txBody>
        </p:sp>
        <p:sp>
          <p:nvSpPr>
            <p:cNvPr id="101" name="TextovéPole 100"/>
            <p:cNvSpPr txBox="1"/>
            <p:nvPr/>
          </p:nvSpPr>
          <p:spPr>
            <a:xfrm>
              <a:off x="7012421" y="3506955"/>
              <a:ext cx="510625" cy="319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CN</a:t>
              </a:r>
              <a:endParaRPr lang="cs-CZ" dirty="0"/>
            </a:p>
          </p:txBody>
        </p:sp>
        <p:cxnSp>
          <p:nvCxnSpPr>
            <p:cNvPr id="102" name="Přímá spojnice 101"/>
            <p:cNvCxnSpPr/>
            <p:nvPr/>
          </p:nvCxnSpPr>
          <p:spPr>
            <a:xfrm>
              <a:off x="4859820" y="1459464"/>
              <a:ext cx="0" cy="204749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 flipH="1">
              <a:off x="4859820" y="3514992"/>
              <a:ext cx="284642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Ovál 103"/>
            <p:cNvSpPr/>
            <p:nvPr/>
          </p:nvSpPr>
          <p:spPr>
            <a:xfrm>
              <a:off x="5335237" y="2749182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5" name="Ovál 104"/>
            <p:cNvSpPr/>
            <p:nvPr/>
          </p:nvSpPr>
          <p:spPr>
            <a:xfrm>
              <a:off x="5335237" y="2881012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6" name="Ovál 105"/>
            <p:cNvSpPr/>
            <p:nvPr/>
          </p:nvSpPr>
          <p:spPr>
            <a:xfrm>
              <a:off x="5335237" y="3012842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7" name="Ovál 106"/>
            <p:cNvSpPr/>
            <p:nvPr/>
          </p:nvSpPr>
          <p:spPr>
            <a:xfrm>
              <a:off x="5335237" y="3100728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8" name="Ovál 107"/>
            <p:cNvSpPr/>
            <p:nvPr/>
          </p:nvSpPr>
          <p:spPr>
            <a:xfrm>
              <a:off x="5335237" y="316664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9" name="Ovál 108"/>
            <p:cNvSpPr/>
            <p:nvPr/>
          </p:nvSpPr>
          <p:spPr>
            <a:xfrm>
              <a:off x="5335237" y="3309459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0" name="Ovál 109"/>
            <p:cNvSpPr/>
            <p:nvPr/>
          </p:nvSpPr>
          <p:spPr>
            <a:xfrm>
              <a:off x="6315023" y="2324136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1" name="Ovál 110"/>
            <p:cNvSpPr/>
            <p:nvPr/>
          </p:nvSpPr>
          <p:spPr>
            <a:xfrm>
              <a:off x="6315023" y="2455966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2" name="Ovál 111"/>
            <p:cNvSpPr/>
            <p:nvPr/>
          </p:nvSpPr>
          <p:spPr>
            <a:xfrm>
              <a:off x="6315023" y="2587796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3" name="Ovál 112"/>
            <p:cNvSpPr/>
            <p:nvPr/>
          </p:nvSpPr>
          <p:spPr>
            <a:xfrm>
              <a:off x="6315023" y="267568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4" name="Ovál 113"/>
            <p:cNvSpPr/>
            <p:nvPr/>
          </p:nvSpPr>
          <p:spPr>
            <a:xfrm>
              <a:off x="6315023" y="2741597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5" name="Ovál 114"/>
            <p:cNvSpPr/>
            <p:nvPr/>
          </p:nvSpPr>
          <p:spPr>
            <a:xfrm>
              <a:off x="6315023" y="288441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6" name="Ovál 115"/>
            <p:cNvSpPr/>
            <p:nvPr/>
          </p:nvSpPr>
          <p:spPr>
            <a:xfrm>
              <a:off x="7245213" y="1584041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7" name="Ovál 116"/>
            <p:cNvSpPr/>
            <p:nvPr/>
          </p:nvSpPr>
          <p:spPr>
            <a:xfrm>
              <a:off x="7245213" y="1715871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8" name="Ovál 117"/>
            <p:cNvSpPr/>
            <p:nvPr/>
          </p:nvSpPr>
          <p:spPr>
            <a:xfrm>
              <a:off x="7245213" y="1847701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9" name="Ovál 118"/>
            <p:cNvSpPr/>
            <p:nvPr/>
          </p:nvSpPr>
          <p:spPr>
            <a:xfrm>
              <a:off x="7245213" y="1935588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0" name="Ovál 119"/>
            <p:cNvSpPr/>
            <p:nvPr/>
          </p:nvSpPr>
          <p:spPr>
            <a:xfrm>
              <a:off x="7245213" y="2001503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21" name="Ovál 120"/>
            <p:cNvSpPr/>
            <p:nvPr/>
          </p:nvSpPr>
          <p:spPr>
            <a:xfrm>
              <a:off x="7245213" y="2144318"/>
              <a:ext cx="73994" cy="6998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2" name="Přímá spojnice 121"/>
            <p:cNvCxnSpPr/>
            <p:nvPr/>
          </p:nvCxnSpPr>
          <p:spPr>
            <a:xfrm flipH="1">
              <a:off x="5121212" y="2518373"/>
              <a:ext cx="2352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Skupina 152"/>
            <p:cNvGrpSpPr/>
            <p:nvPr/>
          </p:nvGrpSpPr>
          <p:grpSpPr>
            <a:xfrm>
              <a:off x="5202128" y="2783454"/>
              <a:ext cx="479662" cy="556875"/>
              <a:chOff x="5578596" y="2799340"/>
              <a:chExt cx="524429" cy="643767"/>
            </a:xfrm>
          </p:grpSpPr>
          <p:sp>
            <p:nvSpPr>
              <p:cNvPr id="154" name="Obdélník 153"/>
              <p:cNvSpPr/>
              <p:nvPr/>
            </p:nvSpPr>
            <p:spPr>
              <a:xfrm>
                <a:off x="5761955" y="2799340"/>
                <a:ext cx="341070" cy="341070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5" name="Obdélník 154"/>
              <p:cNvSpPr/>
              <p:nvPr/>
            </p:nvSpPr>
            <p:spPr>
              <a:xfrm>
                <a:off x="5620589" y="3143609"/>
                <a:ext cx="143924" cy="143924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6" name="Obdélník 155"/>
              <p:cNvSpPr/>
              <p:nvPr/>
            </p:nvSpPr>
            <p:spPr>
              <a:xfrm>
                <a:off x="5578596" y="2952569"/>
                <a:ext cx="183635" cy="183635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7" name="Obdélník 156"/>
              <p:cNvSpPr/>
              <p:nvPr/>
            </p:nvSpPr>
            <p:spPr>
              <a:xfrm>
                <a:off x="5767476" y="3140886"/>
                <a:ext cx="302221" cy="302221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8" name="Obdélník 157"/>
              <p:cNvSpPr/>
              <p:nvPr/>
            </p:nvSpPr>
            <p:spPr>
              <a:xfrm>
                <a:off x="5772989" y="3140968"/>
                <a:ext cx="71962" cy="71962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59" name="Obdélník 158"/>
              <p:cNvSpPr/>
              <p:nvPr/>
            </p:nvSpPr>
            <p:spPr>
              <a:xfrm>
                <a:off x="5714389" y="3090847"/>
                <a:ext cx="45719" cy="45719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60" name="Skupina 159"/>
            <p:cNvGrpSpPr/>
            <p:nvPr/>
          </p:nvGrpSpPr>
          <p:grpSpPr>
            <a:xfrm>
              <a:off x="6182721" y="2364562"/>
              <a:ext cx="479662" cy="556875"/>
              <a:chOff x="5730996" y="2951740"/>
              <a:chExt cx="524429" cy="643767"/>
            </a:xfrm>
          </p:grpSpPr>
          <p:sp>
            <p:nvSpPr>
              <p:cNvPr id="161" name="Obdélník 160"/>
              <p:cNvSpPr/>
              <p:nvPr/>
            </p:nvSpPr>
            <p:spPr>
              <a:xfrm>
                <a:off x="5914355" y="2951740"/>
                <a:ext cx="341070" cy="341070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2" name="Obdélník 161"/>
              <p:cNvSpPr/>
              <p:nvPr/>
            </p:nvSpPr>
            <p:spPr>
              <a:xfrm>
                <a:off x="5772989" y="3296009"/>
                <a:ext cx="143924" cy="143924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3" name="Obdélník 162"/>
              <p:cNvSpPr/>
              <p:nvPr/>
            </p:nvSpPr>
            <p:spPr>
              <a:xfrm>
                <a:off x="5730996" y="3104969"/>
                <a:ext cx="183635" cy="183635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4" name="Obdélník 163"/>
              <p:cNvSpPr/>
              <p:nvPr/>
            </p:nvSpPr>
            <p:spPr>
              <a:xfrm>
                <a:off x="5919876" y="3293286"/>
                <a:ext cx="302221" cy="302221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5" name="Obdélník 164"/>
              <p:cNvSpPr/>
              <p:nvPr/>
            </p:nvSpPr>
            <p:spPr>
              <a:xfrm>
                <a:off x="5925389" y="3293368"/>
                <a:ext cx="71962" cy="71962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6" name="Obdélník 165"/>
              <p:cNvSpPr/>
              <p:nvPr/>
            </p:nvSpPr>
            <p:spPr>
              <a:xfrm>
                <a:off x="5866789" y="3243247"/>
                <a:ext cx="45719" cy="45719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grpSp>
          <p:nvGrpSpPr>
            <p:cNvPr id="167" name="Skupina 166"/>
            <p:cNvGrpSpPr/>
            <p:nvPr/>
          </p:nvGrpSpPr>
          <p:grpSpPr>
            <a:xfrm>
              <a:off x="7113490" y="1625238"/>
              <a:ext cx="479662" cy="556875"/>
              <a:chOff x="5730996" y="2951740"/>
              <a:chExt cx="524429" cy="643767"/>
            </a:xfrm>
          </p:grpSpPr>
          <p:sp>
            <p:nvSpPr>
              <p:cNvPr id="168" name="Obdélník 167"/>
              <p:cNvSpPr/>
              <p:nvPr/>
            </p:nvSpPr>
            <p:spPr>
              <a:xfrm>
                <a:off x="5914355" y="2951740"/>
                <a:ext cx="341070" cy="341070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69" name="Obdélník 168"/>
              <p:cNvSpPr/>
              <p:nvPr/>
            </p:nvSpPr>
            <p:spPr>
              <a:xfrm>
                <a:off x="5772989" y="3296009"/>
                <a:ext cx="143924" cy="143924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0" name="Obdélník 169"/>
              <p:cNvSpPr/>
              <p:nvPr/>
            </p:nvSpPr>
            <p:spPr>
              <a:xfrm>
                <a:off x="5730996" y="3104969"/>
                <a:ext cx="183635" cy="183635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1" name="Obdélník 170"/>
              <p:cNvSpPr/>
              <p:nvPr/>
            </p:nvSpPr>
            <p:spPr>
              <a:xfrm>
                <a:off x="5919876" y="3293286"/>
                <a:ext cx="302221" cy="302221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2" name="Obdélník 171"/>
              <p:cNvSpPr/>
              <p:nvPr/>
            </p:nvSpPr>
            <p:spPr>
              <a:xfrm>
                <a:off x="5925389" y="3293368"/>
                <a:ext cx="71962" cy="71962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73" name="Obdélník 172"/>
              <p:cNvSpPr/>
              <p:nvPr/>
            </p:nvSpPr>
            <p:spPr>
              <a:xfrm>
                <a:off x="5866789" y="3243247"/>
                <a:ext cx="45719" cy="45719"/>
              </a:xfrm>
              <a:prstGeom prst="rect">
                <a:avLst/>
              </a:prstGeom>
              <a:solidFill>
                <a:srgbClr val="00B050">
                  <a:alpha val="50196"/>
                </a:srgbClr>
              </a:solidFill>
              <a:ln w="31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cxnSp>
          <p:nvCxnSpPr>
            <p:cNvPr id="174" name="Přímá spojnice 173"/>
            <p:cNvCxnSpPr/>
            <p:nvPr/>
          </p:nvCxnSpPr>
          <p:spPr>
            <a:xfrm flipH="1">
              <a:off x="5226746" y="3078971"/>
              <a:ext cx="317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Přímá spojnice 174"/>
            <p:cNvCxnSpPr/>
            <p:nvPr/>
          </p:nvCxnSpPr>
          <p:spPr>
            <a:xfrm flipH="1">
              <a:off x="6202857" y="2661295"/>
              <a:ext cx="317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Přímá spojnice 175"/>
            <p:cNvCxnSpPr/>
            <p:nvPr/>
          </p:nvCxnSpPr>
          <p:spPr>
            <a:xfrm flipH="1">
              <a:off x="7132888" y="1917457"/>
              <a:ext cx="3178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229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jako lineární model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Analýza rozptylu pro jednu vysvětlující proměnnou (jednoduché třídění) lze zapsat jako lineární model: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Nulovou hypotézu pak lze vyjádřit jako:</a:t>
            </a:r>
          </a:p>
          <a:p>
            <a:endParaRPr lang="cs-CZ" dirty="0"/>
          </a:p>
          <a:p>
            <a:r>
              <a:rPr lang="cs-CZ" b="1" dirty="0"/>
              <a:t>Rozšířením tohoto zápisu můžeme definovat další modely ANOVA</a:t>
            </a:r>
            <a:r>
              <a:rPr lang="cs-CZ" dirty="0"/>
              <a:t>: více faktorů, hodnocení interakcí, opakovaná měření na jednom subjektu.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27</a:t>
            </a:fld>
            <a:endParaRPr lang="cs-CZ" dirty="0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298725"/>
              </p:ext>
            </p:extLst>
          </p:nvPr>
        </p:nvGraphicFramePr>
        <p:xfrm>
          <a:off x="5027513" y="3760574"/>
          <a:ext cx="213677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" name="Rovnice" r:id="rId3" imgW="1358900" imgH="228600" progId="Equation.3">
                  <p:embed/>
                </p:oleObj>
              </mc:Choice>
              <mc:Fallback>
                <p:oleObj name="Rovnice" r:id="rId3" imgW="1358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513" y="3760574"/>
                        <a:ext cx="2136775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5083" name="Picture 1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132856"/>
            <a:ext cx="5175250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3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Analýza rozptylu pro vícerozměrná data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28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1440160"/>
          </a:xfrm>
        </p:spPr>
        <p:txBody>
          <a:bodyPr/>
          <a:lstStyle/>
          <a:p>
            <a:r>
              <a:rPr lang="cs-CZ" dirty="0" smtClean="0"/>
              <a:t>podle počtu faktorů:</a:t>
            </a:r>
          </a:p>
          <a:p>
            <a:pPr lvl="1"/>
            <a:r>
              <a:rPr lang="cs-CZ" dirty="0" smtClean="0"/>
              <a:t>1 faktor – </a:t>
            </a:r>
            <a:r>
              <a:rPr lang="cs-CZ" dirty="0" err="1" smtClean="0"/>
              <a:t>ANOVA</a:t>
            </a:r>
            <a:r>
              <a:rPr lang="cs-CZ" dirty="0" smtClean="0"/>
              <a:t> jednoduchého třídění (</a:t>
            </a:r>
            <a:r>
              <a:rPr lang="cs-CZ" dirty="0" err="1" smtClean="0"/>
              <a:t>jednofaktorová</a:t>
            </a:r>
            <a:r>
              <a:rPr lang="cs-CZ" dirty="0" smtClean="0"/>
              <a:t> </a:t>
            </a:r>
            <a:r>
              <a:rPr lang="cs-CZ" dirty="0" err="1" smtClean="0"/>
              <a:t>ANOVA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2 faktory – </a:t>
            </a:r>
            <a:r>
              <a:rPr lang="cs-CZ" dirty="0" err="1" smtClean="0"/>
              <a:t>ANOVA</a:t>
            </a:r>
            <a:r>
              <a:rPr lang="cs-CZ" dirty="0" smtClean="0"/>
              <a:t> dvojného třídění (</a:t>
            </a:r>
            <a:r>
              <a:rPr lang="cs-CZ" dirty="0" err="1" smtClean="0"/>
              <a:t>dvoufaktorová</a:t>
            </a:r>
            <a:r>
              <a:rPr lang="cs-CZ" dirty="0" smtClean="0"/>
              <a:t> </a:t>
            </a:r>
            <a:r>
              <a:rPr lang="cs-CZ" dirty="0" err="1" smtClean="0"/>
              <a:t>ANOVA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...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57200" y="1196752"/>
            <a:ext cx="8363272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podle počtu vysvětlovaných proměnných:</a:t>
            </a:r>
          </a:p>
          <a:p>
            <a:pPr lvl="1"/>
            <a:r>
              <a:rPr lang="cs-CZ" dirty="0" smtClean="0"/>
              <a:t>1 vysvětlovaná proměnná – jednorozměrná analýza rozptylu (</a:t>
            </a:r>
            <a:r>
              <a:rPr lang="cs-CZ" dirty="0" err="1" smtClean="0"/>
              <a:t>ANOVA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2 a více vysvětlovaných proměnných – </a:t>
            </a:r>
            <a:r>
              <a:rPr lang="cs-CZ" dirty="0" err="1" smtClean="0"/>
              <a:t>vícerozměná</a:t>
            </a:r>
            <a:r>
              <a:rPr lang="cs-CZ" dirty="0" smtClean="0"/>
              <a:t> analýza rozptylu (MANOVA)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457200" y="400506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podle toho, zda se faktory ovlivňují či nikoliv:</a:t>
            </a:r>
          </a:p>
          <a:p>
            <a:pPr lvl="1"/>
            <a:r>
              <a:rPr lang="cs-CZ" dirty="0" smtClean="0"/>
              <a:t>faktory se mohou ovlivňovat – model s interakcí</a:t>
            </a:r>
          </a:p>
          <a:p>
            <a:pPr lvl="1"/>
            <a:r>
              <a:rPr lang="cs-CZ" dirty="0" smtClean="0"/>
              <a:t>faktory se neovlivňují – model bez interakce</a:t>
            </a:r>
          </a:p>
        </p:txBody>
      </p:sp>
    </p:spTree>
    <p:extLst>
      <p:ext uri="{BB962C8B-B14F-4D97-AF65-F5344CB8AC3E}">
        <p14:creationId xmlns:p14="http://schemas.microsoft.com/office/powerpoint/2010/main" val="345766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Analýza rozptylu pro vícerozměrná </a:t>
            </a:r>
            <a:r>
              <a:rPr lang="cs-CZ" sz="3000" dirty="0" smtClean="0"/>
              <a:t>data - příklady</a:t>
            </a:r>
            <a:endParaRPr lang="en-US" sz="3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29</a:t>
            </a:fld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14152" y="1318597"/>
            <a:ext cx="605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Počet faktorů: </a:t>
            </a:r>
            <a:r>
              <a:rPr lang="cs-CZ" dirty="0" smtClean="0"/>
              <a:t>jednoduché x dvojné x trojné, ... třídění</a:t>
            </a:r>
            <a:endParaRPr lang="en-US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14152" y="1030565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Počet proměnných:</a:t>
            </a:r>
            <a:r>
              <a:rPr lang="cs-CZ" dirty="0" smtClean="0"/>
              <a:t> jednorozměrná x vícerozměrná analýza rozptylu</a:t>
            </a:r>
            <a:endParaRPr lang="en-US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514152" y="1606629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Faktory se ovlivňují či neovlivňují: </a:t>
            </a:r>
            <a:r>
              <a:rPr lang="cs-CZ" dirty="0" smtClean="0"/>
              <a:t>s interakcí x bez interakce</a:t>
            </a:r>
            <a:endParaRPr lang="en-US" dirty="0"/>
          </a:p>
        </p:txBody>
      </p:sp>
      <p:sp>
        <p:nvSpPr>
          <p:cNvPr id="22" name="Obdélník 21"/>
          <p:cNvSpPr/>
          <p:nvPr/>
        </p:nvSpPr>
        <p:spPr>
          <a:xfrm>
            <a:off x="539552" y="2548378"/>
            <a:ext cx="83658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zkoumáme dlouhodobý vliv třech typů léků na hodnoty systolického tlaku u </a:t>
            </a:r>
            <a:r>
              <a:rPr lang="cs-CZ" dirty="0" smtClean="0"/>
              <a:t>stovky osob</a:t>
            </a:r>
            <a:r>
              <a:rPr lang="cs-CZ" dirty="0"/>
              <a:t>, přičemž chceme zkoumat i vliv pohlaví, předpokládáme však, že ženy i muži reagují na jednotlivé léky obdobně (tzn. např. ženy s léky A </a:t>
            </a:r>
            <a:r>
              <a:rPr lang="cs-CZ" dirty="0" err="1"/>
              <a:t>a</a:t>
            </a:r>
            <a:r>
              <a:rPr lang="cs-CZ" dirty="0"/>
              <a:t> C budou mít nižší tlak než ženy s lékem B a muži s léky A </a:t>
            </a:r>
            <a:r>
              <a:rPr lang="cs-CZ" dirty="0" err="1"/>
              <a:t>a</a:t>
            </a:r>
            <a:r>
              <a:rPr lang="cs-CZ" dirty="0"/>
              <a:t> C budou mít také nižší tlak než muži s lékem B apod</a:t>
            </a:r>
            <a:r>
              <a:rPr lang="cs-CZ" dirty="0" smtClean="0"/>
              <a:t>.)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539552" y="395369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zkoumáme dlouhodobý vliv třech typů léků na hodnoty systolického tlaku u </a:t>
            </a:r>
            <a:r>
              <a:rPr lang="cs-CZ" dirty="0" smtClean="0"/>
              <a:t>stovky osob</a:t>
            </a:r>
            <a:r>
              <a:rPr lang="cs-CZ" dirty="0"/>
              <a:t>, přičemž chceme zkoumat i vliv pohlaví, a předpokládáme, že ženy a muži budou reagovat na léky různě (tzn. např. ženy s léky A </a:t>
            </a:r>
            <a:r>
              <a:rPr lang="cs-CZ" dirty="0" err="1"/>
              <a:t>a</a:t>
            </a:r>
            <a:r>
              <a:rPr lang="cs-CZ" dirty="0"/>
              <a:t> C budou mít nižší tlak než ženy s lékem B, zatímco muži s léky A </a:t>
            </a:r>
            <a:r>
              <a:rPr lang="cs-CZ" dirty="0" err="1"/>
              <a:t>a</a:t>
            </a:r>
            <a:r>
              <a:rPr lang="cs-CZ" dirty="0"/>
              <a:t> </a:t>
            </a:r>
            <a:r>
              <a:rPr lang="cs-CZ" dirty="0" smtClean="0"/>
              <a:t>B </a:t>
            </a:r>
            <a:r>
              <a:rPr lang="cs-CZ" dirty="0"/>
              <a:t>budou mít vyšší tlak než muži s lékem </a:t>
            </a:r>
            <a:r>
              <a:rPr lang="cs-CZ" dirty="0" smtClean="0"/>
              <a:t>C </a:t>
            </a:r>
            <a:r>
              <a:rPr lang="cs-CZ" dirty="0"/>
              <a:t>apod</a:t>
            </a:r>
            <a:r>
              <a:rPr lang="cs-CZ" dirty="0" smtClean="0"/>
              <a:t>.)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539552" y="536051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zkoumáme dlouhodobý vliv třech typů léků na hodnoty systolického a diastolického tlaku u </a:t>
            </a:r>
            <a:r>
              <a:rPr lang="cs-CZ" dirty="0" smtClean="0"/>
              <a:t>stovky osob</a:t>
            </a:r>
            <a:endParaRPr lang="cs-CZ" dirty="0"/>
          </a:p>
        </p:txBody>
      </p:sp>
      <p:sp>
        <p:nvSpPr>
          <p:cNvPr id="25" name="Obdélník 24"/>
          <p:cNvSpPr/>
          <p:nvPr/>
        </p:nvSpPr>
        <p:spPr>
          <a:xfrm>
            <a:off x="539552" y="5945088"/>
            <a:ext cx="8365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zkoumáme dlouhodobý vliv třech typů léků a vliv pohlaví na hodnoty systolického a diastolického tlaku u </a:t>
            </a:r>
            <a:r>
              <a:rPr lang="cs-CZ" dirty="0" smtClean="0"/>
              <a:t>stovky osob</a:t>
            </a:r>
            <a:endParaRPr lang="cs-CZ" dirty="0"/>
          </a:p>
        </p:txBody>
      </p:sp>
      <p:sp>
        <p:nvSpPr>
          <p:cNvPr id="26" name="Obdélník 25"/>
          <p:cNvSpPr/>
          <p:nvPr/>
        </p:nvSpPr>
        <p:spPr>
          <a:xfrm>
            <a:off x="1547664" y="364367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A50021"/>
                </a:solidFill>
              </a:rPr>
              <a:t>– jednorozměrná analýza </a:t>
            </a:r>
            <a:r>
              <a:rPr lang="cs-CZ" dirty="0">
                <a:solidFill>
                  <a:srgbClr val="A50021"/>
                </a:solidFill>
              </a:rPr>
              <a:t>rozptylu dvojného třídění bez </a:t>
            </a:r>
            <a:r>
              <a:rPr lang="cs-CZ" dirty="0" smtClean="0">
                <a:solidFill>
                  <a:srgbClr val="A50021"/>
                </a:solidFill>
              </a:rPr>
              <a:t>interakce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861492" y="5046518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A50021"/>
                </a:solidFill>
              </a:rPr>
              <a:t>– jednorozměrná analýza </a:t>
            </a:r>
            <a:r>
              <a:rPr lang="cs-CZ" dirty="0">
                <a:solidFill>
                  <a:srgbClr val="A50021"/>
                </a:solidFill>
              </a:rPr>
              <a:t>rozptylu dvojného třídění s </a:t>
            </a:r>
            <a:r>
              <a:rPr lang="cs-CZ" dirty="0" smtClean="0">
                <a:solidFill>
                  <a:srgbClr val="A50021"/>
                </a:solidFill>
              </a:rPr>
              <a:t>interakcí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2699792" y="5634250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A50021"/>
                </a:solidFill>
              </a:rPr>
              <a:t>– vícerozměrná analýza </a:t>
            </a:r>
            <a:r>
              <a:rPr lang="cs-CZ" dirty="0">
                <a:solidFill>
                  <a:srgbClr val="A50021"/>
                </a:solidFill>
              </a:rPr>
              <a:t>rozptylu jednoduchého </a:t>
            </a:r>
            <a:r>
              <a:rPr lang="cs-CZ" dirty="0" smtClean="0">
                <a:solidFill>
                  <a:srgbClr val="A50021"/>
                </a:solidFill>
              </a:rPr>
              <a:t>třídění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3995936" y="6231379"/>
            <a:ext cx="4875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A50021"/>
                </a:solidFill>
              </a:rPr>
              <a:t>– vícerozměrná analýza </a:t>
            </a:r>
            <a:r>
              <a:rPr lang="cs-CZ" dirty="0">
                <a:solidFill>
                  <a:srgbClr val="A50021"/>
                </a:solidFill>
              </a:rPr>
              <a:t>rozptylu dvojného </a:t>
            </a:r>
            <a:r>
              <a:rPr lang="cs-CZ" dirty="0" smtClean="0">
                <a:solidFill>
                  <a:srgbClr val="A50021"/>
                </a:solidFill>
              </a:rPr>
              <a:t>třídění</a:t>
            </a:r>
            <a:endParaRPr lang="cs-CZ" dirty="0">
              <a:solidFill>
                <a:srgbClr val="A50021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9552" y="1988840"/>
            <a:ext cx="83658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zkoumáme dlouhodobý vliv třech typů léků na hodnoty systolického tlaku u </a:t>
            </a:r>
            <a:r>
              <a:rPr lang="cs-CZ" dirty="0" smtClean="0"/>
              <a:t>stovky osob</a:t>
            </a:r>
            <a:endParaRPr lang="cs-CZ" dirty="0"/>
          </a:p>
        </p:txBody>
      </p:sp>
      <p:sp>
        <p:nvSpPr>
          <p:cNvPr id="31" name="Obdélník 30"/>
          <p:cNvSpPr/>
          <p:nvPr/>
        </p:nvSpPr>
        <p:spPr>
          <a:xfrm>
            <a:off x="1403648" y="2253139"/>
            <a:ext cx="6709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A50021"/>
                </a:solidFill>
              </a:rPr>
              <a:t>– jednorozměrná analýza </a:t>
            </a:r>
            <a:r>
              <a:rPr lang="cs-CZ" dirty="0">
                <a:solidFill>
                  <a:srgbClr val="A50021"/>
                </a:solidFill>
              </a:rPr>
              <a:t>rozptylu jednoduchého </a:t>
            </a:r>
            <a:r>
              <a:rPr lang="cs-CZ" dirty="0" smtClean="0">
                <a:solidFill>
                  <a:srgbClr val="A50021"/>
                </a:solidFill>
              </a:rPr>
              <a:t>třídění</a:t>
            </a:r>
            <a:endParaRPr lang="en-US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en-US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/>
              <a:t>Vícerozměrné </a:t>
            </a:r>
            <a:r>
              <a:rPr lang="cs-CZ" dirty="0" smtClean="0"/>
              <a:t>charakteristiky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Vícerozměrné normální </a:t>
            </a:r>
            <a:r>
              <a:rPr lang="cs-CZ" dirty="0" smtClean="0"/>
              <a:t>rozdělení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Vícerozměrný t-test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Vícerozměrná </a:t>
            </a:r>
            <a:r>
              <a:rPr lang="cs-CZ" dirty="0"/>
              <a:t>analýza </a:t>
            </a:r>
            <a:r>
              <a:rPr lang="cs-CZ" dirty="0" smtClean="0"/>
              <a:t>rozptylu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Transformace </a:t>
            </a:r>
            <a:r>
              <a:rPr lang="cs-CZ" dirty="0"/>
              <a:t>a jiné úpravy vícerozměrných </a:t>
            </a:r>
            <a:r>
              <a:rPr lang="cs-CZ" dirty="0" smtClean="0"/>
              <a:t>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240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dvojného třídění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Uvažujeme dvě vysvětlující proměnné zároveň.</a:t>
            </a:r>
          </a:p>
          <a:p>
            <a:r>
              <a:rPr lang="cs-CZ" dirty="0"/>
              <a:t>Zápis modelu: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/>
              <a:t>Nulové hypotézy pak máme dvě:	</a:t>
            </a:r>
            <a:r>
              <a:rPr lang="cs-CZ" dirty="0" smtClean="0"/>
              <a:t>                         ,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30</a:t>
            </a:fld>
            <a:endParaRPr lang="cs-CZ" dirty="0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491296"/>
              </p:ext>
            </p:extLst>
          </p:nvPr>
        </p:nvGraphicFramePr>
        <p:xfrm>
          <a:off x="4298495" y="3801644"/>
          <a:ext cx="21955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Rovnice" r:id="rId4" imgW="1397000" imgH="228600" progId="Equation.3">
                  <p:embed/>
                </p:oleObj>
              </mc:Choice>
              <mc:Fallback>
                <p:oleObj name="Rovnice" r:id="rId4" imgW="139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495" y="3801644"/>
                        <a:ext cx="2195513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390305"/>
              </p:ext>
            </p:extLst>
          </p:nvPr>
        </p:nvGraphicFramePr>
        <p:xfrm>
          <a:off x="6624183" y="3801644"/>
          <a:ext cx="219551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Rovnice" r:id="rId6" imgW="1397000" imgH="228600" progId="Equation.3">
                  <p:embed/>
                </p:oleObj>
              </mc:Choice>
              <mc:Fallback>
                <p:oleObj name="Rovnice" r:id="rId6" imgW="1397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183" y="3801644"/>
                        <a:ext cx="219551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98802"/>
              </p:ext>
            </p:extLst>
          </p:nvPr>
        </p:nvGraphicFramePr>
        <p:xfrm>
          <a:off x="714347" y="4498504"/>
          <a:ext cx="771530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3"/>
                <a:gridCol w="1000132"/>
                <a:gridCol w="1948157"/>
                <a:gridCol w="1480867"/>
                <a:gridCol w="1143008"/>
                <a:gridCol w="1143009"/>
              </a:tblGrid>
              <a:tr h="30361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Variabilita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Součet čtverců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Počet stupňů</a:t>
                      </a:r>
                      <a:r>
                        <a:rPr lang="cs-CZ" sz="1400" baseline="0" dirty="0" smtClean="0"/>
                        <a:t> volnosti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Průměrný čtverec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dirty="0" smtClean="0"/>
                        <a:t> statistika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p</a:t>
                      </a:r>
                      <a:r>
                        <a:rPr lang="cs-CZ" sz="1400" dirty="0" smtClean="0"/>
                        <a:t>-hodnota</a:t>
                      </a:r>
                      <a:endParaRPr lang="cs-CZ" sz="1400" dirty="0"/>
                    </a:p>
                  </a:txBody>
                  <a:tcPr anchor="ctr"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Faktor 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a</a:t>
                      </a:r>
                      <a:r>
                        <a:rPr lang="cs-CZ" sz="1400" dirty="0" smtClean="0"/>
                        <a:t> – 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MS</a:t>
                      </a:r>
                      <a:r>
                        <a:rPr lang="cs-CZ" sz="1400" baseline="-25000" dirty="0" smtClean="0"/>
                        <a:t>A</a:t>
                      </a:r>
                      <a:r>
                        <a:rPr lang="cs-CZ" sz="1400" baseline="0" dirty="0" smtClean="0"/>
                        <a:t> 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A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i="0" baseline="-25000" dirty="0" smtClean="0"/>
                        <a:t>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p</a:t>
                      </a:r>
                      <a:endParaRPr lang="cs-CZ" sz="1400" i="1" dirty="0"/>
                    </a:p>
                  </a:txBody>
                  <a:tcPr anchor="ctr"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Faktor 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B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</a:t>
                      </a:r>
                      <a:r>
                        <a:rPr lang="cs-CZ" sz="1400" i="0" dirty="0" smtClean="0"/>
                        <a:t> = b</a:t>
                      </a:r>
                      <a:r>
                        <a:rPr lang="cs-CZ" sz="1400" dirty="0" smtClean="0"/>
                        <a:t> – 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MS</a:t>
                      </a:r>
                      <a:r>
                        <a:rPr lang="cs-CZ" sz="1400" baseline="-25000" dirty="0" smtClean="0"/>
                        <a:t>B</a:t>
                      </a:r>
                      <a:r>
                        <a:rPr lang="cs-CZ" sz="1400" baseline="0" dirty="0" smtClean="0"/>
                        <a:t> 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B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B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i="0" baseline="-25000" dirty="0" smtClean="0"/>
                        <a:t>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p</a:t>
                      </a:r>
                      <a:endParaRPr lang="cs-CZ" sz="1400" i="1" dirty="0"/>
                    </a:p>
                  </a:txBody>
                  <a:tcPr anchor="ctr"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Rezidua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e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e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n – a – b</a:t>
                      </a:r>
                      <a:r>
                        <a:rPr lang="cs-CZ" sz="1400" i="0" dirty="0" smtClean="0"/>
                        <a:t> + 1</a:t>
                      </a:r>
                      <a:endParaRPr lang="cs-CZ" sz="1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err="1" smtClean="0"/>
                        <a:t>MS</a:t>
                      </a:r>
                      <a:r>
                        <a:rPr lang="cs-CZ" sz="1400" i="0" baseline="-25000" dirty="0" err="1" smtClean="0"/>
                        <a:t>e</a:t>
                      </a:r>
                      <a:r>
                        <a:rPr lang="cs-CZ" sz="1400" baseline="0" dirty="0" smtClean="0"/>
                        <a:t>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e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e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</a:tr>
              <a:tr h="303612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Celkem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T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T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n</a:t>
                      </a:r>
                      <a:r>
                        <a:rPr lang="cs-CZ" sz="1400" dirty="0" smtClean="0"/>
                        <a:t> – 1</a:t>
                      </a:r>
                      <a:endParaRPr lang="cs-CZ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6184" name="Picture 2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95" y="1832992"/>
            <a:ext cx="557212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7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dvojného třídění s interakcí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Uvažujeme dvě vysvětlující proměnné a zároveň i jejich společné působení.</a:t>
            </a:r>
          </a:p>
          <a:p>
            <a:r>
              <a:rPr lang="cs-CZ" dirty="0"/>
              <a:t>Zápis modelu:</a:t>
            </a:r>
          </a:p>
          <a:p>
            <a:endParaRPr lang="cs-CZ" dirty="0"/>
          </a:p>
          <a:p>
            <a:endParaRPr lang="cs-CZ" dirty="0"/>
          </a:p>
          <a:p>
            <a:endParaRPr lang="cs-CZ" sz="2800" dirty="0" smtClean="0"/>
          </a:p>
          <a:p>
            <a:r>
              <a:rPr lang="cs-CZ" dirty="0" smtClean="0"/>
              <a:t>Nulové </a:t>
            </a:r>
            <a:r>
              <a:rPr lang="cs-CZ" dirty="0"/>
              <a:t>hypotézy pak máme tři: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31</a:t>
            </a:fld>
            <a:endParaRPr lang="cs-CZ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675564"/>
              </p:ext>
            </p:extLst>
          </p:nvPr>
        </p:nvGraphicFramePr>
        <p:xfrm>
          <a:off x="3662371" y="3861390"/>
          <a:ext cx="219551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Rovnice" r:id="rId4" imgW="1396800" imgH="228600" progId="Equation.3">
                  <p:embed/>
                </p:oleObj>
              </mc:Choice>
              <mc:Fallback>
                <p:oleObj name="Rovnice" r:id="rId4" imgW="139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2371" y="3861390"/>
                        <a:ext cx="219551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196768"/>
              </p:ext>
            </p:extLst>
          </p:nvPr>
        </p:nvGraphicFramePr>
        <p:xfrm>
          <a:off x="1154105" y="3861325"/>
          <a:ext cx="22748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Rovnice" r:id="rId6" imgW="1447560" imgH="228600" progId="Equation.3">
                  <p:embed/>
                </p:oleObj>
              </mc:Choice>
              <mc:Fallback>
                <p:oleObj name="Rovnice" r:id="rId6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05" y="3861325"/>
                        <a:ext cx="22748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07299"/>
              </p:ext>
            </p:extLst>
          </p:nvPr>
        </p:nvGraphicFramePr>
        <p:xfrm>
          <a:off x="714347" y="4339168"/>
          <a:ext cx="7715306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7"/>
                <a:gridCol w="857256"/>
                <a:gridCol w="1876719"/>
                <a:gridCol w="1480867"/>
                <a:gridCol w="1143008"/>
                <a:gridCol w="1143009"/>
              </a:tblGrid>
              <a:tr h="42753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Variabilita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Součet čtverců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Počet stupňů</a:t>
                      </a:r>
                      <a:r>
                        <a:rPr lang="cs-CZ" sz="1400" baseline="0" dirty="0" smtClean="0"/>
                        <a:t> volnosti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Průměrný čtverec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dirty="0" smtClean="0"/>
                        <a:t> statistika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p</a:t>
                      </a:r>
                      <a:r>
                        <a:rPr lang="cs-CZ" sz="1400" dirty="0" smtClean="0"/>
                        <a:t>-hodnota</a:t>
                      </a:r>
                      <a:endParaRPr lang="cs-CZ" sz="1400" dirty="0"/>
                    </a:p>
                  </a:txBody>
                  <a:tcPr anchor="ctr"/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Faktor 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a</a:t>
                      </a:r>
                      <a:r>
                        <a:rPr lang="cs-CZ" sz="1400" dirty="0" smtClean="0"/>
                        <a:t> – 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MS</a:t>
                      </a:r>
                      <a:r>
                        <a:rPr lang="cs-CZ" sz="1400" baseline="-25000" dirty="0" smtClean="0"/>
                        <a:t>A</a:t>
                      </a:r>
                      <a:r>
                        <a:rPr lang="cs-CZ" sz="1400" baseline="0" dirty="0" smtClean="0"/>
                        <a:t> 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A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i="0" baseline="-25000" dirty="0" smtClean="0"/>
                        <a:t>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p</a:t>
                      </a:r>
                      <a:endParaRPr lang="cs-CZ" sz="1400" i="1" dirty="0"/>
                    </a:p>
                  </a:txBody>
                  <a:tcPr anchor="ctr"/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Faktor 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B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b</a:t>
                      </a:r>
                      <a:r>
                        <a:rPr lang="cs-CZ" sz="1400" dirty="0" smtClean="0"/>
                        <a:t> – 1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MS</a:t>
                      </a:r>
                      <a:r>
                        <a:rPr lang="cs-CZ" sz="1400" baseline="-25000" dirty="0" smtClean="0"/>
                        <a:t>B</a:t>
                      </a:r>
                      <a:r>
                        <a:rPr lang="cs-CZ" sz="1400" baseline="0" dirty="0" smtClean="0"/>
                        <a:t> 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B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B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i="0" baseline="-25000" dirty="0" smtClean="0"/>
                        <a:t>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p</a:t>
                      </a:r>
                    </a:p>
                  </a:txBody>
                  <a:tcPr anchor="ctr"/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Interakce A×B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AB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AB</a:t>
                      </a:r>
                      <a:r>
                        <a:rPr lang="cs-CZ" sz="1400" i="0" dirty="0" smtClean="0"/>
                        <a:t> = (</a:t>
                      </a:r>
                      <a:r>
                        <a:rPr lang="cs-CZ" sz="1400" i="1" dirty="0" smtClean="0"/>
                        <a:t>a</a:t>
                      </a:r>
                      <a:r>
                        <a:rPr lang="cs-CZ" sz="1400" dirty="0" smtClean="0"/>
                        <a:t>– </a:t>
                      </a:r>
                      <a:r>
                        <a:rPr lang="cs-CZ" sz="1400" i="0" dirty="0" smtClean="0"/>
                        <a:t>1)(</a:t>
                      </a:r>
                      <a:r>
                        <a:rPr lang="cs-CZ" sz="1400" i="1" dirty="0" smtClean="0"/>
                        <a:t>b</a:t>
                      </a:r>
                      <a:r>
                        <a:rPr lang="cs-CZ" sz="1400" dirty="0" smtClean="0"/>
                        <a:t> – </a:t>
                      </a:r>
                      <a:r>
                        <a:rPr lang="cs-CZ" sz="1400" i="0" dirty="0" smtClean="0"/>
                        <a:t>1)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smtClean="0"/>
                        <a:t>MS</a:t>
                      </a:r>
                      <a:r>
                        <a:rPr lang="cs-CZ" sz="1400" baseline="-25000" dirty="0" smtClean="0"/>
                        <a:t>AB</a:t>
                      </a:r>
                      <a:r>
                        <a:rPr lang="cs-CZ" sz="1400" baseline="0" dirty="0" smtClean="0"/>
                        <a:t> 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AB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AB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F</a:t>
                      </a:r>
                      <a:r>
                        <a:rPr lang="cs-CZ" sz="1400" i="0" baseline="-25000" dirty="0" smtClean="0"/>
                        <a:t>AB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p</a:t>
                      </a:r>
                      <a:endParaRPr lang="cs-CZ" sz="1400" i="1" dirty="0"/>
                    </a:p>
                  </a:txBody>
                  <a:tcPr anchor="ctr"/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Rezidua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e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e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n</a:t>
                      </a:r>
                      <a:r>
                        <a:rPr lang="cs-CZ" sz="1400" dirty="0" smtClean="0"/>
                        <a:t> – </a:t>
                      </a:r>
                      <a:r>
                        <a:rPr lang="cs-CZ" sz="1400" i="1" dirty="0" smtClean="0"/>
                        <a:t>ab</a:t>
                      </a:r>
                      <a:endParaRPr lang="cs-CZ" sz="1400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err="1" smtClean="0"/>
                        <a:t>MS</a:t>
                      </a:r>
                      <a:r>
                        <a:rPr lang="cs-CZ" sz="1400" i="0" baseline="-25000" dirty="0" err="1" smtClean="0"/>
                        <a:t>e</a:t>
                      </a:r>
                      <a:r>
                        <a:rPr lang="cs-CZ" sz="1400" baseline="0" dirty="0" smtClean="0"/>
                        <a:t>= </a:t>
                      </a:r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e</a:t>
                      </a:r>
                      <a:r>
                        <a:rPr lang="cs-CZ" sz="1400" baseline="0" dirty="0" smtClean="0"/>
                        <a:t> / </a:t>
                      </a: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e</a:t>
                      </a:r>
                      <a:endParaRPr lang="cs-CZ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</a:tr>
              <a:tr h="251488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Celkem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i="1" dirty="0" smtClean="0"/>
                        <a:t>S</a:t>
                      </a:r>
                      <a:r>
                        <a:rPr lang="cs-CZ" sz="1400" baseline="-25000" dirty="0" smtClean="0"/>
                        <a:t>T</a:t>
                      </a:r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i="1" dirty="0" err="1" smtClean="0"/>
                        <a:t>df</a:t>
                      </a:r>
                      <a:r>
                        <a:rPr lang="cs-CZ" sz="1400" i="0" baseline="-25000" dirty="0" err="1" smtClean="0"/>
                        <a:t>T</a:t>
                      </a:r>
                      <a:r>
                        <a:rPr lang="cs-CZ" sz="1400" i="0" dirty="0" smtClean="0"/>
                        <a:t> = </a:t>
                      </a:r>
                      <a:r>
                        <a:rPr lang="cs-CZ" sz="1400" i="1" dirty="0" smtClean="0"/>
                        <a:t>n</a:t>
                      </a:r>
                      <a:r>
                        <a:rPr lang="cs-CZ" sz="1400" dirty="0" smtClean="0"/>
                        <a:t> – 1</a:t>
                      </a:r>
                      <a:endParaRPr lang="cs-CZ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39564"/>
              </p:ext>
            </p:extLst>
          </p:nvPr>
        </p:nvGraphicFramePr>
        <p:xfrm>
          <a:off x="6072198" y="3866087"/>
          <a:ext cx="2176463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Rovnice" r:id="rId8" imgW="1384200" imgH="228600" progId="Equation.3">
                  <p:embed/>
                </p:oleObj>
              </mc:Choice>
              <mc:Fallback>
                <p:oleObj name="Rovnice" r:id="rId8" imgW="1384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98" y="3866087"/>
                        <a:ext cx="2176463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7278" name="Picture 3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408" y="1905000"/>
            <a:ext cx="56705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75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Hlavní efekty a interakce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32</a:t>
            </a:fld>
            <a:endParaRPr lang="cs-CZ" dirty="0"/>
          </a:p>
        </p:txBody>
      </p:sp>
      <p:graphicFrame>
        <p:nvGraphicFramePr>
          <p:cNvPr id="1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066549"/>
              </p:ext>
            </p:extLst>
          </p:nvPr>
        </p:nvGraphicFramePr>
        <p:xfrm>
          <a:off x="6587877" y="3789040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2" name="Graph" r:id="rId4" imgW="2160000" imgH="2160000" progId="STATISTICA.Graph">
                  <p:embed/>
                </p:oleObj>
              </mc:Choice>
              <mc:Fallback>
                <p:oleObj name="Graph" r:id="rId4" imgW="2160000" imgH="2160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7877" y="3789040"/>
                        <a:ext cx="2160587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82996"/>
              </p:ext>
            </p:extLst>
          </p:nvPr>
        </p:nvGraphicFramePr>
        <p:xfrm>
          <a:off x="3563888" y="3789040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3" name="Graph" r:id="rId6" imgW="2160000" imgH="2160000" progId="STATISTICA.Graph">
                  <p:embed/>
                </p:oleObj>
              </mc:Choice>
              <mc:Fallback>
                <p:oleObj name="Graph" r:id="rId6" imgW="2160000" imgH="2160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63888" y="3789040"/>
                        <a:ext cx="2160587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96555"/>
              </p:ext>
            </p:extLst>
          </p:nvPr>
        </p:nvGraphicFramePr>
        <p:xfrm>
          <a:off x="539552" y="3789040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" name="Graph" r:id="rId8" imgW="2160000" imgH="2160000" progId="STATISTICA.Graph">
                  <p:embed/>
                </p:oleObj>
              </mc:Choice>
              <mc:Fallback>
                <p:oleObj name="Graph" r:id="rId8" imgW="2160000" imgH="2160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9552" y="3789040"/>
                        <a:ext cx="2160587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827056"/>
              </p:ext>
            </p:extLst>
          </p:nvPr>
        </p:nvGraphicFramePr>
        <p:xfrm>
          <a:off x="539552" y="1014327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5" name="Graph" r:id="rId10" imgW="2160000" imgH="2160000" progId="STATISTICA.Graph">
                  <p:embed/>
                </p:oleObj>
              </mc:Choice>
              <mc:Fallback>
                <p:oleObj name="Graph" r:id="rId10" imgW="2160000" imgH="2160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9552" y="1014327"/>
                        <a:ext cx="2160587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457423"/>
              </p:ext>
            </p:extLst>
          </p:nvPr>
        </p:nvGraphicFramePr>
        <p:xfrm>
          <a:off x="467544" y="2958543"/>
          <a:ext cx="2448272" cy="78172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64985"/>
                <a:gridCol w="388792"/>
                <a:gridCol w="388792"/>
                <a:gridCol w="388792"/>
                <a:gridCol w="388792"/>
                <a:gridCol w="328119"/>
              </a:tblGrid>
              <a:tr h="164229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SS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D.f.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MS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p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Faktor 1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Faktor 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0.602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smtClean="0">
                          <a:effectLst/>
                        </a:rPr>
                        <a:t>F1*F2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Error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690612"/>
              </p:ext>
            </p:extLst>
          </p:nvPr>
        </p:nvGraphicFramePr>
        <p:xfrm>
          <a:off x="3491533" y="1014327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6" name="Graph" r:id="rId12" imgW="2160000" imgH="2160000" progId="STATISTICA.Graph">
                  <p:embed/>
                </p:oleObj>
              </mc:Choice>
              <mc:Fallback>
                <p:oleObj name="Graph" r:id="rId12" imgW="2160000" imgH="2160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91533" y="1014327"/>
                        <a:ext cx="2160587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181939"/>
              </p:ext>
            </p:extLst>
          </p:nvPr>
        </p:nvGraphicFramePr>
        <p:xfrm>
          <a:off x="3347864" y="2958543"/>
          <a:ext cx="2448272" cy="78172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64985"/>
                <a:gridCol w="388792"/>
                <a:gridCol w="388792"/>
                <a:gridCol w="388792"/>
                <a:gridCol w="388792"/>
                <a:gridCol w="328119"/>
              </a:tblGrid>
              <a:tr h="164229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SS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D.f.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MS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Faktor 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0.314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Faktor 2</a:t>
                      </a:r>
                      <a:endParaRPr lang="cs-CZ" sz="9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461.1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smtClean="0">
                          <a:effectLst/>
                        </a:rPr>
                        <a:t>F1*F2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Error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560720"/>
              </p:ext>
            </p:extLst>
          </p:nvPr>
        </p:nvGraphicFramePr>
        <p:xfrm>
          <a:off x="6515869" y="1014327"/>
          <a:ext cx="2160587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7" name="Graph" r:id="rId14" imgW="2160000" imgH="2160000" progId="STATISTICA.Graph">
                  <p:embed/>
                </p:oleObj>
              </mc:Choice>
              <mc:Fallback>
                <p:oleObj name="Graph" r:id="rId14" imgW="2160000" imgH="2160000" progId="STATISTICA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515869" y="1014327"/>
                        <a:ext cx="2160587" cy="2160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45475"/>
              </p:ext>
            </p:extLst>
          </p:nvPr>
        </p:nvGraphicFramePr>
        <p:xfrm>
          <a:off x="6444208" y="2958543"/>
          <a:ext cx="2448272" cy="78172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64985"/>
                <a:gridCol w="388792"/>
                <a:gridCol w="388792"/>
                <a:gridCol w="388792"/>
                <a:gridCol w="388792"/>
                <a:gridCol w="328119"/>
              </a:tblGrid>
              <a:tr h="164229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SS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D.f.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MS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Faktor 1</a:t>
                      </a:r>
                      <a:endParaRPr lang="cs-CZ" sz="9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0" u="none" strike="noStrike">
                          <a:solidFill>
                            <a:srgbClr val="FF0000"/>
                          </a:solidFill>
                          <a:effectLst/>
                        </a:rPr>
                        <a:t>Faktor 2</a:t>
                      </a:r>
                      <a:endParaRPr lang="cs-CZ" sz="9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 smtClean="0">
                          <a:effectLst/>
                        </a:rPr>
                        <a:t>F1*F2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0.570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Error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6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818464"/>
              </p:ext>
            </p:extLst>
          </p:nvPr>
        </p:nvGraphicFramePr>
        <p:xfrm>
          <a:off x="467544" y="5733603"/>
          <a:ext cx="2448272" cy="78172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64985"/>
                <a:gridCol w="388792"/>
                <a:gridCol w="388792"/>
                <a:gridCol w="388792"/>
                <a:gridCol w="388792"/>
                <a:gridCol w="328119"/>
              </a:tblGrid>
              <a:tr h="164229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SS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D.f.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MS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p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Faktor 1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0.314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Faktor 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0.602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F1*F2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Error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7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11876"/>
              </p:ext>
            </p:extLst>
          </p:nvPr>
        </p:nvGraphicFramePr>
        <p:xfrm>
          <a:off x="3347864" y="5733603"/>
          <a:ext cx="2448272" cy="78172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64985"/>
                <a:gridCol w="388792"/>
                <a:gridCol w="388792"/>
                <a:gridCol w="388792"/>
                <a:gridCol w="388792"/>
                <a:gridCol w="328119"/>
              </a:tblGrid>
              <a:tr h="164229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SS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D.f.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MS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Faktor 1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Faktor 2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0.602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F1*F2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Error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28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50107"/>
              </p:ext>
            </p:extLst>
          </p:nvPr>
        </p:nvGraphicFramePr>
        <p:xfrm>
          <a:off x="6444208" y="5733603"/>
          <a:ext cx="2448272" cy="781729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564985"/>
                <a:gridCol w="388792"/>
                <a:gridCol w="388792"/>
                <a:gridCol w="388792"/>
                <a:gridCol w="388792"/>
                <a:gridCol w="328119"/>
              </a:tblGrid>
              <a:tr h="164229">
                <a:tc>
                  <a:txBody>
                    <a:bodyPr/>
                    <a:lstStyle/>
                    <a:p>
                      <a:pPr algn="ctr" fontAlgn="ctr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SS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D.f.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MS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F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>
                          <a:effectLst/>
                        </a:rPr>
                        <a:t>p</a:t>
                      </a:r>
                      <a:endParaRPr lang="cs-CZ" sz="9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Faktor 1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1443.4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>
                          <a:solidFill>
                            <a:srgbClr val="FF0000"/>
                          </a:solidFill>
                          <a:effectLst/>
                        </a:rPr>
                        <a:t>Faktor 2</a:t>
                      </a:r>
                      <a:endParaRPr lang="cs-CZ" sz="90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F1*F2</a:t>
                      </a:r>
                      <a:endParaRPr lang="cs-CZ" sz="9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</a:tr>
              <a:tr h="15437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900" u="none" strike="noStrike" dirty="0">
                          <a:effectLst/>
                        </a:rPr>
                        <a:t>Error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cs-CZ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cs-CZ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9" name="TextovéPole 28"/>
          <p:cNvSpPr txBox="1"/>
          <p:nvPr/>
        </p:nvSpPr>
        <p:spPr>
          <a:xfrm>
            <a:off x="1619672" y="1084244"/>
            <a:ext cx="360040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cs-CZ" sz="800" dirty="0" smtClean="0"/>
              <a:t>- muži</a:t>
            </a:r>
          </a:p>
          <a:p>
            <a:pPr>
              <a:lnSpc>
                <a:spcPct val="90000"/>
              </a:lnSpc>
            </a:pPr>
            <a:r>
              <a:rPr lang="cs-CZ" sz="800" dirty="0" smtClean="0"/>
              <a:t>- ženy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149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rozptylu pro vícerozměrná </a:t>
            </a:r>
            <a:r>
              <a:rPr lang="cs-CZ" dirty="0" smtClean="0"/>
              <a:t>data - postup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33</a:t>
            </a:fld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602738" y="2852936"/>
            <a:ext cx="3924436" cy="6480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Model s interakcemi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043608" y="4221088"/>
            <a:ext cx="2880320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Post hoc testy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(všechny skupiny dané kombinací faktorů proti sobě)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66738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Interakce významné</a:t>
            </a:r>
            <a:endParaRPr lang="en-US" sz="16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850142" y="3667387"/>
            <a:ext cx="23222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/>
              <a:t>Interakce nevýznamné</a:t>
            </a:r>
            <a:endParaRPr lang="en-US" sz="1600" dirty="0"/>
          </a:p>
        </p:txBody>
      </p:sp>
      <p:sp>
        <p:nvSpPr>
          <p:cNvPr id="10" name="Obdélník 9"/>
          <p:cNvSpPr/>
          <p:nvPr/>
        </p:nvSpPr>
        <p:spPr>
          <a:xfrm>
            <a:off x="5483270" y="4221088"/>
            <a:ext cx="2880320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Model bez interakcí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602738" y="1196752"/>
            <a:ext cx="3924436" cy="6480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Popisná sumarizace + krabicové grafy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602738" y="2024844"/>
            <a:ext cx="3924436" cy="6480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Ověření předpokladů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sz="1600" dirty="0">
                <a:solidFill>
                  <a:schemeClr val="tx1"/>
                </a:solidFill>
              </a:rPr>
              <a:t>(nezávislost, normalita, homogenita rozptylů)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5483270" y="5445224"/>
            <a:ext cx="2880320" cy="86409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Post hoc testy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sz="1600" dirty="0" smtClean="0">
                <a:solidFill>
                  <a:schemeClr val="tx1"/>
                </a:solidFill>
              </a:rPr>
              <a:t>(pro významné faktory s více než třemi kategoriemi)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Přímá spojnice se šipkou 16"/>
          <p:cNvCxnSpPr>
            <a:stCxn id="11" idx="2"/>
            <a:endCxn id="12" idx="0"/>
          </p:cNvCxnSpPr>
          <p:nvPr/>
        </p:nvCxnSpPr>
        <p:spPr>
          <a:xfrm>
            <a:off x="4564956" y="1844824"/>
            <a:ext cx="0" cy="180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12" idx="2"/>
            <a:endCxn id="6" idx="0"/>
          </p:cNvCxnSpPr>
          <p:nvPr/>
        </p:nvCxnSpPr>
        <p:spPr>
          <a:xfrm>
            <a:off x="4564956" y="2672916"/>
            <a:ext cx="0" cy="1800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6" idx="2"/>
            <a:endCxn id="7" idx="0"/>
          </p:cNvCxnSpPr>
          <p:nvPr/>
        </p:nvCxnSpPr>
        <p:spPr>
          <a:xfrm flipH="1">
            <a:off x="2483768" y="3501008"/>
            <a:ext cx="2081188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>
            <a:stCxn id="6" idx="2"/>
            <a:endCxn id="10" idx="0"/>
          </p:cNvCxnSpPr>
          <p:nvPr/>
        </p:nvCxnSpPr>
        <p:spPr>
          <a:xfrm>
            <a:off x="4564956" y="3501008"/>
            <a:ext cx="235847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0" idx="2"/>
            <a:endCxn id="13" idx="0"/>
          </p:cNvCxnSpPr>
          <p:nvPr/>
        </p:nvCxnSpPr>
        <p:spPr>
          <a:xfrm>
            <a:off x="6923430" y="5085184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40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/>
              <a:t>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358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Zjistěte, zda má vliv pohlaví a typ léku na počet nežádoucích účinků </a:t>
            </a:r>
            <a:br>
              <a:rPr lang="cs-CZ" dirty="0"/>
            </a:br>
            <a:r>
              <a:rPr lang="cs-CZ" dirty="0"/>
              <a:t>u pacientů s leukémií (neuvažujeme možnou interakci).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34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012516"/>
              </p:ext>
            </p:extLst>
          </p:nvPr>
        </p:nvGraphicFramePr>
        <p:xfrm>
          <a:off x="1932383" y="2348880"/>
          <a:ext cx="5663953" cy="28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2445"/>
                <a:gridCol w="1122445"/>
                <a:gridCol w="1290811"/>
                <a:gridCol w="21282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ID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Pohlaví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Typ léku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Počet nežádoucích účinků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lék X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lék</a:t>
                      </a:r>
                      <a:r>
                        <a:rPr lang="cs-CZ" baseline="0" dirty="0" smtClean="0"/>
                        <a:t> 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lék</a:t>
                      </a:r>
                      <a:r>
                        <a:rPr lang="cs-CZ" baseline="0" dirty="0" smtClean="0"/>
                        <a:t> 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lék 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lék</a:t>
                      </a:r>
                      <a:r>
                        <a:rPr lang="cs-CZ" baseline="0" dirty="0" smtClean="0"/>
                        <a:t> 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lék</a:t>
                      </a:r>
                      <a:r>
                        <a:rPr lang="cs-CZ" baseline="0" dirty="0" smtClean="0"/>
                        <a:t> Z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21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2</a:t>
            </a:r>
            <a:r>
              <a:rPr lang="cs-CZ" dirty="0" smtClean="0"/>
              <a:t> – řešení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35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848160"/>
              </p:ext>
            </p:extLst>
          </p:nvPr>
        </p:nvGraphicFramePr>
        <p:xfrm>
          <a:off x="698082" y="2652112"/>
          <a:ext cx="4569319" cy="2865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/>
                <a:gridCol w="1353639"/>
                <a:gridCol w="19915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Pohlaví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Typ léku</a:t>
                      </a:r>
                      <a:endParaRPr lang="en-US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Počet nežádoucích účinků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97046" y="21955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Překódování:</a:t>
            </a:r>
            <a:endParaRPr lang="en-US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60232" y="270892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</a:t>
            </a:r>
            <a:r>
              <a:rPr lang="en-US" dirty="0" smtClean="0"/>
              <a:t>=M</a:t>
            </a:r>
          </a:p>
          <a:p>
            <a:r>
              <a:rPr lang="en-US" dirty="0" smtClean="0"/>
              <a:t>2=</a:t>
            </a:r>
            <a:r>
              <a:rPr lang="cs-CZ" dirty="0" smtClean="0"/>
              <a:t>Z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3513782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</a:t>
            </a:r>
            <a:r>
              <a:rPr lang="en-US" dirty="0"/>
              <a:t>=</a:t>
            </a:r>
            <a:r>
              <a:rPr lang="cs-CZ" dirty="0"/>
              <a:t>lék X</a:t>
            </a:r>
            <a:endParaRPr lang="en-US" dirty="0"/>
          </a:p>
          <a:p>
            <a:r>
              <a:rPr lang="en-US" dirty="0"/>
              <a:t>2=</a:t>
            </a:r>
            <a:r>
              <a:rPr lang="cs-CZ" dirty="0"/>
              <a:t>lék Y</a:t>
            </a:r>
          </a:p>
          <a:p>
            <a:r>
              <a:rPr lang="cs-CZ" dirty="0"/>
              <a:t>3</a:t>
            </a:r>
            <a:r>
              <a:rPr lang="en-US" dirty="0"/>
              <a:t>=</a:t>
            </a:r>
            <a:r>
              <a:rPr lang="cs-CZ" dirty="0"/>
              <a:t>lék Z</a:t>
            </a:r>
            <a:endParaRPr lang="en-US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580112" y="21955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Legenda</a:t>
            </a:r>
            <a:r>
              <a:rPr lang="cs-CZ" dirty="0" smtClean="0"/>
              <a:t>:</a:t>
            </a:r>
            <a:endParaRPr lang="en-US" dirty="0"/>
          </a:p>
        </p:txBody>
      </p:sp>
      <p:sp>
        <p:nvSpPr>
          <p:cNvPr id="25" name="Zástupný symbol pro obsah 2"/>
          <p:cNvSpPr>
            <a:spLocks noGrp="1"/>
          </p:cNvSpPr>
          <p:nvPr>
            <p:ph idx="1"/>
          </p:nvPr>
        </p:nvSpPr>
        <p:spPr>
          <a:xfrm>
            <a:off x="576358" y="1196753"/>
            <a:ext cx="8229600" cy="79208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Zjistěte, zda má vliv pohlaví a typ léku na počet nežádoucích účinků </a:t>
            </a:r>
            <a:br>
              <a:rPr lang="cs-CZ" dirty="0"/>
            </a:br>
            <a:r>
              <a:rPr lang="cs-CZ" dirty="0"/>
              <a:t>u pacientů s leukémií (neuvažujeme možnou interakci).</a:t>
            </a:r>
            <a:endParaRPr lang="en-US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580112" y="2717304"/>
            <a:ext cx="1044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Pohlaví:</a:t>
            </a:r>
            <a:endParaRPr lang="en-US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80112" y="351378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Typ léku: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7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707904" y="6560477"/>
            <a:ext cx="4233958" cy="297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2</a:t>
            </a:r>
            <a:r>
              <a:rPr lang="cs-CZ" dirty="0" smtClean="0"/>
              <a:t> – řešení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36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062988"/>
              </p:ext>
            </p:extLst>
          </p:nvPr>
        </p:nvGraphicFramePr>
        <p:xfrm>
          <a:off x="698082" y="1062028"/>
          <a:ext cx="4569319" cy="222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3598"/>
                <a:gridCol w="1008112"/>
                <a:gridCol w="2567609"/>
              </a:tblGrid>
              <a:tr h="348013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FF0000"/>
                          </a:solidFill>
                        </a:rPr>
                        <a:t>Pohlaví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>
                          <a:solidFill>
                            <a:srgbClr val="0000FF"/>
                          </a:solidFill>
                        </a:rPr>
                        <a:t>Typ léku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Počet než. účinků</a:t>
                      </a:r>
                      <a:endParaRPr 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T="18000" marB="18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</a:t>
                      </a:r>
                      <a:endParaRPr lang="en-US" dirty="0"/>
                    </a:p>
                  </a:txBody>
                  <a:tcPr marL="72000" marR="720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1</a:t>
                      </a:r>
                      <a:endParaRPr lang="en-US" dirty="0"/>
                    </a:p>
                  </a:txBody>
                  <a:tcPr marL="72000" marR="720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6</a:t>
                      </a:r>
                      <a:endParaRPr lang="en-US" dirty="0"/>
                    </a:p>
                  </a:txBody>
                  <a:tcPr marL="72000" marR="720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3</a:t>
                      </a:r>
                      <a:endParaRPr lang="en-US" dirty="0"/>
                    </a:p>
                  </a:txBody>
                  <a:tcPr marL="72000" marR="720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T="18000" marB="180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4</a:t>
                      </a:r>
                      <a:endParaRPr lang="en-US" dirty="0"/>
                    </a:p>
                  </a:txBody>
                  <a:tcPr marL="72000" marR="720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3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 marT="18000" marB="1800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dirty="0" smtClean="0"/>
                        <a:t>9</a:t>
                      </a:r>
                      <a:endParaRPr lang="en-US" dirty="0"/>
                    </a:p>
                  </a:txBody>
                  <a:tcPr marL="72000" marR="720000" marT="18000" marB="18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5849997" y="1379088"/>
                <a:ext cx="12357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=4;</m:t>
                      </m:r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997" y="1379088"/>
                <a:ext cx="1235709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5849997" y="1703124"/>
                <a:ext cx="12357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=5;</m:t>
                      </m:r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997" y="1703124"/>
                <a:ext cx="1235709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5849997" y="2027160"/>
                <a:ext cx="12357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.3</m:t>
                          </m:r>
                          <m:r>
                            <a:rPr lang="cs-CZ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=15;</m:t>
                      </m:r>
                    </m:oMath>
                  </m:oMathPara>
                </a14:m>
                <a:endParaRPr lang="cs-CZ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997" y="2027160"/>
                <a:ext cx="1235709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Přímá spojnice se šipkou 15"/>
          <p:cNvCxnSpPr/>
          <p:nvPr/>
        </p:nvCxnSpPr>
        <p:spPr>
          <a:xfrm>
            <a:off x="4860032" y="1594550"/>
            <a:ext cx="88959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4860032" y="1897096"/>
            <a:ext cx="88959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>
            <a:off x="4860032" y="2214156"/>
            <a:ext cx="889593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délník 20"/>
              <p:cNvSpPr/>
              <p:nvPr/>
            </p:nvSpPr>
            <p:spPr>
              <a:xfrm>
                <a:off x="7085706" y="1379088"/>
                <a:ext cx="17182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Obdélník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06" y="1379088"/>
                <a:ext cx="1718226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116393" r="-3191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Přímá spojnice se šipkou 21"/>
          <p:cNvCxnSpPr/>
          <p:nvPr/>
        </p:nvCxnSpPr>
        <p:spPr>
          <a:xfrm flipV="1">
            <a:off x="4860032" y="1566084"/>
            <a:ext cx="875079" cy="922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délník 29"/>
              <p:cNvSpPr/>
              <p:nvPr/>
            </p:nvSpPr>
            <p:spPr>
              <a:xfrm>
                <a:off x="7085706" y="1703124"/>
                <a:ext cx="1894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2,5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Obdélník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06" y="1703124"/>
                <a:ext cx="189455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6393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délník 30"/>
              <p:cNvSpPr/>
              <p:nvPr/>
            </p:nvSpPr>
            <p:spPr>
              <a:xfrm>
                <a:off x="7085706" y="2027160"/>
                <a:ext cx="20227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3</m:t>
                          </m:r>
                          <m:r>
                            <a:rPr lang="cs-CZ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</m:sSub>
                      <m:r>
                        <a:rPr lang="en-US" i="1">
                          <a:solidFill>
                            <a:srgbClr val="0000FF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7,5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Obdélník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06" y="2027160"/>
                <a:ext cx="202279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118333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Pravá složená závorka 31"/>
          <p:cNvSpPr/>
          <p:nvPr/>
        </p:nvSpPr>
        <p:spPr>
          <a:xfrm rot="10800000">
            <a:off x="3995936" y="1494076"/>
            <a:ext cx="259668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Pravá složená závorka 32"/>
          <p:cNvSpPr/>
          <p:nvPr/>
        </p:nvSpPr>
        <p:spPr>
          <a:xfrm rot="10800000">
            <a:off x="3995936" y="2430180"/>
            <a:ext cx="259668" cy="7920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délník 33"/>
              <p:cNvSpPr/>
              <p:nvPr/>
            </p:nvSpPr>
            <p:spPr>
              <a:xfrm>
                <a:off x="2685278" y="1550884"/>
                <a:ext cx="144049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1..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1..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4" name="Obdélník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78" y="1550884"/>
                <a:ext cx="1440491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24528" r="-19831" b="-10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délník 34"/>
              <p:cNvSpPr/>
              <p:nvPr/>
            </p:nvSpPr>
            <p:spPr>
              <a:xfrm>
                <a:off x="2685278" y="2494536"/>
                <a:ext cx="162743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..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US" b="0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..</m:t>
                          </m:r>
                        </m:sub>
                      </m:sSub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35" name="Obdélník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78" y="2494536"/>
                <a:ext cx="1627437" cy="646331"/>
              </a:xfrm>
              <a:prstGeom prst="rect">
                <a:avLst/>
              </a:prstGeom>
              <a:blipFill rotWithShape="1">
                <a:blip r:embed="rId9"/>
                <a:stretch>
                  <a:fillRect t="-24528" r="-14607" b="-100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5839678" y="2718212"/>
                <a:ext cx="12460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X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cs-CZ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..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=24;</m:t>
                      </m:r>
                    </m:oMath>
                  </m:oMathPara>
                </a14:m>
                <a:endParaRPr lang="cs-CZ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678" y="2718212"/>
                <a:ext cx="1246028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Obdélník 44"/>
              <p:cNvSpPr/>
              <p:nvPr/>
            </p:nvSpPr>
            <p:spPr>
              <a:xfrm>
                <a:off x="5849997" y="1052736"/>
                <a:ext cx="12357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  <m:r>
                        <a:rPr lang="en-US" b="0" i="1" smtClean="0">
                          <a:latin typeface="Cambria Math"/>
                        </a:rPr>
                        <m:t>=2;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5" name="Obdélník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997" y="1052736"/>
                <a:ext cx="1235709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bdélník 45"/>
              <p:cNvSpPr/>
              <p:nvPr/>
            </p:nvSpPr>
            <p:spPr>
              <a:xfrm>
                <a:off x="6706153" y="1052736"/>
                <a:ext cx="12357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=3;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6" name="Obdélník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153" y="1052736"/>
                <a:ext cx="1235709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bdélník 46"/>
              <p:cNvSpPr/>
              <p:nvPr/>
            </p:nvSpPr>
            <p:spPr>
              <a:xfrm>
                <a:off x="7481348" y="1052736"/>
                <a:ext cx="123570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r>
                        <a:rPr lang="en-US" b="0" i="1" smtClean="0">
                          <a:latin typeface="Cambria Math"/>
                        </a:rPr>
                        <m:t>=1;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7" name="Obdélník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348" y="1052736"/>
                <a:ext cx="1235709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bdélník 47"/>
              <p:cNvSpPr/>
              <p:nvPr/>
            </p:nvSpPr>
            <p:spPr>
              <a:xfrm>
                <a:off x="8244408" y="1052736"/>
                <a:ext cx="8703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</a:rPr>
                        <m:t>=6;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48" name="Obdélník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1052736"/>
                <a:ext cx="870391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Obdélník 48"/>
              <p:cNvSpPr/>
              <p:nvPr/>
            </p:nvSpPr>
            <p:spPr>
              <a:xfrm>
                <a:off x="755576" y="3757682"/>
                <a:ext cx="7488832" cy="5866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𝑏𝑐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𝑎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cs-CZ" sz="16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..</m:t>
                                      </m:r>
                                    </m:sub>
                                  </m:sSub>
                                  <m:r>
                                    <a:rPr lang="cs-CZ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6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...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cs-CZ" sz="1600" b="0" i="1" smtClean="0">
                          <a:latin typeface="Cambria Math"/>
                        </a:rPr>
                        <m:t>=3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cs-CZ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8</m:t>
                                      </m:r>
                                    </m:num>
                                    <m:den>
                                      <m:r>
                                        <a:rPr lang="en-U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cs-CZ" sz="160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16</m:t>
                                      </m:r>
                                    </m:num>
                                    <m:den>
                                      <m:r>
                                        <a:rPr lang="en-US" sz="1600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6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cs-CZ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32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=10,67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49" name="Obdélník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757682"/>
                <a:ext cx="7488832" cy="586699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ovéPole 49"/>
          <p:cNvSpPr txBox="1"/>
          <p:nvPr/>
        </p:nvSpPr>
        <p:spPr>
          <a:xfrm>
            <a:off x="757131" y="3429000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Součet čtverců pro faktor A (pohlaví):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délník 50"/>
              <p:cNvSpPr/>
              <p:nvPr/>
            </p:nvSpPr>
            <p:spPr>
              <a:xfrm>
                <a:off x="755576" y="4671052"/>
                <a:ext cx="7488832" cy="629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𝑎𝑐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cs-CZ" sz="160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.</m:t>
                                      </m:r>
                                      <m:r>
                                        <a:rPr lang="en-US" sz="1600" b="0" i="1" smtClean="0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cs-CZ" sz="1600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</a:rPr>
                                        <m:t>.</m:t>
                                      </m:r>
                                    </m:sub>
                                  </m:sSub>
                                  <m:r>
                                    <a:rPr lang="cs-CZ" sz="16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16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1600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M</m:t>
                                      </m:r>
                                    </m:e>
                                    <m:sub>
                                      <m:r>
                                        <a:rPr lang="cs-CZ" sz="1600" i="1">
                                          <a:solidFill>
                                            <a:srgbClr val="00B050"/>
                                          </a:solidFill>
                                          <a:latin typeface="Cambria Math"/>
                                        </a:rPr>
                                        <m:t>...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cs-CZ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cs-CZ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2</m:t>
                      </m:r>
                      <m:r>
                        <a:rPr lang="cs-CZ" sz="16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cs-CZ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,5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6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16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cs-CZ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  <m:r>
                                    <a:rPr lang="en-US" sz="1600" i="1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,5</m:t>
                                  </m:r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16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</m:e>
                              </m:d>
                            </m:e>
                            <m:sup>
                              <m:r>
                                <a:rPr lang="cs-CZ" sz="16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=37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51" name="Obdélník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671052"/>
                <a:ext cx="7488832" cy="629083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ovéPole 51"/>
          <p:cNvSpPr txBox="1"/>
          <p:nvPr/>
        </p:nvSpPr>
        <p:spPr>
          <a:xfrm>
            <a:off x="757131" y="4365104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Součet čtverců pro faktor </a:t>
            </a:r>
            <a:r>
              <a:rPr lang="en-US" b="1" dirty="0" smtClean="0"/>
              <a:t>B</a:t>
            </a:r>
            <a:r>
              <a:rPr lang="cs-CZ" b="1" dirty="0" smtClean="0"/>
              <a:t> (typ léku):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bdélník 52"/>
              <p:cNvSpPr/>
              <p:nvPr/>
            </p:nvSpPr>
            <p:spPr>
              <a:xfrm>
                <a:off x="757131" y="5612357"/>
                <a:ext cx="7488832" cy="629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cs-CZ" sz="16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cs-CZ" sz="1600" b="0" i="1" smtClean="0">
                              <a:latin typeface="Cambria Math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cs-CZ" sz="16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5"/>
                                    </m:rPr>
                                    <a:rPr lang="en-US" sz="16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𝑐</m:t>
                                  </m:r>
                                </m:sup>
                                <m:e>
                                  <m:d>
                                    <m:dPr>
                                      <m:ctrlPr>
                                        <a:rPr lang="en-US" sz="16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cs-CZ" sz="16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 b="0" i="0" smtClean="0">
                                              <a:latin typeface="Cambria Math"/>
                                            </a:rPr>
                                            <m:t>X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cs-CZ" sz="1600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cs-CZ" sz="1600" i="1" smtClean="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1600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M</m:t>
                                          </m:r>
                                        </m:e>
                                        <m:sub>
                                          <m:r>
                                            <a:rPr lang="cs-CZ" sz="1600" i="1">
                                              <a:solidFill>
                                                <a:srgbClr val="00B050"/>
                                              </a:solidFill>
                                              <a:latin typeface="Cambria Math"/>
                                            </a:rPr>
                                            <m:t>...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cs-CZ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+…+</m:t>
                      </m:r>
                      <m:sSup>
                        <m:sSupPr>
                          <m:ctrlPr>
                            <a:rPr lang="cs-CZ" sz="1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cs-CZ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9</m:t>
                              </m:r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600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e>
                          </m:d>
                        </m:e>
                        <m:sup>
                          <m:r>
                            <a:rPr lang="cs-CZ" sz="1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=48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53" name="Obdélník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31" y="5612357"/>
                <a:ext cx="7488832" cy="629083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délník 53"/>
              <p:cNvSpPr/>
              <p:nvPr/>
            </p:nvSpPr>
            <p:spPr>
              <a:xfrm>
                <a:off x="730491" y="6525344"/>
                <a:ext cx="2473357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𝐸</m:t>
                          </m:r>
                        </m:sub>
                      </m:sSub>
                      <m:r>
                        <a:rPr lang="cs-CZ" sz="16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cs-CZ" sz="1600" i="1"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cs-CZ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>
                              <a:latin typeface="Cambria Math"/>
                            </a:rPr>
                            <m:t>S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=0,33</m:t>
                      </m:r>
                    </m:oMath>
                  </m:oMathPara>
                </a14:m>
                <a:endParaRPr lang="cs-CZ" sz="1600" dirty="0"/>
              </a:p>
            </p:txBody>
          </p:sp>
        </mc:Choice>
        <mc:Fallback xmlns="">
          <p:sp>
            <p:nvSpPr>
              <p:cNvPr id="54" name="Obdélník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91" y="6525344"/>
                <a:ext cx="2473357" cy="33855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délník 54"/>
              <p:cNvSpPr/>
              <p:nvPr/>
            </p:nvSpPr>
            <p:spPr>
              <a:xfrm>
                <a:off x="7085706" y="2725860"/>
                <a:ext cx="17711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M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</m:t>
                          </m:r>
                          <m:r>
                            <a:rPr lang="cs-CZ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..</m:t>
                          </m:r>
                        </m:sub>
                      </m:sSub>
                      <m:r>
                        <a:rPr lang="en-US" i="1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24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6=4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5" name="Obdélník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706" y="2725860"/>
                <a:ext cx="1771126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116393" r="-3436" b="-175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ovéPole 55"/>
          <p:cNvSpPr txBox="1"/>
          <p:nvPr/>
        </p:nvSpPr>
        <p:spPr>
          <a:xfrm>
            <a:off x="712315" y="5301208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Celkový součet čtverců :</a:t>
            </a:r>
            <a:endParaRPr lang="en-US" b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712315" y="6237312"/>
            <a:ext cx="4147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Reziduální součet čtverců 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ovéPole 57"/>
              <p:cNvSpPr txBox="1"/>
              <p:nvPr/>
            </p:nvSpPr>
            <p:spPr>
              <a:xfrm>
                <a:off x="5304897" y="3429000"/>
                <a:ext cx="3839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počet stupňů volnosti: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−1=1</m:t>
                    </m:r>
                  </m:oMath>
                </a14:m>
                <a:r>
                  <a:rPr lang="cs-CZ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8" name="TextovéPol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897" y="3429000"/>
                <a:ext cx="3839104" cy="369332"/>
              </a:xfrm>
              <a:prstGeom prst="rect">
                <a:avLst/>
              </a:prstGeom>
              <a:blipFill rotWithShape="1">
                <a:blip r:embed="rId20"/>
                <a:stretch>
                  <a:fillRect l="-1270" t="-8333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ovéPole 58"/>
              <p:cNvSpPr txBox="1"/>
              <p:nvPr/>
            </p:nvSpPr>
            <p:spPr>
              <a:xfrm>
                <a:off x="5304897" y="4365104"/>
                <a:ext cx="3839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počet stupňů volnosti: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𝑏</m:t>
                    </m:r>
                    <m:r>
                      <a:rPr lang="cs-CZ" b="0" i="1" smtClean="0">
                        <a:latin typeface="Cambria Math"/>
                      </a:rPr>
                      <m:t>−1=2</m:t>
                    </m:r>
                  </m:oMath>
                </a14:m>
                <a:r>
                  <a:rPr lang="cs-CZ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9" name="TextovéPol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897" y="4365104"/>
                <a:ext cx="3839104" cy="369332"/>
              </a:xfrm>
              <a:prstGeom prst="rect">
                <a:avLst/>
              </a:prstGeom>
              <a:blipFill rotWithShape="1">
                <a:blip r:embed="rId21"/>
                <a:stretch>
                  <a:fillRect l="-127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ovéPole 59"/>
              <p:cNvSpPr txBox="1"/>
              <p:nvPr/>
            </p:nvSpPr>
            <p:spPr>
              <a:xfrm>
                <a:off x="5304897" y="5301335"/>
                <a:ext cx="38391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počet stupňů volnosti: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𝑛</m:t>
                    </m:r>
                    <m:r>
                      <a:rPr lang="cs-CZ" b="0" i="1" smtClean="0">
                        <a:latin typeface="Cambria Math"/>
                      </a:rPr>
                      <m:t>−1=5</m:t>
                    </m:r>
                  </m:oMath>
                </a14:m>
                <a:r>
                  <a:rPr lang="cs-CZ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0" name="TextovéPol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897" y="5301335"/>
                <a:ext cx="3839104" cy="369332"/>
              </a:xfrm>
              <a:prstGeom prst="rect">
                <a:avLst/>
              </a:prstGeom>
              <a:blipFill rotWithShape="1">
                <a:blip r:embed="rId22"/>
                <a:stretch>
                  <a:fillRect l="-1270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ovéPole 60"/>
              <p:cNvSpPr txBox="1"/>
              <p:nvPr/>
            </p:nvSpPr>
            <p:spPr>
              <a:xfrm>
                <a:off x="5304897" y="6237312"/>
                <a:ext cx="38391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počet stupňů volnosti: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𝐸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𝑛</m:t>
                    </m:r>
                    <m:r>
                      <a:rPr lang="cs-CZ" b="0" i="1" smtClean="0">
                        <a:latin typeface="Cambria Math"/>
                      </a:rPr>
                      <m:t>−</m:t>
                    </m:r>
                    <m:r>
                      <a:rPr lang="cs-CZ" b="0" i="1" smtClean="0">
                        <a:latin typeface="Cambria Math"/>
                      </a:rPr>
                      <m:t>𝑎</m:t>
                    </m:r>
                    <m:r>
                      <a:rPr lang="cs-CZ" b="0" i="1" smtClean="0">
                        <a:latin typeface="Cambria Math"/>
                      </a:rPr>
                      <m:t>−</m:t>
                    </m:r>
                    <m:r>
                      <a:rPr lang="cs-CZ" b="0" i="1" smtClean="0">
                        <a:latin typeface="Cambria Math"/>
                      </a:rPr>
                      <m:t>𝑏</m:t>
                    </m:r>
                    <m:r>
                      <a:rPr lang="cs-CZ" b="0" i="1" smtClean="0">
                        <a:latin typeface="Cambria Math"/>
                      </a:rPr>
                      <m:t>+1=2</m:t>
                    </m:r>
                  </m:oMath>
                </a14:m>
                <a:r>
                  <a:rPr lang="cs-CZ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1" name="TextovéPol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4897" y="6237312"/>
                <a:ext cx="3839104" cy="646331"/>
              </a:xfrm>
              <a:prstGeom prst="rect">
                <a:avLst/>
              </a:prstGeom>
              <a:blipFill rotWithShape="1">
                <a:blip r:embed="rId23"/>
                <a:stretch>
                  <a:fillRect l="-1270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Přímá spojnice se šipkou 62"/>
          <p:cNvCxnSpPr/>
          <p:nvPr/>
        </p:nvCxnSpPr>
        <p:spPr>
          <a:xfrm flipV="1">
            <a:off x="4860031" y="1889156"/>
            <a:ext cx="875079" cy="922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/>
          <p:cNvCxnSpPr/>
          <p:nvPr/>
        </p:nvCxnSpPr>
        <p:spPr>
          <a:xfrm flipV="1">
            <a:off x="4860030" y="2212228"/>
            <a:ext cx="875079" cy="92227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41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1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2</a:t>
            </a:r>
            <a:r>
              <a:rPr lang="cs-CZ" dirty="0" smtClean="0"/>
              <a:t> – řešení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37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5274180"/>
                  </p:ext>
                </p:extLst>
              </p:nvPr>
            </p:nvGraphicFramePr>
            <p:xfrm>
              <a:off x="669053" y="1628800"/>
              <a:ext cx="7056785" cy="31865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08289"/>
                    <a:gridCol w="1376088"/>
                    <a:gridCol w="1406568"/>
                    <a:gridCol w="1020584"/>
                    <a:gridCol w="1245256"/>
                  </a:tblGrid>
                  <a:tr h="97520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b="1" dirty="0" smtClean="0"/>
                            <a:t>Zdroj variability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Součet</a:t>
                          </a:r>
                          <a:r>
                            <a:rPr lang="cs-CZ" b="1" baseline="0" dirty="0" smtClean="0"/>
                            <a:t> čtverců</a:t>
                          </a:r>
                          <a:endParaRPr lang="en-US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b="1" dirty="0" smtClean="0"/>
                            <a:t>Stupně</a:t>
                          </a:r>
                          <a:r>
                            <a:rPr lang="cs-CZ" b="1" baseline="0" dirty="0" smtClean="0"/>
                            <a:t> volnosti</a:t>
                          </a:r>
                          <a:endParaRPr lang="en-US" b="1" dirty="0" smtClean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Podíl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S</m:t>
                              </m:r>
                              <m:r>
                                <a:rPr lang="cs-CZ" b="0" i="0" smtClean="0">
                                  <a:latin typeface="Cambria Math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cs-CZ" b="0" i="0" smtClean="0">
                                  <a:latin typeface="Cambria Math"/>
                                </a:rPr>
                                <m:t>f</m:t>
                              </m:r>
                            </m:oMath>
                          </a14:m>
                          <a:endParaRPr lang="en-US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cs-CZ" b="0" i="0" smtClean="0">
                                    <a:latin typeface="Cambria Math"/>
                                  </a:rPr>
                                  <m:t>F</m:t>
                                </m:r>
                                <m:r>
                                  <a:rPr lang="cs-CZ" b="1" i="0" smtClean="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cs-CZ" b="1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f>
                                      <m:fPr>
                                        <m:type m:val="lin"/>
                                        <m:ctrlPr>
                                          <a:rPr lang="cs-CZ" b="1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S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/>
                                          </a:rPr>
                                          <m:t>f</m:t>
                                        </m:r>
                                      </m:den>
                                    </m:f>
                                  </m:num>
                                  <m:den>
                                    <m:f>
                                      <m:fPr>
                                        <m:type m:val="lin"/>
                                        <m:ctrlPr>
                                          <a:rPr lang="cs-CZ" b="1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cs-CZ" b="1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S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/>
                                              </a:rPr>
                                              <m:t>f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/>
                                              </a:rPr>
                                              <m:t>𝐸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den>
                                </m:f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6235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Faktor</a:t>
                          </a:r>
                          <a:r>
                            <a:rPr lang="cs-CZ" baseline="0" dirty="0" smtClean="0"/>
                            <a:t> A (pohlaví)</a:t>
                          </a:r>
                          <a:endParaRPr lang="en-US" dirty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/>
                                      </a:rPr>
                                      <m:t>S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cs-CZ" sz="1800" b="0" i="1" smtClean="0">
                                    <a:latin typeface="Cambria Math"/>
                                  </a:rPr>
                                  <m:t>=10,67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T="18000" marB="1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b="0" i="0" smtClean="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72000" marR="72000" marT="18000" marB="1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10,67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63,99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6235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Faktor</a:t>
                          </a:r>
                          <a:r>
                            <a:rPr lang="cs-CZ" baseline="0" dirty="0" smtClean="0"/>
                            <a:t> B (typ léku)</a:t>
                          </a:r>
                          <a:endParaRPr lang="en-US" dirty="0" smtClean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latin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cs-CZ" sz="1800" b="0" i="1" smtClean="0">
                                  <a:latin typeface="Cambria Math"/>
                                </a:rPr>
                                <m:t>=37</m:t>
                              </m:r>
                            </m:oMath>
                          </a14:m>
                          <a:endParaRPr lang="en-US" dirty="0"/>
                        </a:p>
                      </a:txBody>
                      <a:tcPr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b="0" i="0" smtClean="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72000" marR="72000" marT="18000" marB="1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18,5</a:t>
                          </a:r>
                          <a:endParaRPr lang="en-US" dirty="0"/>
                        </a:p>
                      </a:txBody>
                      <a:tcPr marL="72000" marR="72000" marT="18000" marB="1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110,98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2243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Reziduální</a:t>
                          </a:r>
                          <a:endParaRPr lang="en-US" dirty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latin typeface="Cambria Math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cs-CZ" sz="18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cs-CZ" sz="1800" b="0" i="0" smtClean="0">
                                  <a:latin typeface="Cambria Math"/>
                                </a:rPr>
                                <m:t>0,33</m:t>
                              </m:r>
                            </m:oMath>
                          </a14:m>
                          <a:endParaRPr lang="en-US" dirty="0"/>
                        </a:p>
                      </a:txBody>
                      <a:tcPr marT="18000" marB="18000"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b="0" i="0" smtClean="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𝐸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72000" marR="72000" marT="18000" marB="1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0,16</a:t>
                          </a:r>
                          <a:endParaRPr lang="en-US" dirty="0"/>
                        </a:p>
                      </a:txBody>
                      <a:tcPr marL="72000" marR="72000" marT="18000" marB="1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418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Celkový</a:t>
                          </a:r>
                          <a:endParaRPr lang="en-US" dirty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18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sz="1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cs-CZ" sz="1800" b="0" i="1" smtClean="0">
                                  <a:latin typeface="Cambria Math"/>
                                </a:rPr>
                                <m:t>=48</m:t>
                              </m:r>
                            </m:oMath>
                          </a14:m>
                          <a:endParaRPr lang="en-US" dirty="0"/>
                        </a:p>
                      </a:txBody>
                      <a:tcPr marT="18000" marB="1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cs-CZ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 b="0" i="0" smtClean="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cs-CZ" b="0" i="1" smtClean="0">
                                    <a:latin typeface="Cambria Math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marL="72000" marR="72000" marT="18000" marB="1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ulk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3299348"/>
                  </p:ext>
                </p:extLst>
              </p:nvPr>
            </p:nvGraphicFramePr>
            <p:xfrm>
              <a:off x="669053" y="1628800"/>
              <a:ext cx="7056785" cy="318654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08289"/>
                    <a:gridCol w="1376088"/>
                    <a:gridCol w="1406568"/>
                    <a:gridCol w="1020584"/>
                    <a:gridCol w="1245256"/>
                  </a:tblGrid>
                  <a:tr h="97520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b="1" dirty="0" smtClean="0"/>
                            <a:t>Zdroj variability</a:t>
                          </a:r>
                          <a:endParaRPr lang="en-US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b="1" dirty="0" smtClean="0"/>
                            <a:t>Součet</a:t>
                          </a:r>
                          <a:r>
                            <a:rPr lang="cs-CZ" b="1" baseline="0" dirty="0" smtClean="0"/>
                            <a:t> čtverců</a:t>
                          </a:r>
                          <a:endParaRPr lang="en-US" b="1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cs-CZ" b="1" dirty="0" smtClean="0"/>
                            <a:t>Stupně</a:t>
                          </a:r>
                          <a:r>
                            <a:rPr lang="cs-CZ" b="1" baseline="0" dirty="0" smtClean="0"/>
                            <a:t> volnosti</a:t>
                          </a:r>
                          <a:endParaRPr lang="en-US" b="1" dirty="0" smtClean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71257" r="-122754" b="-2331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467647" r="-490" b="-233125"/>
                          </a:stretch>
                        </a:blipFill>
                      </a:tcPr>
                    </a:tc>
                  </a:tr>
                  <a:tr h="6235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Faktor</a:t>
                          </a:r>
                          <a:r>
                            <a:rPr lang="cs-CZ" baseline="0" dirty="0" smtClean="0"/>
                            <a:t> A (pohlaví)</a:t>
                          </a:r>
                          <a:endParaRPr lang="en-US" dirty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000" marB="1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146018" t="-156863" r="-266814" b="-26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18000" marB="1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3"/>
                          <a:stretch>
                            <a:fillRect l="-240693" t="-156863" r="-161039" b="-2656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10,67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63,99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62352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Faktor</a:t>
                          </a:r>
                          <a:r>
                            <a:rPr lang="cs-CZ" baseline="0" dirty="0" smtClean="0"/>
                            <a:t> B (typ léku)</a:t>
                          </a:r>
                          <a:endParaRPr lang="en-US" dirty="0" smtClean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000" marB="18000" anchor="ctr">
                        <a:blipFill rotWithShape="1">
                          <a:blip r:embed="rId3"/>
                          <a:stretch>
                            <a:fillRect l="-146018" t="-254369" r="-266814" b="-163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18000" marB="18000" anchor="ctr">
                        <a:blipFill rotWithShape="1">
                          <a:blip r:embed="rId3"/>
                          <a:stretch>
                            <a:fillRect l="-240693" t="-254369" r="-161039" b="-1631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18,5</a:t>
                          </a:r>
                          <a:endParaRPr lang="en-US" dirty="0"/>
                        </a:p>
                      </a:txBody>
                      <a:tcPr marL="72000" marR="72000" marT="18000" marB="1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110,98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52243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Reziduální</a:t>
                          </a:r>
                          <a:endParaRPr lang="en-US" dirty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000" marB="18000" anchor="ctr">
                        <a:blipFill rotWithShape="1">
                          <a:blip r:embed="rId3"/>
                          <a:stretch>
                            <a:fillRect l="-146018" t="-429412" r="-266814" b="-9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18000" marB="18000" anchor="ctr">
                        <a:blipFill rotWithShape="1">
                          <a:blip r:embed="rId3"/>
                          <a:stretch>
                            <a:fillRect l="-240693" t="-429412" r="-161039" b="-9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0,16</a:t>
                          </a:r>
                          <a:endParaRPr lang="en-US" dirty="0"/>
                        </a:p>
                      </a:txBody>
                      <a:tcPr marL="72000" marR="72000" marT="18000" marB="1800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4185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dirty="0" smtClean="0"/>
                            <a:t>Celkový</a:t>
                          </a:r>
                          <a:endParaRPr lang="en-US" dirty="0"/>
                        </a:p>
                      </a:txBody>
                      <a:tcPr marT="18000" marB="1800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18000" marB="1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6018" t="-616438" r="-266814" b="-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000" marR="72000" marT="18000" marB="1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40693" t="-616438" r="-161039" b="-136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</a:t>
                          </a:r>
                          <a:endParaRPr lang="en-US" dirty="0"/>
                        </a:p>
                      </a:txBody>
                      <a:tcPr marL="72000" marR="72000" marT="18000" marB="1800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9" name="TextovéPole 38"/>
          <p:cNvSpPr txBox="1"/>
          <p:nvPr/>
        </p:nvSpPr>
        <p:spPr>
          <a:xfrm>
            <a:off x="539552" y="1124744"/>
            <a:ext cx="503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Tabulka analýzy rozptylu dvojného třídění:</a:t>
            </a:r>
            <a:endParaRPr lang="en-US" b="1" dirty="0"/>
          </a:p>
        </p:txBody>
      </p:sp>
      <p:sp>
        <p:nvSpPr>
          <p:cNvPr id="41" name="TextovéPole 40"/>
          <p:cNvSpPr txBox="1"/>
          <p:nvPr/>
        </p:nvSpPr>
        <p:spPr>
          <a:xfrm>
            <a:off x="539552" y="5013176"/>
            <a:ext cx="503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Srovnání s kvantily: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539552" y="5438273"/>
                <a:ext cx="7995009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63,99 &gt;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0,95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=18,1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</a:rPr>
                  <a:t>→ </a:t>
                </a:r>
                <a:r>
                  <a:rPr lang="cs-CZ" dirty="0" smtClean="0">
                    <a:latin typeface="Calibri"/>
                  </a:rPr>
                  <a:t>pohlaví má vliv na počet </a:t>
                </a:r>
                <a:r>
                  <a:rPr lang="cs-CZ" dirty="0"/>
                  <a:t>nežádoucích účinků</a:t>
                </a:r>
                <a:endParaRPr lang="en-US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438273"/>
                <a:ext cx="7995009" cy="381515"/>
              </a:xfrm>
              <a:prstGeom prst="rect">
                <a:avLst/>
              </a:prstGeom>
              <a:blipFill rotWithShape="1">
                <a:blip r:embed="rId4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élník 42"/>
              <p:cNvSpPr/>
              <p:nvPr/>
            </p:nvSpPr>
            <p:spPr>
              <a:xfrm>
                <a:off x="539552" y="5877272"/>
                <a:ext cx="7974940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110,98 &gt;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F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0,95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19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latin typeface="Calibri"/>
                  </a:rPr>
                  <a:t>→ </a:t>
                </a:r>
                <a:r>
                  <a:rPr lang="cs-CZ" dirty="0" smtClean="0">
                    <a:latin typeface="Calibri"/>
                  </a:rPr>
                  <a:t>typ léku má vliv na počet </a:t>
                </a:r>
                <a:r>
                  <a:rPr lang="cs-CZ" dirty="0"/>
                  <a:t>nežádoucích účinků</a:t>
                </a:r>
                <a:endParaRPr lang="en-US" dirty="0"/>
              </a:p>
            </p:txBody>
          </p:sp>
        </mc:Choice>
        <mc:Fallback xmlns="">
          <p:sp>
            <p:nvSpPr>
              <p:cNvPr id="43" name="Obdélní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877272"/>
                <a:ext cx="7974940" cy="381515"/>
              </a:xfrm>
              <a:prstGeom prst="rect">
                <a:avLst/>
              </a:prstGeom>
              <a:blipFill rotWithShape="1">
                <a:blip r:embed="rId5"/>
                <a:stretch>
                  <a:fillRect t="-6349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2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" grpId="0"/>
      <p:bldP spid="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/>
              <a:t>2</a:t>
            </a:r>
            <a:r>
              <a:rPr lang="cs-CZ" dirty="0" smtClean="0"/>
              <a:t> </a:t>
            </a:r>
            <a:r>
              <a:rPr lang="cs-CZ" dirty="0" smtClean="0"/>
              <a:t>– řešení v softwaru </a:t>
            </a:r>
            <a:r>
              <a:rPr lang="cs-CZ" dirty="0" err="1" smtClean="0"/>
              <a:t>STATISTICA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6358" y="1052736"/>
            <a:ext cx="8316122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Zjistěte, zda má vliv pohlaví a typ léku na počet nežádoucích účinků u pacientů </a:t>
            </a:r>
            <a:br>
              <a:rPr lang="cs-CZ" dirty="0"/>
            </a:br>
            <a:r>
              <a:rPr lang="cs-CZ" dirty="0"/>
              <a:t>s leukémií.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030563"/>
              </p:ext>
            </p:extLst>
          </p:nvPr>
        </p:nvGraphicFramePr>
        <p:xfrm>
          <a:off x="2136067" y="1556792"/>
          <a:ext cx="5447929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1"/>
                <a:gridCol w="1656184"/>
                <a:gridCol w="2351584"/>
              </a:tblGrid>
              <a:tr h="277505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Pohlaví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Typ léku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Počet uzdrav</a:t>
                      </a:r>
                      <a:r>
                        <a:rPr lang="en-US" sz="1600" b="1" dirty="0" smtClean="0"/>
                        <a:t>.</a:t>
                      </a:r>
                      <a:r>
                        <a:rPr lang="cs-CZ" sz="1600" b="1" dirty="0" smtClean="0"/>
                        <a:t> pacientů</a:t>
                      </a:r>
                      <a:endParaRPr lang="en-US" sz="1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 X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525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25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25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 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25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7525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Z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576358" y="3967486"/>
            <a:ext cx="8316122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V softwaru </a:t>
            </a:r>
            <a:r>
              <a:rPr lang="cs-CZ" sz="1600" b="1" dirty="0" err="1" smtClean="0"/>
              <a:t>STATISTICA</a:t>
            </a:r>
            <a:r>
              <a:rPr lang="cs-CZ" sz="1600" b="1" dirty="0" smtClean="0"/>
              <a:t>: </a:t>
            </a:r>
            <a:r>
              <a:rPr lang="cs-CZ" sz="1600" dirty="0" err="1"/>
              <a:t>Statistics</a:t>
            </a:r>
            <a:r>
              <a:rPr lang="en-US" sz="1600" dirty="0"/>
              <a:t> – ANOVA – </a:t>
            </a:r>
            <a:r>
              <a:rPr lang="cs-CZ" sz="1600" dirty="0" err="1"/>
              <a:t>Main</a:t>
            </a:r>
            <a:r>
              <a:rPr lang="cs-CZ" sz="1600" dirty="0"/>
              <a:t> </a:t>
            </a:r>
            <a:r>
              <a:rPr lang="cs-CZ" sz="1600" dirty="0" err="1"/>
              <a:t>effects</a:t>
            </a:r>
            <a:r>
              <a:rPr lang="cs-CZ" sz="1600" dirty="0"/>
              <a:t> </a:t>
            </a:r>
            <a:r>
              <a:rPr lang="en-US" sz="1600" dirty="0"/>
              <a:t>ANOVA – </a:t>
            </a:r>
            <a:r>
              <a:rPr lang="cs-CZ" sz="1600" dirty="0" err="1"/>
              <a:t>Quick</a:t>
            </a:r>
            <a:r>
              <a:rPr lang="cs-CZ" sz="1600" dirty="0"/>
              <a:t> </a:t>
            </a:r>
            <a:r>
              <a:rPr lang="cs-CZ" sz="1600" dirty="0" err="1"/>
              <a:t>specs</a:t>
            </a:r>
            <a:r>
              <a:rPr lang="cs-CZ" sz="1600" dirty="0"/>
              <a:t> dialog </a:t>
            </a:r>
            <a:r>
              <a:rPr lang="en-US" sz="1600" dirty="0"/>
              <a:t>– OK –</a:t>
            </a:r>
            <a:r>
              <a:rPr lang="cs-CZ" sz="1600" dirty="0"/>
              <a:t> </a:t>
            </a:r>
            <a:r>
              <a:rPr lang="cs-CZ" sz="1600" dirty="0" err="1"/>
              <a:t>Variables</a:t>
            </a:r>
            <a:r>
              <a:rPr lang="cs-CZ" sz="1600" dirty="0"/>
              <a:t> – </a:t>
            </a:r>
            <a:r>
              <a:rPr lang="cs-CZ" sz="1600" dirty="0" err="1"/>
              <a:t>Dependent</a:t>
            </a:r>
            <a:r>
              <a:rPr lang="cs-CZ" sz="1600" dirty="0"/>
              <a:t> </a:t>
            </a:r>
            <a:r>
              <a:rPr lang="cs-CZ" sz="1600" dirty="0" err="1"/>
              <a:t>variable</a:t>
            </a:r>
            <a:r>
              <a:rPr lang="cs-CZ" sz="1600" dirty="0"/>
              <a:t> list: </a:t>
            </a:r>
            <a:r>
              <a:rPr lang="en-US" sz="1600" dirty="0"/>
              <a:t>X, </a:t>
            </a:r>
            <a:r>
              <a:rPr lang="cs-CZ" sz="1600" dirty="0" err="1"/>
              <a:t>Categorical</a:t>
            </a:r>
            <a:r>
              <a:rPr lang="cs-CZ" sz="1600" dirty="0"/>
              <a:t> </a:t>
            </a:r>
            <a:r>
              <a:rPr lang="cs-CZ" sz="1600" dirty="0" err="1"/>
              <a:t>predictors</a:t>
            </a:r>
            <a:r>
              <a:rPr lang="cs-CZ" sz="1600" dirty="0"/>
              <a:t> (</a:t>
            </a:r>
            <a:r>
              <a:rPr lang="cs-CZ" sz="1600" dirty="0" err="1"/>
              <a:t>factors</a:t>
            </a:r>
            <a:r>
              <a:rPr lang="cs-CZ" sz="1600" dirty="0"/>
              <a:t>): A, B</a:t>
            </a:r>
            <a:r>
              <a:rPr lang="en-US" sz="1600" dirty="0"/>
              <a:t> – OK – </a:t>
            </a:r>
            <a:r>
              <a:rPr lang="cs-CZ" sz="1600" dirty="0" err="1"/>
              <a:t>All</a:t>
            </a:r>
            <a:r>
              <a:rPr lang="cs-CZ" sz="1600" dirty="0"/>
              <a:t> </a:t>
            </a:r>
            <a:r>
              <a:rPr lang="cs-CZ" sz="1600" dirty="0" err="1"/>
              <a:t>effects</a:t>
            </a:r>
            <a:r>
              <a:rPr lang="en-US" sz="1600" dirty="0"/>
              <a:t>.</a:t>
            </a:r>
            <a:endParaRPr lang="cs-CZ" sz="1600" dirty="0"/>
          </a:p>
          <a:p>
            <a:endParaRPr lang="cs-CZ" sz="600" dirty="0" smtClean="0"/>
          </a:p>
          <a:p>
            <a:r>
              <a:rPr lang="cs-CZ" sz="1600" i="1" dirty="0"/>
              <a:t>Post hoc testy</a:t>
            </a:r>
            <a:r>
              <a:rPr lang="cs-CZ" sz="1600" dirty="0"/>
              <a:t>: More </a:t>
            </a:r>
            <a:r>
              <a:rPr lang="cs-CZ" sz="1600" dirty="0" err="1"/>
              <a:t>results</a:t>
            </a:r>
            <a:r>
              <a:rPr lang="cs-CZ" sz="1600" dirty="0"/>
              <a:t> – Post hoc – zvolit </a:t>
            </a:r>
            <a:r>
              <a:rPr lang="cs-CZ" sz="1600" dirty="0" err="1"/>
              <a:t>Effect</a:t>
            </a:r>
            <a:r>
              <a:rPr lang="cs-CZ" sz="1600" dirty="0"/>
              <a:t> – </a:t>
            </a:r>
            <a:r>
              <a:rPr lang="cs-CZ" sz="1600" dirty="0" err="1"/>
              <a:t>Unequal</a:t>
            </a:r>
            <a:r>
              <a:rPr lang="cs-CZ" sz="1600" dirty="0"/>
              <a:t> N </a:t>
            </a:r>
            <a:r>
              <a:rPr lang="cs-CZ" sz="1600" dirty="0" smtClean="0"/>
              <a:t>HSD, </a:t>
            </a:r>
            <a:r>
              <a:rPr lang="cs-CZ" sz="1600" dirty="0" err="1" smtClean="0"/>
              <a:t>Tukey</a:t>
            </a:r>
            <a:r>
              <a:rPr lang="cs-CZ" sz="1600" dirty="0" smtClean="0"/>
              <a:t> </a:t>
            </a:r>
            <a:r>
              <a:rPr lang="cs-CZ" sz="1600" dirty="0"/>
              <a:t>HSD </a:t>
            </a:r>
            <a:r>
              <a:rPr lang="cs-CZ" sz="1600" dirty="0" smtClean="0"/>
              <a:t>nebo </a:t>
            </a:r>
            <a:r>
              <a:rPr lang="cs-CZ" sz="1600" dirty="0" err="1" smtClean="0"/>
              <a:t>Scheffé</a:t>
            </a:r>
            <a:endParaRPr lang="en-US" sz="1600" dirty="0" smtClean="0"/>
          </a:p>
          <a:p>
            <a:r>
              <a:rPr lang="en-US" sz="1600" i="1" dirty="0" err="1" smtClean="0"/>
              <a:t>Levenův</a:t>
            </a:r>
            <a:r>
              <a:rPr lang="en-US" sz="1600" i="1" dirty="0" smtClean="0"/>
              <a:t> test</a:t>
            </a:r>
            <a:r>
              <a:rPr lang="en-US" sz="1600" dirty="0" smtClean="0"/>
              <a:t>: </a:t>
            </a:r>
            <a:r>
              <a:rPr lang="cs-CZ" sz="1600" dirty="0"/>
              <a:t>More </a:t>
            </a:r>
            <a:r>
              <a:rPr lang="cs-CZ" sz="1600" dirty="0" err="1"/>
              <a:t>results</a:t>
            </a:r>
            <a:r>
              <a:rPr lang="cs-CZ" sz="1600" dirty="0"/>
              <a:t> </a:t>
            </a:r>
            <a:r>
              <a:rPr lang="cs-CZ" sz="1600" dirty="0" smtClean="0"/>
              <a:t>–</a:t>
            </a:r>
            <a:r>
              <a:rPr lang="en-US" sz="1600" dirty="0" smtClean="0"/>
              <a:t> Assumptions – </a:t>
            </a:r>
            <a:r>
              <a:rPr lang="cs-CZ" sz="1600" dirty="0" smtClean="0"/>
              <a:t>zvolit </a:t>
            </a:r>
            <a:r>
              <a:rPr lang="cs-CZ" sz="1600" dirty="0" err="1" smtClean="0"/>
              <a:t>prom</a:t>
            </a:r>
            <a:r>
              <a:rPr lang="en-US" sz="1600" dirty="0" err="1" smtClean="0"/>
              <a:t>ěnnou</a:t>
            </a:r>
            <a:r>
              <a:rPr lang="en-US" sz="1600" dirty="0" smtClean="0"/>
              <a:t> – </a:t>
            </a:r>
            <a:r>
              <a:rPr lang="en-US" sz="1600" dirty="0" err="1" smtClean="0"/>
              <a:t>Levene</a:t>
            </a:r>
            <a:r>
              <a:rPr lang="cs-CZ" sz="1600" dirty="0" smtClean="0"/>
              <a:t>‘s test (</a:t>
            </a:r>
            <a:r>
              <a:rPr lang="cs-CZ" sz="1600" dirty="0" err="1" smtClean="0"/>
              <a:t>ANOVA</a:t>
            </a:r>
            <a:r>
              <a:rPr lang="cs-CZ" sz="1600" dirty="0" smtClean="0"/>
              <a:t>)</a:t>
            </a:r>
            <a:endParaRPr lang="en-US" sz="1600" dirty="0"/>
          </a:p>
          <a:p>
            <a:endParaRPr lang="cs-CZ" sz="600" dirty="0" smtClean="0"/>
          </a:p>
          <a:p>
            <a:r>
              <a:rPr lang="cs-CZ" sz="1600" i="1" dirty="0" smtClean="0"/>
              <a:t>Vykreslení krabicových grafů podle obou proměnných</a:t>
            </a:r>
            <a:r>
              <a:rPr lang="cs-CZ" sz="1600" dirty="0" smtClean="0"/>
              <a:t>: </a:t>
            </a:r>
            <a:r>
              <a:rPr lang="cs-CZ" sz="1600" dirty="0" err="1" smtClean="0"/>
              <a:t>Graphs</a:t>
            </a:r>
            <a:r>
              <a:rPr lang="cs-CZ" sz="1600" dirty="0" smtClean="0"/>
              <a:t> – 2D </a:t>
            </a:r>
            <a:r>
              <a:rPr lang="cs-CZ" sz="1600" dirty="0" err="1" smtClean="0"/>
              <a:t>Graphs</a:t>
            </a:r>
            <a:r>
              <a:rPr lang="cs-CZ" sz="1600" dirty="0" smtClean="0"/>
              <a:t> – Box </a:t>
            </a:r>
            <a:r>
              <a:rPr lang="cs-CZ" sz="1600" dirty="0" err="1" smtClean="0"/>
              <a:t>Plots</a:t>
            </a:r>
            <a:r>
              <a:rPr lang="cs-CZ" sz="1600" dirty="0" smtClean="0"/>
              <a:t>... – zvolit spojitou proměnnou jako </a:t>
            </a:r>
            <a:r>
              <a:rPr lang="cs-CZ" sz="1600" dirty="0" err="1" smtClean="0"/>
              <a:t>Dependent</a:t>
            </a:r>
            <a:r>
              <a:rPr lang="cs-CZ" sz="1600" dirty="0" smtClean="0"/>
              <a:t> </a:t>
            </a:r>
            <a:r>
              <a:rPr lang="cs-CZ" sz="1600" dirty="0" err="1" smtClean="0"/>
              <a:t>variable</a:t>
            </a:r>
            <a:r>
              <a:rPr lang="cs-CZ" sz="1600" dirty="0" smtClean="0"/>
              <a:t>, zvolit jednu kategoriální proměnnou jako </a:t>
            </a:r>
            <a:r>
              <a:rPr lang="cs-CZ" sz="1600" dirty="0" err="1" smtClean="0"/>
              <a:t>Grouping</a:t>
            </a:r>
            <a:r>
              <a:rPr lang="cs-CZ" sz="1600" dirty="0" smtClean="0"/>
              <a:t> </a:t>
            </a:r>
            <a:r>
              <a:rPr lang="cs-CZ" sz="1600" dirty="0" err="1" smtClean="0"/>
              <a:t>variable</a:t>
            </a:r>
            <a:r>
              <a:rPr lang="cs-CZ" sz="1600" dirty="0" smtClean="0"/>
              <a:t> – na listu </a:t>
            </a:r>
            <a:r>
              <a:rPr lang="cs-CZ" sz="1600" dirty="0" err="1" smtClean="0"/>
              <a:t>Categorized</a:t>
            </a:r>
            <a:r>
              <a:rPr lang="cs-CZ" sz="1600" dirty="0" smtClean="0"/>
              <a:t> u X-</a:t>
            </a:r>
            <a:r>
              <a:rPr lang="cs-CZ" sz="1600" dirty="0" err="1" smtClean="0"/>
              <a:t>Categories</a:t>
            </a:r>
            <a:r>
              <a:rPr lang="cs-CZ" sz="1600" dirty="0" smtClean="0"/>
              <a:t> zatrhnout On a Layout změnit na </a:t>
            </a:r>
            <a:r>
              <a:rPr lang="cs-CZ" sz="1600" dirty="0" err="1" smtClean="0"/>
              <a:t>Overlaid</a:t>
            </a:r>
            <a:r>
              <a:rPr lang="en-US" sz="1600" dirty="0" smtClean="0"/>
              <a:t> – </a:t>
            </a:r>
            <a:r>
              <a:rPr lang="en-US" sz="1600" dirty="0" err="1" smtClean="0"/>
              <a:t>pokud</a:t>
            </a:r>
            <a:r>
              <a:rPr lang="en-US" sz="1600" dirty="0" smtClean="0"/>
              <a:t> </a:t>
            </a:r>
            <a:r>
              <a:rPr lang="en-US" sz="1600" dirty="0" err="1" smtClean="0"/>
              <a:t>chceme</a:t>
            </a:r>
            <a:r>
              <a:rPr lang="en-US" sz="1600" dirty="0" smtClean="0"/>
              <a:t> </a:t>
            </a:r>
            <a:r>
              <a:rPr lang="en-US" sz="1600" dirty="0" err="1" smtClean="0"/>
              <a:t>spojit</a:t>
            </a:r>
            <a:r>
              <a:rPr lang="en-US" sz="1600" dirty="0" smtClean="0"/>
              <a:t> </a:t>
            </a:r>
            <a:r>
              <a:rPr lang="en-US" sz="1600" dirty="0" err="1" smtClean="0"/>
              <a:t>medi</a:t>
            </a:r>
            <a:r>
              <a:rPr lang="cs-CZ" sz="1600" dirty="0" err="1" smtClean="0"/>
              <a:t>ány</a:t>
            </a:r>
            <a:r>
              <a:rPr lang="cs-CZ" sz="1600" dirty="0" smtClean="0"/>
              <a:t> či průměry, na záložce </a:t>
            </a:r>
            <a:r>
              <a:rPr lang="cs-CZ" sz="1600" dirty="0" err="1" smtClean="0"/>
              <a:t>Advanced</a:t>
            </a:r>
            <a:r>
              <a:rPr lang="cs-CZ" sz="1600" dirty="0" smtClean="0"/>
              <a:t> zatrhnout </a:t>
            </a:r>
            <a:r>
              <a:rPr lang="cs-CZ" sz="1600" dirty="0" err="1" smtClean="0"/>
              <a:t>Connect</a:t>
            </a:r>
            <a:r>
              <a:rPr lang="cs-CZ" sz="1600" dirty="0" smtClean="0"/>
              <a:t> </a:t>
            </a:r>
            <a:r>
              <a:rPr lang="cs-CZ" sz="1600" dirty="0" err="1" smtClean="0"/>
              <a:t>middle</a:t>
            </a:r>
            <a:r>
              <a:rPr lang="cs-CZ" sz="1600" dirty="0" smtClean="0"/>
              <a:t> </a:t>
            </a:r>
            <a:r>
              <a:rPr lang="cs-CZ" sz="1600" dirty="0" err="1" smtClean="0"/>
              <a:t>points</a:t>
            </a:r>
            <a:r>
              <a:rPr lang="cs-CZ" sz="1600" dirty="0" smtClean="0"/>
              <a:t> – OK </a:t>
            </a:r>
          </a:p>
          <a:p>
            <a:endParaRPr lang="cs-CZ" sz="600" dirty="0" smtClean="0"/>
          </a:p>
          <a:p>
            <a:r>
              <a:rPr lang="cs-CZ" sz="1600" i="1" dirty="0" smtClean="0"/>
              <a:t>Pokud </a:t>
            </a:r>
            <a:r>
              <a:rPr lang="cs-CZ" sz="1600" i="1" dirty="0"/>
              <a:t>bychom uvažovali model s interakcemi, zvolíme </a:t>
            </a:r>
            <a:r>
              <a:rPr lang="cs-CZ" sz="1600" i="1" dirty="0" err="1"/>
              <a:t>Factorial</a:t>
            </a:r>
            <a:r>
              <a:rPr lang="cs-CZ" sz="1600" i="1" dirty="0"/>
              <a:t> </a:t>
            </a:r>
            <a:r>
              <a:rPr lang="cs-CZ" sz="1600" i="1" dirty="0" err="1"/>
              <a:t>ANOVA</a:t>
            </a:r>
            <a:r>
              <a:rPr lang="cs-CZ" sz="1600" i="1" dirty="0"/>
              <a:t> (namísto </a:t>
            </a:r>
            <a:r>
              <a:rPr lang="cs-CZ" sz="1600" i="1" dirty="0" err="1"/>
              <a:t>Main</a:t>
            </a:r>
            <a:r>
              <a:rPr lang="cs-CZ" sz="1600" i="1" dirty="0"/>
              <a:t> </a:t>
            </a:r>
            <a:r>
              <a:rPr lang="cs-CZ" sz="1600" i="1" dirty="0" err="1"/>
              <a:t>effects</a:t>
            </a:r>
            <a:r>
              <a:rPr lang="cs-CZ" sz="1600" i="1" dirty="0"/>
              <a:t> A</a:t>
            </a:r>
            <a:r>
              <a:rPr lang="cs-CZ" sz="1600" i="1" dirty="0" smtClean="0"/>
              <a:t>.)</a:t>
            </a:r>
            <a:endParaRPr lang="cs-CZ" sz="1600" i="1" dirty="0"/>
          </a:p>
        </p:txBody>
      </p:sp>
    </p:spTree>
    <p:extLst>
      <p:ext uri="{BB962C8B-B14F-4D97-AF65-F5344CB8AC3E}">
        <p14:creationId xmlns:p14="http://schemas.microsoft.com/office/powerpoint/2010/main" val="6939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2</a:t>
            </a:r>
            <a:r>
              <a:rPr lang="cs-CZ" dirty="0" smtClean="0"/>
              <a:t> – řešení v softwaru </a:t>
            </a:r>
            <a:r>
              <a:rPr lang="cs-CZ" dirty="0" err="1" smtClean="0"/>
              <a:t>SPSS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39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54292"/>
              </p:ext>
            </p:extLst>
          </p:nvPr>
        </p:nvGraphicFramePr>
        <p:xfrm>
          <a:off x="2136067" y="1556792"/>
          <a:ext cx="5447929" cy="2346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1"/>
                <a:gridCol w="1656184"/>
                <a:gridCol w="2351584"/>
              </a:tblGrid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Pohlaví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Typ léku</a:t>
                      </a:r>
                      <a:endParaRPr lang="en-US" sz="16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Počet uzdrav</a:t>
                      </a:r>
                      <a:r>
                        <a:rPr lang="en-US" sz="1600" b="1" dirty="0" smtClean="0"/>
                        <a:t>.</a:t>
                      </a:r>
                      <a:r>
                        <a:rPr lang="cs-CZ" sz="1600" b="1" dirty="0" smtClean="0"/>
                        <a:t> pacientů</a:t>
                      </a:r>
                      <a:endParaRPr lang="en-US" sz="1600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 X</a:t>
                      </a:r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M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 X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831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Z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lék</a:t>
                      </a:r>
                      <a:r>
                        <a:rPr lang="cs-CZ" sz="1600" baseline="0" dirty="0" smtClean="0"/>
                        <a:t> Z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576358" y="3960926"/>
            <a:ext cx="83881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V softwaru </a:t>
            </a:r>
            <a:r>
              <a:rPr lang="cs-CZ" sz="1600" b="1" dirty="0" err="1" smtClean="0"/>
              <a:t>SPSS</a:t>
            </a:r>
            <a:r>
              <a:rPr lang="cs-CZ" sz="1600" b="1" dirty="0" smtClean="0"/>
              <a:t>: </a:t>
            </a:r>
            <a:r>
              <a:rPr lang="en-US" sz="1600" dirty="0"/>
              <a:t>Analyze – General Linear Model – Univariate – Dependent </a:t>
            </a:r>
            <a:r>
              <a:rPr lang="en-US" sz="1600" dirty="0" smtClean="0"/>
              <a:t>Variable</a:t>
            </a:r>
            <a:r>
              <a:rPr lang="cs-CZ" sz="1600" dirty="0" smtClean="0"/>
              <a:t>: spojitá proměnná</a:t>
            </a:r>
            <a:r>
              <a:rPr lang="en-US" sz="1600" dirty="0" smtClean="0"/>
              <a:t>, Fixed</a:t>
            </a:r>
            <a:r>
              <a:rPr lang="cs-CZ" sz="1600" dirty="0" smtClean="0"/>
              <a:t> </a:t>
            </a:r>
            <a:r>
              <a:rPr lang="en-US" sz="1600" dirty="0" smtClean="0"/>
              <a:t>Factor(s)</a:t>
            </a:r>
            <a:r>
              <a:rPr lang="cs-CZ" sz="1600" dirty="0" smtClean="0"/>
              <a:t>: kategoriální proměnné</a:t>
            </a:r>
            <a:r>
              <a:rPr lang="en-US" sz="1600" dirty="0" smtClean="0"/>
              <a:t> –&gt;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Model </a:t>
            </a:r>
            <a:r>
              <a:rPr lang="en-US" sz="1600" dirty="0"/>
              <a:t>– </a:t>
            </a:r>
            <a:r>
              <a:rPr lang="en-US" sz="1600" dirty="0" err="1" smtClean="0"/>
              <a:t>zatrhneme</a:t>
            </a:r>
            <a:r>
              <a:rPr lang="en-US" sz="1600" dirty="0" smtClean="0"/>
              <a:t> Custom </a:t>
            </a:r>
            <a:r>
              <a:rPr lang="en-US" sz="1600" dirty="0"/>
              <a:t>– </a:t>
            </a:r>
            <a:r>
              <a:rPr lang="en-US" sz="1600" dirty="0" err="1"/>
              <a:t>vybereme</a:t>
            </a:r>
            <a:r>
              <a:rPr lang="en-US" sz="1600" dirty="0"/>
              <a:t> </a:t>
            </a:r>
            <a:r>
              <a:rPr lang="en-US" sz="1600" dirty="0" err="1" smtClean="0"/>
              <a:t>Typ</a:t>
            </a:r>
            <a:r>
              <a:rPr lang="en-US" sz="1600" dirty="0" err="1"/>
              <a:t>:</a:t>
            </a:r>
            <a:r>
              <a:rPr lang="en-US" sz="1600" dirty="0" err="1" smtClean="0"/>
              <a:t>Main</a:t>
            </a:r>
            <a:r>
              <a:rPr lang="en-US" sz="1600" dirty="0" smtClean="0"/>
              <a:t> </a:t>
            </a:r>
            <a:r>
              <a:rPr lang="en-US" sz="1600" dirty="0"/>
              <a:t>effects – </a:t>
            </a:r>
            <a:r>
              <a:rPr lang="en-US" sz="1600" dirty="0" smtClean="0"/>
              <a:t>do Model </a:t>
            </a:r>
            <a:r>
              <a:rPr lang="cs-CZ" sz="1600" dirty="0" smtClean="0"/>
              <a:t>přetáhneme </a:t>
            </a:r>
            <a:r>
              <a:rPr lang="en-US" sz="1600" dirty="0" smtClean="0"/>
              <a:t>A</a:t>
            </a:r>
            <a:r>
              <a:rPr lang="en-US" sz="1600" dirty="0"/>
              <a:t>, B </a:t>
            </a:r>
            <a:r>
              <a:rPr lang="cs-CZ" sz="1600" dirty="0" smtClean="0"/>
              <a:t>(</a:t>
            </a:r>
            <a:r>
              <a:rPr lang="cs-CZ" sz="1600" i="1" dirty="0" smtClean="0"/>
              <a:t>pokud bychom chtěli model s interakcemi necháme zatržené Full </a:t>
            </a:r>
            <a:r>
              <a:rPr lang="cs-CZ" sz="1600" i="1" dirty="0" err="1" smtClean="0"/>
              <a:t>factorial</a:t>
            </a:r>
            <a:r>
              <a:rPr lang="cs-CZ" sz="1600" dirty="0" smtClean="0"/>
              <a:t>) </a:t>
            </a:r>
            <a:r>
              <a:rPr lang="en-US" sz="1600" dirty="0"/>
              <a:t>– </a:t>
            </a:r>
            <a:r>
              <a:rPr lang="en-US" sz="1600" dirty="0" err="1"/>
              <a:t>odškrtneme</a:t>
            </a:r>
            <a:r>
              <a:rPr lang="en-US" sz="1600" dirty="0"/>
              <a:t> Include intercept in model – Continue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Post </a:t>
            </a:r>
            <a:r>
              <a:rPr lang="en-US" sz="1600" dirty="0"/>
              <a:t>Hoc – Post </a:t>
            </a:r>
            <a:r>
              <a:rPr lang="en-US" sz="1600" dirty="0" smtClean="0"/>
              <a:t>hoc</a:t>
            </a:r>
            <a:r>
              <a:rPr lang="cs-CZ" sz="1600" dirty="0" smtClean="0"/>
              <a:t> </a:t>
            </a:r>
            <a:r>
              <a:rPr lang="en-US" sz="1600" dirty="0" smtClean="0"/>
              <a:t>Tests for</a:t>
            </a:r>
            <a:r>
              <a:rPr lang="cs-CZ" sz="1600" dirty="0" smtClean="0"/>
              <a:t>: zvolit kategoriální proměnnou</a:t>
            </a:r>
            <a:r>
              <a:rPr lang="en-US" sz="1600" dirty="0" smtClean="0"/>
              <a:t> </a:t>
            </a:r>
            <a:r>
              <a:rPr lang="en-US" sz="1600" dirty="0"/>
              <a:t>– </a:t>
            </a:r>
            <a:r>
              <a:rPr lang="en-US" sz="1600" dirty="0" err="1"/>
              <a:t>zatrhneme</a:t>
            </a:r>
            <a:r>
              <a:rPr lang="en-US" sz="1600" dirty="0"/>
              <a:t> </a:t>
            </a:r>
            <a:r>
              <a:rPr lang="en-US" sz="1600" dirty="0" err="1" smtClean="0"/>
              <a:t>Tukey’s</a:t>
            </a:r>
            <a:r>
              <a:rPr lang="en-US" sz="1600" dirty="0" smtClean="0"/>
              <a:t>-b </a:t>
            </a:r>
            <a:r>
              <a:rPr lang="en-US" sz="1600" dirty="0"/>
              <a:t>– </a:t>
            </a:r>
            <a:r>
              <a:rPr lang="en-US" sz="1600" dirty="0" smtClean="0"/>
              <a:t>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Plots: </a:t>
            </a:r>
            <a:r>
              <a:rPr lang="en-US" sz="1600" dirty="0" err="1" smtClean="0"/>
              <a:t>zvolit</a:t>
            </a:r>
            <a:r>
              <a:rPr lang="en-US" sz="1600" dirty="0" smtClean="0"/>
              <a:t> prom</a:t>
            </a:r>
            <a:r>
              <a:rPr lang="cs-CZ" sz="1600" dirty="0" err="1" smtClean="0"/>
              <a:t>ěnné</a:t>
            </a:r>
            <a:r>
              <a:rPr lang="cs-CZ" sz="1600" dirty="0" smtClean="0"/>
              <a:t> do </a:t>
            </a:r>
            <a:r>
              <a:rPr lang="cs-CZ" sz="1600" dirty="0" err="1" smtClean="0"/>
              <a:t>Horizontal</a:t>
            </a:r>
            <a:r>
              <a:rPr lang="cs-CZ" sz="1600" dirty="0" smtClean="0"/>
              <a:t> Axis a </a:t>
            </a:r>
            <a:r>
              <a:rPr lang="cs-CZ" sz="1600" dirty="0" err="1" smtClean="0"/>
              <a:t>Separte</a:t>
            </a:r>
            <a:r>
              <a:rPr lang="cs-CZ" sz="1600" dirty="0" smtClean="0"/>
              <a:t> Lines – </a:t>
            </a:r>
            <a:r>
              <a:rPr lang="cs-CZ" sz="1600" dirty="0" err="1" smtClean="0"/>
              <a:t>Add</a:t>
            </a:r>
            <a:r>
              <a:rPr lang="cs-CZ" sz="1600" dirty="0" smtClean="0"/>
              <a:t> – </a:t>
            </a:r>
            <a:r>
              <a:rPr lang="cs-CZ" sz="1600" dirty="0" err="1" smtClean="0"/>
              <a:t>Continue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Options... – Homogeneity tests – Continue </a:t>
            </a:r>
            <a:r>
              <a:rPr lang="cs-CZ" sz="1600" dirty="0" smtClean="0"/>
              <a:t> </a:t>
            </a:r>
          </a:p>
          <a:p>
            <a:endParaRPr lang="cs-CZ" sz="600" dirty="0"/>
          </a:p>
          <a:p>
            <a:r>
              <a:rPr lang="cs-CZ" sz="1600" i="1" dirty="0"/>
              <a:t>Vykreslení krabicových grafů podle obou proměnných</a:t>
            </a:r>
            <a:r>
              <a:rPr lang="cs-CZ" sz="1600" dirty="0" smtClean="0"/>
              <a:t>: </a:t>
            </a:r>
            <a:r>
              <a:rPr lang="cs-CZ" sz="1600" dirty="0" err="1" smtClean="0"/>
              <a:t>Graphs</a:t>
            </a:r>
            <a:r>
              <a:rPr lang="cs-CZ" sz="1600" dirty="0" smtClean="0"/>
              <a:t> – </a:t>
            </a:r>
            <a:r>
              <a:rPr lang="cs-CZ" sz="1600" dirty="0" err="1" smtClean="0"/>
              <a:t>Legacy</a:t>
            </a:r>
            <a:r>
              <a:rPr lang="cs-CZ" sz="1600" dirty="0" smtClean="0"/>
              <a:t> </a:t>
            </a:r>
            <a:r>
              <a:rPr lang="cs-CZ" sz="1600" dirty="0" err="1" smtClean="0"/>
              <a:t>Dialogs</a:t>
            </a:r>
            <a:r>
              <a:rPr lang="cs-CZ" sz="1600" dirty="0" smtClean="0"/>
              <a:t> – </a:t>
            </a:r>
            <a:r>
              <a:rPr lang="cs-CZ" sz="1600" dirty="0" err="1" smtClean="0"/>
              <a:t>Boxplot</a:t>
            </a:r>
            <a:r>
              <a:rPr lang="cs-CZ" sz="1600" dirty="0" smtClean="0"/>
              <a:t>... – </a:t>
            </a:r>
            <a:r>
              <a:rPr lang="cs-CZ" sz="1600" dirty="0" err="1" smtClean="0"/>
              <a:t>Clustered</a:t>
            </a:r>
            <a:r>
              <a:rPr lang="cs-CZ" sz="1600" dirty="0" smtClean="0"/>
              <a:t> – </a:t>
            </a:r>
            <a:r>
              <a:rPr lang="cs-CZ" sz="1600" dirty="0" err="1" smtClean="0"/>
              <a:t>Define</a:t>
            </a:r>
            <a:r>
              <a:rPr lang="cs-CZ" sz="1600" dirty="0" smtClean="0"/>
              <a:t> – zvolit </a:t>
            </a:r>
            <a:r>
              <a:rPr lang="cs-CZ" sz="1600" dirty="0" err="1" smtClean="0"/>
              <a:t>Variable</a:t>
            </a:r>
            <a:r>
              <a:rPr lang="cs-CZ" sz="1600" dirty="0" smtClean="0"/>
              <a:t> </a:t>
            </a:r>
            <a:r>
              <a:rPr lang="cs-CZ" sz="1600" dirty="0" err="1" smtClean="0"/>
              <a:t>Category</a:t>
            </a:r>
            <a:r>
              <a:rPr lang="cs-CZ" sz="1600" dirty="0" smtClean="0"/>
              <a:t> Axis a </a:t>
            </a:r>
            <a:r>
              <a:rPr lang="cs-CZ" sz="1600" dirty="0" err="1" smtClean="0"/>
              <a:t>Define</a:t>
            </a:r>
            <a:r>
              <a:rPr lang="cs-CZ" sz="1600" dirty="0" smtClean="0"/>
              <a:t> </a:t>
            </a:r>
            <a:r>
              <a:rPr lang="cs-CZ" sz="1600" dirty="0" err="1" smtClean="0"/>
              <a:t>Clusters</a:t>
            </a:r>
            <a:r>
              <a:rPr lang="cs-CZ" sz="1600" dirty="0" smtClean="0"/>
              <a:t> by - OK</a:t>
            </a:r>
            <a:endParaRPr lang="en-US" sz="1600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76358" y="1052736"/>
            <a:ext cx="838813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Zjistěte, zda má vliv pohlaví a typ léku na počet nežádoucích účinků u pacientů </a:t>
            </a:r>
            <a:br>
              <a:rPr lang="cs-CZ" dirty="0" smtClean="0"/>
            </a:br>
            <a:r>
              <a:rPr lang="cs-CZ" dirty="0" smtClean="0"/>
              <a:t>s leukémií.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235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cs-CZ" sz="4000" dirty="0" smtClean="0"/>
              <a:t>Vícerozměrné</a:t>
            </a:r>
            <a:r>
              <a:rPr lang="en-US" sz="4000" dirty="0" smtClean="0"/>
              <a:t> </a:t>
            </a:r>
            <a:r>
              <a:rPr lang="cs-CZ" sz="4000" dirty="0" smtClean="0"/>
              <a:t>charakteristiky</a:t>
            </a:r>
            <a:endParaRPr lang="en-US" sz="40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71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</a:t>
            </a:r>
            <a:r>
              <a:rPr lang="en-US" dirty="0" smtClean="0"/>
              <a:t>2</a:t>
            </a:r>
            <a:r>
              <a:rPr lang="cs-CZ" dirty="0" smtClean="0"/>
              <a:t> – řešení v softwaru R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40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76358" y="2276872"/>
            <a:ext cx="838813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/>
              <a:t>V softwaru </a:t>
            </a:r>
            <a:r>
              <a:rPr lang="cs-CZ" sz="1600" b="1" dirty="0" smtClean="0"/>
              <a:t>R:</a:t>
            </a:r>
          </a:p>
          <a:p>
            <a:r>
              <a:rPr lang="en-US" sz="1600" dirty="0"/>
              <a:t>data &lt;- </a:t>
            </a:r>
            <a:r>
              <a:rPr lang="en-US" sz="1600" dirty="0" err="1"/>
              <a:t>data.frame</a:t>
            </a:r>
            <a:r>
              <a:rPr lang="en-US" sz="1600" dirty="0"/>
              <a:t>(</a:t>
            </a:r>
            <a:r>
              <a:rPr lang="en-US" sz="1600" dirty="0" err="1"/>
              <a:t>pohl</a:t>
            </a:r>
            <a:r>
              <a:rPr lang="en-US" sz="1600" dirty="0"/>
              <a:t>=c(1,1,1,2,2,2),</a:t>
            </a:r>
            <a:r>
              <a:rPr lang="en-US" sz="1600" dirty="0" err="1"/>
              <a:t>lek</a:t>
            </a:r>
            <a:r>
              <a:rPr lang="en-US" sz="1600" dirty="0"/>
              <a:t>=c(1,2,3,1,2,3),</a:t>
            </a:r>
            <a:r>
              <a:rPr lang="en-US" sz="1600" dirty="0" err="1"/>
              <a:t>pocet</a:t>
            </a:r>
            <a:r>
              <a:rPr lang="en-US" sz="1600" dirty="0"/>
              <a:t>=c(1,1,6,3,4,9))</a:t>
            </a:r>
          </a:p>
          <a:p>
            <a:r>
              <a:rPr lang="en-US" sz="1600" dirty="0"/>
              <a:t>data</a:t>
            </a:r>
          </a:p>
          <a:p>
            <a:endParaRPr lang="en-US" sz="1600" dirty="0"/>
          </a:p>
          <a:p>
            <a:r>
              <a:rPr lang="en-US" sz="1600" dirty="0" err="1"/>
              <a:t>model_bez_interakce</a:t>
            </a:r>
            <a:r>
              <a:rPr lang="en-US" sz="1600" dirty="0"/>
              <a:t> &lt;- </a:t>
            </a:r>
            <a:r>
              <a:rPr lang="en-US" sz="1600" dirty="0" err="1"/>
              <a:t>aov</a:t>
            </a:r>
            <a:r>
              <a:rPr lang="en-US" sz="1600" dirty="0"/>
              <a:t>(</a:t>
            </a:r>
            <a:r>
              <a:rPr lang="en-US" sz="1600" dirty="0" err="1"/>
              <a:t>data$pocet</a:t>
            </a:r>
            <a:r>
              <a:rPr lang="en-US" sz="1600" dirty="0"/>
              <a:t> ~ (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data$pohl</a:t>
            </a:r>
            <a:r>
              <a:rPr lang="en-US" sz="1600" dirty="0"/>
              <a:t>)+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data$lek</a:t>
            </a:r>
            <a:r>
              <a:rPr lang="en-US" sz="1600" dirty="0"/>
              <a:t>)))</a:t>
            </a:r>
          </a:p>
          <a:p>
            <a:r>
              <a:rPr lang="en-US" sz="1600" dirty="0"/>
              <a:t>summary(</a:t>
            </a:r>
            <a:r>
              <a:rPr lang="en-US" sz="1600" dirty="0" err="1"/>
              <a:t>model_bez_interakce</a:t>
            </a:r>
            <a:r>
              <a:rPr lang="en-US" sz="1600" dirty="0"/>
              <a:t>)</a:t>
            </a:r>
          </a:p>
          <a:p>
            <a:r>
              <a:rPr lang="en-US" sz="1600" dirty="0" err="1"/>
              <a:t>TukeyHSD</a:t>
            </a:r>
            <a:r>
              <a:rPr lang="en-US" sz="1600" dirty="0"/>
              <a:t>(</a:t>
            </a:r>
            <a:r>
              <a:rPr lang="en-US" sz="1600" dirty="0" err="1"/>
              <a:t>model_bez_interakce</a:t>
            </a:r>
            <a:r>
              <a:rPr lang="en-US" sz="1600" dirty="0"/>
              <a:t>) # post-hoc test</a:t>
            </a:r>
          </a:p>
          <a:p>
            <a:endParaRPr lang="en-US" sz="1600" dirty="0"/>
          </a:p>
          <a:p>
            <a:r>
              <a:rPr lang="en-US" sz="1600" dirty="0"/>
              <a:t># 2. </a:t>
            </a:r>
            <a:r>
              <a:rPr lang="en-US" sz="1600" dirty="0" err="1"/>
              <a:t>zpusob</a:t>
            </a:r>
            <a:r>
              <a:rPr lang="en-US" sz="1600" dirty="0"/>
              <a:t>: </a:t>
            </a:r>
            <a:r>
              <a:rPr lang="en-US" sz="1600" dirty="0" err="1"/>
              <a:t>anova</a:t>
            </a:r>
            <a:r>
              <a:rPr lang="en-US" sz="1600" dirty="0"/>
              <a:t>(lm(</a:t>
            </a:r>
            <a:r>
              <a:rPr lang="en-US" sz="1600" dirty="0" err="1"/>
              <a:t>data$pocet</a:t>
            </a:r>
            <a:r>
              <a:rPr lang="en-US" sz="1600" dirty="0"/>
              <a:t> ~ (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data$pohl</a:t>
            </a:r>
            <a:r>
              <a:rPr lang="en-US" sz="1600" dirty="0"/>
              <a:t>)+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data$lek</a:t>
            </a:r>
            <a:r>
              <a:rPr lang="en-US" sz="1600" dirty="0"/>
              <a:t>))))</a:t>
            </a:r>
          </a:p>
          <a:p>
            <a:endParaRPr lang="en-US" sz="1600" dirty="0"/>
          </a:p>
          <a:p>
            <a:r>
              <a:rPr lang="en-US" sz="1600" dirty="0" err="1"/>
              <a:t>model_s_interakci</a:t>
            </a:r>
            <a:r>
              <a:rPr lang="en-US" sz="1600" dirty="0"/>
              <a:t> &lt;- </a:t>
            </a:r>
            <a:r>
              <a:rPr lang="en-US" sz="1600" dirty="0" err="1"/>
              <a:t>aov</a:t>
            </a:r>
            <a:r>
              <a:rPr lang="en-US" sz="1600" dirty="0"/>
              <a:t>(</a:t>
            </a:r>
            <a:r>
              <a:rPr lang="en-US" sz="1600" dirty="0" err="1"/>
              <a:t>data$pocet</a:t>
            </a:r>
            <a:r>
              <a:rPr lang="en-US" sz="1600" dirty="0"/>
              <a:t> ~ (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data$pohl</a:t>
            </a:r>
            <a:r>
              <a:rPr lang="en-US" sz="1600" dirty="0"/>
              <a:t>)*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data$lek</a:t>
            </a:r>
            <a:r>
              <a:rPr lang="en-US" sz="1600" dirty="0"/>
              <a:t>)))</a:t>
            </a:r>
          </a:p>
          <a:p>
            <a:r>
              <a:rPr lang="en-US" sz="1600" dirty="0"/>
              <a:t>summary(</a:t>
            </a:r>
            <a:r>
              <a:rPr lang="en-US" sz="1600" dirty="0" err="1"/>
              <a:t>model_s_interakci</a:t>
            </a:r>
            <a:r>
              <a:rPr lang="en-US" sz="1600" dirty="0" smtClean="0"/>
              <a:t>)</a:t>
            </a:r>
            <a:endParaRPr lang="cs-CZ" sz="1600" dirty="0" smtClean="0"/>
          </a:p>
          <a:p>
            <a:endParaRPr lang="cs-CZ" sz="1600" dirty="0"/>
          </a:p>
          <a:p>
            <a:r>
              <a:rPr lang="en-US" sz="1600" dirty="0"/>
              <a:t>boxplot(</a:t>
            </a:r>
            <a:r>
              <a:rPr lang="en-US" sz="1600" dirty="0" err="1"/>
              <a:t>data$pocet</a:t>
            </a:r>
            <a:r>
              <a:rPr lang="en-US" sz="1600" dirty="0"/>
              <a:t> ~(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data$pohl</a:t>
            </a:r>
            <a:r>
              <a:rPr lang="en-US" sz="1600" dirty="0"/>
              <a:t>)*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data$lek</a:t>
            </a:r>
            <a:r>
              <a:rPr lang="en-US" sz="1600" dirty="0" smtClean="0"/>
              <a:t>)))</a:t>
            </a:r>
          </a:p>
          <a:p>
            <a:endParaRPr lang="en-US" sz="1600" dirty="0"/>
          </a:p>
          <a:p>
            <a:r>
              <a:rPr lang="en-US" sz="1600" dirty="0"/>
              <a:t>library("car</a:t>
            </a:r>
            <a:r>
              <a:rPr lang="en-US" sz="1600" dirty="0" smtClean="0"/>
              <a:t>") # </a:t>
            </a:r>
            <a:r>
              <a:rPr lang="en-US" sz="1600" dirty="0" err="1" smtClean="0"/>
              <a:t>instalace</a:t>
            </a:r>
            <a:r>
              <a:rPr lang="en-US" sz="1600" dirty="0" smtClean="0"/>
              <a:t> </a:t>
            </a:r>
            <a:r>
              <a:rPr lang="en-US" sz="1600" dirty="0" err="1" smtClean="0"/>
              <a:t>baliku</a:t>
            </a:r>
            <a:r>
              <a:rPr lang="en-US" sz="1600" dirty="0" smtClean="0"/>
              <a:t> car </a:t>
            </a:r>
            <a:r>
              <a:rPr lang="en-US" sz="1600" dirty="0" err="1" smtClean="0"/>
              <a:t>pomoci</a:t>
            </a:r>
            <a:r>
              <a:rPr lang="en-US" sz="1600" dirty="0"/>
              <a:t>: </a:t>
            </a:r>
            <a:r>
              <a:rPr lang="en-US" sz="1600" dirty="0" err="1"/>
              <a:t>install.packages</a:t>
            </a:r>
            <a:r>
              <a:rPr lang="en-US" sz="1600" dirty="0"/>
              <a:t>("car")</a:t>
            </a:r>
          </a:p>
          <a:p>
            <a:r>
              <a:rPr lang="en-US" sz="1600" dirty="0" err="1"/>
              <a:t>leveneTest</a:t>
            </a:r>
            <a:r>
              <a:rPr lang="en-US" sz="1600" dirty="0"/>
              <a:t>(</a:t>
            </a:r>
            <a:r>
              <a:rPr lang="en-US" sz="1600" dirty="0" err="1"/>
              <a:t>data$pocet</a:t>
            </a:r>
            <a:r>
              <a:rPr lang="en-US" sz="1600" dirty="0"/>
              <a:t> ~ (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data$pohl</a:t>
            </a:r>
            <a:r>
              <a:rPr lang="en-US" sz="1600" dirty="0"/>
              <a:t>)*</a:t>
            </a:r>
            <a:r>
              <a:rPr lang="en-US" sz="1600" dirty="0" err="1"/>
              <a:t>as.factor</a:t>
            </a:r>
            <a:r>
              <a:rPr lang="en-US" sz="1600" dirty="0"/>
              <a:t>(</a:t>
            </a:r>
            <a:r>
              <a:rPr lang="en-US" sz="1600" dirty="0" err="1"/>
              <a:t>data$lek</a:t>
            </a:r>
            <a:r>
              <a:rPr lang="en-US" sz="1600" dirty="0"/>
              <a:t>)),center=mean)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576358" y="1196752"/>
            <a:ext cx="838813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Zjistěte, zda má vliv pohlaví a typ léku na počet nežádoucích účinků u pacientů </a:t>
            </a:r>
            <a:br>
              <a:rPr lang="cs-CZ" dirty="0"/>
            </a:br>
            <a:r>
              <a:rPr lang="cs-CZ" dirty="0"/>
              <a:t>s leukémií.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55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41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576358" y="1196753"/>
            <a:ext cx="8100098" cy="115212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Zjistěte, zda má vliv pohlaví a typ onemocnění na objem hipokampu.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Ukázka datového souboru:</a:t>
            </a:r>
            <a:endParaRPr lang="en-US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03101"/>
              </p:ext>
            </p:extLst>
          </p:nvPr>
        </p:nvGraphicFramePr>
        <p:xfrm>
          <a:off x="755576" y="2492896"/>
          <a:ext cx="5256584" cy="2664300"/>
        </p:xfrm>
        <a:graphic>
          <a:graphicData uri="http://schemas.openxmlformats.org/drawingml/2006/table">
            <a:tbl>
              <a:tblPr/>
              <a:tblGrid>
                <a:gridCol w="485756"/>
                <a:gridCol w="1110302"/>
                <a:gridCol w="1127650"/>
                <a:gridCol w="2532876"/>
              </a:tblGrid>
              <a:tr h="266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Group_3kat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Gender_rek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Hippocampus_volume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(mm3)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6996.1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7187.3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7030.2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6891.6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6332.9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6303.7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6170.8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5984.1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6052.4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709326" y="544522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Legenda k proměnné Group_3kat:</a:t>
            </a:r>
          </a:p>
          <a:p>
            <a:r>
              <a:rPr lang="cs-CZ" sz="1600" dirty="0" smtClean="0"/>
              <a:t>1...</a:t>
            </a:r>
            <a:r>
              <a:rPr lang="cs-CZ" sz="1600" dirty="0" err="1" smtClean="0"/>
              <a:t>CN</a:t>
            </a:r>
            <a:r>
              <a:rPr lang="cs-CZ" sz="1600" dirty="0" smtClean="0"/>
              <a:t> (kontroly)</a:t>
            </a:r>
          </a:p>
          <a:p>
            <a:r>
              <a:rPr lang="cs-CZ" sz="1600" dirty="0" smtClean="0"/>
              <a:t>2...</a:t>
            </a:r>
            <a:r>
              <a:rPr lang="cs-CZ" sz="1600" dirty="0" err="1" smtClean="0"/>
              <a:t>MCI</a:t>
            </a:r>
            <a:r>
              <a:rPr lang="cs-CZ" sz="1600" dirty="0" smtClean="0"/>
              <a:t> (mírná kognitivní porucha)</a:t>
            </a:r>
          </a:p>
          <a:p>
            <a:r>
              <a:rPr lang="cs-CZ" sz="1600" dirty="0" smtClean="0"/>
              <a:t>3...AD (Alzheimerova choroba)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965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 – popisná sumarizace dat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42</a:t>
            </a:fld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438724"/>
              </p:ext>
            </p:extLst>
          </p:nvPr>
        </p:nvGraphicFramePr>
        <p:xfrm>
          <a:off x="683568" y="1412776"/>
          <a:ext cx="7128792" cy="4392483"/>
        </p:xfrm>
        <a:graphic>
          <a:graphicData uri="http://schemas.openxmlformats.org/drawingml/2006/table">
            <a:tbl>
              <a:tblPr/>
              <a:tblGrid>
                <a:gridCol w="844326"/>
                <a:gridCol w="844326"/>
                <a:gridCol w="906690"/>
                <a:gridCol w="906690"/>
                <a:gridCol w="906690"/>
                <a:gridCol w="906690"/>
                <a:gridCol w="906690"/>
                <a:gridCol w="906690"/>
              </a:tblGrid>
              <a:tr h="40022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Skupina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Pohlaví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Průměr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SD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Medián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Minimum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Maximum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8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CN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7018.3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190.1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7036.1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6509.6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7430.1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7087.3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176.0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7081.1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6674.4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7486.6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7054.3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185.7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7048.6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6509.6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7486.6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8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MCI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6476.7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171.8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6460.4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6155.1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6984.8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260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6595.2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164.1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6589.5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6159.1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7125.6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6552.6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176.2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6555.0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6155.1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7125.6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8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6215.0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178.8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6237.8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5805.2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6619.0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6293.0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174.8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6250.8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5844.3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6756.9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197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6255.4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180.6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6248.0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5805.2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6756.9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68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351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6575.6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364.8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6498.2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5805.2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7430.1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482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6653.8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323.9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6610.0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5844.3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7486.6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6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833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6620.9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343.7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6580.9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5805.2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7486.6</a:t>
                      </a:r>
                      <a:endParaRPr lang="cs-CZ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22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</a:t>
            </a:r>
            <a:r>
              <a:rPr lang="cs-CZ" dirty="0" smtClean="0"/>
              <a:t>3 </a:t>
            </a:r>
            <a:r>
              <a:rPr lang="cs-CZ" dirty="0"/>
              <a:t>– </a:t>
            </a:r>
            <a:r>
              <a:rPr lang="cs-CZ" dirty="0" smtClean="0"/>
              <a:t>krabicový graf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43</a:t>
            </a:fld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7" y="1364704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římá spojnice 6"/>
          <p:cNvCxnSpPr/>
          <p:nvPr/>
        </p:nvCxnSpPr>
        <p:spPr>
          <a:xfrm>
            <a:off x="2555776" y="2420888"/>
            <a:ext cx="1108843" cy="936104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664619" y="3356992"/>
            <a:ext cx="1048691" cy="62045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2123728" y="2492896"/>
            <a:ext cx="1080120" cy="108012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248261" y="3573016"/>
            <a:ext cx="1080120" cy="41795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5724128" y="2636912"/>
            <a:ext cx="302433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/>
              </a:rPr>
              <a:t>→</a:t>
            </a:r>
            <a:r>
              <a:rPr lang="cs-CZ" sz="2000" dirty="0" smtClean="0">
                <a:solidFill>
                  <a:srgbClr val="0070C0"/>
                </a:solidFill>
                <a:latin typeface="Calibri"/>
              </a:rPr>
              <a:t> interakci sice očekávat nebudeme, přesto si ale model s interakcí raději spočítáme </a:t>
            </a:r>
          </a:p>
          <a:p>
            <a:endParaRPr lang="cs-CZ" sz="1100" dirty="0" smtClean="0">
              <a:solidFill>
                <a:srgbClr val="0070C0"/>
              </a:solidFill>
              <a:latin typeface="Calibri"/>
            </a:endParaRPr>
          </a:p>
          <a:p>
            <a:r>
              <a:rPr lang="cs-CZ" sz="2000" dirty="0" smtClean="0">
                <a:solidFill>
                  <a:srgbClr val="0070C0"/>
                </a:solidFill>
                <a:latin typeface="Calibri"/>
              </a:rPr>
              <a:t>(nejdřív ale musíme ověřit předpoklady)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7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 – ověření normality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44</a:t>
            </a:fld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2" y="1052736"/>
            <a:ext cx="6945804" cy="5565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2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 – homogenita rozptylů a nezávislost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45</a:t>
            </a:fld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294518"/>
            <a:ext cx="4104456" cy="269188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11560" y="4933617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Nezávislost: </a:t>
            </a:r>
          </a:p>
          <a:p>
            <a:r>
              <a:rPr lang="cs-CZ" sz="2000" dirty="0">
                <a:solidFill>
                  <a:srgbClr val="0070C0"/>
                </a:solidFill>
              </a:rPr>
              <a:t>P</a:t>
            </a:r>
            <a:r>
              <a:rPr lang="cs-CZ" sz="2000" dirty="0" smtClean="0">
                <a:solidFill>
                  <a:srgbClr val="0070C0"/>
                </a:solidFill>
              </a:rPr>
              <a:t>rotože žádný subjekt nebyl současně  ve více skupinách, nezávislost </a:t>
            </a:r>
            <a:r>
              <a:rPr lang="cs-CZ" sz="2000" dirty="0">
                <a:solidFill>
                  <a:srgbClr val="0070C0"/>
                </a:solidFill>
              </a:rPr>
              <a:t>můžeme </a:t>
            </a:r>
            <a:r>
              <a:rPr lang="cs-CZ" sz="2000" dirty="0" smtClean="0">
                <a:solidFill>
                  <a:srgbClr val="0070C0"/>
                </a:solidFill>
              </a:rPr>
              <a:t>předpokládat.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11560" y="393923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70C0"/>
                </a:solidFill>
              </a:rPr>
              <a:t>p=0,440 </a:t>
            </a:r>
            <a:r>
              <a:rPr lang="en-US" sz="2000" dirty="0" smtClean="0">
                <a:solidFill>
                  <a:srgbClr val="0070C0"/>
                </a:solidFill>
              </a:rPr>
              <a:t>&gt;</a:t>
            </a:r>
            <a:r>
              <a:rPr lang="cs-CZ" sz="2000" dirty="0" smtClean="0">
                <a:solidFill>
                  <a:srgbClr val="0070C0"/>
                </a:solidFill>
              </a:rPr>
              <a:t> 0,05 </a:t>
            </a:r>
            <a:r>
              <a:rPr lang="cs-CZ" sz="2000" dirty="0" smtClean="0">
                <a:solidFill>
                  <a:srgbClr val="0070C0"/>
                </a:solidFill>
                <a:latin typeface="Calibri"/>
              </a:rPr>
              <a:t>→</a:t>
            </a:r>
            <a:r>
              <a:rPr lang="en-US" sz="2000" dirty="0" smtClean="0">
                <a:solidFill>
                  <a:srgbClr val="0070C0"/>
                </a:solidFill>
                <a:latin typeface="Calibri"/>
              </a:rPr>
              <a:t> </a:t>
            </a:r>
            <a:r>
              <a:rPr lang="cs-CZ" sz="2000" dirty="0" smtClean="0">
                <a:solidFill>
                  <a:srgbClr val="0070C0"/>
                </a:solidFill>
                <a:latin typeface="Calibri"/>
              </a:rPr>
              <a:t>nezamítáme homogenitu rozptylů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1560" y="1124744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Homogenita rozptylů:</a:t>
            </a:r>
          </a:p>
        </p:txBody>
      </p:sp>
    </p:spTree>
    <p:extLst>
      <p:ext uri="{BB962C8B-B14F-4D97-AF65-F5344CB8AC3E}">
        <p14:creationId xmlns:p14="http://schemas.microsoft.com/office/powerpoint/2010/main" val="255059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 – model s interakcí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46</a:t>
            </a:fld>
            <a:endParaRPr lang="cs-CZ" dirty="0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46" y="1032406"/>
            <a:ext cx="8605142" cy="340470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461306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/>
              </a:rPr>
              <a:t>→</a:t>
            </a:r>
            <a:r>
              <a:rPr lang="cs-CZ" sz="2000" dirty="0" smtClean="0">
                <a:solidFill>
                  <a:srgbClr val="0070C0"/>
                </a:solidFill>
                <a:latin typeface="Calibri"/>
              </a:rPr>
              <a:t> není statisticky významná interakce, proto spočítáme model bez interakce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3 – model bez interakce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47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83568" y="4449306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/>
              </a:rPr>
              <a:t>→</a:t>
            </a:r>
            <a:r>
              <a:rPr lang="cs-CZ" sz="2000" dirty="0" smtClean="0">
                <a:solidFill>
                  <a:srgbClr val="0070C0"/>
                </a:solidFill>
                <a:latin typeface="Calibri"/>
              </a:rPr>
              <a:t> statisticky významný vliv pohlaví i typu onemocnění na objem hipokampu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3" name="Obrázek 2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5"/>
            <a:ext cx="7303862" cy="295232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83568" y="488135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Calibri"/>
              </a:rPr>
              <a:t>→</a:t>
            </a:r>
            <a:r>
              <a:rPr lang="cs-CZ" sz="2000" dirty="0" smtClean="0">
                <a:solidFill>
                  <a:srgbClr val="0070C0"/>
                </a:solidFill>
                <a:latin typeface="Calibri"/>
              </a:rPr>
              <a:t> protože  typ onemocnění má více než 2 kategorie, musíme provést post-hoc test, abychom zjistili, mezi kterými kategoriemi je statisticky významný rozdíl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65"/>
          <a:stretch/>
        </p:blipFill>
        <p:spPr bwMode="auto">
          <a:xfrm>
            <a:off x="5335623" y="1135427"/>
            <a:ext cx="3740658" cy="332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6084168" y="4077072"/>
            <a:ext cx="2391504" cy="392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 </a:t>
            </a:r>
            <a:r>
              <a:rPr lang="cs-CZ" dirty="0" smtClean="0"/>
              <a:t>3 – interpretace 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48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4509120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Verdana" panose="020B0604030504040204" pitchFamily="34" charset="0"/>
              <a:buChar char="-"/>
            </a:pPr>
            <a:r>
              <a:rPr lang="cs-CZ" sz="2000" dirty="0" smtClean="0">
                <a:solidFill>
                  <a:srgbClr val="0070C0"/>
                </a:solidFill>
                <a:latin typeface="Calibri"/>
              </a:rPr>
              <a:t>statisticky významný vliv pohlaví i typu onemocnění na objem hipokampu, přičemž mezi pohlavím a typem onemocnění nenastává interakce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9552" y="5235296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Verdana" panose="020B0604030504040204" pitchFamily="34" charset="0"/>
              <a:buChar char="-"/>
            </a:pPr>
            <a:r>
              <a:rPr lang="cs-CZ" sz="2000" dirty="0" smtClean="0">
                <a:solidFill>
                  <a:srgbClr val="0070C0"/>
                </a:solidFill>
                <a:latin typeface="Calibri"/>
              </a:rPr>
              <a:t>u </a:t>
            </a:r>
            <a:r>
              <a:rPr lang="cs-CZ" sz="2000" dirty="0">
                <a:solidFill>
                  <a:srgbClr val="0070C0"/>
                </a:solidFill>
                <a:latin typeface="Calibri"/>
              </a:rPr>
              <a:t>mužů</a:t>
            </a:r>
            <a:r>
              <a:rPr lang="cs-CZ" sz="2000" dirty="0" smtClean="0">
                <a:solidFill>
                  <a:srgbClr val="0070C0"/>
                </a:solidFill>
                <a:latin typeface="Calibri"/>
              </a:rPr>
              <a:t> statisticky významně vyšší objem hipokampu než u žen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8" y="1126165"/>
            <a:ext cx="4853510" cy="179877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9" r="18726"/>
          <a:stretch/>
        </p:blipFill>
        <p:spPr bwMode="auto">
          <a:xfrm>
            <a:off x="8475672" y="1545245"/>
            <a:ext cx="444409" cy="480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6418450" y="4064193"/>
            <a:ext cx="252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>
            <a:spAutoFit/>
          </a:bodyPr>
          <a:lstStyle/>
          <a:p>
            <a:r>
              <a:rPr lang="cs-CZ" sz="1400" dirty="0" err="1" smtClean="0"/>
              <a:t>CN</a:t>
            </a:r>
            <a:endParaRPr lang="en-US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128312" y="4064193"/>
            <a:ext cx="360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>
            <a:spAutoFit/>
          </a:bodyPr>
          <a:lstStyle/>
          <a:p>
            <a:r>
              <a:rPr lang="cs-CZ" sz="1400" dirty="0" err="1" smtClean="0"/>
              <a:t>MCI</a:t>
            </a:r>
            <a:endParaRPr lang="en-US" sz="1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884368" y="4064193"/>
            <a:ext cx="252000" cy="216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36000" bIns="0" rtlCol="0">
            <a:spAutoFit/>
          </a:bodyPr>
          <a:lstStyle/>
          <a:p>
            <a:r>
              <a:rPr lang="cs-CZ" sz="1400" dirty="0" smtClean="0"/>
              <a:t>AD</a:t>
            </a:r>
            <a:endParaRPr lang="en-US" sz="1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9552" y="5653697"/>
            <a:ext cx="8460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Verdana" panose="020B0604030504040204" pitchFamily="34" charset="0"/>
              <a:buChar char="-"/>
            </a:pPr>
            <a:r>
              <a:rPr lang="cs-CZ" sz="2000" dirty="0" smtClean="0">
                <a:solidFill>
                  <a:srgbClr val="0070C0"/>
                </a:solidFill>
                <a:latin typeface="Calibri"/>
              </a:rPr>
              <a:t>statisticky významný rozdíl v objemu hipokampu u všech 3 skupin subjektů podle typu onemocnění, přičemž u pacientů s AD je objem nejmenší a u </a:t>
            </a:r>
            <a:r>
              <a:rPr lang="cs-CZ" sz="2000" dirty="0" err="1" smtClean="0">
                <a:solidFill>
                  <a:srgbClr val="0070C0"/>
                </a:solidFill>
                <a:latin typeface="Calibri"/>
              </a:rPr>
              <a:t>CN</a:t>
            </a:r>
            <a:r>
              <a:rPr lang="cs-CZ" sz="2000" dirty="0" smtClean="0">
                <a:solidFill>
                  <a:srgbClr val="0070C0"/>
                </a:solidFill>
                <a:latin typeface="Calibri"/>
              </a:rPr>
              <a:t> největší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Upozornění 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720080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Pozor, </a:t>
            </a:r>
            <a:r>
              <a:rPr lang="cs-CZ" b="1" dirty="0"/>
              <a:t>pokud mediány ukazují úplně jiný „trend“ než průměry!</a:t>
            </a:r>
            <a:endParaRPr lang="en-US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49</a:t>
            </a:fld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4248472" cy="3456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Skupina 5"/>
          <p:cNvGrpSpPr/>
          <p:nvPr/>
        </p:nvGrpSpPr>
        <p:grpSpPr>
          <a:xfrm>
            <a:off x="323528" y="1700808"/>
            <a:ext cx="4248472" cy="3456384"/>
            <a:chOff x="323528" y="2060848"/>
            <a:chExt cx="4248472" cy="3456384"/>
          </a:xfrm>
        </p:grpSpPr>
        <p:pic>
          <p:nvPicPr>
            <p:cNvPr id="7" name="Obrázek 6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060848"/>
              <a:ext cx="4248472" cy="345638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" name="Přímá spojnice 7"/>
            <p:cNvCxnSpPr/>
            <p:nvPr/>
          </p:nvCxnSpPr>
          <p:spPr>
            <a:xfrm flipV="1">
              <a:off x="1619672" y="3573016"/>
              <a:ext cx="1224136" cy="7200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nice 8"/>
            <p:cNvCxnSpPr/>
            <p:nvPr/>
          </p:nvCxnSpPr>
          <p:spPr>
            <a:xfrm>
              <a:off x="2843808" y="3573016"/>
              <a:ext cx="1224136" cy="432048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/>
            <p:cNvCxnSpPr/>
            <p:nvPr/>
          </p:nvCxnSpPr>
          <p:spPr>
            <a:xfrm>
              <a:off x="1187624" y="4005064"/>
              <a:ext cx="1152128" cy="288032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V="1">
              <a:off x="2447764" y="4077072"/>
              <a:ext cx="1209079" cy="216024"/>
            </a:xfrm>
            <a:prstGeom prst="line">
              <a:avLst/>
            </a:prstGeom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Přímá spojnice se šipkou 11"/>
          <p:cNvCxnSpPr/>
          <p:nvPr/>
        </p:nvCxnSpPr>
        <p:spPr>
          <a:xfrm>
            <a:off x="2867872" y="2049000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6924200" y="2204864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11560" y="5301208"/>
            <a:ext cx="78488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znamená to, že tam zřejmě není splněn předpoklad normality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pokud rozdíl není statisticky významný, není zpravidla potřeba to řešit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pokud by ten rozdíl </a:t>
            </a:r>
            <a:r>
              <a:rPr lang="cs-CZ" dirty="0" smtClean="0"/>
              <a:t>vyšel </a:t>
            </a:r>
            <a:r>
              <a:rPr lang="cs-CZ" dirty="0"/>
              <a:t>statisticky </a:t>
            </a:r>
            <a:r>
              <a:rPr lang="cs-CZ" dirty="0" smtClean="0"/>
              <a:t>významně, je to problém!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poznámka: je dobré mít měřítko na ose y stejné u obou grafů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2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Vícerozměrná data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6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742546"/>
              </p:ext>
            </p:extLst>
          </p:nvPr>
        </p:nvGraphicFramePr>
        <p:xfrm>
          <a:off x="1835150" y="1924912"/>
          <a:ext cx="6032501" cy="3566160"/>
        </p:xfrm>
        <a:graphic>
          <a:graphicData uri="http://schemas.openxmlformats.org/drawingml/2006/table">
            <a:tbl>
              <a:tblPr/>
              <a:tblGrid>
                <a:gridCol w="432594"/>
                <a:gridCol w="993710"/>
                <a:gridCol w="878498"/>
                <a:gridCol w="864096"/>
                <a:gridCol w="1080120"/>
                <a:gridCol w="1368152"/>
                <a:gridCol w="415331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Pohlaví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Váha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MMSE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skóre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hipokampu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muž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7030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6984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67744" y="1268760"/>
            <a:ext cx="56166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400" dirty="0" smtClean="0">
                <a:latin typeface="+mn-lt"/>
              </a:rPr>
              <a:t>PROMĚNNÉ</a:t>
            </a:r>
            <a:r>
              <a:rPr lang="en-US" sz="2400" dirty="0" smtClean="0">
                <a:latin typeface="+mn-lt"/>
              </a:rPr>
              <a:t> </a:t>
            </a:r>
            <a:endParaRPr lang="cs-CZ" sz="2400" dirty="0">
              <a:latin typeface="+mn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 rot="16200000">
            <a:off x="-114832" y="3487396"/>
            <a:ext cx="286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400" dirty="0" smtClean="0">
                <a:latin typeface="+mn-lt"/>
              </a:rPr>
              <a:t>OBJEKTY (SUBJEKTY)</a:t>
            </a:r>
            <a:r>
              <a:rPr lang="en-US" sz="2400" dirty="0" smtClean="0">
                <a:latin typeface="+mn-lt"/>
              </a:rPr>
              <a:t> </a:t>
            </a:r>
            <a:endParaRPr lang="cs-CZ" sz="2400" dirty="0">
              <a:latin typeface="+mn-lt"/>
            </a:endParaRP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457200" y="5661249"/>
            <a:ext cx="8229600" cy="9361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/>
              <a:t>Poznámka: proměnné označovány i jako znaky, pozorování, diskriminátory, příznakové proměnné či příznaky</a:t>
            </a:r>
          </a:p>
          <a:p>
            <a:pPr marL="0" indent="0">
              <a:buNone/>
            </a:pPr>
            <a:r>
              <a:rPr lang="cs-CZ" dirty="0" smtClean="0"/>
              <a:t>Anglicky označení pouze jedním termínem: </a:t>
            </a:r>
            <a:r>
              <a:rPr lang="cs-CZ" dirty="0" err="1" smtClean="0"/>
              <a:t>feature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0916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Upozornění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Pozor na interpretaci!</a:t>
            </a:r>
          </a:p>
          <a:p>
            <a:pPr marL="0" indent="0">
              <a:buNone/>
            </a:pPr>
            <a:r>
              <a:rPr lang="cs-CZ" dirty="0" smtClean="0"/>
              <a:t>Na první pohled z grafu </a:t>
            </a:r>
            <a:r>
              <a:rPr lang="cs-CZ" dirty="0"/>
              <a:t>vypadá, že tam </a:t>
            </a:r>
            <a:r>
              <a:rPr lang="cs-CZ" dirty="0" smtClean="0"/>
              <a:t>je vliv </a:t>
            </a:r>
            <a:r>
              <a:rPr lang="cs-CZ" dirty="0"/>
              <a:t>kraje i </a:t>
            </a:r>
            <a:r>
              <a:rPr lang="cs-CZ" dirty="0" smtClean="0"/>
              <a:t>nezaměstnanosti, že </a:t>
            </a:r>
            <a:r>
              <a:rPr lang="cs-CZ" dirty="0"/>
              <a:t>to nevychází statisticky významně může </a:t>
            </a:r>
            <a:r>
              <a:rPr lang="cs-CZ" dirty="0" smtClean="0"/>
              <a:t>být:</a:t>
            </a:r>
          </a:p>
          <a:p>
            <a:pPr lvl="1"/>
            <a:r>
              <a:rPr lang="cs-CZ" dirty="0" smtClean="0"/>
              <a:t>malým počtem subjektů ve skupině</a:t>
            </a:r>
          </a:p>
          <a:p>
            <a:pPr lvl="1"/>
            <a:r>
              <a:rPr lang="cs-CZ" dirty="0" smtClean="0"/>
              <a:t>ale </a:t>
            </a:r>
            <a:r>
              <a:rPr lang="cs-CZ" dirty="0"/>
              <a:t>i </a:t>
            </a:r>
            <a:r>
              <a:rPr lang="cs-CZ" dirty="0" smtClean="0"/>
              <a:t>velikostí efektu! (tady efekty malé, průměry </a:t>
            </a:r>
            <a:r>
              <a:rPr lang="cs-CZ" dirty="0"/>
              <a:t>ve všech čtyřech skupinách se podle posledního grafu pohybují </a:t>
            </a:r>
            <a:r>
              <a:rPr lang="cs-CZ" dirty="0" smtClean="0"/>
              <a:t>jen od cca 41,4 </a:t>
            </a:r>
            <a:r>
              <a:rPr lang="cs-CZ" dirty="0"/>
              <a:t>do </a:t>
            </a:r>
            <a:r>
              <a:rPr lang="cs-CZ" dirty="0" smtClean="0"/>
              <a:t>42</a:t>
            </a:r>
            <a:r>
              <a:rPr lang="cs-CZ" dirty="0"/>
              <a:t>!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Obrázek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040560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25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cs-CZ" dirty="0"/>
              <a:t>Transformace a jiné úpravy vícerozměrných dat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6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transformací </a:t>
            </a:r>
            <a:r>
              <a:rPr lang="en-US" dirty="0" smtClean="0"/>
              <a:t>a </a:t>
            </a:r>
            <a:r>
              <a:rPr lang="cs-CZ" dirty="0" smtClean="0"/>
              <a:t>jiných úprav </a:t>
            </a:r>
            <a:r>
              <a:rPr lang="cs-CZ" dirty="0" err="1" smtClean="0"/>
              <a:t>vícerozm</a:t>
            </a:r>
            <a:r>
              <a:rPr lang="cs-CZ" dirty="0" smtClean="0"/>
              <a:t>. dat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normalizace dat (= převod na normální rozdělení)</a:t>
            </a:r>
          </a:p>
          <a:p>
            <a:r>
              <a:rPr lang="cs-CZ" dirty="0" smtClean="0"/>
              <a:t>standardizace dat</a:t>
            </a:r>
          </a:p>
          <a:p>
            <a:r>
              <a:rPr lang="cs-CZ" dirty="0" smtClean="0"/>
              <a:t>min-</a:t>
            </a:r>
            <a:r>
              <a:rPr lang="cs-CZ" dirty="0" err="1" smtClean="0"/>
              <a:t>max</a:t>
            </a:r>
            <a:r>
              <a:rPr lang="cs-CZ" dirty="0" smtClean="0"/>
              <a:t> normalizace</a:t>
            </a:r>
          </a:p>
          <a:p>
            <a:r>
              <a:rPr lang="cs-CZ" dirty="0" smtClean="0"/>
              <a:t>centrování dat</a:t>
            </a:r>
          </a:p>
          <a:p>
            <a:r>
              <a:rPr lang="cs-CZ" dirty="0" smtClean="0"/>
              <a:t>odstranění vlivu </a:t>
            </a:r>
            <a:r>
              <a:rPr lang="cs-CZ" dirty="0" err="1" smtClean="0"/>
              <a:t>kovariát</a:t>
            </a:r>
            <a:r>
              <a:rPr lang="cs-CZ" dirty="0" smtClean="0"/>
              <a:t> na jiné proměnné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251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Normalizace dat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44616"/>
          </a:xfrm>
        </p:spPr>
        <p:txBody>
          <a:bodyPr>
            <a:noAutofit/>
          </a:bodyPr>
          <a:lstStyle/>
          <a:p>
            <a:r>
              <a:rPr lang="cs-CZ" dirty="0"/>
              <a:t>p</a:t>
            </a:r>
            <a:r>
              <a:rPr lang="cs-CZ" dirty="0" smtClean="0"/>
              <a:t>řevod na normální rozdělení (normalita je předpokladem řady statistických testů).</a:t>
            </a:r>
          </a:p>
          <a:p>
            <a:r>
              <a:rPr lang="cs-CZ" dirty="0" smtClean="0"/>
              <a:t>např. </a:t>
            </a:r>
            <a:r>
              <a:rPr lang="cs-CZ" b="1" dirty="0" smtClean="0"/>
              <a:t>logaritmická transformace</a:t>
            </a:r>
            <a:r>
              <a:rPr lang="cs-CZ" dirty="0" smtClean="0"/>
              <a:t>: X = </a:t>
            </a:r>
            <a:r>
              <a:rPr lang="cs-CZ" dirty="0" err="1" smtClean="0"/>
              <a:t>ln</a:t>
            </a:r>
            <a:r>
              <a:rPr lang="cs-CZ" dirty="0" smtClean="0"/>
              <a:t>(Y) nebo </a:t>
            </a:r>
            <a:r>
              <a:rPr lang="cs-CZ" dirty="0"/>
              <a:t>X = </a:t>
            </a:r>
            <a:r>
              <a:rPr lang="cs-CZ" dirty="0" err="1" smtClean="0"/>
              <a:t>ln</a:t>
            </a:r>
            <a:r>
              <a:rPr lang="cs-CZ" dirty="0" smtClean="0"/>
              <a:t>(Y+1), pokud data obsahují hodnotu 0 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sz="1200" dirty="0"/>
          </a:p>
          <a:p>
            <a:r>
              <a:rPr lang="cs-CZ" dirty="0"/>
              <a:t>d</a:t>
            </a:r>
            <a:r>
              <a:rPr lang="cs-CZ" dirty="0" smtClean="0"/>
              <a:t>alší příklady:</a:t>
            </a:r>
          </a:p>
          <a:p>
            <a:pPr lvl="1"/>
            <a:r>
              <a:rPr lang="cs-CZ" sz="2000" b="1" dirty="0" smtClean="0"/>
              <a:t>odmocninová </a:t>
            </a:r>
            <a:r>
              <a:rPr lang="cs-CZ" sz="2000" b="1" dirty="0" err="1" smtClean="0"/>
              <a:t>transf</a:t>
            </a:r>
            <a:r>
              <a:rPr lang="cs-CZ" sz="2000" b="1" dirty="0" smtClean="0"/>
              <a:t>. </a:t>
            </a:r>
            <a:r>
              <a:rPr lang="cs-CZ" sz="2000" dirty="0" smtClean="0"/>
              <a:t>(pro proměnné s </a:t>
            </a:r>
            <a:r>
              <a:rPr lang="cs-CZ" sz="2000" dirty="0" err="1" smtClean="0"/>
              <a:t>Poissonovým</a:t>
            </a:r>
            <a:r>
              <a:rPr lang="cs-CZ" sz="2000" dirty="0" smtClean="0"/>
              <a:t> rozložením nebo obecně data typu počet jedinců, buněk apod.:               nebo</a:t>
            </a:r>
          </a:p>
          <a:p>
            <a:pPr lvl="1"/>
            <a:r>
              <a:rPr lang="cs-CZ" sz="2000" b="1" dirty="0" err="1" smtClean="0"/>
              <a:t>arcsin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transfomace</a:t>
            </a:r>
            <a:r>
              <a:rPr lang="cs-CZ" sz="2000" b="1" dirty="0" smtClean="0"/>
              <a:t> </a:t>
            </a:r>
            <a:r>
              <a:rPr lang="cs-CZ" sz="2000" dirty="0" smtClean="0"/>
              <a:t>(pro proměnné s binomickým rozložením)</a:t>
            </a:r>
          </a:p>
          <a:p>
            <a:pPr lvl="1"/>
            <a:r>
              <a:rPr lang="cs-CZ" sz="2000" b="1" dirty="0" smtClean="0"/>
              <a:t>Box-</a:t>
            </a:r>
            <a:r>
              <a:rPr lang="cs-CZ" sz="2000" b="1" dirty="0" err="1" smtClean="0"/>
              <a:t>Coxova</a:t>
            </a:r>
            <a:r>
              <a:rPr lang="cs-CZ" sz="2000" b="1" dirty="0" smtClean="0"/>
              <a:t> </a:t>
            </a:r>
            <a:r>
              <a:rPr lang="cs-CZ" sz="2000" b="1" dirty="0" err="1" smtClean="0"/>
              <a:t>tranformace</a:t>
            </a:r>
            <a:endParaRPr lang="cs-CZ" sz="2000" b="1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04900" y="2913154"/>
            <a:ext cx="2514600" cy="1428750"/>
            <a:chOff x="64" y="136"/>
            <a:chExt cx="255" cy="204"/>
          </a:xfrm>
        </p:grpSpPr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" name="Freeform 6"/>
          <p:cNvSpPr>
            <a:spLocks/>
          </p:cNvSpPr>
          <p:nvPr/>
        </p:nvSpPr>
        <p:spPr bwMode="auto">
          <a:xfrm>
            <a:off x="1160463" y="3021104"/>
            <a:ext cx="2374900" cy="1304925"/>
          </a:xfrm>
          <a:custGeom>
            <a:avLst/>
            <a:gdLst>
              <a:gd name="T0" fmla="*/ 0 w 1496"/>
              <a:gd name="T1" fmla="*/ 822 h 822"/>
              <a:gd name="T2" fmla="*/ 37 w 1496"/>
              <a:gd name="T3" fmla="*/ 502 h 822"/>
              <a:gd name="T4" fmla="*/ 77 w 1496"/>
              <a:gd name="T5" fmla="*/ 203 h 822"/>
              <a:gd name="T6" fmla="*/ 129 w 1496"/>
              <a:gd name="T7" fmla="*/ 22 h 822"/>
              <a:gd name="T8" fmla="*/ 229 w 1496"/>
              <a:gd name="T9" fmla="*/ 70 h 822"/>
              <a:gd name="T10" fmla="*/ 367 w 1496"/>
              <a:gd name="T11" fmla="*/ 442 h 822"/>
              <a:gd name="T12" fmla="*/ 565 w 1496"/>
              <a:gd name="T13" fmla="*/ 652 h 822"/>
              <a:gd name="T14" fmla="*/ 793 w 1496"/>
              <a:gd name="T15" fmla="*/ 724 h 822"/>
              <a:gd name="T16" fmla="*/ 1496 w 1496"/>
              <a:gd name="T17" fmla="*/ 822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34148" y="2764495"/>
            <a:ext cx="7239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1600" b="0" i="0" dirty="0" smtClean="0">
                <a:latin typeface="+mn-lt"/>
              </a:rPr>
              <a:t>f(y)</a:t>
            </a:r>
            <a:endParaRPr lang="cs-CZ" sz="1600" b="0" i="0" dirty="0">
              <a:latin typeface="+mn-lt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63429" y="4330990"/>
            <a:ext cx="257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1600" b="0" i="0" dirty="0" smtClean="0"/>
              <a:t>y</a:t>
            </a:r>
            <a:endParaRPr lang="cs-CZ" sz="1600" b="0" i="0" dirty="0"/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777850" y="2764495"/>
            <a:ext cx="714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1600" b="0" i="0" dirty="0">
                <a:latin typeface="+mn-lt"/>
              </a:rPr>
              <a:t>f(x)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7543800" y="4360954"/>
            <a:ext cx="10096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cs-CZ" sz="1600" b="0" i="0" dirty="0" err="1">
                <a:latin typeface="+mn-lt"/>
              </a:rPr>
              <a:t>ln</a:t>
            </a:r>
            <a:r>
              <a:rPr lang="cs-CZ" sz="1600" b="0" i="0" dirty="0">
                <a:latin typeface="+mn-lt"/>
              </a:rPr>
              <a:t> </a:t>
            </a:r>
            <a:r>
              <a:rPr lang="cs-CZ" sz="1600" b="0" i="0" dirty="0" smtClean="0">
                <a:latin typeface="+mn-lt"/>
              </a:rPr>
              <a:t>(y)</a:t>
            </a:r>
            <a:endParaRPr lang="cs-CZ" sz="1600" b="0" i="0" dirty="0">
              <a:latin typeface="+mn-lt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3275856" y="3489010"/>
            <a:ext cx="18288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cs-CZ" b="1" dirty="0" smtClean="0"/>
              <a:t>X</a:t>
            </a:r>
            <a:r>
              <a:rPr lang="cs-CZ" b="1" i="0" dirty="0" smtClean="0"/>
              <a:t> </a:t>
            </a:r>
            <a:r>
              <a:rPr lang="cs-CZ" b="1" i="0" dirty="0"/>
              <a:t>= </a:t>
            </a:r>
            <a:r>
              <a:rPr lang="cs-CZ" b="1" dirty="0" err="1" smtClean="0"/>
              <a:t>l</a:t>
            </a:r>
            <a:r>
              <a:rPr lang="cs-CZ" b="1" i="0" dirty="0" err="1" smtClean="0"/>
              <a:t>n</a:t>
            </a:r>
            <a:r>
              <a:rPr lang="cs-CZ" b="1" dirty="0" smtClean="0"/>
              <a:t>(Y)</a:t>
            </a:r>
            <a:endParaRPr lang="cs-CZ" b="1" i="0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5257800" y="2913154"/>
            <a:ext cx="2514600" cy="1428750"/>
            <a:chOff x="5257800" y="2281411"/>
            <a:chExt cx="2514600" cy="1428750"/>
          </a:xfrm>
        </p:grpSpPr>
        <p:sp>
          <p:nvSpPr>
            <p:cNvPr id="14" name="Line 29"/>
            <p:cNvSpPr>
              <a:spLocks noChangeShapeType="1"/>
            </p:cNvSpPr>
            <p:nvPr/>
          </p:nvSpPr>
          <p:spPr bwMode="auto">
            <a:xfrm>
              <a:off x="5257800" y="2281411"/>
              <a:ext cx="0" cy="14287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Line 30"/>
            <p:cNvSpPr>
              <a:spLocks noChangeShapeType="1"/>
            </p:cNvSpPr>
            <p:nvPr/>
          </p:nvSpPr>
          <p:spPr bwMode="auto">
            <a:xfrm>
              <a:off x="5257800" y="3710161"/>
              <a:ext cx="2514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Line 31"/>
            <p:cNvSpPr>
              <a:spLocks noChangeShapeType="1"/>
            </p:cNvSpPr>
            <p:nvPr/>
          </p:nvSpPr>
          <p:spPr bwMode="auto">
            <a:xfrm flipV="1">
              <a:off x="5314950" y="3622849"/>
              <a:ext cx="161925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5476875" y="3591099"/>
              <a:ext cx="171450" cy="31750"/>
            </a:xfrm>
            <a:custGeom>
              <a:avLst/>
              <a:gdLst>
                <a:gd name="T0" fmla="*/ 0 w 108"/>
                <a:gd name="T1" fmla="*/ 20 h 20"/>
                <a:gd name="T2" fmla="*/ 54 w 108"/>
                <a:gd name="T3" fmla="*/ 14 h 20"/>
                <a:gd name="T4" fmla="*/ 108 w 108"/>
                <a:gd name="T5" fmla="*/ 0 h 20"/>
                <a:gd name="T6" fmla="*/ 0 60000 65536"/>
                <a:gd name="T7" fmla="*/ 0 60000 65536"/>
                <a:gd name="T8" fmla="*/ 0 60000 65536"/>
                <a:gd name="T9" fmla="*/ 0 w 108"/>
                <a:gd name="T10" fmla="*/ 0 h 20"/>
                <a:gd name="T11" fmla="*/ 108 w 108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20">
                  <a:moveTo>
                    <a:pt x="0" y="20"/>
                  </a:moveTo>
                  <a:lnTo>
                    <a:pt x="54" y="14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5648325" y="3514899"/>
              <a:ext cx="161925" cy="76200"/>
            </a:xfrm>
            <a:custGeom>
              <a:avLst/>
              <a:gdLst>
                <a:gd name="T0" fmla="*/ 0 w 102"/>
                <a:gd name="T1" fmla="*/ 48 h 48"/>
                <a:gd name="T2" fmla="*/ 54 w 102"/>
                <a:gd name="T3" fmla="*/ 28 h 48"/>
                <a:gd name="T4" fmla="*/ 102 w 102"/>
                <a:gd name="T5" fmla="*/ 0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48"/>
                  </a:moveTo>
                  <a:lnTo>
                    <a:pt x="54" y="28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34"/>
            <p:cNvSpPr>
              <a:spLocks/>
            </p:cNvSpPr>
            <p:nvPr/>
          </p:nvSpPr>
          <p:spPr bwMode="auto">
            <a:xfrm>
              <a:off x="5810250" y="3364086"/>
              <a:ext cx="161925" cy="150813"/>
            </a:xfrm>
            <a:custGeom>
              <a:avLst/>
              <a:gdLst>
                <a:gd name="T0" fmla="*/ 0 w 102"/>
                <a:gd name="T1" fmla="*/ 95 h 95"/>
                <a:gd name="T2" fmla="*/ 48 w 102"/>
                <a:gd name="T3" fmla="*/ 54 h 95"/>
                <a:gd name="T4" fmla="*/ 102 w 102"/>
                <a:gd name="T5" fmla="*/ 0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95"/>
                  </a:moveTo>
                  <a:lnTo>
                    <a:pt x="48" y="54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35"/>
            <p:cNvSpPr>
              <a:spLocks/>
            </p:cNvSpPr>
            <p:nvPr/>
          </p:nvSpPr>
          <p:spPr bwMode="auto">
            <a:xfrm>
              <a:off x="5972175" y="3114849"/>
              <a:ext cx="161925" cy="249237"/>
            </a:xfrm>
            <a:custGeom>
              <a:avLst/>
              <a:gdLst>
                <a:gd name="T0" fmla="*/ 0 w 102"/>
                <a:gd name="T1" fmla="*/ 157 h 157"/>
                <a:gd name="T2" fmla="*/ 48 w 102"/>
                <a:gd name="T3" fmla="*/ 89 h 157"/>
                <a:gd name="T4" fmla="*/ 102 w 102"/>
                <a:gd name="T5" fmla="*/ 0 h 157"/>
                <a:gd name="T6" fmla="*/ 0 60000 65536"/>
                <a:gd name="T7" fmla="*/ 0 60000 65536"/>
                <a:gd name="T8" fmla="*/ 0 60000 65536"/>
                <a:gd name="T9" fmla="*/ 0 w 102"/>
                <a:gd name="T10" fmla="*/ 0 h 157"/>
                <a:gd name="T11" fmla="*/ 102 w 102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157">
                  <a:moveTo>
                    <a:pt x="0" y="157"/>
                  </a:moveTo>
                  <a:lnTo>
                    <a:pt x="48" y="89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36"/>
            <p:cNvSpPr>
              <a:spLocks/>
            </p:cNvSpPr>
            <p:nvPr/>
          </p:nvSpPr>
          <p:spPr bwMode="auto">
            <a:xfrm>
              <a:off x="6134100" y="2768774"/>
              <a:ext cx="171450" cy="346075"/>
            </a:xfrm>
            <a:custGeom>
              <a:avLst/>
              <a:gdLst>
                <a:gd name="T0" fmla="*/ 0 w 108"/>
                <a:gd name="T1" fmla="*/ 218 h 218"/>
                <a:gd name="T2" fmla="*/ 24 w 108"/>
                <a:gd name="T3" fmla="*/ 164 h 218"/>
                <a:gd name="T4" fmla="*/ 54 w 108"/>
                <a:gd name="T5" fmla="*/ 103 h 218"/>
                <a:gd name="T6" fmla="*/ 84 w 108"/>
                <a:gd name="T7" fmla="*/ 48 h 218"/>
                <a:gd name="T8" fmla="*/ 96 w 108"/>
                <a:gd name="T9" fmla="*/ 21 h 218"/>
                <a:gd name="T10" fmla="*/ 108 w 108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18"/>
                <a:gd name="T20" fmla="*/ 108 w 108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18">
                  <a:moveTo>
                    <a:pt x="0" y="218"/>
                  </a:moveTo>
                  <a:lnTo>
                    <a:pt x="24" y="164"/>
                  </a:lnTo>
                  <a:lnTo>
                    <a:pt x="54" y="103"/>
                  </a:lnTo>
                  <a:lnTo>
                    <a:pt x="84" y="48"/>
                  </a:lnTo>
                  <a:lnTo>
                    <a:pt x="96" y="21"/>
                  </a:lnTo>
                  <a:lnTo>
                    <a:pt x="108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37"/>
            <p:cNvSpPr>
              <a:spLocks/>
            </p:cNvSpPr>
            <p:nvPr/>
          </p:nvSpPr>
          <p:spPr bwMode="auto">
            <a:xfrm>
              <a:off x="6305550" y="2671936"/>
              <a:ext cx="161925" cy="96838"/>
            </a:xfrm>
            <a:custGeom>
              <a:avLst/>
              <a:gdLst>
                <a:gd name="T0" fmla="*/ 0 w 102"/>
                <a:gd name="T1" fmla="*/ 61 h 61"/>
                <a:gd name="T2" fmla="*/ 24 w 102"/>
                <a:gd name="T3" fmla="*/ 34 h 61"/>
                <a:gd name="T4" fmla="*/ 54 w 102"/>
                <a:gd name="T5" fmla="*/ 14 h 61"/>
                <a:gd name="T6" fmla="*/ 78 w 102"/>
                <a:gd name="T7" fmla="*/ 0 h 61"/>
                <a:gd name="T8" fmla="*/ 102 w 102"/>
                <a:gd name="T9" fmla="*/ 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61"/>
                  </a:moveTo>
                  <a:lnTo>
                    <a:pt x="24" y="34"/>
                  </a:lnTo>
                  <a:lnTo>
                    <a:pt x="54" y="14"/>
                  </a:lnTo>
                  <a:lnTo>
                    <a:pt x="78" y="0"/>
                  </a:lnTo>
                  <a:lnTo>
                    <a:pt x="102" y="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38"/>
            <p:cNvSpPr>
              <a:spLocks/>
            </p:cNvSpPr>
            <p:nvPr/>
          </p:nvSpPr>
          <p:spPr bwMode="auto">
            <a:xfrm>
              <a:off x="6467475" y="2671936"/>
              <a:ext cx="161925" cy="96838"/>
            </a:xfrm>
            <a:custGeom>
              <a:avLst/>
              <a:gdLst>
                <a:gd name="T0" fmla="*/ 0 w 102"/>
                <a:gd name="T1" fmla="*/ 0 h 61"/>
                <a:gd name="T2" fmla="*/ 24 w 102"/>
                <a:gd name="T3" fmla="*/ 0 h 61"/>
                <a:gd name="T4" fmla="*/ 48 w 102"/>
                <a:gd name="T5" fmla="*/ 14 h 61"/>
                <a:gd name="T6" fmla="*/ 78 w 102"/>
                <a:gd name="T7" fmla="*/ 34 h 61"/>
                <a:gd name="T8" fmla="*/ 102 w 102"/>
                <a:gd name="T9" fmla="*/ 61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61"/>
                <a:gd name="T17" fmla="*/ 102 w 102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61">
                  <a:moveTo>
                    <a:pt x="0" y="0"/>
                  </a:moveTo>
                  <a:lnTo>
                    <a:pt x="24" y="0"/>
                  </a:lnTo>
                  <a:lnTo>
                    <a:pt x="48" y="14"/>
                  </a:lnTo>
                  <a:lnTo>
                    <a:pt x="78" y="34"/>
                  </a:lnTo>
                  <a:lnTo>
                    <a:pt x="102" y="61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39"/>
            <p:cNvSpPr>
              <a:spLocks/>
            </p:cNvSpPr>
            <p:nvPr/>
          </p:nvSpPr>
          <p:spPr bwMode="auto">
            <a:xfrm>
              <a:off x="6629400" y="2768774"/>
              <a:ext cx="161925" cy="346075"/>
            </a:xfrm>
            <a:custGeom>
              <a:avLst/>
              <a:gdLst>
                <a:gd name="T0" fmla="*/ 0 w 102"/>
                <a:gd name="T1" fmla="*/ 0 h 218"/>
                <a:gd name="T2" fmla="*/ 12 w 102"/>
                <a:gd name="T3" fmla="*/ 21 h 218"/>
                <a:gd name="T4" fmla="*/ 24 w 102"/>
                <a:gd name="T5" fmla="*/ 48 h 218"/>
                <a:gd name="T6" fmla="*/ 48 w 102"/>
                <a:gd name="T7" fmla="*/ 103 h 218"/>
                <a:gd name="T8" fmla="*/ 78 w 102"/>
                <a:gd name="T9" fmla="*/ 164 h 218"/>
                <a:gd name="T10" fmla="*/ 102 w 102"/>
                <a:gd name="T11" fmla="*/ 218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2"/>
                <a:gd name="T19" fmla="*/ 0 h 218"/>
                <a:gd name="T20" fmla="*/ 102 w 102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2" h="218">
                  <a:moveTo>
                    <a:pt x="0" y="0"/>
                  </a:moveTo>
                  <a:lnTo>
                    <a:pt x="12" y="21"/>
                  </a:lnTo>
                  <a:lnTo>
                    <a:pt x="24" y="48"/>
                  </a:lnTo>
                  <a:lnTo>
                    <a:pt x="48" y="103"/>
                  </a:lnTo>
                  <a:lnTo>
                    <a:pt x="78" y="164"/>
                  </a:lnTo>
                  <a:lnTo>
                    <a:pt x="102" y="21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6791325" y="3114849"/>
              <a:ext cx="171450" cy="249237"/>
            </a:xfrm>
            <a:custGeom>
              <a:avLst/>
              <a:gdLst>
                <a:gd name="T0" fmla="*/ 0 w 108"/>
                <a:gd name="T1" fmla="*/ 0 h 157"/>
                <a:gd name="T2" fmla="*/ 54 w 108"/>
                <a:gd name="T3" fmla="*/ 89 h 157"/>
                <a:gd name="T4" fmla="*/ 108 w 108"/>
                <a:gd name="T5" fmla="*/ 157 h 157"/>
                <a:gd name="T6" fmla="*/ 0 60000 65536"/>
                <a:gd name="T7" fmla="*/ 0 60000 65536"/>
                <a:gd name="T8" fmla="*/ 0 60000 65536"/>
                <a:gd name="T9" fmla="*/ 0 w 108"/>
                <a:gd name="T10" fmla="*/ 0 h 157"/>
                <a:gd name="T11" fmla="*/ 108 w 108"/>
                <a:gd name="T12" fmla="*/ 157 h 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" h="157">
                  <a:moveTo>
                    <a:pt x="0" y="0"/>
                  </a:moveTo>
                  <a:lnTo>
                    <a:pt x="54" y="89"/>
                  </a:lnTo>
                  <a:lnTo>
                    <a:pt x="108" y="157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Freeform 41"/>
            <p:cNvSpPr>
              <a:spLocks/>
            </p:cNvSpPr>
            <p:nvPr/>
          </p:nvSpPr>
          <p:spPr bwMode="auto">
            <a:xfrm>
              <a:off x="6962775" y="3364086"/>
              <a:ext cx="161925" cy="150813"/>
            </a:xfrm>
            <a:custGeom>
              <a:avLst/>
              <a:gdLst>
                <a:gd name="T0" fmla="*/ 0 w 102"/>
                <a:gd name="T1" fmla="*/ 0 h 95"/>
                <a:gd name="T2" fmla="*/ 54 w 102"/>
                <a:gd name="T3" fmla="*/ 54 h 95"/>
                <a:gd name="T4" fmla="*/ 102 w 102"/>
                <a:gd name="T5" fmla="*/ 95 h 95"/>
                <a:gd name="T6" fmla="*/ 0 60000 65536"/>
                <a:gd name="T7" fmla="*/ 0 60000 65536"/>
                <a:gd name="T8" fmla="*/ 0 60000 65536"/>
                <a:gd name="T9" fmla="*/ 0 w 102"/>
                <a:gd name="T10" fmla="*/ 0 h 95"/>
                <a:gd name="T11" fmla="*/ 102 w 102"/>
                <a:gd name="T12" fmla="*/ 95 h 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95">
                  <a:moveTo>
                    <a:pt x="0" y="0"/>
                  </a:moveTo>
                  <a:lnTo>
                    <a:pt x="54" y="54"/>
                  </a:lnTo>
                  <a:lnTo>
                    <a:pt x="102" y="95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Freeform 42"/>
            <p:cNvSpPr>
              <a:spLocks/>
            </p:cNvSpPr>
            <p:nvPr/>
          </p:nvSpPr>
          <p:spPr bwMode="auto">
            <a:xfrm>
              <a:off x="7124700" y="3514899"/>
              <a:ext cx="161925" cy="76200"/>
            </a:xfrm>
            <a:custGeom>
              <a:avLst/>
              <a:gdLst>
                <a:gd name="T0" fmla="*/ 0 w 102"/>
                <a:gd name="T1" fmla="*/ 0 h 48"/>
                <a:gd name="T2" fmla="*/ 48 w 102"/>
                <a:gd name="T3" fmla="*/ 28 h 48"/>
                <a:gd name="T4" fmla="*/ 102 w 102"/>
                <a:gd name="T5" fmla="*/ 48 h 48"/>
                <a:gd name="T6" fmla="*/ 0 60000 65536"/>
                <a:gd name="T7" fmla="*/ 0 60000 65536"/>
                <a:gd name="T8" fmla="*/ 0 60000 65536"/>
                <a:gd name="T9" fmla="*/ 0 w 102"/>
                <a:gd name="T10" fmla="*/ 0 h 48"/>
                <a:gd name="T11" fmla="*/ 102 w 102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48">
                  <a:moveTo>
                    <a:pt x="0" y="0"/>
                  </a:moveTo>
                  <a:lnTo>
                    <a:pt x="48" y="28"/>
                  </a:lnTo>
                  <a:lnTo>
                    <a:pt x="102" y="48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Freeform 43"/>
            <p:cNvSpPr>
              <a:spLocks/>
            </p:cNvSpPr>
            <p:nvPr/>
          </p:nvSpPr>
          <p:spPr bwMode="auto">
            <a:xfrm>
              <a:off x="7286625" y="3591099"/>
              <a:ext cx="161925" cy="31750"/>
            </a:xfrm>
            <a:custGeom>
              <a:avLst/>
              <a:gdLst>
                <a:gd name="T0" fmla="*/ 0 w 102"/>
                <a:gd name="T1" fmla="*/ 0 h 20"/>
                <a:gd name="T2" fmla="*/ 48 w 102"/>
                <a:gd name="T3" fmla="*/ 14 h 20"/>
                <a:gd name="T4" fmla="*/ 102 w 102"/>
                <a:gd name="T5" fmla="*/ 20 h 20"/>
                <a:gd name="T6" fmla="*/ 0 60000 65536"/>
                <a:gd name="T7" fmla="*/ 0 60000 65536"/>
                <a:gd name="T8" fmla="*/ 0 60000 65536"/>
                <a:gd name="T9" fmla="*/ 0 w 102"/>
                <a:gd name="T10" fmla="*/ 0 h 20"/>
                <a:gd name="T11" fmla="*/ 102 w 102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2" h="20">
                  <a:moveTo>
                    <a:pt x="0" y="0"/>
                  </a:moveTo>
                  <a:lnTo>
                    <a:pt x="48" y="14"/>
                  </a:lnTo>
                  <a:lnTo>
                    <a:pt x="102" y="2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Line 44"/>
            <p:cNvSpPr>
              <a:spLocks noChangeShapeType="1"/>
            </p:cNvSpPr>
            <p:nvPr/>
          </p:nvSpPr>
          <p:spPr bwMode="auto">
            <a:xfrm>
              <a:off x="7448550" y="3622849"/>
              <a:ext cx="171450" cy="333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0" name="Line 45"/>
          <p:cNvSpPr>
            <a:spLocks noChangeShapeType="1"/>
          </p:cNvSpPr>
          <p:nvPr/>
        </p:nvSpPr>
        <p:spPr bwMode="auto">
          <a:xfrm flipV="1">
            <a:off x="3505200" y="3903754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976586" y="2492896"/>
            <a:ext cx="265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Asymetrické rozdělení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148064" y="2492896"/>
            <a:ext cx="2659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N</a:t>
            </a:r>
            <a:r>
              <a:rPr lang="cs-CZ" dirty="0" smtClean="0"/>
              <a:t>ormální rozdělení</a:t>
            </a:r>
            <a:endParaRPr lang="cs-CZ" dirty="0"/>
          </a:p>
        </p:txBody>
      </p:sp>
      <p:sp>
        <p:nvSpPr>
          <p:cNvPr id="33" name="Rectangle 31"/>
          <p:cNvSpPr>
            <a:spLocks noChangeArrowheads="1"/>
          </p:cNvSpPr>
          <p:nvPr/>
        </p:nvSpPr>
        <p:spPr bwMode="auto">
          <a:xfrm>
            <a:off x="1228323" y="3958538"/>
            <a:ext cx="6363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339933"/>
                </a:solidFill>
              </a:rPr>
              <a:t>Medián</a:t>
            </a: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2195736" y="3886530"/>
            <a:ext cx="623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C00000"/>
                </a:solidFill>
              </a:rPr>
              <a:t>Průměr</a:t>
            </a:r>
          </a:p>
        </p:txBody>
      </p:sp>
      <p:sp>
        <p:nvSpPr>
          <p:cNvPr id="35" name="Line 36"/>
          <p:cNvSpPr>
            <a:spLocks noChangeShapeType="1"/>
          </p:cNvSpPr>
          <p:nvPr/>
        </p:nvSpPr>
        <p:spPr bwMode="auto">
          <a:xfrm>
            <a:off x="1394633" y="4287309"/>
            <a:ext cx="115887" cy="111125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H="1">
            <a:off x="1402570" y="4288896"/>
            <a:ext cx="106363" cy="106363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2220133" y="4287309"/>
            <a:ext cx="115887" cy="1111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flipH="1">
            <a:off x="2228070" y="4288896"/>
            <a:ext cx="106363" cy="1063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" name="Rectangle 31"/>
          <p:cNvSpPr>
            <a:spLocks noChangeArrowheads="1"/>
          </p:cNvSpPr>
          <p:nvPr/>
        </p:nvSpPr>
        <p:spPr bwMode="auto">
          <a:xfrm>
            <a:off x="5779510" y="4461311"/>
            <a:ext cx="6363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339933"/>
                </a:solidFill>
              </a:rPr>
              <a:t>Medián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6489092" y="4461311"/>
            <a:ext cx="6235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>
                <a:solidFill>
                  <a:srgbClr val="C00000"/>
                </a:solidFill>
              </a:rPr>
              <a:t>Průměr</a:t>
            </a:r>
          </a:p>
        </p:txBody>
      </p:sp>
      <p:sp>
        <p:nvSpPr>
          <p:cNvPr id="41" name="Line 36"/>
          <p:cNvSpPr>
            <a:spLocks noChangeShapeType="1"/>
          </p:cNvSpPr>
          <p:nvPr/>
        </p:nvSpPr>
        <p:spPr bwMode="auto">
          <a:xfrm>
            <a:off x="6388352" y="4283267"/>
            <a:ext cx="115887" cy="111125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42" name="Line 37"/>
          <p:cNvSpPr>
            <a:spLocks noChangeShapeType="1"/>
          </p:cNvSpPr>
          <p:nvPr/>
        </p:nvSpPr>
        <p:spPr bwMode="auto">
          <a:xfrm flipH="1">
            <a:off x="6396289" y="4284854"/>
            <a:ext cx="106363" cy="106363"/>
          </a:xfrm>
          <a:prstGeom prst="line">
            <a:avLst/>
          </a:prstGeom>
          <a:noFill/>
          <a:ln w="25400">
            <a:solidFill>
              <a:srgbClr val="339933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43" name="Line 38"/>
          <p:cNvSpPr>
            <a:spLocks noChangeShapeType="1"/>
          </p:cNvSpPr>
          <p:nvPr/>
        </p:nvSpPr>
        <p:spPr bwMode="auto">
          <a:xfrm>
            <a:off x="6413181" y="4279925"/>
            <a:ext cx="115887" cy="111125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" name="Line 39"/>
          <p:cNvSpPr>
            <a:spLocks noChangeShapeType="1"/>
          </p:cNvSpPr>
          <p:nvPr/>
        </p:nvSpPr>
        <p:spPr bwMode="auto">
          <a:xfrm flipH="1">
            <a:off x="6421118" y="4281512"/>
            <a:ext cx="106363" cy="106363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1249655" y="4461311"/>
            <a:ext cx="173816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cs-CZ" sz="1600" dirty="0" smtClean="0">
                <a:solidFill>
                  <a:srgbClr val="0000FF"/>
                </a:solidFill>
              </a:rPr>
              <a:t>Geometrický průměr</a:t>
            </a:r>
            <a:endParaRPr lang="cs-CZ" sz="1600" dirty="0">
              <a:solidFill>
                <a:srgbClr val="0000FF"/>
              </a:solidFill>
            </a:endParaRPr>
          </a:p>
        </p:txBody>
      </p:sp>
      <p:sp>
        <p:nvSpPr>
          <p:cNvPr id="46" name="Line 36"/>
          <p:cNvSpPr>
            <a:spLocks noChangeShapeType="1"/>
          </p:cNvSpPr>
          <p:nvPr/>
        </p:nvSpPr>
        <p:spPr bwMode="auto">
          <a:xfrm>
            <a:off x="1432220" y="4286291"/>
            <a:ext cx="115887" cy="1111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sp>
        <p:nvSpPr>
          <p:cNvPr id="47" name="Line 37"/>
          <p:cNvSpPr>
            <a:spLocks noChangeShapeType="1"/>
          </p:cNvSpPr>
          <p:nvPr/>
        </p:nvSpPr>
        <p:spPr bwMode="auto">
          <a:xfrm flipH="1">
            <a:off x="1440157" y="4287878"/>
            <a:ext cx="106363" cy="1063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cs-CZ">
              <a:solidFill>
                <a:srgbClr val="33CC33"/>
              </a:solidFill>
            </a:endParaRPr>
          </a:p>
        </p:txBody>
      </p:sp>
      <p:graphicFrame>
        <p:nvGraphicFramePr>
          <p:cNvPr id="48" name="Objek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479862"/>
              </p:ext>
            </p:extLst>
          </p:nvPr>
        </p:nvGraphicFramePr>
        <p:xfrm>
          <a:off x="6032886" y="5497406"/>
          <a:ext cx="87630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" name="Rovnice" r:id="rId4" imgW="583920" imgH="215640" progId="Equation.3">
                  <p:embed/>
                </p:oleObj>
              </mc:Choice>
              <mc:Fallback>
                <p:oleObj name="Rovnice" r:id="rId4" imgW="583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886" y="5497406"/>
                        <a:ext cx="876300" cy="3508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k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05795"/>
              </p:ext>
            </p:extLst>
          </p:nvPr>
        </p:nvGraphicFramePr>
        <p:xfrm>
          <a:off x="7404298" y="5488766"/>
          <a:ext cx="1200150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" name="Rovnice" r:id="rId6" imgW="799920" imgH="215640" progId="Equation.3">
                  <p:embed/>
                </p:oleObj>
              </mc:Choice>
              <mc:Fallback>
                <p:oleObj name="Rovnice" r:id="rId6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298" y="5488766"/>
                        <a:ext cx="1200150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Zástupný symbol pro číslo snímku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Standardizace dat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52736"/>
                <a:ext cx="8229600" cy="1944216"/>
              </a:xfrm>
            </p:spPr>
            <p:txBody>
              <a:bodyPr>
                <a:noAutofit/>
              </a:bodyPr>
              <a:lstStyle/>
              <a:p>
                <a:r>
                  <a:rPr lang="cs-CZ" dirty="0" smtClean="0"/>
                  <a:t>důvod</a:t>
                </a:r>
                <a:r>
                  <a:rPr lang="cs-CZ" dirty="0"/>
                  <a:t>: </a:t>
                </a:r>
                <a:r>
                  <a:rPr lang="cs-CZ" dirty="0" smtClean="0"/>
                  <a:t>převod proměnných na stejné měřítko</a:t>
                </a:r>
                <a:endParaRPr lang="cs-CZ" dirty="0"/>
              </a:p>
              <a:p>
                <a:r>
                  <a:rPr lang="cs-CZ" dirty="0"/>
                  <a:t>s</a:t>
                </a:r>
                <a:r>
                  <a:rPr lang="cs-CZ" dirty="0" smtClean="0"/>
                  <a:t>tandardizace: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r>
                  <a:rPr lang="cs-CZ" dirty="0" smtClean="0"/>
                  <a:t> (tzn. odečtení průměru od jednotlivých hodnot a podělení směrodatnou odchylkou)</a:t>
                </a:r>
              </a:p>
              <a:p>
                <a:r>
                  <a:rPr lang="cs-CZ" dirty="0" smtClean="0"/>
                  <a:t>proměnné budou mít rozsah </a:t>
                </a:r>
                <a:r>
                  <a:rPr lang="cs-CZ" dirty="0"/>
                  <a:t>přibližně </a:t>
                </a:r>
                <a:r>
                  <a:rPr lang="cs-CZ" dirty="0" smtClean="0"/>
                  <a:t>od -3 do 3</a:t>
                </a:r>
              </a:p>
              <a:p>
                <a:r>
                  <a:rPr lang="cs-CZ" dirty="0" smtClean="0"/>
                  <a:t>získáme tím současně i tzv. z-skóre (které vyjadřuje, o kolik směrodatných odchylek se i-</a:t>
                </a:r>
                <a:r>
                  <a:rPr lang="cs-CZ" dirty="0" err="1" smtClean="0"/>
                  <a:t>tá</a:t>
                </a:r>
                <a:r>
                  <a:rPr lang="cs-CZ" dirty="0" smtClean="0"/>
                  <a:t> hodnota odchýlila od průměru)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52736"/>
                <a:ext cx="8229600" cy="1944216"/>
              </a:xfrm>
              <a:blipFill rotWithShape="1">
                <a:blip r:embed="rId3"/>
                <a:stretch>
                  <a:fillRect l="-593" t="-1567" r="-741" b="-2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54</a:t>
            </a:fld>
            <a:endParaRPr lang="cs-CZ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3861048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355976" y="4725144"/>
            <a:ext cx="288032" cy="216024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457200" y="3227490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solidFill>
                  <a:srgbClr val="FF0000"/>
                </a:solidFill>
              </a:rPr>
              <a:t>pozor: standardizace je nevhodná v případě, když proměnné nemají normální rozdělení a když se v datech vyskytují odlehlé hodnoty!!! </a:t>
            </a:r>
          </a:p>
        </p:txBody>
      </p:sp>
    </p:spTree>
    <p:extLst>
      <p:ext uri="{BB962C8B-B14F-4D97-AF65-F5344CB8AC3E}">
        <p14:creationId xmlns:p14="http://schemas.microsoft.com/office/powerpoint/2010/main" val="12426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Min-</a:t>
            </a:r>
            <a:r>
              <a:rPr lang="cs-CZ" dirty="0" err="1" smtClean="0"/>
              <a:t>max</a:t>
            </a:r>
            <a:r>
              <a:rPr lang="cs-CZ" dirty="0" smtClean="0"/>
              <a:t> normalizace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důvod: převod proměnných na stejné měřítko</a:t>
                </a:r>
              </a:p>
              <a:p>
                <a:r>
                  <a:rPr lang="cs-CZ" dirty="0" smtClean="0"/>
                  <a:t>oproti standardizaci vhodná i na proměnné nemající normální rozdělení či obsahující odlehlé hodnoty</a:t>
                </a:r>
              </a:p>
              <a:p>
                <a:r>
                  <a:rPr lang="cs-CZ" dirty="0" smtClean="0"/>
                  <a:t>min-</a:t>
                </a:r>
                <a:r>
                  <a:rPr lang="cs-CZ" dirty="0" err="1" smtClean="0"/>
                  <a:t>max</a:t>
                </a:r>
                <a:r>
                  <a:rPr lang="cs-CZ" dirty="0" smtClean="0"/>
                  <a:t> normalizace: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cs-CZ" b="0" i="1" smtClean="0"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cs-CZ" b="0" i="0" smtClean="0">
                                <a:latin typeface="Cambria Math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cs-CZ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cs-CZ" dirty="0" smtClean="0"/>
              </a:p>
              <a:p>
                <a:r>
                  <a:rPr lang="cs-CZ" dirty="0" smtClean="0"/>
                  <a:t>rozsah hodnot proměnných po min-</a:t>
                </a:r>
                <a:r>
                  <a:rPr lang="cs-CZ" dirty="0" err="1" smtClean="0"/>
                  <a:t>max</a:t>
                </a:r>
                <a:r>
                  <a:rPr lang="cs-CZ" dirty="0" smtClean="0"/>
                  <a:t> normalizaci je od 0 do 1 </a:t>
                </a:r>
                <a:endParaRPr lang="en-US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18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55</a:t>
            </a:fld>
            <a:endParaRPr lang="cs-CZ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356612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4430216"/>
            <a:ext cx="288032" cy="216024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56" y="356612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98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Centrování dat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3"/>
                <a:ext cx="8229600" cy="1872208"/>
              </a:xfrm>
            </p:spPr>
            <p:txBody>
              <a:bodyPr/>
              <a:lstStyle/>
              <a:p>
                <a:r>
                  <a:rPr lang="cs-CZ" dirty="0"/>
                  <a:t>o</a:t>
                </a:r>
                <a:r>
                  <a:rPr lang="cs-CZ" dirty="0" smtClean="0"/>
                  <a:t>dečtení průměru od dat – získáme novou proměnnou, která bude mít průměr roven nule</a:t>
                </a:r>
                <a:endParaRPr lang="cs-CZ" dirty="0"/>
              </a:p>
              <a:p>
                <a:r>
                  <a:rPr lang="cs-CZ" dirty="0"/>
                  <a:t>d</a:t>
                </a:r>
                <a:r>
                  <a:rPr lang="cs-CZ" dirty="0" smtClean="0"/>
                  <a:t>ůvod: centrování je důležitou podmínkou některých pokročilých statistických metod (např. klasifikačních)</a:t>
                </a:r>
              </a:p>
              <a:p>
                <a:r>
                  <a:rPr lang="cs-CZ" dirty="0"/>
                  <a:t>c</a:t>
                </a:r>
                <a:r>
                  <a:rPr lang="cs-CZ" dirty="0" smtClean="0"/>
                  <a:t>entrování: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cs-CZ" i="1">
                            <a:latin typeface="Cambria Math"/>
                          </a:rPr>
                        </m:ctrlPr>
                      </m:accPr>
                      <m:e>
                        <m:r>
                          <a:rPr lang="cs-CZ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3"/>
                <a:ext cx="8229600" cy="1872208"/>
              </a:xfrm>
              <a:blipFill rotWithShape="1">
                <a:blip r:embed="rId3"/>
                <a:stretch>
                  <a:fillRect l="-593" t="-1629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56</a:t>
            </a:fld>
            <a:endParaRPr lang="cs-CZ"/>
          </a:p>
        </p:txBody>
      </p:sp>
      <p:pic>
        <p:nvPicPr>
          <p:cNvPr id="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08" y="356612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Šipka doprava 72"/>
          <p:cNvSpPr/>
          <p:nvPr/>
        </p:nvSpPr>
        <p:spPr>
          <a:xfrm>
            <a:off x="4355976" y="4430216"/>
            <a:ext cx="288032" cy="216024"/>
          </a:xfrm>
          <a:prstGeom prst="rightArrow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6612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3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17189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cs-CZ" sz="1600" dirty="0"/>
              <a:t>V prvním kroku definujeme regresní model vztahu </a:t>
            </a:r>
            <a:r>
              <a:rPr lang="cs-CZ" sz="1600" dirty="0" err="1" smtClean="0"/>
              <a:t>kovariáty</a:t>
            </a:r>
            <a:r>
              <a:rPr lang="cs-CZ" sz="1600" dirty="0" smtClean="0"/>
              <a:t> (např. věku) </a:t>
            </a:r>
            <a:r>
              <a:rPr lang="cs-CZ" sz="1600" dirty="0"/>
              <a:t>a </a:t>
            </a:r>
            <a:r>
              <a:rPr lang="cs-CZ" sz="1600" dirty="0" smtClean="0"/>
              <a:t>dané proměnné</a:t>
            </a:r>
          </a:p>
          <a:p>
            <a:pPr>
              <a:buFont typeface="+mj-lt"/>
              <a:buAutoNum type="arabicPeriod"/>
            </a:pPr>
            <a:r>
              <a:rPr lang="cs-CZ" sz="1600" dirty="0" smtClean="0"/>
              <a:t>Pro </a:t>
            </a:r>
            <a:r>
              <a:rPr lang="cs-CZ" sz="1600" dirty="0"/>
              <a:t>každého pacienta je vypočteno jeho reziduum od regresní přímky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Reziduum (představující hodnotu parametru po odečtení vlivu věku, jeho průměr je 0) je přičteno k průměrné hodnotě parametru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Výsledná adjustovaná hodnota má odečten vliv věku, ale zároveň není změněna číselná hodnota parametru</a:t>
            </a:r>
          </a:p>
          <a:p>
            <a:endParaRPr lang="cs-C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57</a:t>
            </a:fld>
            <a:endParaRPr lang="cs-CZ"/>
          </a:p>
        </p:txBody>
      </p:sp>
      <p:cxnSp>
        <p:nvCxnSpPr>
          <p:cNvPr id="5" name="Straight Arrow Connector 4"/>
          <p:cNvCxnSpPr/>
          <p:nvPr/>
        </p:nvCxnSpPr>
        <p:spPr>
          <a:xfrm rot="16200000" flipV="1">
            <a:off x="6625022" y="1497960"/>
            <a:ext cx="21602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6769038" y="1519994"/>
            <a:ext cx="21602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355976" y="2060848"/>
            <a:ext cx="72008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original_ln.png"/>
          <p:cNvPicPr>
            <a:picLocks noChangeAspect="1"/>
          </p:cNvPicPr>
          <p:nvPr/>
        </p:nvPicPr>
        <p:blipFill rotWithShape="1">
          <a:blip r:embed="rId2" cstate="print"/>
          <a:srcRect l="5017" t="34992" r="35930" b="5153"/>
          <a:stretch/>
        </p:blipFill>
        <p:spPr>
          <a:xfrm>
            <a:off x="487183" y="3726911"/>
            <a:ext cx="2742433" cy="2775489"/>
          </a:xfrm>
          <a:prstGeom prst="rect">
            <a:avLst/>
          </a:prstGeom>
        </p:spPr>
      </p:pic>
      <p:pic>
        <p:nvPicPr>
          <p:cNvPr id="9" name="Picture 8" descr="adjusted.png"/>
          <p:cNvPicPr>
            <a:picLocks noChangeAspect="1"/>
          </p:cNvPicPr>
          <p:nvPr/>
        </p:nvPicPr>
        <p:blipFill rotWithShape="1">
          <a:blip r:embed="rId3" cstate="print"/>
          <a:srcRect t="41420" r="34379" b="5153"/>
          <a:stretch/>
        </p:blipFill>
        <p:spPr>
          <a:xfrm>
            <a:off x="4690262" y="4024998"/>
            <a:ext cx="3047437" cy="2477402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2368071" y="4954345"/>
            <a:ext cx="21602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497457" y="5135284"/>
            <a:ext cx="216024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original_ln.png"/>
          <p:cNvPicPr>
            <a:picLocks noChangeAspect="1"/>
          </p:cNvPicPr>
          <p:nvPr/>
        </p:nvPicPr>
        <p:blipFill rotWithShape="1">
          <a:blip r:embed="rId2" cstate="print"/>
          <a:srcRect t="7741" r="35531" b="71432"/>
          <a:stretch/>
        </p:blipFill>
        <p:spPr>
          <a:xfrm>
            <a:off x="235663" y="3120571"/>
            <a:ext cx="2993953" cy="965793"/>
          </a:xfrm>
          <a:prstGeom prst="rect">
            <a:avLst/>
          </a:prstGeom>
        </p:spPr>
      </p:pic>
      <p:pic>
        <p:nvPicPr>
          <p:cNvPr id="14" name="Picture 13" descr="adjusted.png"/>
          <p:cNvPicPr>
            <a:picLocks noChangeAspect="1"/>
          </p:cNvPicPr>
          <p:nvPr/>
        </p:nvPicPr>
        <p:blipFill rotWithShape="1">
          <a:blip r:embed="rId3" cstate="print"/>
          <a:srcRect t="7741" r="34379" b="72755"/>
          <a:stretch/>
        </p:blipFill>
        <p:spPr>
          <a:xfrm>
            <a:off x="4690262" y="3120571"/>
            <a:ext cx="3047437" cy="9044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3247" y="2771636"/>
            <a:ext cx="144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Původní data</a:t>
            </a:r>
            <a:endParaRPr lang="cs-CZ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482350" y="2771636"/>
            <a:ext cx="1884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Adjustovaná data</a:t>
            </a:r>
            <a:endParaRPr lang="cs-CZ" b="1" i="1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519136" y="274638"/>
            <a:ext cx="8229328" cy="706090"/>
          </a:xfrm>
        </p:spPr>
        <p:txBody>
          <a:bodyPr>
            <a:noAutofit/>
          </a:bodyPr>
          <a:lstStyle/>
          <a:p>
            <a:r>
              <a:rPr lang="cs-CZ" sz="2400" dirty="0" smtClean="0"/>
              <a:t>Odstranění vlivu </a:t>
            </a:r>
            <a:r>
              <a:rPr lang="cs-CZ" sz="2400" dirty="0" err="1" smtClean="0"/>
              <a:t>kovariát</a:t>
            </a:r>
            <a:r>
              <a:rPr lang="cs-CZ" sz="2400" dirty="0" smtClean="0"/>
              <a:t> (tzv. adjustace)</a:t>
            </a:r>
            <a:endParaRPr lang="en-US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3107937" y="3357554"/>
            <a:ext cx="648072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Věk</a:t>
            </a:r>
            <a:endParaRPr lang="en-US" sz="1400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7570582" y="3357554"/>
            <a:ext cx="648072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Věk</a:t>
            </a:r>
            <a:endParaRPr lang="en-US" sz="1400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696805" y="6352862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Věk</a:t>
            </a:r>
            <a:endParaRPr lang="en-US" sz="1400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144374" y="6352861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Věk</a:t>
            </a:r>
            <a:endParaRPr lang="en-US" sz="1400" dirty="0"/>
          </a:p>
        </p:txBody>
      </p:sp>
      <p:pic>
        <p:nvPicPr>
          <p:cNvPr id="24" name="Picture 7" descr="original_ln.png"/>
          <p:cNvPicPr>
            <a:picLocks noChangeAspect="1"/>
          </p:cNvPicPr>
          <p:nvPr/>
        </p:nvPicPr>
        <p:blipFill rotWithShape="1">
          <a:blip r:embed="rId2" cstate="print"/>
          <a:srcRect l="69352" t="42637" b="5153"/>
          <a:stretch/>
        </p:blipFill>
        <p:spPr>
          <a:xfrm>
            <a:off x="3136965" y="4086364"/>
            <a:ext cx="1423312" cy="2420967"/>
          </a:xfrm>
          <a:prstGeom prst="rect">
            <a:avLst/>
          </a:prstGeom>
        </p:spPr>
      </p:pic>
      <p:pic>
        <p:nvPicPr>
          <p:cNvPr id="28" name="Picture 8" descr="adjusted.png"/>
          <p:cNvPicPr>
            <a:picLocks noChangeAspect="1"/>
          </p:cNvPicPr>
          <p:nvPr/>
        </p:nvPicPr>
        <p:blipFill rotWithShape="1">
          <a:blip r:embed="rId3" cstate="print"/>
          <a:srcRect l="70999" t="41420" b="5153"/>
          <a:stretch/>
        </p:blipFill>
        <p:spPr>
          <a:xfrm>
            <a:off x="7671618" y="4024998"/>
            <a:ext cx="1346813" cy="2477402"/>
          </a:xfrm>
          <a:prstGeom prst="rect">
            <a:avLst/>
          </a:prstGeom>
        </p:spPr>
      </p:pic>
      <p:sp>
        <p:nvSpPr>
          <p:cNvPr id="25" name="TextovéPole 24"/>
          <p:cNvSpPr txBox="1"/>
          <p:nvPr/>
        </p:nvSpPr>
        <p:spPr>
          <a:xfrm>
            <a:off x="3079471" y="3802293"/>
            <a:ext cx="1636545" cy="23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amygdaly</a:t>
            </a:r>
            <a:endParaRPr lang="en-US" sz="14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7618355" y="3802293"/>
            <a:ext cx="1487768" cy="23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amygdaly</a:t>
            </a:r>
            <a:endParaRPr lang="en-US" sz="14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323528" y="5137978"/>
            <a:ext cx="867645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 rot="16200000">
            <a:off x="-477424" y="5072883"/>
            <a:ext cx="1636545" cy="23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amygdaly</a:t>
            </a:r>
            <a:endParaRPr lang="en-US" sz="1400" dirty="0"/>
          </a:p>
        </p:txBody>
      </p:sp>
      <p:sp>
        <p:nvSpPr>
          <p:cNvPr id="23" name="TextovéPole 22"/>
          <p:cNvSpPr txBox="1"/>
          <p:nvPr/>
        </p:nvSpPr>
        <p:spPr>
          <a:xfrm rot="16200000">
            <a:off x="3972463" y="5072884"/>
            <a:ext cx="1636545" cy="23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/>
              <a:t>Objem amygdaly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83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27" grpId="0"/>
      <p:bldP spid="2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775593"/>
            <a:ext cx="7772400" cy="1470025"/>
          </a:xfrm>
        </p:spPr>
        <p:txBody>
          <a:bodyPr>
            <a:normAutofit/>
          </a:bodyPr>
          <a:lstStyle/>
          <a:p>
            <a:r>
              <a:rPr lang="cs-CZ" sz="3600" dirty="0" smtClean="0"/>
              <a:t>Poděkování</a:t>
            </a:r>
            <a:endParaRPr lang="cs-CZ" sz="3600" dirty="0"/>
          </a:p>
        </p:txBody>
      </p:sp>
      <p:sp>
        <p:nvSpPr>
          <p:cNvPr id="25" name="Obdélník 24"/>
          <p:cNvSpPr/>
          <p:nvPr/>
        </p:nvSpPr>
        <p:spPr>
          <a:xfrm>
            <a:off x="1347309" y="2276872"/>
            <a:ext cx="6449383" cy="17281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cs-CZ" sz="2000" dirty="0" smtClean="0"/>
              <a:t>Příprava výukových materiálů předmětu </a:t>
            </a:r>
            <a:br>
              <a:rPr lang="cs-CZ" sz="2000" dirty="0" smtClean="0"/>
            </a:br>
            <a:r>
              <a:rPr lang="cs-CZ" sz="2000" dirty="0" smtClean="0"/>
              <a:t>„</a:t>
            </a:r>
            <a:r>
              <a:rPr lang="it-IT" sz="2000" dirty="0" smtClean="0"/>
              <a:t>DSAN0</a:t>
            </a:r>
            <a:r>
              <a:rPr lang="cs-CZ" sz="2000" dirty="0"/>
              <a:t>2</a:t>
            </a:r>
            <a:r>
              <a:rPr lang="it-IT" sz="2000" dirty="0"/>
              <a:t> Pokročilé metody analýzy dat v </a:t>
            </a:r>
            <a:r>
              <a:rPr lang="it-IT" sz="2000" dirty="0" smtClean="0"/>
              <a:t>neurovědách</a:t>
            </a:r>
            <a:r>
              <a:rPr lang="cs-CZ" sz="2000" dirty="0" smtClean="0"/>
              <a:t>“ </a:t>
            </a:r>
            <a:br>
              <a:rPr lang="cs-CZ" sz="2000" dirty="0" smtClean="0"/>
            </a:br>
            <a:r>
              <a:rPr lang="en-US" sz="2000" dirty="0" err="1" smtClean="0"/>
              <a:t>byla</a:t>
            </a:r>
            <a:r>
              <a:rPr lang="cs-CZ" sz="2000" dirty="0" smtClean="0"/>
              <a:t> finančně podporována prostředky projektu </a:t>
            </a:r>
            <a:r>
              <a:rPr lang="cs-CZ" sz="2000" dirty="0" err="1" smtClean="0"/>
              <a:t>FRMU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č. </a:t>
            </a:r>
            <a:r>
              <a:rPr lang="cs-CZ" sz="2000" dirty="0" err="1"/>
              <a:t>MUNI</a:t>
            </a:r>
            <a:r>
              <a:rPr lang="cs-CZ" sz="2000" dirty="0"/>
              <a:t>/FR/0260/2014 „Pokročilé metody analýzy dat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 </a:t>
            </a:r>
            <a:r>
              <a:rPr lang="cs-CZ" sz="2000" dirty="0"/>
              <a:t>neurovědách jako nový předmět na </a:t>
            </a:r>
            <a:r>
              <a:rPr lang="cs-CZ" sz="2000" dirty="0" err="1"/>
              <a:t>LF</a:t>
            </a:r>
            <a:r>
              <a:rPr lang="cs-CZ" sz="2000" dirty="0"/>
              <a:t> </a:t>
            </a:r>
            <a:r>
              <a:rPr lang="cs-CZ" sz="2000" dirty="0" smtClean="0"/>
              <a:t>MU“</a:t>
            </a:r>
            <a:endParaRPr lang="cs-CZ" sz="2000" dirty="0"/>
          </a:p>
        </p:txBody>
      </p:sp>
      <p:sp>
        <p:nvSpPr>
          <p:cNvPr id="5" name="AutoShape 2" descr="data:image/jpeg;base64,/9j/4AAQSkZJRgABAQAAAQABAAD/2wCEAAkGBhMPDxUQDxQVFA8QDw8PFBQPGRQVEBAUFBUWGBUQFRIXGyYfGBkjGhUSHy8gJCcqLSwsFR4xNTE2NScrOCoBCQoKDgwOGg8PGislHyI1NTUvLyopKiwpLiopKi8pKSksKSkvKSwpKSwtLykpKiwsLCwuKTUpLCwpKSkpLCwsLP/AABEIAF4BQAMBIgACEQEDEQH/xAAcAAEAAQUBAQAAAAAAAAAAAAAABgECBAUHAwj/xABCEAABAwMBAgsEBggHAQAAAAABAAIDBAUREgYhBxMUFyIxQVFUkdIyU2GSFRZxgZPRI0JSZKGj4vAzQ2Jyc7GyNf/EABsBAQADAQEBAQAAAAAAAAAAAAABAwQFAgYH/8QANBEAAgEDAwAHBwEJAAAAAAAAAAECAwQRBRJRExQhMUGRoUJSYXGBkvAVBiIyQ4Ki0eHx/9oADAMBAAIRAxEAPwDuCtJVxXIeEKQi4vAJHQh6iR+qrqFLpZbTPcVuhhuxkldxukrZpAJHACRwAB3Adix/pab3j/7+5aq2H9BH/wAbVEK1541+8/4knaf2irrqtG2isxyNMsZ6jOSU9uO3nv8AI6J9LT+8f/f3J9LT+8f/AH9y5rqPefMpqPefM/msvXs/yvzyOs9Ainh3K/P6jpX0tP7x/wDf3LNs1xldOxr3uLTnIPV1Fco1HvPmUDz3nzKiV42sdF+eRMdChFp9ZX59T6DDlcFwiy1JFVCXOIaKiEkucQ0APGSSTjC7MNoabxEP4kfqVdNyksuLRVeUIW8lFTUs8f8AWbJFrvrFTeIh/Ej9SzIKhsjQ9jg5jt4c0gtP2Edasaa7zGpJ9x6oiKD0EREAREQBERAEREAREQBERAEREAREQBERAEREAREQBERAEREB58aO8LlG31HI+4Pcxj3N0Rb2Me5u5veBhdDAVwXyVr+1U4S3dGvP/RNxZqrHbkhFtpXiGMFjhiNo3tdkfwUTrbbKZXkRSYMjzujk/aP+ldlCuCvr69K6wnBL6mrTH+nyk49ufocUFsm91L+HJ6VX6Lm91L+HJ6V2wBegXZoftDNRUdi7Picm409Vqsqm7GXnzOH/AEXN7mX8OT0p9Fze5l/Dk9K7kFcFuhrspewvMo/S173ocM+ipvcy/hyelU+ipvcy/hyeld2AVVojq8n7B5emL3jhP0TN7mX8OT0rr+xkZbb4GuBa4RkEOBBHSd1g7wtwFUBea1460UsYL7e0VCTknkuCqqBVWfJtCIikBERAEREAREQBERAEREAREQBFrb3tDBQsElVII2ve2NuQ5znvd1MaxoLnH4ALYRvyM94zvyD5HeEBciIgCIsG7XmKkYJKh/FxmRketwcWNc84bqcAQwZ3anYHxQGciwLbe4al0jYHh5gk4qQtDtDX4yWCTGlxHbpJx2rPQBERAEREBpwoDwt7W1Ntip3Uj2sMssjHF7WPGA0Ee0N3Wp81c54aLDPWRUzaaF82ieQvEY1aWlrRk/xX5ho6g7iHSYx8fkbKmcdhsbLeJ4nST1V0pKqmggllkjpGxcY0DqflhJxnd8S4LUWfaO83GlkuNO6mihjdIYqYx6zUCLJIMhOQT7OQW507sKZTbD0fEzQwwxw8phkgc+Foa7S77MZAOk4+Cg+zzrlaqGS28hkmlzLyeeEsNN+mzvkcerDi47/vwF9NRqUqm6UEs5X8SS7PH4FTTR6XnhUmksTa+k0xVIqmU0rcCRrDgkgax1EaD8M4XjVcKVSbJLICI7pRVEVPOHMYR0nubxmgt0jOlwwOotPeFh3bg4qabZ1tJHG6WrkrWVMrIenp6JaAMdYDWsye8le3C/wczSTcrt8b3mpzHUxQgkuc3pNmwOsEtGfi1veujTVvlRWO9+nh8jw8m22v2rr23ajoKOdkQq6WF5dJEyQB7jJl28Zxhg3LNtG2dZRXRlru5jl5SA6nqYG6MklwDHsG7BLSOoEHryDu1O2NrqmXugrYqSeeKmpYNfENydTTLlmTuz0gsuhsFXdrzFcqundSUtEA2KOYjj5nNc4gkD2Rl2T2dQGc7tEFHYu7GPrk8ky4QLvJR2uoqachs0UQcwkBwBL2jOk7juJXLqrb2701tp7o6rppGVEmnk7omNed7xgluCR0d+kgjIXTeEm3yVFoqoYGOklfEGtYwZc462HAH2ArknNpV0dNb7lR07nV0Ts1FM9pc4vbI4xycX2DSADv3dEjerqGNpDJ7tfwg1Laijt9vY1tbXxskfylriaRsjcjLdw1t/SE5z7HUc7vOn2wrrZcoKC7PinhrSOKqYmGJzHk6eLLBuI1aB1f5gOT1DF2ssVVLWUd9oaeR0sDAJ6SbDKgNaSMNa7cXaXyDd3AjOUns1Xe7vS1U9LJSUNAQ4CoLRPLIHB+5o36dTYx3YB7yFeiCzb273W1QuqZLjBofK5sMTaZpe8kktj1YwMNG9x7vszr7ltjeqO1Utynew8bU5kZxUZBp5GtdCX6W9AnTIPaH+Izt6sK60lbWXnllwt1XNS0znNp4IWgxuDH9Eu1nBa72jgdLcOpdFudO692qohlp5qV7w5sbaoN162Br45QBndq3d/WvQMHazbaV8tuprbIA+5SNmLtLXuZS4BL9LgdOQTvLcdA9xWvdthcLpcqiitb4YKaiID6iWMyPe8EsMelxxguD8Yb/lHfv36nge2RrBV8puMckfIqRlLTNmbjc9z3Etz3AuHZ7YWdR2essd1q6iGlkq6CvdrxTFpnjk1OeMtJzgF8o+OW9u5SDc7Bbcz1NTUW24NY2voxjXFkMna04Mmnqad8bt3WH9QxhajZLaq4/T77XW1DJo4oHuJjiZHqdoY4EEDI9pU2TsNbT1FbfaumdyioaOJpI3AzcW57ctdj9cMazAPaDnCpsVYquov9Rd56d9LAWGNrKjdK8uaxoIA7AGZJ6t+BnegNDslt3crgJC+6UdKY5AxramOBrpNQ62g4zg4Hb1rt7InGMNc7p6A0vaAOljBeAQR15OCFwXYOxSUIl5fZaiqe+Vr43cUw8WGg5GXHvwV32nk1MDiC0uaHFrutpIzpPxHUgOb8HXCBNIa2mur28qoHPkcQ0Rgws3PPYNzgN5A3SN+7Ww7T3eosUt0ikDZeUySxxiFhHJG9EgNLCSQdTs5O5vX1rV8Jew9aLpJPbo5HR3Cn4qd0TSWs1kMk1EdhADu3tXYbDZ2UdLFSx+xBEyIdmrSBlxx2k5J+1AczpOE6pujqCltrgyplaZK55axwgYzovAD24yd7xgdrB2lY1RwlVdXc6ikirKW3Q0r5Ymuq2tcZjG8tc4vf0QeiTjI3OA39a2PA5spLR1dwfNTuha+WNsBe3SHR8ZOS1n+nAh8mrX7WWp1RJUctsks1TqnENTRODRLHrcIXSFp3ODWxg7nHHZvwgN/tDt1VWm0Ces4iWufLxMJi1cRO3rE5DT+wCSAQMkYwtbeNprzaIYq+udBPTyva2anZHxb6UydJrWyD2iDlm/V/HI1EXBLWS7PNppN1ZHVOqooXuGmNjmhjodWSAT0n/Aux3lZ+1Drne6WK3Ghkp362Pqp5ywQZj3Exd4Lsu3dgA6jkAbG/8IUsd6oIYZmC3VVLFUvL2swWP446zI4ZaNLWnrGMLP2Zv9ddqt1TC7k9njLo48sY6atLcgytL2nSzPb8AOvOI1thwduqLxb4OIlkt0NDBSSSDOlrWcaBqeOp2NB+8LZ8HlFXWisktk0UsttL3Op6hrNTWFxyNbgei0jORjc74EoCPjb59HV1TL21k1fb2SOoZCwMDnOw0BjWtx0wY36iNwDu5b2s29rrbbKY1IbPdrhJ+iic1rWRtOkNyIw3J6Ue7I3ydeAreE/ZSaqvFumip3SwsfE2d7W5YGNnacPPcGl5+8racLex9RXNpqiga19VRT8Y1jiAHBxY7cHdEkOYw7yN2UBkWamvcFRAauanqaeRxjnbHGGPgGkkSNcNOrpANO79bq7Ro+DThOdUCr+k6qBjopWthEphhJGJM4G7VvDVILTtbcKuaBht0tLHrzVSVJbpazS7S2IZBd0g3JxuHZvyIhwV8HYxWG50QLjM0w8qjBJbiTOjPx0/wQEl4Gdram50c0tY8PfHUCNpa1rMN4tjsYaBneStVwsbdyQVUVrjMEMVVEDPUVTTJGI3lzSzR1Yw05Jz7QxjGVl8BNhqKKinZVQvhe6qD2tlGkkcUwagO7IPksjhBp3y1DW1FrNwoeLZofAWipgly8vAAIcWECLPUPtzhAeWyxq6KhqQyeino4KSplp5aBrAI5mtLjEWtJaRnU7tOc5PYtJs9wr1T7UwkCpu1XVS09NE1rW7mtaeOe1oA0Nyd/8AHAOMLYrYWqifcZ2U81LSTUVVBDTSu1SyucxwYHNz2dLBP7eBneVqLPwW1kVtZXQRSw3ekqnyNjcMOmiGkjDHHeR0sD9YEg53ICdbS7ZV1oo6aGR8dXd6yYNaCwNhaDpBa1senVhzmNBJGS4nq3Lwue1lzscsDrpJDVUdS8RPkij4p9M4byRp9oYJdvG/izjHb57XWKsu1LR18MDornQShzqeoHFtc4Fj3Fmo4LdbGkb94JBOQvHaehrtopKanfRS0dHDKJqh9SWBzi7olsQ6zhvGfMM4wMgbdm2VUdqDbtY5HyfjAwNZnPEB+deNXtb+tdHC49eKGrpNp3XCOiqKimbTsjBp251EwBm5xONxXS9nL4+ric+WmmpXNkLAypAD3DSDrGD1byPuKAo1XAKNu4QaBpINSzIJBwHkZBx1huD9oVRwi27xLPKT0L8so2NwvYfkza5IkwCuDVGRwjW7xLPKT0Ko4R7d4lnlJ6F06VpXXsPyPDkiTgK4NUYHCTbvFM8pPQrhwlW7xTPKX0LpUrer7r8jw2iUaVcGqLjhLtvimeUvoVecy2+KZ5S+hdKnSnweGyU4VdIUW5zbb4pnyy+hXDhOtvimfLL6FthCXB5JRpVQ1RbnOtvimfLL6FXnPtvimfLL6FpSZBKNIVwaorzn23xTPll9Crzn23xTPll9CsSIJTpQtUW50Lb4pnlL6E50Lb4pnlL6F6BKdKaVFudC2+KZ5S+hOdC2+KZ8svoQEo0DuVyivOhbfFM8pfQnOhbfFM8pfQgJSWquFFedC2+KZ8svoTnQtvimfLL6EBKdKaVFudC2+KZ5S+hOdC2+KZ5S+hASnSmkKLc6Ft8Uz5ZfQnOhbfFM8pfQgJTpTSFFudC2+KZ5S+hOdC2+KZ5S+hASnSmFFudC2+KZ5S+hOdC2+KZ5S+hASkNQNUW50Lb4pnlL6E50Lb4pnlL6EBKQ1C1RbnQtvimeUvoTnQtvimfLL6EBKdKaVFudC2+KZ8svoTnQtvimeUvoQEpDUDVFudC2+KZ5S+hOdC2+KZ5S+hASnSE0qLc6Ft8Uzyl9Cc6Ft8Uzyl9CA3gonftf9qL3zbJlHOYHse5zQwlzSADqGe0qarkHCJ/9GT/ZD/5WCz0GzlPa0/uf+TPeXNSnT3RJlTbUtexrwx4Dmh2CRkZWsl4So2OLTFIdLnN9pu/Bx3rX2v8AwI/+Nn/S0NVs/M6RzgG4c97h0h1Ekhe7vRaNJLoYvzbNmj3FGtKXW5JLHZ4EsHChF7mX5m/mrhwpRe5l+Zn5qGfVufub8w/JPq3N3N+Yfksa0+ou6LPocaV76+4mnOnF7mX5mfmq86sXuZfmZ+ahX1bm7m/MF6U2ydRI4MYGajnGXgdW/rwrVa1o+yxs0p9m9fcTii4TIpZWRCKQGSRkYJLcAuIGTv8AipqGrldq2ArI6iKR7GBrJonuw8E4a4E4GN+4LqwWmjB4/eOVfwoQmugeV88lNKYVyLRtOeW4VcKqKQUwmFVFILcLGkrA04wdyylq6r2yuFrd5WtKMZ0X2t47s+BbTipPDMnl47j5qvLh3HzWCqr5Za7fvx/tRd0cTN5cO4+actHcfNYaqrVrd8/H0RHRxMzlo7j5pywdxWIisWs3vPoiOjiZfLB3FV5WO4rEVVatXvOfRDZEyuVjuKcqHcVihVVi1a759ERsiZPKvgfNV5T8CsZVVi1S6fj6EbImRyn4FOUfArHCqrFqVzz6DZEyOUfApyj4FeCK1ahcc+hGxHvx/wACq8f8CvBVViv7jn0I2o9uO+1OOXkisV7X59BtR68aq8avJFYryt+IjajJXH+ET/6Mn+yH/wArr5UP2i4P+WVLp+O0amsbp0ZxpGOvUF9La1I06mZHPvKcqlPbHvyQ2j2gjZGxhD8tYGnAGN33r2+s0Xc/yH5rdc037z/L/qTmm/ef5f8AUuh1ihycvqtxwaX6zRdz/Ifmn1mi7n+Q/Nbrmm/ef5f9Sc037z/L/qUdYt+SerXHB42F/LnObDuMbWuPGYAwSQMYz3KS2vZ+SKZr3Fuluc4JzvBHcrNlNjuQPe/jeM4xjW406caXE56z3qTrDWr5bUH2G+3tsRTmu0oAqhVRZDoBERAEREAREQFFaWDuV6Ly4p94LOLHcnFjuV6KOjhwiclnFjuTQO5XonRx4XkQWaB3KugdyuROjjwgW6B3JoHcrkTZHhAt0DuTSO5XImyPALdA7k0hXImyPALdITSFcinZHgFugJoCuRNkeAW6QmlXIm1cAt0hNKuRNq4BTCYVUTa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58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609" y="4326482"/>
            <a:ext cx="1478782" cy="147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Maticový zápis datového souboru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6</a:t>
            </a:fld>
            <a:endParaRPr lang="cs-CZ" dirty="0"/>
          </a:p>
        </p:txBody>
      </p:sp>
      <p:graphicFrame>
        <p:nvGraphicFramePr>
          <p:cNvPr id="57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581437"/>
              </p:ext>
            </p:extLst>
          </p:nvPr>
        </p:nvGraphicFramePr>
        <p:xfrm>
          <a:off x="1835150" y="1590839"/>
          <a:ext cx="6032501" cy="1584960"/>
        </p:xfrm>
        <a:graphic>
          <a:graphicData uri="http://schemas.openxmlformats.org/drawingml/2006/table">
            <a:tbl>
              <a:tblPr/>
              <a:tblGrid>
                <a:gridCol w="432594"/>
                <a:gridCol w="993710"/>
                <a:gridCol w="878498"/>
                <a:gridCol w="864096"/>
                <a:gridCol w="1080120"/>
                <a:gridCol w="1440160"/>
                <a:gridCol w="343323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Pohlaví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Věk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Váha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MMSE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skóre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</a:t>
                      </a:r>
                    </a:p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hipokampu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muž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85,5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7030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žena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62,0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6984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2267744" y="1125559"/>
            <a:ext cx="5616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000" dirty="0" smtClean="0">
                <a:latin typeface="+mn-lt"/>
              </a:rPr>
              <a:t>PROMĚNNÉ</a:t>
            </a:r>
            <a:r>
              <a:rPr lang="en-US" sz="2000" dirty="0" smtClean="0">
                <a:latin typeface="+mn-lt"/>
              </a:rPr>
              <a:t> </a:t>
            </a:r>
            <a:endParaRPr lang="cs-CZ" sz="2000" dirty="0">
              <a:latin typeface="+mn-lt"/>
            </a:endParaRP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 rot="16200000">
            <a:off x="526964" y="2141486"/>
            <a:ext cx="15791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defTabSz="4259263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defTabSz="425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cs-CZ" sz="2000" dirty="0" smtClean="0">
                <a:latin typeface="+mn-lt"/>
              </a:rPr>
              <a:t>OBJEKTY </a:t>
            </a:r>
            <a:br>
              <a:rPr lang="cs-CZ" sz="2000" dirty="0" smtClean="0">
                <a:latin typeface="+mn-lt"/>
              </a:rPr>
            </a:br>
            <a:r>
              <a:rPr lang="cs-CZ" sz="2000" dirty="0" smtClean="0">
                <a:latin typeface="+mn-lt"/>
              </a:rPr>
              <a:t>(SUBJEKTY)</a:t>
            </a:r>
            <a:r>
              <a:rPr lang="en-US" sz="2000" dirty="0" smtClean="0">
                <a:latin typeface="+mn-lt"/>
              </a:rPr>
              <a:t> </a:t>
            </a:r>
            <a:endParaRPr lang="cs-CZ" sz="2000" dirty="0">
              <a:latin typeface="+mn-lt"/>
            </a:endParaRPr>
          </a:p>
        </p:txBody>
      </p:sp>
      <p:sp>
        <p:nvSpPr>
          <p:cNvPr id="23" name="Šipka dolů 22"/>
          <p:cNvSpPr/>
          <p:nvPr/>
        </p:nvSpPr>
        <p:spPr>
          <a:xfrm>
            <a:off x="4572000" y="3356992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333679"/>
              </p:ext>
            </p:extLst>
          </p:nvPr>
        </p:nvGraphicFramePr>
        <p:xfrm>
          <a:off x="3146387" y="3789040"/>
          <a:ext cx="2793765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7" name="Rovnice" r:id="rId4" imgW="1587500" imgH="939800" progId="Equation.3">
                  <p:embed/>
                </p:oleObj>
              </mc:Choice>
              <mc:Fallback>
                <p:oleObj name="Rovnice" r:id="rId4" imgW="1587500" imgH="939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387" y="3789040"/>
                        <a:ext cx="2793765" cy="16561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ovéPole 25"/>
          <p:cNvSpPr txBox="1"/>
          <p:nvPr/>
        </p:nvSpPr>
        <p:spPr>
          <a:xfrm>
            <a:off x="6192688" y="4005064"/>
            <a:ext cx="2843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maticový zápis datového souboru </a:t>
            </a:r>
            <a:r>
              <a:rPr lang="cs-CZ" i="1" dirty="0" smtClean="0"/>
              <a:t>n</a:t>
            </a:r>
            <a:r>
              <a:rPr lang="cs-CZ" dirty="0" smtClean="0"/>
              <a:t> objektů (subjektů), které jsou popsané </a:t>
            </a:r>
            <a:r>
              <a:rPr lang="cs-CZ" i="1" dirty="0" smtClean="0"/>
              <a:t>p</a:t>
            </a:r>
            <a:r>
              <a:rPr lang="cs-CZ" dirty="0" smtClean="0"/>
              <a:t> proměnnými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899592" y="5733255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jeden prvek matice </a:t>
            </a:r>
            <a:r>
              <a:rPr lang="cs-CZ" i="1" dirty="0" err="1"/>
              <a:t>x</a:t>
            </a:r>
            <a:r>
              <a:rPr lang="cs-CZ" i="1" baseline="-25000" dirty="0" err="1"/>
              <a:t>ij</a:t>
            </a:r>
            <a:r>
              <a:rPr lang="cs-CZ" dirty="0"/>
              <a:t> je hodnota </a:t>
            </a:r>
            <a:r>
              <a:rPr lang="cs-CZ" i="1" dirty="0"/>
              <a:t>j</a:t>
            </a:r>
            <a:r>
              <a:rPr lang="cs-CZ" dirty="0"/>
              <a:t>-té proměnné u </a:t>
            </a:r>
            <a:r>
              <a:rPr lang="cs-CZ" i="1" dirty="0"/>
              <a:t>i</a:t>
            </a:r>
            <a:r>
              <a:rPr lang="cs-CZ" dirty="0"/>
              <a:t>‑</a:t>
            </a:r>
            <a:r>
              <a:rPr lang="cs-CZ" dirty="0" err="1"/>
              <a:t>tého</a:t>
            </a:r>
            <a:r>
              <a:rPr lang="cs-CZ" dirty="0"/>
              <a:t> </a:t>
            </a:r>
            <a:r>
              <a:rPr lang="cs-CZ" dirty="0" smtClean="0"/>
              <a:t>objektu </a:t>
            </a:r>
          </a:p>
          <a:p>
            <a:pPr algn="ctr"/>
            <a:r>
              <a:rPr lang="cs-CZ" dirty="0" smtClean="0"/>
              <a:t>(subjektu), </a:t>
            </a:r>
            <a:r>
              <a:rPr lang="cs-CZ" dirty="0"/>
              <a:t>přičemž  </a:t>
            </a:r>
            <a:r>
              <a:rPr lang="cs-CZ" i="1" dirty="0"/>
              <a:t>j</a:t>
            </a:r>
            <a:r>
              <a:rPr lang="cs-CZ" dirty="0"/>
              <a:t> = 1, ..., </a:t>
            </a:r>
            <a:r>
              <a:rPr lang="cs-CZ" i="1" dirty="0"/>
              <a:t>p </a:t>
            </a:r>
            <a:r>
              <a:rPr lang="cs-CZ" dirty="0"/>
              <a:t>a </a:t>
            </a:r>
            <a:r>
              <a:rPr lang="cs-CZ" i="1" dirty="0"/>
              <a:t>i</a:t>
            </a:r>
            <a:r>
              <a:rPr lang="cs-CZ" dirty="0"/>
              <a:t> = 1, ..., </a:t>
            </a:r>
            <a:r>
              <a:rPr lang="cs-CZ" i="1" dirty="0"/>
              <a:t>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2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Vícerozměrný průměr a kovarianční matice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vícerozměrný průměr (např. pro datový soubor se 2 proměnnými):</a:t>
            </a:r>
          </a:p>
          <a:p>
            <a:endParaRPr lang="cs-CZ" sz="2000" dirty="0"/>
          </a:p>
          <a:p>
            <a:endParaRPr lang="cs-CZ" dirty="0" smtClean="0"/>
          </a:p>
          <a:p>
            <a:endParaRPr lang="cs-CZ" sz="2000" dirty="0"/>
          </a:p>
          <a:p>
            <a:endParaRPr lang="cs-CZ" dirty="0" smtClean="0"/>
          </a:p>
          <a:p>
            <a:r>
              <a:rPr lang="cs-CZ" dirty="0" smtClean="0"/>
              <a:t>výběrová kovarianční matice </a:t>
            </a:r>
            <a:r>
              <a:rPr lang="cs-CZ" dirty="0"/>
              <a:t>(např. pro datový soubor se 2 proměnnými)</a:t>
            </a:r>
            <a:r>
              <a:rPr lang="cs-CZ" dirty="0" smtClean="0"/>
              <a:t>: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7</a:t>
            </a:fld>
            <a:endParaRPr lang="cs-CZ" dirty="0"/>
          </a:p>
        </p:txBody>
      </p:sp>
      <p:sp>
        <p:nvSpPr>
          <p:cNvPr id="5" name="Zástupný symbol pro zápatí 4"/>
          <p:cNvSpPr txBox="1">
            <a:spLocks/>
          </p:cNvSpPr>
          <p:nvPr/>
        </p:nvSpPr>
        <p:spPr>
          <a:xfrm>
            <a:off x="4860032" y="6514586"/>
            <a:ext cx="3111624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Janoušová: Vícerozměrné metody - cvičení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249504" y="1700808"/>
                <a:ext cx="3101811" cy="648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/>
                            </a:rPr>
                            <m:t>𝐱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04" y="1700808"/>
                <a:ext cx="3101811" cy="6483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2249504" y="3595531"/>
                <a:ext cx="4571251" cy="553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𝐒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 smtClean="0"/>
                  <a:t>,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504" y="3595531"/>
                <a:ext cx="4571251" cy="553549"/>
              </a:xfrm>
              <a:prstGeom prst="rect">
                <a:avLst/>
              </a:prstGeom>
              <a:blipFill rotWithShape="1">
                <a:blip r:embed="rId4"/>
                <a:stretch>
                  <a:fillRect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36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419872" y="6597352"/>
            <a:ext cx="4381103" cy="164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19136" y="188640"/>
            <a:ext cx="8167663" cy="7060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 smtClean="0"/>
              <a:t>Vícerozměrný průměr a kovarianční matice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72" y="3227490"/>
            <a:ext cx="8229600" cy="43235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Vícerozměrný průměr</a:t>
            </a:r>
            <a:r>
              <a:rPr lang="en-US" dirty="0"/>
              <a:t>:</a:t>
            </a: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8</a:t>
            </a:fld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90872" y="3572449"/>
                <a:ext cx="7796558" cy="6486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cs-CZ" b="1" i="1">
                              <a:latin typeface="Cambria Math"/>
                            </a:rPr>
                            <m:t>𝐱</m:t>
                          </m:r>
                        </m:e>
                      </m:acc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cs-CZ" i="1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  <m:sub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𝑖</m:t>
                                        </m:r>
                                        <m:r>
                                          <a:rPr lang="cs-CZ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 smtClean="0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</a:rPr>
                                      <m:t>2+4+3</m:t>
                                    </m:r>
                                  </m:e>
                                </m:d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cs-CZ" i="1">
                                        <a:latin typeface="Cambria Math"/>
                                      </a:rPr>
                                      <m:t>3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cs-CZ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12+10+8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cs-CZ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cs-CZ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cs-CZ" i="1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72" y="3572449"/>
                <a:ext cx="7796558" cy="64863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640588" y="4797152"/>
                <a:ext cx="8504123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3−1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i="1" smtClean="0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cs-CZ" i="1">
                            <a:latin typeface="Cambria Math"/>
                          </a:rPr>
                          <m:t>1+1+0</m:t>
                        </m:r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 </a:t>
                </a:r>
                <a:r>
                  <a:rPr lang="cs-CZ" dirty="0"/>
                  <a:t>1</a:t>
                </a:r>
                <a:endParaRPr lang="en-US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8" y="4797152"/>
                <a:ext cx="8504123" cy="506870"/>
              </a:xfrm>
              <a:prstGeom prst="rect">
                <a:avLst/>
              </a:prstGeom>
              <a:blipFill rotWithShape="1">
                <a:blip r:embed="rId4"/>
                <a:stretch>
                  <a:fillRect t="-75904" r="-358" b="-120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58201"/>
              </p:ext>
            </p:extLst>
          </p:nvPr>
        </p:nvGraphicFramePr>
        <p:xfrm>
          <a:off x="646697" y="1234951"/>
          <a:ext cx="3888432" cy="1615713"/>
        </p:xfrm>
        <a:graphic>
          <a:graphicData uri="http://schemas.openxmlformats.org/drawingml/2006/table">
            <a:tbl>
              <a:tblPr/>
              <a:tblGrid>
                <a:gridCol w="469738"/>
                <a:gridCol w="1330462"/>
                <a:gridCol w="2088232"/>
              </a:tblGrid>
              <a:tr h="6098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 hipokampu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 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mozkových komor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6" name="Skupina 65"/>
          <p:cNvGrpSpPr/>
          <p:nvPr/>
        </p:nvGrpSpPr>
        <p:grpSpPr>
          <a:xfrm>
            <a:off x="5401334" y="1097901"/>
            <a:ext cx="3140098" cy="2354182"/>
            <a:chOff x="5401334" y="1097901"/>
            <a:chExt cx="3140098" cy="2354182"/>
          </a:xfrm>
        </p:grpSpPr>
        <p:sp>
          <p:nvSpPr>
            <p:cNvPr id="10" name="Line 100"/>
            <p:cNvSpPr>
              <a:spLocks noChangeShapeType="1"/>
            </p:cNvSpPr>
            <p:nvPr/>
          </p:nvSpPr>
          <p:spPr bwMode="auto">
            <a:xfrm>
              <a:off x="5895976" y="2956247"/>
              <a:ext cx="25908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Line 102"/>
            <p:cNvSpPr>
              <a:spLocks noChangeShapeType="1"/>
            </p:cNvSpPr>
            <p:nvPr/>
          </p:nvSpPr>
          <p:spPr bwMode="auto">
            <a:xfrm flipV="1">
              <a:off x="5895975" y="1246108"/>
              <a:ext cx="0" cy="17093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2" name="Line 105"/>
            <p:cNvSpPr>
              <a:spLocks noChangeShapeType="1"/>
            </p:cNvSpPr>
            <p:nvPr/>
          </p:nvSpPr>
          <p:spPr bwMode="auto">
            <a:xfrm flipV="1">
              <a:off x="58959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3" name="Line 106"/>
            <p:cNvSpPr>
              <a:spLocks noChangeShapeType="1"/>
            </p:cNvSpPr>
            <p:nvPr/>
          </p:nvSpPr>
          <p:spPr bwMode="auto">
            <a:xfrm>
              <a:off x="5895975" y="1246108"/>
              <a:ext cx="0" cy="285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4" name="Rectangle 107"/>
            <p:cNvSpPr>
              <a:spLocks noChangeArrowheads="1"/>
            </p:cNvSpPr>
            <p:nvPr/>
          </p:nvSpPr>
          <p:spPr bwMode="auto">
            <a:xfrm>
              <a:off x="58801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Line 108"/>
            <p:cNvSpPr>
              <a:spLocks noChangeShapeType="1"/>
            </p:cNvSpPr>
            <p:nvPr/>
          </p:nvSpPr>
          <p:spPr bwMode="auto">
            <a:xfrm flipV="1">
              <a:off x="65436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6" name="Rectangle 110"/>
            <p:cNvSpPr>
              <a:spLocks noChangeArrowheads="1"/>
            </p:cNvSpPr>
            <p:nvPr/>
          </p:nvSpPr>
          <p:spPr bwMode="auto">
            <a:xfrm>
              <a:off x="65278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2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Line 111"/>
            <p:cNvSpPr>
              <a:spLocks noChangeShapeType="1"/>
            </p:cNvSpPr>
            <p:nvPr/>
          </p:nvSpPr>
          <p:spPr bwMode="auto">
            <a:xfrm flipV="1">
              <a:off x="71913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18" name="Rectangle 113"/>
            <p:cNvSpPr>
              <a:spLocks noChangeArrowheads="1"/>
            </p:cNvSpPr>
            <p:nvPr/>
          </p:nvSpPr>
          <p:spPr bwMode="auto">
            <a:xfrm>
              <a:off x="71755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3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114"/>
            <p:cNvSpPr>
              <a:spLocks noChangeShapeType="1"/>
            </p:cNvSpPr>
            <p:nvPr/>
          </p:nvSpPr>
          <p:spPr bwMode="auto">
            <a:xfrm flipV="1">
              <a:off x="78390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0" name="Rectangle 116"/>
            <p:cNvSpPr>
              <a:spLocks noChangeArrowheads="1"/>
            </p:cNvSpPr>
            <p:nvPr/>
          </p:nvSpPr>
          <p:spPr bwMode="auto">
            <a:xfrm>
              <a:off x="78232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4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Line 117"/>
            <p:cNvSpPr>
              <a:spLocks noChangeShapeType="1"/>
            </p:cNvSpPr>
            <p:nvPr/>
          </p:nvSpPr>
          <p:spPr bwMode="auto">
            <a:xfrm flipV="1">
              <a:off x="8486775" y="2918147"/>
              <a:ext cx="0" cy="381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22" name="Rectangle 119"/>
            <p:cNvSpPr>
              <a:spLocks noChangeArrowheads="1"/>
            </p:cNvSpPr>
            <p:nvPr/>
          </p:nvSpPr>
          <p:spPr bwMode="auto">
            <a:xfrm>
              <a:off x="8470900" y="2984822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5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134"/>
            <p:cNvSpPr>
              <a:spLocks noChangeArrowheads="1"/>
            </p:cNvSpPr>
            <p:nvPr/>
          </p:nvSpPr>
          <p:spPr bwMode="auto">
            <a:xfrm>
              <a:off x="5791200" y="2893933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7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135"/>
            <p:cNvSpPr>
              <a:spLocks noChangeShapeType="1"/>
            </p:cNvSpPr>
            <p:nvPr/>
          </p:nvSpPr>
          <p:spPr bwMode="auto">
            <a:xfrm>
              <a:off x="5895975" y="2684383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5" name="Rectangle 137"/>
            <p:cNvSpPr>
              <a:spLocks noChangeArrowheads="1"/>
            </p:cNvSpPr>
            <p:nvPr/>
          </p:nvSpPr>
          <p:spPr bwMode="auto">
            <a:xfrm>
              <a:off x="5791200" y="2608183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8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138"/>
            <p:cNvSpPr>
              <a:spLocks noChangeShapeType="1"/>
            </p:cNvSpPr>
            <p:nvPr/>
          </p:nvSpPr>
          <p:spPr bwMode="auto">
            <a:xfrm>
              <a:off x="5895975" y="238910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7" name="Rectangle 140"/>
            <p:cNvSpPr>
              <a:spLocks noChangeArrowheads="1"/>
            </p:cNvSpPr>
            <p:nvPr/>
          </p:nvSpPr>
          <p:spPr bwMode="auto">
            <a:xfrm>
              <a:off x="5791200" y="2312908"/>
              <a:ext cx="7053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9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Line 141"/>
            <p:cNvSpPr>
              <a:spLocks noChangeShapeType="1"/>
            </p:cNvSpPr>
            <p:nvPr/>
          </p:nvSpPr>
          <p:spPr bwMode="auto">
            <a:xfrm>
              <a:off x="5895975" y="210335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39" name="Rectangle 143"/>
            <p:cNvSpPr>
              <a:spLocks noChangeArrowheads="1"/>
            </p:cNvSpPr>
            <p:nvPr/>
          </p:nvSpPr>
          <p:spPr bwMode="auto">
            <a:xfrm>
              <a:off x="5724525" y="202715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10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Line 144"/>
            <p:cNvSpPr>
              <a:spLocks noChangeShapeType="1"/>
            </p:cNvSpPr>
            <p:nvPr/>
          </p:nvSpPr>
          <p:spPr bwMode="auto">
            <a:xfrm>
              <a:off x="5895975" y="181760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1" name="Rectangle 146"/>
            <p:cNvSpPr>
              <a:spLocks noChangeArrowheads="1"/>
            </p:cNvSpPr>
            <p:nvPr/>
          </p:nvSpPr>
          <p:spPr bwMode="auto">
            <a:xfrm>
              <a:off x="5724525" y="174140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11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Line 147"/>
            <p:cNvSpPr>
              <a:spLocks noChangeShapeType="1"/>
            </p:cNvSpPr>
            <p:nvPr/>
          </p:nvSpPr>
          <p:spPr bwMode="auto">
            <a:xfrm>
              <a:off x="5895975" y="153185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3" name="Rectangle 149"/>
            <p:cNvSpPr>
              <a:spLocks noChangeArrowheads="1"/>
            </p:cNvSpPr>
            <p:nvPr/>
          </p:nvSpPr>
          <p:spPr bwMode="auto">
            <a:xfrm>
              <a:off x="5724525" y="145565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12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Line 150"/>
            <p:cNvSpPr>
              <a:spLocks noChangeShapeType="1"/>
            </p:cNvSpPr>
            <p:nvPr/>
          </p:nvSpPr>
          <p:spPr bwMode="auto">
            <a:xfrm>
              <a:off x="5895975" y="1246108"/>
              <a:ext cx="285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45" name="Rectangle 152"/>
            <p:cNvSpPr>
              <a:spLocks noChangeArrowheads="1"/>
            </p:cNvSpPr>
            <p:nvPr/>
          </p:nvSpPr>
          <p:spPr bwMode="auto">
            <a:xfrm>
              <a:off x="5724525" y="1169908"/>
              <a:ext cx="14106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charset="-18"/>
                  <a:cs typeface="Arial" pitchFamily="34" charset="0"/>
                </a:rPr>
                <a:t>13</a:t>
              </a:r>
              <a:endParaRPr kumimoji="0" lang="en-US" alt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Oval 157"/>
            <p:cNvSpPr>
              <a:spLocks noChangeArrowheads="1"/>
            </p:cNvSpPr>
            <p:nvPr/>
          </p:nvSpPr>
          <p:spPr bwMode="auto">
            <a:xfrm>
              <a:off x="6505575" y="1493758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Oval 158"/>
            <p:cNvSpPr>
              <a:spLocks noChangeArrowheads="1"/>
            </p:cNvSpPr>
            <p:nvPr/>
          </p:nvSpPr>
          <p:spPr bwMode="auto">
            <a:xfrm>
              <a:off x="7800975" y="2065258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Oval 159"/>
            <p:cNvSpPr>
              <a:spLocks noChangeArrowheads="1"/>
            </p:cNvSpPr>
            <p:nvPr/>
          </p:nvSpPr>
          <p:spPr bwMode="auto">
            <a:xfrm>
              <a:off x="7153275" y="2646283"/>
              <a:ext cx="85725" cy="857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6436588" y="3175084"/>
              <a:ext cx="15278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Objem hipokampu</a:t>
              </a:r>
              <a:endParaRPr lang="cs-CZ" sz="1200" dirty="0"/>
            </a:p>
          </p:txBody>
        </p:sp>
        <p:sp>
          <p:nvSpPr>
            <p:cNvPr id="62" name="TextovéPole 61"/>
            <p:cNvSpPr txBox="1"/>
            <p:nvPr/>
          </p:nvSpPr>
          <p:spPr>
            <a:xfrm rot="16200000">
              <a:off x="4531594" y="1967641"/>
              <a:ext cx="203186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300" dirty="0" smtClean="0"/>
                <a:t>Objem mozkových komor</a:t>
              </a:r>
              <a:endParaRPr lang="cs-CZ" sz="1300" dirty="0"/>
            </a:p>
          </p:txBody>
        </p:sp>
      </p:grpSp>
      <p:sp>
        <p:nvSpPr>
          <p:cNvPr id="63" name="Pěticípá hvězda 62"/>
          <p:cNvSpPr/>
          <p:nvPr/>
        </p:nvSpPr>
        <p:spPr>
          <a:xfrm>
            <a:off x="7137821" y="2051351"/>
            <a:ext cx="108000" cy="90000"/>
          </a:xfrm>
          <a:prstGeom prst="star5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Zástupný symbol pro obsah 2"/>
          <p:cNvSpPr txBox="1">
            <a:spLocks/>
          </p:cNvSpPr>
          <p:nvPr/>
        </p:nvSpPr>
        <p:spPr>
          <a:xfrm>
            <a:off x="590872" y="4365104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Calibri" pitchFamily="34" charset="0"/>
              <a:buChar char="‐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/>
              <a:t>K</a:t>
            </a:r>
            <a:r>
              <a:rPr lang="cs-CZ" dirty="0" smtClean="0"/>
              <a:t>ovarianční matice</a:t>
            </a:r>
            <a:r>
              <a:rPr lang="en-US" dirty="0"/>
              <a:t>:</a:t>
            </a:r>
            <a:endParaRPr lang="cs-CZ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bdélník 49"/>
              <p:cNvSpPr/>
              <p:nvPr/>
            </p:nvSpPr>
            <p:spPr>
              <a:xfrm>
                <a:off x="7165150" y="5920814"/>
                <a:ext cx="1871346" cy="5524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smtClean="0">
                    <a:latin typeface="Calibri"/>
                  </a:rPr>
                  <a:t>→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𝐒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cs-CZ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0" name="Obdélník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150" y="5920814"/>
                <a:ext cx="1871346" cy="552459"/>
              </a:xfrm>
              <a:prstGeom prst="rect">
                <a:avLst/>
              </a:prstGeom>
              <a:blipFill rotWithShape="1">
                <a:blip r:embed="rId5"/>
                <a:stretch>
                  <a:fillRect l="-2606" b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679913"/>
              </p:ext>
            </p:extLst>
          </p:nvPr>
        </p:nvGraphicFramePr>
        <p:xfrm>
          <a:off x="646697" y="1234951"/>
          <a:ext cx="3888432" cy="1615713"/>
        </p:xfrm>
        <a:graphic>
          <a:graphicData uri="http://schemas.openxmlformats.org/drawingml/2006/table">
            <a:tbl>
              <a:tblPr/>
              <a:tblGrid>
                <a:gridCol w="469738"/>
                <a:gridCol w="1330462"/>
                <a:gridCol w="2088232"/>
              </a:tblGrid>
              <a:tr h="609873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ID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 hipokampu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Objem </a:t>
                      </a:r>
                      <a:b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mozkových komor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bdélník 53"/>
              <p:cNvSpPr/>
              <p:nvPr/>
            </p:nvSpPr>
            <p:spPr>
              <a:xfrm>
                <a:off x="640588" y="5373216"/>
                <a:ext cx="7651518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22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cs-CZ">
                                            <a:latin typeface="Cambria Math"/>
                                          </a:rPr>
                                          <m:t>x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cs-CZ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3−1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cs-CZ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cs-CZ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8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cs-CZ" b="0" i="1" smtClean="0">
                                    <a:solidFill>
                                      <a:srgbClr val="00B050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  <m:r>
                      <a:rPr lang="cs-CZ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cs-CZ" dirty="0" smtClean="0"/>
                  <a:t>4</a:t>
                </a:r>
                <a:endParaRPr lang="en-US" dirty="0"/>
              </a:p>
            </p:txBody>
          </p:sp>
        </mc:Choice>
        <mc:Fallback xmlns="">
          <p:sp>
            <p:nvSpPr>
              <p:cNvPr id="54" name="Obdélník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8" y="5373216"/>
                <a:ext cx="7651518" cy="506870"/>
              </a:xfrm>
              <a:prstGeom prst="rect">
                <a:avLst/>
              </a:prstGeom>
              <a:blipFill rotWithShape="1">
                <a:blip r:embed="rId6"/>
                <a:stretch>
                  <a:fillRect t="-75000" b="-1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bdélník 54"/>
              <p:cNvSpPr/>
              <p:nvPr/>
            </p:nvSpPr>
            <p:spPr>
              <a:xfrm>
                <a:off x="640588" y="5877272"/>
                <a:ext cx="6739724" cy="885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cs-CZ">
                                <a:latin typeface="Cambria Math"/>
                              </a:rPr>
                              <m:t>s</m:t>
                            </m:r>
                          </m:e>
                          <m:sub>
                            <m:r>
                              <a:rPr lang="cs-CZ" i="1">
                                <a:latin typeface="Cambria Math"/>
                              </a:rPr>
                              <m:t>2</m:t>
                            </m:r>
                            <m:r>
                              <a:rPr lang="cs-CZ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cs-CZ" i="1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cs-CZ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cs-CZ" i="1">
                            <a:latin typeface="Cambria Math"/>
                          </a:rPr>
                          <m:t>1</m:t>
                        </m:r>
                        <m:r>
                          <a:rPr lang="cs-CZ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𝑛</m:t>
                        </m:r>
                        <m:r>
                          <a:rPr lang="cs-CZ" i="1">
                            <a:latin typeface="Cambria Math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cs-CZ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cs-CZ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cs-CZ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cs-CZ">
                                    <a:latin typeface="Cambria Math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cs-CZ">
                                        <a:latin typeface="Cambria Math"/>
                                      </a:rPr>
                                      <m:t>x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cs-CZ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3−1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12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d>
                        <m:r>
                          <a:rPr lang="cs-CZ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4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10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d>
                        <m:r>
                          <a:rPr lang="cs-CZ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i="1" smtClean="0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8</m:t>
                            </m:r>
                            <m:r>
                              <a:rPr lang="cs-CZ" i="1">
                                <a:latin typeface="Cambria Math"/>
                              </a:rPr>
                              <m:t>−</m:t>
                            </m:r>
                            <m:r>
                              <a:rPr lang="cs-CZ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10</m:t>
                            </m:r>
                          </m:e>
                        </m:d>
                      </m:e>
                    </m:d>
                    <m:r>
                      <a:rPr lang="cs-CZ" i="1">
                        <a:latin typeface="Cambria Math"/>
                      </a:rPr>
                      <m:t>=</m:t>
                    </m:r>
                  </m:oMath>
                </a14:m>
                <a:r>
                  <a:rPr lang="cs-CZ" dirty="0" smtClean="0"/>
                  <a:t> -</a:t>
                </a:r>
                <a:r>
                  <a:rPr lang="cs-CZ" dirty="0"/>
                  <a:t>1</a:t>
                </a:r>
                <a:endParaRPr lang="en-US" dirty="0"/>
              </a:p>
            </p:txBody>
          </p:sp>
        </mc:Choice>
        <mc:Fallback xmlns="">
          <p:sp>
            <p:nvSpPr>
              <p:cNvPr id="55" name="Obdélník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88" y="5877272"/>
                <a:ext cx="6739724" cy="885050"/>
              </a:xfrm>
              <a:prstGeom prst="rect">
                <a:avLst/>
              </a:prstGeom>
              <a:blipFill rotWithShape="1">
                <a:blip r:embed="rId7"/>
                <a:stretch>
                  <a:fillRect t="-43448" r="-181" b="-2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bdélník 55"/>
              <p:cNvSpPr/>
              <p:nvPr/>
            </p:nvSpPr>
            <p:spPr>
              <a:xfrm>
                <a:off x="2843808" y="4301097"/>
                <a:ext cx="2124621" cy="5535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𝐒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a:rPr lang="cs-CZ" i="1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cs-CZ" dirty="0" smtClean="0"/>
                  <a:t>, kde:</a:t>
                </a:r>
                <a:endParaRPr lang="en-US" dirty="0"/>
              </a:p>
            </p:txBody>
          </p:sp>
        </mc:Choice>
        <mc:Fallback xmlns="">
          <p:sp>
            <p:nvSpPr>
              <p:cNvPr id="56" name="Obdélník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301097"/>
                <a:ext cx="2124621" cy="553549"/>
              </a:xfrm>
              <a:prstGeom prst="rect">
                <a:avLst/>
              </a:prstGeom>
              <a:blipFill rotWithShape="1">
                <a:blip r:embed="rId8"/>
                <a:stretch>
                  <a:fillRect r="-1724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63" grpId="0" animBg="1"/>
      <p:bldP spid="49" grpId="0"/>
      <p:bldP spid="50" grpId="0"/>
      <p:bldP spid="54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457200" indent="-457200"/>
            <a:r>
              <a:rPr lang="cs-CZ" dirty="0"/>
              <a:t>Vícerozměrné normální rozdělení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27A6-24A6-4246-A352-D268563853F6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85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27265</TotalTime>
  <Words>5745</Words>
  <Application>Microsoft Office PowerPoint</Application>
  <PresentationFormat>Předvádění na obrazovce (4:3)</PresentationFormat>
  <Paragraphs>1200</Paragraphs>
  <Slides>58</Slides>
  <Notes>35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58</vt:i4>
      </vt:variant>
    </vt:vector>
  </HeadingPairs>
  <TitlesOfParts>
    <vt:vector size="62" baseType="lpstr">
      <vt:lpstr>Motiv systému Office</vt:lpstr>
      <vt:lpstr>Rovnice</vt:lpstr>
      <vt:lpstr>Graph</vt:lpstr>
      <vt:lpstr>Graf</vt:lpstr>
      <vt:lpstr>Pokročilé metody analýzy dat  v neurovědách</vt:lpstr>
      <vt:lpstr>Blok 2</vt:lpstr>
      <vt:lpstr>Osnova</vt:lpstr>
      <vt:lpstr>Vícerozměrné charakteristiky</vt:lpstr>
      <vt:lpstr>Vícerozměrná data</vt:lpstr>
      <vt:lpstr>Maticový zápis datového souboru</vt:lpstr>
      <vt:lpstr>Vícerozměrný průměr a kovarianční matice</vt:lpstr>
      <vt:lpstr>Vícerozměrný průměr a kovarianční matice</vt:lpstr>
      <vt:lpstr>Vícerozměrné normální rozdělení</vt:lpstr>
      <vt:lpstr>Motivace </vt:lpstr>
      <vt:lpstr>Vícerozměrné normální rozdělení</vt:lpstr>
      <vt:lpstr>Je normalita v jednorozměrném prostoru jedinou podmínkou vícerozměrné normality?  </vt:lpstr>
      <vt:lpstr>Je normalita v jednorozměrném prostoru jedinou podmínkou vícerozměrné normality?  </vt:lpstr>
      <vt:lpstr>Je normalita v jednorozměrném prostoru jedinou podmínkou vícerozměrné normality?  </vt:lpstr>
      <vt:lpstr>Ověření dvourozměrné normality</vt:lpstr>
      <vt:lpstr>Ověření dvourozměrné normality</vt:lpstr>
      <vt:lpstr>Vícerozměrný t-test</vt:lpstr>
      <vt:lpstr>Jednorozměrný dvouvýběrový t-test</vt:lpstr>
      <vt:lpstr>Vícerozměrný t-test</vt:lpstr>
      <vt:lpstr>Vícerozměrný t-test</vt:lpstr>
      <vt:lpstr>Úkol 1</vt:lpstr>
      <vt:lpstr>Úkol 1 - řešení</vt:lpstr>
      <vt:lpstr>Úkol 1 – řešení v software R</vt:lpstr>
      <vt:lpstr>Analýza rozptylu  pro vícerozměrná data</vt:lpstr>
      <vt:lpstr>Analýza rozptylu (ANOVA) jednoduchého třídění</vt:lpstr>
      <vt:lpstr>Analýza rozptylu (ANOVA) – princip</vt:lpstr>
      <vt:lpstr>Analýza rozptylu jako lineární model</vt:lpstr>
      <vt:lpstr>Analýza rozptylu pro vícerozměrná data</vt:lpstr>
      <vt:lpstr>Analýza rozptylu pro vícerozměrná data - příklady</vt:lpstr>
      <vt:lpstr>Analýza rozptylu dvojného třídění</vt:lpstr>
      <vt:lpstr>Analýza rozptylu dvojného třídění s interakcí</vt:lpstr>
      <vt:lpstr>Hlavní efekty a interakce</vt:lpstr>
      <vt:lpstr>Analýza rozptylu pro vícerozměrná data - postup</vt:lpstr>
      <vt:lpstr>Úkol 2</vt:lpstr>
      <vt:lpstr>Úkol 2 – řešení</vt:lpstr>
      <vt:lpstr>Úkol 2 – řešení</vt:lpstr>
      <vt:lpstr>Úkol 2 – řešení</vt:lpstr>
      <vt:lpstr>Úkol 2 – řešení v softwaru STATISTICA</vt:lpstr>
      <vt:lpstr>Úkol 2 – řešení v softwaru SPSS</vt:lpstr>
      <vt:lpstr>Úkol 2 – řešení v softwaru R</vt:lpstr>
      <vt:lpstr>Úkol 3</vt:lpstr>
      <vt:lpstr>Úkol 3 – popisná sumarizace dat</vt:lpstr>
      <vt:lpstr>Úkol 3 – krabicový graf</vt:lpstr>
      <vt:lpstr>Úkol 3 – ověření normality</vt:lpstr>
      <vt:lpstr>Úkol 3 – homogenita rozptylů a nezávislost</vt:lpstr>
      <vt:lpstr>Úkol 3 – model s interakcí</vt:lpstr>
      <vt:lpstr>Úkol 3 – model bez interakce</vt:lpstr>
      <vt:lpstr>Úkol 3 – interpretace </vt:lpstr>
      <vt:lpstr>Upozornění I</vt:lpstr>
      <vt:lpstr>Upozornění II</vt:lpstr>
      <vt:lpstr>Transformace a jiné úpravy vícerozměrných dat</vt:lpstr>
      <vt:lpstr>Typy transformací a jiných úprav vícerozm. dat</vt:lpstr>
      <vt:lpstr>Normalizace dat</vt:lpstr>
      <vt:lpstr>Standardizace dat</vt:lpstr>
      <vt:lpstr>Min-max normalizace</vt:lpstr>
      <vt:lpstr>Centrování dat</vt:lpstr>
      <vt:lpstr>Odstranění vlivu kovariát (tzv. adjustace)</vt:lpstr>
      <vt:lpstr>Poděkování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janousova</dc:creator>
  <cp:lastModifiedBy>janousova</cp:lastModifiedBy>
  <cp:revision>1359</cp:revision>
  <cp:lastPrinted>2012-04-18T13:31:11Z</cp:lastPrinted>
  <dcterms:created xsi:type="dcterms:W3CDTF">2012-03-28T14:10:39Z</dcterms:created>
  <dcterms:modified xsi:type="dcterms:W3CDTF">2016-03-21T10:26:56Z</dcterms:modified>
</cp:coreProperties>
</file>