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30" r:id="rId3"/>
    <p:sldId id="463" r:id="rId4"/>
    <p:sldId id="470" r:id="rId5"/>
    <p:sldId id="471" r:id="rId6"/>
    <p:sldId id="472" r:id="rId7"/>
    <p:sldId id="473" r:id="rId8"/>
    <p:sldId id="474" r:id="rId9"/>
    <p:sldId id="498" r:id="rId10"/>
    <p:sldId id="478" r:id="rId11"/>
    <p:sldId id="480" r:id="rId12"/>
    <p:sldId id="493" r:id="rId13"/>
    <p:sldId id="481" r:id="rId14"/>
    <p:sldId id="482" r:id="rId15"/>
    <p:sldId id="494" r:id="rId16"/>
    <p:sldId id="484" r:id="rId17"/>
    <p:sldId id="491" r:id="rId18"/>
    <p:sldId id="495" r:id="rId19"/>
    <p:sldId id="497" r:id="rId20"/>
    <p:sldId id="499" r:id="rId21"/>
    <p:sldId id="465" r:id="rId22"/>
    <p:sldId id="466" r:id="rId23"/>
    <p:sldId id="467" r:id="rId24"/>
    <p:sldId id="469" r:id="rId25"/>
    <p:sldId id="492" r:id="rId26"/>
    <p:sldId id="434" r:id="rId27"/>
    <p:sldId id="435" r:id="rId28"/>
    <p:sldId id="436" r:id="rId29"/>
    <p:sldId id="437" r:id="rId30"/>
    <p:sldId id="438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2" r:id="rId44"/>
    <p:sldId id="453" r:id="rId45"/>
    <p:sldId id="454" r:id="rId46"/>
    <p:sldId id="455" r:id="rId47"/>
    <p:sldId id="456" r:id="rId48"/>
    <p:sldId id="457" r:id="rId49"/>
    <p:sldId id="458" r:id="rId50"/>
    <p:sldId id="459" r:id="rId51"/>
    <p:sldId id="460" r:id="rId52"/>
    <p:sldId id="461" r:id="rId53"/>
    <p:sldId id="462" r:id="rId54"/>
    <p:sldId id="433" r:id="rId55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3300"/>
    <a:srgbClr val="800000"/>
    <a:srgbClr val="0000FF"/>
    <a:srgbClr val="F0A22E"/>
    <a:srgbClr val="339933"/>
    <a:srgbClr val="33CC33"/>
    <a:srgbClr val="99CC00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85354" autoAdjust="0"/>
  </p:normalViewPr>
  <p:slideViewPr>
    <p:cSldViewPr>
      <p:cViewPr>
        <p:scale>
          <a:sx n="66" d="100"/>
          <a:sy n="66" d="100"/>
        </p:scale>
        <p:origin x="-492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tabuli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obě C bude testovací subjekt zařazen do třídy pacientů</a:t>
            </a:r>
          </a:p>
          <a:p>
            <a:endParaRPr lang="cs-CZ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large values of C, the optimization will choose a smaller-margin hyperplane if that hyperplane does a better job of getting all the training points classified correctly. Conversely, a very small value of C will cause the optimizer to look for a larger-margin separating </a:t>
            </a:r>
            <a:r>
              <a:rPr lang="en-US" dirty="0" err="1" smtClean="0"/>
              <a:t>hyperplane</a:t>
            </a:r>
            <a:r>
              <a:rPr lang="en-US" dirty="0" smtClean="0"/>
              <a:t>, even if that </a:t>
            </a:r>
            <a:r>
              <a:rPr lang="en-US" dirty="0" err="1" smtClean="0"/>
              <a:t>hyperplane</a:t>
            </a:r>
            <a:r>
              <a:rPr lang="en-US" dirty="0" smtClean="0"/>
              <a:t> misclassifies more points. For very tiny values of C, you should get misclassified examples, often even if your training data is linearly separable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407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která z hranic je lepší</a:t>
            </a:r>
            <a:r>
              <a:rPr lang="cs-CZ" baseline="0" dirty="0" smtClean="0"/>
              <a:t> a proč?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asi by bylo dobré sem</a:t>
            </a:r>
            <a:r>
              <a:rPr lang="cs-CZ" baseline="0" dirty="0" smtClean="0"/>
              <a:t> dát nějaký motivační </a:t>
            </a:r>
            <a:r>
              <a:rPr lang="cs-CZ" baseline="0" dirty="0" err="1" smtClean="0"/>
              <a:t>slide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99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565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intervaly spolehlivosti jsou tady hodně široké – je to způsobeno malým</a:t>
            </a:r>
            <a:r>
              <a:rPr lang="cs-CZ" baseline="0" dirty="0" smtClean="0"/>
              <a:t> N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Asi vás už napadlo, že zřejmě není úplně </a:t>
            </a:r>
            <a:r>
              <a:rPr lang="cs-CZ" altLang="en-US" dirty="0" err="1" smtClean="0"/>
              <a:t>fér</a:t>
            </a:r>
            <a:r>
              <a:rPr lang="cs-CZ" altLang="en-US" dirty="0" smtClean="0"/>
              <a:t>, aby se klasifikátor natrénoval na nějakých datech a na těch samých datech se i otestoval...</a:t>
            </a:r>
          </a:p>
          <a:p>
            <a:r>
              <a:rPr lang="cs-CZ" altLang="en-US" dirty="0" smtClean="0"/>
              <a:t>- křížová validace se v češtině někdy nazývá i jako příčná validace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jaké to může mít výhody?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jaké nevýhody?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v jaké spojitosti</a:t>
            </a:r>
            <a:r>
              <a:rPr lang="cs-CZ" altLang="en-US" baseline="0" dirty="0" smtClean="0"/>
              <a:t> znají </a:t>
            </a:r>
            <a:r>
              <a:rPr lang="cs-CZ" altLang="en-US" baseline="0" dirty="0" err="1" smtClean="0"/>
              <a:t>bootstrap</a:t>
            </a:r>
            <a:r>
              <a:rPr lang="cs-CZ" altLang="en-US" baseline="0" dirty="0" smtClean="0"/>
              <a:t>? (při výpočtu intervalů spolehlivosti – např. u </a:t>
            </a:r>
            <a:r>
              <a:rPr lang="cs-CZ" altLang="en-US" baseline="0" dirty="0" err="1" smtClean="0"/>
              <a:t>CLFS</a:t>
            </a:r>
            <a:r>
              <a:rPr lang="cs-CZ" altLang="en-US" baseline="0" dirty="0" smtClean="0"/>
              <a:t> a </a:t>
            </a:r>
            <a:r>
              <a:rPr lang="cs-CZ" altLang="en-US" baseline="0" dirty="0" err="1" smtClean="0"/>
              <a:t>CCI</a:t>
            </a:r>
            <a:r>
              <a:rPr lang="cs-CZ" altLang="en-US" baseline="0" dirty="0" smtClean="0"/>
              <a:t>)</a:t>
            </a:r>
            <a:endParaRPr lang="cs-CZ" altLang="en-US" dirty="0" smtClean="0"/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nakreslit na tabuli</a:t>
            </a:r>
          </a:p>
          <a:p>
            <a:pPr marL="342900" indent="-342900">
              <a:buFontTx/>
              <a:buChar char="-"/>
            </a:pP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je to totéž co 2-fold CV!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rozdíl je v tom, že se tady </a:t>
            </a:r>
            <a:r>
              <a:rPr lang="cs-CZ" altLang="en-US" dirty="0" err="1" smtClean="0"/>
              <a:t>zprůměrovávají</a:t>
            </a:r>
            <a:r>
              <a:rPr lang="cs-CZ" altLang="en-US" dirty="0" smtClean="0"/>
              <a:t> výsledky dvou klasifikací, zatím co u CV se přiřadí odhadnutá třída druhé polovině dat a následně první polovině dat a správnost a další ukazatele úspěšnosti klasifikace se pak spočítají na celém souboru (nemusí to tak ale používat všichni vědci – je v tom trochu zmatek)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samozřejmě se takto nevybírá celý blok pro testování – je to náhodné, ale obrázek by byl příliš nepřehledný, kdyby každý subjekt (každý </a:t>
            </a:r>
            <a:r>
              <a:rPr lang="cs-CZ" altLang="en-US" dirty="0" err="1" smtClean="0"/>
              <a:t>miniřádek</a:t>
            </a:r>
            <a:r>
              <a:rPr lang="cs-CZ" altLang="en-US" dirty="0" smtClean="0"/>
              <a:t>) byl jinou barvou</a:t>
            </a:r>
          </a:p>
          <a:p>
            <a:pPr marL="342900" indent="-342900">
              <a:buFontTx/>
              <a:buChar char="-"/>
            </a:pPr>
            <a:r>
              <a:rPr lang="cs-CZ" altLang="en-US" dirty="0" smtClean="0"/>
              <a:t>co by to mohlo mít za nevýhody?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altLang="en-US" dirty="0" smtClean="0"/>
              <a:t>zajištění, aby v testovacích</a:t>
            </a:r>
            <a:r>
              <a:rPr lang="cs-CZ" altLang="en-US" baseline="0" dirty="0" smtClean="0"/>
              <a:t> sadách byl dostatek pacientů i kontrol – jaký je podíl pacientů a kontrol v celém souboru, tak se rozdělí i do jednotlivých podskupin, aby byl zachován tento podíl</a:t>
            </a:r>
          </a:p>
          <a:p>
            <a:pPr marL="342900" indent="-342900">
              <a:buFontTx/>
              <a:buChar char="-"/>
            </a:pPr>
            <a:r>
              <a:rPr lang="cs-CZ" altLang="en-US" baseline="0" dirty="0" smtClean="0"/>
              <a:t>pokud jsou skupiny velmi nevyrovnané, řešením je udělat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početnější skupiny, aby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obsahoval stejný počet subjektů jako méně početné skupiny a provést </a:t>
            </a:r>
            <a:r>
              <a:rPr lang="cs-CZ" altLang="en-US" baseline="0" dirty="0" err="1" smtClean="0"/>
              <a:t>krosvalidaci</a:t>
            </a:r>
            <a:r>
              <a:rPr lang="cs-CZ" altLang="en-US" baseline="0" dirty="0" smtClean="0"/>
              <a:t>; je dobré udělat několikrát (např. 10x) náhodný </a:t>
            </a:r>
            <a:r>
              <a:rPr lang="cs-CZ" altLang="en-US" baseline="0" dirty="0" err="1" smtClean="0"/>
              <a:t>podvýběr</a:t>
            </a:r>
            <a:r>
              <a:rPr lang="cs-CZ" altLang="en-US" baseline="0" dirty="0" smtClean="0"/>
              <a:t> a výsledky zprůměrovat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1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odsud</a:t>
            </a:r>
            <a:r>
              <a:rPr lang="cs-CZ" baseline="0" dirty="0" smtClean="0"/>
              <a:t> už tam nemám žádné animace</a:t>
            </a:r>
          </a:p>
          <a:p>
            <a:r>
              <a:rPr lang="cs-CZ" baseline="0" dirty="0" smtClean="0"/>
              <a:t>nebylo by špatné přidat příklad na permutační testování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46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do</a:t>
            </a:r>
            <a:r>
              <a:rPr lang="cs-CZ" baseline="0" dirty="0" smtClean="0"/>
              <a:t> budoucna potřeba nahradit </a:t>
            </a:r>
            <a:r>
              <a:rPr lang="cs-CZ" baseline="0" dirty="0" err="1" smtClean="0"/>
              <a:t>Nts</a:t>
            </a:r>
            <a:r>
              <a:rPr lang="cs-CZ" baseline="0" dirty="0" smtClean="0"/>
              <a:t> za N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234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</a:t>
            </a:r>
            <a:r>
              <a:rPr lang="cs-CZ" baseline="0" dirty="0" smtClean="0"/>
              <a:t> budoucnu přepsat vzorce a předělat des. tečky za čárky (stejně by bylo dobré předělat to na vlastní příklad – např. srovnání </a:t>
            </a:r>
            <a:r>
              <a:rPr lang="cs-CZ" baseline="0" dirty="0" err="1" smtClean="0"/>
              <a:t>LDA</a:t>
            </a:r>
            <a:r>
              <a:rPr lang="cs-CZ" baseline="0" dirty="0" smtClean="0"/>
              <a:t> na 3 pacientech a 3 kontrolách a </a:t>
            </a:r>
            <a:r>
              <a:rPr lang="cs-CZ" baseline="0" dirty="0" err="1" smtClean="0"/>
              <a:t>Bayesův</a:t>
            </a:r>
            <a:r>
              <a:rPr lang="cs-CZ" baseline="0" dirty="0" smtClean="0"/>
              <a:t> klasifikátor nebo nějaká </a:t>
            </a:r>
            <a:r>
              <a:rPr lang="cs-CZ" baseline="0" dirty="0" err="1" smtClean="0"/>
              <a:t>shlukovka</a:t>
            </a:r>
            <a:r>
              <a:rPr lang="cs-CZ" baseline="0" dirty="0" smtClean="0"/>
              <a:t> apod.)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076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en-US" dirty="0" smtClean="0"/>
              <a:t>F-test vychází ze sumy čtverců mezi objekty a sumy čtverců pro klasifikátory</a:t>
            </a:r>
            <a:endParaRPr lang="en-US" alt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786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dirty="0" smtClean="0"/>
              <a:t>F-test vychází ze sumy čtverců mezi objekty a sumy čtverců pro klasifikátory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</a:t>
            </a:r>
            <a:r>
              <a:rPr lang="cs-CZ" baseline="0" dirty="0" smtClean="0"/>
              <a:t> budoucnu přepsat vzorce a předělat des. tečky za čárky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195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možná pak přidat </a:t>
            </a:r>
            <a:r>
              <a:rPr lang="cs-CZ" dirty="0" err="1" smtClean="0"/>
              <a:t>krosvalidační</a:t>
            </a:r>
            <a:r>
              <a:rPr lang="cs-CZ" baseline="0" dirty="0" smtClean="0"/>
              <a:t> testy – na konci přednášky AKD_predn_12_EJ z roku 2013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6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než</a:t>
            </a:r>
            <a:r>
              <a:rPr lang="cs-CZ" baseline="0" dirty="0" smtClean="0"/>
              <a:t> budeme probírat jednotlivé metody, které nám umožní vypočítat hranici, připomeneme si souvislost...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13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ukázat</a:t>
            </a:r>
            <a:r>
              <a:rPr lang="cs-CZ" baseline="0" dirty="0" smtClean="0"/>
              <a:t> projekci 1 a 2 – která je lepší? </a:t>
            </a:r>
            <a:r>
              <a:rPr lang="cs-CZ" dirty="0" smtClean="0"/>
              <a:t>projekce 1 – větší vzdálenost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centroidů</a:t>
            </a:r>
            <a:r>
              <a:rPr lang="cs-CZ" baseline="0" dirty="0" smtClean="0"/>
              <a:t> x projekce 2 – menší </a:t>
            </a:r>
            <a:r>
              <a:rPr lang="cs-CZ" baseline="0" dirty="0" err="1" smtClean="0"/>
              <a:t>SD</a:t>
            </a:r>
            <a:r>
              <a:rPr lang="cs-CZ" baseline="0" dirty="0" smtClean="0"/>
              <a:t> </a:t>
            </a:r>
            <a:r>
              <a:rPr lang="cs-CZ" baseline="0" dirty="0" smtClean="0">
                <a:latin typeface="Calibri"/>
              </a:rPr>
              <a:t>→ nejlepší je kombinace</a:t>
            </a:r>
            <a:r>
              <a:rPr lang="cs-CZ" baseline="0" dirty="0" smtClean="0"/>
              <a:t>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FLDA</a:t>
            </a:r>
            <a:r>
              <a:rPr lang="cs-CZ" dirty="0" smtClean="0"/>
              <a:t> lze odvodit pomocí </a:t>
            </a:r>
            <a:r>
              <a:rPr lang="cs-CZ" dirty="0" err="1" smtClean="0"/>
              <a:t>Lagrangovy</a:t>
            </a:r>
            <a:r>
              <a:rPr lang="cs-CZ" baseline="0" dirty="0" smtClean="0"/>
              <a:t> metody neurčitých koeficientů – v tištěných skriptech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9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použít</a:t>
            </a:r>
            <a:r>
              <a:rPr lang="cs-CZ" baseline="0" dirty="0" smtClean="0"/>
              <a:t> můj obrázek na </a:t>
            </a:r>
            <a:r>
              <a:rPr lang="cs-CZ" baseline="0" dirty="0" err="1" smtClean="0"/>
              <a:t>slidu</a:t>
            </a:r>
            <a:r>
              <a:rPr lang="cs-CZ" baseline="0" dirty="0" smtClean="0"/>
              <a:t> 9 a přikreslit tam ještě jeden směr projekce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07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která z hranic je lepší</a:t>
            </a:r>
            <a:r>
              <a:rPr lang="cs-CZ" baseline="0" dirty="0" smtClean="0"/>
              <a:t> a proč?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robustní klasifikátor, protože nám nevadí, když mezi ostatními objekty bude odlehlá hodnota (rozdíl oproti FLDA)</a:t>
            </a:r>
          </a:p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však není robustní vůči odlehlým hodnotám, které leží ve směru ke druhé skupině, protože v tom případě je tato odlehlá hodnota podpůrným vektorem a tedy ovlivňuje umístění hranice</a:t>
            </a:r>
          </a:p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 se tato nejjednodušší verze metody podpůrných vektorů v praxi příliš nepoužívá a spíše se používá její verze se zavedením tzv. relaxačních proměnných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98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large values of C, the optimization will choose a smaller-margin </a:t>
            </a:r>
            <a:r>
              <a:rPr lang="en-US" dirty="0" err="1" smtClean="0"/>
              <a:t>hyperplane</a:t>
            </a:r>
            <a:r>
              <a:rPr lang="en-US" dirty="0" smtClean="0"/>
              <a:t> if that </a:t>
            </a:r>
            <a:r>
              <a:rPr lang="en-US" dirty="0" err="1" smtClean="0"/>
              <a:t>hyperplane</a:t>
            </a:r>
            <a:r>
              <a:rPr lang="en-US" dirty="0" smtClean="0"/>
              <a:t> does a better job of getting all the training points classified correctly. Conversely, a very small value of C will cause the optimizer to look for a larger-margin separating </a:t>
            </a:r>
            <a:r>
              <a:rPr lang="en-US" dirty="0" err="1" smtClean="0"/>
              <a:t>hyperplane</a:t>
            </a:r>
            <a:r>
              <a:rPr lang="en-US" dirty="0" smtClean="0"/>
              <a:t>, even if that </a:t>
            </a:r>
            <a:r>
              <a:rPr lang="en-US" dirty="0" err="1" smtClean="0"/>
              <a:t>hyperplane</a:t>
            </a:r>
            <a:r>
              <a:rPr lang="en-US" dirty="0" smtClean="0"/>
              <a:t> misclassifies more points. For very tiny values of C, you should get misclassified examples, often even if your training data is linearly separable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10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39.png"/><Relationship Id="rId7" Type="http://schemas.openxmlformats.org/officeDocument/2006/relationships/image" Target="../media/image3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01.png"/><Relationship Id="rId4" Type="http://schemas.openxmlformats.org/officeDocument/2006/relationships/image" Target="../media/image40.png"/><Relationship Id="rId9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44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280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7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</a:t>
            </a:r>
            <a:r>
              <a:rPr lang="cs-CZ" sz="2000" dirty="0" smtClean="0"/>
              <a:t>6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Metoda podpůrných vektorů (SVM) – princip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2247117" y="1242299"/>
            <a:ext cx="0" cy="293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rot="5400000">
            <a:off x="4229229" y="2189656"/>
            <a:ext cx="0" cy="3964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ál 46"/>
          <p:cNvSpPr/>
          <p:nvPr/>
        </p:nvSpPr>
        <p:spPr>
          <a:xfrm>
            <a:off x="3986830" y="2489586"/>
            <a:ext cx="113623" cy="993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ál 47"/>
          <p:cNvSpPr/>
          <p:nvPr/>
        </p:nvSpPr>
        <p:spPr>
          <a:xfrm>
            <a:off x="3163686" y="2913443"/>
            <a:ext cx="113623" cy="1015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ál 48"/>
          <p:cNvSpPr/>
          <p:nvPr/>
        </p:nvSpPr>
        <p:spPr>
          <a:xfrm>
            <a:off x="3507084" y="2443226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ál 49"/>
          <p:cNvSpPr/>
          <p:nvPr/>
        </p:nvSpPr>
        <p:spPr>
          <a:xfrm>
            <a:off x="2673840" y="2562436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ál 50"/>
          <p:cNvSpPr/>
          <p:nvPr/>
        </p:nvSpPr>
        <p:spPr>
          <a:xfrm>
            <a:off x="3393459" y="1858216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vnoramenný trojúhelník 51"/>
          <p:cNvSpPr/>
          <p:nvPr/>
        </p:nvSpPr>
        <p:spPr>
          <a:xfrm>
            <a:off x="4044904" y="3085635"/>
            <a:ext cx="184325" cy="132455"/>
          </a:xfrm>
          <a:prstGeom prst="triangl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vnoramenný trojúhelník 52"/>
          <p:cNvSpPr/>
          <p:nvPr/>
        </p:nvSpPr>
        <p:spPr>
          <a:xfrm>
            <a:off x="4287303" y="3297563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vnoramenný trojúhelník 53"/>
          <p:cNvSpPr/>
          <p:nvPr/>
        </p:nvSpPr>
        <p:spPr>
          <a:xfrm>
            <a:off x="4529701" y="3509492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ovnoramenný trojúhelník 54"/>
          <p:cNvSpPr/>
          <p:nvPr/>
        </p:nvSpPr>
        <p:spPr>
          <a:xfrm>
            <a:off x="4350428" y="3838421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vnoramenný trojúhelník 55"/>
          <p:cNvSpPr/>
          <p:nvPr/>
        </p:nvSpPr>
        <p:spPr>
          <a:xfrm>
            <a:off x="4678676" y="3202636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ovnoramenný trojúhelník 56"/>
          <p:cNvSpPr/>
          <p:nvPr/>
        </p:nvSpPr>
        <p:spPr>
          <a:xfrm>
            <a:off x="3835332" y="3641947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vnoramenný trojúhelník 57"/>
          <p:cNvSpPr/>
          <p:nvPr/>
        </p:nvSpPr>
        <p:spPr>
          <a:xfrm>
            <a:off x="5105397" y="3085635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vnoramenný trojúhelník 58"/>
          <p:cNvSpPr/>
          <p:nvPr/>
        </p:nvSpPr>
        <p:spPr>
          <a:xfrm>
            <a:off x="4772099" y="3721420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ovnoramenný trojúhelník 59"/>
          <p:cNvSpPr/>
          <p:nvPr/>
        </p:nvSpPr>
        <p:spPr>
          <a:xfrm>
            <a:off x="4921074" y="3414565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ál 60"/>
          <p:cNvSpPr/>
          <p:nvPr/>
        </p:nvSpPr>
        <p:spPr>
          <a:xfrm>
            <a:off x="2916238" y="2774364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ál 61"/>
          <p:cNvSpPr/>
          <p:nvPr/>
        </p:nvSpPr>
        <p:spPr>
          <a:xfrm>
            <a:off x="3635857" y="2070145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ál 62"/>
          <p:cNvSpPr/>
          <p:nvPr/>
        </p:nvSpPr>
        <p:spPr>
          <a:xfrm>
            <a:off x="2933912" y="2244543"/>
            <a:ext cx="113625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ál 63"/>
          <p:cNvSpPr/>
          <p:nvPr/>
        </p:nvSpPr>
        <p:spPr>
          <a:xfrm>
            <a:off x="2820289" y="1842763"/>
            <a:ext cx="113623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ál 64"/>
          <p:cNvSpPr/>
          <p:nvPr/>
        </p:nvSpPr>
        <p:spPr>
          <a:xfrm>
            <a:off x="3047537" y="1443190"/>
            <a:ext cx="116149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ál 65"/>
          <p:cNvSpPr/>
          <p:nvPr/>
        </p:nvSpPr>
        <p:spPr>
          <a:xfrm>
            <a:off x="3850481" y="1443190"/>
            <a:ext cx="113623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ál 66"/>
          <p:cNvSpPr/>
          <p:nvPr/>
        </p:nvSpPr>
        <p:spPr>
          <a:xfrm>
            <a:off x="4193879" y="1942105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ál 67"/>
          <p:cNvSpPr/>
          <p:nvPr/>
        </p:nvSpPr>
        <p:spPr>
          <a:xfrm>
            <a:off x="2476891" y="2142994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ovéPole 68"/>
          <p:cNvSpPr txBox="1"/>
          <p:nvPr/>
        </p:nvSpPr>
        <p:spPr>
          <a:xfrm>
            <a:off x="6544024" y="3034861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6544024" y="3266596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71" name="Ovál 70"/>
          <p:cNvSpPr/>
          <p:nvPr/>
        </p:nvSpPr>
        <p:spPr>
          <a:xfrm>
            <a:off x="6364578" y="3114310"/>
            <a:ext cx="109922" cy="1123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72" name="Rovnoramenný trojúhelník 71"/>
          <p:cNvSpPr/>
          <p:nvPr/>
        </p:nvSpPr>
        <p:spPr>
          <a:xfrm>
            <a:off x="6345855" y="3341908"/>
            <a:ext cx="147369" cy="12112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73" name="Text Box 87"/>
          <p:cNvSpPr txBox="1">
            <a:spLocks noChangeArrowheads="1"/>
          </p:cNvSpPr>
          <p:nvPr/>
        </p:nvSpPr>
        <p:spPr bwMode="auto">
          <a:xfrm>
            <a:off x="1997424" y="1230179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4" name="Text Box 87"/>
          <p:cNvSpPr txBox="1">
            <a:spLocks noChangeArrowheads="1"/>
          </p:cNvSpPr>
          <p:nvPr/>
        </p:nvSpPr>
        <p:spPr bwMode="auto">
          <a:xfrm>
            <a:off x="6048724" y="4223335"/>
            <a:ext cx="1570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6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6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75" name="Přímá spojnice 74"/>
          <p:cNvCxnSpPr/>
          <p:nvPr/>
        </p:nvCxnSpPr>
        <p:spPr>
          <a:xfrm flipV="1">
            <a:off x="2302872" y="1707454"/>
            <a:ext cx="3338027" cy="1708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 flipV="1">
            <a:off x="2514971" y="1945874"/>
            <a:ext cx="3338027" cy="170867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/>
          <p:cNvCxnSpPr/>
          <p:nvPr/>
        </p:nvCxnSpPr>
        <p:spPr>
          <a:xfrm flipV="1">
            <a:off x="2757369" y="2157802"/>
            <a:ext cx="3338027" cy="1708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ovéPole 77"/>
              <p:cNvSpPr txBox="1"/>
              <p:nvPr/>
            </p:nvSpPr>
            <p:spPr>
              <a:xfrm>
                <a:off x="5841780" y="1745052"/>
                <a:ext cx="29786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 smtClean="0"/>
                  <a:t>hranice: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6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600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1600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1600" b="1">
                        <a:latin typeface="Cambria Math"/>
                      </a:rPr>
                      <m:t>𝐱</m:t>
                    </m:r>
                    <m:r>
                      <a:rPr lang="cs-CZ" sz="1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6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1600" i="1">
                        <a:latin typeface="Cambria Math"/>
                      </a:rPr>
                      <m:t>=0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780" y="1745052"/>
                <a:ext cx="2978692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102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Přímá spojnice 78"/>
          <p:cNvCxnSpPr/>
          <p:nvPr/>
        </p:nvCxnSpPr>
        <p:spPr>
          <a:xfrm>
            <a:off x="5082304" y="1983833"/>
            <a:ext cx="291501" cy="569469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bdélník 79"/>
          <p:cNvSpPr/>
          <p:nvPr/>
        </p:nvSpPr>
        <p:spPr>
          <a:xfrm>
            <a:off x="611560" y="4743579"/>
            <a:ext cx="755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roložení </a:t>
            </a:r>
            <a:r>
              <a:rPr lang="cs-CZ" sz="2000" dirty="0"/>
              <a:t>klasifikační hranice </a:t>
            </a:r>
            <a:r>
              <a:rPr lang="cs-CZ" sz="2000" dirty="0" smtClean="0"/>
              <a:t>tak</a:t>
            </a:r>
            <a:r>
              <a:rPr lang="cs-CZ" sz="2000" dirty="0"/>
              <a:t>, aby byla v co největší vzdálenosti od subjektů z obou </a:t>
            </a:r>
            <a:r>
              <a:rPr lang="cs-CZ" sz="2000" dirty="0" smtClean="0"/>
              <a:t>tříd → tzn. aby byl okolo hranice co nejširší pruh bez bodů (tzv. toleranční pásmo = </a:t>
            </a:r>
            <a:r>
              <a:rPr lang="cs-CZ" sz="2000" dirty="0" err="1" smtClean="0"/>
              <a:t>margin</a:t>
            </a:r>
            <a:r>
              <a:rPr lang="cs-CZ" sz="2000" dirty="0" smtClean="0"/>
              <a:t>)</a:t>
            </a:r>
          </a:p>
        </p:txBody>
      </p:sp>
      <p:sp>
        <p:nvSpPr>
          <p:cNvPr id="81" name="Obdélník 80"/>
          <p:cNvSpPr/>
          <p:nvPr/>
        </p:nvSpPr>
        <p:spPr>
          <a:xfrm>
            <a:off x="611560" y="5734997"/>
            <a:ext cx="755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cs typeface="Arial" charset="0"/>
              </a:rPr>
              <a:t>n</a:t>
            </a:r>
            <a:r>
              <a:rPr lang="cs-CZ" altLang="cs-CZ" sz="2000" dirty="0" smtClean="0">
                <a:cs typeface="Arial" charset="0"/>
              </a:rPr>
              <a:t>a popis hranice stačí </a:t>
            </a:r>
            <a:r>
              <a:rPr lang="cs-CZ" altLang="cs-CZ" sz="2000" dirty="0">
                <a:cs typeface="Arial" charset="0"/>
              </a:rPr>
              <a:t>pouze nejbližší </a:t>
            </a:r>
            <a:r>
              <a:rPr lang="cs-CZ" altLang="cs-CZ" sz="2000" dirty="0" smtClean="0">
                <a:cs typeface="Arial" charset="0"/>
              </a:rPr>
              <a:t>body, kterých je obvykle málo a nazývají se </a:t>
            </a:r>
            <a:r>
              <a:rPr lang="cs-CZ" altLang="cs-CZ" sz="2000" b="1" dirty="0" smtClean="0">
                <a:cs typeface="Arial" charset="0"/>
              </a:rPr>
              <a:t>podpůrné vektory </a:t>
            </a:r>
            <a:r>
              <a:rPr lang="cs-CZ" altLang="cs-CZ" sz="2000" dirty="0" smtClean="0">
                <a:cs typeface="Arial" charset="0"/>
              </a:rPr>
              <a:t>(support </a:t>
            </a:r>
            <a:r>
              <a:rPr lang="cs-CZ" altLang="cs-CZ" sz="2000" dirty="0" err="1" smtClean="0">
                <a:cs typeface="Arial" charset="0"/>
              </a:rPr>
              <a:t>vectors</a:t>
            </a:r>
            <a:r>
              <a:rPr lang="cs-CZ" altLang="cs-CZ" sz="2000" dirty="0" smtClean="0">
                <a:cs typeface="Arial" charset="0"/>
              </a:rPr>
              <a:t>)</a:t>
            </a:r>
            <a:endParaRPr lang="cs-CZ" sz="2000" dirty="0" smtClean="0"/>
          </a:p>
        </p:txBody>
      </p:sp>
      <p:sp>
        <p:nvSpPr>
          <p:cNvPr id="82" name="Šipka dolů 81"/>
          <p:cNvSpPr/>
          <p:nvPr/>
        </p:nvSpPr>
        <p:spPr bwMode="auto">
          <a:xfrm rot="12025521">
            <a:off x="3050079" y="3052916"/>
            <a:ext cx="152400" cy="2615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Šipka dolů 82"/>
          <p:cNvSpPr/>
          <p:nvPr/>
        </p:nvSpPr>
        <p:spPr bwMode="auto">
          <a:xfrm rot="12025521">
            <a:off x="3874002" y="2625734"/>
            <a:ext cx="152400" cy="2615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Šipka dolů 83"/>
          <p:cNvSpPr/>
          <p:nvPr/>
        </p:nvSpPr>
        <p:spPr bwMode="auto">
          <a:xfrm rot="12025521">
            <a:off x="3986129" y="3264845"/>
            <a:ext cx="152400" cy="26159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separabilní</a:t>
            </a:r>
            <a:r>
              <a:rPr lang="cs-CZ" dirty="0" smtClean="0"/>
              <a:t> třídy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8696"/>
                <a:ext cx="8363272" cy="252028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Pro všechny body z trénovací množiny platí</a:t>
                </a:r>
                <a:r>
                  <a:rPr lang="cs-CZ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/>
                            </a:rPr>
                            <m:t>   </m:t>
                          </m:r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/>
                        </a:rPr>
                        <m:t>𝐱</m:t>
                      </m:r>
                      <m:r>
                        <a:rPr lang="cs-CZ" b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≥1     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v</m:t>
                      </m:r>
                      <m:r>
                        <m:rPr>
                          <m:nor/>
                        </m:rPr>
                        <a:rPr lang="cs-CZ"/>
                        <m:t>š</m:t>
                      </m:r>
                      <m:r>
                        <m:rPr>
                          <m:nor/>
                        </m:rPr>
                        <a:rPr lang="cs-CZ"/>
                        <m:t>echna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 b="1"/>
                        <m:t>x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z</m:t>
                      </m:r>
                      <m:r>
                        <m:rPr>
                          <m:nor/>
                        </m:rPr>
                        <a:rPr lang="cs-CZ" i="1"/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cs-CZ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cs-CZ" b="1" i="1">
                          <a:latin typeface="Cambria Math"/>
                        </a:rPr>
                        <m:t>𝐱</m:t>
                      </m:r>
                      <m:r>
                        <a:rPr lang="cs-CZ" b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≤−1  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v</m:t>
                      </m:r>
                      <m:r>
                        <m:rPr>
                          <m:nor/>
                        </m:rPr>
                        <a:rPr lang="cs-CZ"/>
                        <m:t>š</m:t>
                      </m:r>
                      <m:r>
                        <m:rPr>
                          <m:nor/>
                        </m:rPr>
                        <a:rPr lang="cs-CZ"/>
                        <m:t>echna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 b="1"/>
                        <m:t>x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z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což můžeme stručněji zapsat jako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cs-CZ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𝐰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cs-CZ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≥1, </m:t>
                      </m:r>
                      <m:r>
                        <m:rPr>
                          <m:nor/>
                        </m:rPr>
                        <a:rPr lang="cs-CZ"/>
                        <m:t>pro</m:t>
                      </m:r>
                      <m:r>
                        <m:rPr>
                          <m:nor/>
                        </m:rPr>
                        <a:rPr lang="cs-CZ"/>
                        <m:t> </m:t>
                      </m:r>
                      <m:r>
                        <m:rPr>
                          <m:nor/>
                        </m:rPr>
                        <a:rPr lang="cs-CZ"/>
                        <m:t>k</m:t>
                      </m:r>
                      <m:r>
                        <m:rPr>
                          <m:nor/>
                        </m:rPr>
                        <a:rPr lang="cs-CZ"/>
                        <m:t>=1, …, </m:t>
                      </m:r>
                      <m:r>
                        <m:rPr>
                          <m:nor/>
                        </m:rPr>
                        <a:rPr lang="en-US" b="0" i="0" smtClean="0"/>
                        <m:t>N</m:t>
                      </m:r>
                      <m:r>
                        <m:rPr>
                          <m:nor/>
                        </m:rPr>
                        <a:rPr lang="cs-CZ"/>
                        <m:t>,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b="1" dirty="0"/>
                  <a:t> = </a:t>
                </a:r>
                <a:r>
                  <a:rPr lang="cs-CZ" dirty="0"/>
                  <a:t>1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cs-CZ" b="1" dirty="0"/>
                  <a:t> = -</a:t>
                </a:r>
                <a:r>
                  <a:rPr lang="cs-CZ" dirty="0"/>
                  <a:t>1 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dirty="0"/>
                  <a:t> ze třídy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8696"/>
                <a:ext cx="8363272" cy="2520280"/>
              </a:xfrm>
              <a:blipFill rotWithShape="1">
                <a:blip r:embed="rId2"/>
                <a:stretch>
                  <a:fillRect l="-583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57200" y="3370944"/>
                <a:ext cx="8362800" cy="87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hledáme </a:t>
                </a:r>
                <a:r>
                  <a:rPr lang="cs-CZ" sz="2000" dirty="0"/>
                  <a:t>takové hodnoty </a:t>
                </a:r>
                <a14:m>
                  <m:oMath xmlns:m="http://schemas.openxmlformats.org/officeDocument/2006/math">
                    <m:r>
                      <a:rPr lang="cs-CZ" sz="2000" b="1" i="1">
                        <a:latin typeface="Cambria Math"/>
                      </a:rPr>
                      <m:t>𝐰</m:t>
                    </m:r>
                  </m:oMath>
                </a14:m>
                <a:r>
                  <a:rPr lang="cs-CZ" sz="2000" b="1" dirty="0"/>
                  <a:t> </a:t>
                </a:r>
                <a:r>
                  <a:rPr lang="cs-CZ" sz="2000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, aby byla celková šířka tolerančního pásma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  <m:r>
                      <a:rPr lang="cs-CZ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  <m:r>
                      <a:rPr lang="cs-CZ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  co největší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70944"/>
                <a:ext cx="8362800" cy="874855"/>
              </a:xfrm>
              <a:prstGeom prst="rect">
                <a:avLst/>
              </a:prstGeom>
              <a:blipFill rotWithShape="1">
                <a:blip r:embed="rId3"/>
                <a:stretch>
                  <a:fillRect l="-583" t="-3497" r="-1020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2642532" y="2434888"/>
            <a:ext cx="4032448" cy="43200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57200" y="4348553"/>
                <a:ext cx="8362800" cy="1490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hledat </a:t>
                </a:r>
                <a:r>
                  <a:rPr lang="cs-CZ" sz="2000" dirty="0"/>
                  <a:t>maximum funkce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000" dirty="0"/>
                  <a:t> je to stejné, jako hledat minimum funkce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cs-CZ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sz="2000" b="1" i="1">
                                <a:latin typeface="Cambria Math"/>
                              </a:rPr>
                              <m:t>𝐰</m:t>
                            </m:r>
                          </m:e>
                        </m:d>
                      </m:num>
                      <m:den>
                        <m:r>
                          <a:rPr lang="cs-CZ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000" dirty="0"/>
                  <a:t> a toto minimum se nezmění, když kladnou hodnotu v čitateli umocníme na druhou (což nám zjednoduší </a:t>
                </a:r>
                <a:r>
                  <a:rPr lang="cs-CZ" sz="2000" dirty="0" smtClean="0"/>
                  <a:t>výpočty), takže </a:t>
                </a:r>
                <a:r>
                  <a:rPr lang="cs-CZ" sz="2000" dirty="0"/>
                  <a:t>dostáváme </a:t>
                </a:r>
                <a:r>
                  <a:rPr lang="cs-CZ" sz="2000" dirty="0" smtClean="0"/>
                  <a:t>následující kriteriální funkci, jejíž hodnotu se snažíme minimalizovat:</a:t>
                </a:r>
                <a:endParaRPr lang="cs-CZ" sz="20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8553"/>
                <a:ext cx="8362800" cy="1490408"/>
              </a:xfrm>
              <a:prstGeom prst="rect">
                <a:avLst/>
              </a:prstGeom>
              <a:blipFill rotWithShape="1">
                <a:blip r:embed="rId4"/>
                <a:stretch>
                  <a:fillRect l="-583" r="-948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693345" y="5863456"/>
                <a:ext cx="1878655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  <m:r>
                            <a:rPr lang="cs-CZ" b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45" y="5863456"/>
                <a:ext cx="1878655" cy="6533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2642532" y="5855518"/>
            <a:ext cx="2160240" cy="684000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292080" y="5879013"/>
            <a:ext cx="3153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→ řešení pomocí </a:t>
            </a:r>
            <a:r>
              <a:rPr lang="cs-CZ" dirty="0"/>
              <a:t>metody </a:t>
            </a:r>
            <a:r>
              <a:rPr lang="cs-CZ" dirty="0" err="1"/>
              <a:t>Lagrangeova</a:t>
            </a:r>
            <a:r>
              <a:rPr lang="cs-CZ" dirty="0"/>
              <a:t> součinitele</a:t>
            </a:r>
          </a:p>
        </p:txBody>
      </p:sp>
    </p:spTree>
    <p:extLst>
      <p:ext uri="{BB962C8B-B14F-4D97-AF65-F5344CB8AC3E}">
        <p14:creationId xmlns:p14="http://schemas.microsoft.com/office/powerpoint/2010/main" val="911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vliv odlehlých hodnot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grpSp>
        <p:nvGrpSpPr>
          <p:cNvPr id="87" name="Skupina 86"/>
          <p:cNvGrpSpPr/>
          <p:nvPr/>
        </p:nvGrpSpPr>
        <p:grpSpPr>
          <a:xfrm>
            <a:off x="611560" y="1455414"/>
            <a:ext cx="2343202" cy="2364182"/>
            <a:chOff x="611560" y="1782354"/>
            <a:chExt cx="2343202" cy="2364182"/>
          </a:xfrm>
        </p:grpSpPr>
        <p:cxnSp>
          <p:nvCxnSpPr>
            <p:cNvPr id="88" name="Přímá spojnice 87"/>
            <p:cNvCxnSpPr/>
            <p:nvPr/>
          </p:nvCxnSpPr>
          <p:spPr>
            <a:xfrm flipH="1">
              <a:off x="1350692" y="2307430"/>
              <a:ext cx="1087680" cy="1073832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>
              <a:off x="862357" y="1782354"/>
              <a:ext cx="0" cy="205122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 flipH="1">
              <a:off x="862360" y="3833582"/>
              <a:ext cx="20924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87"/>
            <p:cNvSpPr txBox="1">
              <a:spLocks noChangeArrowheads="1"/>
            </p:cNvSpPr>
            <p:nvPr/>
          </p:nvSpPr>
          <p:spPr bwMode="auto">
            <a:xfrm>
              <a:off x="2742098" y="3900314"/>
              <a:ext cx="157095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2" name="Text Box 87"/>
            <p:cNvSpPr txBox="1">
              <a:spLocks noChangeArrowheads="1"/>
            </p:cNvSpPr>
            <p:nvPr/>
          </p:nvSpPr>
          <p:spPr bwMode="auto">
            <a:xfrm>
              <a:off x="611560" y="1895257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3" name="Ovál 92"/>
            <p:cNvSpPr/>
            <p:nvPr/>
          </p:nvSpPr>
          <p:spPr>
            <a:xfrm>
              <a:off x="2008972" y="3169036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4" name="Ovál 93"/>
            <p:cNvSpPr/>
            <p:nvPr/>
          </p:nvSpPr>
          <p:spPr>
            <a:xfrm>
              <a:off x="2008972" y="3013445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5" name="Ovál 94"/>
            <p:cNvSpPr/>
            <p:nvPr/>
          </p:nvSpPr>
          <p:spPr>
            <a:xfrm>
              <a:off x="2065106" y="3362256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6" name="Ovál 95"/>
            <p:cNvSpPr/>
            <p:nvPr/>
          </p:nvSpPr>
          <p:spPr>
            <a:xfrm>
              <a:off x="2439944" y="310179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7" name="Ovál 96"/>
            <p:cNvSpPr/>
            <p:nvPr/>
          </p:nvSpPr>
          <p:spPr>
            <a:xfrm>
              <a:off x="2238699" y="3063935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8" name="Ovál 97"/>
            <p:cNvSpPr/>
            <p:nvPr/>
          </p:nvSpPr>
          <p:spPr>
            <a:xfrm>
              <a:off x="2184862" y="290065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99" name="Ovál 98"/>
            <p:cNvSpPr/>
            <p:nvPr/>
          </p:nvSpPr>
          <p:spPr>
            <a:xfrm>
              <a:off x="2405903" y="290065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0" name="Ovál 99"/>
            <p:cNvSpPr/>
            <p:nvPr/>
          </p:nvSpPr>
          <p:spPr>
            <a:xfrm>
              <a:off x="2404330" y="325688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1" name="Ovál 100"/>
            <p:cNvSpPr/>
            <p:nvPr/>
          </p:nvSpPr>
          <p:spPr>
            <a:xfrm>
              <a:off x="2272740" y="339466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2" name="Ovál 101"/>
            <p:cNvSpPr/>
            <p:nvPr/>
          </p:nvSpPr>
          <p:spPr>
            <a:xfrm>
              <a:off x="2236084" y="323902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3" name="Ovál 102"/>
            <p:cNvSpPr/>
            <p:nvPr/>
          </p:nvSpPr>
          <p:spPr>
            <a:xfrm>
              <a:off x="1570119" y="2717869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4" name="Ovál 103"/>
            <p:cNvSpPr/>
            <p:nvPr/>
          </p:nvSpPr>
          <p:spPr>
            <a:xfrm>
              <a:off x="1679832" y="260507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5" name="Ovál 104"/>
            <p:cNvSpPr/>
            <p:nvPr/>
          </p:nvSpPr>
          <p:spPr>
            <a:xfrm>
              <a:off x="1781972" y="237949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6" name="Ovál 105"/>
            <p:cNvSpPr/>
            <p:nvPr/>
          </p:nvSpPr>
          <p:spPr>
            <a:xfrm>
              <a:off x="1570119" y="2266703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7" name="Ovál 106"/>
            <p:cNvSpPr/>
            <p:nvPr/>
          </p:nvSpPr>
          <p:spPr>
            <a:xfrm>
              <a:off x="1402564" y="235022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8" name="Ovál 107"/>
            <p:cNvSpPr/>
            <p:nvPr/>
          </p:nvSpPr>
          <p:spPr>
            <a:xfrm>
              <a:off x="1486922" y="256227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09" name="Ovál 108"/>
            <p:cNvSpPr/>
            <p:nvPr/>
          </p:nvSpPr>
          <p:spPr>
            <a:xfrm>
              <a:off x="1350692" y="2675070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0" name="Ovál 109"/>
            <p:cNvSpPr/>
            <p:nvPr/>
          </p:nvSpPr>
          <p:spPr>
            <a:xfrm>
              <a:off x="1309060" y="2492286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1638200" y="2449487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12" name="Skupina 111"/>
          <p:cNvGrpSpPr/>
          <p:nvPr/>
        </p:nvGrpSpPr>
        <p:grpSpPr>
          <a:xfrm>
            <a:off x="3354395" y="1447716"/>
            <a:ext cx="2343202" cy="2364179"/>
            <a:chOff x="3354395" y="1774656"/>
            <a:chExt cx="2343202" cy="2364179"/>
          </a:xfrm>
        </p:grpSpPr>
        <p:cxnSp>
          <p:nvCxnSpPr>
            <p:cNvPr id="113" name="Přímá spojnice 112"/>
            <p:cNvCxnSpPr/>
            <p:nvPr/>
          </p:nvCxnSpPr>
          <p:spPr>
            <a:xfrm>
              <a:off x="3605192" y="1774656"/>
              <a:ext cx="0" cy="205122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/>
            <p:cNvCxnSpPr/>
            <p:nvPr/>
          </p:nvCxnSpPr>
          <p:spPr>
            <a:xfrm flipH="1">
              <a:off x="3605195" y="3825883"/>
              <a:ext cx="20924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87"/>
            <p:cNvSpPr txBox="1">
              <a:spLocks noChangeArrowheads="1"/>
            </p:cNvSpPr>
            <p:nvPr/>
          </p:nvSpPr>
          <p:spPr bwMode="auto">
            <a:xfrm>
              <a:off x="5484934" y="3892615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6" name="Text Box 87"/>
            <p:cNvSpPr txBox="1">
              <a:spLocks noChangeArrowheads="1"/>
            </p:cNvSpPr>
            <p:nvPr/>
          </p:nvSpPr>
          <p:spPr bwMode="auto">
            <a:xfrm>
              <a:off x="3354395" y="1887559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17" name="Přímá spojnice 116"/>
            <p:cNvCxnSpPr/>
            <p:nvPr/>
          </p:nvCxnSpPr>
          <p:spPr>
            <a:xfrm flipH="1">
              <a:off x="4093527" y="2300438"/>
              <a:ext cx="1087680" cy="1073832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ál 117"/>
            <p:cNvSpPr/>
            <p:nvPr/>
          </p:nvSpPr>
          <p:spPr>
            <a:xfrm>
              <a:off x="4751808" y="3162044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9" name="Ovál 118"/>
            <p:cNvSpPr/>
            <p:nvPr/>
          </p:nvSpPr>
          <p:spPr>
            <a:xfrm>
              <a:off x="4751808" y="3006452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4807941" y="3355264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1" name="Ovál 120"/>
            <p:cNvSpPr/>
            <p:nvPr/>
          </p:nvSpPr>
          <p:spPr>
            <a:xfrm>
              <a:off x="5182780" y="3094799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2" name="Ovál 121"/>
            <p:cNvSpPr/>
            <p:nvPr/>
          </p:nvSpPr>
          <p:spPr>
            <a:xfrm>
              <a:off x="4981534" y="305694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3" name="Ovál 122"/>
            <p:cNvSpPr/>
            <p:nvPr/>
          </p:nvSpPr>
          <p:spPr>
            <a:xfrm>
              <a:off x="4927697" y="289366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4" name="Ovál 123"/>
            <p:cNvSpPr/>
            <p:nvPr/>
          </p:nvSpPr>
          <p:spPr>
            <a:xfrm>
              <a:off x="5148739" y="289366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5" name="Ovál 124"/>
            <p:cNvSpPr/>
            <p:nvPr/>
          </p:nvSpPr>
          <p:spPr>
            <a:xfrm>
              <a:off x="5147165" y="3249895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6" name="Ovál 125"/>
            <p:cNvSpPr/>
            <p:nvPr/>
          </p:nvSpPr>
          <p:spPr>
            <a:xfrm>
              <a:off x="5015575" y="3387669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7" name="Ovál 126"/>
            <p:cNvSpPr/>
            <p:nvPr/>
          </p:nvSpPr>
          <p:spPr>
            <a:xfrm>
              <a:off x="4978920" y="3232036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8" name="Ovál 127"/>
            <p:cNvSpPr/>
            <p:nvPr/>
          </p:nvSpPr>
          <p:spPr>
            <a:xfrm>
              <a:off x="4312954" y="2710877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29" name="Ovál 128"/>
            <p:cNvSpPr/>
            <p:nvPr/>
          </p:nvSpPr>
          <p:spPr>
            <a:xfrm>
              <a:off x="4422668" y="2598086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0" name="Ovál 129"/>
            <p:cNvSpPr/>
            <p:nvPr/>
          </p:nvSpPr>
          <p:spPr>
            <a:xfrm>
              <a:off x="4524807" y="2372502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1" name="Ovál 130"/>
            <p:cNvSpPr/>
            <p:nvPr/>
          </p:nvSpPr>
          <p:spPr>
            <a:xfrm>
              <a:off x="4312954" y="2259711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2" name="Ovál 131"/>
            <p:cNvSpPr/>
            <p:nvPr/>
          </p:nvSpPr>
          <p:spPr>
            <a:xfrm>
              <a:off x="4145399" y="2343233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3" name="Ovál 132"/>
            <p:cNvSpPr/>
            <p:nvPr/>
          </p:nvSpPr>
          <p:spPr>
            <a:xfrm>
              <a:off x="4229758" y="2555286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4" name="Ovál 133"/>
            <p:cNvSpPr/>
            <p:nvPr/>
          </p:nvSpPr>
          <p:spPr>
            <a:xfrm>
              <a:off x="4093527" y="2668077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5" name="Ovál 134"/>
            <p:cNvSpPr/>
            <p:nvPr/>
          </p:nvSpPr>
          <p:spPr>
            <a:xfrm>
              <a:off x="4051896" y="2485294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6" name="Ovál 135"/>
            <p:cNvSpPr/>
            <p:nvPr/>
          </p:nvSpPr>
          <p:spPr>
            <a:xfrm>
              <a:off x="4381036" y="2442494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37" name="Ovál 136"/>
            <p:cNvSpPr/>
            <p:nvPr/>
          </p:nvSpPr>
          <p:spPr>
            <a:xfrm>
              <a:off x="3832469" y="192832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138" name="Skupina 137"/>
          <p:cNvGrpSpPr/>
          <p:nvPr/>
        </p:nvGrpSpPr>
        <p:grpSpPr>
          <a:xfrm>
            <a:off x="6186925" y="1447716"/>
            <a:ext cx="2343202" cy="2364179"/>
            <a:chOff x="6186925" y="1774656"/>
            <a:chExt cx="2343202" cy="2364179"/>
          </a:xfrm>
        </p:grpSpPr>
        <p:cxnSp>
          <p:nvCxnSpPr>
            <p:cNvPr id="139" name="Přímá spojnice 138"/>
            <p:cNvCxnSpPr/>
            <p:nvPr/>
          </p:nvCxnSpPr>
          <p:spPr>
            <a:xfrm>
              <a:off x="6437722" y="1774656"/>
              <a:ext cx="0" cy="2051224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/>
            <p:cNvCxnSpPr/>
            <p:nvPr/>
          </p:nvCxnSpPr>
          <p:spPr>
            <a:xfrm flipH="1">
              <a:off x="6437725" y="3825883"/>
              <a:ext cx="2092402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 Box 87"/>
            <p:cNvSpPr txBox="1">
              <a:spLocks noChangeArrowheads="1"/>
            </p:cNvSpPr>
            <p:nvPr/>
          </p:nvSpPr>
          <p:spPr bwMode="auto">
            <a:xfrm>
              <a:off x="8317464" y="3892615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2" name="Text Box 87"/>
            <p:cNvSpPr txBox="1">
              <a:spLocks noChangeArrowheads="1"/>
            </p:cNvSpPr>
            <p:nvPr/>
          </p:nvSpPr>
          <p:spPr bwMode="auto">
            <a:xfrm>
              <a:off x="6186925" y="1887559"/>
              <a:ext cx="15709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H="1">
              <a:off x="6931437" y="2293446"/>
              <a:ext cx="1087680" cy="107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ál 143"/>
            <p:cNvSpPr/>
            <p:nvPr/>
          </p:nvSpPr>
          <p:spPr>
            <a:xfrm>
              <a:off x="7589718" y="315505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5" name="Ovál 144"/>
            <p:cNvSpPr/>
            <p:nvPr/>
          </p:nvSpPr>
          <p:spPr>
            <a:xfrm>
              <a:off x="7589718" y="2999460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6" name="Ovál 145"/>
            <p:cNvSpPr/>
            <p:nvPr/>
          </p:nvSpPr>
          <p:spPr>
            <a:xfrm>
              <a:off x="7645851" y="3348272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7" name="Ovál 146"/>
            <p:cNvSpPr/>
            <p:nvPr/>
          </p:nvSpPr>
          <p:spPr>
            <a:xfrm>
              <a:off x="8020690" y="3087807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8" name="Ovál 147"/>
            <p:cNvSpPr/>
            <p:nvPr/>
          </p:nvSpPr>
          <p:spPr>
            <a:xfrm>
              <a:off x="7819444" y="3049951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9" name="Ovál 148"/>
            <p:cNvSpPr/>
            <p:nvPr/>
          </p:nvSpPr>
          <p:spPr>
            <a:xfrm>
              <a:off x="7765607" y="288666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0" name="Ovál 149"/>
            <p:cNvSpPr/>
            <p:nvPr/>
          </p:nvSpPr>
          <p:spPr>
            <a:xfrm>
              <a:off x="7986649" y="2886668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1" name="Ovál 150"/>
            <p:cNvSpPr/>
            <p:nvPr/>
          </p:nvSpPr>
          <p:spPr>
            <a:xfrm>
              <a:off x="7985075" y="324290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2" name="Ovál 151"/>
            <p:cNvSpPr/>
            <p:nvPr/>
          </p:nvSpPr>
          <p:spPr>
            <a:xfrm>
              <a:off x="7853485" y="3380677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3" name="Ovál 152"/>
            <p:cNvSpPr/>
            <p:nvPr/>
          </p:nvSpPr>
          <p:spPr>
            <a:xfrm>
              <a:off x="7816830" y="3225043"/>
              <a:ext cx="68082" cy="69992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4" name="Ovál 153"/>
            <p:cNvSpPr/>
            <p:nvPr/>
          </p:nvSpPr>
          <p:spPr>
            <a:xfrm>
              <a:off x="7150864" y="270388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260578" y="2591093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362717" y="2365510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150864" y="2252718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8" name="Ovál 157"/>
            <p:cNvSpPr/>
            <p:nvPr/>
          </p:nvSpPr>
          <p:spPr>
            <a:xfrm>
              <a:off x="6983309" y="2336241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067668" y="2548294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0" name="Ovál 159"/>
            <p:cNvSpPr/>
            <p:nvPr/>
          </p:nvSpPr>
          <p:spPr>
            <a:xfrm>
              <a:off x="6931437" y="2661085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1" name="Ovál 160"/>
            <p:cNvSpPr/>
            <p:nvPr/>
          </p:nvSpPr>
          <p:spPr>
            <a:xfrm>
              <a:off x="6889806" y="2478302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218946" y="2435502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63" name="Ovál 162"/>
            <p:cNvSpPr/>
            <p:nvPr/>
          </p:nvSpPr>
          <p:spPr>
            <a:xfrm>
              <a:off x="7604357" y="2763990"/>
              <a:ext cx="68082" cy="699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cxnSp>
          <p:nvCxnSpPr>
            <p:cNvPr id="164" name="Přímá spojnice 163"/>
            <p:cNvCxnSpPr/>
            <p:nvPr/>
          </p:nvCxnSpPr>
          <p:spPr>
            <a:xfrm flipH="1">
              <a:off x="7023833" y="2508508"/>
              <a:ext cx="1179853" cy="848959"/>
            </a:xfrm>
            <a:prstGeom prst="line">
              <a:avLst/>
            </a:prstGeom>
            <a:ln w="1270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bdélník 164"/>
          <p:cNvSpPr/>
          <p:nvPr/>
        </p:nvSpPr>
        <p:spPr>
          <a:xfrm>
            <a:off x="611560" y="3933056"/>
            <a:ext cx="2585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klasifikace v případě dat neobsahujících odlehlé hodnoty</a:t>
            </a:r>
            <a:endParaRPr lang="en-US" dirty="0"/>
          </a:p>
        </p:txBody>
      </p:sp>
      <p:sp>
        <p:nvSpPr>
          <p:cNvPr id="166" name="Obdélník 165"/>
          <p:cNvSpPr/>
          <p:nvPr/>
        </p:nvSpPr>
        <p:spPr>
          <a:xfrm>
            <a:off x="3402336" y="3933056"/>
            <a:ext cx="2465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klasifikace v případě odlehlé hodnoty, která není podpůrným vektorem (poloha klasifikační hranice se nezmění)</a:t>
            </a:r>
            <a:endParaRPr lang="en-US" dirty="0"/>
          </a:p>
        </p:txBody>
      </p:sp>
      <p:sp>
        <p:nvSpPr>
          <p:cNvPr id="167" name="Obdélník 166"/>
          <p:cNvSpPr/>
          <p:nvPr/>
        </p:nvSpPr>
        <p:spPr>
          <a:xfrm>
            <a:off x="6084168" y="3933056"/>
            <a:ext cx="2726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klasifikace v případě odlehlé hodnoty, která je podpůrným vektorem (poloha hranice se </a:t>
            </a:r>
            <a:r>
              <a:rPr lang="cs-CZ" dirty="0" smtClean="0"/>
              <a:t>změní) </a:t>
            </a:r>
            <a:endParaRPr lang="en-US" dirty="0"/>
          </a:p>
        </p:txBody>
      </p:sp>
      <p:sp>
        <p:nvSpPr>
          <p:cNvPr id="168" name="TextovéPole 167"/>
          <p:cNvSpPr txBox="1"/>
          <p:nvPr/>
        </p:nvSpPr>
        <p:spPr>
          <a:xfrm>
            <a:off x="6084168" y="5229200"/>
            <a:ext cx="278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800000"/>
                </a:solidFill>
              </a:rPr>
              <a:t>→ lepší použít lineární </a:t>
            </a:r>
            <a:r>
              <a:rPr lang="cs-CZ" dirty="0" err="1" smtClean="0">
                <a:solidFill>
                  <a:srgbClr val="800000"/>
                </a:solidFill>
              </a:rPr>
              <a:t>SVM</a:t>
            </a:r>
            <a:r>
              <a:rPr lang="cs-CZ" dirty="0" smtClean="0">
                <a:solidFill>
                  <a:srgbClr val="800000"/>
                </a:solidFill>
              </a:rPr>
              <a:t> pro lineárně </a:t>
            </a:r>
            <a:r>
              <a:rPr lang="cs-CZ" dirty="0" err="1" smtClean="0">
                <a:solidFill>
                  <a:srgbClr val="800000"/>
                </a:solidFill>
              </a:rPr>
              <a:t>neseparabilní</a:t>
            </a:r>
            <a:r>
              <a:rPr lang="cs-CZ" dirty="0" smtClean="0">
                <a:solidFill>
                  <a:srgbClr val="800000"/>
                </a:solidFill>
              </a:rPr>
              <a:t> třídy, kterou tato odlehlá hodnota téměř neovlivní  </a:t>
            </a:r>
          </a:p>
        </p:txBody>
      </p:sp>
    </p:spTree>
    <p:extLst>
      <p:ext uri="{BB962C8B-B14F-4D97-AF65-F5344CB8AC3E}">
        <p14:creationId xmlns:p14="http://schemas.microsoft.com/office/powerpoint/2010/main" val="643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7" grpId="0"/>
      <p:bldP spid="1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Zástupný symbol pro obsah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3898776" cy="144016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zavedeme </a:t>
                </a:r>
                <a:r>
                  <a:rPr lang="cs-CZ" dirty="0"/>
                  <a:t>relaxační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vyjadřující, jak moc každý bod porušuje </a:t>
                </a:r>
                <a:r>
                  <a:rPr lang="cs-CZ" dirty="0" smtClean="0"/>
                  <a:t>podmínku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cs-CZ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b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≥1</m:t>
                    </m:r>
                  </m:oMath>
                </a14:m>
                <a:endParaRPr lang="cs-CZ" dirty="0" smtClean="0"/>
              </a:p>
            </p:txBody>
          </p:sp>
        </mc:Choice>
        <mc:Fallback>
          <p:sp>
            <p:nvSpPr>
              <p:cNvPr id="32" name="Zástupný symbol pro obsah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3898776" cy="1440160"/>
              </a:xfrm>
              <a:blipFill rotWithShape="1">
                <a:blip r:embed="rId2"/>
                <a:stretch>
                  <a:fillRect l="-1250" t="-2110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ástupný symbol pro obsah 14"/>
          <p:cNvSpPr txBox="1">
            <a:spLocks/>
          </p:cNvSpPr>
          <p:nvPr/>
        </p:nvSpPr>
        <p:spPr>
          <a:xfrm>
            <a:off x="457200" y="2670709"/>
            <a:ext cx="3898776" cy="49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3 situace: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ástupný symbol pro obsah 14"/>
              <p:cNvSpPr txBox="1">
                <a:spLocks/>
              </p:cNvSpPr>
              <p:nvPr/>
            </p:nvSpPr>
            <p:spPr>
              <a:xfrm>
                <a:off x="457200" y="5577686"/>
                <a:ext cx="3898776" cy="1019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podmínky jsou pak ve tvaru: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cs-CZ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1" i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cs-CZ" b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≥1−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cs-CZ" dirty="0" smtClean="0"/>
              </a:p>
            </p:txBody>
          </p:sp>
        </mc:Choice>
        <mc:Fallback>
          <p:sp>
            <p:nvSpPr>
              <p:cNvPr id="34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77686"/>
                <a:ext cx="3898776" cy="1019666"/>
              </a:xfrm>
              <a:prstGeom prst="rect">
                <a:avLst/>
              </a:prstGeom>
              <a:blipFill rotWithShape="1">
                <a:blip r:embed="rId3"/>
                <a:stretch>
                  <a:fillRect l="-1250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bdélník 34"/>
          <p:cNvSpPr/>
          <p:nvPr/>
        </p:nvSpPr>
        <p:spPr>
          <a:xfrm>
            <a:off x="761121" y="6021288"/>
            <a:ext cx="3162807" cy="432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6" name="Přímá spojnice se šipkou 35"/>
          <p:cNvCxnSpPr/>
          <p:nvPr/>
        </p:nvCxnSpPr>
        <p:spPr>
          <a:xfrm flipH="1" flipV="1">
            <a:off x="6771358" y="1624204"/>
            <a:ext cx="504056" cy="508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291581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bdélník 37"/>
              <p:cNvSpPr/>
              <p:nvPr/>
            </p:nvSpPr>
            <p:spPr>
              <a:xfrm>
                <a:off x="7023386" y="1516846"/>
                <a:ext cx="887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386" y="1516846"/>
                <a:ext cx="88716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se šipkou 38"/>
          <p:cNvCxnSpPr/>
          <p:nvPr/>
        </p:nvCxnSpPr>
        <p:spPr>
          <a:xfrm flipH="1" flipV="1">
            <a:off x="7399680" y="2234065"/>
            <a:ext cx="350762" cy="35396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bdélník 39"/>
              <p:cNvSpPr/>
              <p:nvPr/>
            </p:nvSpPr>
            <p:spPr>
              <a:xfrm>
                <a:off x="7210871" y="2123564"/>
                <a:ext cx="172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0&lt;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Obdélník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871" y="2123564"/>
                <a:ext cx="172072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se šipkou 40"/>
          <p:cNvCxnSpPr/>
          <p:nvPr/>
        </p:nvCxnSpPr>
        <p:spPr>
          <a:xfrm flipH="1" flipV="1">
            <a:off x="7894458" y="2708920"/>
            <a:ext cx="713574" cy="72008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Obdélník 41"/>
              <p:cNvSpPr/>
              <p:nvPr/>
            </p:nvSpPr>
            <p:spPr>
              <a:xfrm>
                <a:off x="7856499" y="2636912"/>
                <a:ext cx="129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Obdélník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499" y="2636912"/>
                <a:ext cx="129112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Přímá spojnice se šipkou 42"/>
          <p:cNvCxnSpPr/>
          <p:nvPr/>
        </p:nvCxnSpPr>
        <p:spPr>
          <a:xfrm flipH="1" flipV="1">
            <a:off x="5161669" y="3169996"/>
            <a:ext cx="889609" cy="897720"/>
          </a:xfrm>
          <a:prstGeom prst="straightConnector1">
            <a:avLst/>
          </a:prstGeom>
          <a:ln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bdélník 43"/>
              <p:cNvSpPr/>
              <p:nvPr/>
            </p:nvSpPr>
            <p:spPr>
              <a:xfrm>
                <a:off x="6323705" y="5131267"/>
                <a:ext cx="887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cs-CZ" i="1">
                          <a:solidFill>
                            <a:srgbClr val="339933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dirty="0">
                  <a:solidFill>
                    <a:srgbClr val="339933"/>
                  </a:solidFill>
                </a:endParaRPr>
              </a:p>
            </p:txBody>
          </p:sp>
        </mc:Choice>
        <mc:Fallback>
          <p:sp>
            <p:nvSpPr>
              <p:cNvPr id="44" name="Obdélní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05" y="5131267"/>
                <a:ext cx="88716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Přímá spojnice se šipkou 44"/>
          <p:cNvCxnSpPr/>
          <p:nvPr/>
        </p:nvCxnSpPr>
        <p:spPr>
          <a:xfrm flipH="1" flipV="1">
            <a:off x="6175544" y="4168925"/>
            <a:ext cx="350762" cy="353960"/>
          </a:xfrm>
          <a:prstGeom prst="straightConnector1">
            <a:avLst/>
          </a:prstGeom>
          <a:ln>
            <a:solidFill>
              <a:srgbClr val="33993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bdélník 45"/>
              <p:cNvSpPr/>
              <p:nvPr/>
            </p:nvSpPr>
            <p:spPr>
              <a:xfrm>
                <a:off x="4776926" y="4571836"/>
                <a:ext cx="1720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0&lt;</m:t>
                          </m:r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339933"/>
                          </a:solidFill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cs-CZ" dirty="0">
                  <a:solidFill>
                    <a:srgbClr val="339933"/>
                  </a:solidFill>
                </a:endParaRPr>
              </a:p>
            </p:txBody>
          </p:sp>
        </mc:Choice>
        <mc:Fallback>
          <p:sp>
            <p:nvSpPr>
              <p:cNvPr id="46" name="Obdélní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26" y="4571836"/>
                <a:ext cx="172072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Přímá spojnice se šipkou 46"/>
          <p:cNvCxnSpPr/>
          <p:nvPr/>
        </p:nvCxnSpPr>
        <p:spPr>
          <a:xfrm flipH="1" flipV="1">
            <a:off x="6670322" y="4643780"/>
            <a:ext cx="713574" cy="720080"/>
          </a:xfrm>
          <a:prstGeom prst="straightConnector1">
            <a:avLst/>
          </a:prstGeom>
          <a:ln>
            <a:solidFill>
              <a:srgbClr val="3399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bdélník 47"/>
              <p:cNvSpPr/>
              <p:nvPr/>
            </p:nvSpPr>
            <p:spPr>
              <a:xfrm>
                <a:off x="4846677" y="3952792"/>
                <a:ext cx="12911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339933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339933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339933"/>
                          </a:solidFill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cs-CZ" dirty="0">
                  <a:solidFill>
                    <a:srgbClr val="339933"/>
                  </a:solidFill>
                </a:endParaRPr>
              </a:p>
            </p:txBody>
          </p:sp>
        </mc:Choice>
        <mc:Fallback>
          <p:sp>
            <p:nvSpPr>
              <p:cNvPr id="48" name="Obdélní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77" y="3952792"/>
                <a:ext cx="1291123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Zástupný symbol pro obsah 14"/>
              <p:cNvSpPr txBox="1">
                <a:spLocks/>
              </p:cNvSpPr>
              <p:nvPr/>
            </p:nvSpPr>
            <p:spPr>
              <a:xfrm>
                <a:off x="457200" y="2996952"/>
                <a:ext cx="3970784" cy="641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/>
                </a:pPr>
                <a:r>
                  <a:rPr lang="cs-CZ" altLang="cs-CZ" dirty="0" smtClean="0"/>
                  <a:t>objekt leží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vně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/>
                  <a:t>pásma a je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správně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 smtClean="0"/>
                  <a:t>klasifikován: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=0</m:t>
                    </m:r>
                  </m:oMath>
                </a14:m>
                <a:endParaRPr lang="cs-CZ" dirty="0" smtClean="0"/>
              </a:p>
            </p:txBody>
          </p:sp>
        </mc:Choice>
        <mc:Fallback>
          <p:sp>
            <p:nvSpPr>
              <p:cNvPr id="49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6952"/>
                <a:ext cx="3970784" cy="641298"/>
              </a:xfrm>
              <a:prstGeom prst="rect">
                <a:avLst/>
              </a:prstGeom>
              <a:blipFill rotWithShape="1">
                <a:blip r:embed="rId10"/>
                <a:stretch>
                  <a:fillRect t="-4762" r="-1229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Zástupný symbol pro obsah 14"/>
              <p:cNvSpPr txBox="1">
                <a:spLocks/>
              </p:cNvSpPr>
              <p:nvPr/>
            </p:nvSpPr>
            <p:spPr>
              <a:xfrm>
                <a:off x="457200" y="3587530"/>
                <a:ext cx="3970784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2"/>
                </a:pPr>
                <a:r>
                  <a:rPr lang="cs-CZ" altLang="cs-CZ" dirty="0" smtClean="0"/>
                  <a:t>objekt leží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uvnitř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/>
                  <a:t>pásma a je </a:t>
                </a:r>
                <a:r>
                  <a:rPr lang="cs-CZ" altLang="cs-CZ" b="1" dirty="0">
                    <a:solidFill>
                      <a:srgbClr val="800000"/>
                    </a:solidFill>
                  </a:rPr>
                  <a:t>správně</a:t>
                </a:r>
                <a:r>
                  <a:rPr lang="cs-CZ" altLang="cs-CZ" dirty="0">
                    <a:solidFill>
                      <a:srgbClr val="800000"/>
                    </a:solidFill>
                  </a:rPr>
                  <a:t> </a:t>
                </a:r>
                <a:r>
                  <a:rPr lang="cs-CZ" altLang="cs-CZ" dirty="0"/>
                  <a:t>klasifikován</a:t>
                </a:r>
                <a:r>
                  <a:rPr lang="en-US" altLang="cs-CZ" dirty="0"/>
                  <a:t> </a:t>
                </a:r>
                <a:r>
                  <a:rPr lang="cs-CZ" altLang="cs-CZ" dirty="0" smtClean="0"/>
                  <a:t>(body s čtverečky):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0&lt;</m:t>
                        </m:r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≤1</m:t>
                    </m:r>
                  </m:oMath>
                </a14:m>
                <a:endParaRPr lang="cs-CZ" dirty="0" smtClean="0"/>
              </a:p>
            </p:txBody>
          </p:sp>
        </mc:Choice>
        <mc:Fallback>
          <p:sp>
            <p:nvSpPr>
              <p:cNvPr id="50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87530"/>
                <a:ext cx="3970784" cy="1008112"/>
              </a:xfrm>
              <a:prstGeom prst="rect">
                <a:avLst/>
              </a:prstGeom>
              <a:blipFill rotWithShape="1">
                <a:blip r:embed="rId11"/>
                <a:stretch>
                  <a:fillRect t="-3030" r="-1229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ástupný symbol pro obsah 14"/>
              <p:cNvSpPr txBox="1">
                <a:spLocks/>
              </p:cNvSpPr>
              <p:nvPr/>
            </p:nvSpPr>
            <p:spPr>
              <a:xfrm>
                <a:off x="457200" y="4473055"/>
                <a:ext cx="3970784" cy="13164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lnSpc>
                    <a:spcPct val="110000"/>
                  </a:lnSpc>
                  <a:buFont typeface="+mj-lt"/>
                  <a:buAutoNum type="arabicPeriod" startAt="3"/>
                </a:pPr>
                <a:r>
                  <a:rPr lang="cs-CZ" dirty="0" smtClean="0"/>
                  <a:t>objekt leží na </a:t>
                </a:r>
                <a:r>
                  <a:rPr lang="cs-CZ" b="1" dirty="0">
                    <a:solidFill>
                      <a:srgbClr val="800000"/>
                    </a:solidFill>
                  </a:rPr>
                  <a:t>opačné straně </a:t>
                </a:r>
                <a:r>
                  <a:rPr lang="cs-CZ" dirty="0" smtClean="0"/>
                  <a:t>hranice a je </a:t>
                </a:r>
                <a:r>
                  <a:rPr lang="cs-CZ" b="1" dirty="0">
                    <a:solidFill>
                      <a:srgbClr val="800000"/>
                    </a:solidFill>
                  </a:rPr>
                  <a:t>chybně</a:t>
                </a:r>
                <a:r>
                  <a:rPr lang="cs-CZ" dirty="0" smtClean="0">
                    <a:solidFill>
                      <a:srgbClr val="800000"/>
                    </a:solidFill>
                  </a:rPr>
                  <a:t> </a:t>
                </a:r>
                <a:r>
                  <a:rPr lang="cs-CZ" dirty="0" smtClean="0"/>
                  <a:t>klasifikován (body s hvězdičkami):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endParaRPr lang="cs-CZ" dirty="0" smtClean="0"/>
              </a:p>
              <a:p>
                <a:pPr>
                  <a:lnSpc>
                    <a:spcPct val="110000"/>
                  </a:lnSpc>
                </a:pPr>
                <a:endParaRPr lang="cs-CZ" dirty="0" smtClean="0"/>
              </a:p>
            </p:txBody>
          </p:sp>
        </mc:Choice>
        <mc:Fallback>
          <p:sp>
            <p:nvSpPr>
              <p:cNvPr id="51" name="Zástupný symbol pro obsah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73055"/>
                <a:ext cx="3970784" cy="1316424"/>
              </a:xfrm>
              <a:prstGeom prst="rect">
                <a:avLst/>
              </a:prstGeom>
              <a:blipFill rotWithShape="1">
                <a:blip r:embed="rId12"/>
                <a:stretch>
                  <a:fillRect t="-1389" r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Skupina 51"/>
          <p:cNvGrpSpPr/>
          <p:nvPr/>
        </p:nvGrpSpPr>
        <p:grpSpPr>
          <a:xfrm>
            <a:off x="4644008" y="1732638"/>
            <a:ext cx="3838029" cy="3611380"/>
            <a:chOff x="1428620" y="1086381"/>
            <a:chExt cx="3838029" cy="3611380"/>
          </a:xfrm>
        </p:grpSpPr>
        <p:sp>
          <p:nvSpPr>
            <p:cNvPr id="53" name="Ovál 52"/>
            <p:cNvSpPr/>
            <p:nvPr/>
          </p:nvSpPr>
          <p:spPr>
            <a:xfrm>
              <a:off x="3789040" y="344804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/>
            <p:cNvSpPr/>
            <p:nvPr/>
          </p:nvSpPr>
          <p:spPr>
            <a:xfrm>
              <a:off x="3004160" y="251193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ál 54"/>
            <p:cNvSpPr/>
            <p:nvPr/>
          </p:nvSpPr>
          <p:spPr>
            <a:xfrm>
              <a:off x="3404617" y="215421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/>
            <p:cNvSpPr/>
            <p:nvPr/>
          </p:nvSpPr>
          <p:spPr>
            <a:xfrm>
              <a:off x="3413368" y="256338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/>
            <p:cNvSpPr/>
            <p:nvPr/>
          </p:nvSpPr>
          <p:spPr>
            <a:xfrm>
              <a:off x="3724240" y="21046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/>
            <p:cNvSpPr/>
            <p:nvPr/>
          </p:nvSpPr>
          <p:spPr>
            <a:xfrm>
              <a:off x="4019480" y="264325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4149938" y="323115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4510836" y="330402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ál 60"/>
            <p:cNvSpPr/>
            <p:nvPr/>
          </p:nvSpPr>
          <p:spPr>
            <a:xfrm>
              <a:off x="4293096" y="35200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4075356" y="36568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4149080" y="394488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4372312" y="40889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4732352" y="41609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ál 65"/>
            <p:cNvSpPr/>
            <p:nvPr/>
          </p:nvSpPr>
          <p:spPr>
            <a:xfrm>
              <a:off x="4804360" y="38728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ál 66"/>
            <p:cNvSpPr/>
            <p:nvPr/>
          </p:nvSpPr>
          <p:spPr>
            <a:xfrm>
              <a:off x="4653136" y="35848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ál 67"/>
            <p:cNvSpPr/>
            <p:nvPr/>
          </p:nvSpPr>
          <p:spPr>
            <a:xfrm>
              <a:off x="4437112" y="38080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ál 68"/>
            <p:cNvSpPr/>
            <p:nvPr/>
          </p:nvSpPr>
          <p:spPr>
            <a:xfrm>
              <a:off x="3841348" y="313310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ál 69"/>
            <p:cNvSpPr/>
            <p:nvPr/>
          </p:nvSpPr>
          <p:spPr>
            <a:xfrm>
              <a:off x="3481308" y="316700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ál 70"/>
            <p:cNvSpPr/>
            <p:nvPr/>
          </p:nvSpPr>
          <p:spPr>
            <a:xfrm>
              <a:off x="3345150" y="279996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ál 71"/>
            <p:cNvSpPr/>
            <p:nvPr/>
          </p:nvSpPr>
          <p:spPr>
            <a:xfrm>
              <a:off x="3724472" y="249667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ál 72"/>
            <p:cNvSpPr/>
            <p:nvPr/>
          </p:nvSpPr>
          <p:spPr>
            <a:xfrm>
              <a:off x="3156560" y="19286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/>
            <p:cNvSpPr/>
            <p:nvPr/>
          </p:nvSpPr>
          <p:spPr>
            <a:xfrm>
              <a:off x="3308960" y="150382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/>
            <p:cNvSpPr/>
            <p:nvPr/>
          </p:nvSpPr>
          <p:spPr>
            <a:xfrm>
              <a:off x="2852936" y="200788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/>
            <p:cNvSpPr/>
            <p:nvPr/>
          </p:nvSpPr>
          <p:spPr>
            <a:xfrm>
              <a:off x="2788136" y="228870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/>
            <p:cNvSpPr/>
            <p:nvPr/>
          </p:nvSpPr>
          <p:spPr>
            <a:xfrm>
              <a:off x="2723336" y="17846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/>
            <p:cNvSpPr/>
            <p:nvPr/>
          </p:nvSpPr>
          <p:spPr>
            <a:xfrm>
              <a:off x="3004160" y="164784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/>
            <p:cNvSpPr/>
            <p:nvPr/>
          </p:nvSpPr>
          <p:spPr>
            <a:xfrm>
              <a:off x="3364200" y="179185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3076168" y="215189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>
              <a:off x="2348880" y="1856656"/>
              <a:ext cx="2331723" cy="2153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římá spojnice 81"/>
            <p:cNvCxnSpPr/>
            <p:nvPr/>
          </p:nvCxnSpPr>
          <p:spPr>
            <a:xfrm flipH="1">
              <a:off x="1942323" y="1424608"/>
              <a:ext cx="2331723" cy="215303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/>
            <p:cNvCxnSpPr/>
            <p:nvPr/>
          </p:nvCxnSpPr>
          <p:spPr>
            <a:xfrm flipH="1">
              <a:off x="2753461" y="2310770"/>
              <a:ext cx="2331723" cy="215303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ál 83"/>
            <p:cNvSpPr/>
            <p:nvPr/>
          </p:nvSpPr>
          <p:spPr>
            <a:xfrm>
              <a:off x="3947264" y="226900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bdélník 84"/>
            <p:cNvSpPr/>
            <p:nvPr/>
          </p:nvSpPr>
          <p:spPr>
            <a:xfrm>
              <a:off x="3684632" y="2065006"/>
              <a:ext cx="144016" cy="1440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bdélník 85"/>
            <p:cNvSpPr/>
            <p:nvPr/>
          </p:nvSpPr>
          <p:spPr>
            <a:xfrm>
              <a:off x="3907656" y="2229396"/>
              <a:ext cx="144016" cy="1440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bdélník 86"/>
            <p:cNvSpPr/>
            <p:nvPr/>
          </p:nvSpPr>
          <p:spPr>
            <a:xfrm>
              <a:off x="3373760" y="2523778"/>
              <a:ext cx="144016" cy="14401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bdélník 87"/>
            <p:cNvSpPr/>
            <p:nvPr/>
          </p:nvSpPr>
          <p:spPr>
            <a:xfrm>
              <a:off x="3441700" y="3127400"/>
              <a:ext cx="144016" cy="144016"/>
            </a:xfrm>
            <a:prstGeom prst="rect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bdélník 88"/>
            <p:cNvSpPr/>
            <p:nvPr/>
          </p:nvSpPr>
          <p:spPr>
            <a:xfrm>
              <a:off x="3801740" y="3093492"/>
              <a:ext cx="144016" cy="144016"/>
            </a:xfrm>
            <a:prstGeom prst="rect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7cípá hvězda 89"/>
            <p:cNvSpPr/>
            <p:nvPr/>
          </p:nvSpPr>
          <p:spPr>
            <a:xfrm>
              <a:off x="3666872" y="2432720"/>
              <a:ext cx="180000" cy="180000"/>
            </a:xfrm>
            <a:prstGeom prst="star7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7cípá hvězda 90"/>
            <p:cNvSpPr/>
            <p:nvPr/>
          </p:nvSpPr>
          <p:spPr>
            <a:xfrm>
              <a:off x="3282826" y="2734551"/>
              <a:ext cx="180000" cy="180000"/>
            </a:xfrm>
            <a:prstGeom prst="star7">
              <a:avLst/>
            </a:prstGeom>
            <a:noFill/>
            <a:ln w="952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7cípá hvězda 91"/>
            <p:cNvSpPr/>
            <p:nvPr/>
          </p:nvSpPr>
          <p:spPr>
            <a:xfrm>
              <a:off x="3963789" y="2576736"/>
              <a:ext cx="180000" cy="180000"/>
            </a:xfrm>
            <a:prstGeom prst="star7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Přímá spojnice 92"/>
            <p:cNvCxnSpPr/>
            <p:nvPr/>
          </p:nvCxnSpPr>
          <p:spPr>
            <a:xfrm>
              <a:off x="1628800" y="4463802"/>
              <a:ext cx="3637849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93"/>
            <p:cNvCxnSpPr/>
            <p:nvPr/>
          </p:nvCxnSpPr>
          <p:spPr>
            <a:xfrm flipV="1">
              <a:off x="1625590" y="1086381"/>
              <a:ext cx="2660" cy="337742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5081978" y="4513095"/>
              <a:ext cx="1186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2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2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6" name="Text Box 87"/>
            <p:cNvSpPr txBox="1">
              <a:spLocks noChangeArrowheads="1"/>
            </p:cNvSpPr>
            <p:nvPr/>
          </p:nvSpPr>
          <p:spPr bwMode="auto">
            <a:xfrm>
              <a:off x="1428620" y="1126704"/>
              <a:ext cx="11862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2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2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9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  <p:bldP spid="35" grpId="0" animBg="1"/>
      <p:bldP spid="38" grpId="0"/>
      <p:bldP spid="40" grpId="0"/>
      <p:bldP spid="42" grpId="0"/>
      <p:bldP spid="44" grpId="0"/>
      <p:bldP spid="46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Lineární </a:t>
            </a:r>
            <a:r>
              <a:rPr lang="cs-CZ" dirty="0" err="1" smtClean="0"/>
              <a:t>SVM</a:t>
            </a:r>
            <a:r>
              <a:rPr lang="cs-CZ" dirty="0" smtClean="0"/>
              <a:t> – lineárně </a:t>
            </a:r>
            <a:r>
              <a:rPr lang="cs-CZ" dirty="0" err="1" smtClean="0"/>
              <a:t>neseparabilní</a:t>
            </a:r>
            <a:r>
              <a:rPr lang="cs-CZ" dirty="0" smtClean="0"/>
              <a:t> třídy</a:t>
            </a:r>
            <a:endParaRPr lang="cs-CZ" dirty="0"/>
          </a:p>
        </p:txBody>
      </p:sp>
      <p:sp>
        <p:nvSpPr>
          <p:cNvPr id="13" name="Zástupný symbol pro obsah 1"/>
          <p:cNvSpPr>
            <a:spLocks noGrp="1"/>
          </p:cNvSpPr>
          <p:nvPr>
            <p:ph idx="1"/>
          </p:nvPr>
        </p:nvSpPr>
        <p:spPr>
          <a:xfrm>
            <a:off x="450709" y="1196753"/>
            <a:ext cx="8229600" cy="792088"/>
          </a:xfrm>
        </p:spPr>
        <p:txBody>
          <a:bodyPr/>
          <a:lstStyle/>
          <a:p>
            <a:r>
              <a:rPr lang="cs-CZ" dirty="0" smtClean="0"/>
              <a:t>když chceme </a:t>
            </a:r>
            <a:r>
              <a:rPr lang="cs-CZ" dirty="0"/>
              <a:t>najít </a:t>
            </a:r>
            <a:r>
              <a:rPr lang="cs-CZ" dirty="0" smtClean="0"/>
              <a:t>hranici poskytující </a:t>
            </a:r>
            <a:r>
              <a:rPr lang="cs-CZ" dirty="0"/>
              <a:t>co nejrobustnější klasifikaci, musíme se </a:t>
            </a:r>
            <a:r>
              <a:rPr lang="cs-CZ" dirty="0" smtClean="0"/>
              <a:t>snažit:</a:t>
            </a:r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450709" y="610781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řešíme opět pomocí metody </a:t>
            </a:r>
            <a:r>
              <a:rPr lang="cs-CZ" dirty="0" err="1"/>
              <a:t>Lagrangeova</a:t>
            </a:r>
            <a:r>
              <a:rPr lang="cs-CZ" dirty="0"/>
              <a:t> součinitele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ástupný symbol pro obsah 1"/>
              <p:cNvSpPr txBox="1">
                <a:spLocks/>
              </p:cNvSpPr>
              <p:nvPr/>
            </p:nvSpPr>
            <p:spPr>
              <a:xfrm>
                <a:off x="450709" y="2840130"/>
                <a:ext cx="8229600" cy="32531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to </a:t>
                </a:r>
                <a:r>
                  <a:rPr lang="cs-CZ" dirty="0"/>
                  <a:t>můžeme vyjádřit jako minimalizaci kriteriální </a:t>
                </a:r>
                <a:r>
                  <a:rPr lang="cs-CZ" dirty="0" smtClean="0"/>
                  <a:t>funkce:</a:t>
                </a:r>
                <a:br>
                  <a:rPr lang="cs-CZ" dirty="0" smtClean="0"/>
                </a:br>
                <a:endParaRPr lang="cs-CZ" dirty="0" smtClean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r>
                  <a:rPr lang="cs-CZ" dirty="0" smtClean="0"/>
                  <a:t>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/>
                  <a:t> vyjadřuje poměr vlivu obou členů kriteriální </a:t>
                </a:r>
                <a:r>
                  <a:rPr lang="cs-CZ" dirty="0" smtClean="0"/>
                  <a:t>funkce:</a:t>
                </a:r>
              </a:p>
              <a:p>
                <a:pPr lvl="1"/>
                <a:r>
                  <a:rPr lang="cs-CZ" b="1" dirty="0">
                    <a:solidFill>
                      <a:srgbClr val="800000"/>
                    </a:solidFill>
                  </a:rPr>
                  <a:t>pro nízké hodnoty C </a:t>
                </a:r>
                <a:r>
                  <a:rPr lang="cs-CZ" dirty="0">
                    <a:solidFill>
                      <a:srgbClr val="800000"/>
                    </a:solidFill>
                  </a:rPr>
                  <a:t>bude toleranční pásmo širší a počet </a:t>
                </a:r>
                <a:r>
                  <a:rPr lang="cs-CZ" dirty="0" err="1">
                    <a:solidFill>
                      <a:srgbClr val="800000"/>
                    </a:solidFill>
                  </a:rPr>
                  <a:t>trénovaních</a:t>
                </a:r>
                <a:r>
                  <a:rPr lang="cs-CZ" dirty="0">
                    <a:solidFill>
                      <a:srgbClr val="800000"/>
                    </a:solidFill>
                  </a:rPr>
                  <a:t> subjektů v tolerančním pásmu a počet chybně klasifikovaných trénovacích subjektů bude vyšší</a:t>
                </a:r>
              </a:p>
              <a:p>
                <a:pPr lvl="1"/>
                <a:r>
                  <a:rPr lang="cs-CZ" b="1" dirty="0" smtClean="0">
                    <a:solidFill>
                      <a:srgbClr val="800000"/>
                    </a:solidFill>
                  </a:rPr>
                  <a:t>pro vysoké hodnoty C </a:t>
                </a:r>
                <a:r>
                  <a:rPr lang="cs-CZ" dirty="0" smtClean="0">
                    <a:solidFill>
                      <a:srgbClr val="800000"/>
                    </a:solidFill>
                  </a:rPr>
                  <a:t>bude toleranční pásmo užší, ale počet </a:t>
                </a:r>
                <a:r>
                  <a:rPr lang="cs-CZ" dirty="0" err="1" smtClean="0">
                    <a:solidFill>
                      <a:srgbClr val="800000"/>
                    </a:solidFill>
                  </a:rPr>
                  <a:t>trénovaních</a:t>
                </a:r>
                <a:r>
                  <a:rPr lang="cs-CZ" dirty="0" smtClean="0">
                    <a:solidFill>
                      <a:srgbClr val="800000"/>
                    </a:solidFill>
                  </a:rPr>
                  <a:t> subjektů v tolerančním pásmu a počet chybně klasifikovaných trénovacích subjektů bude nižší</a:t>
                </a:r>
              </a:p>
            </p:txBody>
          </p:sp>
        </mc:Choice>
        <mc:Fallback>
          <p:sp>
            <p:nvSpPr>
              <p:cNvPr id="15" name="Zástupný symbol pro obsah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" y="2840130"/>
                <a:ext cx="8229600" cy="3253166"/>
              </a:xfrm>
              <a:prstGeom prst="rect">
                <a:avLst/>
              </a:prstGeom>
              <a:blipFill rotWithShape="1">
                <a:blip r:embed="rId3"/>
                <a:stretch>
                  <a:fillRect l="-667" t="-1873" r="-741" b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ástupný symbol pro obsah 1"/>
          <p:cNvSpPr txBox="1">
            <a:spLocks/>
          </p:cNvSpPr>
          <p:nvPr/>
        </p:nvSpPr>
        <p:spPr>
          <a:xfrm>
            <a:off x="457200" y="1844824"/>
            <a:ext cx="8229600" cy="360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smtClean="0"/>
              <a:t>maximalizovat </a:t>
            </a:r>
            <a:r>
              <a:rPr lang="cs-CZ" dirty="0"/>
              <a:t>šířku tolerančního </a:t>
            </a:r>
            <a:r>
              <a:rPr lang="cs-CZ" dirty="0" smtClean="0"/>
              <a:t>pásma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ástupný symbol pro obsah 1"/>
              <p:cNvSpPr txBox="1">
                <a:spLocks/>
              </p:cNvSpPr>
              <p:nvPr/>
            </p:nvSpPr>
            <p:spPr>
              <a:xfrm>
                <a:off x="457200" y="2132855"/>
                <a:ext cx="8229600" cy="6906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cs-CZ" dirty="0" smtClean="0"/>
                  <a:t>minimalizovat </a:t>
                </a:r>
                <a:r>
                  <a:rPr lang="cs-CZ" dirty="0"/>
                  <a:t>počet subjektů z trénovací množiny, které leží v tolerančním pásmu nebo jsou dokonce špatně klasifikovány (tj. těch, pro které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)</a:t>
                </a:r>
                <a:endParaRPr lang="cs-CZ" dirty="0"/>
              </a:p>
            </p:txBody>
          </p:sp>
        </mc:Choice>
        <mc:Fallback>
          <p:sp>
            <p:nvSpPr>
              <p:cNvPr id="17" name="Zástupný symbol pro obsah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2855"/>
                <a:ext cx="8229600" cy="690667"/>
              </a:xfrm>
              <a:prstGeom prst="rect">
                <a:avLst/>
              </a:prstGeom>
              <a:blipFill rotWithShape="1">
                <a:blip r:embed="rId4"/>
                <a:stretch>
                  <a:fillRect t="-4425" r="-593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délník 17"/>
              <p:cNvSpPr/>
              <p:nvPr/>
            </p:nvSpPr>
            <p:spPr>
              <a:xfrm>
                <a:off x="3029174" y="3213027"/>
                <a:ext cx="311912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latin typeface="Cambria Math"/>
                        </a:rPr>
                        <m:t>J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1" i="1">
                              <a:latin typeface="Cambria Math"/>
                            </a:rPr>
                            <m:t>𝐰</m:t>
                          </m:r>
                          <m:r>
                            <a:rPr lang="cs-CZ" b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latin typeface="Cambria Math"/>
                            </a:rPr>
                            <m:t>𝛏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</a:rPr>
                        <m:t>𝐶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/>
                            </a:rPr>
                            <m:t>𝑘</m:t>
                          </m:r>
                          <m:r>
                            <a:rPr lang="cs-CZ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74" y="3213027"/>
                <a:ext cx="3119124" cy="8712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/>
          <p:cNvSpPr/>
          <p:nvPr/>
        </p:nvSpPr>
        <p:spPr>
          <a:xfrm>
            <a:off x="3043689" y="3203934"/>
            <a:ext cx="3096000" cy="900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4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SVM – vliv parametru </a:t>
            </a:r>
            <a:r>
              <a:rPr lang="cs-CZ" dirty="0" smtClean="0"/>
              <a:t>C („box </a:t>
            </a:r>
            <a:r>
              <a:rPr lang="cs-CZ" dirty="0" err="1" smtClean="0"/>
              <a:t>constraint</a:t>
            </a:r>
            <a:r>
              <a:rPr lang="cs-CZ" dirty="0" smtClean="0"/>
              <a:t>“)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grpSp>
        <p:nvGrpSpPr>
          <p:cNvPr id="1059" name="Skupina 1058"/>
          <p:cNvGrpSpPr/>
          <p:nvPr/>
        </p:nvGrpSpPr>
        <p:grpSpPr>
          <a:xfrm>
            <a:off x="107504" y="1520559"/>
            <a:ext cx="2882274" cy="2847576"/>
            <a:chOff x="107504" y="2093592"/>
            <a:chExt cx="2882274" cy="2847576"/>
          </a:xfrm>
        </p:grpSpPr>
        <p:cxnSp>
          <p:nvCxnSpPr>
            <p:cNvPr id="1060" name="Přímá spojnice 1059"/>
            <p:cNvCxnSpPr/>
            <p:nvPr/>
          </p:nvCxnSpPr>
          <p:spPr>
            <a:xfrm>
              <a:off x="385478" y="2221138"/>
              <a:ext cx="2244875" cy="249683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61" name="Line 12"/>
            <p:cNvSpPr>
              <a:spLocks noChangeShapeType="1"/>
            </p:cNvSpPr>
            <p:nvPr/>
          </p:nvSpPr>
          <p:spPr bwMode="auto">
            <a:xfrm>
              <a:off x="243193" y="4785480"/>
              <a:ext cx="272481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2" name="Line 14"/>
            <p:cNvSpPr>
              <a:spLocks noChangeShapeType="1"/>
            </p:cNvSpPr>
            <p:nvPr/>
          </p:nvSpPr>
          <p:spPr bwMode="auto">
            <a:xfrm flipV="1">
              <a:off x="235340" y="2184875"/>
              <a:ext cx="0" cy="2601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3" name="Line 36"/>
            <p:cNvSpPr>
              <a:spLocks noChangeShapeType="1"/>
            </p:cNvSpPr>
            <p:nvPr/>
          </p:nvSpPr>
          <p:spPr bwMode="auto">
            <a:xfrm>
              <a:off x="2339811" y="2124020"/>
              <a:ext cx="0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4" name="Line 60"/>
            <p:cNvSpPr>
              <a:spLocks noChangeShapeType="1"/>
            </p:cNvSpPr>
            <p:nvPr/>
          </p:nvSpPr>
          <p:spPr bwMode="auto">
            <a:xfrm>
              <a:off x="1421068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5" name="Line 61"/>
            <p:cNvSpPr>
              <a:spLocks noChangeShapeType="1"/>
            </p:cNvSpPr>
            <p:nvPr/>
          </p:nvSpPr>
          <p:spPr bwMode="auto">
            <a:xfrm>
              <a:off x="1452478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6" name="Line 62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7" name="Line 63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8" name="Line 64"/>
            <p:cNvSpPr>
              <a:spLocks noChangeShapeType="1"/>
            </p:cNvSpPr>
            <p:nvPr/>
          </p:nvSpPr>
          <p:spPr bwMode="auto">
            <a:xfrm>
              <a:off x="1554560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9" name="Line 65"/>
            <p:cNvSpPr>
              <a:spLocks noChangeShapeType="1"/>
            </p:cNvSpPr>
            <p:nvPr/>
          </p:nvSpPr>
          <p:spPr bwMode="auto">
            <a:xfrm>
              <a:off x="1585970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0" name="Line 66"/>
            <p:cNvSpPr>
              <a:spLocks noChangeShapeType="1"/>
            </p:cNvSpPr>
            <p:nvPr/>
          </p:nvSpPr>
          <p:spPr bwMode="auto">
            <a:xfrm>
              <a:off x="94206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1" name="Line 67"/>
            <p:cNvSpPr>
              <a:spLocks noChangeShapeType="1"/>
            </p:cNvSpPr>
            <p:nvPr/>
          </p:nvSpPr>
          <p:spPr bwMode="auto">
            <a:xfrm>
              <a:off x="97347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2" name="Line 68"/>
            <p:cNvSpPr>
              <a:spLocks noChangeShapeType="1"/>
            </p:cNvSpPr>
            <p:nvPr/>
          </p:nvSpPr>
          <p:spPr bwMode="auto">
            <a:xfrm>
              <a:off x="135039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3" name="Line 69"/>
            <p:cNvSpPr>
              <a:spLocks noChangeShapeType="1"/>
            </p:cNvSpPr>
            <p:nvPr/>
          </p:nvSpPr>
          <p:spPr bwMode="auto">
            <a:xfrm>
              <a:off x="138180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4" name="Line 70"/>
            <p:cNvSpPr>
              <a:spLocks noChangeShapeType="1"/>
            </p:cNvSpPr>
            <p:nvPr/>
          </p:nvSpPr>
          <p:spPr bwMode="auto">
            <a:xfrm>
              <a:off x="128757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5" name="Line 71"/>
            <p:cNvSpPr>
              <a:spLocks noChangeShapeType="1"/>
            </p:cNvSpPr>
            <p:nvPr/>
          </p:nvSpPr>
          <p:spPr bwMode="auto">
            <a:xfrm>
              <a:off x="131898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6" name="Line 72"/>
            <p:cNvSpPr>
              <a:spLocks noChangeShapeType="1"/>
            </p:cNvSpPr>
            <p:nvPr/>
          </p:nvSpPr>
          <p:spPr bwMode="auto">
            <a:xfrm>
              <a:off x="1421068" y="3683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7" name="Line 73"/>
            <p:cNvSpPr>
              <a:spLocks noChangeShapeType="1"/>
            </p:cNvSpPr>
            <p:nvPr/>
          </p:nvSpPr>
          <p:spPr bwMode="auto">
            <a:xfrm>
              <a:off x="1452478" y="365300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8" name="Line 76"/>
            <p:cNvSpPr>
              <a:spLocks noChangeShapeType="1"/>
            </p:cNvSpPr>
            <p:nvPr/>
          </p:nvSpPr>
          <p:spPr bwMode="auto">
            <a:xfrm>
              <a:off x="135039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79" name="Line 77"/>
            <p:cNvSpPr>
              <a:spLocks noChangeShapeType="1"/>
            </p:cNvSpPr>
            <p:nvPr/>
          </p:nvSpPr>
          <p:spPr bwMode="auto">
            <a:xfrm>
              <a:off x="138180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0" name="Line 78"/>
            <p:cNvSpPr>
              <a:spLocks noChangeShapeType="1"/>
            </p:cNvSpPr>
            <p:nvPr/>
          </p:nvSpPr>
          <p:spPr bwMode="auto">
            <a:xfrm>
              <a:off x="879245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1" name="Line 79"/>
            <p:cNvSpPr>
              <a:spLocks noChangeShapeType="1"/>
            </p:cNvSpPr>
            <p:nvPr/>
          </p:nvSpPr>
          <p:spPr bwMode="auto">
            <a:xfrm>
              <a:off x="910655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2" name="Line 82"/>
            <p:cNvSpPr>
              <a:spLocks noChangeShapeType="1"/>
            </p:cNvSpPr>
            <p:nvPr/>
          </p:nvSpPr>
          <p:spPr bwMode="auto">
            <a:xfrm>
              <a:off x="1083410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3" name="Line 83"/>
            <p:cNvSpPr>
              <a:spLocks noChangeShapeType="1"/>
            </p:cNvSpPr>
            <p:nvPr/>
          </p:nvSpPr>
          <p:spPr bwMode="auto">
            <a:xfrm>
              <a:off x="1114820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4" name="Line 86"/>
            <p:cNvSpPr>
              <a:spLocks noChangeShapeType="1"/>
            </p:cNvSpPr>
            <p:nvPr/>
          </p:nvSpPr>
          <p:spPr bwMode="auto">
            <a:xfrm>
              <a:off x="1421068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5" name="Line 87"/>
            <p:cNvSpPr>
              <a:spLocks noChangeShapeType="1"/>
            </p:cNvSpPr>
            <p:nvPr/>
          </p:nvSpPr>
          <p:spPr bwMode="auto">
            <a:xfrm>
              <a:off x="1452478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6" name="Line 88"/>
            <p:cNvSpPr>
              <a:spLocks noChangeShapeType="1"/>
            </p:cNvSpPr>
            <p:nvPr/>
          </p:nvSpPr>
          <p:spPr bwMode="auto">
            <a:xfrm>
              <a:off x="67508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7" name="Line 89"/>
            <p:cNvSpPr>
              <a:spLocks noChangeShapeType="1"/>
            </p:cNvSpPr>
            <p:nvPr/>
          </p:nvSpPr>
          <p:spPr bwMode="auto">
            <a:xfrm>
              <a:off x="70649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8" name="Line 90"/>
            <p:cNvSpPr>
              <a:spLocks noChangeShapeType="1"/>
            </p:cNvSpPr>
            <p:nvPr/>
          </p:nvSpPr>
          <p:spPr bwMode="auto">
            <a:xfrm>
              <a:off x="1216903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89" name="Line 91"/>
            <p:cNvSpPr>
              <a:spLocks noChangeShapeType="1"/>
            </p:cNvSpPr>
            <p:nvPr/>
          </p:nvSpPr>
          <p:spPr bwMode="auto">
            <a:xfrm>
              <a:off x="1248313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0" name="Line 92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1" name="Line 93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2" name="Line 96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3" name="Line 97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4" name="Line 98"/>
            <p:cNvSpPr>
              <a:spLocks noChangeShapeType="1"/>
            </p:cNvSpPr>
            <p:nvPr/>
          </p:nvSpPr>
          <p:spPr bwMode="auto">
            <a:xfrm>
              <a:off x="879245" y="455061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5" name="Line 99"/>
            <p:cNvSpPr>
              <a:spLocks noChangeShapeType="1"/>
            </p:cNvSpPr>
            <p:nvPr/>
          </p:nvSpPr>
          <p:spPr bwMode="auto">
            <a:xfrm>
              <a:off x="910655" y="4520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6" name="Line 100"/>
            <p:cNvSpPr>
              <a:spLocks noChangeShapeType="1"/>
            </p:cNvSpPr>
            <p:nvPr/>
          </p:nvSpPr>
          <p:spPr bwMode="auto">
            <a:xfrm>
              <a:off x="1491740" y="333351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7" name="Line 101"/>
            <p:cNvSpPr>
              <a:spLocks noChangeShapeType="1"/>
            </p:cNvSpPr>
            <p:nvPr/>
          </p:nvSpPr>
          <p:spPr bwMode="auto">
            <a:xfrm>
              <a:off x="1523150" y="330308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8" name="Line 102"/>
            <p:cNvSpPr>
              <a:spLocks noChangeShapeType="1"/>
            </p:cNvSpPr>
            <p:nvPr/>
          </p:nvSpPr>
          <p:spPr bwMode="auto">
            <a:xfrm>
              <a:off x="94206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99" name="Line 103"/>
            <p:cNvSpPr>
              <a:spLocks noChangeShapeType="1"/>
            </p:cNvSpPr>
            <p:nvPr/>
          </p:nvSpPr>
          <p:spPr bwMode="auto">
            <a:xfrm>
              <a:off x="97347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0" name="Line 104"/>
            <p:cNvSpPr>
              <a:spLocks noChangeShapeType="1"/>
            </p:cNvSpPr>
            <p:nvPr/>
          </p:nvSpPr>
          <p:spPr bwMode="auto">
            <a:xfrm>
              <a:off x="1554560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1" name="Line 105"/>
            <p:cNvSpPr>
              <a:spLocks noChangeShapeType="1"/>
            </p:cNvSpPr>
            <p:nvPr/>
          </p:nvSpPr>
          <p:spPr bwMode="auto">
            <a:xfrm>
              <a:off x="1585970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2" name="Line 106"/>
            <p:cNvSpPr>
              <a:spLocks noChangeShapeType="1"/>
            </p:cNvSpPr>
            <p:nvPr/>
          </p:nvSpPr>
          <p:spPr bwMode="auto">
            <a:xfrm>
              <a:off x="1421068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3" name="Line 107"/>
            <p:cNvSpPr>
              <a:spLocks noChangeShapeType="1"/>
            </p:cNvSpPr>
            <p:nvPr/>
          </p:nvSpPr>
          <p:spPr bwMode="auto">
            <a:xfrm>
              <a:off x="1452478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4" name="Line 108"/>
            <p:cNvSpPr>
              <a:spLocks noChangeShapeType="1"/>
            </p:cNvSpPr>
            <p:nvPr/>
          </p:nvSpPr>
          <p:spPr bwMode="auto">
            <a:xfrm>
              <a:off x="114623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5" name="Line 109"/>
            <p:cNvSpPr>
              <a:spLocks noChangeShapeType="1"/>
            </p:cNvSpPr>
            <p:nvPr/>
          </p:nvSpPr>
          <p:spPr bwMode="auto">
            <a:xfrm>
              <a:off x="117764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6" name="Line 110"/>
            <p:cNvSpPr>
              <a:spLocks noChangeShapeType="1"/>
            </p:cNvSpPr>
            <p:nvPr/>
          </p:nvSpPr>
          <p:spPr bwMode="auto">
            <a:xfrm>
              <a:off x="1216903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7" name="Line 111"/>
            <p:cNvSpPr>
              <a:spLocks noChangeShapeType="1"/>
            </p:cNvSpPr>
            <p:nvPr/>
          </p:nvSpPr>
          <p:spPr bwMode="auto">
            <a:xfrm>
              <a:off x="1248313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8" name="Line 112"/>
            <p:cNvSpPr>
              <a:spLocks noChangeShapeType="1"/>
            </p:cNvSpPr>
            <p:nvPr/>
          </p:nvSpPr>
          <p:spPr bwMode="auto">
            <a:xfrm>
              <a:off x="1491740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09" name="Line 113"/>
            <p:cNvSpPr>
              <a:spLocks noChangeShapeType="1"/>
            </p:cNvSpPr>
            <p:nvPr/>
          </p:nvSpPr>
          <p:spPr bwMode="auto">
            <a:xfrm>
              <a:off x="1523150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0" name="Line 114"/>
            <p:cNvSpPr>
              <a:spLocks noChangeShapeType="1"/>
            </p:cNvSpPr>
            <p:nvPr/>
          </p:nvSpPr>
          <p:spPr bwMode="auto">
            <a:xfrm>
              <a:off x="1625234" y="3508474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1" name="Line 115"/>
            <p:cNvSpPr>
              <a:spLocks noChangeShapeType="1"/>
            </p:cNvSpPr>
            <p:nvPr/>
          </p:nvSpPr>
          <p:spPr bwMode="auto">
            <a:xfrm>
              <a:off x="1656644" y="347804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2" name="Line 116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3" name="Line 117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4" name="Line 120"/>
            <p:cNvSpPr>
              <a:spLocks noChangeShapeType="1"/>
            </p:cNvSpPr>
            <p:nvPr/>
          </p:nvSpPr>
          <p:spPr bwMode="auto">
            <a:xfrm>
              <a:off x="808573" y="455061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5" name="Line 121"/>
            <p:cNvSpPr>
              <a:spLocks noChangeShapeType="1"/>
            </p:cNvSpPr>
            <p:nvPr/>
          </p:nvSpPr>
          <p:spPr bwMode="auto">
            <a:xfrm>
              <a:off x="839983" y="4520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6" name="Line 124"/>
            <p:cNvSpPr>
              <a:spLocks noChangeShapeType="1"/>
            </p:cNvSpPr>
            <p:nvPr/>
          </p:nvSpPr>
          <p:spPr bwMode="auto">
            <a:xfrm>
              <a:off x="879245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7" name="Line 125"/>
            <p:cNvSpPr>
              <a:spLocks noChangeShapeType="1"/>
            </p:cNvSpPr>
            <p:nvPr/>
          </p:nvSpPr>
          <p:spPr bwMode="auto">
            <a:xfrm>
              <a:off x="910655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8" name="Line 126"/>
            <p:cNvSpPr>
              <a:spLocks noChangeShapeType="1"/>
            </p:cNvSpPr>
            <p:nvPr/>
          </p:nvSpPr>
          <p:spPr bwMode="auto">
            <a:xfrm>
              <a:off x="1695906" y="3683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19" name="Line 127"/>
            <p:cNvSpPr>
              <a:spLocks noChangeShapeType="1"/>
            </p:cNvSpPr>
            <p:nvPr/>
          </p:nvSpPr>
          <p:spPr bwMode="auto">
            <a:xfrm>
              <a:off x="1727316" y="365300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0" name="Line 128"/>
            <p:cNvSpPr>
              <a:spLocks noChangeShapeType="1"/>
            </p:cNvSpPr>
            <p:nvPr/>
          </p:nvSpPr>
          <p:spPr bwMode="auto">
            <a:xfrm>
              <a:off x="1287575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1" name="Line 129"/>
            <p:cNvSpPr>
              <a:spLocks noChangeShapeType="1"/>
            </p:cNvSpPr>
            <p:nvPr/>
          </p:nvSpPr>
          <p:spPr bwMode="auto">
            <a:xfrm>
              <a:off x="1318985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2" name="Line 130"/>
            <p:cNvSpPr>
              <a:spLocks noChangeShapeType="1"/>
            </p:cNvSpPr>
            <p:nvPr/>
          </p:nvSpPr>
          <p:spPr bwMode="auto">
            <a:xfrm>
              <a:off x="1287575" y="3683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3" name="Line 131"/>
            <p:cNvSpPr>
              <a:spLocks noChangeShapeType="1"/>
            </p:cNvSpPr>
            <p:nvPr/>
          </p:nvSpPr>
          <p:spPr bwMode="auto">
            <a:xfrm>
              <a:off x="1318985" y="365300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4" name="Line 132"/>
            <p:cNvSpPr>
              <a:spLocks noChangeShapeType="1"/>
            </p:cNvSpPr>
            <p:nvPr/>
          </p:nvSpPr>
          <p:spPr bwMode="auto">
            <a:xfrm>
              <a:off x="1421068" y="385839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5" name="Line 133"/>
            <p:cNvSpPr>
              <a:spLocks noChangeShapeType="1"/>
            </p:cNvSpPr>
            <p:nvPr/>
          </p:nvSpPr>
          <p:spPr bwMode="auto">
            <a:xfrm>
              <a:off x="1452478" y="3827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6" name="Line 134"/>
            <p:cNvSpPr>
              <a:spLocks noChangeShapeType="1"/>
            </p:cNvSpPr>
            <p:nvPr/>
          </p:nvSpPr>
          <p:spPr bwMode="auto">
            <a:xfrm>
              <a:off x="1216903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7" name="Line 135"/>
            <p:cNvSpPr>
              <a:spLocks noChangeShapeType="1"/>
            </p:cNvSpPr>
            <p:nvPr/>
          </p:nvSpPr>
          <p:spPr bwMode="auto">
            <a:xfrm>
              <a:off x="1248313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8" name="Line 136"/>
            <p:cNvSpPr>
              <a:spLocks noChangeShapeType="1"/>
            </p:cNvSpPr>
            <p:nvPr/>
          </p:nvSpPr>
          <p:spPr bwMode="auto">
            <a:xfrm>
              <a:off x="1012738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29" name="Line 137"/>
            <p:cNvSpPr>
              <a:spLocks noChangeShapeType="1"/>
            </p:cNvSpPr>
            <p:nvPr/>
          </p:nvSpPr>
          <p:spPr bwMode="auto">
            <a:xfrm>
              <a:off x="1044148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0" name="Line 138"/>
            <p:cNvSpPr>
              <a:spLocks noChangeShapeType="1"/>
            </p:cNvSpPr>
            <p:nvPr/>
          </p:nvSpPr>
          <p:spPr bwMode="auto">
            <a:xfrm>
              <a:off x="942065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1" name="Line 139"/>
            <p:cNvSpPr>
              <a:spLocks noChangeShapeType="1"/>
            </p:cNvSpPr>
            <p:nvPr/>
          </p:nvSpPr>
          <p:spPr bwMode="auto">
            <a:xfrm>
              <a:off x="973475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2" name="Line 140"/>
            <p:cNvSpPr>
              <a:spLocks noChangeShapeType="1"/>
            </p:cNvSpPr>
            <p:nvPr/>
          </p:nvSpPr>
          <p:spPr bwMode="auto">
            <a:xfrm>
              <a:off x="1216903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3" name="Line 141"/>
            <p:cNvSpPr>
              <a:spLocks noChangeShapeType="1"/>
            </p:cNvSpPr>
            <p:nvPr/>
          </p:nvSpPr>
          <p:spPr bwMode="auto">
            <a:xfrm>
              <a:off x="1248313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4" name="Line 142"/>
            <p:cNvSpPr>
              <a:spLocks noChangeShapeType="1"/>
            </p:cNvSpPr>
            <p:nvPr/>
          </p:nvSpPr>
          <p:spPr bwMode="auto">
            <a:xfrm>
              <a:off x="1350395" y="4025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5" name="Line 143"/>
            <p:cNvSpPr>
              <a:spLocks noChangeShapeType="1"/>
            </p:cNvSpPr>
            <p:nvPr/>
          </p:nvSpPr>
          <p:spPr bwMode="auto">
            <a:xfrm>
              <a:off x="1381805" y="39953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6" name="Line 144"/>
            <p:cNvSpPr>
              <a:spLocks noChangeShapeType="1"/>
            </p:cNvSpPr>
            <p:nvPr/>
          </p:nvSpPr>
          <p:spPr bwMode="auto">
            <a:xfrm>
              <a:off x="942065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7" name="Line 145"/>
            <p:cNvSpPr>
              <a:spLocks noChangeShapeType="1"/>
            </p:cNvSpPr>
            <p:nvPr/>
          </p:nvSpPr>
          <p:spPr bwMode="auto">
            <a:xfrm>
              <a:off x="973475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8" name="Line 148"/>
            <p:cNvSpPr>
              <a:spLocks noChangeShapeType="1"/>
            </p:cNvSpPr>
            <p:nvPr/>
          </p:nvSpPr>
          <p:spPr bwMode="auto">
            <a:xfrm>
              <a:off x="108341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39" name="Line 149"/>
            <p:cNvSpPr>
              <a:spLocks noChangeShapeType="1"/>
            </p:cNvSpPr>
            <p:nvPr/>
          </p:nvSpPr>
          <p:spPr bwMode="auto">
            <a:xfrm>
              <a:off x="111482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0" name="Line 150"/>
            <p:cNvSpPr>
              <a:spLocks noChangeShapeType="1"/>
            </p:cNvSpPr>
            <p:nvPr/>
          </p:nvSpPr>
          <p:spPr bwMode="auto">
            <a:xfrm>
              <a:off x="1083410" y="4375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1" name="Line 151"/>
            <p:cNvSpPr>
              <a:spLocks noChangeShapeType="1"/>
            </p:cNvSpPr>
            <p:nvPr/>
          </p:nvSpPr>
          <p:spPr bwMode="auto">
            <a:xfrm>
              <a:off x="1114820" y="434523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2" name="Line 152"/>
            <p:cNvSpPr>
              <a:spLocks noChangeShapeType="1"/>
            </p:cNvSpPr>
            <p:nvPr/>
          </p:nvSpPr>
          <p:spPr bwMode="auto">
            <a:xfrm>
              <a:off x="108341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3" name="Line 153"/>
            <p:cNvSpPr>
              <a:spLocks noChangeShapeType="1"/>
            </p:cNvSpPr>
            <p:nvPr/>
          </p:nvSpPr>
          <p:spPr bwMode="auto">
            <a:xfrm>
              <a:off x="111482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4" name="Line 154"/>
            <p:cNvSpPr>
              <a:spLocks noChangeShapeType="1"/>
            </p:cNvSpPr>
            <p:nvPr/>
          </p:nvSpPr>
          <p:spPr bwMode="auto">
            <a:xfrm>
              <a:off x="1146230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5" name="Line 155"/>
            <p:cNvSpPr>
              <a:spLocks noChangeShapeType="1"/>
            </p:cNvSpPr>
            <p:nvPr/>
          </p:nvSpPr>
          <p:spPr bwMode="auto">
            <a:xfrm>
              <a:off x="1177640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6" name="Line 156"/>
            <p:cNvSpPr>
              <a:spLocks noChangeShapeType="1"/>
            </p:cNvSpPr>
            <p:nvPr/>
          </p:nvSpPr>
          <p:spPr bwMode="auto">
            <a:xfrm>
              <a:off x="266750" y="455061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7" name="Line 157"/>
            <p:cNvSpPr>
              <a:spLocks noChangeShapeType="1"/>
            </p:cNvSpPr>
            <p:nvPr/>
          </p:nvSpPr>
          <p:spPr bwMode="auto">
            <a:xfrm>
              <a:off x="298160" y="4520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8" name="Line 158"/>
            <p:cNvSpPr>
              <a:spLocks noChangeShapeType="1"/>
            </p:cNvSpPr>
            <p:nvPr/>
          </p:nvSpPr>
          <p:spPr bwMode="auto">
            <a:xfrm>
              <a:off x="1012738" y="420070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49" name="Line 159"/>
            <p:cNvSpPr>
              <a:spLocks noChangeShapeType="1"/>
            </p:cNvSpPr>
            <p:nvPr/>
          </p:nvSpPr>
          <p:spPr bwMode="auto">
            <a:xfrm>
              <a:off x="1044148" y="4170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0" name="Line 160"/>
            <p:cNvSpPr>
              <a:spLocks noChangeShapeType="1"/>
            </p:cNvSpPr>
            <p:nvPr/>
          </p:nvSpPr>
          <p:spPr bwMode="auto">
            <a:xfrm>
              <a:off x="2308401" y="212402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1" name="Line 161"/>
            <p:cNvSpPr>
              <a:spLocks noChangeShapeType="1"/>
            </p:cNvSpPr>
            <p:nvPr/>
          </p:nvSpPr>
          <p:spPr bwMode="auto">
            <a:xfrm>
              <a:off x="2339811" y="2093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2" name="Line 162"/>
            <p:cNvSpPr>
              <a:spLocks noChangeShapeType="1"/>
            </p:cNvSpPr>
            <p:nvPr/>
          </p:nvSpPr>
          <p:spPr bwMode="auto">
            <a:xfrm>
              <a:off x="1695906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3" name="Line 163"/>
            <p:cNvSpPr>
              <a:spLocks noChangeShapeType="1"/>
            </p:cNvSpPr>
            <p:nvPr/>
          </p:nvSpPr>
          <p:spPr bwMode="auto">
            <a:xfrm>
              <a:off x="1727316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4" name="Line 164"/>
            <p:cNvSpPr>
              <a:spLocks noChangeShapeType="1"/>
            </p:cNvSpPr>
            <p:nvPr/>
          </p:nvSpPr>
          <p:spPr bwMode="auto">
            <a:xfrm>
              <a:off x="2237729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5" name="Line 165"/>
            <p:cNvSpPr>
              <a:spLocks noChangeShapeType="1"/>
            </p:cNvSpPr>
            <p:nvPr/>
          </p:nvSpPr>
          <p:spPr bwMode="auto">
            <a:xfrm>
              <a:off x="2269139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6" name="Line 166"/>
            <p:cNvSpPr>
              <a:spLocks noChangeShapeType="1"/>
            </p:cNvSpPr>
            <p:nvPr/>
          </p:nvSpPr>
          <p:spPr bwMode="auto">
            <a:xfrm>
              <a:off x="2033564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7" name="Line 167"/>
            <p:cNvSpPr>
              <a:spLocks noChangeShapeType="1"/>
            </p:cNvSpPr>
            <p:nvPr/>
          </p:nvSpPr>
          <p:spPr bwMode="auto">
            <a:xfrm>
              <a:off x="2064974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8" name="Line 168"/>
            <p:cNvSpPr>
              <a:spLocks noChangeShapeType="1"/>
            </p:cNvSpPr>
            <p:nvPr/>
          </p:nvSpPr>
          <p:spPr bwMode="auto">
            <a:xfrm>
              <a:off x="2167056" y="2641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59" name="Line 169"/>
            <p:cNvSpPr>
              <a:spLocks noChangeShapeType="1"/>
            </p:cNvSpPr>
            <p:nvPr/>
          </p:nvSpPr>
          <p:spPr bwMode="auto">
            <a:xfrm>
              <a:off x="2198466" y="261086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0" name="Line 170"/>
            <p:cNvSpPr>
              <a:spLocks noChangeShapeType="1"/>
            </p:cNvSpPr>
            <p:nvPr/>
          </p:nvSpPr>
          <p:spPr bwMode="auto">
            <a:xfrm>
              <a:off x="2716731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1" name="Line 171"/>
            <p:cNvSpPr>
              <a:spLocks noChangeShapeType="1"/>
            </p:cNvSpPr>
            <p:nvPr/>
          </p:nvSpPr>
          <p:spPr bwMode="auto">
            <a:xfrm>
              <a:off x="2748141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2" name="Line 172"/>
            <p:cNvSpPr>
              <a:spLocks noChangeShapeType="1"/>
            </p:cNvSpPr>
            <p:nvPr/>
          </p:nvSpPr>
          <p:spPr bwMode="auto">
            <a:xfrm>
              <a:off x="1287575" y="350847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3" name="Line 173"/>
            <p:cNvSpPr>
              <a:spLocks noChangeShapeType="1"/>
            </p:cNvSpPr>
            <p:nvPr/>
          </p:nvSpPr>
          <p:spPr bwMode="auto">
            <a:xfrm>
              <a:off x="1318985" y="3478046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4" name="Line 174"/>
            <p:cNvSpPr>
              <a:spLocks noChangeShapeType="1"/>
            </p:cNvSpPr>
            <p:nvPr/>
          </p:nvSpPr>
          <p:spPr bwMode="auto">
            <a:xfrm>
              <a:off x="2512566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5" name="Line 175"/>
            <p:cNvSpPr>
              <a:spLocks noChangeShapeType="1"/>
            </p:cNvSpPr>
            <p:nvPr/>
          </p:nvSpPr>
          <p:spPr bwMode="auto">
            <a:xfrm>
              <a:off x="2543976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6" name="Line 176"/>
            <p:cNvSpPr>
              <a:spLocks noChangeShapeType="1"/>
            </p:cNvSpPr>
            <p:nvPr/>
          </p:nvSpPr>
          <p:spPr bwMode="auto">
            <a:xfrm>
              <a:off x="2167056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7" name="Line 177"/>
            <p:cNvSpPr>
              <a:spLocks noChangeShapeType="1"/>
            </p:cNvSpPr>
            <p:nvPr/>
          </p:nvSpPr>
          <p:spPr bwMode="auto">
            <a:xfrm>
              <a:off x="2198466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8" name="Line 178"/>
            <p:cNvSpPr>
              <a:spLocks noChangeShapeType="1"/>
            </p:cNvSpPr>
            <p:nvPr/>
          </p:nvSpPr>
          <p:spPr bwMode="auto">
            <a:xfrm>
              <a:off x="2371221" y="212402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69" name="Line 179"/>
            <p:cNvSpPr>
              <a:spLocks noChangeShapeType="1"/>
            </p:cNvSpPr>
            <p:nvPr/>
          </p:nvSpPr>
          <p:spPr bwMode="auto">
            <a:xfrm>
              <a:off x="2402631" y="2093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0" name="Line 180"/>
            <p:cNvSpPr>
              <a:spLocks noChangeShapeType="1"/>
            </p:cNvSpPr>
            <p:nvPr/>
          </p:nvSpPr>
          <p:spPr bwMode="auto">
            <a:xfrm>
              <a:off x="1695906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1" name="Line 181"/>
            <p:cNvSpPr>
              <a:spLocks noChangeShapeType="1"/>
            </p:cNvSpPr>
            <p:nvPr/>
          </p:nvSpPr>
          <p:spPr bwMode="auto">
            <a:xfrm>
              <a:off x="1727316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2" name="Line 182"/>
            <p:cNvSpPr>
              <a:spLocks noChangeShapeType="1"/>
            </p:cNvSpPr>
            <p:nvPr/>
          </p:nvSpPr>
          <p:spPr bwMode="auto">
            <a:xfrm>
              <a:off x="1829399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3" name="Line 183"/>
            <p:cNvSpPr>
              <a:spLocks noChangeShapeType="1"/>
            </p:cNvSpPr>
            <p:nvPr/>
          </p:nvSpPr>
          <p:spPr bwMode="auto">
            <a:xfrm>
              <a:off x="1860809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4" name="Line 184"/>
            <p:cNvSpPr>
              <a:spLocks noChangeShapeType="1"/>
            </p:cNvSpPr>
            <p:nvPr/>
          </p:nvSpPr>
          <p:spPr bwMode="auto">
            <a:xfrm>
              <a:off x="1962891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5" name="Line 185"/>
            <p:cNvSpPr>
              <a:spLocks noChangeShapeType="1"/>
            </p:cNvSpPr>
            <p:nvPr/>
          </p:nvSpPr>
          <p:spPr bwMode="auto">
            <a:xfrm>
              <a:off x="1994301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6" name="Line 186"/>
            <p:cNvSpPr>
              <a:spLocks noChangeShapeType="1"/>
            </p:cNvSpPr>
            <p:nvPr/>
          </p:nvSpPr>
          <p:spPr bwMode="auto">
            <a:xfrm>
              <a:off x="1625234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7" name="Line 187"/>
            <p:cNvSpPr>
              <a:spLocks noChangeShapeType="1"/>
            </p:cNvSpPr>
            <p:nvPr/>
          </p:nvSpPr>
          <p:spPr bwMode="auto">
            <a:xfrm>
              <a:off x="1656644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8" name="Line 188"/>
            <p:cNvSpPr>
              <a:spLocks noChangeShapeType="1"/>
            </p:cNvSpPr>
            <p:nvPr/>
          </p:nvSpPr>
          <p:spPr bwMode="auto">
            <a:xfrm>
              <a:off x="1695906" y="2291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79" name="Line 189"/>
            <p:cNvSpPr>
              <a:spLocks noChangeShapeType="1"/>
            </p:cNvSpPr>
            <p:nvPr/>
          </p:nvSpPr>
          <p:spPr bwMode="auto">
            <a:xfrm>
              <a:off x="1727316" y="226094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0" name="Line 190"/>
            <p:cNvSpPr>
              <a:spLocks noChangeShapeType="1"/>
            </p:cNvSpPr>
            <p:nvPr/>
          </p:nvSpPr>
          <p:spPr bwMode="auto">
            <a:xfrm>
              <a:off x="1829399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1" name="Line 191"/>
            <p:cNvSpPr>
              <a:spLocks noChangeShapeType="1"/>
            </p:cNvSpPr>
            <p:nvPr/>
          </p:nvSpPr>
          <p:spPr bwMode="auto">
            <a:xfrm>
              <a:off x="181021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2" name="Line 192"/>
            <p:cNvSpPr>
              <a:spLocks noChangeShapeType="1"/>
            </p:cNvSpPr>
            <p:nvPr/>
          </p:nvSpPr>
          <p:spPr bwMode="auto">
            <a:xfrm>
              <a:off x="1962891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3" name="Line 193"/>
            <p:cNvSpPr>
              <a:spLocks noChangeShapeType="1"/>
            </p:cNvSpPr>
            <p:nvPr/>
          </p:nvSpPr>
          <p:spPr bwMode="auto">
            <a:xfrm>
              <a:off x="1994301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4" name="Line 194"/>
            <p:cNvSpPr>
              <a:spLocks noChangeShapeType="1"/>
            </p:cNvSpPr>
            <p:nvPr/>
          </p:nvSpPr>
          <p:spPr bwMode="auto">
            <a:xfrm>
              <a:off x="2779551" y="2641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5" name="Line 195"/>
            <p:cNvSpPr>
              <a:spLocks noChangeShapeType="1"/>
            </p:cNvSpPr>
            <p:nvPr/>
          </p:nvSpPr>
          <p:spPr bwMode="auto">
            <a:xfrm>
              <a:off x="2810961" y="261086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6" name="Line 196"/>
            <p:cNvSpPr>
              <a:spLocks noChangeShapeType="1"/>
            </p:cNvSpPr>
            <p:nvPr/>
          </p:nvSpPr>
          <p:spPr bwMode="auto">
            <a:xfrm>
              <a:off x="292089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7" name="Line 197"/>
            <p:cNvSpPr>
              <a:spLocks noChangeShapeType="1"/>
            </p:cNvSpPr>
            <p:nvPr/>
          </p:nvSpPr>
          <p:spPr bwMode="auto">
            <a:xfrm>
              <a:off x="295230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8" name="Line 198"/>
            <p:cNvSpPr>
              <a:spLocks noChangeShapeType="1"/>
            </p:cNvSpPr>
            <p:nvPr/>
          </p:nvSpPr>
          <p:spPr bwMode="auto">
            <a:xfrm>
              <a:off x="1625234" y="385839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89" name="Line 199"/>
            <p:cNvSpPr>
              <a:spLocks noChangeShapeType="1"/>
            </p:cNvSpPr>
            <p:nvPr/>
          </p:nvSpPr>
          <p:spPr bwMode="auto">
            <a:xfrm>
              <a:off x="1656644" y="3827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0" name="Line 200"/>
            <p:cNvSpPr>
              <a:spLocks noChangeShapeType="1"/>
            </p:cNvSpPr>
            <p:nvPr/>
          </p:nvSpPr>
          <p:spPr bwMode="auto">
            <a:xfrm>
              <a:off x="210423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1" name="Line 201"/>
            <p:cNvSpPr>
              <a:spLocks noChangeShapeType="1"/>
            </p:cNvSpPr>
            <p:nvPr/>
          </p:nvSpPr>
          <p:spPr bwMode="auto">
            <a:xfrm>
              <a:off x="213564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2" name="Line 202"/>
            <p:cNvSpPr>
              <a:spLocks noChangeShapeType="1"/>
            </p:cNvSpPr>
            <p:nvPr/>
          </p:nvSpPr>
          <p:spPr bwMode="auto">
            <a:xfrm>
              <a:off x="1554560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3" name="Line 203"/>
            <p:cNvSpPr>
              <a:spLocks noChangeShapeType="1"/>
            </p:cNvSpPr>
            <p:nvPr/>
          </p:nvSpPr>
          <p:spPr bwMode="auto">
            <a:xfrm>
              <a:off x="1585970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4" name="Line 204"/>
            <p:cNvSpPr>
              <a:spLocks noChangeShapeType="1"/>
            </p:cNvSpPr>
            <p:nvPr/>
          </p:nvSpPr>
          <p:spPr bwMode="auto">
            <a:xfrm>
              <a:off x="2779551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5" name="Line 205"/>
            <p:cNvSpPr>
              <a:spLocks noChangeShapeType="1"/>
            </p:cNvSpPr>
            <p:nvPr/>
          </p:nvSpPr>
          <p:spPr bwMode="auto">
            <a:xfrm>
              <a:off x="2810961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6" name="Line 206"/>
            <p:cNvSpPr>
              <a:spLocks noChangeShapeType="1"/>
            </p:cNvSpPr>
            <p:nvPr/>
          </p:nvSpPr>
          <p:spPr bwMode="auto">
            <a:xfrm>
              <a:off x="155456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7" name="Line 207"/>
            <p:cNvSpPr>
              <a:spLocks noChangeShapeType="1"/>
            </p:cNvSpPr>
            <p:nvPr/>
          </p:nvSpPr>
          <p:spPr bwMode="auto">
            <a:xfrm>
              <a:off x="158597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8" name="Line 208"/>
            <p:cNvSpPr>
              <a:spLocks noChangeShapeType="1"/>
            </p:cNvSpPr>
            <p:nvPr/>
          </p:nvSpPr>
          <p:spPr bwMode="auto">
            <a:xfrm>
              <a:off x="2104236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99" name="Line 210"/>
            <p:cNvSpPr>
              <a:spLocks noChangeShapeType="1"/>
            </p:cNvSpPr>
            <p:nvPr/>
          </p:nvSpPr>
          <p:spPr bwMode="auto">
            <a:xfrm>
              <a:off x="2135646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0" name="Line 211"/>
            <p:cNvSpPr>
              <a:spLocks noChangeShapeType="1"/>
            </p:cNvSpPr>
            <p:nvPr/>
          </p:nvSpPr>
          <p:spPr bwMode="auto">
            <a:xfrm>
              <a:off x="2308401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1" name="Line 212"/>
            <p:cNvSpPr>
              <a:spLocks noChangeShapeType="1"/>
            </p:cNvSpPr>
            <p:nvPr/>
          </p:nvSpPr>
          <p:spPr bwMode="auto">
            <a:xfrm>
              <a:off x="2339811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2" name="Line 213"/>
            <p:cNvSpPr>
              <a:spLocks noChangeShapeType="1"/>
            </p:cNvSpPr>
            <p:nvPr/>
          </p:nvSpPr>
          <p:spPr bwMode="auto">
            <a:xfrm>
              <a:off x="149174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3" name="Line 214"/>
            <p:cNvSpPr>
              <a:spLocks noChangeShapeType="1"/>
            </p:cNvSpPr>
            <p:nvPr/>
          </p:nvSpPr>
          <p:spPr bwMode="auto">
            <a:xfrm>
              <a:off x="152315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4" name="Line 215"/>
            <p:cNvSpPr>
              <a:spLocks noChangeShapeType="1"/>
            </p:cNvSpPr>
            <p:nvPr/>
          </p:nvSpPr>
          <p:spPr bwMode="auto">
            <a:xfrm>
              <a:off x="155456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5" name="Line 216"/>
            <p:cNvSpPr>
              <a:spLocks noChangeShapeType="1"/>
            </p:cNvSpPr>
            <p:nvPr/>
          </p:nvSpPr>
          <p:spPr bwMode="auto">
            <a:xfrm>
              <a:off x="158597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6" name="Line 217"/>
            <p:cNvSpPr>
              <a:spLocks noChangeShapeType="1"/>
            </p:cNvSpPr>
            <p:nvPr/>
          </p:nvSpPr>
          <p:spPr bwMode="auto">
            <a:xfrm>
              <a:off x="2033564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7" name="Line 218"/>
            <p:cNvSpPr>
              <a:spLocks noChangeShapeType="1"/>
            </p:cNvSpPr>
            <p:nvPr/>
          </p:nvSpPr>
          <p:spPr bwMode="auto">
            <a:xfrm>
              <a:off x="2064974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8" name="Line 219"/>
            <p:cNvSpPr>
              <a:spLocks noChangeShapeType="1"/>
            </p:cNvSpPr>
            <p:nvPr/>
          </p:nvSpPr>
          <p:spPr bwMode="auto">
            <a:xfrm>
              <a:off x="2167056" y="368343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09" name="Line 220"/>
            <p:cNvSpPr>
              <a:spLocks noChangeShapeType="1"/>
            </p:cNvSpPr>
            <p:nvPr/>
          </p:nvSpPr>
          <p:spPr bwMode="auto">
            <a:xfrm>
              <a:off x="2198466" y="3653005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0" name="Line 221"/>
            <p:cNvSpPr>
              <a:spLocks noChangeShapeType="1"/>
            </p:cNvSpPr>
            <p:nvPr/>
          </p:nvSpPr>
          <p:spPr bwMode="auto">
            <a:xfrm>
              <a:off x="2371221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1" name="Line 222"/>
            <p:cNvSpPr>
              <a:spLocks noChangeShapeType="1"/>
            </p:cNvSpPr>
            <p:nvPr/>
          </p:nvSpPr>
          <p:spPr bwMode="auto">
            <a:xfrm>
              <a:off x="2402631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2" name="Line 223"/>
            <p:cNvSpPr>
              <a:spLocks noChangeShapeType="1"/>
            </p:cNvSpPr>
            <p:nvPr/>
          </p:nvSpPr>
          <p:spPr bwMode="auto">
            <a:xfrm>
              <a:off x="2575386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3" name="Line 224"/>
            <p:cNvSpPr>
              <a:spLocks noChangeShapeType="1"/>
            </p:cNvSpPr>
            <p:nvPr/>
          </p:nvSpPr>
          <p:spPr bwMode="auto">
            <a:xfrm>
              <a:off x="2606796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4" name="Line 225"/>
            <p:cNvSpPr>
              <a:spLocks noChangeShapeType="1"/>
            </p:cNvSpPr>
            <p:nvPr/>
          </p:nvSpPr>
          <p:spPr bwMode="auto">
            <a:xfrm>
              <a:off x="2033564" y="2641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5" name="Line 226"/>
            <p:cNvSpPr>
              <a:spLocks noChangeShapeType="1"/>
            </p:cNvSpPr>
            <p:nvPr/>
          </p:nvSpPr>
          <p:spPr bwMode="auto">
            <a:xfrm>
              <a:off x="2064974" y="261086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6" name="Line 227"/>
            <p:cNvSpPr>
              <a:spLocks noChangeShapeType="1"/>
            </p:cNvSpPr>
            <p:nvPr/>
          </p:nvSpPr>
          <p:spPr bwMode="auto">
            <a:xfrm>
              <a:off x="1695906" y="385839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7" name="Line 228"/>
            <p:cNvSpPr>
              <a:spLocks noChangeShapeType="1"/>
            </p:cNvSpPr>
            <p:nvPr/>
          </p:nvSpPr>
          <p:spPr bwMode="auto">
            <a:xfrm>
              <a:off x="1727316" y="3827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8" name="Line 229"/>
            <p:cNvSpPr>
              <a:spLocks noChangeShapeType="1"/>
            </p:cNvSpPr>
            <p:nvPr/>
          </p:nvSpPr>
          <p:spPr bwMode="auto">
            <a:xfrm>
              <a:off x="2033564" y="402574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19" name="Line 230"/>
            <p:cNvSpPr>
              <a:spLocks noChangeShapeType="1"/>
            </p:cNvSpPr>
            <p:nvPr/>
          </p:nvSpPr>
          <p:spPr bwMode="auto">
            <a:xfrm>
              <a:off x="2064974" y="3995315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0" name="Line 231"/>
            <p:cNvSpPr>
              <a:spLocks noChangeShapeType="1"/>
            </p:cNvSpPr>
            <p:nvPr/>
          </p:nvSpPr>
          <p:spPr bwMode="auto">
            <a:xfrm>
              <a:off x="2371221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1" name="Line 232"/>
            <p:cNvSpPr>
              <a:spLocks noChangeShapeType="1"/>
            </p:cNvSpPr>
            <p:nvPr/>
          </p:nvSpPr>
          <p:spPr bwMode="auto">
            <a:xfrm>
              <a:off x="2402631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2" name="Line 233"/>
            <p:cNvSpPr>
              <a:spLocks noChangeShapeType="1"/>
            </p:cNvSpPr>
            <p:nvPr/>
          </p:nvSpPr>
          <p:spPr bwMode="auto">
            <a:xfrm>
              <a:off x="1928004" y="2291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3" name="Line 234"/>
            <p:cNvSpPr>
              <a:spLocks noChangeShapeType="1"/>
            </p:cNvSpPr>
            <p:nvPr/>
          </p:nvSpPr>
          <p:spPr bwMode="auto">
            <a:xfrm>
              <a:off x="1959414" y="226094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4" name="Line 235"/>
            <p:cNvSpPr>
              <a:spLocks noChangeShapeType="1"/>
            </p:cNvSpPr>
            <p:nvPr/>
          </p:nvSpPr>
          <p:spPr bwMode="auto">
            <a:xfrm>
              <a:off x="1962891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5" name="Line 236"/>
            <p:cNvSpPr>
              <a:spLocks noChangeShapeType="1"/>
            </p:cNvSpPr>
            <p:nvPr/>
          </p:nvSpPr>
          <p:spPr bwMode="auto">
            <a:xfrm>
              <a:off x="1994301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6" name="Line 237"/>
            <p:cNvSpPr>
              <a:spLocks noChangeShapeType="1"/>
            </p:cNvSpPr>
            <p:nvPr/>
          </p:nvSpPr>
          <p:spPr bwMode="auto">
            <a:xfrm>
              <a:off x="1491740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7" name="Line 238"/>
            <p:cNvSpPr>
              <a:spLocks noChangeShapeType="1"/>
            </p:cNvSpPr>
            <p:nvPr/>
          </p:nvSpPr>
          <p:spPr bwMode="auto">
            <a:xfrm>
              <a:off x="1523150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8" name="Line 239"/>
            <p:cNvSpPr>
              <a:spLocks noChangeShapeType="1"/>
            </p:cNvSpPr>
            <p:nvPr/>
          </p:nvSpPr>
          <p:spPr bwMode="auto">
            <a:xfrm>
              <a:off x="1900071" y="281624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29" name="Line 240"/>
            <p:cNvSpPr>
              <a:spLocks noChangeShapeType="1"/>
            </p:cNvSpPr>
            <p:nvPr/>
          </p:nvSpPr>
          <p:spPr bwMode="auto">
            <a:xfrm>
              <a:off x="1931481" y="2785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0" name="Line 241"/>
            <p:cNvSpPr>
              <a:spLocks noChangeShapeType="1"/>
            </p:cNvSpPr>
            <p:nvPr/>
          </p:nvSpPr>
          <p:spPr bwMode="auto">
            <a:xfrm>
              <a:off x="1928004" y="2291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1" name="Line 242"/>
            <p:cNvSpPr>
              <a:spLocks noChangeShapeType="1"/>
            </p:cNvSpPr>
            <p:nvPr/>
          </p:nvSpPr>
          <p:spPr bwMode="auto">
            <a:xfrm>
              <a:off x="1959414" y="226094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2" name="Line 243"/>
            <p:cNvSpPr>
              <a:spLocks noChangeShapeType="1"/>
            </p:cNvSpPr>
            <p:nvPr/>
          </p:nvSpPr>
          <p:spPr bwMode="auto">
            <a:xfrm>
              <a:off x="169590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3" name="Line 244"/>
            <p:cNvSpPr>
              <a:spLocks noChangeShapeType="1"/>
            </p:cNvSpPr>
            <p:nvPr/>
          </p:nvSpPr>
          <p:spPr bwMode="auto">
            <a:xfrm>
              <a:off x="172731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4" name="Line 245"/>
            <p:cNvSpPr>
              <a:spLocks noChangeShapeType="1"/>
            </p:cNvSpPr>
            <p:nvPr/>
          </p:nvSpPr>
          <p:spPr bwMode="auto">
            <a:xfrm>
              <a:off x="1695906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5" name="Line 246"/>
            <p:cNvSpPr>
              <a:spLocks noChangeShapeType="1"/>
            </p:cNvSpPr>
            <p:nvPr/>
          </p:nvSpPr>
          <p:spPr bwMode="auto">
            <a:xfrm>
              <a:off x="1727316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6" name="Line 247"/>
            <p:cNvSpPr>
              <a:spLocks noChangeShapeType="1"/>
            </p:cNvSpPr>
            <p:nvPr/>
          </p:nvSpPr>
          <p:spPr bwMode="auto">
            <a:xfrm>
              <a:off x="2237729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7" name="Line 248"/>
            <p:cNvSpPr>
              <a:spLocks noChangeShapeType="1"/>
            </p:cNvSpPr>
            <p:nvPr/>
          </p:nvSpPr>
          <p:spPr bwMode="auto">
            <a:xfrm>
              <a:off x="2269139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8" name="Line 249"/>
            <p:cNvSpPr>
              <a:spLocks noChangeShapeType="1"/>
            </p:cNvSpPr>
            <p:nvPr/>
          </p:nvSpPr>
          <p:spPr bwMode="auto">
            <a:xfrm>
              <a:off x="2104236" y="212402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39" name="Line 250"/>
            <p:cNvSpPr>
              <a:spLocks noChangeShapeType="1"/>
            </p:cNvSpPr>
            <p:nvPr/>
          </p:nvSpPr>
          <p:spPr bwMode="auto">
            <a:xfrm>
              <a:off x="2135646" y="2093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0" name="Line 251"/>
            <p:cNvSpPr>
              <a:spLocks noChangeShapeType="1"/>
            </p:cNvSpPr>
            <p:nvPr/>
          </p:nvSpPr>
          <p:spPr bwMode="auto">
            <a:xfrm>
              <a:off x="1758726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1" name="Line 252"/>
            <p:cNvSpPr>
              <a:spLocks noChangeShapeType="1"/>
            </p:cNvSpPr>
            <p:nvPr/>
          </p:nvSpPr>
          <p:spPr bwMode="auto">
            <a:xfrm>
              <a:off x="1790136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2" name="Line 253"/>
            <p:cNvSpPr>
              <a:spLocks noChangeShapeType="1"/>
            </p:cNvSpPr>
            <p:nvPr/>
          </p:nvSpPr>
          <p:spPr bwMode="auto">
            <a:xfrm>
              <a:off x="1625233" y="315855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3" name="Line 254"/>
            <p:cNvSpPr>
              <a:spLocks noChangeShapeType="1"/>
            </p:cNvSpPr>
            <p:nvPr/>
          </p:nvSpPr>
          <p:spPr bwMode="auto">
            <a:xfrm>
              <a:off x="1656643" y="3128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4" name="Line 255"/>
            <p:cNvSpPr>
              <a:spLocks noChangeShapeType="1"/>
            </p:cNvSpPr>
            <p:nvPr/>
          </p:nvSpPr>
          <p:spPr bwMode="auto">
            <a:xfrm>
              <a:off x="1758726" y="2991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5" name="Line 256"/>
            <p:cNvSpPr>
              <a:spLocks noChangeShapeType="1"/>
            </p:cNvSpPr>
            <p:nvPr/>
          </p:nvSpPr>
          <p:spPr bwMode="auto">
            <a:xfrm>
              <a:off x="1790136" y="296077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6" name="Line 257"/>
            <p:cNvSpPr>
              <a:spLocks noChangeShapeType="1"/>
            </p:cNvSpPr>
            <p:nvPr/>
          </p:nvSpPr>
          <p:spPr bwMode="auto">
            <a:xfrm>
              <a:off x="1849479" y="246633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7" name="Line 258"/>
            <p:cNvSpPr>
              <a:spLocks noChangeShapeType="1"/>
            </p:cNvSpPr>
            <p:nvPr/>
          </p:nvSpPr>
          <p:spPr bwMode="auto">
            <a:xfrm>
              <a:off x="1825921" y="2435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8" name="Line 259"/>
            <p:cNvSpPr>
              <a:spLocks noChangeShapeType="1"/>
            </p:cNvSpPr>
            <p:nvPr/>
          </p:nvSpPr>
          <p:spPr bwMode="auto">
            <a:xfrm>
              <a:off x="1695906" y="3333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49" name="Line 260"/>
            <p:cNvSpPr>
              <a:spLocks noChangeShapeType="1"/>
            </p:cNvSpPr>
            <p:nvPr/>
          </p:nvSpPr>
          <p:spPr bwMode="auto">
            <a:xfrm>
              <a:off x="1727316" y="330308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0" name="Line 261"/>
            <p:cNvSpPr>
              <a:spLocks noChangeShapeType="1"/>
            </p:cNvSpPr>
            <p:nvPr/>
          </p:nvSpPr>
          <p:spPr bwMode="auto">
            <a:xfrm>
              <a:off x="232410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1" name="Line 262"/>
            <p:cNvSpPr>
              <a:spLocks noChangeShapeType="1"/>
            </p:cNvSpPr>
            <p:nvPr/>
          </p:nvSpPr>
          <p:spPr bwMode="auto">
            <a:xfrm flipH="1">
              <a:off x="232410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2" name="Line 263"/>
            <p:cNvSpPr>
              <a:spLocks noChangeShapeType="1"/>
            </p:cNvSpPr>
            <p:nvPr/>
          </p:nvSpPr>
          <p:spPr bwMode="auto">
            <a:xfrm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3" name="Line 264"/>
            <p:cNvSpPr>
              <a:spLocks noChangeShapeType="1"/>
            </p:cNvSpPr>
            <p:nvPr/>
          </p:nvSpPr>
          <p:spPr bwMode="auto">
            <a:xfrm flipH="1"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4" name="Line 265"/>
            <p:cNvSpPr>
              <a:spLocks noChangeShapeType="1"/>
            </p:cNvSpPr>
            <p:nvPr/>
          </p:nvSpPr>
          <p:spPr bwMode="auto">
            <a:xfrm>
              <a:off x="2253434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5" name="Line 266"/>
            <p:cNvSpPr>
              <a:spLocks noChangeShapeType="1"/>
            </p:cNvSpPr>
            <p:nvPr/>
          </p:nvSpPr>
          <p:spPr bwMode="auto">
            <a:xfrm flipH="1">
              <a:off x="2253434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6" name="Line 267"/>
            <p:cNvSpPr>
              <a:spLocks noChangeShapeType="1"/>
            </p:cNvSpPr>
            <p:nvPr/>
          </p:nvSpPr>
          <p:spPr bwMode="auto">
            <a:xfrm>
              <a:off x="2049269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7" name="Line 268"/>
            <p:cNvSpPr>
              <a:spLocks noChangeShapeType="1"/>
            </p:cNvSpPr>
            <p:nvPr/>
          </p:nvSpPr>
          <p:spPr bwMode="auto">
            <a:xfrm flipH="1">
              <a:off x="2049269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8" name="Line 269"/>
            <p:cNvSpPr>
              <a:spLocks noChangeShapeType="1"/>
            </p:cNvSpPr>
            <p:nvPr/>
          </p:nvSpPr>
          <p:spPr bwMode="auto">
            <a:xfrm>
              <a:off x="2182761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59" name="Line 270"/>
            <p:cNvSpPr>
              <a:spLocks noChangeShapeType="1"/>
            </p:cNvSpPr>
            <p:nvPr/>
          </p:nvSpPr>
          <p:spPr bwMode="auto">
            <a:xfrm flipH="1">
              <a:off x="2182761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0" name="Line 271"/>
            <p:cNvSpPr>
              <a:spLocks noChangeShapeType="1"/>
            </p:cNvSpPr>
            <p:nvPr/>
          </p:nvSpPr>
          <p:spPr bwMode="auto">
            <a:xfrm>
              <a:off x="273243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1" name="Line 272"/>
            <p:cNvSpPr>
              <a:spLocks noChangeShapeType="1"/>
            </p:cNvSpPr>
            <p:nvPr/>
          </p:nvSpPr>
          <p:spPr bwMode="auto">
            <a:xfrm flipH="1">
              <a:off x="273243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2" name="Line 273"/>
            <p:cNvSpPr>
              <a:spLocks noChangeShapeType="1"/>
            </p:cNvSpPr>
            <p:nvPr/>
          </p:nvSpPr>
          <p:spPr bwMode="auto">
            <a:xfrm>
              <a:off x="1303280" y="3493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3" name="Line 274"/>
            <p:cNvSpPr>
              <a:spLocks noChangeShapeType="1"/>
            </p:cNvSpPr>
            <p:nvPr/>
          </p:nvSpPr>
          <p:spPr bwMode="auto">
            <a:xfrm flipH="1">
              <a:off x="1303280" y="3493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4" name="Line 275"/>
            <p:cNvSpPr>
              <a:spLocks noChangeShapeType="1"/>
            </p:cNvSpPr>
            <p:nvPr/>
          </p:nvSpPr>
          <p:spPr bwMode="auto">
            <a:xfrm>
              <a:off x="252827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5" name="Line 276"/>
            <p:cNvSpPr>
              <a:spLocks noChangeShapeType="1"/>
            </p:cNvSpPr>
            <p:nvPr/>
          </p:nvSpPr>
          <p:spPr bwMode="auto">
            <a:xfrm flipH="1">
              <a:off x="252827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6" name="Line 277"/>
            <p:cNvSpPr>
              <a:spLocks noChangeShapeType="1"/>
            </p:cNvSpPr>
            <p:nvPr/>
          </p:nvSpPr>
          <p:spPr bwMode="auto">
            <a:xfrm>
              <a:off x="218276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7" name="Line 278"/>
            <p:cNvSpPr>
              <a:spLocks noChangeShapeType="1"/>
            </p:cNvSpPr>
            <p:nvPr/>
          </p:nvSpPr>
          <p:spPr bwMode="auto">
            <a:xfrm flipH="1">
              <a:off x="218276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8" name="Line 279"/>
            <p:cNvSpPr>
              <a:spLocks noChangeShapeType="1"/>
            </p:cNvSpPr>
            <p:nvPr/>
          </p:nvSpPr>
          <p:spPr bwMode="auto">
            <a:xfrm>
              <a:off x="238692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69" name="Line 280"/>
            <p:cNvSpPr>
              <a:spLocks noChangeShapeType="1"/>
            </p:cNvSpPr>
            <p:nvPr/>
          </p:nvSpPr>
          <p:spPr bwMode="auto">
            <a:xfrm flipH="1">
              <a:off x="2386926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0" name="Line 281"/>
            <p:cNvSpPr>
              <a:spLocks noChangeShapeType="1"/>
            </p:cNvSpPr>
            <p:nvPr/>
          </p:nvSpPr>
          <p:spPr bwMode="auto">
            <a:xfrm>
              <a:off x="171161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1" name="Line 282"/>
            <p:cNvSpPr>
              <a:spLocks noChangeShapeType="1"/>
            </p:cNvSpPr>
            <p:nvPr/>
          </p:nvSpPr>
          <p:spPr bwMode="auto">
            <a:xfrm flipH="1">
              <a:off x="171161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2" name="Line 283"/>
            <p:cNvSpPr>
              <a:spLocks noChangeShapeType="1"/>
            </p:cNvSpPr>
            <p:nvPr/>
          </p:nvSpPr>
          <p:spPr bwMode="auto">
            <a:xfrm>
              <a:off x="1845104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3" name="Line 284"/>
            <p:cNvSpPr>
              <a:spLocks noChangeShapeType="1"/>
            </p:cNvSpPr>
            <p:nvPr/>
          </p:nvSpPr>
          <p:spPr bwMode="auto">
            <a:xfrm flipH="1">
              <a:off x="1845104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4" name="Line 285"/>
            <p:cNvSpPr>
              <a:spLocks noChangeShapeType="1"/>
            </p:cNvSpPr>
            <p:nvPr/>
          </p:nvSpPr>
          <p:spPr bwMode="auto">
            <a:xfrm>
              <a:off x="197859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5" name="Line 286"/>
            <p:cNvSpPr>
              <a:spLocks noChangeShapeType="1"/>
            </p:cNvSpPr>
            <p:nvPr/>
          </p:nvSpPr>
          <p:spPr bwMode="auto">
            <a:xfrm flipH="1">
              <a:off x="197859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6" name="Line 287"/>
            <p:cNvSpPr>
              <a:spLocks noChangeShapeType="1"/>
            </p:cNvSpPr>
            <p:nvPr/>
          </p:nvSpPr>
          <p:spPr bwMode="auto">
            <a:xfrm>
              <a:off x="1640938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7" name="Line 288"/>
            <p:cNvSpPr>
              <a:spLocks noChangeShapeType="1"/>
            </p:cNvSpPr>
            <p:nvPr/>
          </p:nvSpPr>
          <p:spPr bwMode="auto">
            <a:xfrm flipH="1">
              <a:off x="1640938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8" name="Line 289"/>
            <p:cNvSpPr>
              <a:spLocks noChangeShapeType="1"/>
            </p:cNvSpPr>
            <p:nvPr/>
          </p:nvSpPr>
          <p:spPr bwMode="auto">
            <a:xfrm>
              <a:off x="1711611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79" name="Line 290"/>
            <p:cNvSpPr>
              <a:spLocks noChangeShapeType="1"/>
            </p:cNvSpPr>
            <p:nvPr/>
          </p:nvSpPr>
          <p:spPr bwMode="auto">
            <a:xfrm flipH="1">
              <a:off x="1711611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0" name="Line 291"/>
            <p:cNvSpPr>
              <a:spLocks noChangeShapeType="1"/>
            </p:cNvSpPr>
            <p:nvPr/>
          </p:nvSpPr>
          <p:spPr bwMode="auto">
            <a:xfrm>
              <a:off x="184510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1" name="Line 292"/>
            <p:cNvSpPr>
              <a:spLocks noChangeShapeType="1"/>
            </p:cNvSpPr>
            <p:nvPr/>
          </p:nvSpPr>
          <p:spPr bwMode="auto">
            <a:xfrm flipH="1">
              <a:off x="184510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2" name="Line 293"/>
            <p:cNvSpPr>
              <a:spLocks noChangeShapeType="1"/>
            </p:cNvSpPr>
            <p:nvPr/>
          </p:nvSpPr>
          <p:spPr bwMode="auto">
            <a:xfrm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3" name="Line 294"/>
            <p:cNvSpPr>
              <a:spLocks noChangeShapeType="1"/>
            </p:cNvSpPr>
            <p:nvPr/>
          </p:nvSpPr>
          <p:spPr bwMode="auto">
            <a:xfrm flipH="1"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4" name="Line 295"/>
            <p:cNvSpPr>
              <a:spLocks noChangeShapeType="1"/>
            </p:cNvSpPr>
            <p:nvPr/>
          </p:nvSpPr>
          <p:spPr bwMode="auto">
            <a:xfrm>
              <a:off x="2795256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5" name="Line 296"/>
            <p:cNvSpPr>
              <a:spLocks noChangeShapeType="1"/>
            </p:cNvSpPr>
            <p:nvPr/>
          </p:nvSpPr>
          <p:spPr bwMode="auto">
            <a:xfrm flipH="1">
              <a:off x="2795256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6" name="Line 297"/>
            <p:cNvSpPr>
              <a:spLocks noChangeShapeType="1"/>
            </p:cNvSpPr>
            <p:nvPr/>
          </p:nvSpPr>
          <p:spPr bwMode="auto">
            <a:xfrm>
              <a:off x="293660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7" name="Line 298"/>
            <p:cNvSpPr>
              <a:spLocks noChangeShapeType="1"/>
            </p:cNvSpPr>
            <p:nvPr/>
          </p:nvSpPr>
          <p:spPr bwMode="auto">
            <a:xfrm flipH="1">
              <a:off x="293660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8" name="Line 299"/>
            <p:cNvSpPr>
              <a:spLocks noChangeShapeType="1"/>
            </p:cNvSpPr>
            <p:nvPr/>
          </p:nvSpPr>
          <p:spPr bwMode="auto">
            <a:xfrm>
              <a:off x="1640938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89" name="Line 300"/>
            <p:cNvSpPr>
              <a:spLocks noChangeShapeType="1"/>
            </p:cNvSpPr>
            <p:nvPr/>
          </p:nvSpPr>
          <p:spPr bwMode="auto">
            <a:xfrm flipH="1">
              <a:off x="1640938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0" name="Line 301"/>
            <p:cNvSpPr>
              <a:spLocks noChangeShapeType="1"/>
            </p:cNvSpPr>
            <p:nvPr/>
          </p:nvSpPr>
          <p:spPr bwMode="auto">
            <a:xfrm>
              <a:off x="211994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1" name="Line 302"/>
            <p:cNvSpPr>
              <a:spLocks noChangeShapeType="1"/>
            </p:cNvSpPr>
            <p:nvPr/>
          </p:nvSpPr>
          <p:spPr bwMode="auto">
            <a:xfrm flipH="1">
              <a:off x="211994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2" name="Line 303"/>
            <p:cNvSpPr>
              <a:spLocks noChangeShapeType="1"/>
            </p:cNvSpPr>
            <p:nvPr/>
          </p:nvSpPr>
          <p:spPr bwMode="auto">
            <a:xfrm>
              <a:off x="1570265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3" name="Line 304"/>
            <p:cNvSpPr>
              <a:spLocks noChangeShapeType="1"/>
            </p:cNvSpPr>
            <p:nvPr/>
          </p:nvSpPr>
          <p:spPr bwMode="auto">
            <a:xfrm flipH="1">
              <a:off x="1570265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4" name="Line 305"/>
            <p:cNvSpPr>
              <a:spLocks noChangeShapeType="1"/>
            </p:cNvSpPr>
            <p:nvPr/>
          </p:nvSpPr>
          <p:spPr bwMode="auto">
            <a:xfrm>
              <a:off x="2795256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5" name="Line 306"/>
            <p:cNvSpPr>
              <a:spLocks noChangeShapeType="1"/>
            </p:cNvSpPr>
            <p:nvPr/>
          </p:nvSpPr>
          <p:spPr bwMode="auto">
            <a:xfrm flipH="1">
              <a:off x="2795256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6" name="Line 307"/>
            <p:cNvSpPr>
              <a:spLocks noChangeShapeType="1"/>
            </p:cNvSpPr>
            <p:nvPr/>
          </p:nvSpPr>
          <p:spPr bwMode="auto">
            <a:xfrm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7" name="Line 308"/>
            <p:cNvSpPr>
              <a:spLocks noChangeShapeType="1"/>
            </p:cNvSpPr>
            <p:nvPr/>
          </p:nvSpPr>
          <p:spPr bwMode="auto">
            <a:xfrm flipH="1"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8" name="Line 309"/>
            <p:cNvSpPr>
              <a:spLocks noChangeShapeType="1"/>
            </p:cNvSpPr>
            <p:nvPr/>
          </p:nvSpPr>
          <p:spPr bwMode="auto">
            <a:xfrm>
              <a:off x="2119941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99" name="Line 310"/>
            <p:cNvSpPr>
              <a:spLocks noChangeShapeType="1"/>
            </p:cNvSpPr>
            <p:nvPr/>
          </p:nvSpPr>
          <p:spPr bwMode="auto">
            <a:xfrm flipH="1">
              <a:off x="2119941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0" name="Line 311"/>
            <p:cNvSpPr>
              <a:spLocks noChangeShapeType="1"/>
            </p:cNvSpPr>
            <p:nvPr/>
          </p:nvSpPr>
          <p:spPr bwMode="auto">
            <a:xfrm>
              <a:off x="232410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1" name="Line 312"/>
            <p:cNvSpPr>
              <a:spLocks noChangeShapeType="1"/>
            </p:cNvSpPr>
            <p:nvPr/>
          </p:nvSpPr>
          <p:spPr bwMode="auto">
            <a:xfrm flipH="1">
              <a:off x="232410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2" name="Line 313"/>
            <p:cNvSpPr>
              <a:spLocks noChangeShapeType="1"/>
            </p:cNvSpPr>
            <p:nvPr/>
          </p:nvSpPr>
          <p:spPr bwMode="auto">
            <a:xfrm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3" name="Line 314"/>
            <p:cNvSpPr>
              <a:spLocks noChangeShapeType="1"/>
            </p:cNvSpPr>
            <p:nvPr/>
          </p:nvSpPr>
          <p:spPr bwMode="auto">
            <a:xfrm flipH="1"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4" name="Line 315"/>
            <p:cNvSpPr>
              <a:spLocks noChangeShapeType="1"/>
            </p:cNvSpPr>
            <p:nvPr/>
          </p:nvSpPr>
          <p:spPr bwMode="auto">
            <a:xfrm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5" name="Line 316"/>
            <p:cNvSpPr>
              <a:spLocks noChangeShapeType="1"/>
            </p:cNvSpPr>
            <p:nvPr/>
          </p:nvSpPr>
          <p:spPr bwMode="auto">
            <a:xfrm flipH="1">
              <a:off x="157026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6" name="Line 317"/>
            <p:cNvSpPr>
              <a:spLocks noChangeShapeType="1"/>
            </p:cNvSpPr>
            <p:nvPr/>
          </p:nvSpPr>
          <p:spPr bwMode="auto">
            <a:xfrm>
              <a:off x="2049269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7" name="Line 318"/>
            <p:cNvSpPr>
              <a:spLocks noChangeShapeType="1"/>
            </p:cNvSpPr>
            <p:nvPr/>
          </p:nvSpPr>
          <p:spPr bwMode="auto">
            <a:xfrm flipH="1">
              <a:off x="2049269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8" name="Line 319"/>
            <p:cNvSpPr>
              <a:spLocks noChangeShapeType="1"/>
            </p:cNvSpPr>
            <p:nvPr/>
          </p:nvSpPr>
          <p:spPr bwMode="auto">
            <a:xfrm>
              <a:off x="2182761" y="366821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09" name="Line 320"/>
            <p:cNvSpPr>
              <a:spLocks noChangeShapeType="1"/>
            </p:cNvSpPr>
            <p:nvPr/>
          </p:nvSpPr>
          <p:spPr bwMode="auto">
            <a:xfrm flipH="1">
              <a:off x="2182761" y="366821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0" name="Line 321"/>
            <p:cNvSpPr>
              <a:spLocks noChangeShapeType="1"/>
            </p:cNvSpPr>
            <p:nvPr/>
          </p:nvSpPr>
          <p:spPr bwMode="auto">
            <a:xfrm>
              <a:off x="2386926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1" name="Line 322"/>
            <p:cNvSpPr>
              <a:spLocks noChangeShapeType="1"/>
            </p:cNvSpPr>
            <p:nvPr/>
          </p:nvSpPr>
          <p:spPr bwMode="auto">
            <a:xfrm flipH="1">
              <a:off x="2386926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2" name="Line 323"/>
            <p:cNvSpPr>
              <a:spLocks noChangeShapeType="1"/>
            </p:cNvSpPr>
            <p:nvPr/>
          </p:nvSpPr>
          <p:spPr bwMode="auto">
            <a:xfrm>
              <a:off x="259109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3" name="Line 324"/>
            <p:cNvSpPr>
              <a:spLocks noChangeShapeType="1"/>
            </p:cNvSpPr>
            <p:nvPr/>
          </p:nvSpPr>
          <p:spPr bwMode="auto">
            <a:xfrm flipH="1">
              <a:off x="259109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4" name="Line 325"/>
            <p:cNvSpPr>
              <a:spLocks noChangeShapeType="1"/>
            </p:cNvSpPr>
            <p:nvPr/>
          </p:nvSpPr>
          <p:spPr bwMode="auto">
            <a:xfrm>
              <a:off x="2049269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5" name="Line 326"/>
            <p:cNvSpPr>
              <a:spLocks noChangeShapeType="1"/>
            </p:cNvSpPr>
            <p:nvPr/>
          </p:nvSpPr>
          <p:spPr bwMode="auto">
            <a:xfrm flipH="1">
              <a:off x="2049269" y="2626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6" name="Line 327"/>
            <p:cNvSpPr>
              <a:spLocks noChangeShapeType="1"/>
            </p:cNvSpPr>
            <p:nvPr/>
          </p:nvSpPr>
          <p:spPr bwMode="auto">
            <a:xfrm>
              <a:off x="1711611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7" name="Line 328"/>
            <p:cNvSpPr>
              <a:spLocks noChangeShapeType="1"/>
            </p:cNvSpPr>
            <p:nvPr/>
          </p:nvSpPr>
          <p:spPr bwMode="auto">
            <a:xfrm flipH="1">
              <a:off x="1711611" y="384317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8" name="Line 329"/>
            <p:cNvSpPr>
              <a:spLocks noChangeShapeType="1"/>
            </p:cNvSpPr>
            <p:nvPr/>
          </p:nvSpPr>
          <p:spPr bwMode="auto">
            <a:xfrm>
              <a:off x="2049269" y="401052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19" name="Line 330"/>
            <p:cNvSpPr>
              <a:spLocks noChangeShapeType="1"/>
            </p:cNvSpPr>
            <p:nvPr/>
          </p:nvSpPr>
          <p:spPr bwMode="auto">
            <a:xfrm flipH="1">
              <a:off x="2049269" y="401052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0" name="Line 331"/>
            <p:cNvSpPr>
              <a:spLocks noChangeShapeType="1"/>
            </p:cNvSpPr>
            <p:nvPr/>
          </p:nvSpPr>
          <p:spPr bwMode="auto">
            <a:xfrm>
              <a:off x="238692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1" name="Line 332"/>
            <p:cNvSpPr>
              <a:spLocks noChangeShapeType="1"/>
            </p:cNvSpPr>
            <p:nvPr/>
          </p:nvSpPr>
          <p:spPr bwMode="auto">
            <a:xfrm flipH="1">
              <a:off x="238692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2" name="Line 333"/>
            <p:cNvSpPr>
              <a:spLocks noChangeShapeType="1"/>
            </p:cNvSpPr>
            <p:nvPr/>
          </p:nvSpPr>
          <p:spPr bwMode="auto">
            <a:xfrm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3" name="Line 334"/>
            <p:cNvSpPr>
              <a:spLocks noChangeShapeType="1"/>
            </p:cNvSpPr>
            <p:nvPr/>
          </p:nvSpPr>
          <p:spPr bwMode="auto">
            <a:xfrm flipH="1"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4" name="Line 335"/>
            <p:cNvSpPr>
              <a:spLocks noChangeShapeType="1"/>
            </p:cNvSpPr>
            <p:nvPr/>
          </p:nvSpPr>
          <p:spPr bwMode="auto">
            <a:xfrm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5" name="Line 336"/>
            <p:cNvSpPr>
              <a:spLocks noChangeShapeType="1"/>
            </p:cNvSpPr>
            <p:nvPr/>
          </p:nvSpPr>
          <p:spPr bwMode="auto">
            <a:xfrm flipH="1">
              <a:off x="1978596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6" name="Line 337"/>
            <p:cNvSpPr>
              <a:spLocks noChangeShapeType="1"/>
            </p:cNvSpPr>
            <p:nvPr/>
          </p:nvSpPr>
          <p:spPr bwMode="auto">
            <a:xfrm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7" name="Line 338"/>
            <p:cNvSpPr>
              <a:spLocks noChangeShapeType="1"/>
            </p:cNvSpPr>
            <p:nvPr/>
          </p:nvSpPr>
          <p:spPr bwMode="auto">
            <a:xfrm flipH="1">
              <a:off x="1507445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8" name="Line 339"/>
            <p:cNvSpPr>
              <a:spLocks noChangeShapeType="1"/>
            </p:cNvSpPr>
            <p:nvPr/>
          </p:nvSpPr>
          <p:spPr bwMode="auto">
            <a:xfrm>
              <a:off x="191577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29" name="Line 340"/>
            <p:cNvSpPr>
              <a:spLocks noChangeShapeType="1"/>
            </p:cNvSpPr>
            <p:nvPr/>
          </p:nvSpPr>
          <p:spPr bwMode="auto">
            <a:xfrm flipH="1">
              <a:off x="1915776" y="280103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0" name="Line 341"/>
            <p:cNvSpPr>
              <a:spLocks noChangeShapeType="1"/>
            </p:cNvSpPr>
            <p:nvPr/>
          </p:nvSpPr>
          <p:spPr bwMode="auto">
            <a:xfrm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1" name="Line 342"/>
            <p:cNvSpPr>
              <a:spLocks noChangeShapeType="1"/>
            </p:cNvSpPr>
            <p:nvPr/>
          </p:nvSpPr>
          <p:spPr bwMode="auto">
            <a:xfrm flipH="1">
              <a:off x="1943709" y="2276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2" name="Line 343"/>
            <p:cNvSpPr>
              <a:spLocks noChangeShapeType="1"/>
            </p:cNvSpPr>
            <p:nvPr/>
          </p:nvSpPr>
          <p:spPr bwMode="auto">
            <a:xfrm>
              <a:off x="171161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3" name="Line 344"/>
            <p:cNvSpPr>
              <a:spLocks noChangeShapeType="1"/>
            </p:cNvSpPr>
            <p:nvPr/>
          </p:nvSpPr>
          <p:spPr bwMode="auto">
            <a:xfrm flipH="1">
              <a:off x="171161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4" name="Line 345"/>
            <p:cNvSpPr>
              <a:spLocks noChangeShapeType="1"/>
            </p:cNvSpPr>
            <p:nvPr/>
          </p:nvSpPr>
          <p:spPr bwMode="auto">
            <a:xfrm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5" name="Line 346"/>
            <p:cNvSpPr>
              <a:spLocks noChangeShapeType="1"/>
            </p:cNvSpPr>
            <p:nvPr/>
          </p:nvSpPr>
          <p:spPr bwMode="auto">
            <a:xfrm flipH="1">
              <a:off x="1711611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6" name="Line 347"/>
            <p:cNvSpPr>
              <a:spLocks noChangeShapeType="1"/>
            </p:cNvSpPr>
            <p:nvPr/>
          </p:nvSpPr>
          <p:spPr bwMode="auto">
            <a:xfrm>
              <a:off x="225343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7" name="Line 348"/>
            <p:cNvSpPr>
              <a:spLocks noChangeShapeType="1"/>
            </p:cNvSpPr>
            <p:nvPr/>
          </p:nvSpPr>
          <p:spPr bwMode="auto">
            <a:xfrm flipH="1">
              <a:off x="2253434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8" name="Line 349"/>
            <p:cNvSpPr>
              <a:spLocks noChangeShapeType="1"/>
            </p:cNvSpPr>
            <p:nvPr/>
          </p:nvSpPr>
          <p:spPr bwMode="auto">
            <a:xfrm>
              <a:off x="2119941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39" name="Line 350"/>
            <p:cNvSpPr>
              <a:spLocks noChangeShapeType="1"/>
            </p:cNvSpPr>
            <p:nvPr/>
          </p:nvSpPr>
          <p:spPr bwMode="auto">
            <a:xfrm flipH="1">
              <a:off x="2119941" y="210880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0" name="Line 351"/>
            <p:cNvSpPr>
              <a:spLocks noChangeShapeType="1"/>
            </p:cNvSpPr>
            <p:nvPr/>
          </p:nvSpPr>
          <p:spPr bwMode="auto">
            <a:xfrm>
              <a:off x="177443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1" name="Line 352"/>
            <p:cNvSpPr>
              <a:spLocks noChangeShapeType="1"/>
            </p:cNvSpPr>
            <p:nvPr/>
          </p:nvSpPr>
          <p:spPr bwMode="auto">
            <a:xfrm flipH="1">
              <a:off x="1774431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2" name="Line 353"/>
            <p:cNvSpPr>
              <a:spLocks noChangeShapeType="1"/>
            </p:cNvSpPr>
            <p:nvPr/>
          </p:nvSpPr>
          <p:spPr bwMode="auto">
            <a:xfrm>
              <a:off x="1640938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3" name="Line 354"/>
            <p:cNvSpPr>
              <a:spLocks noChangeShapeType="1"/>
            </p:cNvSpPr>
            <p:nvPr/>
          </p:nvSpPr>
          <p:spPr bwMode="auto">
            <a:xfrm flipH="1">
              <a:off x="1640938" y="314334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4" name="Line 355"/>
            <p:cNvSpPr>
              <a:spLocks noChangeShapeType="1"/>
            </p:cNvSpPr>
            <p:nvPr/>
          </p:nvSpPr>
          <p:spPr bwMode="auto">
            <a:xfrm>
              <a:off x="177443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5" name="Line 356"/>
            <p:cNvSpPr>
              <a:spLocks noChangeShapeType="1"/>
            </p:cNvSpPr>
            <p:nvPr/>
          </p:nvSpPr>
          <p:spPr bwMode="auto">
            <a:xfrm flipH="1">
              <a:off x="1774431" y="2975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6" name="Line 357"/>
            <p:cNvSpPr>
              <a:spLocks noChangeShapeType="1"/>
            </p:cNvSpPr>
            <p:nvPr/>
          </p:nvSpPr>
          <p:spPr bwMode="auto">
            <a:xfrm>
              <a:off x="181021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7" name="Line 358"/>
            <p:cNvSpPr>
              <a:spLocks noChangeShapeType="1"/>
            </p:cNvSpPr>
            <p:nvPr/>
          </p:nvSpPr>
          <p:spPr bwMode="auto">
            <a:xfrm flipH="1">
              <a:off x="1810216" y="245111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8" name="Line 359"/>
            <p:cNvSpPr>
              <a:spLocks noChangeShapeType="1"/>
            </p:cNvSpPr>
            <p:nvPr/>
          </p:nvSpPr>
          <p:spPr bwMode="auto">
            <a:xfrm>
              <a:off x="171161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49" name="Line 360"/>
            <p:cNvSpPr>
              <a:spLocks noChangeShapeType="1"/>
            </p:cNvSpPr>
            <p:nvPr/>
          </p:nvSpPr>
          <p:spPr bwMode="auto">
            <a:xfrm flipH="1">
              <a:off x="1711611" y="331830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0" name="Oval 363"/>
            <p:cNvSpPr>
              <a:spLocks noChangeArrowheads="1"/>
            </p:cNvSpPr>
            <p:nvPr/>
          </p:nvSpPr>
          <p:spPr bwMode="auto">
            <a:xfrm>
              <a:off x="1421068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1" name="Oval 364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2" name="Oval 365"/>
            <p:cNvSpPr>
              <a:spLocks noChangeArrowheads="1"/>
            </p:cNvSpPr>
            <p:nvPr/>
          </p:nvSpPr>
          <p:spPr bwMode="auto">
            <a:xfrm>
              <a:off x="1554560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3" name="Oval 366"/>
            <p:cNvSpPr>
              <a:spLocks noChangeArrowheads="1"/>
            </p:cNvSpPr>
            <p:nvPr/>
          </p:nvSpPr>
          <p:spPr bwMode="auto">
            <a:xfrm>
              <a:off x="135039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4" name="Oval 367"/>
            <p:cNvSpPr>
              <a:spLocks noChangeArrowheads="1"/>
            </p:cNvSpPr>
            <p:nvPr/>
          </p:nvSpPr>
          <p:spPr bwMode="auto">
            <a:xfrm>
              <a:off x="1421068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5" name="Oval 368"/>
            <p:cNvSpPr>
              <a:spLocks noChangeArrowheads="1"/>
            </p:cNvSpPr>
            <p:nvPr/>
          </p:nvSpPr>
          <p:spPr bwMode="auto">
            <a:xfrm>
              <a:off x="1421068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6" name="Oval 369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7" name="Oval 370"/>
            <p:cNvSpPr>
              <a:spLocks noChangeArrowheads="1"/>
            </p:cNvSpPr>
            <p:nvPr/>
          </p:nvSpPr>
          <p:spPr bwMode="auto">
            <a:xfrm>
              <a:off x="149174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8" name="Oval 371"/>
            <p:cNvSpPr>
              <a:spLocks noChangeArrowheads="1"/>
            </p:cNvSpPr>
            <p:nvPr/>
          </p:nvSpPr>
          <p:spPr bwMode="auto">
            <a:xfrm>
              <a:off x="1554560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59" name="Oval 372"/>
            <p:cNvSpPr>
              <a:spLocks noChangeArrowheads="1"/>
            </p:cNvSpPr>
            <p:nvPr/>
          </p:nvSpPr>
          <p:spPr bwMode="auto">
            <a:xfrm>
              <a:off x="1491740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0" name="Oval 373"/>
            <p:cNvSpPr>
              <a:spLocks noChangeArrowheads="1"/>
            </p:cNvSpPr>
            <p:nvPr/>
          </p:nvSpPr>
          <p:spPr bwMode="auto">
            <a:xfrm>
              <a:off x="1625233" y="3478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1" name="Oval 374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2" name="Oval 375"/>
            <p:cNvSpPr>
              <a:spLocks noChangeArrowheads="1"/>
            </p:cNvSpPr>
            <p:nvPr/>
          </p:nvSpPr>
          <p:spPr bwMode="auto">
            <a:xfrm>
              <a:off x="1695906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3" name="Oval 376"/>
            <p:cNvSpPr>
              <a:spLocks noChangeArrowheads="1"/>
            </p:cNvSpPr>
            <p:nvPr/>
          </p:nvSpPr>
          <p:spPr bwMode="auto">
            <a:xfrm>
              <a:off x="1287575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4" name="Oval 377"/>
            <p:cNvSpPr>
              <a:spLocks noChangeArrowheads="1"/>
            </p:cNvSpPr>
            <p:nvPr/>
          </p:nvSpPr>
          <p:spPr bwMode="auto">
            <a:xfrm>
              <a:off x="1287575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5" name="Oval 378"/>
            <p:cNvSpPr>
              <a:spLocks noChangeArrowheads="1"/>
            </p:cNvSpPr>
            <p:nvPr/>
          </p:nvSpPr>
          <p:spPr bwMode="auto">
            <a:xfrm>
              <a:off x="1421068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6" name="Oval 379"/>
            <p:cNvSpPr>
              <a:spLocks noChangeArrowheads="1"/>
            </p:cNvSpPr>
            <p:nvPr/>
          </p:nvSpPr>
          <p:spPr bwMode="auto">
            <a:xfrm>
              <a:off x="1350395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7" name="Oval 380"/>
            <p:cNvSpPr>
              <a:spLocks noChangeArrowheads="1"/>
            </p:cNvSpPr>
            <p:nvPr/>
          </p:nvSpPr>
          <p:spPr bwMode="auto">
            <a:xfrm>
              <a:off x="1695906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8" name="Oval 381"/>
            <p:cNvSpPr>
              <a:spLocks noChangeArrowheads="1"/>
            </p:cNvSpPr>
            <p:nvPr/>
          </p:nvSpPr>
          <p:spPr bwMode="auto">
            <a:xfrm>
              <a:off x="1287575" y="3478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69" name="Oval 382"/>
            <p:cNvSpPr>
              <a:spLocks noChangeArrowheads="1"/>
            </p:cNvSpPr>
            <p:nvPr/>
          </p:nvSpPr>
          <p:spPr bwMode="auto">
            <a:xfrm>
              <a:off x="1829399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0" name="Oval 383"/>
            <p:cNvSpPr>
              <a:spLocks noChangeArrowheads="1"/>
            </p:cNvSpPr>
            <p:nvPr/>
          </p:nvSpPr>
          <p:spPr bwMode="auto">
            <a:xfrm>
              <a:off x="1625233" y="296077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1" name="Oval 384"/>
            <p:cNvSpPr>
              <a:spLocks noChangeArrowheads="1"/>
            </p:cNvSpPr>
            <p:nvPr/>
          </p:nvSpPr>
          <p:spPr bwMode="auto">
            <a:xfrm>
              <a:off x="1962891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2" name="Oval 385"/>
            <p:cNvSpPr>
              <a:spLocks noChangeArrowheads="1"/>
            </p:cNvSpPr>
            <p:nvPr/>
          </p:nvSpPr>
          <p:spPr bwMode="auto">
            <a:xfrm>
              <a:off x="1625233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3" name="Oval 386"/>
            <p:cNvSpPr>
              <a:spLocks noChangeArrowheads="1"/>
            </p:cNvSpPr>
            <p:nvPr/>
          </p:nvSpPr>
          <p:spPr bwMode="auto">
            <a:xfrm>
              <a:off x="1554560" y="296077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4" name="Oval 387"/>
            <p:cNvSpPr>
              <a:spLocks noChangeArrowheads="1"/>
            </p:cNvSpPr>
            <p:nvPr/>
          </p:nvSpPr>
          <p:spPr bwMode="auto">
            <a:xfrm>
              <a:off x="155456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5" name="Oval 388"/>
            <p:cNvSpPr>
              <a:spLocks noChangeArrowheads="1"/>
            </p:cNvSpPr>
            <p:nvPr/>
          </p:nvSpPr>
          <p:spPr bwMode="auto">
            <a:xfrm>
              <a:off x="149174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6" name="Oval 389"/>
            <p:cNvSpPr>
              <a:spLocks noChangeArrowheads="1"/>
            </p:cNvSpPr>
            <p:nvPr/>
          </p:nvSpPr>
          <p:spPr bwMode="auto">
            <a:xfrm>
              <a:off x="155456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7" name="Oval 390"/>
            <p:cNvSpPr>
              <a:spLocks noChangeArrowheads="1"/>
            </p:cNvSpPr>
            <p:nvPr/>
          </p:nvSpPr>
          <p:spPr bwMode="auto">
            <a:xfrm>
              <a:off x="2167056" y="365300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8" name="Oval 391"/>
            <p:cNvSpPr>
              <a:spLocks noChangeArrowheads="1"/>
            </p:cNvSpPr>
            <p:nvPr/>
          </p:nvSpPr>
          <p:spPr bwMode="auto">
            <a:xfrm>
              <a:off x="1695906" y="3827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79" name="Oval 392"/>
            <p:cNvSpPr>
              <a:spLocks noChangeArrowheads="1"/>
            </p:cNvSpPr>
            <p:nvPr/>
          </p:nvSpPr>
          <p:spPr bwMode="auto">
            <a:xfrm>
              <a:off x="2033564" y="399531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0" name="Oval 393"/>
            <p:cNvSpPr>
              <a:spLocks noChangeArrowheads="1"/>
            </p:cNvSpPr>
            <p:nvPr/>
          </p:nvSpPr>
          <p:spPr bwMode="auto">
            <a:xfrm>
              <a:off x="1962891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1" name="Oval 394"/>
            <p:cNvSpPr>
              <a:spLocks noChangeArrowheads="1"/>
            </p:cNvSpPr>
            <p:nvPr/>
          </p:nvSpPr>
          <p:spPr bwMode="auto">
            <a:xfrm>
              <a:off x="1491740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2" name="Oval 395"/>
            <p:cNvSpPr>
              <a:spLocks noChangeArrowheads="1"/>
            </p:cNvSpPr>
            <p:nvPr/>
          </p:nvSpPr>
          <p:spPr bwMode="auto">
            <a:xfrm>
              <a:off x="1695906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3" name="Oval 396"/>
            <p:cNvSpPr>
              <a:spLocks noChangeArrowheads="1"/>
            </p:cNvSpPr>
            <p:nvPr/>
          </p:nvSpPr>
          <p:spPr bwMode="auto">
            <a:xfrm>
              <a:off x="1625233" y="3128129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4" name="Oval 397"/>
            <p:cNvSpPr>
              <a:spLocks noChangeArrowheads="1"/>
            </p:cNvSpPr>
            <p:nvPr/>
          </p:nvSpPr>
          <p:spPr bwMode="auto">
            <a:xfrm>
              <a:off x="1695906" y="3303088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5" name="Line 463"/>
            <p:cNvSpPr>
              <a:spLocks noChangeShapeType="1"/>
            </p:cNvSpPr>
            <p:nvPr/>
          </p:nvSpPr>
          <p:spPr bwMode="auto">
            <a:xfrm flipH="1" flipV="1">
              <a:off x="1727316" y="3706253"/>
              <a:ext cx="7853" cy="152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6" name="Line 465"/>
            <p:cNvSpPr>
              <a:spLocks noChangeShapeType="1"/>
            </p:cNvSpPr>
            <p:nvPr/>
          </p:nvSpPr>
          <p:spPr bwMode="auto">
            <a:xfrm flipH="1" flipV="1">
              <a:off x="1695906" y="3675825"/>
              <a:ext cx="15705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7" name="Rectangle 566"/>
            <p:cNvSpPr>
              <a:spLocks noChangeArrowheads="1"/>
            </p:cNvSpPr>
            <p:nvPr/>
          </p:nvSpPr>
          <p:spPr bwMode="auto">
            <a:xfrm>
              <a:off x="1782284" y="2177268"/>
              <a:ext cx="1193580" cy="45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8" name="Rectangle 567"/>
            <p:cNvSpPr>
              <a:spLocks noChangeArrowheads="1"/>
            </p:cNvSpPr>
            <p:nvPr/>
          </p:nvSpPr>
          <p:spPr bwMode="auto">
            <a:xfrm>
              <a:off x="1782284" y="2177268"/>
              <a:ext cx="1193580" cy="4564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89" name="Line 568"/>
            <p:cNvSpPr>
              <a:spLocks noChangeShapeType="1"/>
            </p:cNvSpPr>
            <p:nvPr/>
          </p:nvSpPr>
          <p:spPr bwMode="auto">
            <a:xfrm>
              <a:off x="1782284" y="2177268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0" name="Line 569"/>
            <p:cNvSpPr>
              <a:spLocks noChangeShapeType="1"/>
            </p:cNvSpPr>
            <p:nvPr/>
          </p:nvSpPr>
          <p:spPr bwMode="auto">
            <a:xfrm>
              <a:off x="1782284" y="2633681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1" name="Line 570"/>
            <p:cNvSpPr>
              <a:spLocks noChangeShapeType="1"/>
            </p:cNvSpPr>
            <p:nvPr/>
          </p:nvSpPr>
          <p:spPr bwMode="auto">
            <a:xfrm flipV="1">
              <a:off x="2975864" y="2177268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2" name="Line 571"/>
            <p:cNvSpPr>
              <a:spLocks noChangeShapeType="1"/>
            </p:cNvSpPr>
            <p:nvPr/>
          </p:nvSpPr>
          <p:spPr bwMode="auto">
            <a:xfrm flipV="1">
              <a:off x="1782284" y="2177268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3" name="Rectangle 578"/>
            <p:cNvSpPr>
              <a:spLocks noChangeArrowheads="1"/>
            </p:cNvSpPr>
            <p:nvPr/>
          </p:nvSpPr>
          <p:spPr bwMode="auto">
            <a:xfrm>
              <a:off x="1982027" y="2189439"/>
              <a:ext cx="43601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pacienti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394" name="Line 579"/>
            <p:cNvSpPr>
              <a:spLocks noChangeShapeType="1"/>
            </p:cNvSpPr>
            <p:nvPr/>
          </p:nvSpPr>
          <p:spPr bwMode="auto">
            <a:xfrm>
              <a:off x="1865184" y="2260944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5" name="Line 580"/>
            <p:cNvSpPr>
              <a:spLocks noChangeShapeType="1"/>
            </p:cNvSpPr>
            <p:nvPr/>
          </p:nvSpPr>
          <p:spPr bwMode="auto">
            <a:xfrm>
              <a:off x="1896594" y="223051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6" name="Rectangle 581"/>
            <p:cNvSpPr>
              <a:spLocks noChangeArrowheads="1"/>
            </p:cNvSpPr>
            <p:nvPr/>
          </p:nvSpPr>
          <p:spPr bwMode="auto">
            <a:xfrm>
              <a:off x="1982027" y="2333970"/>
              <a:ext cx="45525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kontroly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397" name="Line 582"/>
            <p:cNvSpPr>
              <a:spLocks noChangeShapeType="1"/>
            </p:cNvSpPr>
            <p:nvPr/>
          </p:nvSpPr>
          <p:spPr bwMode="auto">
            <a:xfrm>
              <a:off x="1865184" y="240547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8" name="Line 583"/>
            <p:cNvSpPr>
              <a:spLocks noChangeShapeType="1"/>
            </p:cNvSpPr>
            <p:nvPr/>
          </p:nvSpPr>
          <p:spPr bwMode="auto">
            <a:xfrm>
              <a:off x="1896594" y="237504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99" name="Line 584"/>
            <p:cNvSpPr>
              <a:spLocks noChangeShapeType="1"/>
            </p:cNvSpPr>
            <p:nvPr/>
          </p:nvSpPr>
          <p:spPr bwMode="auto">
            <a:xfrm>
              <a:off x="1880889" y="239026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0" name="Line 585"/>
            <p:cNvSpPr>
              <a:spLocks noChangeShapeType="1"/>
            </p:cNvSpPr>
            <p:nvPr/>
          </p:nvSpPr>
          <p:spPr bwMode="auto">
            <a:xfrm flipH="1">
              <a:off x="1880889" y="239026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1" name="Rectangle 586"/>
            <p:cNvSpPr>
              <a:spLocks noChangeArrowheads="1"/>
            </p:cNvSpPr>
            <p:nvPr/>
          </p:nvSpPr>
          <p:spPr bwMode="auto">
            <a:xfrm>
              <a:off x="1982027" y="2470894"/>
              <a:ext cx="97943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podpůrné vektory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402" name="Oval 587"/>
            <p:cNvSpPr>
              <a:spLocks noChangeArrowheads="1"/>
            </p:cNvSpPr>
            <p:nvPr/>
          </p:nvSpPr>
          <p:spPr bwMode="auto">
            <a:xfrm>
              <a:off x="1865184" y="2511971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3" name="Line 602"/>
            <p:cNvSpPr>
              <a:spLocks noChangeShapeType="1"/>
            </p:cNvSpPr>
            <p:nvPr/>
          </p:nvSpPr>
          <p:spPr bwMode="auto">
            <a:xfrm flipV="1">
              <a:off x="634552" y="4694199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4" name="Line 605"/>
            <p:cNvSpPr>
              <a:spLocks noChangeShapeType="1"/>
            </p:cNvSpPr>
            <p:nvPr/>
          </p:nvSpPr>
          <p:spPr bwMode="auto">
            <a:xfrm flipV="1">
              <a:off x="980062" y="4694199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5" name="Line 656"/>
            <p:cNvSpPr>
              <a:spLocks noChangeShapeType="1"/>
            </p:cNvSpPr>
            <p:nvPr/>
          </p:nvSpPr>
          <p:spPr bwMode="auto">
            <a:xfrm>
              <a:off x="469650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6" name="Line 657"/>
            <p:cNvSpPr>
              <a:spLocks noChangeShapeType="1"/>
            </p:cNvSpPr>
            <p:nvPr/>
          </p:nvSpPr>
          <p:spPr bwMode="auto">
            <a:xfrm>
              <a:off x="501060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7" name="Line 662"/>
            <p:cNvSpPr>
              <a:spLocks noChangeShapeType="1"/>
            </p:cNvSpPr>
            <p:nvPr/>
          </p:nvSpPr>
          <p:spPr bwMode="auto">
            <a:xfrm>
              <a:off x="60314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8" name="Line 663"/>
            <p:cNvSpPr>
              <a:spLocks noChangeShapeType="1"/>
            </p:cNvSpPr>
            <p:nvPr/>
          </p:nvSpPr>
          <p:spPr bwMode="auto">
            <a:xfrm>
              <a:off x="63455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09" name="Line 666"/>
            <p:cNvSpPr>
              <a:spLocks noChangeShapeType="1"/>
            </p:cNvSpPr>
            <p:nvPr/>
          </p:nvSpPr>
          <p:spPr bwMode="auto">
            <a:xfrm>
              <a:off x="94865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0" name="Line 667"/>
            <p:cNvSpPr>
              <a:spLocks noChangeShapeType="1"/>
            </p:cNvSpPr>
            <p:nvPr/>
          </p:nvSpPr>
          <p:spPr bwMode="auto">
            <a:xfrm>
              <a:off x="98006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1" name="Line 676"/>
            <p:cNvSpPr>
              <a:spLocks noChangeShapeType="1"/>
            </p:cNvSpPr>
            <p:nvPr/>
          </p:nvSpPr>
          <p:spPr bwMode="auto">
            <a:xfrm>
              <a:off x="101147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2" name="Line 677"/>
            <p:cNvSpPr>
              <a:spLocks noChangeShapeType="1"/>
            </p:cNvSpPr>
            <p:nvPr/>
          </p:nvSpPr>
          <p:spPr bwMode="auto">
            <a:xfrm>
              <a:off x="104288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3" name="Line 700"/>
            <p:cNvSpPr>
              <a:spLocks noChangeShapeType="1"/>
            </p:cNvSpPr>
            <p:nvPr/>
          </p:nvSpPr>
          <p:spPr bwMode="auto">
            <a:xfrm>
              <a:off x="603142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4" name="Line 701"/>
            <p:cNvSpPr>
              <a:spLocks noChangeShapeType="1"/>
            </p:cNvSpPr>
            <p:nvPr/>
          </p:nvSpPr>
          <p:spPr bwMode="auto">
            <a:xfrm>
              <a:off x="634552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5" name="Line 704"/>
            <p:cNvSpPr>
              <a:spLocks noChangeShapeType="1"/>
            </p:cNvSpPr>
            <p:nvPr/>
          </p:nvSpPr>
          <p:spPr bwMode="auto">
            <a:xfrm>
              <a:off x="736635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6" name="Line 705"/>
            <p:cNvSpPr>
              <a:spLocks noChangeShapeType="1"/>
            </p:cNvSpPr>
            <p:nvPr/>
          </p:nvSpPr>
          <p:spPr bwMode="auto">
            <a:xfrm>
              <a:off x="768045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7" name="Line 728"/>
            <p:cNvSpPr>
              <a:spLocks noChangeShapeType="1"/>
            </p:cNvSpPr>
            <p:nvPr/>
          </p:nvSpPr>
          <p:spPr bwMode="auto">
            <a:xfrm>
              <a:off x="469650" y="472462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18" name="Line 729"/>
            <p:cNvSpPr>
              <a:spLocks noChangeShapeType="1"/>
            </p:cNvSpPr>
            <p:nvPr/>
          </p:nvSpPr>
          <p:spPr bwMode="auto">
            <a:xfrm>
              <a:off x="501060" y="469419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419" name="Přímá spojnice 1418"/>
            <p:cNvCxnSpPr/>
            <p:nvPr/>
          </p:nvCxnSpPr>
          <p:spPr>
            <a:xfrm>
              <a:off x="1023606" y="2230516"/>
              <a:ext cx="1904576" cy="211833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420" name="Přímá spojnice 1419"/>
            <p:cNvCxnSpPr/>
            <p:nvPr/>
          </p:nvCxnSpPr>
          <p:spPr>
            <a:xfrm>
              <a:off x="266750" y="2789804"/>
              <a:ext cx="1780612" cy="198046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421" name="Rectangle 578"/>
            <p:cNvSpPr>
              <a:spLocks noChangeArrowheads="1"/>
            </p:cNvSpPr>
            <p:nvPr/>
          </p:nvSpPr>
          <p:spPr bwMode="auto">
            <a:xfrm>
              <a:off x="2878770" y="4793689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422" name="Rectangle 578"/>
            <p:cNvSpPr>
              <a:spLocks noChangeArrowheads="1"/>
            </p:cNvSpPr>
            <p:nvPr/>
          </p:nvSpPr>
          <p:spPr bwMode="auto">
            <a:xfrm>
              <a:off x="107504" y="2196421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2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423" name="Skupina 1422"/>
          <p:cNvGrpSpPr/>
          <p:nvPr/>
        </p:nvGrpSpPr>
        <p:grpSpPr>
          <a:xfrm>
            <a:off x="3072546" y="1516558"/>
            <a:ext cx="2895463" cy="2851577"/>
            <a:chOff x="3072546" y="2089591"/>
            <a:chExt cx="2895463" cy="2851577"/>
          </a:xfrm>
        </p:grpSpPr>
        <p:sp>
          <p:nvSpPr>
            <p:cNvPr id="1424" name="Line 594"/>
            <p:cNvSpPr>
              <a:spLocks noChangeShapeType="1"/>
            </p:cNvSpPr>
            <p:nvPr/>
          </p:nvSpPr>
          <p:spPr bwMode="auto">
            <a:xfrm>
              <a:off x="3205098" y="4781479"/>
              <a:ext cx="273267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5" name="Line 596"/>
            <p:cNvSpPr>
              <a:spLocks noChangeShapeType="1"/>
            </p:cNvSpPr>
            <p:nvPr/>
          </p:nvSpPr>
          <p:spPr bwMode="auto">
            <a:xfrm flipV="1">
              <a:off x="3197246" y="2180874"/>
              <a:ext cx="0" cy="2601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6" name="Line 602"/>
            <p:cNvSpPr>
              <a:spLocks noChangeShapeType="1"/>
            </p:cNvSpPr>
            <p:nvPr/>
          </p:nvSpPr>
          <p:spPr bwMode="auto">
            <a:xfrm flipV="1">
              <a:off x="3597723" y="4691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7" name="Line 605"/>
            <p:cNvSpPr>
              <a:spLocks noChangeShapeType="1"/>
            </p:cNvSpPr>
            <p:nvPr/>
          </p:nvSpPr>
          <p:spPr bwMode="auto">
            <a:xfrm flipV="1">
              <a:off x="3943233" y="4691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8" name="Line 618"/>
            <p:cNvSpPr>
              <a:spLocks noChangeShapeType="1"/>
            </p:cNvSpPr>
            <p:nvPr/>
          </p:nvSpPr>
          <p:spPr bwMode="auto">
            <a:xfrm>
              <a:off x="5309568" y="2120019"/>
              <a:ext cx="0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29" name="Line 642"/>
            <p:cNvSpPr>
              <a:spLocks noChangeShapeType="1"/>
            </p:cNvSpPr>
            <p:nvPr/>
          </p:nvSpPr>
          <p:spPr bwMode="auto">
            <a:xfrm>
              <a:off x="4382973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0" name="Line 643"/>
            <p:cNvSpPr>
              <a:spLocks noChangeShapeType="1"/>
            </p:cNvSpPr>
            <p:nvPr/>
          </p:nvSpPr>
          <p:spPr bwMode="auto">
            <a:xfrm>
              <a:off x="4414383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1" name="Line 644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2" name="Line 645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3" name="Line 646"/>
            <p:cNvSpPr>
              <a:spLocks noChangeShapeType="1"/>
            </p:cNvSpPr>
            <p:nvPr/>
          </p:nvSpPr>
          <p:spPr bwMode="auto">
            <a:xfrm>
              <a:off x="4524318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4" name="Line 647"/>
            <p:cNvSpPr>
              <a:spLocks noChangeShapeType="1"/>
            </p:cNvSpPr>
            <p:nvPr/>
          </p:nvSpPr>
          <p:spPr bwMode="auto">
            <a:xfrm>
              <a:off x="4555728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5" name="Line 648"/>
            <p:cNvSpPr>
              <a:spLocks noChangeShapeType="1"/>
            </p:cNvSpPr>
            <p:nvPr/>
          </p:nvSpPr>
          <p:spPr bwMode="auto">
            <a:xfrm>
              <a:off x="391182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6" name="Line 649"/>
            <p:cNvSpPr>
              <a:spLocks noChangeShapeType="1"/>
            </p:cNvSpPr>
            <p:nvPr/>
          </p:nvSpPr>
          <p:spPr bwMode="auto">
            <a:xfrm>
              <a:off x="394323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7" name="Line 650"/>
            <p:cNvSpPr>
              <a:spLocks noChangeShapeType="1"/>
            </p:cNvSpPr>
            <p:nvPr/>
          </p:nvSpPr>
          <p:spPr bwMode="auto">
            <a:xfrm>
              <a:off x="4320153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8" name="Line 651"/>
            <p:cNvSpPr>
              <a:spLocks noChangeShapeType="1"/>
            </p:cNvSpPr>
            <p:nvPr/>
          </p:nvSpPr>
          <p:spPr bwMode="auto">
            <a:xfrm>
              <a:off x="4351563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39" name="Line 652"/>
            <p:cNvSpPr>
              <a:spLocks noChangeShapeType="1"/>
            </p:cNvSpPr>
            <p:nvPr/>
          </p:nvSpPr>
          <p:spPr bwMode="auto">
            <a:xfrm>
              <a:off x="4249481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0" name="Line 653"/>
            <p:cNvSpPr>
              <a:spLocks noChangeShapeType="1"/>
            </p:cNvSpPr>
            <p:nvPr/>
          </p:nvSpPr>
          <p:spPr bwMode="auto">
            <a:xfrm>
              <a:off x="4280891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1" name="Line 654"/>
            <p:cNvSpPr>
              <a:spLocks noChangeShapeType="1"/>
            </p:cNvSpPr>
            <p:nvPr/>
          </p:nvSpPr>
          <p:spPr bwMode="auto">
            <a:xfrm>
              <a:off x="4382973" y="367943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2" name="Line 655"/>
            <p:cNvSpPr>
              <a:spLocks noChangeShapeType="1"/>
            </p:cNvSpPr>
            <p:nvPr/>
          </p:nvSpPr>
          <p:spPr bwMode="auto">
            <a:xfrm>
              <a:off x="4414383" y="3649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3" name="Line 656"/>
            <p:cNvSpPr>
              <a:spLocks noChangeShapeType="1"/>
            </p:cNvSpPr>
            <p:nvPr/>
          </p:nvSpPr>
          <p:spPr bwMode="auto">
            <a:xfrm>
              <a:off x="3432821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4" name="Line 657"/>
            <p:cNvSpPr>
              <a:spLocks noChangeShapeType="1"/>
            </p:cNvSpPr>
            <p:nvPr/>
          </p:nvSpPr>
          <p:spPr bwMode="auto">
            <a:xfrm>
              <a:off x="3464231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5" name="Line 658"/>
            <p:cNvSpPr>
              <a:spLocks noChangeShapeType="1"/>
            </p:cNvSpPr>
            <p:nvPr/>
          </p:nvSpPr>
          <p:spPr bwMode="auto">
            <a:xfrm>
              <a:off x="432015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6" name="Line 659"/>
            <p:cNvSpPr>
              <a:spLocks noChangeShapeType="1"/>
            </p:cNvSpPr>
            <p:nvPr/>
          </p:nvSpPr>
          <p:spPr bwMode="auto">
            <a:xfrm>
              <a:off x="435156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7" name="Line 660"/>
            <p:cNvSpPr>
              <a:spLocks noChangeShapeType="1"/>
            </p:cNvSpPr>
            <p:nvPr/>
          </p:nvSpPr>
          <p:spPr bwMode="auto">
            <a:xfrm>
              <a:off x="3841151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8" name="Line 661"/>
            <p:cNvSpPr>
              <a:spLocks noChangeShapeType="1"/>
            </p:cNvSpPr>
            <p:nvPr/>
          </p:nvSpPr>
          <p:spPr bwMode="auto">
            <a:xfrm>
              <a:off x="3872561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49" name="Line 662"/>
            <p:cNvSpPr>
              <a:spLocks noChangeShapeType="1"/>
            </p:cNvSpPr>
            <p:nvPr/>
          </p:nvSpPr>
          <p:spPr bwMode="auto">
            <a:xfrm>
              <a:off x="356631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0" name="Line 663"/>
            <p:cNvSpPr>
              <a:spLocks noChangeShapeType="1"/>
            </p:cNvSpPr>
            <p:nvPr/>
          </p:nvSpPr>
          <p:spPr bwMode="auto">
            <a:xfrm>
              <a:off x="359772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1" name="Line 664"/>
            <p:cNvSpPr>
              <a:spLocks noChangeShapeType="1"/>
            </p:cNvSpPr>
            <p:nvPr/>
          </p:nvSpPr>
          <p:spPr bwMode="auto">
            <a:xfrm>
              <a:off x="4045316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2" name="Line 665"/>
            <p:cNvSpPr>
              <a:spLocks noChangeShapeType="1"/>
            </p:cNvSpPr>
            <p:nvPr/>
          </p:nvSpPr>
          <p:spPr bwMode="auto">
            <a:xfrm>
              <a:off x="4076726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3" name="Line 666"/>
            <p:cNvSpPr>
              <a:spLocks noChangeShapeType="1"/>
            </p:cNvSpPr>
            <p:nvPr/>
          </p:nvSpPr>
          <p:spPr bwMode="auto">
            <a:xfrm>
              <a:off x="391182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4" name="Line 667"/>
            <p:cNvSpPr>
              <a:spLocks noChangeShapeType="1"/>
            </p:cNvSpPr>
            <p:nvPr/>
          </p:nvSpPr>
          <p:spPr bwMode="auto">
            <a:xfrm>
              <a:off x="394323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5" name="Line 668"/>
            <p:cNvSpPr>
              <a:spLocks noChangeShapeType="1"/>
            </p:cNvSpPr>
            <p:nvPr/>
          </p:nvSpPr>
          <p:spPr bwMode="auto">
            <a:xfrm>
              <a:off x="4382973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6" name="Line 669"/>
            <p:cNvSpPr>
              <a:spLocks noChangeShapeType="1"/>
            </p:cNvSpPr>
            <p:nvPr/>
          </p:nvSpPr>
          <p:spPr bwMode="auto">
            <a:xfrm>
              <a:off x="4414383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7" name="Line 670"/>
            <p:cNvSpPr>
              <a:spLocks noChangeShapeType="1"/>
            </p:cNvSpPr>
            <p:nvPr/>
          </p:nvSpPr>
          <p:spPr bwMode="auto">
            <a:xfrm>
              <a:off x="3636986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8" name="Line 671"/>
            <p:cNvSpPr>
              <a:spLocks noChangeShapeType="1"/>
            </p:cNvSpPr>
            <p:nvPr/>
          </p:nvSpPr>
          <p:spPr bwMode="auto">
            <a:xfrm>
              <a:off x="3668396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9" name="Line 672"/>
            <p:cNvSpPr>
              <a:spLocks noChangeShapeType="1"/>
            </p:cNvSpPr>
            <p:nvPr/>
          </p:nvSpPr>
          <p:spPr bwMode="auto">
            <a:xfrm>
              <a:off x="4178808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0" name="Line 673"/>
            <p:cNvSpPr>
              <a:spLocks noChangeShapeType="1"/>
            </p:cNvSpPr>
            <p:nvPr/>
          </p:nvSpPr>
          <p:spPr bwMode="auto">
            <a:xfrm>
              <a:off x="4210218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1" name="Line 674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2" name="Line 675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3" name="Line 676"/>
            <p:cNvSpPr>
              <a:spLocks noChangeShapeType="1"/>
            </p:cNvSpPr>
            <p:nvPr/>
          </p:nvSpPr>
          <p:spPr bwMode="auto">
            <a:xfrm>
              <a:off x="397464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4" name="Line 677"/>
            <p:cNvSpPr>
              <a:spLocks noChangeShapeType="1"/>
            </p:cNvSpPr>
            <p:nvPr/>
          </p:nvSpPr>
          <p:spPr bwMode="auto">
            <a:xfrm>
              <a:off x="400605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5" name="Line 678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6" name="Line 679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7" name="Line 680"/>
            <p:cNvSpPr>
              <a:spLocks noChangeShapeType="1"/>
            </p:cNvSpPr>
            <p:nvPr/>
          </p:nvSpPr>
          <p:spPr bwMode="auto">
            <a:xfrm>
              <a:off x="3841151" y="4546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8" name="Line 681"/>
            <p:cNvSpPr>
              <a:spLocks noChangeShapeType="1"/>
            </p:cNvSpPr>
            <p:nvPr/>
          </p:nvSpPr>
          <p:spPr bwMode="auto">
            <a:xfrm>
              <a:off x="3872561" y="451618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69" name="Line 682"/>
            <p:cNvSpPr>
              <a:spLocks noChangeShapeType="1"/>
            </p:cNvSpPr>
            <p:nvPr/>
          </p:nvSpPr>
          <p:spPr bwMode="auto">
            <a:xfrm>
              <a:off x="4453646" y="3329514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0" name="Line 683"/>
            <p:cNvSpPr>
              <a:spLocks noChangeShapeType="1"/>
            </p:cNvSpPr>
            <p:nvPr/>
          </p:nvSpPr>
          <p:spPr bwMode="auto">
            <a:xfrm>
              <a:off x="4485056" y="3299087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1" name="Line 684"/>
            <p:cNvSpPr>
              <a:spLocks noChangeShapeType="1"/>
            </p:cNvSpPr>
            <p:nvPr/>
          </p:nvSpPr>
          <p:spPr bwMode="auto">
            <a:xfrm>
              <a:off x="391182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2" name="Line 685"/>
            <p:cNvSpPr>
              <a:spLocks noChangeShapeType="1"/>
            </p:cNvSpPr>
            <p:nvPr/>
          </p:nvSpPr>
          <p:spPr bwMode="auto">
            <a:xfrm>
              <a:off x="394323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3" name="Line 686"/>
            <p:cNvSpPr>
              <a:spLocks noChangeShapeType="1"/>
            </p:cNvSpPr>
            <p:nvPr/>
          </p:nvSpPr>
          <p:spPr bwMode="auto">
            <a:xfrm>
              <a:off x="4524318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4" name="Line 687"/>
            <p:cNvSpPr>
              <a:spLocks noChangeShapeType="1"/>
            </p:cNvSpPr>
            <p:nvPr/>
          </p:nvSpPr>
          <p:spPr bwMode="auto">
            <a:xfrm>
              <a:off x="4555728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5" name="Line 688"/>
            <p:cNvSpPr>
              <a:spLocks noChangeShapeType="1"/>
            </p:cNvSpPr>
            <p:nvPr/>
          </p:nvSpPr>
          <p:spPr bwMode="auto">
            <a:xfrm>
              <a:off x="4382973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6" name="Line 689"/>
            <p:cNvSpPr>
              <a:spLocks noChangeShapeType="1"/>
            </p:cNvSpPr>
            <p:nvPr/>
          </p:nvSpPr>
          <p:spPr bwMode="auto">
            <a:xfrm>
              <a:off x="4414383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7" name="Line 690"/>
            <p:cNvSpPr>
              <a:spLocks noChangeShapeType="1"/>
            </p:cNvSpPr>
            <p:nvPr/>
          </p:nvSpPr>
          <p:spPr bwMode="auto">
            <a:xfrm>
              <a:off x="4115988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8" name="Line 691"/>
            <p:cNvSpPr>
              <a:spLocks noChangeShapeType="1"/>
            </p:cNvSpPr>
            <p:nvPr/>
          </p:nvSpPr>
          <p:spPr bwMode="auto">
            <a:xfrm>
              <a:off x="4147398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79" name="Line 692"/>
            <p:cNvSpPr>
              <a:spLocks noChangeShapeType="1"/>
            </p:cNvSpPr>
            <p:nvPr/>
          </p:nvSpPr>
          <p:spPr bwMode="auto">
            <a:xfrm>
              <a:off x="4178808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0" name="Line 693"/>
            <p:cNvSpPr>
              <a:spLocks noChangeShapeType="1"/>
            </p:cNvSpPr>
            <p:nvPr/>
          </p:nvSpPr>
          <p:spPr bwMode="auto">
            <a:xfrm>
              <a:off x="4210218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1" name="Line 694"/>
            <p:cNvSpPr>
              <a:spLocks noChangeShapeType="1"/>
            </p:cNvSpPr>
            <p:nvPr/>
          </p:nvSpPr>
          <p:spPr bwMode="auto">
            <a:xfrm>
              <a:off x="4453646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2" name="Line 695"/>
            <p:cNvSpPr>
              <a:spLocks noChangeShapeType="1"/>
            </p:cNvSpPr>
            <p:nvPr/>
          </p:nvSpPr>
          <p:spPr bwMode="auto">
            <a:xfrm>
              <a:off x="4485056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3" name="Line 696"/>
            <p:cNvSpPr>
              <a:spLocks noChangeShapeType="1"/>
            </p:cNvSpPr>
            <p:nvPr/>
          </p:nvSpPr>
          <p:spPr bwMode="auto">
            <a:xfrm>
              <a:off x="4594991" y="350447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4" name="Line 697"/>
            <p:cNvSpPr>
              <a:spLocks noChangeShapeType="1"/>
            </p:cNvSpPr>
            <p:nvPr/>
          </p:nvSpPr>
          <p:spPr bwMode="auto">
            <a:xfrm>
              <a:off x="4626401" y="347404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5" name="Line 698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6" name="Line 699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7" name="Line 700"/>
            <p:cNvSpPr>
              <a:spLocks noChangeShapeType="1"/>
            </p:cNvSpPr>
            <p:nvPr/>
          </p:nvSpPr>
          <p:spPr bwMode="auto">
            <a:xfrm>
              <a:off x="3566313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8" name="Line 701"/>
            <p:cNvSpPr>
              <a:spLocks noChangeShapeType="1"/>
            </p:cNvSpPr>
            <p:nvPr/>
          </p:nvSpPr>
          <p:spPr bwMode="auto">
            <a:xfrm>
              <a:off x="3597723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89" name="Line 702"/>
            <p:cNvSpPr>
              <a:spLocks noChangeShapeType="1"/>
            </p:cNvSpPr>
            <p:nvPr/>
          </p:nvSpPr>
          <p:spPr bwMode="auto">
            <a:xfrm>
              <a:off x="3770478" y="4546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0" name="Line 703"/>
            <p:cNvSpPr>
              <a:spLocks noChangeShapeType="1"/>
            </p:cNvSpPr>
            <p:nvPr/>
          </p:nvSpPr>
          <p:spPr bwMode="auto">
            <a:xfrm>
              <a:off x="3801888" y="451618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1" name="Line 704"/>
            <p:cNvSpPr>
              <a:spLocks noChangeShapeType="1"/>
            </p:cNvSpPr>
            <p:nvPr/>
          </p:nvSpPr>
          <p:spPr bwMode="auto">
            <a:xfrm>
              <a:off x="3699806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2" name="Line 705"/>
            <p:cNvSpPr>
              <a:spLocks noChangeShapeType="1"/>
            </p:cNvSpPr>
            <p:nvPr/>
          </p:nvSpPr>
          <p:spPr bwMode="auto">
            <a:xfrm>
              <a:off x="3731216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3" name="Line 706"/>
            <p:cNvSpPr>
              <a:spLocks noChangeShapeType="1"/>
            </p:cNvSpPr>
            <p:nvPr/>
          </p:nvSpPr>
          <p:spPr bwMode="auto">
            <a:xfrm>
              <a:off x="3841151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4" name="Line 707"/>
            <p:cNvSpPr>
              <a:spLocks noChangeShapeType="1"/>
            </p:cNvSpPr>
            <p:nvPr/>
          </p:nvSpPr>
          <p:spPr bwMode="auto">
            <a:xfrm>
              <a:off x="3872561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5" name="Line 708"/>
            <p:cNvSpPr>
              <a:spLocks noChangeShapeType="1"/>
            </p:cNvSpPr>
            <p:nvPr/>
          </p:nvSpPr>
          <p:spPr bwMode="auto">
            <a:xfrm>
              <a:off x="4657811" y="367943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6" name="Line 709"/>
            <p:cNvSpPr>
              <a:spLocks noChangeShapeType="1"/>
            </p:cNvSpPr>
            <p:nvPr/>
          </p:nvSpPr>
          <p:spPr bwMode="auto">
            <a:xfrm>
              <a:off x="4689221" y="3649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7" name="Line 710"/>
            <p:cNvSpPr>
              <a:spLocks noChangeShapeType="1"/>
            </p:cNvSpPr>
            <p:nvPr/>
          </p:nvSpPr>
          <p:spPr bwMode="auto">
            <a:xfrm>
              <a:off x="4249481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8" name="Line 711"/>
            <p:cNvSpPr>
              <a:spLocks noChangeShapeType="1"/>
            </p:cNvSpPr>
            <p:nvPr/>
          </p:nvSpPr>
          <p:spPr bwMode="auto">
            <a:xfrm>
              <a:off x="4280891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99" name="Line 712"/>
            <p:cNvSpPr>
              <a:spLocks noChangeShapeType="1"/>
            </p:cNvSpPr>
            <p:nvPr/>
          </p:nvSpPr>
          <p:spPr bwMode="auto">
            <a:xfrm>
              <a:off x="4249481" y="367943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0" name="Line 713"/>
            <p:cNvSpPr>
              <a:spLocks noChangeShapeType="1"/>
            </p:cNvSpPr>
            <p:nvPr/>
          </p:nvSpPr>
          <p:spPr bwMode="auto">
            <a:xfrm>
              <a:off x="4280891" y="3649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1" name="Line 714"/>
            <p:cNvSpPr>
              <a:spLocks noChangeShapeType="1"/>
            </p:cNvSpPr>
            <p:nvPr/>
          </p:nvSpPr>
          <p:spPr bwMode="auto">
            <a:xfrm>
              <a:off x="4382973" y="3854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2" name="Line 715"/>
            <p:cNvSpPr>
              <a:spLocks noChangeShapeType="1"/>
            </p:cNvSpPr>
            <p:nvPr/>
          </p:nvSpPr>
          <p:spPr bwMode="auto">
            <a:xfrm>
              <a:off x="4414383" y="382396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3" name="Line 716"/>
            <p:cNvSpPr>
              <a:spLocks noChangeShapeType="1"/>
            </p:cNvSpPr>
            <p:nvPr/>
          </p:nvSpPr>
          <p:spPr bwMode="auto">
            <a:xfrm>
              <a:off x="4178808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4" name="Line 717"/>
            <p:cNvSpPr>
              <a:spLocks noChangeShapeType="1"/>
            </p:cNvSpPr>
            <p:nvPr/>
          </p:nvSpPr>
          <p:spPr bwMode="auto">
            <a:xfrm>
              <a:off x="4210218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5" name="Line 718"/>
            <p:cNvSpPr>
              <a:spLocks noChangeShapeType="1"/>
            </p:cNvSpPr>
            <p:nvPr/>
          </p:nvSpPr>
          <p:spPr bwMode="auto">
            <a:xfrm>
              <a:off x="397464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6" name="Line 719"/>
            <p:cNvSpPr>
              <a:spLocks noChangeShapeType="1"/>
            </p:cNvSpPr>
            <p:nvPr/>
          </p:nvSpPr>
          <p:spPr bwMode="auto">
            <a:xfrm>
              <a:off x="400605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7" name="Line 720"/>
            <p:cNvSpPr>
              <a:spLocks noChangeShapeType="1"/>
            </p:cNvSpPr>
            <p:nvPr/>
          </p:nvSpPr>
          <p:spPr bwMode="auto">
            <a:xfrm>
              <a:off x="391182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8" name="Line 721"/>
            <p:cNvSpPr>
              <a:spLocks noChangeShapeType="1"/>
            </p:cNvSpPr>
            <p:nvPr/>
          </p:nvSpPr>
          <p:spPr bwMode="auto">
            <a:xfrm>
              <a:off x="394323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09" name="Line 722"/>
            <p:cNvSpPr>
              <a:spLocks noChangeShapeType="1"/>
            </p:cNvSpPr>
            <p:nvPr/>
          </p:nvSpPr>
          <p:spPr bwMode="auto">
            <a:xfrm>
              <a:off x="4178808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0" name="Line 723"/>
            <p:cNvSpPr>
              <a:spLocks noChangeShapeType="1"/>
            </p:cNvSpPr>
            <p:nvPr/>
          </p:nvSpPr>
          <p:spPr bwMode="auto">
            <a:xfrm>
              <a:off x="4210218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1" name="Line 724"/>
            <p:cNvSpPr>
              <a:spLocks noChangeShapeType="1"/>
            </p:cNvSpPr>
            <p:nvPr/>
          </p:nvSpPr>
          <p:spPr bwMode="auto">
            <a:xfrm>
              <a:off x="4320153" y="4021741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2" name="Line 725"/>
            <p:cNvSpPr>
              <a:spLocks noChangeShapeType="1"/>
            </p:cNvSpPr>
            <p:nvPr/>
          </p:nvSpPr>
          <p:spPr bwMode="auto">
            <a:xfrm>
              <a:off x="4351563" y="3991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3" name="Line 726"/>
            <p:cNvSpPr>
              <a:spLocks noChangeShapeType="1"/>
            </p:cNvSpPr>
            <p:nvPr/>
          </p:nvSpPr>
          <p:spPr bwMode="auto">
            <a:xfrm>
              <a:off x="3911823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4" name="Line 727"/>
            <p:cNvSpPr>
              <a:spLocks noChangeShapeType="1"/>
            </p:cNvSpPr>
            <p:nvPr/>
          </p:nvSpPr>
          <p:spPr bwMode="auto">
            <a:xfrm>
              <a:off x="3943233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5" name="Line 728"/>
            <p:cNvSpPr>
              <a:spLocks noChangeShapeType="1"/>
            </p:cNvSpPr>
            <p:nvPr/>
          </p:nvSpPr>
          <p:spPr bwMode="auto">
            <a:xfrm>
              <a:off x="3432821" y="472157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6" name="Line 729"/>
            <p:cNvSpPr>
              <a:spLocks noChangeShapeType="1"/>
            </p:cNvSpPr>
            <p:nvPr/>
          </p:nvSpPr>
          <p:spPr bwMode="auto">
            <a:xfrm>
              <a:off x="3464231" y="4691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7" name="Line 730"/>
            <p:cNvSpPr>
              <a:spLocks noChangeShapeType="1"/>
            </p:cNvSpPr>
            <p:nvPr/>
          </p:nvSpPr>
          <p:spPr bwMode="auto">
            <a:xfrm>
              <a:off x="4045316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8" name="Line 731"/>
            <p:cNvSpPr>
              <a:spLocks noChangeShapeType="1"/>
            </p:cNvSpPr>
            <p:nvPr/>
          </p:nvSpPr>
          <p:spPr bwMode="auto">
            <a:xfrm>
              <a:off x="4076726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19" name="Line 732"/>
            <p:cNvSpPr>
              <a:spLocks noChangeShapeType="1"/>
            </p:cNvSpPr>
            <p:nvPr/>
          </p:nvSpPr>
          <p:spPr bwMode="auto">
            <a:xfrm>
              <a:off x="4045316" y="4371658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0" name="Line 733"/>
            <p:cNvSpPr>
              <a:spLocks noChangeShapeType="1"/>
            </p:cNvSpPr>
            <p:nvPr/>
          </p:nvSpPr>
          <p:spPr bwMode="auto">
            <a:xfrm>
              <a:off x="4076726" y="4341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1" name="Line 734"/>
            <p:cNvSpPr>
              <a:spLocks noChangeShapeType="1"/>
            </p:cNvSpPr>
            <p:nvPr/>
          </p:nvSpPr>
          <p:spPr bwMode="auto">
            <a:xfrm>
              <a:off x="4045316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2" name="Line 735"/>
            <p:cNvSpPr>
              <a:spLocks noChangeShapeType="1"/>
            </p:cNvSpPr>
            <p:nvPr/>
          </p:nvSpPr>
          <p:spPr bwMode="auto">
            <a:xfrm>
              <a:off x="4076726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3" name="Line 736"/>
            <p:cNvSpPr>
              <a:spLocks noChangeShapeType="1"/>
            </p:cNvSpPr>
            <p:nvPr/>
          </p:nvSpPr>
          <p:spPr bwMode="auto">
            <a:xfrm>
              <a:off x="4115988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4" name="Line 737"/>
            <p:cNvSpPr>
              <a:spLocks noChangeShapeType="1"/>
            </p:cNvSpPr>
            <p:nvPr/>
          </p:nvSpPr>
          <p:spPr bwMode="auto">
            <a:xfrm>
              <a:off x="4147398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5" name="Line 738"/>
            <p:cNvSpPr>
              <a:spLocks noChangeShapeType="1"/>
            </p:cNvSpPr>
            <p:nvPr/>
          </p:nvSpPr>
          <p:spPr bwMode="auto">
            <a:xfrm>
              <a:off x="3228656" y="4546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6" name="Line 739"/>
            <p:cNvSpPr>
              <a:spLocks noChangeShapeType="1"/>
            </p:cNvSpPr>
            <p:nvPr/>
          </p:nvSpPr>
          <p:spPr bwMode="auto">
            <a:xfrm>
              <a:off x="3260066" y="4516189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7" name="Line 740"/>
            <p:cNvSpPr>
              <a:spLocks noChangeShapeType="1"/>
            </p:cNvSpPr>
            <p:nvPr/>
          </p:nvSpPr>
          <p:spPr bwMode="auto">
            <a:xfrm>
              <a:off x="3974643" y="4196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8" name="Line 741"/>
            <p:cNvSpPr>
              <a:spLocks noChangeShapeType="1"/>
            </p:cNvSpPr>
            <p:nvPr/>
          </p:nvSpPr>
          <p:spPr bwMode="auto">
            <a:xfrm>
              <a:off x="4006053" y="4166272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29" name="Line 742"/>
            <p:cNvSpPr>
              <a:spLocks noChangeShapeType="1"/>
            </p:cNvSpPr>
            <p:nvPr/>
          </p:nvSpPr>
          <p:spPr bwMode="auto">
            <a:xfrm>
              <a:off x="5278158" y="2120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0" name="Line 743"/>
            <p:cNvSpPr>
              <a:spLocks noChangeShapeType="1"/>
            </p:cNvSpPr>
            <p:nvPr/>
          </p:nvSpPr>
          <p:spPr bwMode="auto">
            <a:xfrm>
              <a:off x="5309568" y="208959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1" name="Line 744"/>
            <p:cNvSpPr>
              <a:spLocks noChangeShapeType="1"/>
            </p:cNvSpPr>
            <p:nvPr/>
          </p:nvSpPr>
          <p:spPr bwMode="auto">
            <a:xfrm>
              <a:off x="4657811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2" name="Line 745"/>
            <p:cNvSpPr>
              <a:spLocks noChangeShapeType="1"/>
            </p:cNvSpPr>
            <p:nvPr/>
          </p:nvSpPr>
          <p:spPr bwMode="auto">
            <a:xfrm>
              <a:off x="4689221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3" name="Line 746"/>
            <p:cNvSpPr>
              <a:spLocks noChangeShapeType="1"/>
            </p:cNvSpPr>
            <p:nvPr/>
          </p:nvSpPr>
          <p:spPr bwMode="auto">
            <a:xfrm>
              <a:off x="5207486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4" name="Line 747"/>
            <p:cNvSpPr>
              <a:spLocks noChangeShapeType="1"/>
            </p:cNvSpPr>
            <p:nvPr/>
          </p:nvSpPr>
          <p:spPr bwMode="auto">
            <a:xfrm>
              <a:off x="5238896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5" name="Line 748"/>
            <p:cNvSpPr>
              <a:spLocks noChangeShapeType="1"/>
            </p:cNvSpPr>
            <p:nvPr/>
          </p:nvSpPr>
          <p:spPr bwMode="auto">
            <a:xfrm>
              <a:off x="5003321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6" name="Line 749"/>
            <p:cNvSpPr>
              <a:spLocks noChangeShapeType="1"/>
            </p:cNvSpPr>
            <p:nvPr/>
          </p:nvSpPr>
          <p:spPr bwMode="auto">
            <a:xfrm>
              <a:off x="5034731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7" name="Line 750"/>
            <p:cNvSpPr>
              <a:spLocks noChangeShapeType="1"/>
            </p:cNvSpPr>
            <p:nvPr/>
          </p:nvSpPr>
          <p:spPr bwMode="auto">
            <a:xfrm>
              <a:off x="5136813" y="263728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8" name="Line 751"/>
            <p:cNvSpPr>
              <a:spLocks noChangeShapeType="1"/>
            </p:cNvSpPr>
            <p:nvPr/>
          </p:nvSpPr>
          <p:spPr bwMode="auto">
            <a:xfrm>
              <a:off x="5168223" y="2606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39" name="Line 752"/>
            <p:cNvSpPr>
              <a:spLocks noChangeShapeType="1"/>
            </p:cNvSpPr>
            <p:nvPr/>
          </p:nvSpPr>
          <p:spPr bwMode="auto">
            <a:xfrm>
              <a:off x="5686488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0" name="Line 753"/>
            <p:cNvSpPr>
              <a:spLocks noChangeShapeType="1"/>
            </p:cNvSpPr>
            <p:nvPr/>
          </p:nvSpPr>
          <p:spPr bwMode="auto">
            <a:xfrm>
              <a:off x="5717898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1" name="Line 754"/>
            <p:cNvSpPr>
              <a:spLocks noChangeShapeType="1"/>
            </p:cNvSpPr>
            <p:nvPr/>
          </p:nvSpPr>
          <p:spPr bwMode="auto">
            <a:xfrm>
              <a:off x="4249481" y="3504473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2" name="Line 755"/>
            <p:cNvSpPr>
              <a:spLocks noChangeShapeType="1"/>
            </p:cNvSpPr>
            <p:nvPr/>
          </p:nvSpPr>
          <p:spPr bwMode="auto">
            <a:xfrm>
              <a:off x="4280891" y="3474045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3" name="Line 756"/>
            <p:cNvSpPr>
              <a:spLocks noChangeShapeType="1"/>
            </p:cNvSpPr>
            <p:nvPr/>
          </p:nvSpPr>
          <p:spPr bwMode="auto">
            <a:xfrm>
              <a:off x="5482323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4" name="Line 757"/>
            <p:cNvSpPr>
              <a:spLocks noChangeShapeType="1"/>
            </p:cNvSpPr>
            <p:nvPr/>
          </p:nvSpPr>
          <p:spPr bwMode="auto">
            <a:xfrm>
              <a:off x="5513733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5" name="Line 758"/>
            <p:cNvSpPr>
              <a:spLocks noChangeShapeType="1"/>
            </p:cNvSpPr>
            <p:nvPr/>
          </p:nvSpPr>
          <p:spPr bwMode="auto">
            <a:xfrm>
              <a:off x="5136813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6" name="Line 759"/>
            <p:cNvSpPr>
              <a:spLocks noChangeShapeType="1"/>
            </p:cNvSpPr>
            <p:nvPr/>
          </p:nvSpPr>
          <p:spPr bwMode="auto">
            <a:xfrm>
              <a:off x="5168223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7" name="Line 760"/>
            <p:cNvSpPr>
              <a:spLocks noChangeShapeType="1"/>
            </p:cNvSpPr>
            <p:nvPr/>
          </p:nvSpPr>
          <p:spPr bwMode="auto">
            <a:xfrm>
              <a:off x="5340978" y="2120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8" name="Line 761"/>
            <p:cNvSpPr>
              <a:spLocks noChangeShapeType="1"/>
            </p:cNvSpPr>
            <p:nvPr/>
          </p:nvSpPr>
          <p:spPr bwMode="auto">
            <a:xfrm>
              <a:off x="5372388" y="208959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49" name="Line 762"/>
            <p:cNvSpPr>
              <a:spLocks noChangeShapeType="1"/>
            </p:cNvSpPr>
            <p:nvPr/>
          </p:nvSpPr>
          <p:spPr bwMode="auto">
            <a:xfrm>
              <a:off x="4657811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0" name="Line 763"/>
            <p:cNvSpPr>
              <a:spLocks noChangeShapeType="1"/>
            </p:cNvSpPr>
            <p:nvPr/>
          </p:nvSpPr>
          <p:spPr bwMode="auto">
            <a:xfrm>
              <a:off x="4689221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1" name="Line 764"/>
            <p:cNvSpPr>
              <a:spLocks noChangeShapeType="1"/>
            </p:cNvSpPr>
            <p:nvPr/>
          </p:nvSpPr>
          <p:spPr bwMode="auto">
            <a:xfrm>
              <a:off x="4799156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2" name="Line 765"/>
            <p:cNvSpPr>
              <a:spLocks noChangeShapeType="1"/>
            </p:cNvSpPr>
            <p:nvPr/>
          </p:nvSpPr>
          <p:spPr bwMode="auto">
            <a:xfrm>
              <a:off x="4830566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3" name="Line 766"/>
            <p:cNvSpPr>
              <a:spLocks noChangeShapeType="1"/>
            </p:cNvSpPr>
            <p:nvPr/>
          </p:nvSpPr>
          <p:spPr bwMode="auto">
            <a:xfrm>
              <a:off x="4932648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4" name="Line 767"/>
            <p:cNvSpPr>
              <a:spLocks noChangeShapeType="1"/>
            </p:cNvSpPr>
            <p:nvPr/>
          </p:nvSpPr>
          <p:spPr bwMode="auto">
            <a:xfrm>
              <a:off x="4964058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5" name="Line 768"/>
            <p:cNvSpPr>
              <a:spLocks noChangeShapeType="1"/>
            </p:cNvSpPr>
            <p:nvPr/>
          </p:nvSpPr>
          <p:spPr bwMode="auto">
            <a:xfrm>
              <a:off x="4594991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6" name="Line 769"/>
            <p:cNvSpPr>
              <a:spLocks noChangeShapeType="1"/>
            </p:cNvSpPr>
            <p:nvPr/>
          </p:nvSpPr>
          <p:spPr bwMode="auto">
            <a:xfrm>
              <a:off x="4626401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7" name="Line 770"/>
            <p:cNvSpPr>
              <a:spLocks noChangeShapeType="1"/>
            </p:cNvSpPr>
            <p:nvPr/>
          </p:nvSpPr>
          <p:spPr bwMode="auto">
            <a:xfrm>
              <a:off x="4657811" y="228737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8" name="Line 771"/>
            <p:cNvSpPr>
              <a:spLocks noChangeShapeType="1"/>
            </p:cNvSpPr>
            <p:nvPr/>
          </p:nvSpPr>
          <p:spPr bwMode="auto">
            <a:xfrm>
              <a:off x="4689221" y="2256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59" name="Line 772"/>
            <p:cNvSpPr>
              <a:spLocks noChangeShapeType="1"/>
            </p:cNvSpPr>
            <p:nvPr/>
          </p:nvSpPr>
          <p:spPr bwMode="auto">
            <a:xfrm>
              <a:off x="4799156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0" name="Line 773"/>
            <p:cNvSpPr>
              <a:spLocks noChangeShapeType="1"/>
            </p:cNvSpPr>
            <p:nvPr/>
          </p:nvSpPr>
          <p:spPr bwMode="auto">
            <a:xfrm>
              <a:off x="4778420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1" name="Line 774"/>
            <p:cNvSpPr>
              <a:spLocks noChangeShapeType="1"/>
            </p:cNvSpPr>
            <p:nvPr/>
          </p:nvSpPr>
          <p:spPr bwMode="auto">
            <a:xfrm>
              <a:off x="493264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2" name="Line 775"/>
            <p:cNvSpPr>
              <a:spLocks noChangeShapeType="1"/>
            </p:cNvSpPr>
            <p:nvPr/>
          </p:nvSpPr>
          <p:spPr bwMode="auto">
            <a:xfrm>
              <a:off x="496405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3" name="Line 776"/>
            <p:cNvSpPr>
              <a:spLocks noChangeShapeType="1"/>
            </p:cNvSpPr>
            <p:nvPr/>
          </p:nvSpPr>
          <p:spPr bwMode="auto">
            <a:xfrm>
              <a:off x="5749308" y="263728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4" name="Line 777"/>
            <p:cNvSpPr>
              <a:spLocks noChangeShapeType="1"/>
            </p:cNvSpPr>
            <p:nvPr/>
          </p:nvSpPr>
          <p:spPr bwMode="auto">
            <a:xfrm>
              <a:off x="5780718" y="2606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5" name="Line 778"/>
            <p:cNvSpPr>
              <a:spLocks noChangeShapeType="1"/>
            </p:cNvSpPr>
            <p:nvPr/>
          </p:nvSpPr>
          <p:spPr bwMode="auto">
            <a:xfrm>
              <a:off x="5890653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6" name="Line 779"/>
            <p:cNvSpPr>
              <a:spLocks noChangeShapeType="1"/>
            </p:cNvSpPr>
            <p:nvPr/>
          </p:nvSpPr>
          <p:spPr bwMode="auto">
            <a:xfrm>
              <a:off x="5922063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7" name="Line 780"/>
            <p:cNvSpPr>
              <a:spLocks noChangeShapeType="1"/>
            </p:cNvSpPr>
            <p:nvPr/>
          </p:nvSpPr>
          <p:spPr bwMode="auto">
            <a:xfrm>
              <a:off x="4594991" y="3854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8" name="Line 781"/>
            <p:cNvSpPr>
              <a:spLocks noChangeShapeType="1"/>
            </p:cNvSpPr>
            <p:nvPr/>
          </p:nvSpPr>
          <p:spPr bwMode="auto">
            <a:xfrm>
              <a:off x="4626401" y="382396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69" name="Line 782"/>
            <p:cNvSpPr>
              <a:spLocks noChangeShapeType="1"/>
            </p:cNvSpPr>
            <p:nvPr/>
          </p:nvSpPr>
          <p:spPr bwMode="auto">
            <a:xfrm>
              <a:off x="5066141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0" name="Line 783"/>
            <p:cNvSpPr>
              <a:spLocks noChangeShapeType="1"/>
            </p:cNvSpPr>
            <p:nvPr/>
          </p:nvSpPr>
          <p:spPr bwMode="auto">
            <a:xfrm>
              <a:off x="5097551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1" name="Line 784"/>
            <p:cNvSpPr>
              <a:spLocks noChangeShapeType="1"/>
            </p:cNvSpPr>
            <p:nvPr/>
          </p:nvSpPr>
          <p:spPr bwMode="auto">
            <a:xfrm>
              <a:off x="4524318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2" name="Line 785"/>
            <p:cNvSpPr>
              <a:spLocks noChangeShapeType="1"/>
            </p:cNvSpPr>
            <p:nvPr/>
          </p:nvSpPr>
          <p:spPr bwMode="auto">
            <a:xfrm>
              <a:off x="4555728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3" name="Line 786"/>
            <p:cNvSpPr>
              <a:spLocks noChangeShapeType="1"/>
            </p:cNvSpPr>
            <p:nvPr/>
          </p:nvSpPr>
          <p:spPr bwMode="auto">
            <a:xfrm>
              <a:off x="5749308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4" name="Line 787"/>
            <p:cNvSpPr>
              <a:spLocks noChangeShapeType="1"/>
            </p:cNvSpPr>
            <p:nvPr/>
          </p:nvSpPr>
          <p:spPr bwMode="auto">
            <a:xfrm>
              <a:off x="5780718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5" name="Line 788"/>
            <p:cNvSpPr>
              <a:spLocks noChangeShapeType="1"/>
            </p:cNvSpPr>
            <p:nvPr/>
          </p:nvSpPr>
          <p:spPr bwMode="auto">
            <a:xfrm>
              <a:off x="452431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6" name="Line 789"/>
            <p:cNvSpPr>
              <a:spLocks noChangeShapeType="1"/>
            </p:cNvSpPr>
            <p:nvPr/>
          </p:nvSpPr>
          <p:spPr bwMode="auto">
            <a:xfrm>
              <a:off x="455572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7" name="Line 790"/>
            <p:cNvSpPr>
              <a:spLocks noChangeShapeType="1"/>
            </p:cNvSpPr>
            <p:nvPr/>
          </p:nvSpPr>
          <p:spPr bwMode="auto">
            <a:xfrm>
              <a:off x="5066141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8" name="Line 792"/>
            <p:cNvSpPr>
              <a:spLocks noChangeShapeType="1"/>
            </p:cNvSpPr>
            <p:nvPr/>
          </p:nvSpPr>
          <p:spPr bwMode="auto">
            <a:xfrm>
              <a:off x="5097551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79" name="Line 793"/>
            <p:cNvSpPr>
              <a:spLocks noChangeShapeType="1"/>
            </p:cNvSpPr>
            <p:nvPr/>
          </p:nvSpPr>
          <p:spPr bwMode="auto">
            <a:xfrm>
              <a:off x="527815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0" name="Line 794"/>
            <p:cNvSpPr>
              <a:spLocks noChangeShapeType="1"/>
            </p:cNvSpPr>
            <p:nvPr/>
          </p:nvSpPr>
          <p:spPr bwMode="auto">
            <a:xfrm>
              <a:off x="530956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1" name="Line 795"/>
            <p:cNvSpPr>
              <a:spLocks noChangeShapeType="1"/>
            </p:cNvSpPr>
            <p:nvPr/>
          </p:nvSpPr>
          <p:spPr bwMode="auto">
            <a:xfrm>
              <a:off x="4453646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2" name="Line 796"/>
            <p:cNvSpPr>
              <a:spLocks noChangeShapeType="1"/>
            </p:cNvSpPr>
            <p:nvPr/>
          </p:nvSpPr>
          <p:spPr bwMode="auto">
            <a:xfrm>
              <a:off x="4485056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3" name="Line 797"/>
            <p:cNvSpPr>
              <a:spLocks noChangeShapeType="1"/>
            </p:cNvSpPr>
            <p:nvPr/>
          </p:nvSpPr>
          <p:spPr bwMode="auto">
            <a:xfrm>
              <a:off x="452431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4" name="Line 798"/>
            <p:cNvSpPr>
              <a:spLocks noChangeShapeType="1"/>
            </p:cNvSpPr>
            <p:nvPr/>
          </p:nvSpPr>
          <p:spPr bwMode="auto">
            <a:xfrm>
              <a:off x="455572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5" name="Line 799"/>
            <p:cNvSpPr>
              <a:spLocks noChangeShapeType="1"/>
            </p:cNvSpPr>
            <p:nvPr/>
          </p:nvSpPr>
          <p:spPr bwMode="auto">
            <a:xfrm>
              <a:off x="5003321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6" name="Line 800"/>
            <p:cNvSpPr>
              <a:spLocks noChangeShapeType="1"/>
            </p:cNvSpPr>
            <p:nvPr/>
          </p:nvSpPr>
          <p:spPr bwMode="auto">
            <a:xfrm>
              <a:off x="5034731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7" name="Line 801"/>
            <p:cNvSpPr>
              <a:spLocks noChangeShapeType="1"/>
            </p:cNvSpPr>
            <p:nvPr/>
          </p:nvSpPr>
          <p:spPr bwMode="auto">
            <a:xfrm>
              <a:off x="5136813" y="367943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8" name="Line 802"/>
            <p:cNvSpPr>
              <a:spLocks noChangeShapeType="1"/>
            </p:cNvSpPr>
            <p:nvPr/>
          </p:nvSpPr>
          <p:spPr bwMode="auto">
            <a:xfrm>
              <a:off x="5168223" y="364900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89" name="Line 803"/>
            <p:cNvSpPr>
              <a:spLocks noChangeShapeType="1"/>
            </p:cNvSpPr>
            <p:nvPr/>
          </p:nvSpPr>
          <p:spPr bwMode="auto">
            <a:xfrm>
              <a:off x="5340978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0" name="Line 804"/>
            <p:cNvSpPr>
              <a:spLocks noChangeShapeType="1"/>
            </p:cNvSpPr>
            <p:nvPr/>
          </p:nvSpPr>
          <p:spPr bwMode="auto">
            <a:xfrm>
              <a:off x="5372388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1" name="Line 805"/>
            <p:cNvSpPr>
              <a:spLocks noChangeShapeType="1"/>
            </p:cNvSpPr>
            <p:nvPr/>
          </p:nvSpPr>
          <p:spPr bwMode="auto">
            <a:xfrm>
              <a:off x="5545143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2" name="Line 806"/>
            <p:cNvSpPr>
              <a:spLocks noChangeShapeType="1"/>
            </p:cNvSpPr>
            <p:nvPr/>
          </p:nvSpPr>
          <p:spPr bwMode="auto">
            <a:xfrm>
              <a:off x="5576553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3" name="Line 807"/>
            <p:cNvSpPr>
              <a:spLocks noChangeShapeType="1"/>
            </p:cNvSpPr>
            <p:nvPr/>
          </p:nvSpPr>
          <p:spPr bwMode="auto">
            <a:xfrm>
              <a:off x="5003321" y="2637287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4" name="Line 808"/>
            <p:cNvSpPr>
              <a:spLocks noChangeShapeType="1"/>
            </p:cNvSpPr>
            <p:nvPr/>
          </p:nvSpPr>
          <p:spPr bwMode="auto">
            <a:xfrm>
              <a:off x="5034731" y="2606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5" name="Line 809"/>
            <p:cNvSpPr>
              <a:spLocks noChangeShapeType="1"/>
            </p:cNvSpPr>
            <p:nvPr/>
          </p:nvSpPr>
          <p:spPr bwMode="auto">
            <a:xfrm>
              <a:off x="4657811" y="3854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6" name="Line 810"/>
            <p:cNvSpPr>
              <a:spLocks noChangeShapeType="1"/>
            </p:cNvSpPr>
            <p:nvPr/>
          </p:nvSpPr>
          <p:spPr bwMode="auto">
            <a:xfrm>
              <a:off x="4689221" y="382396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7" name="Line 811"/>
            <p:cNvSpPr>
              <a:spLocks noChangeShapeType="1"/>
            </p:cNvSpPr>
            <p:nvPr/>
          </p:nvSpPr>
          <p:spPr bwMode="auto">
            <a:xfrm>
              <a:off x="5003321" y="402174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8" name="Line 812"/>
            <p:cNvSpPr>
              <a:spLocks noChangeShapeType="1"/>
            </p:cNvSpPr>
            <p:nvPr/>
          </p:nvSpPr>
          <p:spPr bwMode="auto">
            <a:xfrm>
              <a:off x="5034731" y="399131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99" name="Line 813"/>
            <p:cNvSpPr>
              <a:spLocks noChangeShapeType="1"/>
            </p:cNvSpPr>
            <p:nvPr/>
          </p:nvSpPr>
          <p:spPr bwMode="auto">
            <a:xfrm>
              <a:off x="5340978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0" name="Line 814"/>
            <p:cNvSpPr>
              <a:spLocks noChangeShapeType="1"/>
            </p:cNvSpPr>
            <p:nvPr/>
          </p:nvSpPr>
          <p:spPr bwMode="auto">
            <a:xfrm>
              <a:off x="5372388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1" name="Line 815"/>
            <p:cNvSpPr>
              <a:spLocks noChangeShapeType="1"/>
            </p:cNvSpPr>
            <p:nvPr/>
          </p:nvSpPr>
          <p:spPr bwMode="auto">
            <a:xfrm>
              <a:off x="5003321" y="228737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2" name="Line 816"/>
            <p:cNvSpPr>
              <a:spLocks noChangeShapeType="1"/>
            </p:cNvSpPr>
            <p:nvPr/>
          </p:nvSpPr>
          <p:spPr bwMode="auto">
            <a:xfrm>
              <a:off x="4932014" y="2256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3" name="Line 817"/>
            <p:cNvSpPr>
              <a:spLocks noChangeShapeType="1"/>
            </p:cNvSpPr>
            <p:nvPr/>
          </p:nvSpPr>
          <p:spPr bwMode="auto">
            <a:xfrm>
              <a:off x="4932648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4" name="Line 818"/>
            <p:cNvSpPr>
              <a:spLocks noChangeShapeType="1"/>
            </p:cNvSpPr>
            <p:nvPr/>
          </p:nvSpPr>
          <p:spPr bwMode="auto">
            <a:xfrm>
              <a:off x="4964058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5" name="Line 819"/>
            <p:cNvSpPr>
              <a:spLocks noChangeShapeType="1"/>
            </p:cNvSpPr>
            <p:nvPr/>
          </p:nvSpPr>
          <p:spPr bwMode="auto">
            <a:xfrm>
              <a:off x="4453646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6" name="Line 820"/>
            <p:cNvSpPr>
              <a:spLocks noChangeShapeType="1"/>
            </p:cNvSpPr>
            <p:nvPr/>
          </p:nvSpPr>
          <p:spPr bwMode="auto">
            <a:xfrm>
              <a:off x="4485056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7" name="Line 821"/>
            <p:cNvSpPr>
              <a:spLocks noChangeShapeType="1"/>
            </p:cNvSpPr>
            <p:nvPr/>
          </p:nvSpPr>
          <p:spPr bwMode="auto">
            <a:xfrm>
              <a:off x="4861976" y="2812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8" name="Line 822"/>
            <p:cNvSpPr>
              <a:spLocks noChangeShapeType="1"/>
            </p:cNvSpPr>
            <p:nvPr/>
          </p:nvSpPr>
          <p:spPr bwMode="auto">
            <a:xfrm>
              <a:off x="4893386" y="278181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9" name="Line 823"/>
            <p:cNvSpPr>
              <a:spLocks noChangeShapeType="1"/>
            </p:cNvSpPr>
            <p:nvPr/>
          </p:nvSpPr>
          <p:spPr bwMode="auto">
            <a:xfrm>
              <a:off x="5003321" y="228737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0" name="Line 824"/>
            <p:cNvSpPr>
              <a:spLocks noChangeShapeType="1"/>
            </p:cNvSpPr>
            <p:nvPr/>
          </p:nvSpPr>
          <p:spPr bwMode="auto">
            <a:xfrm>
              <a:off x="4932014" y="2256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1" name="Line 825"/>
            <p:cNvSpPr>
              <a:spLocks noChangeShapeType="1"/>
            </p:cNvSpPr>
            <p:nvPr/>
          </p:nvSpPr>
          <p:spPr bwMode="auto">
            <a:xfrm>
              <a:off x="4657811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2" name="Line 826"/>
            <p:cNvSpPr>
              <a:spLocks noChangeShapeType="1"/>
            </p:cNvSpPr>
            <p:nvPr/>
          </p:nvSpPr>
          <p:spPr bwMode="auto">
            <a:xfrm>
              <a:off x="4689221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3" name="Line 827"/>
            <p:cNvSpPr>
              <a:spLocks noChangeShapeType="1"/>
            </p:cNvSpPr>
            <p:nvPr/>
          </p:nvSpPr>
          <p:spPr bwMode="auto">
            <a:xfrm>
              <a:off x="4657811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4" name="Line 828"/>
            <p:cNvSpPr>
              <a:spLocks noChangeShapeType="1"/>
            </p:cNvSpPr>
            <p:nvPr/>
          </p:nvSpPr>
          <p:spPr bwMode="auto">
            <a:xfrm>
              <a:off x="4689221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5" name="Line 829"/>
            <p:cNvSpPr>
              <a:spLocks noChangeShapeType="1"/>
            </p:cNvSpPr>
            <p:nvPr/>
          </p:nvSpPr>
          <p:spPr bwMode="auto">
            <a:xfrm>
              <a:off x="5207486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6" name="Line 830"/>
            <p:cNvSpPr>
              <a:spLocks noChangeShapeType="1"/>
            </p:cNvSpPr>
            <p:nvPr/>
          </p:nvSpPr>
          <p:spPr bwMode="auto">
            <a:xfrm>
              <a:off x="5238896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7" name="Line 831"/>
            <p:cNvSpPr>
              <a:spLocks noChangeShapeType="1"/>
            </p:cNvSpPr>
            <p:nvPr/>
          </p:nvSpPr>
          <p:spPr bwMode="auto">
            <a:xfrm>
              <a:off x="5066141" y="2120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8" name="Line 832"/>
            <p:cNvSpPr>
              <a:spLocks noChangeShapeType="1"/>
            </p:cNvSpPr>
            <p:nvPr/>
          </p:nvSpPr>
          <p:spPr bwMode="auto">
            <a:xfrm>
              <a:off x="5097551" y="208959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9" name="Line 833"/>
            <p:cNvSpPr>
              <a:spLocks noChangeShapeType="1"/>
            </p:cNvSpPr>
            <p:nvPr/>
          </p:nvSpPr>
          <p:spPr bwMode="auto">
            <a:xfrm>
              <a:off x="4728483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0" name="Line 834"/>
            <p:cNvSpPr>
              <a:spLocks noChangeShapeType="1"/>
            </p:cNvSpPr>
            <p:nvPr/>
          </p:nvSpPr>
          <p:spPr bwMode="auto">
            <a:xfrm>
              <a:off x="4759893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1" name="Line 835"/>
            <p:cNvSpPr>
              <a:spLocks noChangeShapeType="1"/>
            </p:cNvSpPr>
            <p:nvPr/>
          </p:nvSpPr>
          <p:spPr bwMode="auto">
            <a:xfrm>
              <a:off x="4594991" y="3154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2" name="Line 836"/>
            <p:cNvSpPr>
              <a:spLocks noChangeShapeType="1"/>
            </p:cNvSpPr>
            <p:nvPr/>
          </p:nvSpPr>
          <p:spPr bwMode="auto">
            <a:xfrm>
              <a:off x="4626401" y="3124128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3" name="Line 837"/>
            <p:cNvSpPr>
              <a:spLocks noChangeShapeType="1"/>
            </p:cNvSpPr>
            <p:nvPr/>
          </p:nvSpPr>
          <p:spPr bwMode="auto">
            <a:xfrm>
              <a:off x="4728483" y="298720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4" name="Line 838"/>
            <p:cNvSpPr>
              <a:spLocks noChangeShapeType="1"/>
            </p:cNvSpPr>
            <p:nvPr/>
          </p:nvSpPr>
          <p:spPr bwMode="auto">
            <a:xfrm>
              <a:off x="4759893" y="2956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5" name="Line 839"/>
            <p:cNvSpPr>
              <a:spLocks noChangeShapeType="1"/>
            </p:cNvSpPr>
            <p:nvPr/>
          </p:nvSpPr>
          <p:spPr bwMode="auto">
            <a:xfrm>
              <a:off x="4809830" y="2462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6" name="Line 840"/>
            <p:cNvSpPr>
              <a:spLocks noChangeShapeType="1"/>
            </p:cNvSpPr>
            <p:nvPr/>
          </p:nvSpPr>
          <p:spPr bwMode="auto">
            <a:xfrm>
              <a:off x="4841240" y="2431901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7" name="Line 841"/>
            <p:cNvSpPr>
              <a:spLocks noChangeShapeType="1"/>
            </p:cNvSpPr>
            <p:nvPr/>
          </p:nvSpPr>
          <p:spPr bwMode="auto">
            <a:xfrm>
              <a:off x="4657811" y="332951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8" name="Line 842"/>
            <p:cNvSpPr>
              <a:spLocks noChangeShapeType="1"/>
            </p:cNvSpPr>
            <p:nvPr/>
          </p:nvSpPr>
          <p:spPr bwMode="auto">
            <a:xfrm>
              <a:off x="4689221" y="3299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9" name="Line 843"/>
            <p:cNvSpPr>
              <a:spLocks noChangeShapeType="1"/>
            </p:cNvSpPr>
            <p:nvPr/>
          </p:nvSpPr>
          <p:spPr bwMode="auto">
            <a:xfrm>
              <a:off x="529386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0" name="Line 844"/>
            <p:cNvSpPr>
              <a:spLocks noChangeShapeType="1"/>
            </p:cNvSpPr>
            <p:nvPr/>
          </p:nvSpPr>
          <p:spPr bwMode="auto">
            <a:xfrm flipH="1">
              <a:off x="529386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1" name="Line 845"/>
            <p:cNvSpPr>
              <a:spLocks noChangeShapeType="1"/>
            </p:cNvSpPr>
            <p:nvPr/>
          </p:nvSpPr>
          <p:spPr bwMode="auto">
            <a:xfrm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2" name="Line 846"/>
            <p:cNvSpPr>
              <a:spLocks noChangeShapeType="1"/>
            </p:cNvSpPr>
            <p:nvPr/>
          </p:nvSpPr>
          <p:spPr bwMode="auto">
            <a:xfrm flipH="1"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3" name="Line 847"/>
            <p:cNvSpPr>
              <a:spLocks noChangeShapeType="1"/>
            </p:cNvSpPr>
            <p:nvPr/>
          </p:nvSpPr>
          <p:spPr bwMode="auto">
            <a:xfrm>
              <a:off x="522319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4" name="Line 848"/>
            <p:cNvSpPr>
              <a:spLocks noChangeShapeType="1"/>
            </p:cNvSpPr>
            <p:nvPr/>
          </p:nvSpPr>
          <p:spPr bwMode="auto">
            <a:xfrm flipH="1">
              <a:off x="522319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5" name="Line 849"/>
            <p:cNvSpPr>
              <a:spLocks noChangeShapeType="1"/>
            </p:cNvSpPr>
            <p:nvPr/>
          </p:nvSpPr>
          <p:spPr bwMode="auto">
            <a:xfrm>
              <a:off x="501902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6" name="Line 850"/>
            <p:cNvSpPr>
              <a:spLocks noChangeShapeType="1"/>
            </p:cNvSpPr>
            <p:nvPr/>
          </p:nvSpPr>
          <p:spPr bwMode="auto">
            <a:xfrm flipH="1">
              <a:off x="501902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7" name="Line 851"/>
            <p:cNvSpPr>
              <a:spLocks noChangeShapeType="1"/>
            </p:cNvSpPr>
            <p:nvPr/>
          </p:nvSpPr>
          <p:spPr bwMode="auto">
            <a:xfrm>
              <a:off x="5152518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8" name="Line 852"/>
            <p:cNvSpPr>
              <a:spLocks noChangeShapeType="1"/>
            </p:cNvSpPr>
            <p:nvPr/>
          </p:nvSpPr>
          <p:spPr bwMode="auto">
            <a:xfrm flipH="1">
              <a:off x="5152518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9" name="Line 853"/>
            <p:cNvSpPr>
              <a:spLocks noChangeShapeType="1"/>
            </p:cNvSpPr>
            <p:nvPr/>
          </p:nvSpPr>
          <p:spPr bwMode="auto">
            <a:xfrm>
              <a:off x="570219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0" name="Line 854"/>
            <p:cNvSpPr>
              <a:spLocks noChangeShapeType="1"/>
            </p:cNvSpPr>
            <p:nvPr/>
          </p:nvSpPr>
          <p:spPr bwMode="auto">
            <a:xfrm flipH="1">
              <a:off x="570219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1" name="Line 855"/>
            <p:cNvSpPr>
              <a:spLocks noChangeShapeType="1"/>
            </p:cNvSpPr>
            <p:nvPr/>
          </p:nvSpPr>
          <p:spPr bwMode="auto">
            <a:xfrm>
              <a:off x="4265186" y="3489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2" name="Line 856"/>
            <p:cNvSpPr>
              <a:spLocks noChangeShapeType="1"/>
            </p:cNvSpPr>
            <p:nvPr/>
          </p:nvSpPr>
          <p:spPr bwMode="auto">
            <a:xfrm flipH="1">
              <a:off x="4265186" y="3489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3" name="Line 857"/>
            <p:cNvSpPr>
              <a:spLocks noChangeShapeType="1"/>
            </p:cNvSpPr>
            <p:nvPr/>
          </p:nvSpPr>
          <p:spPr bwMode="auto">
            <a:xfrm>
              <a:off x="549802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4" name="Line 858"/>
            <p:cNvSpPr>
              <a:spLocks noChangeShapeType="1"/>
            </p:cNvSpPr>
            <p:nvPr/>
          </p:nvSpPr>
          <p:spPr bwMode="auto">
            <a:xfrm flipH="1">
              <a:off x="549802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5" name="Line 859"/>
            <p:cNvSpPr>
              <a:spLocks noChangeShapeType="1"/>
            </p:cNvSpPr>
            <p:nvPr/>
          </p:nvSpPr>
          <p:spPr bwMode="auto">
            <a:xfrm>
              <a:off x="515251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6" name="Line 860"/>
            <p:cNvSpPr>
              <a:spLocks noChangeShapeType="1"/>
            </p:cNvSpPr>
            <p:nvPr/>
          </p:nvSpPr>
          <p:spPr bwMode="auto">
            <a:xfrm flipH="1">
              <a:off x="5152518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7" name="Line 861"/>
            <p:cNvSpPr>
              <a:spLocks noChangeShapeType="1"/>
            </p:cNvSpPr>
            <p:nvPr/>
          </p:nvSpPr>
          <p:spPr bwMode="auto">
            <a:xfrm>
              <a:off x="535668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8" name="Line 862"/>
            <p:cNvSpPr>
              <a:spLocks noChangeShapeType="1"/>
            </p:cNvSpPr>
            <p:nvPr/>
          </p:nvSpPr>
          <p:spPr bwMode="auto">
            <a:xfrm flipH="1">
              <a:off x="5356683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9" name="Line 863"/>
            <p:cNvSpPr>
              <a:spLocks noChangeShapeType="1"/>
            </p:cNvSpPr>
            <p:nvPr/>
          </p:nvSpPr>
          <p:spPr bwMode="auto">
            <a:xfrm>
              <a:off x="467351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0" name="Line 864"/>
            <p:cNvSpPr>
              <a:spLocks noChangeShapeType="1"/>
            </p:cNvSpPr>
            <p:nvPr/>
          </p:nvSpPr>
          <p:spPr bwMode="auto">
            <a:xfrm flipH="1">
              <a:off x="467351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1" name="Line 865"/>
            <p:cNvSpPr>
              <a:spLocks noChangeShapeType="1"/>
            </p:cNvSpPr>
            <p:nvPr/>
          </p:nvSpPr>
          <p:spPr bwMode="auto">
            <a:xfrm>
              <a:off x="4814861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2" name="Line 866"/>
            <p:cNvSpPr>
              <a:spLocks noChangeShapeType="1"/>
            </p:cNvSpPr>
            <p:nvPr/>
          </p:nvSpPr>
          <p:spPr bwMode="auto">
            <a:xfrm flipH="1">
              <a:off x="4814861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3" name="Line 867"/>
            <p:cNvSpPr>
              <a:spLocks noChangeShapeType="1"/>
            </p:cNvSpPr>
            <p:nvPr/>
          </p:nvSpPr>
          <p:spPr bwMode="auto">
            <a:xfrm>
              <a:off x="494835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4" name="Line 868"/>
            <p:cNvSpPr>
              <a:spLocks noChangeShapeType="1"/>
            </p:cNvSpPr>
            <p:nvPr/>
          </p:nvSpPr>
          <p:spPr bwMode="auto">
            <a:xfrm flipH="1">
              <a:off x="4948353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5" name="Line 869"/>
            <p:cNvSpPr>
              <a:spLocks noChangeShapeType="1"/>
            </p:cNvSpPr>
            <p:nvPr/>
          </p:nvSpPr>
          <p:spPr bwMode="auto">
            <a:xfrm>
              <a:off x="461069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6" name="Line 870"/>
            <p:cNvSpPr>
              <a:spLocks noChangeShapeType="1"/>
            </p:cNvSpPr>
            <p:nvPr/>
          </p:nvSpPr>
          <p:spPr bwMode="auto">
            <a:xfrm flipH="1">
              <a:off x="4610696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7" name="Line 871"/>
            <p:cNvSpPr>
              <a:spLocks noChangeShapeType="1"/>
            </p:cNvSpPr>
            <p:nvPr/>
          </p:nvSpPr>
          <p:spPr bwMode="auto">
            <a:xfrm>
              <a:off x="4673516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8" name="Line 872"/>
            <p:cNvSpPr>
              <a:spLocks noChangeShapeType="1"/>
            </p:cNvSpPr>
            <p:nvPr/>
          </p:nvSpPr>
          <p:spPr bwMode="auto">
            <a:xfrm flipH="1">
              <a:off x="4673516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9" name="Line 873"/>
            <p:cNvSpPr>
              <a:spLocks noChangeShapeType="1"/>
            </p:cNvSpPr>
            <p:nvPr/>
          </p:nvSpPr>
          <p:spPr bwMode="auto">
            <a:xfrm>
              <a:off x="481486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0" name="Line 874"/>
            <p:cNvSpPr>
              <a:spLocks noChangeShapeType="1"/>
            </p:cNvSpPr>
            <p:nvPr/>
          </p:nvSpPr>
          <p:spPr bwMode="auto">
            <a:xfrm flipH="1">
              <a:off x="481486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1" name="Line 875"/>
            <p:cNvSpPr>
              <a:spLocks noChangeShapeType="1"/>
            </p:cNvSpPr>
            <p:nvPr/>
          </p:nvSpPr>
          <p:spPr bwMode="auto">
            <a:xfrm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2" name="Line 876"/>
            <p:cNvSpPr>
              <a:spLocks noChangeShapeType="1"/>
            </p:cNvSpPr>
            <p:nvPr/>
          </p:nvSpPr>
          <p:spPr bwMode="auto">
            <a:xfrm flipH="1"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3" name="Line 877"/>
            <p:cNvSpPr>
              <a:spLocks noChangeShapeType="1"/>
            </p:cNvSpPr>
            <p:nvPr/>
          </p:nvSpPr>
          <p:spPr bwMode="auto">
            <a:xfrm>
              <a:off x="5765013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4" name="Line 878"/>
            <p:cNvSpPr>
              <a:spLocks noChangeShapeType="1"/>
            </p:cNvSpPr>
            <p:nvPr/>
          </p:nvSpPr>
          <p:spPr bwMode="auto">
            <a:xfrm flipH="1">
              <a:off x="5765013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5" name="Line 879"/>
            <p:cNvSpPr>
              <a:spLocks noChangeShapeType="1"/>
            </p:cNvSpPr>
            <p:nvPr/>
          </p:nvSpPr>
          <p:spPr bwMode="auto">
            <a:xfrm>
              <a:off x="590635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6" name="Line 880"/>
            <p:cNvSpPr>
              <a:spLocks noChangeShapeType="1"/>
            </p:cNvSpPr>
            <p:nvPr/>
          </p:nvSpPr>
          <p:spPr bwMode="auto">
            <a:xfrm flipH="1">
              <a:off x="590635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7" name="Line 881"/>
            <p:cNvSpPr>
              <a:spLocks noChangeShapeType="1"/>
            </p:cNvSpPr>
            <p:nvPr/>
          </p:nvSpPr>
          <p:spPr bwMode="auto">
            <a:xfrm>
              <a:off x="461069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8" name="Line 882"/>
            <p:cNvSpPr>
              <a:spLocks noChangeShapeType="1"/>
            </p:cNvSpPr>
            <p:nvPr/>
          </p:nvSpPr>
          <p:spPr bwMode="auto">
            <a:xfrm flipH="1">
              <a:off x="461069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9" name="Line 883"/>
            <p:cNvSpPr>
              <a:spLocks noChangeShapeType="1"/>
            </p:cNvSpPr>
            <p:nvPr/>
          </p:nvSpPr>
          <p:spPr bwMode="auto">
            <a:xfrm>
              <a:off x="508184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0" name="Line 884"/>
            <p:cNvSpPr>
              <a:spLocks noChangeShapeType="1"/>
            </p:cNvSpPr>
            <p:nvPr/>
          </p:nvSpPr>
          <p:spPr bwMode="auto">
            <a:xfrm flipH="1">
              <a:off x="508184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1" name="Line 885"/>
            <p:cNvSpPr>
              <a:spLocks noChangeShapeType="1"/>
            </p:cNvSpPr>
            <p:nvPr/>
          </p:nvSpPr>
          <p:spPr bwMode="auto">
            <a:xfrm>
              <a:off x="454002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2" name="Line 886"/>
            <p:cNvSpPr>
              <a:spLocks noChangeShapeType="1"/>
            </p:cNvSpPr>
            <p:nvPr/>
          </p:nvSpPr>
          <p:spPr bwMode="auto">
            <a:xfrm flipH="1">
              <a:off x="454002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3" name="Line 887"/>
            <p:cNvSpPr>
              <a:spLocks noChangeShapeType="1"/>
            </p:cNvSpPr>
            <p:nvPr/>
          </p:nvSpPr>
          <p:spPr bwMode="auto">
            <a:xfrm>
              <a:off x="576501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4" name="Line 888"/>
            <p:cNvSpPr>
              <a:spLocks noChangeShapeType="1"/>
            </p:cNvSpPr>
            <p:nvPr/>
          </p:nvSpPr>
          <p:spPr bwMode="auto">
            <a:xfrm flipH="1">
              <a:off x="5765013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5" name="Line 889"/>
            <p:cNvSpPr>
              <a:spLocks noChangeShapeType="1"/>
            </p:cNvSpPr>
            <p:nvPr/>
          </p:nvSpPr>
          <p:spPr bwMode="auto">
            <a:xfrm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6" name="Line 890"/>
            <p:cNvSpPr>
              <a:spLocks noChangeShapeType="1"/>
            </p:cNvSpPr>
            <p:nvPr/>
          </p:nvSpPr>
          <p:spPr bwMode="auto">
            <a:xfrm flipH="1"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7" name="Line 891"/>
            <p:cNvSpPr>
              <a:spLocks noChangeShapeType="1"/>
            </p:cNvSpPr>
            <p:nvPr/>
          </p:nvSpPr>
          <p:spPr bwMode="auto">
            <a:xfrm>
              <a:off x="508184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8" name="Line 892"/>
            <p:cNvSpPr>
              <a:spLocks noChangeShapeType="1"/>
            </p:cNvSpPr>
            <p:nvPr/>
          </p:nvSpPr>
          <p:spPr bwMode="auto">
            <a:xfrm flipH="1">
              <a:off x="508184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79" name="Line 893"/>
            <p:cNvSpPr>
              <a:spLocks noChangeShapeType="1"/>
            </p:cNvSpPr>
            <p:nvPr/>
          </p:nvSpPr>
          <p:spPr bwMode="auto">
            <a:xfrm>
              <a:off x="529386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0" name="Line 894"/>
            <p:cNvSpPr>
              <a:spLocks noChangeShapeType="1"/>
            </p:cNvSpPr>
            <p:nvPr/>
          </p:nvSpPr>
          <p:spPr bwMode="auto">
            <a:xfrm flipH="1">
              <a:off x="529386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1" name="Line 895"/>
            <p:cNvSpPr>
              <a:spLocks noChangeShapeType="1"/>
            </p:cNvSpPr>
            <p:nvPr/>
          </p:nvSpPr>
          <p:spPr bwMode="auto">
            <a:xfrm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2" name="Line 896"/>
            <p:cNvSpPr>
              <a:spLocks noChangeShapeType="1"/>
            </p:cNvSpPr>
            <p:nvPr/>
          </p:nvSpPr>
          <p:spPr bwMode="auto">
            <a:xfrm flipH="1"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3" name="Line 897"/>
            <p:cNvSpPr>
              <a:spLocks noChangeShapeType="1"/>
            </p:cNvSpPr>
            <p:nvPr/>
          </p:nvSpPr>
          <p:spPr bwMode="auto">
            <a:xfrm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4" name="Line 898"/>
            <p:cNvSpPr>
              <a:spLocks noChangeShapeType="1"/>
            </p:cNvSpPr>
            <p:nvPr/>
          </p:nvSpPr>
          <p:spPr bwMode="auto">
            <a:xfrm flipH="1">
              <a:off x="454002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5" name="Line 899"/>
            <p:cNvSpPr>
              <a:spLocks noChangeShapeType="1"/>
            </p:cNvSpPr>
            <p:nvPr/>
          </p:nvSpPr>
          <p:spPr bwMode="auto">
            <a:xfrm>
              <a:off x="501902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6" name="Line 900"/>
            <p:cNvSpPr>
              <a:spLocks noChangeShapeType="1"/>
            </p:cNvSpPr>
            <p:nvPr/>
          </p:nvSpPr>
          <p:spPr bwMode="auto">
            <a:xfrm flipH="1">
              <a:off x="5019026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7" name="Line 901"/>
            <p:cNvSpPr>
              <a:spLocks noChangeShapeType="1"/>
            </p:cNvSpPr>
            <p:nvPr/>
          </p:nvSpPr>
          <p:spPr bwMode="auto">
            <a:xfrm>
              <a:off x="5152518" y="366421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8" name="Line 902"/>
            <p:cNvSpPr>
              <a:spLocks noChangeShapeType="1"/>
            </p:cNvSpPr>
            <p:nvPr/>
          </p:nvSpPr>
          <p:spPr bwMode="auto">
            <a:xfrm flipH="1">
              <a:off x="5152518" y="366421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89" name="Line 903"/>
            <p:cNvSpPr>
              <a:spLocks noChangeShapeType="1"/>
            </p:cNvSpPr>
            <p:nvPr/>
          </p:nvSpPr>
          <p:spPr bwMode="auto">
            <a:xfrm>
              <a:off x="5356683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0" name="Line 904"/>
            <p:cNvSpPr>
              <a:spLocks noChangeShapeType="1"/>
            </p:cNvSpPr>
            <p:nvPr/>
          </p:nvSpPr>
          <p:spPr bwMode="auto">
            <a:xfrm flipH="1">
              <a:off x="5356683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1" name="Line 905"/>
            <p:cNvSpPr>
              <a:spLocks noChangeShapeType="1"/>
            </p:cNvSpPr>
            <p:nvPr/>
          </p:nvSpPr>
          <p:spPr bwMode="auto">
            <a:xfrm>
              <a:off x="556084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2" name="Line 906"/>
            <p:cNvSpPr>
              <a:spLocks noChangeShapeType="1"/>
            </p:cNvSpPr>
            <p:nvPr/>
          </p:nvSpPr>
          <p:spPr bwMode="auto">
            <a:xfrm flipH="1">
              <a:off x="556084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3" name="Line 907"/>
            <p:cNvSpPr>
              <a:spLocks noChangeShapeType="1"/>
            </p:cNvSpPr>
            <p:nvPr/>
          </p:nvSpPr>
          <p:spPr bwMode="auto">
            <a:xfrm>
              <a:off x="5019026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4" name="Line 908"/>
            <p:cNvSpPr>
              <a:spLocks noChangeShapeType="1"/>
            </p:cNvSpPr>
            <p:nvPr/>
          </p:nvSpPr>
          <p:spPr bwMode="auto">
            <a:xfrm flipH="1">
              <a:off x="5019026" y="2622073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5" name="Line 909"/>
            <p:cNvSpPr>
              <a:spLocks noChangeShapeType="1"/>
            </p:cNvSpPr>
            <p:nvPr/>
          </p:nvSpPr>
          <p:spPr bwMode="auto">
            <a:xfrm>
              <a:off x="467351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6" name="Line 910"/>
            <p:cNvSpPr>
              <a:spLocks noChangeShapeType="1"/>
            </p:cNvSpPr>
            <p:nvPr/>
          </p:nvSpPr>
          <p:spPr bwMode="auto">
            <a:xfrm flipH="1">
              <a:off x="4673516" y="3839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7" name="Line 911"/>
            <p:cNvSpPr>
              <a:spLocks noChangeShapeType="1"/>
            </p:cNvSpPr>
            <p:nvPr/>
          </p:nvSpPr>
          <p:spPr bwMode="auto">
            <a:xfrm>
              <a:off x="5019026" y="400652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8" name="Line 912"/>
            <p:cNvSpPr>
              <a:spLocks noChangeShapeType="1"/>
            </p:cNvSpPr>
            <p:nvPr/>
          </p:nvSpPr>
          <p:spPr bwMode="auto">
            <a:xfrm flipH="1">
              <a:off x="5019026" y="400652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99" name="Line 913"/>
            <p:cNvSpPr>
              <a:spLocks noChangeShapeType="1"/>
            </p:cNvSpPr>
            <p:nvPr/>
          </p:nvSpPr>
          <p:spPr bwMode="auto">
            <a:xfrm>
              <a:off x="5356683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0" name="Line 914"/>
            <p:cNvSpPr>
              <a:spLocks noChangeShapeType="1"/>
            </p:cNvSpPr>
            <p:nvPr/>
          </p:nvSpPr>
          <p:spPr bwMode="auto">
            <a:xfrm flipH="1">
              <a:off x="5356683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1" name="Line 915"/>
            <p:cNvSpPr>
              <a:spLocks noChangeShapeType="1"/>
            </p:cNvSpPr>
            <p:nvPr/>
          </p:nvSpPr>
          <p:spPr bwMode="auto">
            <a:xfrm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2" name="Line 916"/>
            <p:cNvSpPr>
              <a:spLocks noChangeShapeType="1"/>
            </p:cNvSpPr>
            <p:nvPr/>
          </p:nvSpPr>
          <p:spPr bwMode="auto">
            <a:xfrm flipH="1"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3" name="Line 917"/>
            <p:cNvSpPr>
              <a:spLocks noChangeShapeType="1"/>
            </p:cNvSpPr>
            <p:nvPr/>
          </p:nvSpPr>
          <p:spPr bwMode="auto">
            <a:xfrm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4" name="Line 918"/>
            <p:cNvSpPr>
              <a:spLocks noChangeShapeType="1"/>
            </p:cNvSpPr>
            <p:nvPr/>
          </p:nvSpPr>
          <p:spPr bwMode="auto">
            <a:xfrm flipH="1">
              <a:off x="4948353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5" name="Line 919"/>
            <p:cNvSpPr>
              <a:spLocks noChangeShapeType="1"/>
            </p:cNvSpPr>
            <p:nvPr/>
          </p:nvSpPr>
          <p:spPr bwMode="auto">
            <a:xfrm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6" name="Line 920"/>
            <p:cNvSpPr>
              <a:spLocks noChangeShapeType="1"/>
            </p:cNvSpPr>
            <p:nvPr/>
          </p:nvSpPr>
          <p:spPr bwMode="auto">
            <a:xfrm flipH="1">
              <a:off x="4469351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7" name="Line 921"/>
            <p:cNvSpPr>
              <a:spLocks noChangeShapeType="1"/>
            </p:cNvSpPr>
            <p:nvPr/>
          </p:nvSpPr>
          <p:spPr bwMode="auto">
            <a:xfrm>
              <a:off x="487768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8" name="Line 922"/>
            <p:cNvSpPr>
              <a:spLocks noChangeShapeType="1"/>
            </p:cNvSpPr>
            <p:nvPr/>
          </p:nvSpPr>
          <p:spPr bwMode="auto">
            <a:xfrm flipH="1">
              <a:off x="4877681" y="2797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09" name="Line 923"/>
            <p:cNvSpPr>
              <a:spLocks noChangeShapeType="1"/>
            </p:cNvSpPr>
            <p:nvPr/>
          </p:nvSpPr>
          <p:spPr bwMode="auto">
            <a:xfrm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0" name="Line 924"/>
            <p:cNvSpPr>
              <a:spLocks noChangeShapeType="1"/>
            </p:cNvSpPr>
            <p:nvPr/>
          </p:nvSpPr>
          <p:spPr bwMode="auto">
            <a:xfrm flipH="1">
              <a:off x="4916309" y="227215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1" name="Line 925"/>
            <p:cNvSpPr>
              <a:spLocks noChangeShapeType="1"/>
            </p:cNvSpPr>
            <p:nvPr/>
          </p:nvSpPr>
          <p:spPr bwMode="auto">
            <a:xfrm>
              <a:off x="467351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2" name="Line 926"/>
            <p:cNvSpPr>
              <a:spLocks noChangeShapeType="1"/>
            </p:cNvSpPr>
            <p:nvPr/>
          </p:nvSpPr>
          <p:spPr bwMode="auto">
            <a:xfrm flipH="1">
              <a:off x="4673516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3" name="Line 927"/>
            <p:cNvSpPr>
              <a:spLocks noChangeShapeType="1"/>
            </p:cNvSpPr>
            <p:nvPr/>
          </p:nvSpPr>
          <p:spPr bwMode="auto">
            <a:xfrm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4" name="Line 928"/>
            <p:cNvSpPr>
              <a:spLocks noChangeShapeType="1"/>
            </p:cNvSpPr>
            <p:nvPr/>
          </p:nvSpPr>
          <p:spPr bwMode="auto">
            <a:xfrm flipH="1">
              <a:off x="467351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5" name="Line 929"/>
            <p:cNvSpPr>
              <a:spLocks noChangeShapeType="1"/>
            </p:cNvSpPr>
            <p:nvPr/>
          </p:nvSpPr>
          <p:spPr bwMode="auto">
            <a:xfrm>
              <a:off x="522319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6" name="Line 930"/>
            <p:cNvSpPr>
              <a:spLocks noChangeShapeType="1"/>
            </p:cNvSpPr>
            <p:nvPr/>
          </p:nvSpPr>
          <p:spPr bwMode="auto">
            <a:xfrm flipH="1">
              <a:off x="5223191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7" name="Line 931"/>
            <p:cNvSpPr>
              <a:spLocks noChangeShapeType="1"/>
            </p:cNvSpPr>
            <p:nvPr/>
          </p:nvSpPr>
          <p:spPr bwMode="auto">
            <a:xfrm>
              <a:off x="5081846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8" name="Line 932"/>
            <p:cNvSpPr>
              <a:spLocks noChangeShapeType="1"/>
            </p:cNvSpPr>
            <p:nvPr/>
          </p:nvSpPr>
          <p:spPr bwMode="auto">
            <a:xfrm flipH="1">
              <a:off x="5081846" y="2104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19" name="Line 933"/>
            <p:cNvSpPr>
              <a:spLocks noChangeShapeType="1"/>
            </p:cNvSpPr>
            <p:nvPr/>
          </p:nvSpPr>
          <p:spPr bwMode="auto">
            <a:xfrm>
              <a:off x="474418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0" name="Line 934"/>
            <p:cNvSpPr>
              <a:spLocks noChangeShapeType="1"/>
            </p:cNvSpPr>
            <p:nvPr/>
          </p:nvSpPr>
          <p:spPr bwMode="auto">
            <a:xfrm flipH="1">
              <a:off x="4744188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1" name="Line 935"/>
            <p:cNvSpPr>
              <a:spLocks noChangeShapeType="1"/>
            </p:cNvSpPr>
            <p:nvPr/>
          </p:nvSpPr>
          <p:spPr bwMode="auto">
            <a:xfrm>
              <a:off x="461069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2" name="Line 936"/>
            <p:cNvSpPr>
              <a:spLocks noChangeShapeType="1"/>
            </p:cNvSpPr>
            <p:nvPr/>
          </p:nvSpPr>
          <p:spPr bwMode="auto">
            <a:xfrm flipH="1">
              <a:off x="4610696" y="3139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3" name="Line 937"/>
            <p:cNvSpPr>
              <a:spLocks noChangeShapeType="1"/>
            </p:cNvSpPr>
            <p:nvPr/>
          </p:nvSpPr>
          <p:spPr bwMode="auto">
            <a:xfrm>
              <a:off x="474418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4" name="Line 938"/>
            <p:cNvSpPr>
              <a:spLocks noChangeShapeType="1"/>
            </p:cNvSpPr>
            <p:nvPr/>
          </p:nvSpPr>
          <p:spPr bwMode="auto">
            <a:xfrm flipH="1">
              <a:off x="4744188" y="297199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5" name="Line 939"/>
            <p:cNvSpPr>
              <a:spLocks noChangeShapeType="1"/>
            </p:cNvSpPr>
            <p:nvPr/>
          </p:nvSpPr>
          <p:spPr bwMode="auto">
            <a:xfrm>
              <a:off x="4825535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6" name="Line 940"/>
            <p:cNvSpPr>
              <a:spLocks noChangeShapeType="1"/>
            </p:cNvSpPr>
            <p:nvPr/>
          </p:nvSpPr>
          <p:spPr bwMode="auto">
            <a:xfrm flipH="1">
              <a:off x="4825535" y="2447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7" name="Line 941"/>
            <p:cNvSpPr>
              <a:spLocks noChangeShapeType="1"/>
            </p:cNvSpPr>
            <p:nvPr/>
          </p:nvSpPr>
          <p:spPr bwMode="auto">
            <a:xfrm>
              <a:off x="467351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8" name="Line 942"/>
            <p:cNvSpPr>
              <a:spLocks noChangeShapeType="1"/>
            </p:cNvSpPr>
            <p:nvPr/>
          </p:nvSpPr>
          <p:spPr bwMode="auto">
            <a:xfrm flipH="1">
              <a:off x="4673516" y="331430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29" name="Oval 945"/>
            <p:cNvSpPr>
              <a:spLocks noChangeArrowheads="1"/>
            </p:cNvSpPr>
            <p:nvPr/>
          </p:nvSpPr>
          <p:spPr bwMode="auto">
            <a:xfrm>
              <a:off x="4524318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0" name="Oval 946"/>
            <p:cNvSpPr>
              <a:spLocks noChangeArrowheads="1"/>
            </p:cNvSpPr>
            <p:nvPr/>
          </p:nvSpPr>
          <p:spPr bwMode="auto">
            <a:xfrm>
              <a:off x="4320153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1" name="Oval 947"/>
            <p:cNvSpPr>
              <a:spLocks noChangeArrowheads="1"/>
            </p:cNvSpPr>
            <p:nvPr/>
          </p:nvSpPr>
          <p:spPr bwMode="auto">
            <a:xfrm>
              <a:off x="4382973" y="3649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2" name="Oval 948"/>
            <p:cNvSpPr>
              <a:spLocks noChangeArrowheads="1"/>
            </p:cNvSpPr>
            <p:nvPr/>
          </p:nvSpPr>
          <p:spPr bwMode="auto">
            <a:xfrm>
              <a:off x="4453646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3" name="Oval 949"/>
            <p:cNvSpPr>
              <a:spLocks noChangeArrowheads="1"/>
            </p:cNvSpPr>
            <p:nvPr/>
          </p:nvSpPr>
          <p:spPr bwMode="auto">
            <a:xfrm>
              <a:off x="4524318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4" name="Oval 950"/>
            <p:cNvSpPr>
              <a:spLocks noChangeArrowheads="1"/>
            </p:cNvSpPr>
            <p:nvPr/>
          </p:nvSpPr>
          <p:spPr bwMode="auto">
            <a:xfrm>
              <a:off x="4453646" y="399131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5" name="Oval 951"/>
            <p:cNvSpPr>
              <a:spLocks noChangeArrowheads="1"/>
            </p:cNvSpPr>
            <p:nvPr/>
          </p:nvSpPr>
          <p:spPr bwMode="auto">
            <a:xfrm>
              <a:off x="4594991" y="347404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6" name="Oval 952"/>
            <p:cNvSpPr>
              <a:spLocks noChangeArrowheads="1"/>
            </p:cNvSpPr>
            <p:nvPr/>
          </p:nvSpPr>
          <p:spPr bwMode="auto">
            <a:xfrm>
              <a:off x="4657811" y="3649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7" name="Oval 953"/>
            <p:cNvSpPr>
              <a:spLocks noChangeArrowheads="1"/>
            </p:cNvSpPr>
            <p:nvPr/>
          </p:nvSpPr>
          <p:spPr bwMode="auto">
            <a:xfrm>
              <a:off x="4249481" y="3649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8" name="Oval 954"/>
            <p:cNvSpPr>
              <a:spLocks noChangeArrowheads="1"/>
            </p:cNvSpPr>
            <p:nvPr/>
          </p:nvSpPr>
          <p:spPr bwMode="auto">
            <a:xfrm>
              <a:off x="4382973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39" name="Oval 955"/>
            <p:cNvSpPr>
              <a:spLocks noChangeArrowheads="1"/>
            </p:cNvSpPr>
            <p:nvPr/>
          </p:nvSpPr>
          <p:spPr bwMode="auto">
            <a:xfrm>
              <a:off x="4249481" y="3474045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0" name="Oval 956"/>
            <p:cNvSpPr>
              <a:spLocks noChangeArrowheads="1"/>
            </p:cNvSpPr>
            <p:nvPr/>
          </p:nvSpPr>
          <p:spPr bwMode="auto">
            <a:xfrm>
              <a:off x="4594991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1" name="Oval 957"/>
            <p:cNvSpPr>
              <a:spLocks noChangeArrowheads="1"/>
            </p:cNvSpPr>
            <p:nvPr/>
          </p:nvSpPr>
          <p:spPr bwMode="auto">
            <a:xfrm>
              <a:off x="4524318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2" name="Oval 958"/>
            <p:cNvSpPr>
              <a:spLocks noChangeArrowheads="1"/>
            </p:cNvSpPr>
            <p:nvPr/>
          </p:nvSpPr>
          <p:spPr bwMode="auto">
            <a:xfrm>
              <a:off x="4453646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3" name="Oval 959"/>
            <p:cNvSpPr>
              <a:spLocks noChangeArrowheads="1"/>
            </p:cNvSpPr>
            <p:nvPr/>
          </p:nvSpPr>
          <p:spPr bwMode="auto">
            <a:xfrm>
              <a:off x="4524318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4" name="Oval 960"/>
            <p:cNvSpPr>
              <a:spLocks noChangeArrowheads="1"/>
            </p:cNvSpPr>
            <p:nvPr/>
          </p:nvSpPr>
          <p:spPr bwMode="auto">
            <a:xfrm>
              <a:off x="4657811" y="3823962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5" name="Oval 961"/>
            <p:cNvSpPr>
              <a:spLocks noChangeArrowheads="1"/>
            </p:cNvSpPr>
            <p:nvPr/>
          </p:nvSpPr>
          <p:spPr bwMode="auto">
            <a:xfrm>
              <a:off x="5003321" y="399131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6" name="Oval 962"/>
            <p:cNvSpPr>
              <a:spLocks noChangeArrowheads="1"/>
            </p:cNvSpPr>
            <p:nvPr/>
          </p:nvSpPr>
          <p:spPr bwMode="auto">
            <a:xfrm>
              <a:off x="4453646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7" name="Oval 963"/>
            <p:cNvSpPr>
              <a:spLocks noChangeArrowheads="1"/>
            </p:cNvSpPr>
            <p:nvPr/>
          </p:nvSpPr>
          <p:spPr bwMode="auto">
            <a:xfrm>
              <a:off x="4657811" y="3299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8" name="Rectangle 1119"/>
            <p:cNvSpPr>
              <a:spLocks noChangeArrowheads="1"/>
            </p:cNvSpPr>
            <p:nvPr/>
          </p:nvSpPr>
          <p:spPr bwMode="auto">
            <a:xfrm>
              <a:off x="4752041" y="2173267"/>
              <a:ext cx="1193580" cy="45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49" name="Rectangle 1120"/>
            <p:cNvSpPr>
              <a:spLocks noChangeArrowheads="1"/>
            </p:cNvSpPr>
            <p:nvPr/>
          </p:nvSpPr>
          <p:spPr bwMode="auto">
            <a:xfrm>
              <a:off x="4752041" y="2173267"/>
              <a:ext cx="1193580" cy="4564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0" name="Line 1121"/>
            <p:cNvSpPr>
              <a:spLocks noChangeShapeType="1"/>
            </p:cNvSpPr>
            <p:nvPr/>
          </p:nvSpPr>
          <p:spPr bwMode="auto">
            <a:xfrm>
              <a:off x="4752041" y="2173267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1" name="Line 1122"/>
            <p:cNvSpPr>
              <a:spLocks noChangeShapeType="1"/>
            </p:cNvSpPr>
            <p:nvPr/>
          </p:nvSpPr>
          <p:spPr bwMode="auto">
            <a:xfrm>
              <a:off x="4752041" y="2629680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2" name="Line 1123"/>
            <p:cNvSpPr>
              <a:spLocks noChangeShapeType="1"/>
            </p:cNvSpPr>
            <p:nvPr/>
          </p:nvSpPr>
          <p:spPr bwMode="auto">
            <a:xfrm flipV="1">
              <a:off x="5945621" y="2173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3" name="Line 1124"/>
            <p:cNvSpPr>
              <a:spLocks noChangeShapeType="1"/>
            </p:cNvSpPr>
            <p:nvPr/>
          </p:nvSpPr>
          <p:spPr bwMode="auto">
            <a:xfrm flipV="1">
              <a:off x="4752041" y="2173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4" name="Rectangle 1131"/>
            <p:cNvSpPr>
              <a:spLocks noChangeArrowheads="1"/>
            </p:cNvSpPr>
            <p:nvPr/>
          </p:nvSpPr>
          <p:spPr bwMode="auto">
            <a:xfrm>
              <a:off x="4950231" y="2185438"/>
              <a:ext cx="43601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pacienti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55" name="Line 1132"/>
            <p:cNvSpPr>
              <a:spLocks noChangeShapeType="1"/>
            </p:cNvSpPr>
            <p:nvPr/>
          </p:nvSpPr>
          <p:spPr bwMode="auto">
            <a:xfrm>
              <a:off x="4837784" y="225694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6" name="Line 1133"/>
            <p:cNvSpPr>
              <a:spLocks noChangeShapeType="1"/>
            </p:cNvSpPr>
            <p:nvPr/>
          </p:nvSpPr>
          <p:spPr bwMode="auto">
            <a:xfrm>
              <a:off x="4869194" y="2226515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7" name="Rectangle 1134"/>
            <p:cNvSpPr>
              <a:spLocks noChangeArrowheads="1"/>
            </p:cNvSpPr>
            <p:nvPr/>
          </p:nvSpPr>
          <p:spPr bwMode="auto">
            <a:xfrm>
              <a:off x="4950231" y="2329969"/>
              <a:ext cx="45525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kontroly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58" name="Line 1135"/>
            <p:cNvSpPr>
              <a:spLocks noChangeShapeType="1"/>
            </p:cNvSpPr>
            <p:nvPr/>
          </p:nvSpPr>
          <p:spPr bwMode="auto">
            <a:xfrm>
              <a:off x="4837784" y="240147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59" name="Line 1136"/>
            <p:cNvSpPr>
              <a:spLocks noChangeShapeType="1"/>
            </p:cNvSpPr>
            <p:nvPr/>
          </p:nvSpPr>
          <p:spPr bwMode="auto">
            <a:xfrm>
              <a:off x="4869194" y="2371046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60" name="Line 1137"/>
            <p:cNvSpPr>
              <a:spLocks noChangeShapeType="1"/>
            </p:cNvSpPr>
            <p:nvPr/>
          </p:nvSpPr>
          <p:spPr bwMode="auto">
            <a:xfrm>
              <a:off x="4853489" y="2386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61" name="Line 1138"/>
            <p:cNvSpPr>
              <a:spLocks noChangeShapeType="1"/>
            </p:cNvSpPr>
            <p:nvPr/>
          </p:nvSpPr>
          <p:spPr bwMode="auto">
            <a:xfrm flipH="1">
              <a:off x="4853489" y="2386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62" name="Rectangle 1139"/>
            <p:cNvSpPr>
              <a:spLocks noChangeArrowheads="1"/>
            </p:cNvSpPr>
            <p:nvPr/>
          </p:nvSpPr>
          <p:spPr bwMode="auto">
            <a:xfrm>
              <a:off x="4950231" y="2466893"/>
              <a:ext cx="97943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podpůrné vektory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63" name="Oval 1140"/>
            <p:cNvSpPr>
              <a:spLocks noChangeArrowheads="1"/>
            </p:cNvSpPr>
            <p:nvPr/>
          </p:nvSpPr>
          <p:spPr bwMode="auto">
            <a:xfrm>
              <a:off x="4837784" y="2507970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764" name="Přímá spojnice 1763"/>
            <p:cNvCxnSpPr/>
            <p:nvPr/>
          </p:nvCxnSpPr>
          <p:spPr>
            <a:xfrm>
              <a:off x="3432104" y="2207280"/>
              <a:ext cx="1971037" cy="250161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65" name="Přímá spojnice 1764"/>
            <p:cNvCxnSpPr/>
            <p:nvPr/>
          </p:nvCxnSpPr>
          <p:spPr>
            <a:xfrm>
              <a:off x="3801885" y="2203694"/>
              <a:ext cx="1931596" cy="245155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766" name="Přímá spojnice 1765"/>
            <p:cNvCxnSpPr/>
            <p:nvPr/>
          </p:nvCxnSpPr>
          <p:spPr>
            <a:xfrm>
              <a:off x="3234954" y="2441293"/>
              <a:ext cx="1840286" cy="233566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1767" name="Rectangle 578"/>
            <p:cNvSpPr>
              <a:spLocks noChangeArrowheads="1"/>
            </p:cNvSpPr>
            <p:nvPr/>
          </p:nvSpPr>
          <p:spPr bwMode="auto">
            <a:xfrm>
              <a:off x="5857001" y="4793689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1768" name="Rectangle 578"/>
            <p:cNvSpPr>
              <a:spLocks noChangeArrowheads="1"/>
            </p:cNvSpPr>
            <p:nvPr/>
          </p:nvSpPr>
          <p:spPr bwMode="auto">
            <a:xfrm>
              <a:off x="3072546" y="2196421"/>
              <a:ext cx="10259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05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2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769" name="Skupina 1768"/>
          <p:cNvGrpSpPr/>
          <p:nvPr/>
        </p:nvGrpSpPr>
        <p:grpSpPr>
          <a:xfrm>
            <a:off x="6043912" y="1518559"/>
            <a:ext cx="2884064" cy="2849576"/>
            <a:chOff x="6043912" y="2091592"/>
            <a:chExt cx="2884064" cy="2849576"/>
          </a:xfrm>
        </p:grpSpPr>
        <p:cxnSp>
          <p:nvCxnSpPr>
            <p:cNvPr id="1770" name="Přímá spojnice 1769"/>
            <p:cNvCxnSpPr/>
            <p:nvPr/>
          </p:nvCxnSpPr>
          <p:spPr>
            <a:xfrm>
              <a:off x="6551286" y="2217844"/>
              <a:ext cx="1743255" cy="25184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771" name="Line 1147"/>
            <p:cNvSpPr>
              <a:spLocks noChangeShapeType="1"/>
            </p:cNvSpPr>
            <p:nvPr/>
          </p:nvSpPr>
          <p:spPr bwMode="auto">
            <a:xfrm>
              <a:off x="6173319" y="4783480"/>
              <a:ext cx="273267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2" name="Line 1149"/>
            <p:cNvSpPr>
              <a:spLocks noChangeShapeType="1"/>
            </p:cNvSpPr>
            <p:nvPr/>
          </p:nvSpPr>
          <p:spPr bwMode="auto">
            <a:xfrm flipV="1">
              <a:off x="6171748" y="2182874"/>
              <a:ext cx="0" cy="26015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3" name="Line 1155"/>
            <p:cNvSpPr>
              <a:spLocks noChangeShapeType="1"/>
            </p:cNvSpPr>
            <p:nvPr/>
          </p:nvSpPr>
          <p:spPr bwMode="auto">
            <a:xfrm flipV="1">
              <a:off x="6572226" y="4693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4" name="Line 1158"/>
            <p:cNvSpPr>
              <a:spLocks noChangeShapeType="1"/>
            </p:cNvSpPr>
            <p:nvPr/>
          </p:nvSpPr>
          <p:spPr bwMode="auto">
            <a:xfrm flipV="1">
              <a:off x="6917736" y="4693148"/>
              <a:ext cx="0" cy="30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5" name="Line 1171"/>
            <p:cNvSpPr>
              <a:spLocks noChangeShapeType="1"/>
            </p:cNvSpPr>
            <p:nvPr/>
          </p:nvSpPr>
          <p:spPr bwMode="auto">
            <a:xfrm>
              <a:off x="8284071" y="2122019"/>
              <a:ext cx="0" cy="228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6" name="Line 1195"/>
            <p:cNvSpPr>
              <a:spLocks noChangeShapeType="1"/>
            </p:cNvSpPr>
            <p:nvPr/>
          </p:nvSpPr>
          <p:spPr bwMode="auto">
            <a:xfrm>
              <a:off x="7357476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7" name="Line 1196"/>
            <p:cNvSpPr>
              <a:spLocks noChangeShapeType="1"/>
            </p:cNvSpPr>
            <p:nvPr/>
          </p:nvSpPr>
          <p:spPr bwMode="auto">
            <a:xfrm>
              <a:off x="7388886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8" name="Line 1197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79" name="Line 1198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0" name="Line 1199"/>
            <p:cNvSpPr>
              <a:spLocks noChangeShapeType="1"/>
            </p:cNvSpPr>
            <p:nvPr/>
          </p:nvSpPr>
          <p:spPr bwMode="auto">
            <a:xfrm>
              <a:off x="7498821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1" name="Line 1200"/>
            <p:cNvSpPr>
              <a:spLocks noChangeShapeType="1"/>
            </p:cNvSpPr>
            <p:nvPr/>
          </p:nvSpPr>
          <p:spPr bwMode="auto">
            <a:xfrm>
              <a:off x="7530231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2" name="Line 1201"/>
            <p:cNvSpPr>
              <a:spLocks noChangeShapeType="1"/>
            </p:cNvSpPr>
            <p:nvPr/>
          </p:nvSpPr>
          <p:spPr bwMode="auto">
            <a:xfrm>
              <a:off x="688632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3" name="Line 1202"/>
            <p:cNvSpPr>
              <a:spLocks noChangeShapeType="1"/>
            </p:cNvSpPr>
            <p:nvPr/>
          </p:nvSpPr>
          <p:spPr bwMode="auto">
            <a:xfrm>
              <a:off x="691773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4" name="Line 1203"/>
            <p:cNvSpPr>
              <a:spLocks noChangeShapeType="1"/>
            </p:cNvSpPr>
            <p:nvPr/>
          </p:nvSpPr>
          <p:spPr bwMode="auto">
            <a:xfrm>
              <a:off x="7294656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5" name="Line 1204"/>
            <p:cNvSpPr>
              <a:spLocks noChangeShapeType="1"/>
            </p:cNvSpPr>
            <p:nvPr/>
          </p:nvSpPr>
          <p:spPr bwMode="auto">
            <a:xfrm>
              <a:off x="7326066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6" name="Line 1205"/>
            <p:cNvSpPr>
              <a:spLocks noChangeShapeType="1"/>
            </p:cNvSpPr>
            <p:nvPr/>
          </p:nvSpPr>
          <p:spPr bwMode="auto">
            <a:xfrm>
              <a:off x="7223983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7" name="Line 1206"/>
            <p:cNvSpPr>
              <a:spLocks noChangeShapeType="1"/>
            </p:cNvSpPr>
            <p:nvPr/>
          </p:nvSpPr>
          <p:spPr bwMode="auto">
            <a:xfrm>
              <a:off x="7255393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8" name="Line 1207"/>
            <p:cNvSpPr>
              <a:spLocks noChangeShapeType="1"/>
            </p:cNvSpPr>
            <p:nvPr/>
          </p:nvSpPr>
          <p:spPr bwMode="auto">
            <a:xfrm>
              <a:off x="7357476" y="3681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89" name="Line 1208"/>
            <p:cNvSpPr>
              <a:spLocks noChangeShapeType="1"/>
            </p:cNvSpPr>
            <p:nvPr/>
          </p:nvSpPr>
          <p:spPr bwMode="auto">
            <a:xfrm>
              <a:off x="7388886" y="3651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0" name="Line 1209"/>
            <p:cNvSpPr>
              <a:spLocks noChangeShapeType="1"/>
            </p:cNvSpPr>
            <p:nvPr/>
          </p:nvSpPr>
          <p:spPr bwMode="auto">
            <a:xfrm>
              <a:off x="6407323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1" name="Line 1210"/>
            <p:cNvSpPr>
              <a:spLocks noChangeShapeType="1"/>
            </p:cNvSpPr>
            <p:nvPr/>
          </p:nvSpPr>
          <p:spPr bwMode="auto">
            <a:xfrm>
              <a:off x="6438733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2" name="Line 1211"/>
            <p:cNvSpPr>
              <a:spLocks noChangeShapeType="1"/>
            </p:cNvSpPr>
            <p:nvPr/>
          </p:nvSpPr>
          <p:spPr bwMode="auto">
            <a:xfrm>
              <a:off x="729465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3" name="Line 1212"/>
            <p:cNvSpPr>
              <a:spLocks noChangeShapeType="1"/>
            </p:cNvSpPr>
            <p:nvPr/>
          </p:nvSpPr>
          <p:spPr bwMode="auto">
            <a:xfrm>
              <a:off x="732606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4" name="Line 1213"/>
            <p:cNvSpPr>
              <a:spLocks noChangeShapeType="1"/>
            </p:cNvSpPr>
            <p:nvPr/>
          </p:nvSpPr>
          <p:spPr bwMode="auto">
            <a:xfrm>
              <a:off x="6815653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5" name="Line 1214"/>
            <p:cNvSpPr>
              <a:spLocks noChangeShapeType="1"/>
            </p:cNvSpPr>
            <p:nvPr/>
          </p:nvSpPr>
          <p:spPr bwMode="auto">
            <a:xfrm>
              <a:off x="6847063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6" name="Line 1215"/>
            <p:cNvSpPr>
              <a:spLocks noChangeShapeType="1"/>
            </p:cNvSpPr>
            <p:nvPr/>
          </p:nvSpPr>
          <p:spPr bwMode="auto">
            <a:xfrm>
              <a:off x="654081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7" name="Line 1216"/>
            <p:cNvSpPr>
              <a:spLocks noChangeShapeType="1"/>
            </p:cNvSpPr>
            <p:nvPr/>
          </p:nvSpPr>
          <p:spPr bwMode="auto">
            <a:xfrm>
              <a:off x="657222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8" name="Line 1217"/>
            <p:cNvSpPr>
              <a:spLocks noChangeShapeType="1"/>
            </p:cNvSpPr>
            <p:nvPr/>
          </p:nvSpPr>
          <p:spPr bwMode="auto">
            <a:xfrm>
              <a:off x="7019818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99" name="Line 1218"/>
            <p:cNvSpPr>
              <a:spLocks noChangeShapeType="1"/>
            </p:cNvSpPr>
            <p:nvPr/>
          </p:nvSpPr>
          <p:spPr bwMode="auto">
            <a:xfrm>
              <a:off x="7051228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0" name="Line 1219"/>
            <p:cNvSpPr>
              <a:spLocks noChangeShapeType="1"/>
            </p:cNvSpPr>
            <p:nvPr/>
          </p:nvSpPr>
          <p:spPr bwMode="auto">
            <a:xfrm>
              <a:off x="688632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1" name="Line 1220"/>
            <p:cNvSpPr>
              <a:spLocks noChangeShapeType="1"/>
            </p:cNvSpPr>
            <p:nvPr/>
          </p:nvSpPr>
          <p:spPr bwMode="auto">
            <a:xfrm>
              <a:off x="691773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2" name="Line 1221"/>
            <p:cNvSpPr>
              <a:spLocks noChangeShapeType="1"/>
            </p:cNvSpPr>
            <p:nvPr/>
          </p:nvSpPr>
          <p:spPr bwMode="auto">
            <a:xfrm>
              <a:off x="7357476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3" name="Line 1222"/>
            <p:cNvSpPr>
              <a:spLocks noChangeShapeType="1"/>
            </p:cNvSpPr>
            <p:nvPr/>
          </p:nvSpPr>
          <p:spPr bwMode="auto">
            <a:xfrm>
              <a:off x="7388886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4" name="Line 1223"/>
            <p:cNvSpPr>
              <a:spLocks noChangeShapeType="1"/>
            </p:cNvSpPr>
            <p:nvPr/>
          </p:nvSpPr>
          <p:spPr bwMode="auto">
            <a:xfrm>
              <a:off x="6611488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5" name="Line 1224"/>
            <p:cNvSpPr>
              <a:spLocks noChangeShapeType="1"/>
            </p:cNvSpPr>
            <p:nvPr/>
          </p:nvSpPr>
          <p:spPr bwMode="auto">
            <a:xfrm>
              <a:off x="6642898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6" name="Line 1225"/>
            <p:cNvSpPr>
              <a:spLocks noChangeShapeType="1"/>
            </p:cNvSpPr>
            <p:nvPr/>
          </p:nvSpPr>
          <p:spPr bwMode="auto">
            <a:xfrm>
              <a:off x="7153311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7" name="Line 1226"/>
            <p:cNvSpPr>
              <a:spLocks noChangeShapeType="1"/>
            </p:cNvSpPr>
            <p:nvPr/>
          </p:nvSpPr>
          <p:spPr bwMode="auto">
            <a:xfrm>
              <a:off x="7184721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8" name="Line 1227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09" name="Line 1228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0" name="Line 1229"/>
            <p:cNvSpPr>
              <a:spLocks noChangeShapeType="1"/>
            </p:cNvSpPr>
            <p:nvPr/>
          </p:nvSpPr>
          <p:spPr bwMode="auto">
            <a:xfrm>
              <a:off x="694914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1" name="Line 1230"/>
            <p:cNvSpPr>
              <a:spLocks noChangeShapeType="1"/>
            </p:cNvSpPr>
            <p:nvPr/>
          </p:nvSpPr>
          <p:spPr bwMode="auto">
            <a:xfrm>
              <a:off x="698055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2" name="Line 1231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3" name="Line 1232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4" name="Line 1233"/>
            <p:cNvSpPr>
              <a:spLocks noChangeShapeType="1"/>
            </p:cNvSpPr>
            <p:nvPr/>
          </p:nvSpPr>
          <p:spPr bwMode="auto">
            <a:xfrm>
              <a:off x="6815653" y="4548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5" name="Line 1234"/>
            <p:cNvSpPr>
              <a:spLocks noChangeShapeType="1"/>
            </p:cNvSpPr>
            <p:nvPr/>
          </p:nvSpPr>
          <p:spPr bwMode="auto">
            <a:xfrm>
              <a:off x="6847063" y="4518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6" name="Line 1235"/>
            <p:cNvSpPr>
              <a:spLocks noChangeShapeType="1"/>
            </p:cNvSpPr>
            <p:nvPr/>
          </p:nvSpPr>
          <p:spPr bwMode="auto">
            <a:xfrm>
              <a:off x="7428148" y="3331515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7" name="Line 1236"/>
            <p:cNvSpPr>
              <a:spLocks noChangeShapeType="1"/>
            </p:cNvSpPr>
            <p:nvPr/>
          </p:nvSpPr>
          <p:spPr bwMode="auto">
            <a:xfrm>
              <a:off x="7459558" y="3301087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8" name="Line 1237"/>
            <p:cNvSpPr>
              <a:spLocks noChangeShapeType="1"/>
            </p:cNvSpPr>
            <p:nvPr/>
          </p:nvSpPr>
          <p:spPr bwMode="auto">
            <a:xfrm>
              <a:off x="688632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19" name="Line 1238"/>
            <p:cNvSpPr>
              <a:spLocks noChangeShapeType="1"/>
            </p:cNvSpPr>
            <p:nvPr/>
          </p:nvSpPr>
          <p:spPr bwMode="auto">
            <a:xfrm>
              <a:off x="691773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0" name="Line 1239"/>
            <p:cNvSpPr>
              <a:spLocks noChangeShapeType="1"/>
            </p:cNvSpPr>
            <p:nvPr/>
          </p:nvSpPr>
          <p:spPr bwMode="auto">
            <a:xfrm>
              <a:off x="7498821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1" name="Line 1240"/>
            <p:cNvSpPr>
              <a:spLocks noChangeShapeType="1"/>
            </p:cNvSpPr>
            <p:nvPr/>
          </p:nvSpPr>
          <p:spPr bwMode="auto">
            <a:xfrm>
              <a:off x="7530231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2" name="Line 1241"/>
            <p:cNvSpPr>
              <a:spLocks noChangeShapeType="1"/>
            </p:cNvSpPr>
            <p:nvPr/>
          </p:nvSpPr>
          <p:spPr bwMode="auto">
            <a:xfrm>
              <a:off x="7357476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3" name="Line 1242"/>
            <p:cNvSpPr>
              <a:spLocks noChangeShapeType="1"/>
            </p:cNvSpPr>
            <p:nvPr/>
          </p:nvSpPr>
          <p:spPr bwMode="auto">
            <a:xfrm>
              <a:off x="7388886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4" name="Line 1243"/>
            <p:cNvSpPr>
              <a:spLocks noChangeShapeType="1"/>
            </p:cNvSpPr>
            <p:nvPr/>
          </p:nvSpPr>
          <p:spPr bwMode="auto">
            <a:xfrm>
              <a:off x="7090491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5" name="Line 1244"/>
            <p:cNvSpPr>
              <a:spLocks noChangeShapeType="1"/>
            </p:cNvSpPr>
            <p:nvPr/>
          </p:nvSpPr>
          <p:spPr bwMode="auto">
            <a:xfrm>
              <a:off x="7121901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6" name="Line 1245"/>
            <p:cNvSpPr>
              <a:spLocks noChangeShapeType="1"/>
            </p:cNvSpPr>
            <p:nvPr/>
          </p:nvSpPr>
          <p:spPr bwMode="auto">
            <a:xfrm>
              <a:off x="7153311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7" name="Line 1246"/>
            <p:cNvSpPr>
              <a:spLocks noChangeShapeType="1"/>
            </p:cNvSpPr>
            <p:nvPr/>
          </p:nvSpPr>
          <p:spPr bwMode="auto">
            <a:xfrm>
              <a:off x="7184721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8" name="Line 1247"/>
            <p:cNvSpPr>
              <a:spLocks noChangeShapeType="1"/>
            </p:cNvSpPr>
            <p:nvPr/>
          </p:nvSpPr>
          <p:spPr bwMode="auto">
            <a:xfrm>
              <a:off x="7428148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29" name="Line 1248"/>
            <p:cNvSpPr>
              <a:spLocks noChangeShapeType="1"/>
            </p:cNvSpPr>
            <p:nvPr/>
          </p:nvSpPr>
          <p:spPr bwMode="auto">
            <a:xfrm>
              <a:off x="7459558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0" name="Line 1249"/>
            <p:cNvSpPr>
              <a:spLocks noChangeShapeType="1"/>
            </p:cNvSpPr>
            <p:nvPr/>
          </p:nvSpPr>
          <p:spPr bwMode="auto">
            <a:xfrm>
              <a:off x="7569493" y="350647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1" name="Line 1250"/>
            <p:cNvSpPr>
              <a:spLocks noChangeShapeType="1"/>
            </p:cNvSpPr>
            <p:nvPr/>
          </p:nvSpPr>
          <p:spPr bwMode="auto">
            <a:xfrm>
              <a:off x="7600903" y="347604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2" name="Line 1251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3" name="Line 1252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4" name="Line 1253"/>
            <p:cNvSpPr>
              <a:spLocks noChangeShapeType="1"/>
            </p:cNvSpPr>
            <p:nvPr/>
          </p:nvSpPr>
          <p:spPr bwMode="auto">
            <a:xfrm>
              <a:off x="6540816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5" name="Line 1254"/>
            <p:cNvSpPr>
              <a:spLocks noChangeShapeType="1"/>
            </p:cNvSpPr>
            <p:nvPr/>
          </p:nvSpPr>
          <p:spPr bwMode="auto">
            <a:xfrm>
              <a:off x="6572226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6" name="Line 1255"/>
            <p:cNvSpPr>
              <a:spLocks noChangeShapeType="1"/>
            </p:cNvSpPr>
            <p:nvPr/>
          </p:nvSpPr>
          <p:spPr bwMode="auto">
            <a:xfrm>
              <a:off x="6744981" y="4548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7" name="Line 1256"/>
            <p:cNvSpPr>
              <a:spLocks noChangeShapeType="1"/>
            </p:cNvSpPr>
            <p:nvPr/>
          </p:nvSpPr>
          <p:spPr bwMode="auto">
            <a:xfrm>
              <a:off x="6776391" y="4518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8" name="Line 1257"/>
            <p:cNvSpPr>
              <a:spLocks noChangeShapeType="1"/>
            </p:cNvSpPr>
            <p:nvPr/>
          </p:nvSpPr>
          <p:spPr bwMode="auto">
            <a:xfrm>
              <a:off x="6674308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39" name="Line 1258"/>
            <p:cNvSpPr>
              <a:spLocks noChangeShapeType="1"/>
            </p:cNvSpPr>
            <p:nvPr/>
          </p:nvSpPr>
          <p:spPr bwMode="auto">
            <a:xfrm>
              <a:off x="6705718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0" name="Line 1259"/>
            <p:cNvSpPr>
              <a:spLocks noChangeShapeType="1"/>
            </p:cNvSpPr>
            <p:nvPr/>
          </p:nvSpPr>
          <p:spPr bwMode="auto">
            <a:xfrm>
              <a:off x="6815653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1" name="Line 1260"/>
            <p:cNvSpPr>
              <a:spLocks noChangeShapeType="1"/>
            </p:cNvSpPr>
            <p:nvPr/>
          </p:nvSpPr>
          <p:spPr bwMode="auto">
            <a:xfrm>
              <a:off x="6847063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2" name="Line 1261"/>
            <p:cNvSpPr>
              <a:spLocks noChangeShapeType="1"/>
            </p:cNvSpPr>
            <p:nvPr/>
          </p:nvSpPr>
          <p:spPr bwMode="auto">
            <a:xfrm>
              <a:off x="7632313" y="3681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3" name="Line 1262"/>
            <p:cNvSpPr>
              <a:spLocks noChangeShapeType="1"/>
            </p:cNvSpPr>
            <p:nvPr/>
          </p:nvSpPr>
          <p:spPr bwMode="auto">
            <a:xfrm>
              <a:off x="7663723" y="3651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4" name="Line 1263"/>
            <p:cNvSpPr>
              <a:spLocks noChangeShapeType="1"/>
            </p:cNvSpPr>
            <p:nvPr/>
          </p:nvSpPr>
          <p:spPr bwMode="auto">
            <a:xfrm>
              <a:off x="7223983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5" name="Line 1264"/>
            <p:cNvSpPr>
              <a:spLocks noChangeShapeType="1"/>
            </p:cNvSpPr>
            <p:nvPr/>
          </p:nvSpPr>
          <p:spPr bwMode="auto">
            <a:xfrm>
              <a:off x="7255393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6" name="Line 1265"/>
            <p:cNvSpPr>
              <a:spLocks noChangeShapeType="1"/>
            </p:cNvSpPr>
            <p:nvPr/>
          </p:nvSpPr>
          <p:spPr bwMode="auto">
            <a:xfrm>
              <a:off x="7223983" y="368143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7" name="Line 1266"/>
            <p:cNvSpPr>
              <a:spLocks noChangeShapeType="1"/>
            </p:cNvSpPr>
            <p:nvPr/>
          </p:nvSpPr>
          <p:spPr bwMode="auto">
            <a:xfrm>
              <a:off x="7255393" y="365100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8" name="Line 1267"/>
            <p:cNvSpPr>
              <a:spLocks noChangeShapeType="1"/>
            </p:cNvSpPr>
            <p:nvPr/>
          </p:nvSpPr>
          <p:spPr bwMode="auto">
            <a:xfrm>
              <a:off x="7357476" y="385639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49" name="Line 1268"/>
            <p:cNvSpPr>
              <a:spLocks noChangeShapeType="1"/>
            </p:cNvSpPr>
            <p:nvPr/>
          </p:nvSpPr>
          <p:spPr bwMode="auto">
            <a:xfrm>
              <a:off x="7388886" y="382596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0" name="Line 1269"/>
            <p:cNvSpPr>
              <a:spLocks noChangeShapeType="1"/>
            </p:cNvSpPr>
            <p:nvPr/>
          </p:nvSpPr>
          <p:spPr bwMode="auto">
            <a:xfrm>
              <a:off x="7153311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1" name="Line 1270"/>
            <p:cNvSpPr>
              <a:spLocks noChangeShapeType="1"/>
            </p:cNvSpPr>
            <p:nvPr/>
          </p:nvSpPr>
          <p:spPr bwMode="auto">
            <a:xfrm>
              <a:off x="7184721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2" name="Line 1271"/>
            <p:cNvSpPr>
              <a:spLocks noChangeShapeType="1"/>
            </p:cNvSpPr>
            <p:nvPr/>
          </p:nvSpPr>
          <p:spPr bwMode="auto">
            <a:xfrm>
              <a:off x="694914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3" name="Line 1272"/>
            <p:cNvSpPr>
              <a:spLocks noChangeShapeType="1"/>
            </p:cNvSpPr>
            <p:nvPr/>
          </p:nvSpPr>
          <p:spPr bwMode="auto">
            <a:xfrm>
              <a:off x="698055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4" name="Line 1273"/>
            <p:cNvSpPr>
              <a:spLocks noChangeShapeType="1"/>
            </p:cNvSpPr>
            <p:nvPr/>
          </p:nvSpPr>
          <p:spPr bwMode="auto">
            <a:xfrm>
              <a:off x="688632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5" name="Line 1274"/>
            <p:cNvSpPr>
              <a:spLocks noChangeShapeType="1"/>
            </p:cNvSpPr>
            <p:nvPr/>
          </p:nvSpPr>
          <p:spPr bwMode="auto">
            <a:xfrm>
              <a:off x="691773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6" name="Line 1275"/>
            <p:cNvSpPr>
              <a:spLocks noChangeShapeType="1"/>
            </p:cNvSpPr>
            <p:nvPr/>
          </p:nvSpPr>
          <p:spPr bwMode="auto">
            <a:xfrm>
              <a:off x="7153311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7" name="Line 1276"/>
            <p:cNvSpPr>
              <a:spLocks noChangeShapeType="1"/>
            </p:cNvSpPr>
            <p:nvPr/>
          </p:nvSpPr>
          <p:spPr bwMode="auto">
            <a:xfrm>
              <a:off x="7184721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8" name="Line 1277"/>
            <p:cNvSpPr>
              <a:spLocks noChangeShapeType="1"/>
            </p:cNvSpPr>
            <p:nvPr/>
          </p:nvSpPr>
          <p:spPr bwMode="auto">
            <a:xfrm>
              <a:off x="7294656" y="4023742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59" name="Line 1278"/>
            <p:cNvSpPr>
              <a:spLocks noChangeShapeType="1"/>
            </p:cNvSpPr>
            <p:nvPr/>
          </p:nvSpPr>
          <p:spPr bwMode="auto">
            <a:xfrm>
              <a:off x="7326066" y="3993314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0" name="Line 1279"/>
            <p:cNvSpPr>
              <a:spLocks noChangeShapeType="1"/>
            </p:cNvSpPr>
            <p:nvPr/>
          </p:nvSpPr>
          <p:spPr bwMode="auto">
            <a:xfrm>
              <a:off x="6886326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1" name="Line 1280"/>
            <p:cNvSpPr>
              <a:spLocks noChangeShapeType="1"/>
            </p:cNvSpPr>
            <p:nvPr/>
          </p:nvSpPr>
          <p:spPr bwMode="auto">
            <a:xfrm>
              <a:off x="6917736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2" name="Line 1281"/>
            <p:cNvSpPr>
              <a:spLocks noChangeShapeType="1"/>
            </p:cNvSpPr>
            <p:nvPr/>
          </p:nvSpPr>
          <p:spPr bwMode="auto">
            <a:xfrm>
              <a:off x="6407323" y="4723576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3" name="Line 1282"/>
            <p:cNvSpPr>
              <a:spLocks noChangeShapeType="1"/>
            </p:cNvSpPr>
            <p:nvPr/>
          </p:nvSpPr>
          <p:spPr bwMode="auto">
            <a:xfrm>
              <a:off x="6438733" y="4693148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4" name="Line 1283"/>
            <p:cNvSpPr>
              <a:spLocks noChangeShapeType="1"/>
            </p:cNvSpPr>
            <p:nvPr/>
          </p:nvSpPr>
          <p:spPr bwMode="auto">
            <a:xfrm>
              <a:off x="7019818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5" name="Line 1284"/>
            <p:cNvSpPr>
              <a:spLocks noChangeShapeType="1"/>
            </p:cNvSpPr>
            <p:nvPr/>
          </p:nvSpPr>
          <p:spPr bwMode="auto">
            <a:xfrm>
              <a:off x="7051228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6" name="Line 1285"/>
            <p:cNvSpPr>
              <a:spLocks noChangeShapeType="1"/>
            </p:cNvSpPr>
            <p:nvPr/>
          </p:nvSpPr>
          <p:spPr bwMode="auto">
            <a:xfrm>
              <a:off x="7019818" y="4373659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7" name="Line 1286"/>
            <p:cNvSpPr>
              <a:spLocks noChangeShapeType="1"/>
            </p:cNvSpPr>
            <p:nvPr/>
          </p:nvSpPr>
          <p:spPr bwMode="auto">
            <a:xfrm>
              <a:off x="7051228" y="4343231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8" name="Line 1287"/>
            <p:cNvSpPr>
              <a:spLocks noChangeShapeType="1"/>
            </p:cNvSpPr>
            <p:nvPr/>
          </p:nvSpPr>
          <p:spPr bwMode="auto">
            <a:xfrm>
              <a:off x="7019818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9" name="Line 1288"/>
            <p:cNvSpPr>
              <a:spLocks noChangeShapeType="1"/>
            </p:cNvSpPr>
            <p:nvPr/>
          </p:nvSpPr>
          <p:spPr bwMode="auto">
            <a:xfrm>
              <a:off x="7051228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0" name="Line 1289"/>
            <p:cNvSpPr>
              <a:spLocks noChangeShapeType="1"/>
            </p:cNvSpPr>
            <p:nvPr/>
          </p:nvSpPr>
          <p:spPr bwMode="auto">
            <a:xfrm>
              <a:off x="7090491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1" name="Line 1290"/>
            <p:cNvSpPr>
              <a:spLocks noChangeShapeType="1"/>
            </p:cNvSpPr>
            <p:nvPr/>
          </p:nvSpPr>
          <p:spPr bwMode="auto">
            <a:xfrm>
              <a:off x="7121901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2" name="Line 1291"/>
            <p:cNvSpPr>
              <a:spLocks noChangeShapeType="1"/>
            </p:cNvSpPr>
            <p:nvPr/>
          </p:nvSpPr>
          <p:spPr bwMode="auto">
            <a:xfrm>
              <a:off x="6203158" y="4548617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3" name="Line 1292"/>
            <p:cNvSpPr>
              <a:spLocks noChangeShapeType="1"/>
            </p:cNvSpPr>
            <p:nvPr/>
          </p:nvSpPr>
          <p:spPr bwMode="auto">
            <a:xfrm>
              <a:off x="6234568" y="4518190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4" name="Line 1293"/>
            <p:cNvSpPr>
              <a:spLocks noChangeShapeType="1"/>
            </p:cNvSpPr>
            <p:nvPr/>
          </p:nvSpPr>
          <p:spPr bwMode="auto">
            <a:xfrm>
              <a:off x="6949146" y="4198700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5" name="Line 1294"/>
            <p:cNvSpPr>
              <a:spLocks noChangeShapeType="1"/>
            </p:cNvSpPr>
            <p:nvPr/>
          </p:nvSpPr>
          <p:spPr bwMode="auto">
            <a:xfrm>
              <a:off x="6980556" y="4168273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6" name="Line 1295"/>
            <p:cNvSpPr>
              <a:spLocks noChangeShapeType="1"/>
            </p:cNvSpPr>
            <p:nvPr/>
          </p:nvSpPr>
          <p:spPr bwMode="auto">
            <a:xfrm>
              <a:off x="8252661" y="2122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7" name="Line 1296"/>
            <p:cNvSpPr>
              <a:spLocks noChangeShapeType="1"/>
            </p:cNvSpPr>
            <p:nvPr/>
          </p:nvSpPr>
          <p:spPr bwMode="auto">
            <a:xfrm>
              <a:off x="8284071" y="2091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8" name="Line 1297"/>
            <p:cNvSpPr>
              <a:spLocks noChangeShapeType="1"/>
            </p:cNvSpPr>
            <p:nvPr/>
          </p:nvSpPr>
          <p:spPr bwMode="auto">
            <a:xfrm>
              <a:off x="7632313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9" name="Line 1298"/>
            <p:cNvSpPr>
              <a:spLocks noChangeShapeType="1"/>
            </p:cNvSpPr>
            <p:nvPr/>
          </p:nvSpPr>
          <p:spPr bwMode="auto">
            <a:xfrm>
              <a:off x="7663723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0" name="Line 1299"/>
            <p:cNvSpPr>
              <a:spLocks noChangeShapeType="1"/>
            </p:cNvSpPr>
            <p:nvPr/>
          </p:nvSpPr>
          <p:spPr bwMode="auto">
            <a:xfrm>
              <a:off x="8181988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1" name="Line 1300"/>
            <p:cNvSpPr>
              <a:spLocks noChangeShapeType="1"/>
            </p:cNvSpPr>
            <p:nvPr/>
          </p:nvSpPr>
          <p:spPr bwMode="auto">
            <a:xfrm>
              <a:off x="8213398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2" name="Line 1301"/>
            <p:cNvSpPr>
              <a:spLocks noChangeShapeType="1"/>
            </p:cNvSpPr>
            <p:nvPr/>
          </p:nvSpPr>
          <p:spPr bwMode="auto">
            <a:xfrm>
              <a:off x="7977823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3" name="Line 1302"/>
            <p:cNvSpPr>
              <a:spLocks noChangeShapeType="1"/>
            </p:cNvSpPr>
            <p:nvPr/>
          </p:nvSpPr>
          <p:spPr bwMode="auto">
            <a:xfrm>
              <a:off x="8009233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4" name="Line 1303"/>
            <p:cNvSpPr>
              <a:spLocks noChangeShapeType="1"/>
            </p:cNvSpPr>
            <p:nvPr/>
          </p:nvSpPr>
          <p:spPr bwMode="auto">
            <a:xfrm>
              <a:off x="8111316" y="2639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5" name="Line 1304"/>
            <p:cNvSpPr>
              <a:spLocks noChangeShapeType="1"/>
            </p:cNvSpPr>
            <p:nvPr/>
          </p:nvSpPr>
          <p:spPr bwMode="auto">
            <a:xfrm>
              <a:off x="8142726" y="2608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6" name="Line 1305"/>
            <p:cNvSpPr>
              <a:spLocks noChangeShapeType="1"/>
            </p:cNvSpPr>
            <p:nvPr/>
          </p:nvSpPr>
          <p:spPr bwMode="auto">
            <a:xfrm>
              <a:off x="8660991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7" name="Line 1306"/>
            <p:cNvSpPr>
              <a:spLocks noChangeShapeType="1"/>
            </p:cNvSpPr>
            <p:nvPr/>
          </p:nvSpPr>
          <p:spPr bwMode="auto">
            <a:xfrm>
              <a:off x="8692401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8" name="Line 1307"/>
            <p:cNvSpPr>
              <a:spLocks noChangeShapeType="1"/>
            </p:cNvSpPr>
            <p:nvPr/>
          </p:nvSpPr>
          <p:spPr bwMode="auto">
            <a:xfrm>
              <a:off x="7223983" y="3506473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89" name="Line 1308"/>
            <p:cNvSpPr>
              <a:spLocks noChangeShapeType="1"/>
            </p:cNvSpPr>
            <p:nvPr/>
          </p:nvSpPr>
          <p:spPr bwMode="auto">
            <a:xfrm>
              <a:off x="7255393" y="3476046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0" name="Line 1309"/>
            <p:cNvSpPr>
              <a:spLocks noChangeShapeType="1"/>
            </p:cNvSpPr>
            <p:nvPr/>
          </p:nvSpPr>
          <p:spPr bwMode="auto">
            <a:xfrm>
              <a:off x="8456826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1" name="Line 1310"/>
            <p:cNvSpPr>
              <a:spLocks noChangeShapeType="1"/>
            </p:cNvSpPr>
            <p:nvPr/>
          </p:nvSpPr>
          <p:spPr bwMode="auto">
            <a:xfrm>
              <a:off x="8488236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2" name="Line 1311"/>
            <p:cNvSpPr>
              <a:spLocks noChangeShapeType="1"/>
            </p:cNvSpPr>
            <p:nvPr/>
          </p:nvSpPr>
          <p:spPr bwMode="auto">
            <a:xfrm>
              <a:off x="8111316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3" name="Line 1312"/>
            <p:cNvSpPr>
              <a:spLocks noChangeShapeType="1"/>
            </p:cNvSpPr>
            <p:nvPr/>
          </p:nvSpPr>
          <p:spPr bwMode="auto">
            <a:xfrm>
              <a:off x="8142726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4" name="Line 1313"/>
            <p:cNvSpPr>
              <a:spLocks noChangeShapeType="1"/>
            </p:cNvSpPr>
            <p:nvPr/>
          </p:nvSpPr>
          <p:spPr bwMode="auto">
            <a:xfrm>
              <a:off x="8315481" y="2122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5" name="Line 1314"/>
            <p:cNvSpPr>
              <a:spLocks noChangeShapeType="1"/>
            </p:cNvSpPr>
            <p:nvPr/>
          </p:nvSpPr>
          <p:spPr bwMode="auto">
            <a:xfrm>
              <a:off x="8346891" y="2091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6" name="Line 1315"/>
            <p:cNvSpPr>
              <a:spLocks noChangeShapeType="1"/>
            </p:cNvSpPr>
            <p:nvPr/>
          </p:nvSpPr>
          <p:spPr bwMode="auto">
            <a:xfrm>
              <a:off x="7632313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7" name="Line 1316"/>
            <p:cNvSpPr>
              <a:spLocks noChangeShapeType="1"/>
            </p:cNvSpPr>
            <p:nvPr/>
          </p:nvSpPr>
          <p:spPr bwMode="auto">
            <a:xfrm>
              <a:off x="7663723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8" name="Line 1317"/>
            <p:cNvSpPr>
              <a:spLocks noChangeShapeType="1"/>
            </p:cNvSpPr>
            <p:nvPr/>
          </p:nvSpPr>
          <p:spPr bwMode="auto">
            <a:xfrm>
              <a:off x="7773658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99" name="Line 1318"/>
            <p:cNvSpPr>
              <a:spLocks noChangeShapeType="1"/>
            </p:cNvSpPr>
            <p:nvPr/>
          </p:nvSpPr>
          <p:spPr bwMode="auto">
            <a:xfrm>
              <a:off x="7805068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0" name="Line 1319"/>
            <p:cNvSpPr>
              <a:spLocks noChangeShapeType="1"/>
            </p:cNvSpPr>
            <p:nvPr/>
          </p:nvSpPr>
          <p:spPr bwMode="auto">
            <a:xfrm>
              <a:off x="7907151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1" name="Line 1320"/>
            <p:cNvSpPr>
              <a:spLocks noChangeShapeType="1"/>
            </p:cNvSpPr>
            <p:nvPr/>
          </p:nvSpPr>
          <p:spPr bwMode="auto">
            <a:xfrm>
              <a:off x="7938561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2" name="Line 1321"/>
            <p:cNvSpPr>
              <a:spLocks noChangeShapeType="1"/>
            </p:cNvSpPr>
            <p:nvPr/>
          </p:nvSpPr>
          <p:spPr bwMode="auto">
            <a:xfrm>
              <a:off x="7569493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3" name="Line 1322"/>
            <p:cNvSpPr>
              <a:spLocks noChangeShapeType="1"/>
            </p:cNvSpPr>
            <p:nvPr/>
          </p:nvSpPr>
          <p:spPr bwMode="auto">
            <a:xfrm>
              <a:off x="7600903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4" name="Line 1323"/>
            <p:cNvSpPr>
              <a:spLocks noChangeShapeType="1"/>
            </p:cNvSpPr>
            <p:nvPr/>
          </p:nvSpPr>
          <p:spPr bwMode="auto">
            <a:xfrm>
              <a:off x="7632313" y="2289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5" name="Line 1324"/>
            <p:cNvSpPr>
              <a:spLocks noChangeShapeType="1"/>
            </p:cNvSpPr>
            <p:nvPr/>
          </p:nvSpPr>
          <p:spPr bwMode="auto">
            <a:xfrm>
              <a:off x="7663723" y="2258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6" name="Line 1325"/>
            <p:cNvSpPr>
              <a:spLocks noChangeShapeType="1"/>
            </p:cNvSpPr>
            <p:nvPr/>
          </p:nvSpPr>
          <p:spPr bwMode="auto">
            <a:xfrm>
              <a:off x="7773658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7" name="Line 1326"/>
            <p:cNvSpPr>
              <a:spLocks noChangeShapeType="1"/>
            </p:cNvSpPr>
            <p:nvPr/>
          </p:nvSpPr>
          <p:spPr bwMode="auto">
            <a:xfrm>
              <a:off x="7762329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8" name="Line 1327"/>
            <p:cNvSpPr>
              <a:spLocks noChangeShapeType="1"/>
            </p:cNvSpPr>
            <p:nvPr/>
          </p:nvSpPr>
          <p:spPr bwMode="auto">
            <a:xfrm>
              <a:off x="790715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09" name="Line 1328"/>
            <p:cNvSpPr>
              <a:spLocks noChangeShapeType="1"/>
            </p:cNvSpPr>
            <p:nvPr/>
          </p:nvSpPr>
          <p:spPr bwMode="auto">
            <a:xfrm>
              <a:off x="793856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0" name="Line 1329"/>
            <p:cNvSpPr>
              <a:spLocks noChangeShapeType="1"/>
            </p:cNvSpPr>
            <p:nvPr/>
          </p:nvSpPr>
          <p:spPr bwMode="auto">
            <a:xfrm>
              <a:off x="8723811" y="2639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1" name="Line 1330"/>
            <p:cNvSpPr>
              <a:spLocks noChangeShapeType="1"/>
            </p:cNvSpPr>
            <p:nvPr/>
          </p:nvSpPr>
          <p:spPr bwMode="auto">
            <a:xfrm>
              <a:off x="8755221" y="2608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2" name="Line 1331"/>
            <p:cNvSpPr>
              <a:spLocks noChangeShapeType="1"/>
            </p:cNvSpPr>
            <p:nvPr/>
          </p:nvSpPr>
          <p:spPr bwMode="auto">
            <a:xfrm>
              <a:off x="8865156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3" name="Line 1332"/>
            <p:cNvSpPr>
              <a:spLocks noChangeShapeType="1"/>
            </p:cNvSpPr>
            <p:nvPr/>
          </p:nvSpPr>
          <p:spPr bwMode="auto">
            <a:xfrm>
              <a:off x="8896566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4" name="Line 1333"/>
            <p:cNvSpPr>
              <a:spLocks noChangeShapeType="1"/>
            </p:cNvSpPr>
            <p:nvPr/>
          </p:nvSpPr>
          <p:spPr bwMode="auto">
            <a:xfrm>
              <a:off x="7569493" y="3856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5" name="Line 1334"/>
            <p:cNvSpPr>
              <a:spLocks noChangeShapeType="1"/>
            </p:cNvSpPr>
            <p:nvPr/>
          </p:nvSpPr>
          <p:spPr bwMode="auto">
            <a:xfrm>
              <a:off x="7600903" y="3825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6" name="Line 1335"/>
            <p:cNvSpPr>
              <a:spLocks noChangeShapeType="1"/>
            </p:cNvSpPr>
            <p:nvPr/>
          </p:nvSpPr>
          <p:spPr bwMode="auto">
            <a:xfrm>
              <a:off x="8040643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7" name="Line 1336"/>
            <p:cNvSpPr>
              <a:spLocks noChangeShapeType="1"/>
            </p:cNvSpPr>
            <p:nvPr/>
          </p:nvSpPr>
          <p:spPr bwMode="auto">
            <a:xfrm>
              <a:off x="8072053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8" name="Line 1337"/>
            <p:cNvSpPr>
              <a:spLocks noChangeShapeType="1"/>
            </p:cNvSpPr>
            <p:nvPr/>
          </p:nvSpPr>
          <p:spPr bwMode="auto">
            <a:xfrm>
              <a:off x="7498821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19" name="Line 1338"/>
            <p:cNvSpPr>
              <a:spLocks noChangeShapeType="1"/>
            </p:cNvSpPr>
            <p:nvPr/>
          </p:nvSpPr>
          <p:spPr bwMode="auto">
            <a:xfrm>
              <a:off x="7530231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0" name="Line 1339"/>
            <p:cNvSpPr>
              <a:spLocks noChangeShapeType="1"/>
            </p:cNvSpPr>
            <p:nvPr/>
          </p:nvSpPr>
          <p:spPr bwMode="auto">
            <a:xfrm>
              <a:off x="8723811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1" name="Line 1340"/>
            <p:cNvSpPr>
              <a:spLocks noChangeShapeType="1"/>
            </p:cNvSpPr>
            <p:nvPr/>
          </p:nvSpPr>
          <p:spPr bwMode="auto">
            <a:xfrm>
              <a:off x="8755221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2" name="Line 1341"/>
            <p:cNvSpPr>
              <a:spLocks noChangeShapeType="1"/>
            </p:cNvSpPr>
            <p:nvPr/>
          </p:nvSpPr>
          <p:spPr bwMode="auto">
            <a:xfrm>
              <a:off x="749882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3" name="Line 1342"/>
            <p:cNvSpPr>
              <a:spLocks noChangeShapeType="1"/>
            </p:cNvSpPr>
            <p:nvPr/>
          </p:nvSpPr>
          <p:spPr bwMode="auto">
            <a:xfrm>
              <a:off x="753023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4" name="Line 1343"/>
            <p:cNvSpPr>
              <a:spLocks noChangeShapeType="1"/>
            </p:cNvSpPr>
            <p:nvPr/>
          </p:nvSpPr>
          <p:spPr bwMode="auto">
            <a:xfrm>
              <a:off x="8040643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5" name="Line 1345"/>
            <p:cNvSpPr>
              <a:spLocks noChangeShapeType="1"/>
            </p:cNvSpPr>
            <p:nvPr/>
          </p:nvSpPr>
          <p:spPr bwMode="auto">
            <a:xfrm>
              <a:off x="8072053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6" name="Line 1346"/>
            <p:cNvSpPr>
              <a:spLocks noChangeShapeType="1"/>
            </p:cNvSpPr>
            <p:nvPr/>
          </p:nvSpPr>
          <p:spPr bwMode="auto">
            <a:xfrm>
              <a:off x="825266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7" name="Line 1347"/>
            <p:cNvSpPr>
              <a:spLocks noChangeShapeType="1"/>
            </p:cNvSpPr>
            <p:nvPr/>
          </p:nvSpPr>
          <p:spPr bwMode="auto">
            <a:xfrm>
              <a:off x="828407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8" name="Line 1348"/>
            <p:cNvSpPr>
              <a:spLocks noChangeShapeType="1"/>
            </p:cNvSpPr>
            <p:nvPr/>
          </p:nvSpPr>
          <p:spPr bwMode="auto">
            <a:xfrm>
              <a:off x="7428148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29" name="Line 1349"/>
            <p:cNvSpPr>
              <a:spLocks noChangeShapeType="1"/>
            </p:cNvSpPr>
            <p:nvPr/>
          </p:nvSpPr>
          <p:spPr bwMode="auto">
            <a:xfrm>
              <a:off x="7459558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0" name="Line 1350"/>
            <p:cNvSpPr>
              <a:spLocks noChangeShapeType="1"/>
            </p:cNvSpPr>
            <p:nvPr/>
          </p:nvSpPr>
          <p:spPr bwMode="auto">
            <a:xfrm>
              <a:off x="749882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1" name="Line 1351"/>
            <p:cNvSpPr>
              <a:spLocks noChangeShapeType="1"/>
            </p:cNvSpPr>
            <p:nvPr/>
          </p:nvSpPr>
          <p:spPr bwMode="auto">
            <a:xfrm>
              <a:off x="753023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2" name="Line 1352"/>
            <p:cNvSpPr>
              <a:spLocks noChangeShapeType="1"/>
            </p:cNvSpPr>
            <p:nvPr/>
          </p:nvSpPr>
          <p:spPr bwMode="auto">
            <a:xfrm>
              <a:off x="7977823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3" name="Line 1353"/>
            <p:cNvSpPr>
              <a:spLocks noChangeShapeType="1"/>
            </p:cNvSpPr>
            <p:nvPr/>
          </p:nvSpPr>
          <p:spPr bwMode="auto">
            <a:xfrm>
              <a:off x="8009233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4" name="Line 1354"/>
            <p:cNvSpPr>
              <a:spLocks noChangeShapeType="1"/>
            </p:cNvSpPr>
            <p:nvPr/>
          </p:nvSpPr>
          <p:spPr bwMode="auto">
            <a:xfrm>
              <a:off x="8111316" y="368143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5" name="Line 1355"/>
            <p:cNvSpPr>
              <a:spLocks noChangeShapeType="1"/>
            </p:cNvSpPr>
            <p:nvPr/>
          </p:nvSpPr>
          <p:spPr bwMode="auto">
            <a:xfrm>
              <a:off x="8142726" y="365100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6" name="Line 1356"/>
            <p:cNvSpPr>
              <a:spLocks noChangeShapeType="1"/>
            </p:cNvSpPr>
            <p:nvPr/>
          </p:nvSpPr>
          <p:spPr bwMode="auto">
            <a:xfrm>
              <a:off x="8315481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7" name="Line 1357"/>
            <p:cNvSpPr>
              <a:spLocks noChangeShapeType="1"/>
            </p:cNvSpPr>
            <p:nvPr/>
          </p:nvSpPr>
          <p:spPr bwMode="auto">
            <a:xfrm>
              <a:off x="8346891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8" name="Line 1358"/>
            <p:cNvSpPr>
              <a:spLocks noChangeShapeType="1"/>
            </p:cNvSpPr>
            <p:nvPr/>
          </p:nvSpPr>
          <p:spPr bwMode="auto">
            <a:xfrm>
              <a:off x="8519646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39" name="Line 1359"/>
            <p:cNvSpPr>
              <a:spLocks noChangeShapeType="1"/>
            </p:cNvSpPr>
            <p:nvPr/>
          </p:nvSpPr>
          <p:spPr bwMode="auto">
            <a:xfrm>
              <a:off x="8551056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0" name="Line 1360"/>
            <p:cNvSpPr>
              <a:spLocks noChangeShapeType="1"/>
            </p:cNvSpPr>
            <p:nvPr/>
          </p:nvSpPr>
          <p:spPr bwMode="auto">
            <a:xfrm>
              <a:off x="7977823" y="2639288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1" name="Line 1361"/>
            <p:cNvSpPr>
              <a:spLocks noChangeShapeType="1"/>
            </p:cNvSpPr>
            <p:nvPr/>
          </p:nvSpPr>
          <p:spPr bwMode="auto">
            <a:xfrm>
              <a:off x="8009233" y="2608860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2" name="Line 1362"/>
            <p:cNvSpPr>
              <a:spLocks noChangeShapeType="1"/>
            </p:cNvSpPr>
            <p:nvPr/>
          </p:nvSpPr>
          <p:spPr bwMode="auto">
            <a:xfrm>
              <a:off x="7632313" y="3856390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3" name="Line 1363"/>
            <p:cNvSpPr>
              <a:spLocks noChangeShapeType="1"/>
            </p:cNvSpPr>
            <p:nvPr/>
          </p:nvSpPr>
          <p:spPr bwMode="auto">
            <a:xfrm>
              <a:off x="7663723" y="382596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4" name="Line 1364"/>
            <p:cNvSpPr>
              <a:spLocks noChangeShapeType="1"/>
            </p:cNvSpPr>
            <p:nvPr/>
          </p:nvSpPr>
          <p:spPr bwMode="auto">
            <a:xfrm>
              <a:off x="7977823" y="4023742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5" name="Line 1365"/>
            <p:cNvSpPr>
              <a:spLocks noChangeShapeType="1"/>
            </p:cNvSpPr>
            <p:nvPr/>
          </p:nvSpPr>
          <p:spPr bwMode="auto">
            <a:xfrm>
              <a:off x="8009233" y="3993314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6" name="Line 1366"/>
            <p:cNvSpPr>
              <a:spLocks noChangeShapeType="1"/>
            </p:cNvSpPr>
            <p:nvPr/>
          </p:nvSpPr>
          <p:spPr bwMode="auto">
            <a:xfrm>
              <a:off x="8315481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7" name="Line 1367"/>
            <p:cNvSpPr>
              <a:spLocks noChangeShapeType="1"/>
            </p:cNvSpPr>
            <p:nvPr/>
          </p:nvSpPr>
          <p:spPr bwMode="auto">
            <a:xfrm>
              <a:off x="8346891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8" name="Line 1368"/>
            <p:cNvSpPr>
              <a:spLocks noChangeShapeType="1"/>
            </p:cNvSpPr>
            <p:nvPr/>
          </p:nvSpPr>
          <p:spPr bwMode="auto">
            <a:xfrm>
              <a:off x="7868808" y="2289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49" name="Line 1369"/>
            <p:cNvSpPr>
              <a:spLocks noChangeShapeType="1"/>
            </p:cNvSpPr>
            <p:nvPr/>
          </p:nvSpPr>
          <p:spPr bwMode="auto">
            <a:xfrm>
              <a:off x="7900218" y="2258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0" name="Line 1370"/>
            <p:cNvSpPr>
              <a:spLocks noChangeShapeType="1"/>
            </p:cNvSpPr>
            <p:nvPr/>
          </p:nvSpPr>
          <p:spPr bwMode="auto">
            <a:xfrm>
              <a:off x="7907151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1" name="Line 1371"/>
            <p:cNvSpPr>
              <a:spLocks noChangeShapeType="1"/>
            </p:cNvSpPr>
            <p:nvPr/>
          </p:nvSpPr>
          <p:spPr bwMode="auto">
            <a:xfrm>
              <a:off x="7938561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2" name="Line 1372"/>
            <p:cNvSpPr>
              <a:spLocks noChangeShapeType="1"/>
            </p:cNvSpPr>
            <p:nvPr/>
          </p:nvSpPr>
          <p:spPr bwMode="auto">
            <a:xfrm>
              <a:off x="7428148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3" name="Line 1373"/>
            <p:cNvSpPr>
              <a:spLocks noChangeShapeType="1"/>
            </p:cNvSpPr>
            <p:nvPr/>
          </p:nvSpPr>
          <p:spPr bwMode="auto">
            <a:xfrm>
              <a:off x="7459558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4" name="Line 1374"/>
            <p:cNvSpPr>
              <a:spLocks noChangeShapeType="1"/>
            </p:cNvSpPr>
            <p:nvPr/>
          </p:nvSpPr>
          <p:spPr bwMode="auto">
            <a:xfrm>
              <a:off x="7836478" y="281424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5" name="Line 1375"/>
            <p:cNvSpPr>
              <a:spLocks noChangeShapeType="1"/>
            </p:cNvSpPr>
            <p:nvPr/>
          </p:nvSpPr>
          <p:spPr bwMode="auto">
            <a:xfrm>
              <a:off x="7867888" y="278381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6" name="Line 1376"/>
            <p:cNvSpPr>
              <a:spLocks noChangeShapeType="1"/>
            </p:cNvSpPr>
            <p:nvPr/>
          </p:nvSpPr>
          <p:spPr bwMode="auto">
            <a:xfrm>
              <a:off x="7868808" y="2289371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7" name="Line 1377"/>
            <p:cNvSpPr>
              <a:spLocks noChangeShapeType="1"/>
            </p:cNvSpPr>
            <p:nvPr/>
          </p:nvSpPr>
          <p:spPr bwMode="auto">
            <a:xfrm>
              <a:off x="7900218" y="2258943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8" name="Line 1378"/>
            <p:cNvSpPr>
              <a:spLocks noChangeShapeType="1"/>
            </p:cNvSpPr>
            <p:nvPr/>
          </p:nvSpPr>
          <p:spPr bwMode="auto">
            <a:xfrm>
              <a:off x="7632313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59" name="Line 1379"/>
            <p:cNvSpPr>
              <a:spLocks noChangeShapeType="1"/>
            </p:cNvSpPr>
            <p:nvPr/>
          </p:nvSpPr>
          <p:spPr bwMode="auto">
            <a:xfrm>
              <a:off x="7663723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0" name="Line 1380"/>
            <p:cNvSpPr>
              <a:spLocks noChangeShapeType="1"/>
            </p:cNvSpPr>
            <p:nvPr/>
          </p:nvSpPr>
          <p:spPr bwMode="auto">
            <a:xfrm>
              <a:off x="7632313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1" name="Line 1381"/>
            <p:cNvSpPr>
              <a:spLocks noChangeShapeType="1"/>
            </p:cNvSpPr>
            <p:nvPr/>
          </p:nvSpPr>
          <p:spPr bwMode="auto">
            <a:xfrm>
              <a:off x="7663723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2" name="Line 1382"/>
            <p:cNvSpPr>
              <a:spLocks noChangeShapeType="1"/>
            </p:cNvSpPr>
            <p:nvPr/>
          </p:nvSpPr>
          <p:spPr bwMode="auto">
            <a:xfrm>
              <a:off x="8181988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3" name="Line 1383"/>
            <p:cNvSpPr>
              <a:spLocks noChangeShapeType="1"/>
            </p:cNvSpPr>
            <p:nvPr/>
          </p:nvSpPr>
          <p:spPr bwMode="auto">
            <a:xfrm>
              <a:off x="8213398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4" name="Line 1384"/>
            <p:cNvSpPr>
              <a:spLocks noChangeShapeType="1"/>
            </p:cNvSpPr>
            <p:nvPr/>
          </p:nvSpPr>
          <p:spPr bwMode="auto">
            <a:xfrm>
              <a:off x="8040643" y="212201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5" name="Line 1385"/>
            <p:cNvSpPr>
              <a:spLocks noChangeShapeType="1"/>
            </p:cNvSpPr>
            <p:nvPr/>
          </p:nvSpPr>
          <p:spPr bwMode="auto">
            <a:xfrm>
              <a:off x="8072053" y="209159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6" name="Line 1386"/>
            <p:cNvSpPr>
              <a:spLocks noChangeShapeType="1"/>
            </p:cNvSpPr>
            <p:nvPr/>
          </p:nvSpPr>
          <p:spPr bwMode="auto">
            <a:xfrm>
              <a:off x="7702986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7" name="Line 1387"/>
            <p:cNvSpPr>
              <a:spLocks noChangeShapeType="1"/>
            </p:cNvSpPr>
            <p:nvPr/>
          </p:nvSpPr>
          <p:spPr bwMode="auto">
            <a:xfrm>
              <a:off x="7734396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8" name="Line 1388"/>
            <p:cNvSpPr>
              <a:spLocks noChangeShapeType="1"/>
            </p:cNvSpPr>
            <p:nvPr/>
          </p:nvSpPr>
          <p:spPr bwMode="auto">
            <a:xfrm>
              <a:off x="7569493" y="3156556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69" name="Line 1389"/>
            <p:cNvSpPr>
              <a:spLocks noChangeShapeType="1"/>
            </p:cNvSpPr>
            <p:nvPr/>
          </p:nvSpPr>
          <p:spPr bwMode="auto">
            <a:xfrm>
              <a:off x="7600903" y="3126129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0" name="Line 1390"/>
            <p:cNvSpPr>
              <a:spLocks noChangeShapeType="1"/>
            </p:cNvSpPr>
            <p:nvPr/>
          </p:nvSpPr>
          <p:spPr bwMode="auto">
            <a:xfrm>
              <a:off x="7702986" y="298920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1" name="Line 1391"/>
            <p:cNvSpPr>
              <a:spLocks noChangeShapeType="1"/>
            </p:cNvSpPr>
            <p:nvPr/>
          </p:nvSpPr>
          <p:spPr bwMode="auto">
            <a:xfrm>
              <a:off x="7734396" y="295877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2" name="Line 1392"/>
            <p:cNvSpPr>
              <a:spLocks noChangeShapeType="1"/>
            </p:cNvSpPr>
            <p:nvPr/>
          </p:nvSpPr>
          <p:spPr bwMode="auto">
            <a:xfrm>
              <a:off x="7793739" y="2464329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3" name="Line 1393"/>
            <p:cNvSpPr>
              <a:spLocks noChangeShapeType="1"/>
            </p:cNvSpPr>
            <p:nvPr/>
          </p:nvSpPr>
          <p:spPr bwMode="auto">
            <a:xfrm>
              <a:off x="7825149" y="2433902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4" name="Line 1394"/>
            <p:cNvSpPr>
              <a:spLocks noChangeShapeType="1"/>
            </p:cNvSpPr>
            <p:nvPr/>
          </p:nvSpPr>
          <p:spPr bwMode="auto">
            <a:xfrm>
              <a:off x="7632313" y="3331515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5" name="Line 1395"/>
            <p:cNvSpPr>
              <a:spLocks noChangeShapeType="1"/>
            </p:cNvSpPr>
            <p:nvPr/>
          </p:nvSpPr>
          <p:spPr bwMode="auto">
            <a:xfrm>
              <a:off x="7663723" y="330108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6" name="Line 1396"/>
            <p:cNvSpPr>
              <a:spLocks noChangeShapeType="1"/>
            </p:cNvSpPr>
            <p:nvPr/>
          </p:nvSpPr>
          <p:spPr bwMode="auto">
            <a:xfrm>
              <a:off x="826836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7" name="Line 1397"/>
            <p:cNvSpPr>
              <a:spLocks noChangeShapeType="1"/>
            </p:cNvSpPr>
            <p:nvPr/>
          </p:nvSpPr>
          <p:spPr bwMode="auto">
            <a:xfrm flipH="1">
              <a:off x="826836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8" name="Line 1398"/>
            <p:cNvSpPr>
              <a:spLocks noChangeShapeType="1"/>
            </p:cNvSpPr>
            <p:nvPr/>
          </p:nvSpPr>
          <p:spPr bwMode="auto">
            <a:xfrm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79" name="Line 1399"/>
            <p:cNvSpPr>
              <a:spLocks noChangeShapeType="1"/>
            </p:cNvSpPr>
            <p:nvPr/>
          </p:nvSpPr>
          <p:spPr bwMode="auto">
            <a:xfrm flipH="1"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0" name="Line 1400"/>
            <p:cNvSpPr>
              <a:spLocks noChangeShapeType="1"/>
            </p:cNvSpPr>
            <p:nvPr/>
          </p:nvSpPr>
          <p:spPr bwMode="auto">
            <a:xfrm>
              <a:off x="819769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1" name="Line 1401"/>
            <p:cNvSpPr>
              <a:spLocks noChangeShapeType="1"/>
            </p:cNvSpPr>
            <p:nvPr/>
          </p:nvSpPr>
          <p:spPr bwMode="auto">
            <a:xfrm flipH="1">
              <a:off x="819769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2" name="Line 1402"/>
            <p:cNvSpPr>
              <a:spLocks noChangeShapeType="1"/>
            </p:cNvSpPr>
            <p:nvPr/>
          </p:nvSpPr>
          <p:spPr bwMode="auto">
            <a:xfrm>
              <a:off x="799352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3" name="Line 1403"/>
            <p:cNvSpPr>
              <a:spLocks noChangeShapeType="1"/>
            </p:cNvSpPr>
            <p:nvPr/>
          </p:nvSpPr>
          <p:spPr bwMode="auto">
            <a:xfrm flipH="1">
              <a:off x="799352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4" name="Line 1404"/>
            <p:cNvSpPr>
              <a:spLocks noChangeShapeType="1"/>
            </p:cNvSpPr>
            <p:nvPr/>
          </p:nvSpPr>
          <p:spPr bwMode="auto">
            <a:xfrm>
              <a:off x="8127021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5" name="Line 1405"/>
            <p:cNvSpPr>
              <a:spLocks noChangeShapeType="1"/>
            </p:cNvSpPr>
            <p:nvPr/>
          </p:nvSpPr>
          <p:spPr bwMode="auto">
            <a:xfrm flipH="1">
              <a:off x="8127021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6" name="Line 1406"/>
            <p:cNvSpPr>
              <a:spLocks noChangeShapeType="1"/>
            </p:cNvSpPr>
            <p:nvPr/>
          </p:nvSpPr>
          <p:spPr bwMode="auto">
            <a:xfrm>
              <a:off x="867669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7" name="Line 1407"/>
            <p:cNvSpPr>
              <a:spLocks noChangeShapeType="1"/>
            </p:cNvSpPr>
            <p:nvPr/>
          </p:nvSpPr>
          <p:spPr bwMode="auto">
            <a:xfrm flipH="1">
              <a:off x="867669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8" name="Line 1408"/>
            <p:cNvSpPr>
              <a:spLocks noChangeShapeType="1"/>
            </p:cNvSpPr>
            <p:nvPr/>
          </p:nvSpPr>
          <p:spPr bwMode="auto">
            <a:xfrm>
              <a:off x="7239688" y="3491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89" name="Line 1409"/>
            <p:cNvSpPr>
              <a:spLocks noChangeShapeType="1"/>
            </p:cNvSpPr>
            <p:nvPr/>
          </p:nvSpPr>
          <p:spPr bwMode="auto">
            <a:xfrm flipH="1">
              <a:off x="7239688" y="3491259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0" name="Line 1410"/>
            <p:cNvSpPr>
              <a:spLocks noChangeShapeType="1"/>
            </p:cNvSpPr>
            <p:nvPr/>
          </p:nvSpPr>
          <p:spPr bwMode="auto">
            <a:xfrm>
              <a:off x="847253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1" name="Line 1411"/>
            <p:cNvSpPr>
              <a:spLocks noChangeShapeType="1"/>
            </p:cNvSpPr>
            <p:nvPr/>
          </p:nvSpPr>
          <p:spPr bwMode="auto">
            <a:xfrm flipH="1">
              <a:off x="847253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2" name="Line 1412"/>
            <p:cNvSpPr>
              <a:spLocks noChangeShapeType="1"/>
            </p:cNvSpPr>
            <p:nvPr/>
          </p:nvSpPr>
          <p:spPr bwMode="auto">
            <a:xfrm>
              <a:off x="812702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3" name="Line 1413"/>
            <p:cNvSpPr>
              <a:spLocks noChangeShapeType="1"/>
            </p:cNvSpPr>
            <p:nvPr/>
          </p:nvSpPr>
          <p:spPr bwMode="auto">
            <a:xfrm flipH="1">
              <a:off x="8127021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4" name="Line 1414"/>
            <p:cNvSpPr>
              <a:spLocks noChangeShapeType="1"/>
            </p:cNvSpPr>
            <p:nvPr/>
          </p:nvSpPr>
          <p:spPr bwMode="auto">
            <a:xfrm>
              <a:off x="833118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5" name="Line 1415"/>
            <p:cNvSpPr>
              <a:spLocks noChangeShapeType="1"/>
            </p:cNvSpPr>
            <p:nvPr/>
          </p:nvSpPr>
          <p:spPr bwMode="auto">
            <a:xfrm flipH="1">
              <a:off x="8331186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6" name="Line 1416"/>
            <p:cNvSpPr>
              <a:spLocks noChangeShapeType="1"/>
            </p:cNvSpPr>
            <p:nvPr/>
          </p:nvSpPr>
          <p:spPr bwMode="auto">
            <a:xfrm>
              <a:off x="764801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7" name="Line 1417"/>
            <p:cNvSpPr>
              <a:spLocks noChangeShapeType="1"/>
            </p:cNvSpPr>
            <p:nvPr/>
          </p:nvSpPr>
          <p:spPr bwMode="auto">
            <a:xfrm flipH="1">
              <a:off x="764801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8" name="Line 1418"/>
            <p:cNvSpPr>
              <a:spLocks noChangeShapeType="1"/>
            </p:cNvSpPr>
            <p:nvPr/>
          </p:nvSpPr>
          <p:spPr bwMode="auto">
            <a:xfrm>
              <a:off x="7789363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99" name="Line 1419"/>
            <p:cNvSpPr>
              <a:spLocks noChangeShapeType="1"/>
            </p:cNvSpPr>
            <p:nvPr/>
          </p:nvSpPr>
          <p:spPr bwMode="auto">
            <a:xfrm flipH="1">
              <a:off x="7789363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0" name="Line 1420"/>
            <p:cNvSpPr>
              <a:spLocks noChangeShapeType="1"/>
            </p:cNvSpPr>
            <p:nvPr/>
          </p:nvSpPr>
          <p:spPr bwMode="auto">
            <a:xfrm>
              <a:off x="792285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1" name="Line 1421"/>
            <p:cNvSpPr>
              <a:spLocks noChangeShapeType="1"/>
            </p:cNvSpPr>
            <p:nvPr/>
          </p:nvSpPr>
          <p:spPr bwMode="auto">
            <a:xfrm flipH="1">
              <a:off x="7922856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2" name="Line 1422"/>
            <p:cNvSpPr>
              <a:spLocks noChangeShapeType="1"/>
            </p:cNvSpPr>
            <p:nvPr/>
          </p:nvSpPr>
          <p:spPr bwMode="auto">
            <a:xfrm>
              <a:off x="758519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3" name="Line 1423"/>
            <p:cNvSpPr>
              <a:spLocks noChangeShapeType="1"/>
            </p:cNvSpPr>
            <p:nvPr/>
          </p:nvSpPr>
          <p:spPr bwMode="auto">
            <a:xfrm flipH="1">
              <a:off x="7585198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4" name="Line 1424"/>
            <p:cNvSpPr>
              <a:spLocks noChangeShapeType="1"/>
            </p:cNvSpPr>
            <p:nvPr/>
          </p:nvSpPr>
          <p:spPr bwMode="auto">
            <a:xfrm>
              <a:off x="7648018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5" name="Line 1425"/>
            <p:cNvSpPr>
              <a:spLocks noChangeShapeType="1"/>
            </p:cNvSpPr>
            <p:nvPr/>
          </p:nvSpPr>
          <p:spPr bwMode="auto">
            <a:xfrm flipH="1">
              <a:off x="7648018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6" name="Line 1426"/>
            <p:cNvSpPr>
              <a:spLocks noChangeShapeType="1"/>
            </p:cNvSpPr>
            <p:nvPr/>
          </p:nvSpPr>
          <p:spPr bwMode="auto">
            <a:xfrm>
              <a:off x="774662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7" name="Line 1427"/>
            <p:cNvSpPr>
              <a:spLocks noChangeShapeType="1"/>
            </p:cNvSpPr>
            <p:nvPr/>
          </p:nvSpPr>
          <p:spPr bwMode="auto">
            <a:xfrm flipH="1">
              <a:off x="774662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8" name="Line 1428"/>
            <p:cNvSpPr>
              <a:spLocks noChangeShapeType="1"/>
            </p:cNvSpPr>
            <p:nvPr/>
          </p:nvSpPr>
          <p:spPr bwMode="auto">
            <a:xfrm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09" name="Line 1429"/>
            <p:cNvSpPr>
              <a:spLocks noChangeShapeType="1"/>
            </p:cNvSpPr>
            <p:nvPr/>
          </p:nvSpPr>
          <p:spPr bwMode="auto">
            <a:xfrm flipH="1"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0" name="Line 1430"/>
            <p:cNvSpPr>
              <a:spLocks noChangeShapeType="1"/>
            </p:cNvSpPr>
            <p:nvPr/>
          </p:nvSpPr>
          <p:spPr bwMode="auto">
            <a:xfrm>
              <a:off x="8739516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1" name="Line 1431"/>
            <p:cNvSpPr>
              <a:spLocks noChangeShapeType="1"/>
            </p:cNvSpPr>
            <p:nvPr/>
          </p:nvSpPr>
          <p:spPr bwMode="auto">
            <a:xfrm flipH="1">
              <a:off x="8739516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2" name="Line 1432"/>
            <p:cNvSpPr>
              <a:spLocks noChangeShapeType="1"/>
            </p:cNvSpPr>
            <p:nvPr/>
          </p:nvSpPr>
          <p:spPr bwMode="auto">
            <a:xfrm>
              <a:off x="888086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3" name="Line 1433"/>
            <p:cNvSpPr>
              <a:spLocks noChangeShapeType="1"/>
            </p:cNvSpPr>
            <p:nvPr/>
          </p:nvSpPr>
          <p:spPr bwMode="auto">
            <a:xfrm flipH="1">
              <a:off x="888086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4" name="Line 1434"/>
            <p:cNvSpPr>
              <a:spLocks noChangeShapeType="1"/>
            </p:cNvSpPr>
            <p:nvPr/>
          </p:nvSpPr>
          <p:spPr bwMode="auto">
            <a:xfrm>
              <a:off x="758519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5" name="Line 1435"/>
            <p:cNvSpPr>
              <a:spLocks noChangeShapeType="1"/>
            </p:cNvSpPr>
            <p:nvPr/>
          </p:nvSpPr>
          <p:spPr bwMode="auto">
            <a:xfrm flipH="1">
              <a:off x="758519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6" name="Line 1436"/>
            <p:cNvSpPr>
              <a:spLocks noChangeShapeType="1"/>
            </p:cNvSpPr>
            <p:nvPr/>
          </p:nvSpPr>
          <p:spPr bwMode="auto">
            <a:xfrm>
              <a:off x="805634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7" name="Line 1437"/>
            <p:cNvSpPr>
              <a:spLocks noChangeShapeType="1"/>
            </p:cNvSpPr>
            <p:nvPr/>
          </p:nvSpPr>
          <p:spPr bwMode="auto">
            <a:xfrm flipH="1">
              <a:off x="805634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8" name="Line 1438"/>
            <p:cNvSpPr>
              <a:spLocks noChangeShapeType="1"/>
            </p:cNvSpPr>
            <p:nvPr/>
          </p:nvSpPr>
          <p:spPr bwMode="auto">
            <a:xfrm>
              <a:off x="751452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19" name="Line 1439"/>
            <p:cNvSpPr>
              <a:spLocks noChangeShapeType="1"/>
            </p:cNvSpPr>
            <p:nvPr/>
          </p:nvSpPr>
          <p:spPr bwMode="auto">
            <a:xfrm flipH="1">
              <a:off x="751452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0" name="Line 1440"/>
            <p:cNvSpPr>
              <a:spLocks noChangeShapeType="1"/>
            </p:cNvSpPr>
            <p:nvPr/>
          </p:nvSpPr>
          <p:spPr bwMode="auto">
            <a:xfrm>
              <a:off x="873951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1" name="Line 1441"/>
            <p:cNvSpPr>
              <a:spLocks noChangeShapeType="1"/>
            </p:cNvSpPr>
            <p:nvPr/>
          </p:nvSpPr>
          <p:spPr bwMode="auto">
            <a:xfrm flipH="1">
              <a:off x="8739516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2" name="Line 1442"/>
            <p:cNvSpPr>
              <a:spLocks noChangeShapeType="1"/>
            </p:cNvSpPr>
            <p:nvPr/>
          </p:nvSpPr>
          <p:spPr bwMode="auto">
            <a:xfrm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3" name="Line 1443"/>
            <p:cNvSpPr>
              <a:spLocks noChangeShapeType="1"/>
            </p:cNvSpPr>
            <p:nvPr/>
          </p:nvSpPr>
          <p:spPr bwMode="auto">
            <a:xfrm flipH="1"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4" name="Line 1444"/>
            <p:cNvSpPr>
              <a:spLocks noChangeShapeType="1"/>
            </p:cNvSpPr>
            <p:nvPr/>
          </p:nvSpPr>
          <p:spPr bwMode="auto">
            <a:xfrm>
              <a:off x="805634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5" name="Line 1445"/>
            <p:cNvSpPr>
              <a:spLocks noChangeShapeType="1"/>
            </p:cNvSpPr>
            <p:nvPr/>
          </p:nvSpPr>
          <p:spPr bwMode="auto">
            <a:xfrm flipH="1">
              <a:off x="805634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6" name="Line 1446"/>
            <p:cNvSpPr>
              <a:spLocks noChangeShapeType="1"/>
            </p:cNvSpPr>
            <p:nvPr/>
          </p:nvSpPr>
          <p:spPr bwMode="auto">
            <a:xfrm>
              <a:off x="826836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7" name="Line 1447"/>
            <p:cNvSpPr>
              <a:spLocks noChangeShapeType="1"/>
            </p:cNvSpPr>
            <p:nvPr/>
          </p:nvSpPr>
          <p:spPr bwMode="auto">
            <a:xfrm flipH="1">
              <a:off x="826836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8" name="Line 1448"/>
            <p:cNvSpPr>
              <a:spLocks noChangeShapeType="1"/>
            </p:cNvSpPr>
            <p:nvPr/>
          </p:nvSpPr>
          <p:spPr bwMode="auto">
            <a:xfrm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29" name="Line 1449"/>
            <p:cNvSpPr>
              <a:spLocks noChangeShapeType="1"/>
            </p:cNvSpPr>
            <p:nvPr/>
          </p:nvSpPr>
          <p:spPr bwMode="auto">
            <a:xfrm flipH="1"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0" name="Line 1450"/>
            <p:cNvSpPr>
              <a:spLocks noChangeShapeType="1"/>
            </p:cNvSpPr>
            <p:nvPr/>
          </p:nvSpPr>
          <p:spPr bwMode="auto">
            <a:xfrm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1" name="Line 1451"/>
            <p:cNvSpPr>
              <a:spLocks noChangeShapeType="1"/>
            </p:cNvSpPr>
            <p:nvPr/>
          </p:nvSpPr>
          <p:spPr bwMode="auto">
            <a:xfrm flipH="1">
              <a:off x="751452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2" name="Line 1452"/>
            <p:cNvSpPr>
              <a:spLocks noChangeShapeType="1"/>
            </p:cNvSpPr>
            <p:nvPr/>
          </p:nvSpPr>
          <p:spPr bwMode="auto">
            <a:xfrm>
              <a:off x="799352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3" name="Line 1453"/>
            <p:cNvSpPr>
              <a:spLocks noChangeShapeType="1"/>
            </p:cNvSpPr>
            <p:nvPr/>
          </p:nvSpPr>
          <p:spPr bwMode="auto">
            <a:xfrm flipH="1">
              <a:off x="7993528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4" name="Line 1454"/>
            <p:cNvSpPr>
              <a:spLocks noChangeShapeType="1"/>
            </p:cNvSpPr>
            <p:nvPr/>
          </p:nvSpPr>
          <p:spPr bwMode="auto">
            <a:xfrm>
              <a:off x="8127021" y="366621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5" name="Line 1455"/>
            <p:cNvSpPr>
              <a:spLocks noChangeShapeType="1"/>
            </p:cNvSpPr>
            <p:nvPr/>
          </p:nvSpPr>
          <p:spPr bwMode="auto">
            <a:xfrm flipH="1">
              <a:off x="8127021" y="366621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6" name="Line 1456"/>
            <p:cNvSpPr>
              <a:spLocks noChangeShapeType="1"/>
            </p:cNvSpPr>
            <p:nvPr/>
          </p:nvSpPr>
          <p:spPr bwMode="auto">
            <a:xfrm>
              <a:off x="8331186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7" name="Line 1457"/>
            <p:cNvSpPr>
              <a:spLocks noChangeShapeType="1"/>
            </p:cNvSpPr>
            <p:nvPr/>
          </p:nvSpPr>
          <p:spPr bwMode="auto">
            <a:xfrm flipH="1">
              <a:off x="8331186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8" name="Line 1458"/>
            <p:cNvSpPr>
              <a:spLocks noChangeShapeType="1"/>
            </p:cNvSpPr>
            <p:nvPr/>
          </p:nvSpPr>
          <p:spPr bwMode="auto">
            <a:xfrm>
              <a:off x="853535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39" name="Line 1459"/>
            <p:cNvSpPr>
              <a:spLocks noChangeShapeType="1"/>
            </p:cNvSpPr>
            <p:nvPr/>
          </p:nvSpPr>
          <p:spPr bwMode="auto">
            <a:xfrm flipH="1">
              <a:off x="853535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0" name="Line 1460"/>
            <p:cNvSpPr>
              <a:spLocks noChangeShapeType="1"/>
            </p:cNvSpPr>
            <p:nvPr/>
          </p:nvSpPr>
          <p:spPr bwMode="auto">
            <a:xfrm>
              <a:off x="7993528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1" name="Line 1461"/>
            <p:cNvSpPr>
              <a:spLocks noChangeShapeType="1"/>
            </p:cNvSpPr>
            <p:nvPr/>
          </p:nvSpPr>
          <p:spPr bwMode="auto">
            <a:xfrm flipH="1">
              <a:off x="7993528" y="2624074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2" name="Line 1462"/>
            <p:cNvSpPr>
              <a:spLocks noChangeShapeType="1"/>
            </p:cNvSpPr>
            <p:nvPr/>
          </p:nvSpPr>
          <p:spPr bwMode="auto">
            <a:xfrm>
              <a:off x="764801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3" name="Line 1463"/>
            <p:cNvSpPr>
              <a:spLocks noChangeShapeType="1"/>
            </p:cNvSpPr>
            <p:nvPr/>
          </p:nvSpPr>
          <p:spPr bwMode="auto">
            <a:xfrm flipH="1">
              <a:off x="7648018" y="3841176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4" name="Line 1464"/>
            <p:cNvSpPr>
              <a:spLocks noChangeShapeType="1"/>
            </p:cNvSpPr>
            <p:nvPr/>
          </p:nvSpPr>
          <p:spPr bwMode="auto">
            <a:xfrm>
              <a:off x="7993528" y="400852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5" name="Line 1465"/>
            <p:cNvSpPr>
              <a:spLocks noChangeShapeType="1"/>
            </p:cNvSpPr>
            <p:nvPr/>
          </p:nvSpPr>
          <p:spPr bwMode="auto">
            <a:xfrm flipH="1">
              <a:off x="7993528" y="4008528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6" name="Line 1466"/>
            <p:cNvSpPr>
              <a:spLocks noChangeShapeType="1"/>
            </p:cNvSpPr>
            <p:nvPr/>
          </p:nvSpPr>
          <p:spPr bwMode="auto">
            <a:xfrm>
              <a:off x="8331186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7" name="Line 1467"/>
            <p:cNvSpPr>
              <a:spLocks noChangeShapeType="1"/>
            </p:cNvSpPr>
            <p:nvPr/>
          </p:nvSpPr>
          <p:spPr bwMode="auto">
            <a:xfrm flipH="1">
              <a:off x="8331186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8" name="Line 1468"/>
            <p:cNvSpPr>
              <a:spLocks noChangeShapeType="1"/>
            </p:cNvSpPr>
            <p:nvPr/>
          </p:nvSpPr>
          <p:spPr bwMode="auto">
            <a:xfrm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49" name="Line 1469"/>
            <p:cNvSpPr>
              <a:spLocks noChangeShapeType="1"/>
            </p:cNvSpPr>
            <p:nvPr/>
          </p:nvSpPr>
          <p:spPr bwMode="auto">
            <a:xfrm flipH="1"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0" name="Line 1470"/>
            <p:cNvSpPr>
              <a:spLocks noChangeShapeType="1"/>
            </p:cNvSpPr>
            <p:nvPr/>
          </p:nvSpPr>
          <p:spPr bwMode="auto">
            <a:xfrm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1" name="Line 1471"/>
            <p:cNvSpPr>
              <a:spLocks noChangeShapeType="1"/>
            </p:cNvSpPr>
            <p:nvPr/>
          </p:nvSpPr>
          <p:spPr bwMode="auto">
            <a:xfrm flipH="1">
              <a:off x="7922856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2" name="Line 1472"/>
            <p:cNvSpPr>
              <a:spLocks noChangeShapeType="1"/>
            </p:cNvSpPr>
            <p:nvPr/>
          </p:nvSpPr>
          <p:spPr bwMode="auto">
            <a:xfrm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3" name="Line 1473"/>
            <p:cNvSpPr>
              <a:spLocks noChangeShapeType="1"/>
            </p:cNvSpPr>
            <p:nvPr/>
          </p:nvSpPr>
          <p:spPr bwMode="auto">
            <a:xfrm flipH="1">
              <a:off x="7443853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4" name="Line 1474"/>
            <p:cNvSpPr>
              <a:spLocks noChangeShapeType="1"/>
            </p:cNvSpPr>
            <p:nvPr/>
          </p:nvSpPr>
          <p:spPr bwMode="auto">
            <a:xfrm>
              <a:off x="785218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5" name="Line 1475"/>
            <p:cNvSpPr>
              <a:spLocks noChangeShapeType="1"/>
            </p:cNvSpPr>
            <p:nvPr/>
          </p:nvSpPr>
          <p:spPr bwMode="auto">
            <a:xfrm flipH="1">
              <a:off x="7852183" y="279903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6" name="Line 1476"/>
            <p:cNvSpPr>
              <a:spLocks noChangeShapeType="1"/>
            </p:cNvSpPr>
            <p:nvPr/>
          </p:nvSpPr>
          <p:spPr bwMode="auto">
            <a:xfrm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7" name="Line 1477"/>
            <p:cNvSpPr>
              <a:spLocks noChangeShapeType="1"/>
            </p:cNvSpPr>
            <p:nvPr/>
          </p:nvSpPr>
          <p:spPr bwMode="auto">
            <a:xfrm flipH="1">
              <a:off x="7884513" y="2274157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8" name="Line 1478"/>
            <p:cNvSpPr>
              <a:spLocks noChangeShapeType="1"/>
            </p:cNvSpPr>
            <p:nvPr/>
          </p:nvSpPr>
          <p:spPr bwMode="auto">
            <a:xfrm>
              <a:off x="764801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59" name="Line 1479"/>
            <p:cNvSpPr>
              <a:spLocks noChangeShapeType="1"/>
            </p:cNvSpPr>
            <p:nvPr/>
          </p:nvSpPr>
          <p:spPr bwMode="auto">
            <a:xfrm flipH="1">
              <a:off x="7648018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0" name="Line 1480"/>
            <p:cNvSpPr>
              <a:spLocks noChangeShapeType="1"/>
            </p:cNvSpPr>
            <p:nvPr/>
          </p:nvSpPr>
          <p:spPr bwMode="auto">
            <a:xfrm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1" name="Line 1481"/>
            <p:cNvSpPr>
              <a:spLocks noChangeShapeType="1"/>
            </p:cNvSpPr>
            <p:nvPr/>
          </p:nvSpPr>
          <p:spPr bwMode="auto">
            <a:xfrm flipH="1">
              <a:off x="764801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2" name="Line 1482"/>
            <p:cNvSpPr>
              <a:spLocks noChangeShapeType="1"/>
            </p:cNvSpPr>
            <p:nvPr/>
          </p:nvSpPr>
          <p:spPr bwMode="auto">
            <a:xfrm>
              <a:off x="8197693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3" name="Line 1483"/>
            <p:cNvSpPr>
              <a:spLocks noChangeShapeType="1"/>
            </p:cNvSpPr>
            <p:nvPr/>
          </p:nvSpPr>
          <p:spPr bwMode="auto">
            <a:xfrm flipH="1">
              <a:off x="8197693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4" name="Line 1484"/>
            <p:cNvSpPr>
              <a:spLocks noChangeShapeType="1"/>
            </p:cNvSpPr>
            <p:nvPr/>
          </p:nvSpPr>
          <p:spPr bwMode="auto">
            <a:xfrm>
              <a:off x="8056348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5" name="Line 1485"/>
            <p:cNvSpPr>
              <a:spLocks noChangeShapeType="1"/>
            </p:cNvSpPr>
            <p:nvPr/>
          </p:nvSpPr>
          <p:spPr bwMode="auto">
            <a:xfrm flipH="1">
              <a:off x="8056348" y="210680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6" name="Line 1486"/>
            <p:cNvSpPr>
              <a:spLocks noChangeShapeType="1"/>
            </p:cNvSpPr>
            <p:nvPr/>
          </p:nvSpPr>
          <p:spPr bwMode="auto">
            <a:xfrm>
              <a:off x="771869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7" name="Line 1487"/>
            <p:cNvSpPr>
              <a:spLocks noChangeShapeType="1"/>
            </p:cNvSpPr>
            <p:nvPr/>
          </p:nvSpPr>
          <p:spPr bwMode="auto">
            <a:xfrm flipH="1">
              <a:off x="7718691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8" name="Line 1488"/>
            <p:cNvSpPr>
              <a:spLocks noChangeShapeType="1"/>
            </p:cNvSpPr>
            <p:nvPr/>
          </p:nvSpPr>
          <p:spPr bwMode="auto">
            <a:xfrm>
              <a:off x="758519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69" name="Line 1489"/>
            <p:cNvSpPr>
              <a:spLocks noChangeShapeType="1"/>
            </p:cNvSpPr>
            <p:nvPr/>
          </p:nvSpPr>
          <p:spPr bwMode="auto">
            <a:xfrm flipH="1">
              <a:off x="7585198" y="3141342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0" name="Line 1490"/>
            <p:cNvSpPr>
              <a:spLocks noChangeShapeType="1"/>
            </p:cNvSpPr>
            <p:nvPr/>
          </p:nvSpPr>
          <p:spPr bwMode="auto">
            <a:xfrm>
              <a:off x="771869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1" name="Line 1491"/>
            <p:cNvSpPr>
              <a:spLocks noChangeShapeType="1"/>
            </p:cNvSpPr>
            <p:nvPr/>
          </p:nvSpPr>
          <p:spPr bwMode="auto">
            <a:xfrm flipH="1">
              <a:off x="7718691" y="297399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2" name="Line 1492"/>
            <p:cNvSpPr>
              <a:spLocks noChangeShapeType="1"/>
            </p:cNvSpPr>
            <p:nvPr/>
          </p:nvSpPr>
          <p:spPr bwMode="auto">
            <a:xfrm>
              <a:off x="780944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3" name="Line 1493"/>
            <p:cNvSpPr>
              <a:spLocks noChangeShapeType="1"/>
            </p:cNvSpPr>
            <p:nvPr/>
          </p:nvSpPr>
          <p:spPr bwMode="auto">
            <a:xfrm flipH="1">
              <a:off x="7809444" y="2449115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4" name="Line 1494"/>
            <p:cNvSpPr>
              <a:spLocks noChangeShapeType="1"/>
            </p:cNvSpPr>
            <p:nvPr/>
          </p:nvSpPr>
          <p:spPr bwMode="auto">
            <a:xfrm>
              <a:off x="764801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5" name="Line 1495"/>
            <p:cNvSpPr>
              <a:spLocks noChangeShapeType="1"/>
            </p:cNvSpPr>
            <p:nvPr/>
          </p:nvSpPr>
          <p:spPr bwMode="auto">
            <a:xfrm flipH="1">
              <a:off x="7648018" y="3316301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6" name="Oval 1498"/>
            <p:cNvSpPr>
              <a:spLocks noChangeArrowheads="1"/>
            </p:cNvSpPr>
            <p:nvPr/>
          </p:nvSpPr>
          <p:spPr bwMode="auto">
            <a:xfrm>
              <a:off x="7498821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7" name="Oval 1499"/>
            <p:cNvSpPr>
              <a:spLocks noChangeArrowheads="1"/>
            </p:cNvSpPr>
            <p:nvPr/>
          </p:nvSpPr>
          <p:spPr bwMode="auto">
            <a:xfrm>
              <a:off x="7357476" y="3651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8" name="Oval 1500"/>
            <p:cNvSpPr>
              <a:spLocks noChangeArrowheads="1"/>
            </p:cNvSpPr>
            <p:nvPr/>
          </p:nvSpPr>
          <p:spPr bwMode="auto">
            <a:xfrm>
              <a:off x="7428148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79" name="Oval 1501"/>
            <p:cNvSpPr>
              <a:spLocks noChangeArrowheads="1"/>
            </p:cNvSpPr>
            <p:nvPr/>
          </p:nvSpPr>
          <p:spPr bwMode="auto">
            <a:xfrm>
              <a:off x="7498821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0" name="Oval 1502"/>
            <p:cNvSpPr>
              <a:spLocks noChangeArrowheads="1"/>
            </p:cNvSpPr>
            <p:nvPr/>
          </p:nvSpPr>
          <p:spPr bwMode="auto">
            <a:xfrm>
              <a:off x="7569493" y="3476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1" name="Oval 1503"/>
            <p:cNvSpPr>
              <a:spLocks noChangeArrowheads="1"/>
            </p:cNvSpPr>
            <p:nvPr/>
          </p:nvSpPr>
          <p:spPr bwMode="auto">
            <a:xfrm>
              <a:off x="7632313" y="365100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2" name="Oval 1504"/>
            <p:cNvSpPr>
              <a:spLocks noChangeArrowheads="1"/>
            </p:cNvSpPr>
            <p:nvPr/>
          </p:nvSpPr>
          <p:spPr bwMode="auto">
            <a:xfrm>
              <a:off x="7223983" y="3476046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3" name="Oval 1505"/>
            <p:cNvSpPr>
              <a:spLocks noChangeArrowheads="1"/>
            </p:cNvSpPr>
            <p:nvPr/>
          </p:nvSpPr>
          <p:spPr bwMode="auto">
            <a:xfrm>
              <a:off x="7569493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4" name="Oval 1506"/>
            <p:cNvSpPr>
              <a:spLocks noChangeArrowheads="1"/>
            </p:cNvSpPr>
            <p:nvPr/>
          </p:nvSpPr>
          <p:spPr bwMode="auto">
            <a:xfrm>
              <a:off x="7498821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5" name="Oval 1507"/>
            <p:cNvSpPr>
              <a:spLocks noChangeArrowheads="1"/>
            </p:cNvSpPr>
            <p:nvPr/>
          </p:nvSpPr>
          <p:spPr bwMode="auto">
            <a:xfrm>
              <a:off x="7428148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6" name="Oval 1508"/>
            <p:cNvSpPr>
              <a:spLocks noChangeArrowheads="1"/>
            </p:cNvSpPr>
            <p:nvPr/>
          </p:nvSpPr>
          <p:spPr bwMode="auto">
            <a:xfrm>
              <a:off x="7632313" y="3825963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7" name="Oval 1509"/>
            <p:cNvSpPr>
              <a:spLocks noChangeArrowheads="1"/>
            </p:cNvSpPr>
            <p:nvPr/>
          </p:nvSpPr>
          <p:spPr bwMode="auto">
            <a:xfrm>
              <a:off x="7977823" y="3993314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8" name="Oval 1510"/>
            <p:cNvSpPr>
              <a:spLocks noChangeArrowheads="1"/>
            </p:cNvSpPr>
            <p:nvPr/>
          </p:nvSpPr>
          <p:spPr bwMode="auto">
            <a:xfrm>
              <a:off x="7428148" y="3301087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89" name="Rectangle 1656"/>
            <p:cNvSpPr>
              <a:spLocks noChangeArrowheads="1"/>
            </p:cNvSpPr>
            <p:nvPr/>
          </p:nvSpPr>
          <p:spPr bwMode="auto">
            <a:xfrm>
              <a:off x="7726543" y="2175267"/>
              <a:ext cx="1193580" cy="4564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0" name="Rectangle 1657"/>
            <p:cNvSpPr>
              <a:spLocks noChangeArrowheads="1"/>
            </p:cNvSpPr>
            <p:nvPr/>
          </p:nvSpPr>
          <p:spPr bwMode="auto">
            <a:xfrm>
              <a:off x="7726543" y="2175267"/>
              <a:ext cx="1193580" cy="45641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1" name="Line 1658"/>
            <p:cNvSpPr>
              <a:spLocks noChangeShapeType="1"/>
            </p:cNvSpPr>
            <p:nvPr/>
          </p:nvSpPr>
          <p:spPr bwMode="auto">
            <a:xfrm>
              <a:off x="7726543" y="2175267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2" name="Line 1659"/>
            <p:cNvSpPr>
              <a:spLocks noChangeShapeType="1"/>
            </p:cNvSpPr>
            <p:nvPr/>
          </p:nvSpPr>
          <p:spPr bwMode="auto">
            <a:xfrm>
              <a:off x="7726543" y="2631681"/>
              <a:ext cx="11935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3" name="Line 1660"/>
            <p:cNvSpPr>
              <a:spLocks noChangeShapeType="1"/>
            </p:cNvSpPr>
            <p:nvPr/>
          </p:nvSpPr>
          <p:spPr bwMode="auto">
            <a:xfrm flipV="1">
              <a:off x="8920123" y="2175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4" name="Line 1661"/>
            <p:cNvSpPr>
              <a:spLocks noChangeShapeType="1"/>
            </p:cNvSpPr>
            <p:nvPr/>
          </p:nvSpPr>
          <p:spPr bwMode="auto">
            <a:xfrm flipV="1">
              <a:off x="7726543" y="2175267"/>
              <a:ext cx="0" cy="456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5" name="Rectangle 1668"/>
            <p:cNvSpPr>
              <a:spLocks noChangeArrowheads="1"/>
            </p:cNvSpPr>
            <p:nvPr/>
          </p:nvSpPr>
          <p:spPr bwMode="auto">
            <a:xfrm>
              <a:off x="7918435" y="2187438"/>
              <a:ext cx="43601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pacienti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096" name="Line 1669"/>
            <p:cNvSpPr>
              <a:spLocks noChangeShapeType="1"/>
            </p:cNvSpPr>
            <p:nvPr/>
          </p:nvSpPr>
          <p:spPr bwMode="auto">
            <a:xfrm>
              <a:off x="7805988" y="2258943"/>
              <a:ext cx="6282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7" name="Line 1670"/>
            <p:cNvSpPr>
              <a:spLocks noChangeShapeType="1"/>
            </p:cNvSpPr>
            <p:nvPr/>
          </p:nvSpPr>
          <p:spPr bwMode="auto">
            <a:xfrm>
              <a:off x="7837398" y="2228516"/>
              <a:ext cx="0" cy="6085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98" name="Rectangle 1671"/>
            <p:cNvSpPr>
              <a:spLocks noChangeArrowheads="1"/>
            </p:cNvSpPr>
            <p:nvPr/>
          </p:nvSpPr>
          <p:spPr bwMode="auto">
            <a:xfrm>
              <a:off x="7918435" y="2331969"/>
              <a:ext cx="455253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kontroly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099" name="Line 1672"/>
            <p:cNvSpPr>
              <a:spLocks noChangeShapeType="1"/>
            </p:cNvSpPr>
            <p:nvPr/>
          </p:nvSpPr>
          <p:spPr bwMode="auto">
            <a:xfrm>
              <a:off x="7805988" y="2403474"/>
              <a:ext cx="62820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0" name="Line 1673"/>
            <p:cNvSpPr>
              <a:spLocks noChangeShapeType="1"/>
            </p:cNvSpPr>
            <p:nvPr/>
          </p:nvSpPr>
          <p:spPr bwMode="auto">
            <a:xfrm>
              <a:off x="7837398" y="2373047"/>
              <a:ext cx="0" cy="60855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1" name="Line 1674"/>
            <p:cNvSpPr>
              <a:spLocks noChangeShapeType="1"/>
            </p:cNvSpPr>
            <p:nvPr/>
          </p:nvSpPr>
          <p:spPr bwMode="auto">
            <a:xfrm>
              <a:off x="7821693" y="2388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2" name="Line 1675"/>
            <p:cNvSpPr>
              <a:spLocks noChangeShapeType="1"/>
            </p:cNvSpPr>
            <p:nvPr/>
          </p:nvSpPr>
          <p:spPr bwMode="auto">
            <a:xfrm flipH="1">
              <a:off x="7821693" y="2388260"/>
              <a:ext cx="31410" cy="30428"/>
            </a:xfrm>
            <a:prstGeom prst="line">
              <a:avLst/>
            </a:prstGeom>
            <a:noFill/>
            <a:ln w="0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03" name="Rectangle 1676"/>
            <p:cNvSpPr>
              <a:spLocks noChangeArrowheads="1"/>
            </p:cNvSpPr>
            <p:nvPr/>
          </p:nvSpPr>
          <p:spPr bwMode="auto">
            <a:xfrm>
              <a:off x="7918435" y="2468893"/>
              <a:ext cx="979435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podpůrné vektory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104" name="Oval 1677"/>
            <p:cNvSpPr>
              <a:spLocks noChangeArrowheads="1"/>
            </p:cNvSpPr>
            <p:nvPr/>
          </p:nvSpPr>
          <p:spPr bwMode="auto">
            <a:xfrm>
              <a:off x="7805988" y="2509971"/>
              <a:ext cx="62820" cy="60855"/>
            </a:xfrm>
            <a:prstGeom prst="ellips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105" name="Přímá spojnice 2104"/>
            <p:cNvCxnSpPr/>
            <p:nvPr/>
          </p:nvCxnSpPr>
          <p:spPr>
            <a:xfrm>
              <a:off x="6744981" y="2187007"/>
              <a:ext cx="1751218" cy="252991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106" name="Přímá spojnice 2105"/>
            <p:cNvCxnSpPr/>
            <p:nvPr/>
          </p:nvCxnSpPr>
          <p:spPr>
            <a:xfrm>
              <a:off x="6352151" y="2228754"/>
              <a:ext cx="1745878" cy="2522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107" name="Rectangle 578"/>
            <p:cNvSpPr>
              <a:spLocks noChangeArrowheads="1"/>
            </p:cNvSpPr>
            <p:nvPr/>
          </p:nvSpPr>
          <p:spPr bwMode="auto">
            <a:xfrm>
              <a:off x="8815178" y="4793689"/>
              <a:ext cx="111008" cy="1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2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1</a:t>
              </a:r>
              <a:endParaRPr kumimoji="0" lang="cs-CZ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  <p:sp>
          <p:nvSpPr>
            <p:cNvPr id="2108" name="Rectangle 578"/>
            <p:cNvSpPr>
              <a:spLocks noChangeArrowheads="1"/>
            </p:cNvSpPr>
            <p:nvPr/>
          </p:nvSpPr>
          <p:spPr bwMode="auto">
            <a:xfrm>
              <a:off x="6043912" y="2196421"/>
              <a:ext cx="102592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x</a:t>
              </a:r>
              <a:r>
                <a:rPr kumimoji="0" lang="cs-CZ" altLang="en-US" sz="105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 pitchFamily="34" charset="0"/>
                </a:rPr>
                <a:t>2</a:t>
              </a:r>
              <a:endParaRPr kumimoji="0" lang="cs-CZ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</p:txBody>
        </p:sp>
      </p:grpSp>
      <p:sp>
        <p:nvSpPr>
          <p:cNvPr id="2109" name="Rectangle 578"/>
          <p:cNvSpPr>
            <a:spLocks noChangeArrowheads="1"/>
          </p:cNvSpPr>
          <p:nvPr/>
        </p:nvSpPr>
        <p:spPr bwMode="auto">
          <a:xfrm>
            <a:off x="1174783" y="1066800"/>
            <a:ext cx="6363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 i="1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cs-CZ" altLang="en-US" b="1" dirty="0" smtClean="0">
                <a:solidFill>
                  <a:srgbClr val="000000"/>
                </a:solidFill>
                <a:latin typeface="Calibri"/>
              </a:rPr>
              <a:t> = 0.1</a:t>
            </a:r>
            <a:endParaRPr lang="cs-CZ" altLang="en-US" sz="40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0" name="Rectangle 578"/>
          <p:cNvSpPr>
            <a:spLocks noChangeArrowheads="1"/>
          </p:cNvSpPr>
          <p:nvPr/>
        </p:nvSpPr>
        <p:spPr bwMode="auto">
          <a:xfrm>
            <a:off x="4219906" y="1066800"/>
            <a:ext cx="45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 i="1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cs-CZ" altLang="en-US" b="1" dirty="0" smtClean="0">
                <a:solidFill>
                  <a:srgbClr val="000000"/>
                </a:solidFill>
                <a:latin typeface="Calibri"/>
              </a:rPr>
              <a:t> = 1</a:t>
            </a:r>
            <a:endParaRPr lang="cs-CZ" altLang="en-US" sz="40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1" name="Rectangle 578"/>
          <p:cNvSpPr>
            <a:spLocks noChangeArrowheads="1"/>
          </p:cNvSpPr>
          <p:nvPr/>
        </p:nvSpPr>
        <p:spPr bwMode="auto">
          <a:xfrm>
            <a:off x="7129979" y="1066800"/>
            <a:ext cx="575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 i="1" dirty="0" smtClean="0">
                <a:solidFill>
                  <a:srgbClr val="000000"/>
                </a:solidFill>
                <a:latin typeface="Calibri"/>
              </a:rPr>
              <a:t>C</a:t>
            </a:r>
            <a:r>
              <a:rPr lang="cs-CZ" altLang="en-US" b="1" dirty="0" smtClean="0">
                <a:solidFill>
                  <a:srgbClr val="000000"/>
                </a:solidFill>
                <a:latin typeface="Calibri"/>
              </a:rPr>
              <a:t> = 10</a:t>
            </a:r>
            <a:endParaRPr lang="cs-CZ" altLang="en-US" sz="40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2" name="Obdélník 2111"/>
          <p:cNvSpPr/>
          <p:nvPr/>
        </p:nvSpPr>
        <p:spPr>
          <a:xfrm>
            <a:off x="-152400" y="4495800"/>
            <a:ext cx="84272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  <a:latin typeface="Calibri"/>
              </a:rPr>
              <a:t>pro nízké hodnoty C </a:t>
            </a:r>
            <a:r>
              <a:rPr lang="cs-CZ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toleranční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pásmo širší, ale počet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subjektů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v tolerančním pásmu a počet chybně klasifikovaných trénovacích subjektů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vyšší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7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  <a:latin typeface="Calibri"/>
              </a:rPr>
              <a:t>pro vysoké hodnoty C </a:t>
            </a:r>
            <a:r>
              <a:rPr lang="cs-CZ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toleranční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pásmo užší, ale počet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subjektů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v tolerančním pásmu a počet chybně klasifikovaných trénovacích subjektů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nižší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3" name="Obdélník 2112"/>
          <p:cNvSpPr/>
          <p:nvPr/>
        </p:nvSpPr>
        <p:spPr>
          <a:xfrm>
            <a:off x="-137283" y="5767450"/>
            <a:ext cx="8747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zpravidla nevíme, jaká hodnota parametru C pro data nejvhodnější → klasifikace </a:t>
            </a:r>
            <a:br>
              <a:rPr lang="cs-CZ" dirty="0" smtClean="0">
                <a:solidFill>
                  <a:prstClr val="black"/>
                </a:solidFill>
                <a:latin typeface="Calibri"/>
              </a:rPr>
            </a:br>
            <a:r>
              <a:rPr lang="cs-CZ" dirty="0" smtClean="0">
                <a:solidFill>
                  <a:prstClr val="black"/>
                </a:solidFill>
                <a:latin typeface="Calibri"/>
              </a:rPr>
              <a:t>s několika hodnotami C a výběr toho výsledku, který je nejlepší (křížová validace)</a:t>
            </a:r>
            <a:endParaRPr lang="cs-CZ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" grpId="0"/>
      <p:bldP spid="2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Příklad: </a:t>
                </a:r>
                <a:r>
                  <a:rPr lang="cs-CZ" dirty="0" smtClean="0"/>
                  <a:t>Bylo </a:t>
                </a:r>
                <a:r>
                  <a:rPr lang="cs-CZ" dirty="0"/>
                  <a:t>provedeno měření objemu hipokampu a mozkových komor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cs-CZ" dirty="0" smtClean="0"/>
                  <a:t>(v </a:t>
                </a:r>
                <a:r>
                  <a:rPr lang="cs-CZ" dirty="0"/>
                  <a:t>cm</a:t>
                </a:r>
                <a:r>
                  <a:rPr lang="cs-CZ" baseline="30000" dirty="0"/>
                  <a:t>3</a:t>
                </a:r>
                <a:r>
                  <a:rPr lang="cs-CZ" dirty="0"/>
                  <a:t>) u 3 pacientů se schizofrenií </a:t>
                </a:r>
                <a:r>
                  <a:rPr lang="cs-CZ" dirty="0" smtClean="0"/>
                  <a:t>a </a:t>
                </a:r>
                <a:r>
                  <a:rPr lang="cs-CZ" dirty="0"/>
                  <a:t>3 </a:t>
                </a:r>
                <a:r>
                  <a:rPr lang="cs-CZ" dirty="0" smtClean="0"/>
                  <a:t>kontrol: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/>
                          </a:rPr>
                          <m:t> </m:t>
                        </m:r>
                        <m:r>
                          <a:rPr lang="cs-CZ" b="1" i="1">
                            <a:latin typeface="Cambria Math"/>
                          </a:rPr>
                          <m:t>𝐗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Určete, zda testovací subjekt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3,5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patří do skupiny pacientů či kontrolních subjektů pomocí </a:t>
                </a:r>
                <a:r>
                  <a:rPr lang="cs-CZ" dirty="0" smtClean="0"/>
                  <a:t>metody podpůrných vektorů.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3"/>
                <a:stretch>
                  <a:fillRect l="-741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6228184" y="3594502"/>
            <a:ext cx="1599456" cy="842610"/>
            <a:chOff x="6228184" y="3594502"/>
            <a:chExt cx="1599456" cy="842610"/>
          </a:xfrm>
        </p:grpSpPr>
        <p:sp>
          <p:nvSpPr>
            <p:cNvPr id="10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Oval 82"/>
            <p:cNvSpPr>
              <a:spLocks noChangeArrowheads="1"/>
            </p:cNvSpPr>
            <p:nvPr/>
          </p:nvSpPr>
          <p:spPr bwMode="auto">
            <a:xfrm>
              <a:off x="6228184" y="4235844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323578" y="4098558"/>
              <a:ext cx="1504062" cy="3385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600" dirty="0" smtClean="0"/>
                <a:t>testovací subjekt</a:t>
              </a:r>
              <a:endParaRPr lang="en-US" sz="160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7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Oval 163"/>
            <p:cNvSpPr>
              <a:spLocks noChangeArrowheads="1"/>
            </p:cNvSpPr>
            <p:nvPr/>
          </p:nvSpPr>
          <p:spPr bwMode="auto">
            <a:xfrm>
              <a:off x="4370478" y="4423581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61" name="TextovéPole 60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99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 smtClean="0"/>
                  <a:t>Příklad – srovnání výsledků pro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𝑪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𝟏</m:t>
                    </m:r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𝑪</m:t>
                    </m:r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𝟏𝟎</m:t>
                    </m:r>
                  </m:oMath>
                </a14:m>
                <a:r>
                  <a:rPr lang="cs-CZ" dirty="0" smtClean="0"/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66" t="-1724" b="-198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88" y="2008200"/>
            <a:ext cx="4356000" cy="360000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4" y="1993594"/>
            <a:ext cx="4356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1964672" y="1412776"/>
                <a:ext cx="9587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𝑪</m:t>
                    </m:r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</a:rPr>
                      <m:t>𝟏</m:t>
                    </m:r>
                    <m:r>
                      <a:rPr lang="cs-CZ" sz="20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72" y="1412776"/>
                <a:ext cx="95872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6230182" y="1412776"/>
                <a:ext cx="1112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</a:rPr>
                      <m:t>𝑪</m:t>
                    </m:r>
                    <m:r>
                      <a:rPr lang="cs-CZ" sz="2000" b="1" i="1" smtClean="0">
                        <a:latin typeface="Cambria Math"/>
                      </a:rPr>
                      <m:t>=</m:t>
                    </m:r>
                    <m:r>
                      <a:rPr lang="cs-CZ" sz="2000" b="1" i="1" smtClean="0">
                        <a:latin typeface="Cambria Math"/>
                      </a:rPr>
                      <m:t>𝟏𝟎</m:t>
                    </m:r>
                    <m:r>
                      <a:rPr lang="cs-CZ" sz="20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cs-CZ" sz="2000" dirty="0"/>
                  <a:t> </a:t>
                </a: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82" y="1412776"/>
                <a:ext cx="111261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8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princip: </a:t>
            </a:r>
            <a:r>
              <a:rPr lang="cs-CZ" dirty="0" smtClean="0"/>
              <a:t>zobrazíme </a:t>
            </a:r>
            <a:r>
              <a:rPr lang="cs-CZ" dirty="0"/>
              <a:t>původní </a:t>
            </a:r>
            <a:r>
              <a:rPr lang="cs-CZ" i="1" dirty="0"/>
              <a:t>p</a:t>
            </a:r>
            <a:r>
              <a:rPr lang="cs-CZ" dirty="0"/>
              <a:t>-rozměrný obrazový prostor nelineární </a:t>
            </a:r>
            <a:r>
              <a:rPr lang="cs-CZ" dirty="0" smtClean="0"/>
              <a:t>transformací pomocí </a:t>
            </a:r>
            <a:r>
              <a:rPr lang="cs-CZ" b="1" dirty="0" smtClean="0"/>
              <a:t>jader</a:t>
            </a:r>
            <a:r>
              <a:rPr lang="cs-CZ" dirty="0" smtClean="0"/>
              <a:t> (např. polynomiální nebo radiální bázová funkce) do </a:t>
            </a:r>
            <a:r>
              <a:rPr lang="cs-CZ" dirty="0"/>
              <a:t>nového </a:t>
            </a:r>
            <a:r>
              <a:rPr lang="cs-CZ" i="1" dirty="0"/>
              <a:t>m</a:t>
            </a:r>
            <a:r>
              <a:rPr lang="cs-CZ" dirty="0"/>
              <a:t>-rozměrného prostoru tak, aby v novém prostoru byly klasifikační třídy lineárně separabilní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</a:t>
            </a:r>
            <a:r>
              <a:rPr lang="cs-CZ" dirty="0" err="1" smtClean="0"/>
              <a:t>SVM</a:t>
            </a:r>
            <a:endParaRPr lang="en-US" dirty="0"/>
          </a:p>
        </p:txBody>
      </p:sp>
      <p:grpSp>
        <p:nvGrpSpPr>
          <p:cNvPr id="156" name="Skupina 155"/>
          <p:cNvGrpSpPr/>
          <p:nvPr/>
        </p:nvGrpSpPr>
        <p:grpSpPr>
          <a:xfrm>
            <a:off x="1043608" y="3022739"/>
            <a:ext cx="2651666" cy="2667065"/>
            <a:chOff x="2196460" y="4581128"/>
            <a:chExt cx="1889177" cy="1889177"/>
          </a:xfrm>
        </p:grpSpPr>
        <p:cxnSp>
          <p:nvCxnSpPr>
            <p:cNvPr id="9" name="Přímá spojnice se šipkou 8"/>
            <p:cNvCxnSpPr/>
            <p:nvPr/>
          </p:nvCxnSpPr>
          <p:spPr>
            <a:xfrm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5400000" flipV="1">
              <a:off x="3141049" y="4581128"/>
              <a:ext cx="0" cy="18891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2953024" y="507641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ál 11"/>
            <p:cNvSpPr/>
            <p:nvPr/>
          </p:nvSpPr>
          <p:spPr>
            <a:xfrm>
              <a:off x="3201136" y="5064539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ál 12"/>
            <p:cNvSpPr/>
            <p:nvPr/>
          </p:nvSpPr>
          <p:spPr>
            <a:xfrm>
              <a:off x="3355072" y="52292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ál 13"/>
            <p:cNvSpPr/>
            <p:nvPr/>
          </p:nvSpPr>
          <p:spPr>
            <a:xfrm>
              <a:off x="3211986" y="5623303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ál 14"/>
            <p:cNvSpPr/>
            <p:nvPr/>
          </p:nvSpPr>
          <p:spPr>
            <a:xfrm>
              <a:off x="3241161" y="586383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ál 15"/>
            <p:cNvSpPr/>
            <p:nvPr/>
          </p:nvSpPr>
          <p:spPr>
            <a:xfrm>
              <a:off x="2925737" y="5567837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ál 16"/>
            <p:cNvSpPr/>
            <p:nvPr/>
          </p:nvSpPr>
          <p:spPr>
            <a:xfrm>
              <a:off x="293040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ál 17"/>
            <p:cNvSpPr/>
            <p:nvPr/>
          </p:nvSpPr>
          <p:spPr>
            <a:xfrm>
              <a:off x="3406043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ál 18"/>
            <p:cNvSpPr/>
            <p:nvPr/>
          </p:nvSpPr>
          <p:spPr>
            <a:xfrm>
              <a:off x="2685963" y="5411946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ál 19"/>
            <p:cNvSpPr/>
            <p:nvPr/>
          </p:nvSpPr>
          <p:spPr>
            <a:xfrm>
              <a:off x="2915816" y="5279805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3283064" y="617251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563888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3859128" y="573325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782625" y="5304313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747000" y="49561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362452" y="489134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2617864" y="499973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2339752" y="502038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2342465" y="5383529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2457306" y="573636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2699792" y="587727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/>
            <p:cNvSpPr/>
            <p:nvPr/>
          </p:nvSpPr>
          <p:spPr>
            <a:xfrm>
              <a:off x="3219088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/>
            <p:cNvSpPr/>
            <p:nvPr/>
          </p:nvSpPr>
          <p:spPr>
            <a:xfrm>
              <a:off x="2771800" y="472514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/>
            <p:cNvSpPr/>
            <p:nvPr/>
          </p:nvSpPr>
          <p:spPr>
            <a:xfrm>
              <a:off x="2779008" y="6093296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kupina 172"/>
          <p:cNvGrpSpPr/>
          <p:nvPr/>
        </p:nvGrpSpPr>
        <p:grpSpPr>
          <a:xfrm>
            <a:off x="5004048" y="2991767"/>
            <a:ext cx="3234277" cy="2669481"/>
            <a:chOff x="4932040" y="4564160"/>
            <a:chExt cx="2304258" cy="1890888"/>
          </a:xfrm>
        </p:grpSpPr>
        <p:sp>
          <p:nvSpPr>
            <p:cNvPr id="109" name="Ovál 108"/>
            <p:cNvSpPr/>
            <p:nvPr/>
          </p:nvSpPr>
          <p:spPr>
            <a:xfrm>
              <a:off x="6352198" y="476610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667440" y="4854871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/>
            <p:cNvSpPr/>
            <p:nvPr/>
          </p:nvSpPr>
          <p:spPr>
            <a:xfrm>
              <a:off x="7020786" y="508994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/>
            <p:cNvSpPr/>
            <p:nvPr/>
          </p:nvSpPr>
          <p:spPr>
            <a:xfrm>
              <a:off x="7034561" y="5428617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Přímá spojnice 113"/>
            <p:cNvCxnSpPr/>
            <p:nvPr/>
          </p:nvCxnSpPr>
          <p:spPr>
            <a:xfrm flipV="1">
              <a:off x="4932040" y="4988548"/>
              <a:ext cx="936104" cy="50487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/>
            <p:cNvCxnSpPr/>
            <p:nvPr/>
          </p:nvCxnSpPr>
          <p:spPr>
            <a:xfrm flipV="1">
              <a:off x="5970380" y="5732372"/>
              <a:ext cx="761860" cy="72267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/>
            <p:cNvCxnSpPr/>
            <p:nvPr/>
          </p:nvCxnSpPr>
          <p:spPr>
            <a:xfrm flipH="1" flipV="1">
              <a:off x="4932040" y="5493417"/>
              <a:ext cx="1038340" cy="96163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/>
            <p:cNvCxnSpPr/>
            <p:nvPr/>
          </p:nvCxnSpPr>
          <p:spPr>
            <a:xfrm flipH="1" flipV="1">
              <a:off x="5868144" y="4988548"/>
              <a:ext cx="864096" cy="743826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se šipkou 128"/>
            <p:cNvCxnSpPr/>
            <p:nvPr/>
          </p:nvCxnSpPr>
          <p:spPr>
            <a:xfrm flipV="1">
              <a:off x="5868144" y="4564160"/>
              <a:ext cx="0" cy="1172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se šipkou 130"/>
            <p:cNvCxnSpPr/>
            <p:nvPr/>
          </p:nvCxnSpPr>
          <p:spPr>
            <a:xfrm>
              <a:off x="5868144" y="5732373"/>
              <a:ext cx="13681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se šipkou 132"/>
            <p:cNvCxnSpPr/>
            <p:nvPr/>
          </p:nvCxnSpPr>
          <p:spPr>
            <a:xfrm flipH="1">
              <a:off x="5076056" y="5736361"/>
              <a:ext cx="792088" cy="5729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ál 135"/>
            <p:cNvSpPr/>
            <p:nvPr/>
          </p:nvSpPr>
          <p:spPr>
            <a:xfrm>
              <a:off x="6012160" y="53816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/>
            <p:cNvSpPr/>
            <p:nvPr/>
          </p:nvSpPr>
          <p:spPr>
            <a:xfrm>
              <a:off x="6164560" y="553400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/>
            <p:cNvSpPr/>
            <p:nvPr/>
          </p:nvSpPr>
          <p:spPr>
            <a:xfrm>
              <a:off x="6228184" y="58052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/>
            <p:cNvSpPr/>
            <p:nvPr/>
          </p:nvSpPr>
          <p:spPr>
            <a:xfrm>
              <a:off x="6012160" y="595648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/>
            <p:cNvSpPr/>
            <p:nvPr/>
          </p:nvSpPr>
          <p:spPr>
            <a:xfrm>
              <a:off x="5652120" y="56612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/>
            <p:cNvSpPr/>
            <p:nvPr/>
          </p:nvSpPr>
          <p:spPr>
            <a:xfrm>
              <a:off x="5659328" y="545243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/>
            <p:cNvSpPr/>
            <p:nvPr/>
          </p:nvSpPr>
          <p:spPr>
            <a:xfrm>
              <a:off x="5947360" y="5812472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/>
            <p:cNvSpPr/>
            <p:nvPr/>
          </p:nvSpPr>
          <p:spPr>
            <a:xfrm>
              <a:off x="5796136" y="594928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/>
            <p:cNvSpPr/>
            <p:nvPr/>
          </p:nvSpPr>
          <p:spPr>
            <a:xfrm>
              <a:off x="5515312" y="5524440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/>
            <p:cNvSpPr/>
            <p:nvPr/>
          </p:nvSpPr>
          <p:spPr>
            <a:xfrm>
              <a:off x="5940152" y="5596448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/>
            <p:cNvSpPr/>
            <p:nvPr/>
          </p:nvSpPr>
          <p:spPr>
            <a:xfrm>
              <a:off x="5587320" y="5778564"/>
              <a:ext cx="64800" cy="6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/>
            <p:cNvSpPr/>
            <p:nvPr/>
          </p:nvSpPr>
          <p:spPr>
            <a:xfrm>
              <a:off x="6732240" y="523640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/>
            <p:cNvSpPr/>
            <p:nvPr/>
          </p:nvSpPr>
          <p:spPr>
            <a:xfrm>
              <a:off x="6797040" y="61005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/>
            <p:cNvSpPr/>
            <p:nvPr/>
          </p:nvSpPr>
          <p:spPr>
            <a:xfrm>
              <a:off x="7099488" y="6165304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/>
            <p:cNvSpPr/>
            <p:nvPr/>
          </p:nvSpPr>
          <p:spPr>
            <a:xfrm>
              <a:off x="6955472" y="6316528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ál 150"/>
            <p:cNvSpPr/>
            <p:nvPr/>
          </p:nvSpPr>
          <p:spPr>
            <a:xfrm>
              <a:off x="6811456" y="588448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ál 151"/>
            <p:cNvSpPr/>
            <p:nvPr/>
          </p:nvSpPr>
          <p:spPr>
            <a:xfrm>
              <a:off x="6444208" y="515719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ál 152"/>
            <p:cNvSpPr/>
            <p:nvPr/>
          </p:nvSpPr>
          <p:spPr>
            <a:xfrm>
              <a:off x="6076960" y="4804360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ál 153"/>
            <p:cNvSpPr/>
            <p:nvPr/>
          </p:nvSpPr>
          <p:spPr>
            <a:xfrm>
              <a:off x="6739448" y="54524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084660" y="5900132"/>
              <a:ext cx="64800" cy="64800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1" name="Přímá spojnice se šipkou 230"/>
          <p:cNvCxnSpPr/>
          <p:nvPr/>
        </p:nvCxnSpPr>
        <p:spPr>
          <a:xfrm>
            <a:off x="4172225" y="4304879"/>
            <a:ext cx="3997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Nelineární SVM – ukázka </a:t>
            </a:r>
            <a:endParaRPr lang="en-US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41767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7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8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/>
          <a:p>
            <a:r>
              <a:rPr lang="cs-CZ" dirty="0" smtClean="0"/>
              <a:t>Klasifikace dat II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FEC5E-DBCA-4830-AE75-16F00A3B6D65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6200" y="1259468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Anglicky: kernel</a:t>
            </a:r>
            <a:endParaRPr lang="cs-CZ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44814" r="14135" b="3423"/>
          <a:stretch/>
        </p:blipFill>
        <p:spPr bwMode="auto">
          <a:xfrm>
            <a:off x="514787" y="1914872"/>
            <a:ext cx="758560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4858187" y="1762472"/>
            <a:ext cx="152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Nelineární SVM – </a:t>
            </a:r>
            <a:r>
              <a:rPr lang="cs-CZ" dirty="0" smtClean="0"/>
              <a:t>jádro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Další metody klasifikace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Klasifikační (rozhodovací) stromy a </a:t>
            </a:r>
            <a:r>
              <a:rPr lang="cs-CZ" dirty="0" smtClean="0"/>
              <a:t>lesy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569048" y="1052736"/>
            <a:ext cx="825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Postupné rozdělování </a:t>
            </a:r>
            <a:r>
              <a:rPr lang="cs-CZ" sz="2000" dirty="0" err="1" smtClean="0"/>
              <a:t>datasetu</a:t>
            </a:r>
            <a:r>
              <a:rPr lang="cs-CZ" sz="2000" dirty="0" smtClean="0"/>
              <a:t> do skupin podle hodnot jednotlivých proměnných.</a:t>
            </a:r>
            <a:endParaRPr lang="cs-CZ" sz="2000" dirty="0"/>
          </a:p>
        </p:txBody>
      </p:sp>
      <p:sp>
        <p:nvSpPr>
          <p:cNvPr id="27" name="Zaoblený obdélník 26"/>
          <p:cNvSpPr/>
          <p:nvPr/>
        </p:nvSpPr>
        <p:spPr bwMode="auto">
          <a:xfrm>
            <a:off x="3312740" y="1872406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Zmenšený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hipokampus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Zaoblený obdélník 27"/>
          <p:cNvSpPr/>
          <p:nvPr/>
        </p:nvSpPr>
        <p:spPr bwMode="auto">
          <a:xfrm>
            <a:off x="4989140" y="3332906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Zmenšená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amygdala</a:t>
            </a:r>
          </a:p>
        </p:txBody>
      </p:sp>
      <p:sp>
        <p:nvSpPr>
          <p:cNvPr id="29" name="Zaoblený obdélník 28"/>
          <p:cNvSpPr/>
          <p:nvPr/>
        </p:nvSpPr>
        <p:spPr bwMode="auto">
          <a:xfrm>
            <a:off x="1636340" y="3332906"/>
            <a:ext cx="2819400" cy="609600"/>
          </a:xfrm>
          <a:prstGeom prst="roundRect">
            <a:avLst>
              <a:gd name="adj" fmla="val 39584"/>
            </a:avLst>
          </a:prstGeom>
          <a:solidFill>
            <a:srgbClr val="C1E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Zvětšené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komory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Přímá spojnice se šipkou 29"/>
          <p:cNvCxnSpPr>
            <a:stCxn id="27" idx="2"/>
            <a:endCxn id="29" idx="0"/>
          </p:cNvCxnSpPr>
          <p:nvPr/>
        </p:nvCxnSpPr>
        <p:spPr bwMode="auto">
          <a:xfrm flipH="1">
            <a:off x="3046040" y="2482006"/>
            <a:ext cx="1676400" cy="850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Přímá spojnice se šipkou 30"/>
          <p:cNvCxnSpPr>
            <a:stCxn id="27" idx="2"/>
            <a:endCxn id="28" idx="0"/>
          </p:cNvCxnSpPr>
          <p:nvPr/>
        </p:nvCxnSpPr>
        <p:spPr bwMode="auto">
          <a:xfrm>
            <a:off x="4722440" y="2482006"/>
            <a:ext cx="1676400" cy="850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Přímá spojnice se šipkou 31"/>
          <p:cNvCxnSpPr>
            <a:stCxn id="29" idx="2"/>
            <a:endCxn id="33" idx="0"/>
          </p:cNvCxnSpPr>
          <p:nvPr/>
        </p:nvCxnSpPr>
        <p:spPr bwMode="auto">
          <a:xfrm flipH="1">
            <a:off x="2036390" y="3942506"/>
            <a:ext cx="10096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Obdélník 32"/>
          <p:cNvSpPr/>
          <p:nvPr/>
        </p:nvSpPr>
        <p:spPr bwMode="auto">
          <a:xfrm>
            <a:off x="14077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Pacient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4" name="Obdélník 33"/>
          <p:cNvSpPr/>
          <p:nvPr/>
        </p:nvSpPr>
        <p:spPr bwMode="auto">
          <a:xfrm>
            <a:off x="32111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Kontrola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35" name="Obdélník 34"/>
          <p:cNvSpPr/>
          <p:nvPr/>
        </p:nvSpPr>
        <p:spPr bwMode="auto">
          <a:xfrm>
            <a:off x="68179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Kontrola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</p:txBody>
      </p:sp>
      <p:sp>
        <p:nvSpPr>
          <p:cNvPr id="36" name="Obdélník 35"/>
          <p:cNvSpPr/>
          <p:nvPr/>
        </p:nvSpPr>
        <p:spPr bwMode="auto">
          <a:xfrm>
            <a:off x="5014540" y="4806106"/>
            <a:ext cx="12573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Pacient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37" name="Přímá spojnice se šipkou 36"/>
          <p:cNvCxnSpPr>
            <a:stCxn id="29" idx="2"/>
            <a:endCxn id="34" idx="0"/>
          </p:cNvCxnSpPr>
          <p:nvPr/>
        </p:nvCxnSpPr>
        <p:spPr bwMode="auto">
          <a:xfrm>
            <a:off x="3046040" y="3942506"/>
            <a:ext cx="7937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Přímá spojnice se šipkou 37"/>
          <p:cNvCxnSpPr>
            <a:stCxn id="28" idx="2"/>
            <a:endCxn id="35" idx="0"/>
          </p:cNvCxnSpPr>
          <p:nvPr/>
        </p:nvCxnSpPr>
        <p:spPr bwMode="auto">
          <a:xfrm>
            <a:off x="6398840" y="3942506"/>
            <a:ext cx="10477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Přímá spojnice se šipkou 38"/>
          <p:cNvCxnSpPr>
            <a:stCxn id="28" idx="2"/>
            <a:endCxn id="36" idx="0"/>
          </p:cNvCxnSpPr>
          <p:nvPr/>
        </p:nvCxnSpPr>
        <p:spPr bwMode="auto">
          <a:xfrm flipH="1">
            <a:off x="5643190" y="3942506"/>
            <a:ext cx="755650" cy="86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ovéPole 39"/>
          <p:cNvSpPr txBox="1"/>
          <p:nvPr/>
        </p:nvSpPr>
        <p:spPr>
          <a:xfrm>
            <a:off x="2937389" y="272279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674940" y="272279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1749237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338140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254437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843340" y="4189640"/>
            <a:ext cx="80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</a:t>
            </a:r>
            <a:endParaRPr lang="en-US" dirty="0"/>
          </a:p>
        </p:txBody>
      </p:sp>
      <p:sp>
        <p:nvSpPr>
          <p:cNvPr id="46" name="Obdélník 45"/>
          <p:cNvSpPr/>
          <p:nvPr/>
        </p:nvSpPr>
        <p:spPr>
          <a:xfrm>
            <a:off x="569048" y="5734997"/>
            <a:ext cx="8251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Klasifikační lesy </a:t>
            </a:r>
            <a:r>
              <a:rPr lang="cs-CZ" dirty="0" smtClean="0"/>
              <a:t>– použití více klasifikačních stromů ke klasifikaci, každý strom zpravidla používá jen část původních dat (část subjektů nebo část proměnných).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8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Neuronové sítě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9048" y="1052736"/>
            <a:ext cx="8107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Princip: </a:t>
            </a:r>
            <a:r>
              <a:rPr lang="cs-CZ" sz="2000" dirty="0"/>
              <a:t>Postupné učení neuronové sítě (tzn. postupné nastavování vah u jednotlivých neuronů), aby byla chyba klasifikace trénovací množiny minimální. Umožňuje nelineární klasifikaci.</a:t>
            </a:r>
          </a:p>
        </p:txBody>
      </p:sp>
      <p:pic>
        <p:nvPicPr>
          <p:cNvPr id="6" name="Picture 2" descr="http://www.dtreg.com/PNNarchite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5" y="2168934"/>
            <a:ext cx="4416425" cy="28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7884" y="2159169"/>
            <a:ext cx="9628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Vstupní vrstva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73998" y="2159169"/>
            <a:ext cx="10877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1. skrytá vrstva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64075" y="2921952"/>
            <a:ext cx="9874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Výstupní vrstva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27608" y="2159169"/>
            <a:ext cx="9888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2. skrytá vrstva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83562" y="5325015"/>
            <a:ext cx="6089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Více typů neuronových sítí </a:t>
            </a:r>
            <a:r>
              <a:rPr lang="cs-CZ" dirty="0" smtClean="0"/>
              <a:t>– např.: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Vícevrstvé neuronové sítě typu </a:t>
            </a:r>
            <a:r>
              <a:rPr lang="cs-CZ" dirty="0" err="1" smtClean="0"/>
              <a:t>perceptron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RBF</a:t>
            </a:r>
            <a:r>
              <a:rPr lang="cs-CZ" dirty="0" smtClean="0"/>
              <a:t> (</a:t>
            </a:r>
            <a:r>
              <a:rPr lang="cs-CZ" dirty="0" err="1" smtClean="0"/>
              <a:t>Radial</a:t>
            </a:r>
            <a:r>
              <a:rPr lang="cs-CZ" dirty="0" smtClean="0"/>
              <a:t> </a:t>
            </a:r>
            <a:r>
              <a:rPr lang="cs-CZ" dirty="0" err="1" smtClean="0"/>
              <a:t>Basis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) sítě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LVQ</a:t>
            </a:r>
            <a:r>
              <a:rPr lang="cs-CZ" dirty="0" smtClean="0"/>
              <a:t> (</a:t>
            </a:r>
            <a:r>
              <a:rPr lang="cs-CZ" dirty="0" err="1" smtClean="0"/>
              <a:t>Learing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Quantization</a:t>
            </a:r>
            <a:r>
              <a:rPr lang="cs-CZ" dirty="0" smtClean="0"/>
              <a:t>) sítě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950024" y="2179994"/>
            <a:ext cx="1949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Nelineární klasifikace</a:t>
            </a:r>
            <a:endParaRPr lang="cs-CZ" sz="1600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6731923" y="5410200"/>
            <a:ext cx="1059092" cy="457200"/>
            <a:chOff x="6420699" y="5410200"/>
            <a:chExt cx="1059092" cy="4572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6618868" y="5410200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618868" y="5641935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  <p:sp>
          <p:nvSpPr>
            <p:cNvPr id="22" name="Ovál 21"/>
            <p:cNvSpPr/>
            <p:nvPr/>
          </p:nvSpPr>
          <p:spPr>
            <a:xfrm>
              <a:off x="6439422" y="551867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23" name="Rovnoramenný trojúhelník 22"/>
            <p:cNvSpPr/>
            <p:nvPr/>
          </p:nvSpPr>
          <p:spPr>
            <a:xfrm>
              <a:off x="6420699" y="5746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cxnSp>
        <p:nvCxnSpPr>
          <p:cNvPr id="24" name="Přímá spojnice 23"/>
          <p:cNvCxnSpPr/>
          <p:nvPr/>
        </p:nvCxnSpPr>
        <p:spPr bwMode="auto">
          <a:xfrm flipH="1">
            <a:off x="6935593" y="2775086"/>
            <a:ext cx="381000" cy="22541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nice 24"/>
          <p:cNvCxnSpPr/>
          <p:nvPr/>
        </p:nvCxnSpPr>
        <p:spPr bwMode="auto">
          <a:xfrm flipH="1" flipV="1">
            <a:off x="5914400" y="3517075"/>
            <a:ext cx="175511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Přímá spojnice 32"/>
          <p:cNvCxnSpPr/>
          <p:nvPr/>
        </p:nvCxnSpPr>
        <p:spPr bwMode="auto">
          <a:xfrm flipV="1">
            <a:off x="5797624" y="3657600"/>
            <a:ext cx="2559049" cy="320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Skupina 33"/>
          <p:cNvGrpSpPr/>
          <p:nvPr/>
        </p:nvGrpSpPr>
        <p:grpSpPr>
          <a:xfrm>
            <a:off x="5492824" y="2667000"/>
            <a:ext cx="2895599" cy="2773977"/>
            <a:chOff x="5181600" y="2667000"/>
            <a:chExt cx="2895599" cy="2773977"/>
          </a:xfrm>
        </p:grpSpPr>
        <p:sp>
          <p:nvSpPr>
            <p:cNvPr id="35" name="Ovál 34"/>
            <p:cNvSpPr/>
            <p:nvPr/>
          </p:nvSpPr>
          <p:spPr>
            <a:xfrm>
              <a:off x="7052878" y="312420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6" name="Ovál 35"/>
            <p:cNvSpPr/>
            <p:nvPr/>
          </p:nvSpPr>
          <p:spPr>
            <a:xfrm>
              <a:off x="7229028" y="341712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7" name="Ovál 36"/>
            <p:cNvSpPr/>
            <p:nvPr/>
          </p:nvSpPr>
          <p:spPr>
            <a:xfrm>
              <a:off x="7338950" y="310045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8" name="Ovál 37"/>
            <p:cNvSpPr/>
            <p:nvPr/>
          </p:nvSpPr>
          <p:spPr>
            <a:xfrm>
              <a:off x="7510078" y="327660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9" name="Ovál 38"/>
            <p:cNvSpPr/>
            <p:nvPr/>
          </p:nvSpPr>
          <p:spPr>
            <a:xfrm>
              <a:off x="6224650" y="468823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0" name="Ovál 39"/>
            <p:cNvSpPr/>
            <p:nvPr/>
          </p:nvSpPr>
          <p:spPr>
            <a:xfrm>
              <a:off x="5879275" y="407422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1" name="Ovál 40"/>
            <p:cNvSpPr/>
            <p:nvPr/>
          </p:nvSpPr>
          <p:spPr>
            <a:xfrm>
              <a:off x="5972300" y="4347812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2" name="Ovál 41"/>
            <p:cNvSpPr/>
            <p:nvPr/>
          </p:nvSpPr>
          <p:spPr>
            <a:xfrm>
              <a:off x="6174103" y="430723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Rovnoramenný trojúhelník 42"/>
            <p:cNvSpPr/>
            <p:nvPr/>
          </p:nvSpPr>
          <p:spPr>
            <a:xfrm>
              <a:off x="6477000" y="410292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4" name="Rovnoramenný trojúhelník 43"/>
            <p:cNvSpPr/>
            <p:nvPr/>
          </p:nvSpPr>
          <p:spPr>
            <a:xfrm>
              <a:off x="6453250" y="3079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5" name="Rovnoramenný trojúhelník 44"/>
            <p:cNvSpPr/>
            <p:nvPr/>
          </p:nvSpPr>
          <p:spPr>
            <a:xfrm>
              <a:off x="6136575" y="3079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Rovnoramenný trojúhelník 45"/>
            <p:cNvSpPr/>
            <p:nvPr/>
          </p:nvSpPr>
          <p:spPr>
            <a:xfrm>
              <a:off x="6024831" y="3536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7" name="Rovnoramenný trojúhelník 46"/>
            <p:cNvSpPr/>
            <p:nvPr/>
          </p:nvSpPr>
          <p:spPr>
            <a:xfrm>
              <a:off x="6253431" y="336032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Rovnoramenný trojúhelník 47"/>
            <p:cNvSpPr/>
            <p:nvPr/>
          </p:nvSpPr>
          <p:spPr>
            <a:xfrm>
              <a:off x="6470156" y="3505200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Rovnoramenný trojúhelník 48"/>
            <p:cNvSpPr/>
            <p:nvPr/>
          </p:nvSpPr>
          <p:spPr>
            <a:xfrm>
              <a:off x="7091631" y="3917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0" name="Rovnoramenný trojúhelník 49"/>
            <p:cNvSpPr/>
            <p:nvPr/>
          </p:nvSpPr>
          <p:spPr>
            <a:xfrm>
              <a:off x="6858000" y="42222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" name="Rovnoramenný trojúhelník 50"/>
            <p:cNvSpPr/>
            <p:nvPr/>
          </p:nvSpPr>
          <p:spPr>
            <a:xfrm>
              <a:off x="7074725" y="41553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52" name="Přímá spojnice 51"/>
            <p:cNvCxnSpPr/>
            <p:nvPr/>
          </p:nvCxnSpPr>
          <p:spPr>
            <a:xfrm flipH="1">
              <a:off x="5418030" y="5181600"/>
              <a:ext cx="262741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5418029" y="2682389"/>
              <a:ext cx="0" cy="24992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87"/>
            <p:cNvSpPr txBox="1">
              <a:spLocks noChangeArrowheads="1"/>
            </p:cNvSpPr>
            <p:nvPr/>
          </p:nvSpPr>
          <p:spPr bwMode="auto">
            <a:xfrm>
              <a:off x="7920105" y="5194756"/>
              <a:ext cx="1570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55" name="Text Box 87"/>
            <p:cNvSpPr txBox="1">
              <a:spLocks noChangeArrowheads="1"/>
            </p:cNvSpPr>
            <p:nvPr/>
          </p:nvSpPr>
          <p:spPr bwMode="auto">
            <a:xfrm>
              <a:off x="5181600" y="2667000"/>
              <a:ext cx="1570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6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6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Strukturální (syntaktické) klasifikátory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69048" y="1052736"/>
            <a:ext cx="8251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Vstupní </a:t>
            </a:r>
            <a:r>
              <a:rPr lang="cs-CZ" sz="2000" dirty="0"/>
              <a:t>data popsána relačními </a:t>
            </a:r>
            <a:r>
              <a:rPr lang="cs-CZ" sz="2000" dirty="0" smtClean="0"/>
              <a:t>strukturami.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569048" y="5817458"/>
            <a:ext cx="8251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Lze vytvořit i </a:t>
            </a:r>
            <a:r>
              <a:rPr lang="cs-CZ" sz="2000" b="1" dirty="0" smtClean="0"/>
              <a:t>kombinované klasifikátory </a:t>
            </a:r>
            <a:r>
              <a:rPr lang="cs-CZ" sz="2000" dirty="0" smtClean="0"/>
              <a:t>– jednotlivá primitiva doplněna příznakovým popisem.</a:t>
            </a:r>
            <a:endParaRPr lang="cs-CZ" sz="2000" dirty="0"/>
          </a:p>
        </p:txBody>
      </p:sp>
      <p:pic>
        <p:nvPicPr>
          <p:cNvPr id="9" name="Zástupný symbol pro obsah 4" descr="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2573" r="9957" b="20100"/>
          <a:stretch/>
        </p:blipFill>
        <p:spPr>
          <a:xfrm>
            <a:off x="683572" y="1686294"/>
            <a:ext cx="77768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kern="0" dirty="0" smtClean="0"/>
              <a:t>Nelze dopředu říci, která klasifikační metoda bude pro daná data fungovat nejlépe → potřebné vyzkoušet více klasifikačních metod a zvolit nejvhodnější pro daná data.</a:t>
            </a:r>
          </a:p>
          <a:p>
            <a:pPr>
              <a:lnSpc>
                <a:spcPct val="150000"/>
              </a:lnSpc>
            </a:pPr>
            <a:r>
              <a:rPr lang="cs-CZ" kern="0" dirty="0" smtClean="0"/>
              <a:t>U velkých datových souborů je obtížné dopředu určit, zda je možné data oddělit lineárně nebo ne →  potřebné vyzkoušet lineární i nelineární klasifikační metody.</a:t>
            </a:r>
            <a:endParaRPr lang="cs-CZ" kern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9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26164" y="2060848"/>
            <a:ext cx="7091672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Hodnocení úspěšnosti klasifikace a srovnání klasifikátorů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klasifikace - úvod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graphicFrame>
        <p:nvGraphicFramePr>
          <p:cNvPr id="81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02732"/>
              </p:ext>
            </p:extLst>
          </p:nvPr>
        </p:nvGraphicFramePr>
        <p:xfrm>
          <a:off x="604911" y="1806575"/>
          <a:ext cx="5346701" cy="31384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500"/>
                <a:gridCol w="764509"/>
                <a:gridCol w="722778"/>
                <a:gridCol w="722778"/>
                <a:gridCol w="722778"/>
                <a:gridCol w="1334358"/>
              </a:tblGrid>
              <a:tr h="63979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/>
                        <a:t>Subjekt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1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2</a:t>
                      </a:r>
                      <a:endParaRPr lang="en-US" sz="1800" dirty="0" smtClean="0"/>
                    </a:p>
                  </a:txBody>
                  <a:tcPr marL="91459" marR="91459"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voxel</a:t>
                      </a:r>
                      <a:r>
                        <a:rPr lang="cs-CZ" sz="1800" baseline="0" dirty="0" smtClean="0"/>
                        <a:t> 3</a:t>
                      </a:r>
                      <a:endParaRPr lang="en-US" sz="1800" dirty="0" smtClean="0"/>
                    </a:p>
                  </a:txBody>
                  <a:tcPr marL="91459" marR="91459" marT="45700" marB="457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...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Skutečnost</a:t>
                      </a:r>
                      <a:endParaRPr lang="cs-CZ" sz="1800" dirty="0" smtClean="0"/>
                    </a:p>
                    <a:p>
                      <a:pPr algn="ctr"/>
                      <a:r>
                        <a:rPr lang="cs-CZ" sz="1800" dirty="0" smtClean="0"/>
                        <a:t>(správná</a:t>
                      </a:r>
                      <a:r>
                        <a:rPr lang="cs-CZ" sz="1800" baseline="0" dirty="0" smtClean="0"/>
                        <a:t> třída)</a:t>
                      </a:r>
                      <a:endParaRPr lang="en-US" sz="1800" dirty="0"/>
                    </a:p>
                  </a:txBody>
                  <a:tcPr marL="91459" marR="91459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pacient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9" marR="91459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59" marR="9145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724079"/>
              </p:ext>
            </p:extLst>
          </p:nvPr>
        </p:nvGraphicFramePr>
        <p:xfrm>
          <a:off x="6660007" y="2731325"/>
          <a:ext cx="1261322" cy="222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322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pacient</a:t>
                      </a: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kontrola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1449" marR="9144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" name="TextovéPole 5"/>
          <p:cNvSpPr txBox="1">
            <a:spLocks noChangeArrowheads="1"/>
          </p:cNvSpPr>
          <p:nvPr/>
        </p:nvSpPr>
        <p:spPr bwMode="auto">
          <a:xfrm>
            <a:off x="539824" y="1295400"/>
            <a:ext cx="2100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latin typeface="+mn-lt"/>
              </a:rPr>
              <a:t>Vstupní data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4" name="Obdélník 83"/>
          <p:cNvSpPr>
            <a:spLocks noChangeArrowheads="1"/>
          </p:cNvSpPr>
          <p:nvPr/>
        </p:nvSpPr>
        <p:spPr bwMode="auto">
          <a:xfrm>
            <a:off x="6254824" y="1295400"/>
            <a:ext cx="2071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>
                <a:latin typeface="+mn-lt"/>
              </a:rPr>
              <a:t>Výsledek klasifikace</a:t>
            </a:r>
            <a:endParaRPr lang="en-US" altLang="en-US" sz="2000" dirty="0">
              <a:latin typeface="+mn-lt"/>
            </a:endParaRPr>
          </a:p>
        </p:txBody>
      </p:sp>
      <p:sp>
        <p:nvSpPr>
          <p:cNvPr id="86" name="TextovéPole 85"/>
          <p:cNvSpPr txBox="1">
            <a:spLocks noChangeArrowheads="1"/>
          </p:cNvSpPr>
          <p:nvPr/>
        </p:nvSpPr>
        <p:spPr bwMode="auto">
          <a:xfrm>
            <a:off x="539824" y="5385646"/>
            <a:ext cx="78486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>
                <a:latin typeface="+mn-lt"/>
              </a:rPr>
              <a:t>Jak dobrá je klasifikační metoda, kterou jsme použili?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1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65545"/>
              </p:ext>
            </p:extLst>
          </p:nvPr>
        </p:nvGraphicFramePr>
        <p:xfrm>
          <a:off x="649299" y="1773014"/>
          <a:ext cx="6624638" cy="1857375"/>
        </p:xfrm>
        <a:graphic>
          <a:graphicData uri="http://schemas.openxmlformats.org/drawingml/2006/table">
            <a:tbl>
              <a:tblPr/>
              <a:tblGrid>
                <a:gridCol w="1584152"/>
                <a:gridCol w="1763108"/>
                <a:gridCol w="1638689"/>
                <a:gridCol w="1638689"/>
              </a:tblGrid>
              <a:tr h="543896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(správná třída)</a:t>
                      </a:r>
                      <a:endParaRPr lang="en-US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133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</a:t>
                      </a:r>
                      <a:endParaRPr lang="cs-CZ" sz="1800" b="1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</a:t>
                      </a:r>
                      <a:endParaRPr lang="cs-CZ" sz="1800" b="1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 vMerge="1">
                  <a:txBody>
                    <a:bodyPr/>
                    <a:lstStyle/>
                    <a:p>
                      <a:endParaRPr lang="cs-CZ" sz="14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</a:t>
                      </a:r>
                      <a:endParaRPr lang="cs-CZ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</a:t>
                      </a:r>
                      <a:endParaRPr lang="cs-CZ" sz="1800" b="1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2" marR="67732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ovéPole 5"/>
          <p:cNvSpPr txBox="1">
            <a:spLocks noChangeArrowheads="1"/>
          </p:cNvSpPr>
          <p:nvPr/>
        </p:nvSpPr>
        <p:spPr bwMode="auto">
          <a:xfrm>
            <a:off x="563574" y="1196752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200" dirty="0">
                <a:latin typeface="+mn-lt"/>
              </a:rPr>
              <a:t>Matice záměn (konfusní matice, </a:t>
            </a:r>
            <a:r>
              <a:rPr lang="cs-CZ" altLang="en-US" sz="2200" dirty="0" err="1">
                <a:latin typeface="+mn-lt"/>
              </a:rPr>
              <a:t>confusion</a:t>
            </a:r>
            <a:r>
              <a:rPr lang="cs-CZ" altLang="en-US" sz="2200" dirty="0">
                <a:latin typeface="+mn-lt"/>
              </a:rPr>
              <a:t> matrix):</a:t>
            </a:r>
            <a:endParaRPr lang="en-US" altLang="en-US" sz="2200" dirty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380774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cs-CZ" sz="2000" dirty="0"/>
              <a:t> („</a:t>
            </a:r>
            <a:r>
              <a:rPr lang="cs-CZ" sz="2000" dirty="0" err="1"/>
              <a:t>true</a:t>
            </a:r>
            <a:r>
              <a:rPr lang="cs-CZ" sz="2000" dirty="0"/>
              <a:t> positive“) – kolik výsledků bylo skutečně pozitivních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pacientů bylo správně diagnostikováno jako pacienti).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1560" y="447369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/>
              <a:t>(„</a:t>
            </a:r>
            <a:r>
              <a:rPr lang="cs-CZ" sz="2000" dirty="0" err="1"/>
              <a:t>false</a:t>
            </a:r>
            <a:r>
              <a:rPr lang="cs-CZ" sz="2000" dirty="0"/>
              <a:t> positive“) – kolik výsledků bylo falešně pozitivních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zdravých </a:t>
            </a:r>
            <a:r>
              <a:rPr lang="en-US" sz="2000" dirty="0" err="1"/>
              <a:t>lidí</a:t>
            </a:r>
            <a:r>
              <a:rPr lang="en-US" sz="2000" dirty="0"/>
              <a:t> </a:t>
            </a:r>
            <a:r>
              <a:rPr lang="cs-CZ" sz="2000" dirty="0"/>
              <a:t>bylo </a:t>
            </a:r>
            <a:r>
              <a:rPr lang="en-US" sz="2000" dirty="0" err="1"/>
              <a:t>chybně</a:t>
            </a:r>
            <a:r>
              <a:rPr lang="en-US" sz="2000" dirty="0"/>
              <a:t> </a:t>
            </a:r>
            <a:r>
              <a:rPr lang="cs-CZ" sz="2000" dirty="0"/>
              <a:t>diagnostikováno jako pacienti).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1560" y="5139637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</a:t>
            </a:r>
            <a:r>
              <a:rPr lang="cs-CZ" sz="2000" dirty="0"/>
              <a:t> („</a:t>
            </a:r>
            <a:r>
              <a:rPr lang="cs-CZ" sz="2000" dirty="0" err="1"/>
              <a:t>false</a:t>
            </a:r>
            <a:r>
              <a:rPr lang="cs-CZ" sz="2000" dirty="0"/>
              <a:t> negative“) – kolik výsledků bylo falešně negativních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cs-CZ" sz="2000" dirty="0"/>
              <a:t>      (tzn. kolik pacientů bylo chybně diagnostikováno jako zdraví).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5805583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007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</a:t>
            </a:r>
            <a:r>
              <a:rPr lang="cs-CZ" sz="2000" b="1" dirty="0"/>
              <a:t> </a:t>
            </a:r>
            <a:r>
              <a:rPr lang="cs-CZ" sz="2000" dirty="0"/>
              <a:t>(„</a:t>
            </a:r>
            <a:r>
              <a:rPr lang="cs-CZ" sz="2000" dirty="0" err="1"/>
              <a:t>true</a:t>
            </a:r>
            <a:r>
              <a:rPr lang="cs-CZ" sz="2000" dirty="0"/>
              <a:t> negative“) – kolik výsledků bylo skutečně negativních </a:t>
            </a:r>
            <a:br>
              <a:rPr lang="cs-CZ" sz="2000" dirty="0"/>
            </a:br>
            <a:r>
              <a:rPr lang="cs-CZ" sz="2000" dirty="0"/>
              <a:t>      (tzn. kolik zdravých lidí bylo správně diagnostikováno jako zdraví).</a:t>
            </a:r>
          </a:p>
        </p:txBody>
      </p:sp>
    </p:spTree>
    <p:extLst>
      <p:ext uri="{BB962C8B-B14F-4D97-AF65-F5344CB8AC3E}">
        <p14:creationId xmlns:p14="http://schemas.microsoft.com/office/powerpoint/2010/main" val="36387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Hodnocení úspěšnosti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14945"/>
              </p:ext>
            </p:extLst>
          </p:nvPr>
        </p:nvGraphicFramePr>
        <p:xfrm>
          <a:off x="1043136" y="1090696"/>
          <a:ext cx="5899149" cy="2924252"/>
        </p:xfrm>
        <a:graphic>
          <a:graphicData uri="http://schemas.openxmlformats.org/drawingml/2006/table">
            <a:tbl>
              <a:tblPr/>
              <a:tblGrid>
                <a:gridCol w="1219201"/>
                <a:gridCol w="1142999"/>
                <a:gridCol w="1088634"/>
                <a:gridCol w="1197366"/>
                <a:gridCol w="1250949"/>
              </a:tblGrid>
              <a:tr h="669492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</a:t>
                      </a:r>
                      <a:br>
                        <a:rPr lang="cs-CZ" sz="1800" b="0" i="0" dirty="0" smtClean="0"/>
                      </a:br>
                      <a:r>
                        <a:rPr lang="cs-CZ" sz="1800" b="0" i="0" dirty="0" smtClean="0"/>
                        <a:t>(správná třída)</a:t>
                      </a:r>
                      <a:endParaRPr lang="en-US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44"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cs-CZ" sz="1800" b="0" i="0" dirty="0" smtClean="0"/>
                        <a:t/>
                      </a:r>
                      <a:br>
                        <a:rPr lang="cs-CZ" sz="1800" b="0" i="0" dirty="0" smtClean="0"/>
                      </a:br>
                      <a:r>
                        <a:rPr lang="en-US" sz="1800" b="0" i="0" dirty="0" smtClean="0"/>
                        <a:t>(-)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4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TP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FP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44">
                <a:tc vMerge="1">
                  <a:txBody>
                    <a:bodyPr/>
                    <a:lstStyle/>
                    <a:p>
                      <a:endParaRPr lang="cs-CZ" sz="14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</a:t>
                      </a:r>
                      <a:r>
                        <a:rPr lang="cs-CZ" sz="1800" b="0" i="0" dirty="0" smtClean="0"/>
                        <a:t/>
                      </a:r>
                      <a:br>
                        <a:rPr lang="cs-CZ" sz="1800" b="0" i="0" dirty="0" smtClean="0"/>
                      </a:br>
                      <a:r>
                        <a:rPr lang="en-US" sz="1800" b="0" i="0" dirty="0" smtClean="0"/>
                        <a:t>(-)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TP+FN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FP+TN</a:t>
                      </a:r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i="0" dirty="0"/>
                    </a:p>
                  </a:txBody>
                  <a:tcPr marL="67734" marR="67734" marT="33865" marB="33865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2800521" y="4303796"/>
            <a:ext cx="16065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b="1" dirty="0">
                <a:solidFill>
                  <a:srgbClr val="0070C0"/>
                </a:solidFill>
                <a:latin typeface="+mn-lt"/>
              </a:rPr>
              <a:t>Senzitivita </a:t>
            </a:r>
          </a:p>
          <a:p>
            <a:pPr algn="ctr" eaLnBrk="1" hangingPunct="1"/>
            <a:r>
              <a:rPr lang="cs-CZ" altLang="en-US" sz="2000" b="1" dirty="0">
                <a:solidFill>
                  <a:srgbClr val="0070C0"/>
                </a:solidFill>
                <a:latin typeface="+mn-lt"/>
              </a:rPr>
              <a:t>(sensitivity)</a:t>
            </a:r>
            <a:endParaRPr lang="cs-CZ" alt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5010320" y="4303796"/>
            <a:ext cx="1606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b="1" dirty="0">
                <a:solidFill>
                  <a:srgbClr val="000099"/>
                </a:solidFill>
                <a:latin typeface="+mn-lt"/>
              </a:rPr>
              <a:t>Specificita </a:t>
            </a:r>
          </a:p>
          <a:p>
            <a:pPr algn="ctr" eaLnBrk="1" hangingPunct="1"/>
            <a:r>
              <a:rPr lang="cs-CZ" altLang="en-US" sz="2000" b="1" dirty="0">
                <a:solidFill>
                  <a:srgbClr val="000099"/>
                </a:solidFill>
                <a:latin typeface="+mn-lt"/>
              </a:rPr>
              <a:t>(specificity)</a:t>
            </a:r>
            <a:endParaRPr lang="cs-CZ" altLang="en-US" sz="200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4" name="Přímá spojovací šipka 16"/>
          <p:cNvCxnSpPr/>
          <p:nvPr/>
        </p:nvCxnSpPr>
        <p:spPr>
          <a:xfrm rot="5400000">
            <a:off x="5174606" y="4133140"/>
            <a:ext cx="368300" cy="1588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7"/>
          <p:cNvCxnSpPr/>
          <p:nvPr/>
        </p:nvCxnSpPr>
        <p:spPr>
          <a:xfrm rot="5400000">
            <a:off x="3883969" y="4126790"/>
            <a:ext cx="368300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2861435" y="5003884"/>
            <a:ext cx="1484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 err="1">
                <a:latin typeface="+mn-lt"/>
              </a:rPr>
              <a:t>TP</a:t>
            </a:r>
            <a:r>
              <a:rPr lang="cs-CZ" altLang="en-US" sz="2000" dirty="0">
                <a:latin typeface="+mn-lt"/>
              </a:rPr>
              <a:t> / (</a:t>
            </a:r>
            <a:r>
              <a:rPr lang="cs-CZ" altLang="en-US" sz="2000" dirty="0" err="1">
                <a:latin typeface="+mn-lt"/>
              </a:rPr>
              <a:t>TP+FN</a:t>
            </a:r>
            <a:r>
              <a:rPr lang="cs-CZ" altLang="en-US" sz="2000" dirty="0">
                <a:latin typeface="+mn-lt"/>
              </a:rPr>
              <a:t>)</a:t>
            </a: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5055204" y="5003884"/>
            <a:ext cx="1516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2000" dirty="0" err="1">
                <a:latin typeface="+mn-lt"/>
              </a:rPr>
              <a:t>TN</a:t>
            </a:r>
            <a:r>
              <a:rPr lang="cs-CZ" altLang="en-US" sz="2000" dirty="0">
                <a:latin typeface="+mn-lt"/>
              </a:rPr>
              <a:t> / (</a:t>
            </a:r>
            <a:r>
              <a:rPr lang="cs-CZ" altLang="en-US" sz="2000" dirty="0" err="1">
                <a:latin typeface="+mn-lt"/>
              </a:rPr>
              <a:t>FP+TN</a:t>
            </a:r>
            <a:r>
              <a:rPr lang="cs-CZ" altLang="en-US" sz="2000" dirty="0">
                <a:latin typeface="+mn-lt"/>
              </a:rPr>
              <a:t>)</a:t>
            </a: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527198" y="5616714"/>
            <a:ext cx="7069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latin typeface="+mn-lt"/>
              </a:rPr>
              <a:t>Celková správnost (</a:t>
            </a:r>
            <a:r>
              <a:rPr lang="cs-CZ" altLang="en-US" sz="2000" b="1" dirty="0" err="1">
                <a:latin typeface="+mn-lt"/>
              </a:rPr>
              <a:t>accuracy</a:t>
            </a:r>
            <a:r>
              <a:rPr lang="cs-CZ" altLang="en-US" sz="2000" b="1" dirty="0" smtClean="0">
                <a:latin typeface="+mn-lt"/>
              </a:rPr>
              <a:t>): </a:t>
            </a:r>
            <a:r>
              <a:rPr lang="cs-CZ" altLang="en-US" sz="2000" dirty="0" smtClean="0">
                <a:latin typeface="+mn-lt"/>
              </a:rPr>
              <a:t>(</a:t>
            </a:r>
            <a:r>
              <a:rPr lang="cs-CZ" altLang="en-US" sz="2000" dirty="0" err="1">
                <a:latin typeface="+mn-lt"/>
              </a:rPr>
              <a:t>TP+TN</a:t>
            </a:r>
            <a:r>
              <a:rPr lang="cs-CZ" altLang="en-US" sz="2000" dirty="0">
                <a:latin typeface="+mn-lt"/>
              </a:rPr>
              <a:t>)</a:t>
            </a:r>
            <a:r>
              <a:rPr lang="en-US" altLang="en-US" sz="2000" dirty="0">
                <a:latin typeface="+mn-lt"/>
              </a:rPr>
              <a:t>/(</a:t>
            </a:r>
            <a:r>
              <a:rPr lang="en-US" altLang="en-US" sz="2000" dirty="0" err="1">
                <a:latin typeface="+mn-lt"/>
              </a:rPr>
              <a:t>TP+FP+FN+TN</a:t>
            </a:r>
            <a:r>
              <a:rPr lang="en-US" altLang="en-US" sz="2000" dirty="0">
                <a:latin typeface="+mn-lt"/>
              </a:rPr>
              <a:t>)</a:t>
            </a:r>
            <a:endParaRPr lang="cs-CZ" altLang="en-US" sz="2000" dirty="0"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341837" y="2422609"/>
            <a:ext cx="1199294" cy="11604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70C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624537" y="2422609"/>
            <a:ext cx="1101725" cy="116046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00FF"/>
              </a:solidFill>
            </a:endParaRPr>
          </a:p>
        </p:txBody>
      </p:sp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527198" y="6015205"/>
            <a:ext cx="4985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latin typeface="+mn-lt"/>
              </a:rPr>
              <a:t>Chyba (</a:t>
            </a:r>
            <a:r>
              <a:rPr lang="cs-CZ" altLang="en-US" sz="2000" b="1" dirty="0" err="1">
                <a:latin typeface="+mn-lt"/>
              </a:rPr>
              <a:t>error</a:t>
            </a:r>
            <a:r>
              <a:rPr lang="cs-CZ" altLang="en-US" sz="2000" b="1" dirty="0" smtClean="0">
                <a:latin typeface="+mn-lt"/>
              </a:rPr>
              <a:t>): </a:t>
            </a:r>
            <a:r>
              <a:rPr lang="cs-CZ" altLang="en-US" sz="2000" dirty="0" smtClean="0">
                <a:latin typeface="+mn-lt"/>
              </a:rPr>
              <a:t>(</a:t>
            </a:r>
            <a:r>
              <a:rPr lang="cs-CZ" altLang="en-US" sz="2000" dirty="0" err="1">
                <a:latin typeface="+mn-lt"/>
              </a:rPr>
              <a:t>FP+FN</a:t>
            </a:r>
            <a:r>
              <a:rPr lang="cs-CZ" altLang="en-US" sz="2000" dirty="0">
                <a:latin typeface="+mn-lt"/>
              </a:rPr>
              <a:t>)</a:t>
            </a:r>
            <a:r>
              <a:rPr lang="en-US" altLang="en-US" sz="2000" dirty="0">
                <a:latin typeface="+mn-lt"/>
              </a:rPr>
              <a:t>/(</a:t>
            </a:r>
            <a:r>
              <a:rPr lang="en-US" altLang="en-US" sz="2000" dirty="0" err="1">
                <a:latin typeface="+mn-lt"/>
              </a:rPr>
              <a:t>TP+FP+FN+TN</a:t>
            </a:r>
            <a:r>
              <a:rPr lang="en-US" altLang="en-US" sz="2000" dirty="0">
                <a:latin typeface="+mn-lt"/>
              </a:rPr>
              <a:t>)</a:t>
            </a:r>
            <a:endParaRPr lang="cs-CZ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7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Klasifikace pomocí </a:t>
            </a:r>
            <a:r>
              <a:rPr lang="cs-CZ" dirty="0"/>
              <a:t>hranic – metoda podpůrných </a:t>
            </a:r>
            <a:r>
              <a:rPr lang="cs-CZ" dirty="0" smtClean="0"/>
              <a:t>vektorů (</a:t>
            </a:r>
            <a:r>
              <a:rPr lang="cs-CZ" dirty="0" err="1" smtClean="0"/>
              <a:t>SVM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Další metody klasifikace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Hodnocení </a:t>
            </a:r>
            <a:r>
              <a:rPr lang="cs-CZ" dirty="0"/>
              <a:t>úspěšnosti klasifikace a srovnání klasifikátorů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1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– klasifikace pomocí </a:t>
            </a:r>
            <a:r>
              <a:rPr lang="cs-CZ" dirty="0" err="1" smtClean="0"/>
              <a:t>FLDA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16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920333"/>
              </p:ext>
            </p:extLst>
          </p:nvPr>
        </p:nvGraphicFramePr>
        <p:xfrm>
          <a:off x="611188" y="1196752"/>
          <a:ext cx="3455986" cy="28640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95"/>
                <a:gridCol w="1079996"/>
                <a:gridCol w="1295995"/>
              </a:tblGrid>
              <a:tr h="63979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Subjekt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Skuteč</a:t>
                      </a:r>
                      <a:r>
                        <a:rPr lang="cs-CZ" sz="1800" dirty="0" smtClean="0"/>
                        <a:t>-</a:t>
                      </a:r>
                      <a:r>
                        <a:rPr lang="en-US" sz="1800" dirty="0" err="1" smtClean="0"/>
                        <a:t>nost</a:t>
                      </a:r>
                      <a:endParaRPr lang="en-US" sz="1800" dirty="0"/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Výsledek</a:t>
                      </a:r>
                      <a:r>
                        <a:rPr lang="en-US" sz="1800" baseline="0" dirty="0" smtClean="0"/>
                        <a:t> LDA</a:t>
                      </a:r>
                      <a:endParaRPr lang="en-US" sz="1800" dirty="0"/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5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A2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1800" dirty="0">
                        <a:solidFill>
                          <a:srgbClr val="A2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76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</a:t>
                      </a:r>
                      <a:endParaRPr lang="en-US" sz="1800" dirty="0"/>
                    </a:p>
                  </a:txBody>
                  <a:tcPr marL="91430" marR="91430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en-US" sz="1800" dirty="0"/>
                    </a:p>
                  </a:txBody>
                  <a:tcPr marL="91430" marR="91430" marT="45700" marB="457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US" sz="180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0" marR="91430" marT="45700" marB="457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93709"/>
              </p:ext>
            </p:extLst>
          </p:nvPr>
        </p:nvGraphicFramePr>
        <p:xfrm>
          <a:off x="4284663" y="1628552"/>
          <a:ext cx="4751386" cy="1857375"/>
        </p:xfrm>
        <a:graphic>
          <a:graphicData uri="http://schemas.openxmlformats.org/drawingml/2006/table">
            <a:tbl>
              <a:tblPr/>
              <a:tblGrid>
                <a:gridCol w="1511804"/>
                <a:gridCol w="1694881"/>
                <a:gridCol w="1544701"/>
              </a:tblGrid>
              <a:tr h="54389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 (správná třída)</a:t>
                      </a:r>
                      <a:endParaRPr lang="en-US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133">
                <a:tc vMerge="1"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Pacienti </a:t>
                      </a:r>
                      <a:r>
                        <a:rPr lang="en-US" sz="1800" b="0" i="0" dirty="0" smtClean="0"/>
                        <a:t>(+)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Pacienti</a:t>
                      </a:r>
                      <a:r>
                        <a:rPr lang="en-US" sz="1800" b="0" i="0" dirty="0" smtClean="0"/>
                        <a:t> (+)</a:t>
                      </a:r>
                      <a:endParaRPr lang="cs-CZ" sz="1800" b="0" i="0" dirty="0" smtClean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TP=2</a:t>
                      </a:r>
                      <a:endParaRPr lang="cs-CZ" sz="1800" b="0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FP=1</a:t>
                      </a:r>
                      <a:endParaRPr lang="cs-CZ" sz="1800" b="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73"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Kontroly</a:t>
                      </a:r>
                      <a:r>
                        <a:rPr lang="en-US" sz="1800" b="0" i="0" dirty="0" smtClean="0"/>
                        <a:t> (-)</a:t>
                      </a:r>
                      <a:endParaRPr lang="cs-CZ" sz="1800" b="0" i="0" dirty="0"/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FN=1</a:t>
                      </a:r>
                      <a:endParaRPr lang="cs-CZ" sz="1800" b="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TN=2</a:t>
                      </a:r>
                      <a:endParaRPr lang="cs-CZ" sz="1800" b="0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17" marR="67717" marT="33856" marB="338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Obdélník 24"/>
          <p:cNvSpPr/>
          <p:nvPr/>
        </p:nvSpPr>
        <p:spPr>
          <a:xfrm>
            <a:off x="5902325" y="2484214"/>
            <a:ext cx="1477963" cy="11604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70C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524750" y="2484214"/>
            <a:ext cx="1439863" cy="1160463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00FF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39750" y="4379243"/>
            <a:ext cx="54800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70C0"/>
                </a:solidFill>
              </a:rPr>
              <a:t>Senzitivita: </a:t>
            </a:r>
            <a:r>
              <a:rPr lang="cs-CZ" sz="2000" dirty="0"/>
              <a:t>TP/(TP+FN)=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539750" y="4817244"/>
            <a:ext cx="55800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99"/>
                </a:solidFill>
              </a:rPr>
              <a:t>Specificita: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TN/(FP+TN)=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/(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31" name="Obdélník 30"/>
          <p:cNvSpPr/>
          <p:nvPr/>
        </p:nvSpPr>
        <p:spPr>
          <a:xfrm>
            <a:off x="539750" y="5255245"/>
            <a:ext cx="6840539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smtClean="0"/>
              <a:t>Správnost:</a:t>
            </a:r>
            <a:r>
              <a:rPr lang="cs-CZ" sz="20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/>
              <a:t>(TP+TN)</a:t>
            </a:r>
            <a:r>
              <a:rPr lang="en-US" sz="2000" dirty="0"/>
              <a:t>/(TP+FP+FN+TN)</a:t>
            </a:r>
            <a:r>
              <a:rPr lang="cs-CZ" sz="2000" dirty="0"/>
              <a:t>=(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  <p:sp>
        <p:nvSpPr>
          <p:cNvPr id="32" name="Obdélník 31"/>
          <p:cNvSpPr/>
          <p:nvPr/>
        </p:nvSpPr>
        <p:spPr>
          <a:xfrm>
            <a:off x="539751" y="5693246"/>
            <a:ext cx="6840538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/>
              <a:t>Chyba:        </a:t>
            </a:r>
            <a:r>
              <a:rPr lang="cs-CZ" sz="2000" dirty="0"/>
              <a:t>(FP+FN)</a:t>
            </a:r>
            <a:r>
              <a:rPr lang="en-US" sz="2000" dirty="0"/>
              <a:t>/(TP+FP+FN+TN)</a:t>
            </a:r>
            <a:r>
              <a:rPr lang="cs-CZ" sz="2000" dirty="0"/>
              <a:t>=(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)/(</a:t>
            </a:r>
            <a:r>
              <a:rPr lang="cs-CZ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sz="2000" dirty="0"/>
              <a:t>+</a:t>
            </a:r>
            <a:r>
              <a:rPr lang="cs-CZ" sz="2000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000" dirty="0"/>
              <a:t>)=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33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832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/>
      <p:bldP spid="29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140368"/>
              </p:ext>
            </p:extLst>
          </p:nvPr>
        </p:nvGraphicFramePr>
        <p:xfrm>
          <a:off x="1699481" y="4437112"/>
          <a:ext cx="56975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Rovnice" r:id="rId4" imgW="2819160" imgH="558720" progId="Equation.3">
                  <p:embed/>
                </p:oleObj>
              </mc:Choice>
              <mc:Fallback>
                <p:oleObj name="Rovnice" r:id="rId4" imgW="2819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9481" y="4437112"/>
                        <a:ext cx="5697538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Intervaly spolehlivosti pro celkovou správnost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</p:spPr>
            <p:txBody>
              <a:bodyPr/>
              <a:lstStyle/>
              <a:p>
                <a:pPr algn="l"/>
                <a:r>
                  <a:rPr lang="cs-CZ" dirty="0"/>
                  <a:t>celková správnost:</a:t>
                </a:r>
                <a:r>
                  <a:rPr lang="en-US" dirty="0"/>
                  <a:t> 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𝑇𝑃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𝐹𝑁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𝑇𝑁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𝑒𝑟𝑟𝑜𝑟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864096"/>
              </a:xfrm>
              <a:blipFill rotWithShape="1">
                <a:blip r:embed="rId6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 toho plyne: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𝑐𝑜𝑟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  (t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edy</m:t>
                    </m:r>
                    <m:r>
                      <a:rPr lang="cs-CZ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𝑐𝑜𝑟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~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𝐵𝑖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8229600" cy="864096"/>
              </a:xfrm>
              <a:prstGeom prst="rect">
                <a:avLst/>
              </a:prstGeom>
              <a:blipFill rotWithShape="1">
                <a:blip r:embed="rId7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za splnění předpokladů, 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cs-CZ" i="1">
                        <a:latin typeface="Cambria Math"/>
                      </a:rPr>
                      <m:t>30</m:t>
                    </m:r>
                  </m:oMath>
                </a14:m>
                <a:r>
                  <a:rPr lang="cs-CZ" dirty="0"/>
                  <a:t>, lze spočítat 95% interval spolehlivosti pro správnost pomocí aproximace na normální rozdělení:</a:t>
                </a: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89226"/>
                <a:ext cx="8229600" cy="1008112"/>
              </a:xfrm>
              <a:prstGeom prst="rect">
                <a:avLst/>
              </a:prstGeom>
              <a:blipFill rotWithShape="1">
                <a:blip r:embed="rId8"/>
                <a:stretch>
                  <a:fillRect l="-593" t="-5422" r="-741" b="-48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Příklad – pokračování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313110"/>
              </p:ext>
            </p:extLst>
          </p:nvPr>
        </p:nvGraphicFramePr>
        <p:xfrm>
          <a:off x="4813300" y="3789040"/>
          <a:ext cx="13335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8" name="Rovnice" r:id="rId4" imgW="660240" imgH="215640" progId="Equation.3">
                  <p:embed/>
                </p:oleObj>
              </mc:Choice>
              <mc:Fallback>
                <p:oleObj name="Rovnice" r:id="rId4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789040"/>
                        <a:ext cx="13335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35957"/>
              </p:ext>
            </p:extLst>
          </p:nvPr>
        </p:nvGraphicFramePr>
        <p:xfrm>
          <a:off x="2665413" y="1760215"/>
          <a:ext cx="5695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" name="Rovnice" r:id="rId6" imgW="2819160" imgH="558720" progId="Equation.3">
                  <p:embed/>
                </p:oleObj>
              </mc:Choice>
              <mc:Fallback>
                <p:oleObj name="Rovnice" r:id="rId6" imgW="2819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3" y="1760215"/>
                        <a:ext cx="5695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23171"/>
              </p:ext>
            </p:extLst>
          </p:nvPr>
        </p:nvGraphicFramePr>
        <p:xfrm>
          <a:off x="1951038" y="2780928"/>
          <a:ext cx="70850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0" name="Rovnice" r:id="rId8" imgW="3504960" imgH="482400" progId="Equation.3">
                  <p:embed/>
                </p:oleObj>
              </mc:Choice>
              <mc:Fallback>
                <p:oleObj name="Rovnice" r:id="rId8" imgW="350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2780928"/>
                        <a:ext cx="708501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bdélník 21"/>
          <p:cNvSpPr/>
          <p:nvPr/>
        </p:nvSpPr>
        <p:spPr>
          <a:xfrm>
            <a:off x="493713" y="1903090"/>
            <a:ext cx="1954212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IS pro </a:t>
            </a:r>
            <a:r>
              <a:rPr lang="cs-CZ" sz="2000" dirty="0"/>
              <a:t>správnost</a:t>
            </a:r>
            <a:r>
              <a:rPr lang="en-US" sz="2000" dirty="0"/>
              <a:t>:</a:t>
            </a:r>
            <a:endParaRPr lang="cs-CZ" sz="2000" dirty="0"/>
          </a:p>
        </p:txBody>
      </p:sp>
      <p:sp>
        <p:nvSpPr>
          <p:cNvPr id="27" name="Obdélník 26"/>
          <p:cNvSpPr/>
          <p:nvPr/>
        </p:nvSpPr>
        <p:spPr>
          <a:xfrm>
            <a:off x="484187" y="1196752"/>
            <a:ext cx="4622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/>
              <a:t>Správnost</a:t>
            </a:r>
            <a:r>
              <a:rPr lang="cs-CZ" sz="2000" b="1" dirty="0"/>
              <a:t>: </a:t>
            </a:r>
            <a:r>
              <a:rPr lang="cs-CZ" sz="2000" dirty="0"/>
              <a:t>(TP+TN)</a:t>
            </a:r>
            <a:r>
              <a:rPr lang="en-US" sz="2000" dirty="0"/>
              <a:t>/(TP+FP+FN+TN</a:t>
            </a:r>
            <a:r>
              <a:rPr lang="en-US" sz="2000" dirty="0" smtClean="0"/>
              <a:t>) </a:t>
            </a:r>
            <a:r>
              <a:rPr lang="cs-CZ" sz="2000" dirty="0" smtClean="0"/>
              <a:t>=</a:t>
            </a:r>
            <a:r>
              <a:rPr lang="en-US" sz="2000" dirty="0" smtClean="0"/>
              <a:t> </a:t>
            </a:r>
            <a:r>
              <a:rPr lang="cs-CZ" sz="2000" dirty="0" smtClean="0"/>
              <a:t>0</a:t>
            </a:r>
            <a:r>
              <a:rPr lang="en-US" sz="2000" dirty="0" smtClean="0"/>
              <a:t>,</a:t>
            </a:r>
            <a:r>
              <a:rPr lang="cs-CZ" sz="2000" dirty="0" smtClean="0"/>
              <a:t>67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6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Trénovací a testovací data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84704" y="3140968"/>
            <a:ext cx="7744345" cy="1422474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2400" dirty="0" smtClean="0">
                <a:cs typeface="Arial" charset="0"/>
              </a:rPr>
              <a:t>4. křížová validace (</a:t>
            </a:r>
            <a:r>
              <a:rPr lang="cs-CZ" altLang="en-US" sz="2400" dirty="0" err="1" smtClean="0">
                <a:cs typeface="Arial" charset="0"/>
              </a:rPr>
              <a:t>cross</a:t>
            </a:r>
            <a:r>
              <a:rPr lang="cs-CZ" altLang="en-US" sz="2400" dirty="0" smtClean="0">
                <a:cs typeface="Arial" charset="0"/>
              </a:rPr>
              <a:t> </a:t>
            </a:r>
            <a:r>
              <a:rPr lang="cs-CZ" altLang="en-US" sz="2400" dirty="0" err="1" smtClean="0">
                <a:cs typeface="Arial" charset="0"/>
              </a:rPr>
              <a:t>validation</a:t>
            </a:r>
            <a:r>
              <a:rPr lang="cs-CZ" altLang="en-US" sz="2400" dirty="0" smtClean="0">
                <a:cs typeface="Arial" charset="0"/>
              </a:rPr>
              <a:t>)</a:t>
            </a:r>
          </a:p>
          <a:p>
            <a:pPr marL="1314450" lvl="2" indent="-514350"/>
            <a:r>
              <a:rPr lang="cs-CZ" altLang="en-US" i="1" dirty="0" smtClean="0"/>
              <a:t>k</a:t>
            </a:r>
            <a:r>
              <a:rPr lang="cs-CZ" altLang="en-US" dirty="0" smtClean="0"/>
              <a:t>-násobná (</a:t>
            </a:r>
            <a:r>
              <a:rPr lang="cs-CZ" altLang="en-US" i="1" dirty="0" smtClean="0"/>
              <a:t>k</a:t>
            </a:r>
            <a:r>
              <a:rPr lang="cs-CZ" altLang="en-US" dirty="0" smtClean="0"/>
              <a:t>-</a:t>
            </a:r>
            <a:r>
              <a:rPr lang="cs-CZ" altLang="en-US" dirty="0" err="1" smtClean="0"/>
              <a:t>fold</a:t>
            </a:r>
            <a:r>
              <a:rPr lang="cs-CZ" altLang="en-US" dirty="0" smtClean="0"/>
              <a:t>)</a:t>
            </a:r>
          </a:p>
          <a:p>
            <a:pPr marL="1314450" lvl="2" indent="-514350"/>
            <a:r>
              <a:rPr lang="cs-CZ" altLang="en-US" dirty="0" smtClean="0"/>
              <a:t>„odlož-jeden-mimo“ (</a:t>
            </a:r>
            <a:r>
              <a:rPr lang="cs-CZ" altLang="en-US" dirty="0" err="1" smtClean="0"/>
              <a:t>leave-one-out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jackknife</a:t>
            </a:r>
            <a:r>
              <a:rPr lang="cs-CZ" altLang="en-US" dirty="0" smtClean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584704" y="1268760"/>
            <a:ext cx="2023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1. </a:t>
            </a:r>
            <a:r>
              <a:rPr lang="cs-CZ" altLang="en-US" sz="2400" dirty="0" err="1" smtClean="0">
                <a:cs typeface="Arial" charset="0"/>
              </a:rPr>
              <a:t>resubstituce</a:t>
            </a:r>
            <a:endParaRPr lang="cs-CZ" altLang="en-US" sz="24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84704" y="1892829"/>
            <a:ext cx="560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2. náhodný </a:t>
            </a:r>
            <a:r>
              <a:rPr lang="cs-CZ" altLang="en-US" sz="2400" dirty="0">
                <a:cs typeface="Arial" charset="0"/>
              </a:rPr>
              <a:t>výběr s opakováním (</a:t>
            </a:r>
            <a:r>
              <a:rPr lang="cs-CZ" altLang="en-US" sz="2400" dirty="0" err="1">
                <a:cs typeface="Arial" charset="0"/>
              </a:rPr>
              <a:t>bootstrap</a:t>
            </a:r>
            <a:r>
              <a:rPr lang="cs-CZ" altLang="en-US" sz="2400" dirty="0">
                <a:cs typeface="Arial" charset="0"/>
              </a:rPr>
              <a:t>)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84704" y="2516898"/>
            <a:ext cx="6277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400" dirty="0" smtClean="0">
                <a:cs typeface="Arial" charset="0"/>
              </a:rPr>
              <a:t>3. predikční </a:t>
            </a:r>
            <a:r>
              <a:rPr lang="cs-CZ" altLang="en-US" sz="2400" dirty="0">
                <a:cs typeface="Arial" charset="0"/>
              </a:rPr>
              <a:t>testování externí validací (hold-</a:t>
            </a:r>
            <a:r>
              <a:rPr lang="cs-CZ" altLang="en-US" sz="2400" dirty="0" err="1">
                <a:cs typeface="Arial" charset="0"/>
              </a:rPr>
              <a:t>out</a:t>
            </a:r>
            <a:r>
              <a:rPr lang="cs-CZ" altLang="en-US" sz="2400" dirty="0"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06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resubstituce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4249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stejná trénovací a testovací množina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1759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jednoduché</a:t>
            </a:r>
            <a:r>
              <a:rPr lang="cs-CZ" altLang="en-US" sz="2000" dirty="0">
                <a:cs typeface="Arial" charset="0"/>
              </a:rPr>
              <a:t/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rychlé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29371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příliš optimistické výsledky!!!</a:t>
            </a:r>
          </a:p>
        </p:txBody>
      </p:sp>
    </p:spTree>
    <p:extLst>
      <p:ext uri="{BB962C8B-B14F-4D97-AF65-F5344CB8AC3E}">
        <p14:creationId xmlns:p14="http://schemas.microsoft.com/office/powerpoint/2010/main" val="38931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náhodný výběr s opakováním (</a:t>
            </a:r>
            <a:r>
              <a:rPr lang="cs-CZ" dirty="0" err="1" smtClean="0"/>
              <a:t>bootstrap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náhodně vybereme N subjektů s opakováním jako trénovací data (tzn. subjekty se v trénovací sadě mohou opakovat) a zbylé subjekty (ani jednou nevybrané) použijeme jako testovací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pro rozumně velká data se vybere zhruba 63,2% subjektů pro učení a </a:t>
            </a:r>
            <a:r>
              <a:rPr lang="cs-CZ" altLang="en-US" sz="2000" dirty="0" smtClean="0">
                <a:cs typeface="Arial" charset="0"/>
              </a:rPr>
              <a:t>36,8</a:t>
            </a:r>
            <a:r>
              <a:rPr lang="cs-CZ" altLang="en-US" sz="2000" dirty="0">
                <a:cs typeface="Arial" charset="0"/>
              </a:rPr>
              <a:t>% subjektů pro testování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trénování a testování se provede jen jednou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331082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velká trénovací sada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b="1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rychlé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4501569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data </a:t>
            </a:r>
            <a:r>
              <a:rPr lang="cs-CZ" altLang="en-US" sz="2000" dirty="0">
                <a:cs typeface="Arial" charset="0"/>
              </a:rPr>
              <a:t>se v trénovací sadě </a:t>
            </a:r>
            <a:r>
              <a:rPr lang="cs-CZ" altLang="en-US" sz="2000" dirty="0" smtClean="0">
                <a:cs typeface="Arial" charset="0"/>
              </a:rPr>
              <a:t>opakují</a:t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výsledek vcelku závislý na výběru trénovacích </a:t>
            </a:r>
            <a:r>
              <a:rPr lang="cs-CZ" altLang="en-US" sz="2000" dirty="0" smtClean="0">
                <a:cs typeface="Arial" charset="0"/>
              </a:rPr>
              <a:t>dat</a:t>
            </a:r>
            <a:endParaRPr lang="cs-CZ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použití části dat (většinou dvou třetin) </a:t>
            </a:r>
            <a:r>
              <a:rPr lang="cs-CZ" altLang="en-US" sz="2000" dirty="0" smtClean="0">
                <a:cs typeface="Arial" charset="0"/>
              </a:rPr>
              <a:t>na </a:t>
            </a:r>
            <a:r>
              <a:rPr lang="cs-CZ" altLang="en-US" sz="2000" dirty="0">
                <a:cs typeface="Arial" charset="0"/>
              </a:rPr>
              <a:t>trénování </a:t>
            </a:r>
            <a:r>
              <a:rPr lang="cs-CZ" altLang="en-US" sz="2000" dirty="0" smtClean="0">
                <a:cs typeface="Arial" charset="0"/>
              </a:rPr>
              <a:t/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dirty="0" smtClean="0">
                <a:cs typeface="Arial" charset="0"/>
              </a:rPr>
              <a:t>a </a:t>
            </a:r>
            <a:r>
              <a:rPr lang="cs-CZ" altLang="en-US" sz="2000" dirty="0">
                <a:cs typeface="Arial" charset="0"/>
              </a:rPr>
              <a:t>zbytku dat (třetiny) na </a:t>
            </a:r>
            <a:r>
              <a:rPr lang="cs-CZ" altLang="en-US" sz="2000" dirty="0" smtClean="0">
                <a:cs typeface="Arial" charset="0"/>
              </a:rPr>
              <a:t>testování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20930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nezávislá trénovací a testovací </a:t>
            </a:r>
            <a:r>
              <a:rPr lang="cs-CZ" altLang="en-US" sz="2000" dirty="0" smtClean="0">
                <a:cs typeface="Arial" charset="0"/>
              </a:rPr>
              <a:t>sada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298940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méně dat pro trénování i testování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výsledek velmi závislý na výběru trénovacích </a:t>
            </a:r>
            <a:r>
              <a:rPr lang="cs-CZ" altLang="en-US" sz="2000" dirty="0" smtClean="0">
                <a:cs typeface="Arial" charset="0"/>
              </a:rPr>
              <a:t>dat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03443"/>
              </p:ext>
            </p:extLst>
          </p:nvPr>
        </p:nvGraphicFramePr>
        <p:xfrm>
          <a:off x="7021016" y="1373188"/>
          <a:ext cx="1295400" cy="2055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</a:tblGrid>
              <a:tr h="136791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388" marR="9138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8789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388" marR="9138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7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 smtClean="0"/>
              <a:t>) – modifikace 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použití části dat (obvykle poloviny)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pro trénování a zbytku (poloviny)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pro testování a následné přehození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>
                <a:cs typeface="Arial" charset="0"/>
              </a:rPr>
              <a:t>testovací a trénovací sady → </a:t>
            </a:r>
            <a:r>
              <a:rPr lang="cs-CZ" altLang="en-US" sz="2000" dirty="0" err="1">
                <a:cs typeface="Arial" charset="0"/>
              </a:rPr>
              <a:t>zprů</a:t>
            </a:r>
            <a:r>
              <a:rPr lang="cs-CZ" altLang="en-US" sz="2000" dirty="0">
                <a:cs typeface="Arial" charset="0"/>
              </a:rPr>
              <a:t>-</a:t>
            </a:r>
            <a:br>
              <a:rPr lang="cs-CZ" altLang="en-US" sz="2000" dirty="0">
                <a:cs typeface="Arial" charset="0"/>
              </a:rPr>
            </a:br>
            <a:r>
              <a:rPr lang="cs-CZ" altLang="en-US" sz="2000" dirty="0" err="1">
                <a:cs typeface="Arial" charset="0"/>
              </a:rPr>
              <a:t>měrování</a:t>
            </a:r>
            <a:r>
              <a:rPr lang="cs-CZ" altLang="en-US" sz="2000" dirty="0">
                <a:cs typeface="Arial" charset="0"/>
              </a:rPr>
              <a:t> 2 výsledků klasifikace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310118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nezávislá trénovací a testovací </a:t>
            </a:r>
            <a:r>
              <a:rPr lang="cs-CZ" altLang="en-US" sz="2000" dirty="0" smtClean="0">
                <a:cs typeface="Arial" charset="0"/>
              </a:rPr>
              <a:t>sada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3997513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altLang="en-US" sz="2000" dirty="0">
                <a:cs typeface="Arial" charset="0"/>
              </a:rPr>
              <a:t>při malých souborech může být polovina dat pro trénování příliš málo</a:t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altLang="en-US" sz="2000" dirty="0">
                <a:cs typeface="Arial" charset="0"/>
              </a:rPr>
              <a:t>výsledek velmi závislý na výběru trénovacích </a:t>
            </a:r>
            <a:r>
              <a:rPr lang="cs-CZ" altLang="en-US" sz="2000" dirty="0" smtClean="0">
                <a:cs typeface="Arial" charset="0"/>
              </a:rPr>
              <a:t>dat (i když trochu méně</a:t>
            </a:r>
            <a:br>
              <a:rPr lang="cs-CZ" altLang="en-US" sz="2000" dirty="0" smtClean="0">
                <a:cs typeface="Arial" charset="0"/>
              </a:rPr>
            </a:br>
            <a:r>
              <a:rPr lang="cs-CZ" altLang="en-US" sz="2000" dirty="0" smtClean="0">
                <a:cs typeface="Arial" charset="0"/>
              </a:rPr>
              <a:t>   než předtím)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53357"/>
              </p:ext>
            </p:extLst>
          </p:nvPr>
        </p:nvGraphicFramePr>
        <p:xfrm>
          <a:off x="5698629" y="1340768"/>
          <a:ext cx="1260475" cy="205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/>
              </a:tblGrid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0060"/>
              </p:ext>
            </p:extLst>
          </p:nvPr>
        </p:nvGraphicFramePr>
        <p:xfrm>
          <a:off x="7055941" y="1340768"/>
          <a:ext cx="1260475" cy="2055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475"/>
              </a:tblGrid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102790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trénovací</a:t>
                      </a:r>
                    </a:p>
                    <a:p>
                      <a:pPr algn="ctr"/>
                      <a:r>
                        <a:rPr lang="cs-CZ" sz="1800" dirty="0" smtClean="0"/>
                        <a:t>data</a:t>
                      </a:r>
                      <a:endParaRPr lang="en-US" sz="1800" dirty="0"/>
                    </a:p>
                  </a:txBody>
                  <a:tcPr marL="91474" marR="91474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9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3. predikční testování externí validací </a:t>
            </a:r>
            <a:r>
              <a:rPr lang="cs-CZ" dirty="0" smtClean="0"/>
              <a:t>(</a:t>
            </a:r>
            <a:r>
              <a:rPr lang="cs-CZ" dirty="0"/>
              <a:t>hold-</a:t>
            </a:r>
            <a:r>
              <a:rPr lang="cs-CZ" dirty="0" err="1"/>
              <a:t>out</a:t>
            </a:r>
            <a:r>
              <a:rPr lang="cs-CZ" dirty="0" smtClean="0"/>
              <a:t>) – modifikace 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i="1" dirty="0">
                <a:cs typeface="Arial" charset="0"/>
              </a:rPr>
              <a:t>r</a:t>
            </a:r>
            <a:r>
              <a:rPr lang="cs-CZ" altLang="en-US" sz="2000" dirty="0">
                <a:cs typeface="Arial" charset="0"/>
              </a:rPr>
              <a:t>-krát náhodně rozdělíme soubor na trénovací a testovací data (většinou dvě třetiny pro trénování a třetinu pro testování) a </a:t>
            </a:r>
            <a:r>
              <a:rPr lang="cs-CZ" altLang="en-US" sz="2000" i="1" dirty="0">
                <a:cs typeface="Arial" charset="0"/>
              </a:rPr>
              <a:t>r</a:t>
            </a:r>
            <a:r>
              <a:rPr lang="cs-CZ" altLang="en-US" sz="2000" dirty="0">
                <a:cs typeface="Arial" charset="0"/>
              </a:rPr>
              <a:t> výsledků zprůměrujeme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4541058"/>
            <a:ext cx="6028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sz="2000" dirty="0"/>
              <a:t>poměrně přesný odhad úspěšnosti klasifikace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5293657"/>
            <a:ext cx="6028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 smtClean="0"/>
              <a:t>trénovací </a:t>
            </a:r>
            <a:r>
              <a:rPr lang="cs-CZ" sz="2000" dirty="0"/>
              <a:t>i testovací sady se překrývají</a:t>
            </a:r>
            <a:r>
              <a:rPr lang="cs-CZ" altLang="en-US" sz="2000" dirty="0">
                <a:cs typeface="Arial" charset="0"/>
              </a:rPr>
              <a:t/>
            </a:r>
            <a:br>
              <a:rPr lang="cs-CZ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/>
              <a:t>časově náročné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5489"/>
              </p:ext>
            </p:extLst>
          </p:nvPr>
        </p:nvGraphicFramePr>
        <p:xfrm>
          <a:off x="900113" y="2536081"/>
          <a:ext cx="1152525" cy="16386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/>
              </a:tblGrid>
              <a:tr h="105956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trénovací</a:t>
                      </a:r>
                    </a:p>
                    <a:p>
                      <a:pPr algn="ctr"/>
                      <a:r>
                        <a:rPr lang="cs-CZ" sz="1600" dirty="0" smtClean="0"/>
                        <a:t>data</a:t>
                      </a:r>
                      <a:endParaRPr lang="en-US" sz="1600" dirty="0"/>
                    </a:p>
                  </a:txBody>
                  <a:tcPr marL="91388" marR="91388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8738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testovací data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388" marR="91388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978097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1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07764"/>
              </p:ext>
            </p:extLst>
          </p:nvPr>
        </p:nvGraphicFramePr>
        <p:xfrm>
          <a:off x="2225204" y="2536081"/>
          <a:ext cx="1152525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35583"/>
              </p:ext>
            </p:extLst>
          </p:nvPr>
        </p:nvGraphicFramePr>
        <p:xfrm>
          <a:off x="3550295" y="2536081"/>
          <a:ext cx="1153938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938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500" marR="91500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61187"/>
              </p:ext>
            </p:extLst>
          </p:nvPr>
        </p:nvGraphicFramePr>
        <p:xfrm>
          <a:off x="4876800" y="2536081"/>
          <a:ext cx="1153938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938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500" marR="91500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80726"/>
              </p:ext>
            </p:extLst>
          </p:nvPr>
        </p:nvGraphicFramePr>
        <p:xfrm>
          <a:off x="6858000" y="2536081"/>
          <a:ext cx="1152525" cy="163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525"/>
              </a:tblGrid>
              <a:tr h="16351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388" marR="9138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2303895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3629693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4955491" y="2132856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6954420" y="2132856"/>
            <a:ext cx="95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iterace r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225204" y="3412381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bdélník 24"/>
          <p:cNvSpPr/>
          <p:nvPr/>
        </p:nvSpPr>
        <p:spPr>
          <a:xfrm>
            <a:off x="3550295" y="2601169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bdélník 25"/>
          <p:cNvSpPr/>
          <p:nvPr/>
        </p:nvSpPr>
        <p:spPr>
          <a:xfrm>
            <a:off x="4876800" y="3483819"/>
            <a:ext cx="1152000" cy="541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bdélník 26"/>
          <p:cNvSpPr/>
          <p:nvPr/>
        </p:nvSpPr>
        <p:spPr>
          <a:xfrm>
            <a:off x="6864350" y="3126631"/>
            <a:ext cx="115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bdélník 27"/>
          <p:cNvSpPr/>
          <p:nvPr/>
        </p:nvSpPr>
        <p:spPr>
          <a:xfrm>
            <a:off x="6272532" y="213285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983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používán též název příčná validace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rozdělení </a:t>
            </a:r>
            <a:r>
              <a:rPr lang="cs-CZ" altLang="en-US" sz="2000" dirty="0">
                <a:cs typeface="Arial" charset="0"/>
              </a:rPr>
              <a:t>souboru na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 částí, 1 část použita na testování a zbylých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-1 částí na trénování </a:t>
            </a:r>
            <a:r>
              <a:rPr lang="cs-CZ" altLang="en-US" sz="2000" dirty="0">
                <a:latin typeface="Calibri" pitchFamily="34" charset="0"/>
                <a:cs typeface="Arial" charset="0"/>
              </a:rPr>
              <a:t>→ </a:t>
            </a:r>
            <a:r>
              <a:rPr lang="cs-CZ" altLang="en-US" sz="2000" dirty="0">
                <a:cs typeface="Arial" charset="0"/>
              </a:rPr>
              <a:t>postup se opakuje (všechny části 1x použity pro testování)</a:t>
            </a:r>
            <a:endParaRPr lang="en-US" altLang="en-US" sz="20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speciálním případem </a:t>
            </a:r>
            <a:r>
              <a:rPr lang="en-US" altLang="en-US" sz="2000" dirty="0">
                <a:cs typeface="Arial" charset="0"/>
              </a:rPr>
              <a:t>je </a:t>
            </a:r>
            <a:r>
              <a:rPr lang="cs-CZ" altLang="en-US" sz="2000" dirty="0" smtClean="0">
                <a:cs typeface="Arial" charset="0"/>
              </a:rPr>
              <a:t>„odlož-jeden-mimo“ (</a:t>
            </a:r>
            <a:r>
              <a:rPr lang="en-US" altLang="en-US" sz="2000" dirty="0" smtClean="0">
                <a:cs typeface="Arial" charset="0"/>
              </a:rPr>
              <a:t>leave-one-out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en-US" altLang="en-US" sz="2000" dirty="0" smtClean="0">
                <a:cs typeface="Arial" charset="0"/>
              </a:rPr>
              <a:t> </a:t>
            </a:r>
            <a:r>
              <a:rPr lang="en-US" altLang="en-US" sz="2000" dirty="0">
                <a:cs typeface="Arial" charset="0"/>
              </a:rPr>
              <a:t>CV (</a:t>
            </a:r>
            <a:r>
              <a:rPr lang="cs-CZ" altLang="en-US" sz="2000" dirty="0">
                <a:cs typeface="Arial" charset="0"/>
              </a:rPr>
              <a:t>pro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en-US" altLang="en-US" sz="2000" dirty="0">
                <a:cs typeface="Arial" charset="0"/>
              </a:rPr>
              <a:t>=N)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4653136"/>
            <a:ext cx="6028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výhody: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testovací sady se nepřekrývají</a:t>
            </a:r>
            <a:r>
              <a:rPr lang="cs-CZ" altLang="en-US" sz="2000" dirty="0" smtClean="0">
                <a:cs typeface="Arial" charset="0"/>
              </a:rPr>
              <a:t/>
            </a:r>
            <a:br>
              <a:rPr lang="cs-CZ" altLang="en-US" sz="2000" dirty="0" smtClean="0">
                <a:cs typeface="Arial" charset="0"/>
              </a:rPr>
            </a:br>
            <a:r>
              <a:rPr lang="en-US" altLang="en-US" sz="2000" b="1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sz="2000" dirty="0"/>
              <a:t>poměrně přesný odhad úspěšnosti klasifikace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5773326"/>
            <a:ext cx="6028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b="1" dirty="0">
                <a:cs typeface="Arial" charset="0"/>
              </a:rPr>
              <a:t>nevýhody: </a:t>
            </a:r>
            <a:r>
              <a:rPr lang="en-US" altLang="en-US" sz="2000" dirty="0">
                <a:cs typeface="Arial" charset="0"/>
              </a:rPr>
              <a:t/>
            </a:r>
            <a:br>
              <a:rPr lang="en-US" altLang="en-US" sz="2000" dirty="0">
                <a:cs typeface="Arial" charset="0"/>
              </a:rPr>
            </a:br>
            <a:r>
              <a:rPr lang="en-US" altLang="en-US" sz="2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cs-CZ" altLang="en-US" sz="2000" b="1" dirty="0" smtClean="0">
                <a:solidFill>
                  <a:srgbClr val="FF0000"/>
                </a:solidFill>
                <a:cs typeface="Arial" charset="0"/>
              </a:rPr>
              <a:t>  </a:t>
            </a:r>
            <a:r>
              <a:rPr lang="cs-CZ" sz="2000" dirty="0"/>
              <a:t>časově náročné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4. </a:t>
            </a:r>
            <a:r>
              <a:rPr lang="cs-CZ" i="1" dirty="0"/>
              <a:t>k</a:t>
            </a:r>
            <a:r>
              <a:rPr lang="cs-CZ" dirty="0"/>
              <a:t>-násobná křížová validace </a:t>
            </a:r>
            <a:r>
              <a:rPr lang="cs-CZ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-fold cross validation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79775"/>
              </p:ext>
            </p:extLst>
          </p:nvPr>
        </p:nvGraphicFramePr>
        <p:xfrm>
          <a:off x="1463856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671693" y="3132212"/>
            <a:ext cx="7921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j-lt"/>
              </a:rPr>
              <a:t>např.</a:t>
            </a:r>
          </a:p>
          <a:p>
            <a:pPr eaLnBrk="1" hangingPunct="1"/>
            <a:r>
              <a:rPr lang="cs-CZ" altLang="en-US" dirty="0">
                <a:latin typeface="+mj-lt"/>
              </a:rPr>
              <a:t>pro </a:t>
            </a:r>
            <a:r>
              <a:rPr lang="cs-CZ" altLang="en-US" i="1" dirty="0">
                <a:latin typeface="+mj-lt"/>
              </a:rPr>
              <a:t>k</a:t>
            </a:r>
            <a:r>
              <a:rPr lang="cs-CZ" altLang="en-US" dirty="0">
                <a:latin typeface="+mj-lt"/>
              </a:rPr>
              <a:t>=5:</a:t>
            </a:r>
            <a:endParaRPr lang="en-US" altLang="en-US" dirty="0">
              <a:latin typeface="+mj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587493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1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041635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2</a:t>
            </a:r>
            <a:endParaRPr lang="cs-CZ" dirty="0">
              <a:latin typeface="+mj-lt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495777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3</a:t>
            </a:r>
            <a:endParaRPr lang="cs-CZ" dirty="0">
              <a:latin typeface="+mj-lt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949919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4</a:t>
            </a:r>
            <a:endParaRPr lang="cs-CZ" dirty="0">
              <a:latin typeface="+mj-lt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7404062" y="2636912"/>
            <a:ext cx="996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iterace </a:t>
            </a:r>
            <a:r>
              <a:rPr lang="en-US" dirty="0">
                <a:latin typeface="+mj-lt"/>
              </a:rPr>
              <a:t>5</a:t>
            </a:r>
            <a:endParaRPr lang="cs-CZ" dirty="0">
              <a:latin typeface="+mj-lt"/>
            </a:endParaRPr>
          </a:p>
        </p:txBody>
      </p:sp>
      <p:graphicFrame>
        <p:nvGraphicFramePr>
          <p:cNvPr id="36" name="Tabulk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23529"/>
              </p:ext>
            </p:extLst>
          </p:nvPr>
        </p:nvGraphicFramePr>
        <p:xfrm>
          <a:off x="2922768" y="3005212"/>
          <a:ext cx="1223963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3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ulk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66027"/>
              </p:ext>
            </p:extLst>
          </p:nvPr>
        </p:nvGraphicFramePr>
        <p:xfrm>
          <a:off x="4380093" y="3005212"/>
          <a:ext cx="1223963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3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ulk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40159"/>
              </p:ext>
            </p:extLst>
          </p:nvPr>
        </p:nvGraphicFramePr>
        <p:xfrm>
          <a:off x="5839006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ulk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05214"/>
              </p:ext>
            </p:extLst>
          </p:nvPr>
        </p:nvGraphicFramePr>
        <p:xfrm>
          <a:off x="7296331" y="3005212"/>
          <a:ext cx="1223962" cy="138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/>
              </a:tblGrid>
              <a:tr h="276225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trénování</a:t>
                      </a:r>
                      <a:endParaRPr lang="en-US" sz="1600" dirty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trénování</a:t>
                      </a:r>
                      <a:endParaRPr lang="en-US" sz="1600" dirty="0" smtClean="0"/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testování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7206" marB="72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8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716368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Klasifikace pomocí </a:t>
            </a:r>
            <a:r>
              <a:rPr lang="cs-CZ" dirty="0"/>
              <a:t>hranic </a:t>
            </a:r>
            <a:r>
              <a:rPr lang="cs-CZ"/>
              <a:t>– </a:t>
            </a:r>
            <a:r>
              <a:rPr lang="cs-CZ" smtClean="0"/>
              <a:t>metoda </a:t>
            </a:r>
            <a:r>
              <a:rPr lang="cs-CZ" dirty="0"/>
              <a:t>podpůrných vektorů (</a:t>
            </a:r>
            <a:r>
              <a:rPr lang="cs-CZ" dirty="0" err="1"/>
              <a:t>SVM</a:t>
            </a:r>
            <a:r>
              <a:rPr lang="cs-CZ" dirty="0"/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5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„odlož-jeden-mimo“  křížová validace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240360"/>
          </a:xfrm>
        </p:spPr>
        <p:txBody>
          <a:bodyPr>
            <a:normAutofit/>
          </a:bodyPr>
          <a:lstStyle/>
          <a:p>
            <a:r>
              <a:rPr lang="cs-CZ" altLang="en-US" dirty="0" smtClean="0">
                <a:cs typeface="Arial" charset="0"/>
              </a:rPr>
              <a:t>platí výhody a nevýhody zmíněné u </a:t>
            </a:r>
            <a:r>
              <a:rPr lang="cs-CZ" altLang="en-US" i="1" dirty="0" smtClean="0">
                <a:cs typeface="Arial" charset="0"/>
              </a:rPr>
              <a:t>k</a:t>
            </a:r>
            <a:r>
              <a:rPr lang="cs-CZ" altLang="en-US" dirty="0" smtClean="0">
                <a:cs typeface="Arial" charset="0"/>
              </a:rPr>
              <a:t>-násobné křížové validace se čtyřmi komentáři:</a:t>
            </a:r>
          </a:p>
          <a:p>
            <a:pPr lvl="2"/>
            <a:r>
              <a:rPr lang="cs-CZ" altLang="en-US" dirty="0" smtClean="0"/>
              <a:t>časově nejnáročnější ze všech možných </a:t>
            </a:r>
            <a:r>
              <a:rPr lang="cs-CZ" altLang="en-US" i="1" dirty="0" smtClean="0"/>
              <a:t>k</a:t>
            </a:r>
          </a:p>
          <a:p>
            <a:pPr lvl="2"/>
            <a:r>
              <a:rPr lang="cs-CZ" altLang="en-US" dirty="0" smtClean="0"/>
              <a:t>velmi vhodná pro malé soubory dat</a:t>
            </a:r>
          </a:p>
          <a:p>
            <a:pPr lvl="2"/>
            <a:r>
              <a:rPr lang="cs-CZ" altLang="en-US" dirty="0" smtClean="0"/>
              <a:t>na rozdíl od jakékoliv </a:t>
            </a:r>
            <a:r>
              <a:rPr lang="cs-CZ" altLang="en-US" i="1" dirty="0" smtClean="0"/>
              <a:t>k</a:t>
            </a:r>
            <a:r>
              <a:rPr lang="cs-CZ" altLang="en-US" dirty="0" smtClean="0"/>
              <a:t>-</a:t>
            </a:r>
            <a:r>
              <a:rPr lang="cs-CZ" altLang="en-US" dirty="0" err="1" smtClean="0"/>
              <a:t>fold</a:t>
            </a:r>
            <a:r>
              <a:rPr lang="cs-CZ" altLang="en-US" dirty="0" smtClean="0"/>
              <a:t> CV dostaneme vždy pouze jeden výsledek úspěšnosti (tzn. výsledek úspěšnosti nezávisí na tom, jak se jednotlivé subjekty „namíchají“ do jednotlivých skupin)</a:t>
            </a:r>
          </a:p>
          <a:p>
            <a:pPr lvl="2"/>
            <a:r>
              <a:rPr lang="cs-CZ" altLang="en-US" dirty="0" smtClean="0"/>
              <a:t>v některých článcích se uvádí, že lehce nadhodnocuje úspěšnost → doporučuje se 10-násobná křížová validace</a:t>
            </a:r>
            <a:endParaRPr lang="en-US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57200" y="1333217"/>
            <a:ext cx="82192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anglický překlad: </a:t>
            </a:r>
            <a:r>
              <a:rPr lang="cs-CZ" altLang="en-US" sz="2000" dirty="0" err="1">
                <a:cs typeface="Arial" charset="0"/>
              </a:rPr>
              <a:t>leave-one-out</a:t>
            </a:r>
            <a:r>
              <a:rPr lang="cs-CZ" altLang="en-US" sz="2000" dirty="0">
                <a:cs typeface="Arial" charset="0"/>
              </a:rPr>
              <a:t> (nebo </a:t>
            </a:r>
            <a:r>
              <a:rPr lang="cs-CZ" altLang="en-US" sz="2000" dirty="0" err="1">
                <a:cs typeface="Arial" charset="0"/>
              </a:rPr>
              <a:t>jackknife</a:t>
            </a:r>
            <a:r>
              <a:rPr lang="cs-CZ" altLang="en-US" sz="2000" dirty="0" smtClean="0">
                <a:cs typeface="Arial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en-US" sz="700" dirty="0"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pro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en-US" altLang="en-US" sz="2000" dirty="0">
                <a:cs typeface="Arial" charset="0"/>
              </a:rPr>
              <a:t>=</a:t>
            </a:r>
            <a:r>
              <a:rPr lang="en-US" altLang="en-US" sz="2000" i="1" dirty="0">
                <a:cs typeface="Arial" charset="0"/>
              </a:rPr>
              <a:t>N</a:t>
            </a:r>
            <a:r>
              <a:rPr lang="cs-CZ" altLang="en-US" sz="2000" i="1" dirty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(tzn. v každé z </a:t>
            </a:r>
            <a:r>
              <a:rPr lang="cs-CZ" altLang="en-US" sz="2000" i="1" dirty="0">
                <a:cs typeface="Arial" charset="0"/>
              </a:rPr>
              <a:t>N</a:t>
            </a:r>
            <a:r>
              <a:rPr lang="cs-CZ" altLang="en-US" sz="2000" dirty="0">
                <a:cs typeface="Arial" charset="0"/>
              </a:rPr>
              <a:t> iterací je jeden subjekt použit na testování a zbylých </a:t>
            </a:r>
            <a:r>
              <a:rPr lang="cs-CZ" altLang="en-US" sz="2000" i="1" dirty="0">
                <a:cs typeface="Arial" charset="0"/>
              </a:rPr>
              <a:t>N</a:t>
            </a:r>
            <a:r>
              <a:rPr lang="cs-CZ" altLang="en-US" sz="2000" dirty="0">
                <a:cs typeface="Arial" charset="0"/>
              </a:rPr>
              <a:t>-1 subjektů na trénování)</a:t>
            </a:r>
          </a:p>
        </p:txBody>
      </p:sp>
    </p:spTree>
    <p:extLst>
      <p:ext uri="{BB962C8B-B14F-4D97-AF65-F5344CB8AC3E}">
        <p14:creationId xmlns:p14="http://schemas.microsoft.com/office/powerpoint/2010/main" val="10575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- „odlož-jeden-mimo</a:t>
            </a:r>
            <a:r>
              <a:rPr lang="cs-CZ" dirty="0"/>
              <a:t>“  křížová validace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03270"/>
              </p:ext>
            </p:extLst>
          </p:nvPr>
        </p:nvGraphicFramePr>
        <p:xfrm>
          <a:off x="2007745" y="3956206"/>
          <a:ext cx="7064376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/>
                <a:gridCol w="1177396"/>
                <a:gridCol w="1177396"/>
                <a:gridCol w="1177396"/>
                <a:gridCol w="1177396"/>
                <a:gridCol w="1177396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/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03641"/>
              </p:ext>
            </p:extLst>
          </p:nvPr>
        </p:nvGraphicFramePr>
        <p:xfrm>
          <a:off x="22582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2239619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1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406432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2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573244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740057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6906869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5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8072094" y="1268413"/>
            <a:ext cx="711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 err="1"/>
              <a:t>iter</a:t>
            </a:r>
            <a:r>
              <a:rPr lang="cs-CZ" dirty="0"/>
              <a:t>. </a:t>
            </a:r>
            <a:r>
              <a:rPr lang="en-US" dirty="0"/>
              <a:t>6</a:t>
            </a:r>
            <a:endParaRPr lang="cs-CZ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14876"/>
              </p:ext>
            </p:extLst>
          </p:nvPr>
        </p:nvGraphicFramePr>
        <p:xfrm>
          <a:off x="34266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64723"/>
              </p:ext>
            </p:extLst>
          </p:nvPr>
        </p:nvGraphicFramePr>
        <p:xfrm>
          <a:off x="4595071" y="1697038"/>
          <a:ext cx="650875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522" marR="91522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569"/>
              </p:ext>
            </p:extLst>
          </p:nvPr>
        </p:nvGraphicFramePr>
        <p:xfrm>
          <a:off x="57650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65882"/>
              </p:ext>
            </p:extLst>
          </p:nvPr>
        </p:nvGraphicFramePr>
        <p:xfrm>
          <a:off x="69334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37573"/>
              </p:ext>
            </p:extLst>
          </p:nvPr>
        </p:nvGraphicFramePr>
        <p:xfrm>
          <a:off x="8101858" y="1697038"/>
          <a:ext cx="649288" cy="154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288"/>
              </a:tblGrid>
              <a:tr h="258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8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299" marR="91299" marT="7200" marB="7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3" name="Obdélník 22"/>
          <p:cNvSpPr>
            <a:spLocks noChangeArrowheads="1"/>
          </p:cNvSpPr>
          <p:nvPr/>
        </p:nvSpPr>
        <p:spPr bwMode="auto">
          <a:xfrm>
            <a:off x="531071" y="3438063"/>
            <a:ext cx="1271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n-lt"/>
              </a:rPr>
              <a:t>Skutečnost:</a:t>
            </a:r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41355"/>
              </p:ext>
            </p:extLst>
          </p:nvPr>
        </p:nvGraphicFramePr>
        <p:xfrm>
          <a:off x="1985221" y="3429000"/>
          <a:ext cx="7064376" cy="369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/>
                <a:gridCol w="1177396"/>
                <a:gridCol w="1177396"/>
                <a:gridCol w="1177396"/>
                <a:gridCol w="1177396"/>
                <a:gridCol w="1177396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pacient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kontrola</a:t>
                      </a:r>
                      <a:endParaRPr lang="en-US" sz="1800" dirty="0"/>
                    </a:p>
                  </a:txBody>
                  <a:tcPr marL="91431" marR="91431" marT="45603" marB="45603"/>
                </a:tc>
              </a:tr>
            </a:tbl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59763"/>
              </p:ext>
            </p:extLst>
          </p:nvPr>
        </p:nvGraphicFramePr>
        <p:xfrm>
          <a:off x="596900" y="4871500"/>
          <a:ext cx="3094038" cy="1567401"/>
        </p:xfrm>
        <a:graphic>
          <a:graphicData uri="http://schemas.openxmlformats.org/drawingml/2006/table">
            <a:tbl>
              <a:tblPr/>
              <a:tblGrid>
                <a:gridCol w="1512113"/>
                <a:gridCol w="789865"/>
                <a:gridCol w="792060"/>
              </a:tblGrid>
              <a:tr h="35893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Výsledek klasifikace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Skutečnost</a:t>
                      </a:r>
                      <a:endParaRPr lang="en-US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67733" marR="67733" marT="33867" marB="33867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448">
                <a:tc vMerge="1">
                  <a:txBody>
                    <a:bodyPr/>
                    <a:lstStyle/>
                    <a:p>
                      <a:endParaRPr lang="cs-CZ" sz="1800" b="0" i="0" dirty="0"/>
                    </a:p>
                  </a:txBody>
                  <a:tcPr marL="67733" marR="67733" marT="33867" marB="3386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pac.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/>
                        <a:t>kont.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/>
                        <a:t>pacient</a:t>
                      </a: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TP=</a:t>
                      </a:r>
                      <a:r>
                        <a:rPr lang="en-US" sz="1800" b="0" i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cs-CZ" sz="1800" b="0" i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FP=1</a:t>
                      </a:r>
                      <a:endParaRPr lang="cs-CZ" sz="1800" b="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197">
                <a:tc>
                  <a:txBody>
                    <a:bodyPr/>
                    <a:lstStyle/>
                    <a:p>
                      <a:r>
                        <a:rPr lang="cs-CZ" sz="1800" b="0" i="0" dirty="0" smtClean="0"/>
                        <a:t>kontrola</a:t>
                      </a:r>
                      <a:endParaRPr lang="cs-CZ" sz="1800" b="0" i="0" dirty="0"/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FN=2</a:t>
                      </a:r>
                      <a:endParaRPr lang="cs-CZ" sz="1800" b="0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TN=</a:t>
                      </a:r>
                      <a:r>
                        <a:rPr lang="en-US" sz="1800" b="0" i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sz="1800" b="0" i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7731" marR="67731" marT="33878" marB="3387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1" name="Obdélník 30"/>
          <p:cNvSpPr>
            <a:spLocks noChangeArrowheads="1"/>
          </p:cNvSpPr>
          <p:nvPr/>
        </p:nvSpPr>
        <p:spPr bwMode="auto">
          <a:xfrm>
            <a:off x="531071" y="1268968"/>
            <a:ext cx="1674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 smtClean="0">
                <a:latin typeface="+mn-lt"/>
              </a:rPr>
              <a:t>Iterace:</a:t>
            </a:r>
            <a:endParaRPr lang="cs-CZ" altLang="en-US" dirty="0">
              <a:latin typeface="+mn-lt"/>
            </a:endParaRPr>
          </a:p>
        </p:txBody>
      </p:sp>
      <p:sp>
        <p:nvSpPr>
          <p:cNvPr id="32" name="Obdélník 31"/>
          <p:cNvSpPr>
            <a:spLocks noChangeArrowheads="1"/>
          </p:cNvSpPr>
          <p:nvPr/>
        </p:nvSpPr>
        <p:spPr bwMode="auto">
          <a:xfrm>
            <a:off x="531071" y="3825080"/>
            <a:ext cx="1674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dirty="0">
                <a:latin typeface="+mn-lt"/>
              </a:rPr>
              <a:t>Výsledek klasifikace:</a:t>
            </a:r>
          </a:p>
        </p:txBody>
      </p:sp>
      <p:graphicFrame>
        <p:nvGraphicFramePr>
          <p:cNvPr id="33" name="Tabulk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01730"/>
              </p:ext>
            </p:extLst>
          </p:nvPr>
        </p:nvGraphicFramePr>
        <p:xfrm>
          <a:off x="1996796" y="3946855"/>
          <a:ext cx="7064376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396"/>
                <a:gridCol w="1177396"/>
                <a:gridCol w="1177396"/>
                <a:gridCol w="1177396"/>
                <a:gridCol w="1177396"/>
                <a:gridCol w="1177396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pacient</a:t>
                      </a:r>
                      <a:endParaRPr lang="cs-CZ" sz="1800" b="0" i="0" kern="1200" noProof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kern="1200" noProof="0" dirty="0" smtClean="0">
                          <a:solidFill>
                            <a:srgbClr val="008E4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  <a:endParaRPr lang="cs-CZ" sz="1800" b="0" i="0" kern="1200" noProof="0" dirty="0">
                        <a:solidFill>
                          <a:srgbClr val="008E4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98" marB="4579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Obdélník 33"/>
          <p:cNvSpPr/>
          <p:nvPr/>
        </p:nvSpPr>
        <p:spPr>
          <a:xfrm>
            <a:off x="3954564" y="4859868"/>
            <a:ext cx="2480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Senzitivita: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)=0</a:t>
            </a:r>
            <a:r>
              <a:rPr lang="en-US" dirty="0" smtClean="0"/>
              <a:t>,33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3954564" y="5280379"/>
            <a:ext cx="2474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Specificita: </a:t>
            </a:r>
            <a:r>
              <a:rPr lang="en-US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/(</a:t>
            </a:r>
            <a:r>
              <a:rPr lang="cs-CZ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/>
              <a:t>+</a:t>
            </a:r>
            <a:r>
              <a:rPr lang="cs-CZ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</a:t>
            </a:r>
            <a:r>
              <a:rPr lang="cs-CZ" dirty="0" smtClean="0"/>
              <a:t>67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3954564" y="5700890"/>
            <a:ext cx="32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/>
              <a:t>Správnost: 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,50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3954564" y="6121400"/>
            <a:ext cx="32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/>
              <a:t>Chyba:       (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)/(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cs-CZ" dirty="0" smtClean="0"/>
              <a:t>+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dirty="0"/>
              <a:t>)=</a:t>
            </a:r>
            <a:r>
              <a:rPr lang="cs-CZ" dirty="0" smtClean="0"/>
              <a:t>0</a:t>
            </a:r>
            <a:r>
              <a:rPr lang="en-US" dirty="0" smtClean="0"/>
              <a:t>,50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5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34" grpId="0"/>
      <p:bldP spid="35" grpId="0"/>
      <p:bldP spid="37" grpId="0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Upozornění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616024" y="5763344"/>
            <a:ext cx="7772400" cy="762000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1800" dirty="0" smtClean="0">
                <a:solidFill>
                  <a:srgbClr val="FF0000"/>
                </a:solidFill>
                <a:cs typeface="Arial" charset="0"/>
              </a:rPr>
              <a:t>Postup 1 je nesprávný, je potřebné rozdělit</a:t>
            </a:r>
            <a:r>
              <a:rPr lang="en-US" altLang="en-US" sz="1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1800" dirty="0" smtClean="0">
                <a:solidFill>
                  <a:srgbClr val="FF0000"/>
                </a:solidFill>
                <a:cs typeface="Arial" charset="0"/>
              </a:rPr>
              <a:t>soubor na trénovací a testovací ještě před redukcí dat, jinak dostaneme nadhodnocené výsledky!!!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70628" y="1953146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99399" y="1953146"/>
            <a:ext cx="1151245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Předzpra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cování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57620" y="1953146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Redukce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661728" y="2410148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Klasifikace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4" name="Přímá spojnice se šipkou 13"/>
          <p:cNvCxnSpPr>
            <a:stCxn id="10" idx="3"/>
            <a:endCxn id="11" idx="1"/>
          </p:cNvCxnSpPr>
          <p:nvPr/>
        </p:nvCxnSpPr>
        <p:spPr bwMode="auto">
          <a:xfrm>
            <a:off x="1879407" y="2296244"/>
            <a:ext cx="3199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nice se šipkou 14"/>
          <p:cNvCxnSpPr>
            <a:stCxn id="11" idx="3"/>
            <a:endCxn id="12" idx="1"/>
          </p:cNvCxnSpPr>
          <p:nvPr/>
        </p:nvCxnSpPr>
        <p:spPr bwMode="auto">
          <a:xfrm>
            <a:off x="3350644" y="2296244"/>
            <a:ext cx="30697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Přímá spojnice se šipkou 15"/>
          <p:cNvCxnSpPr>
            <a:stCxn id="18" idx="3"/>
            <a:endCxn id="13" idx="1"/>
          </p:cNvCxnSpPr>
          <p:nvPr/>
        </p:nvCxnSpPr>
        <p:spPr bwMode="auto">
          <a:xfrm>
            <a:off x="6368763" y="2753246"/>
            <a:ext cx="29296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bdélník 16"/>
          <p:cNvSpPr/>
          <p:nvPr/>
        </p:nvSpPr>
        <p:spPr>
          <a:xfrm>
            <a:off x="5167901" y="1496144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Trénovací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159984" y="2410148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Testovací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661727" y="1496144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Naučení klasifikátoru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0" name="Přímá spojnice se šipkou 19"/>
          <p:cNvCxnSpPr>
            <a:stCxn id="17" idx="3"/>
            <a:endCxn id="19" idx="1"/>
          </p:cNvCxnSpPr>
          <p:nvPr/>
        </p:nvCxnSpPr>
        <p:spPr bwMode="auto">
          <a:xfrm>
            <a:off x="6376680" y="1839242"/>
            <a:ext cx="285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Přímá spojnice se šipkou 20"/>
          <p:cNvCxnSpPr>
            <a:stCxn id="12" idx="3"/>
            <a:endCxn id="17" idx="1"/>
          </p:cNvCxnSpPr>
          <p:nvPr/>
        </p:nvCxnSpPr>
        <p:spPr bwMode="auto">
          <a:xfrm flipV="1">
            <a:off x="4866399" y="1839242"/>
            <a:ext cx="301502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Přímá spojnice se šipkou 21"/>
          <p:cNvCxnSpPr>
            <a:stCxn id="12" idx="3"/>
            <a:endCxn id="18" idx="1"/>
          </p:cNvCxnSpPr>
          <p:nvPr/>
        </p:nvCxnSpPr>
        <p:spPr bwMode="auto">
          <a:xfrm>
            <a:off x="4866399" y="2296244"/>
            <a:ext cx="293585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Přímá spojnice se šipkou 22"/>
          <p:cNvCxnSpPr>
            <a:stCxn id="19" idx="2"/>
            <a:endCxn id="13" idx="0"/>
          </p:cNvCxnSpPr>
          <p:nvPr/>
        </p:nvCxnSpPr>
        <p:spPr bwMode="auto">
          <a:xfrm>
            <a:off x="7408300" y="2182340"/>
            <a:ext cx="1" cy="2278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Obdélník 23"/>
          <p:cNvSpPr/>
          <p:nvPr/>
        </p:nvSpPr>
        <p:spPr>
          <a:xfrm>
            <a:off x="670628" y="4315346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199399" y="4315346"/>
            <a:ext cx="1151245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err="1" smtClean="0">
                <a:solidFill>
                  <a:schemeClr val="tx1"/>
                </a:solidFill>
              </a:rPr>
              <a:t>Předzpra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cování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173888" y="3858344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Redukce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661728" y="4772348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Klasifikace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8" name="Přímá spojnice se šipkou 27"/>
          <p:cNvCxnSpPr>
            <a:stCxn id="24" idx="3"/>
            <a:endCxn id="25" idx="1"/>
          </p:cNvCxnSpPr>
          <p:nvPr/>
        </p:nvCxnSpPr>
        <p:spPr bwMode="auto">
          <a:xfrm>
            <a:off x="1879407" y="4658444"/>
            <a:ext cx="31999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Přímá spojnice se šipkou 28"/>
          <p:cNvCxnSpPr>
            <a:stCxn id="31" idx="3"/>
            <a:endCxn id="26" idx="1"/>
          </p:cNvCxnSpPr>
          <p:nvPr/>
        </p:nvCxnSpPr>
        <p:spPr bwMode="auto">
          <a:xfrm>
            <a:off x="4866399" y="4201442"/>
            <a:ext cx="30748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Přímá spojnice se šipkou 29"/>
          <p:cNvCxnSpPr>
            <a:stCxn id="32" idx="3"/>
            <a:endCxn id="40" idx="1"/>
          </p:cNvCxnSpPr>
          <p:nvPr/>
        </p:nvCxnSpPr>
        <p:spPr bwMode="auto">
          <a:xfrm>
            <a:off x="4866399" y="5115446"/>
            <a:ext cx="30748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bdélník 30"/>
          <p:cNvSpPr/>
          <p:nvPr/>
        </p:nvSpPr>
        <p:spPr>
          <a:xfrm>
            <a:off x="3657620" y="3858344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Trénovací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57620" y="4772348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Testovací data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661727" y="3858344"/>
            <a:ext cx="1493146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Naučení klasifikátoru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4" name="Přímá spojnice se šipkou 33"/>
          <p:cNvCxnSpPr>
            <a:stCxn id="26" idx="3"/>
            <a:endCxn id="33" idx="1"/>
          </p:cNvCxnSpPr>
          <p:nvPr/>
        </p:nvCxnSpPr>
        <p:spPr bwMode="auto">
          <a:xfrm>
            <a:off x="6382667" y="4201442"/>
            <a:ext cx="2790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Přímá spojnice se šipkou 34"/>
          <p:cNvCxnSpPr>
            <a:stCxn id="25" idx="3"/>
            <a:endCxn id="31" idx="1"/>
          </p:cNvCxnSpPr>
          <p:nvPr/>
        </p:nvCxnSpPr>
        <p:spPr bwMode="auto">
          <a:xfrm flipV="1">
            <a:off x="3350644" y="4201442"/>
            <a:ext cx="306976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Přímá spojnice se šipkou 35"/>
          <p:cNvCxnSpPr>
            <a:stCxn id="25" idx="3"/>
            <a:endCxn id="32" idx="1"/>
          </p:cNvCxnSpPr>
          <p:nvPr/>
        </p:nvCxnSpPr>
        <p:spPr bwMode="auto">
          <a:xfrm>
            <a:off x="3350644" y="4658444"/>
            <a:ext cx="306976" cy="4570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Přímá spojnice se šipkou 36"/>
          <p:cNvCxnSpPr>
            <a:stCxn id="33" idx="2"/>
            <a:endCxn id="27" idx="0"/>
          </p:cNvCxnSpPr>
          <p:nvPr/>
        </p:nvCxnSpPr>
        <p:spPr bwMode="auto">
          <a:xfrm>
            <a:off x="7408300" y="4544540"/>
            <a:ext cx="1" cy="2278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ovéPole 37"/>
          <p:cNvSpPr txBox="1"/>
          <p:nvPr/>
        </p:nvSpPr>
        <p:spPr>
          <a:xfrm>
            <a:off x="604149" y="11151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Postup 1:</a:t>
            </a:r>
            <a:endParaRPr lang="en-US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04149" y="348526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Postup 2:</a:t>
            </a:r>
            <a:endParaRPr lang="en-US" b="1" dirty="0"/>
          </a:p>
        </p:txBody>
      </p:sp>
      <p:sp>
        <p:nvSpPr>
          <p:cNvPr id="40" name="Obdélník 39"/>
          <p:cNvSpPr/>
          <p:nvPr/>
        </p:nvSpPr>
        <p:spPr>
          <a:xfrm>
            <a:off x="5173888" y="4772348"/>
            <a:ext cx="1208779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dirty="0" smtClean="0">
                <a:solidFill>
                  <a:schemeClr val="tx1"/>
                </a:solidFill>
              </a:rPr>
              <a:t>Redukce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1" name="Přímá spojnice se šipkou 40"/>
          <p:cNvCxnSpPr>
            <a:stCxn id="40" idx="3"/>
            <a:endCxn id="27" idx="1"/>
          </p:cNvCxnSpPr>
          <p:nvPr/>
        </p:nvCxnSpPr>
        <p:spPr bwMode="auto">
          <a:xfrm>
            <a:off x="6382667" y="5115446"/>
            <a:ext cx="27906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Přímá spojnice se šipkou 41"/>
          <p:cNvCxnSpPr>
            <a:stCxn id="26" idx="2"/>
            <a:endCxn id="40" idx="0"/>
          </p:cNvCxnSpPr>
          <p:nvPr/>
        </p:nvCxnSpPr>
        <p:spPr bwMode="auto">
          <a:xfrm>
            <a:off x="5778278" y="4544540"/>
            <a:ext cx="0" cy="2278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52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9" grpId="0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klasifikace lepší než náhodná klasifikace?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cs typeface="Arial" charset="0"/>
              </a:rPr>
              <a:t>permutační testování</a:t>
            </a:r>
          </a:p>
          <a:p>
            <a:r>
              <a:rPr lang="cs-CZ" altLang="en-US" dirty="0" err="1">
                <a:cs typeface="Arial" charset="0"/>
              </a:rPr>
              <a:t>jednovýběrový</a:t>
            </a:r>
            <a:r>
              <a:rPr lang="cs-CZ" altLang="en-US" dirty="0">
                <a:cs typeface="Arial" charset="0"/>
              </a:rPr>
              <a:t> binomický test</a:t>
            </a:r>
            <a:endParaRPr lang="en-US" altLang="en-US" dirty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5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Permutační testování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altLang="en-US" dirty="0">
                    <a:cs typeface="Arial" charset="0"/>
                  </a:rPr>
                  <a:t>r-krát náhodně přeházíme identifikátory příslušnosti do skupin u subjektů a provedeme klasifikaci (se stejným nastavením jako při použití originálních dat)</a:t>
                </a:r>
              </a:p>
              <a:p>
                <a:r>
                  <a:rPr lang="cs-CZ" altLang="en-US" dirty="0">
                    <a:cs typeface="Arial" charset="0"/>
                  </a:rPr>
                  <a:t>p-hodnota se vypočte jako: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altLang="en-US" i="1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cs-CZ" altLang="en-US" i="1">
                            <a:latin typeface="Cambria Math"/>
                            <a:cs typeface="Arial" charset="0"/>
                          </a:rPr>
                          <m:t>𝑛</m:t>
                        </m:r>
                      </m:num>
                      <m:den>
                        <m:r>
                          <a:rPr lang="cs-CZ" altLang="en-US" i="1">
                            <a:latin typeface="Cambria Math"/>
                            <a:cs typeface="Arial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cs-CZ" altLang="en-US" dirty="0">
                    <a:cs typeface="Arial" charset="0"/>
                  </a:rPr>
                  <a:t>, kde </a:t>
                </a:r>
                <a:r>
                  <a:rPr lang="cs-CZ" altLang="en-US" i="1" dirty="0">
                    <a:cs typeface="Arial" charset="0"/>
                  </a:rPr>
                  <a:t>n</a:t>
                </a:r>
                <a:r>
                  <a:rPr lang="en-US" altLang="en-US" i="1" dirty="0">
                    <a:cs typeface="Arial" charset="0"/>
                  </a:rPr>
                  <a:t> </a:t>
                </a:r>
                <a:r>
                  <a:rPr lang="cs-CZ" altLang="en-US" dirty="0">
                    <a:cs typeface="Arial" charset="0"/>
                  </a:rPr>
                  <a:t>je počet iterací, v nichž byla úspěšnost klasifikace (např. celková správnost) vyšší nebo rovna úspěšnosti klasifikace originálních dat (P</a:t>
                </a:r>
                <a:r>
                  <a:rPr lang="cs-CZ" altLang="en-US" baseline="-25000" dirty="0">
                    <a:cs typeface="Arial" charset="0"/>
                  </a:rPr>
                  <a:t>A</a:t>
                </a:r>
                <a:r>
                  <a:rPr lang="cs-CZ" altLang="en-US" dirty="0">
                    <a:cs typeface="Arial" charset="0"/>
                  </a:rPr>
                  <a:t>)</a:t>
                </a:r>
              </a:p>
              <a:p>
                <a:r>
                  <a:rPr lang="cs-CZ" altLang="en-US" dirty="0">
                    <a:cs typeface="Arial" charset="0"/>
                  </a:rPr>
                  <a:t>pozn. pokud histogram z r </a:t>
                </a:r>
                <a:r>
                  <a:rPr lang="cs-CZ" altLang="en-US" dirty="0" smtClean="0">
                    <a:cs typeface="Arial" charset="0"/>
                  </a:rPr>
                  <a:t>celkových správností </a:t>
                </a:r>
                <a:r>
                  <a:rPr lang="cs-CZ" altLang="en-US" dirty="0">
                    <a:cs typeface="Arial" charset="0"/>
                  </a:rPr>
                  <a:t>získaných permutacemi </a:t>
                </a:r>
                <a:br>
                  <a:rPr lang="cs-CZ" altLang="en-US" dirty="0">
                    <a:cs typeface="Arial" charset="0"/>
                  </a:rPr>
                </a:br>
                <a:r>
                  <a:rPr lang="cs-CZ" altLang="en-US" dirty="0">
                    <a:cs typeface="Arial" charset="0"/>
                  </a:rPr>
                  <a:t>neleží kolem 0</a:t>
                </a:r>
                <a:r>
                  <a:rPr lang="en-US" altLang="en-US" dirty="0">
                    <a:cs typeface="Arial" charset="0"/>
                  </a:rPr>
                  <a:t>,</a:t>
                </a:r>
                <a:r>
                  <a:rPr lang="cs-CZ" altLang="en-US" dirty="0">
                    <a:cs typeface="Arial" charset="0"/>
                  </a:rPr>
                  <a:t>5, máme v </a:t>
                </a:r>
                <a:r>
                  <a:rPr lang="cs-CZ" altLang="en-US" dirty="0" smtClean="0">
                    <a:cs typeface="Arial" charset="0"/>
                  </a:rPr>
                  <a:t>algoritmu zřejmě </a:t>
                </a:r>
                <a:r>
                  <a:rPr lang="cs-CZ" altLang="en-US" dirty="0">
                    <a:cs typeface="Arial" charset="0"/>
                  </a:rPr>
                  <a:t>někde chybu!</a:t>
                </a:r>
                <a:endParaRPr lang="en-US" altLang="en-US" dirty="0">
                  <a:cs typeface="Arial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5" name="Line 29"/>
          <p:cNvSpPr>
            <a:spLocks noChangeShapeType="1"/>
          </p:cNvSpPr>
          <p:nvPr/>
        </p:nvSpPr>
        <p:spPr bwMode="auto">
          <a:xfrm>
            <a:off x="3431922" y="4365104"/>
            <a:ext cx="0" cy="117881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3431922" y="5543922"/>
            <a:ext cx="252067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3538954" y="4485125"/>
            <a:ext cx="2305050" cy="984250"/>
            <a:chOff x="1929036" y="4313668"/>
            <a:chExt cx="2305050" cy="98425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22" name="Přímá spojnice 21"/>
          <p:cNvCxnSpPr/>
          <p:nvPr/>
        </p:nvCxnSpPr>
        <p:spPr>
          <a:xfrm>
            <a:off x="5448146" y="5180781"/>
            <a:ext cx="0" cy="4249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201670" y="5603537"/>
            <a:ext cx="52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baseline="-25000" dirty="0" smtClean="0">
                <a:solidFill>
                  <a:srgbClr val="FF0000"/>
                </a:solidFill>
              </a:rPr>
              <a:t>A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Přímá spojnice 23"/>
          <p:cNvCxnSpPr/>
          <p:nvPr/>
        </p:nvCxnSpPr>
        <p:spPr>
          <a:xfrm>
            <a:off x="4693341" y="5477771"/>
            <a:ext cx="0" cy="1119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353621" y="5612829"/>
            <a:ext cx="684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0</a:t>
            </a:r>
            <a:r>
              <a:rPr lang="en-US" sz="1600" dirty="0" smtClean="0"/>
              <a:t>,</a:t>
            </a:r>
            <a:r>
              <a:rPr lang="cs-CZ" sz="1600" dirty="0" smtClean="0"/>
              <a:t>5</a:t>
            </a:r>
            <a:endParaRPr lang="cs-CZ" sz="1600" baseline="-25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376138" y="5052656"/>
            <a:ext cx="48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endParaRPr lang="cs-CZ" sz="2000" b="1" baseline="-250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binomický test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testujeme, zda se liší celková správnost (což je podíl správně zařazených subjektů) od správnosti získané náhodnou klasifikací</a:t>
                </a:r>
              </a:p>
              <a:p>
                <a:r>
                  <a:rPr lang="cs-CZ" dirty="0"/>
                  <a:t>správnost u náhodné klasifikace: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r>
                  <a:rPr lang="cs-CZ" dirty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je počet subjektů nejpočetnější skupiny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𝑧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r>
                  <a:rPr lang="cs-CZ" dirty="0"/>
                  <a:t>1</a:t>
                </a:r>
                <a:r>
                  <a:rPr lang="en-US" dirty="0"/>
                  <a:t>,</a:t>
                </a:r>
                <a:r>
                  <a:rPr lang="cs-CZ" dirty="0"/>
                  <a:t>96</a:t>
                </a:r>
                <a:r>
                  <a:rPr lang="en-US" dirty="0"/>
                  <a:t>, </a:t>
                </a:r>
                <a:r>
                  <a:rPr lang="cs-CZ" dirty="0"/>
                  <a:t>zamítáme nulovou hypotézu o shodnosti správnosti naší klasifikace a správnosti náhodné klasifikace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</a:t>
            </a:r>
            <a:r>
              <a:rPr lang="cs-CZ" dirty="0" err="1" smtClean="0"/>
              <a:t>jednovýběrový</a:t>
            </a:r>
            <a:r>
              <a:rPr lang="cs-CZ" dirty="0" smtClean="0"/>
              <a:t> binomický test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60848"/>
                <a:ext cx="8229600" cy="9361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𝑧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cs-CZ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cs-CZ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cs-CZ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0,67−0,5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cs-CZ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cs-CZ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0,5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1−0,5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i="1">
                        <a:latin typeface="Cambria Math"/>
                      </a:rPr>
                      <m:t>=0,83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60848"/>
                <a:ext cx="8229600" cy="93610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457200" y="1196753"/>
                <a:ext cx="8229600" cy="864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uvažujme např. výsledek klasifikace pacientů a kontrol pomocí LDA (pomocí </a:t>
                </a:r>
                <a:r>
                  <a:rPr lang="cs-CZ" dirty="0" err="1"/>
                  <a:t>resubstituce</a:t>
                </a:r>
                <a:r>
                  <a:rPr lang="cs-CZ" dirty="0" smtClean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=0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cs-CZ">
                        <a:latin typeface="Cambria Math"/>
                      </a:rPr>
                      <m:t>67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𝑁</m:t>
                    </m:r>
                    <m:r>
                      <a:rPr lang="cs-CZ" i="1">
                        <a:latin typeface="Cambria Math"/>
                      </a:rPr>
                      <m:t>=6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cs-CZ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cs-CZ">
                        <a:latin typeface="Cambria Math"/>
                      </a:rPr>
                      <m:t>=0</m:t>
                    </m:r>
                    <m:r>
                      <a:rPr lang="en-US">
                        <a:latin typeface="Cambria Math"/>
                      </a:rPr>
                      <m:t>,</m:t>
                    </m:r>
                    <m:r>
                      <a:rPr lang="cs-CZ">
                        <a:latin typeface="Cambria Math"/>
                      </a:rPr>
                      <m:t>5</m:t>
                    </m:r>
                  </m:oMath>
                </a14:m>
                <a:r>
                  <a:rPr lang="cs-CZ" dirty="0"/>
                  <a:t>  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3"/>
                <a:ext cx="822960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593" t="-40845" r="-741" b="-9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457200" y="2996952"/>
                <a:ext cx="8229600" cy="10908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p</a:t>
                </a:r>
                <a:r>
                  <a:rPr lang="cs-CZ" dirty="0" smtClean="0"/>
                  <a:t>rotože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</m:oMath>
                </a14:m>
                <a:r>
                  <a:rPr lang="cs-CZ" dirty="0"/>
                  <a:t>1</a:t>
                </a:r>
                <a:r>
                  <a:rPr lang="en-US" dirty="0"/>
                  <a:t>,</a:t>
                </a:r>
                <a:r>
                  <a:rPr lang="cs-CZ" dirty="0"/>
                  <a:t>96</a:t>
                </a:r>
                <a:r>
                  <a:rPr lang="en-US" dirty="0"/>
                  <a:t>, </a:t>
                </a:r>
                <a:r>
                  <a:rPr lang="cs-CZ" dirty="0"/>
                  <a:t>nezamítáme nulovou hypotézu o shodnosti správnosti naší klasifikace a správnosti náhodné klasifikace (tzn. neprokázali jsme, že by naše klasifikace byla lepší než náhodná klasifikace</a:t>
                </a:r>
                <a:r>
                  <a:rPr lang="cs-CZ" dirty="0" smtClean="0"/>
                  <a:t>)</a:t>
                </a:r>
                <a:endParaRPr lang="cs-CZ" dirty="0"/>
              </a:p>
            </p:txBody>
          </p:sp>
        </mc:Choice>
        <mc:Fallback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6952"/>
                <a:ext cx="8229600" cy="1090878"/>
              </a:xfrm>
              <a:prstGeom prst="rect">
                <a:avLst/>
              </a:prstGeom>
              <a:blipFill rotWithShape="1">
                <a:blip r:embed="rId4"/>
                <a:stretch>
                  <a:fillRect l="-593" t="-2793" r="-741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4077072"/>
            <a:ext cx="8229600" cy="1090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n</a:t>
            </a:r>
            <a:r>
              <a:rPr lang="cs-CZ" dirty="0" smtClean="0"/>
              <a:t>ezamítnutí nulové hypotézy vyplývá už i z vypočteného intervalu spolehlivosti (0,29 – 1,00), protože tento interval spolehlivosti obsahuje hodnotu 0,5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0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úspěšnosti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cs typeface="Arial" charset="0"/>
              </a:rPr>
              <a:t>Srovnání 2 klasifikátorů</a:t>
            </a:r>
          </a:p>
          <a:p>
            <a:r>
              <a:rPr lang="cs-CZ" altLang="en-US" dirty="0">
                <a:cs typeface="Arial" charset="0"/>
              </a:rPr>
              <a:t>Srovnání 3 a více klasifikátorů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2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2746591"/>
            <a:ext cx="261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McNemarův</a:t>
            </a:r>
            <a:r>
              <a:rPr lang="cs-CZ" altLang="en-US" sz="2000" b="1" dirty="0"/>
              <a:t> test:</a:t>
            </a:r>
            <a:endParaRPr lang="en-US" altLang="en-US" sz="2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87040"/>
            <a:ext cx="2390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22300" y="4132222"/>
            <a:ext cx="4741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Dvouvýběrový</a:t>
            </a:r>
            <a:r>
              <a:rPr lang="cs-CZ" altLang="en-US" sz="2000" b="1" dirty="0"/>
              <a:t> binomický test:</a:t>
            </a:r>
            <a:endParaRPr lang="en-US" altLang="en-US" sz="20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4495650"/>
            <a:ext cx="3762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516288"/>
            <a:ext cx="23050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>
            <a:fillRect/>
          </a:stretch>
        </p:blipFill>
        <p:spPr bwMode="auto">
          <a:xfrm>
            <a:off x="7092950" y="4643288"/>
            <a:ext cx="14192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622300" y="5849961"/>
            <a:ext cx="8270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cs-CZ" altLang="en-US" dirty="0" err="1">
                <a:solidFill>
                  <a:srgbClr val="FF0000"/>
                </a:solidFill>
                <a:latin typeface="+mn-lt"/>
              </a:rPr>
              <a:t>Dvouvýb</a:t>
            </a:r>
            <a:r>
              <a:rPr lang="cs-CZ" altLang="en-US" dirty="0">
                <a:solidFill>
                  <a:srgbClr val="FF0000"/>
                </a:solidFill>
                <a:latin typeface="+mn-lt"/>
              </a:rPr>
              <a:t>. binomický test předpokládá nezávislost (tzn. že každý klasifikátor byl testován na jiném testovacím souboru) → raději používat </a:t>
            </a:r>
            <a:r>
              <a:rPr lang="cs-CZ" altLang="en-US" dirty="0" err="1">
                <a:solidFill>
                  <a:srgbClr val="FF0000"/>
                </a:solidFill>
                <a:latin typeface="+mn-lt"/>
              </a:rPr>
              <a:t>McNemarův</a:t>
            </a:r>
            <a:r>
              <a:rPr lang="cs-CZ" altLang="en-US" dirty="0">
                <a:solidFill>
                  <a:srgbClr val="FF0000"/>
                </a:solidFill>
                <a:latin typeface="+mn-lt"/>
              </a:rPr>
              <a:t> test</a:t>
            </a:r>
            <a:endParaRPr lang="en-US" altLang="en-US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533840"/>
                  </p:ext>
                </p:extLst>
              </p:nvPr>
            </p:nvGraphicFramePr>
            <p:xfrm>
              <a:off x="728530" y="1239732"/>
              <a:ext cx="5139614" cy="1246208"/>
            </p:xfrm>
            <a:graphic>
              <a:graphicData uri="http://schemas.openxmlformats.org/drawingml/2006/table">
                <a:tbl>
                  <a:tblPr/>
                  <a:tblGrid>
                    <a:gridCol w="1765280"/>
                    <a:gridCol w="1687167"/>
                    <a:gridCol w="1687167"/>
                  </a:tblGrid>
                  <a:tr h="210088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10088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533840"/>
                  </p:ext>
                </p:extLst>
              </p:nvPr>
            </p:nvGraphicFramePr>
            <p:xfrm>
              <a:off x="728530" y="1239732"/>
              <a:ext cx="5139614" cy="1246208"/>
            </p:xfrm>
            <a:graphic>
              <a:graphicData uri="http://schemas.openxmlformats.org/drawingml/2006/table">
                <a:tbl>
                  <a:tblPr/>
                  <a:tblGrid>
                    <a:gridCol w="1765280"/>
                    <a:gridCol w="1687167"/>
                    <a:gridCol w="1687167"/>
                  </a:tblGrid>
                  <a:tr h="311552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1552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5435" t="-211765" r="-100362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693" t="-211765" b="-129412"/>
                          </a:stretch>
                        </a:blipFill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5435" t="-311765" r="-100362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693" t="-311765" b="-2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ovéPole 12"/>
          <p:cNvSpPr txBox="1"/>
          <p:nvPr/>
        </p:nvSpPr>
        <p:spPr>
          <a:xfrm>
            <a:off x="6300192" y="1454255"/>
            <a:ext cx="137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Celkem</a:t>
            </a:r>
            <a:r>
              <a:rPr lang="en-US" sz="1600" dirty="0" smtClean="0"/>
              <a:t>: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21852" y="3183924"/>
                <a:ext cx="8270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000" dirty="0" smtClean="0"/>
                  <a:t>Pokud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&gt;3,841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cs-CZ" sz="2000" dirty="0" smtClean="0"/>
                  <a:t>zamítáme nulovou hypotézu </a:t>
                </a:r>
                <a:r>
                  <a:rPr lang="cs-CZ" sz="2000" i="1" dirty="0" smtClean="0"/>
                  <a:t>H</a:t>
                </a:r>
                <a:r>
                  <a:rPr lang="cs-CZ" sz="2000" i="1" baseline="-25000" dirty="0"/>
                  <a:t>0</a:t>
                </a:r>
                <a:r>
                  <a:rPr lang="cs-CZ" sz="2000" dirty="0" smtClean="0"/>
                  <a:t> o shodnosti celkové správnosti klasifikace pomocí dvou klasifikátorů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3183924"/>
                <a:ext cx="8270628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737" t="-4310" r="-81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621852" y="5068326"/>
                <a:ext cx="8270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cs-CZ" sz="2000" dirty="0" smtClean="0"/>
                  <a:t>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cs-CZ" sz="2000" dirty="0" smtClean="0"/>
                  <a:t>1</a:t>
                </a:r>
                <a:r>
                  <a:rPr lang="en-US" sz="2000" dirty="0" smtClean="0"/>
                  <a:t>,</a:t>
                </a:r>
                <a:r>
                  <a:rPr lang="cs-CZ" sz="2000" dirty="0" smtClean="0"/>
                  <a:t>96</a:t>
                </a:r>
                <a:r>
                  <a:rPr lang="en-US" sz="2000" dirty="0" smtClean="0"/>
                  <a:t>, </a:t>
                </a:r>
                <a:r>
                  <a:rPr lang="cs-CZ" sz="2000" dirty="0" smtClean="0"/>
                  <a:t>zamítáme nulovou hypotézu </a:t>
                </a:r>
                <a:r>
                  <a:rPr lang="cs-CZ" sz="2000" i="1" dirty="0"/>
                  <a:t>H</a:t>
                </a:r>
                <a:r>
                  <a:rPr lang="cs-CZ" sz="2000" i="1" baseline="-25000" dirty="0"/>
                  <a:t>0</a:t>
                </a:r>
                <a:r>
                  <a:rPr lang="cs-CZ" sz="2000" dirty="0" smtClean="0"/>
                  <a:t> o shodnosti podílu správně klasifikovaných subjektů dvou klasifikátorů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5068326"/>
                <a:ext cx="8270628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737" t="-4274" r="-811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313433" y="1823587"/>
                <a:ext cx="27236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</m:t>
                          </m:r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00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𝑡𝑠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33" y="1823587"/>
                <a:ext cx="272365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1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srovnání 2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7"/>
          <a:stretch/>
        </p:blipFill>
        <p:spPr bwMode="auto">
          <a:xfrm>
            <a:off x="827088" y="2666072"/>
            <a:ext cx="7700962" cy="29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31640" y="18448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Lineární diskriminační analýza (LDA)</a:t>
            </a:r>
            <a:endParaRPr lang="en-US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59639" y="184482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Metoda 9 nejbližších sousedů (9-nn)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0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Typy klasifikátorů – podle principu klasifikace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19636"/>
            <a:ext cx="8229600" cy="548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3300"/>
                </a:solidFill>
              </a:rPr>
              <a:t>klasifikace pomocí diskriminačních funkcí:</a:t>
            </a:r>
            <a:endParaRPr lang="cs-CZ" dirty="0" smtClean="0"/>
          </a:p>
          <a:p>
            <a:pPr lvl="1" algn="l"/>
            <a:r>
              <a:rPr lang="cs-CZ" sz="2000" dirty="0" smtClean="0"/>
              <a:t>diskriminační funkce určují míru příslušnosti </a:t>
            </a:r>
            <a:br>
              <a:rPr lang="cs-CZ" sz="2000" dirty="0" smtClean="0"/>
            </a:br>
            <a:r>
              <a:rPr lang="cs-CZ" sz="2000" dirty="0" smtClean="0"/>
              <a:t>k dané klasifikační třídě</a:t>
            </a:r>
          </a:p>
          <a:p>
            <a:pPr lvl="1" algn="l"/>
            <a:r>
              <a:rPr lang="cs-CZ" sz="2000" dirty="0" smtClean="0"/>
              <a:t>pro danou třídu má daná diskriminační </a:t>
            </a:r>
            <a:br>
              <a:rPr lang="cs-CZ" sz="2000" dirty="0" smtClean="0"/>
            </a:br>
            <a:r>
              <a:rPr lang="cs-CZ" sz="2000" dirty="0" smtClean="0"/>
              <a:t>funkce nejvyšší hodnotu</a:t>
            </a:r>
          </a:p>
          <a:p>
            <a:pPr marL="457200" lvl="1" indent="0">
              <a:buNone/>
            </a:pPr>
            <a:endParaRPr lang="cs-CZ" sz="1200" dirty="0"/>
          </a:p>
          <a:p>
            <a:r>
              <a:rPr lang="cs-CZ" b="1" dirty="0" smtClean="0">
                <a:solidFill>
                  <a:srgbClr val="663300"/>
                </a:solidFill>
              </a:rPr>
              <a:t>klasifikace pomocí </a:t>
            </a:r>
            <a:r>
              <a:rPr lang="en-US" b="1" smtClean="0">
                <a:solidFill>
                  <a:srgbClr val="663300"/>
                </a:solidFill>
              </a:rPr>
              <a:t>min. </a:t>
            </a:r>
            <a:r>
              <a:rPr lang="cs-CZ" b="1" smtClean="0">
                <a:solidFill>
                  <a:srgbClr val="663300"/>
                </a:solidFill>
              </a:rPr>
              <a:t>vzdálenosti </a:t>
            </a:r>
            <a:r>
              <a:rPr lang="cs-CZ" b="1" dirty="0" smtClean="0">
                <a:solidFill>
                  <a:srgbClr val="663300"/>
                </a:solidFill>
              </a:rPr>
              <a:t>od etalonů </a:t>
            </a:r>
            <a:r>
              <a:rPr lang="cs-CZ" b="1" dirty="0" err="1" smtClean="0">
                <a:solidFill>
                  <a:srgbClr val="663300"/>
                </a:solidFill>
              </a:rPr>
              <a:t>klasif</a:t>
            </a:r>
            <a:r>
              <a:rPr lang="cs-CZ" b="1" dirty="0" smtClean="0">
                <a:solidFill>
                  <a:srgbClr val="663300"/>
                </a:solidFill>
              </a:rPr>
              <a:t>. tříd:</a:t>
            </a:r>
          </a:p>
          <a:p>
            <a:pPr lvl="1"/>
            <a:r>
              <a:rPr lang="cs-CZ" sz="2000" dirty="0" smtClean="0"/>
              <a:t>etalon = reprezentativní objekt(y) klasifikační třídy</a:t>
            </a:r>
          </a:p>
          <a:p>
            <a:pPr lvl="1" algn="l"/>
            <a:r>
              <a:rPr lang="cs-CZ" sz="2000" dirty="0" smtClean="0"/>
              <a:t>počet etalonů </a:t>
            </a:r>
            <a:r>
              <a:rPr lang="cs-CZ" sz="2000" dirty="0" err="1" smtClean="0"/>
              <a:t>klasif</a:t>
            </a:r>
            <a:r>
              <a:rPr lang="cs-CZ" sz="2000" dirty="0" smtClean="0"/>
              <a:t>. třídy různý – od jednoho vzorku </a:t>
            </a:r>
            <a:br>
              <a:rPr lang="cs-CZ" sz="2000" dirty="0" smtClean="0"/>
            </a:br>
            <a:r>
              <a:rPr lang="cs-CZ" sz="2000" dirty="0" smtClean="0"/>
              <a:t>(např. </a:t>
            </a:r>
            <a:r>
              <a:rPr lang="cs-CZ" sz="2000" dirty="0" err="1" smtClean="0"/>
              <a:t>centroidu</a:t>
            </a:r>
            <a:r>
              <a:rPr lang="cs-CZ" sz="2000" dirty="0" smtClean="0"/>
              <a:t>) po úplný výčet všech objektů dané</a:t>
            </a:r>
            <a:br>
              <a:rPr lang="cs-CZ" sz="2000" dirty="0" smtClean="0"/>
            </a:br>
            <a:r>
              <a:rPr lang="cs-CZ" sz="2000" dirty="0" smtClean="0"/>
              <a:t>třídy (např. u </a:t>
            </a:r>
            <a:r>
              <a:rPr lang="cs-CZ" sz="2000" dirty="0" err="1" smtClean="0"/>
              <a:t>klasif</a:t>
            </a:r>
            <a:r>
              <a:rPr lang="cs-CZ" sz="2000" dirty="0"/>
              <a:t>.</a:t>
            </a:r>
            <a:r>
              <a:rPr lang="cs-CZ" sz="2000" dirty="0" smtClean="0"/>
              <a:t> pomocí metody průměrné vazby)</a:t>
            </a:r>
          </a:p>
          <a:p>
            <a:endParaRPr lang="cs-CZ" sz="1100" dirty="0" smtClean="0"/>
          </a:p>
          <a:p>
            <a:r>
              <a:rPr lang="cs-CZ" b="1" dirty="0">
                <a:solidFill>
                  <a:srgbClr val="663300"/>
                </a:solidFill>
              </a:rPr>
              <a:t>klasifikace pomocí </a:t>
            </a:r>
            <a:r>
              <a:rPr lang="cs-CZ" b="1" dirty="0" smtClean="0">
                <a:solidFill>
                  <a:srgbClr val="663300"/>
                </a:solidFill>
              </a:rPr>
              <a:t>hranic v obrazovém prostoru:</a:t>
            </a:r>
            <a:endParaRPr lang="cs-CZ" b="1" dirty="0">
              <a:solidFill>
                <a:srgbClr val="663300"/>
              </a:solidFill>
            </a:endParaRPr>
          </a:p>
          <a:p>
            <a:pPr lvl="1" algn="l"/>
            <a:r>
              <a:rPr lang="cs-CZ" sz="2000" dirty="0" smtClean="0"/>
              <a:t>stanovení hranic (hraničních ploch) oddělujících</a:t>
            </a:r>
            <a:br>
              <a:rPr lang="cs-CZ" sz="2000" dirty="0" smtClean="0"/>
            </a:br>
            <a:r>
              <a:rPr lang="cs-CZ" sz="2000" dirty="0" smtClean="0"/>
              <a:t>klasifikační třídy</a:t>
            </a:r>
            <a:endParaRPr lang="cs-CZ" sz="2000" dirty="0"/>
          </a:p>
        </p:txBody>
      </p:sp>
      <p:sp>
        <p:nvSpPr>
          <p:cNvPr id="78" name="Obdélník 77"/>
          <p:cNvSpPr/>
          <p:nvPr/>
        </p:nvSpPr>
        <p:spPr>
          <a:xfrm>
            <a:off x="444676" y="4936060"/>
            <a:ext cx="8591820" cy="15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5" name="Skupina 54"/>
          <p:cNvGrpSpPr/>
          <p:nvPr/>
        </p:nvGrpSpPr>
        <p:grpSpPr>
          <a:xfrm>
            <a:off x="6823185" y="4992497"/>
            <a:ext cx="1997287" cy="1455731"/>
            <a:chOff x="6823185" y="5069613"/>
            <a:chExt cx="1997287" cy="1455731"/>
          </a:xfrm>
        </p:grpSpPr>
        <p:grpSp>
          <p:nvGrpSpPr>
            <p:cNvPr id="124" name="Skupina 123"/>
            <p:cNvGrpSpPr/>
            <p:nvPr/>
          </p:nvGrpSpPr>
          <p:grpSpPr>
            <a:xfrm>
              <a:off x="6823185" y="5069613"/>
              <a:ext cx="1997287" cy="1455731"/>
              <a:chOff x="2457233" y="5085186"/>
              <a:chExt cx="1997287" cy="1455731"/>
            </a:xfrm>
          </p:grpSpPr>
          <p:cxnSp>
            <p:nvCxnSpPr>
              <p:cNvPr id="85" name="Přímá spojnice 84"/>
              <p:cNvCxnSpPr/>
              <p:nvPr/>
            </p:nvCxnSpPr>
            <p:spPr>
              <a:xfrm flipH="1">
                <a:off x="2992364" y="5317672"/>
                <a:ext cx="1021641" cy="981110"/>
              </a:xfrm>
              <a:prstGeom prst="line">
                <a:avLst/>
              </a:prstGeom>
              <a:ln w="1270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ovnoramenný trojúhelník 86"/>
              <p:cNvSpPr/>
              <p:nvPr/>
            </p:nvSpPr>
            <p:spPr>
              <a:xfrm>
                <a:off x="3958077" y="5752307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Přímá spojnice 88"/>
              <p:cNvCxnSpPr/>
              <p:nvPr/>
            </p:nvCxnSpPr>
            <p:spPr>
              <a:xfrm>
                <a:off x="2627784" y="5108607"/>
                <a:ext cx="0" cy="12798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/>
              <p:cNvCxnSpPr/>
              <p:nvPr/>
            </p:nvCxnSpPr>
            <p:spPr>
              <a:xfrm flipH="1">
                <a:off x="2627785" y="6388472"/>
                <a:ext cx="180019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4355976" y="6397243"/>
                <a:ext cx="98544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cs-CZ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1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92" name="Ovál 91"/>
              <p:cNvSpPr/>
              <p:nvPr/>
            </p:nvSpPr>
            <p:spPr>
              <a:xfrm>
                <a:off x="3383715" y="530897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ovnoramenný trojúhelník 92"/>
              <p:cNvSpPr/>
              <p:nvPr/>
            </p:nvSpPr>
            <p:spPr>
              <a:xfrm>
                <a:off x="3722419" y="5604530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Rovnoramenný trojúhelník 93"/>
              <p:cNvSpPr/>
              <p:nvPr/>
            </p:nvSpPr>
            <p:spPr>
              <a:xfrm>
                <a:off x="3958077" y="5950124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Rovnoramenný trojúhelník 94"/>
              <p:cNvSpPr/>
              <p:nvPr/>
            </p:nvSpPr>
            <p:spPr>
              <a:xfrm>
                <a:off x="3652916" y="5973973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Rovnoramenný trojúhelník 95"/>
              <p:cNvSpPr/>
              <p:nvPr/>
            </p:nvSpPr>
            <p:spPr>
              <a:xfrm>
                <a:off x="3749570" y="5803975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Rovnoramenný trojúhelník 96"/>
              <p:cNvSpPr/>
              <p:nvPr/>
            </p:nvSpPr>
            <p:spPr>
              <a:xfrm>
                <a:off x="3411296" y="5950124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ovnoramenný trojúhelník 97"/>
              <p:cNvSpPr/>
              <p:nvPr/>
            </p:nvSpPr>
            <p:spPr>
              <a:xfrm>
                <a:off x="4165054" y="5826196"/>
                <a:ext cx="113388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Rovnoramenný trojúhelník 98"/>
              <p:cNvSpPr/>
              <p:nvPr/>
            </p:nvSpPr>
            <p:spPr>
              <a:xfrm>
                <a:off x="4175779" y="6047862"/>
                <a:ext cx="111856" cy="97737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0" name="Rovnoramenný trojúhelník 99"/>
              <p:cNvSpPr/>
              <p:nvPr/>
            </p:nvSpPr>
            <p:spPr>
              <a:xfrm>
                <a:off x="3561459" y="5820041"/>
                <a:ext cx="111855" cy="96109"/>
              </a:xfrm>
              <a:prstGeom prst="triangle">
                <a:avLst/>
              </a:prstGeom>
              <a:noFill/>
              <a:ln w="127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624282" y="550371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2" name="Ovál 101"/>
              <p:cNvSpPr/>
              <p:nvPr/>
            </p:nvSpPr>
            <p:spPr>
              <a:xfrm>
                <a:off x="3102042" y="5660092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ál 102"/>
              <p:cNvSpPr/>
              <p:nvPr/>
            </p:nvSpPr>
            <p:spPr>
              <a:xfrm>
                <a:off x="3444959" y="5678419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305953" y="5530641"/>
                <a:ext cx="68952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2818882" y="5465356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097444" y="5455710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2957888" y="5307933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166947" y="5234044"/>
                <a:ext cx="68953" cy="74932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9" name="Skupina 108"/>
              <p:cNvGrpSpPr/>
              <p:nvPr/>
            </p:nvGrpSpPr>
            <p:grpSpPr>
              <a:xfrm>
                <a:off x="3176133" y="5470371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4" name="Přímá spojnice 113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Skupina 109"/>
              <p:cNvGrpSpPr/>
              <p:nvPr/>
            </p:nvGrpSpPr>
            <p:grpSpPr>
              <a:xfrm>
                <a:off x="3850383" y="5864252"/>
                <a:ext cx="69503" cy="73889"/>
                <a:chOff x="3031840" y="6969224"/>
                <a:chExt cx="72008" cy="72008"/>
              </a:xfrm>
            </p:grpSpPr>
            <p:cxnSp>
              <p:nvCxnSpPr>
                <p:cNvPr id="112" name="Přímá spojnice 111"/>
                <p:cNvCxnSpPr/>
                <p:nvPr/>
              </p:nvCxnSpPr>
              <p:spPr>
                <a:xfrm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Přímá spojnice 112"/>
                <p:cNvCxnSpPr/>
                <p:nvPr/>
              </p:nvCxnSpPr>
              <p:spPr>
                <a:xfrm rot="16200000">
                  <a:off x="3067844" y="6969224"/>
                  <a:ext cx="0" cy="72008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2457233" y="5085186"/>
                <a:ext cx="98543" cy="143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x</a:t>
                </a:r>
                <a:r>
                  <a:rPr lang="en-US" altLang="en-US" sz="1400" baseline="-25000" dirty="0" smtClean="0">
                    <a:solidFill>
                      <a:srgbClr val="000000"/>
                    </a:solidFill>
                    <a:latin typeface="+mn-lt"/>
                    <a:cs typeface="Times New Roman" pitchFamily="18" charset="0"/>
                  </a:rPr>
                  <a:t>2</a:t>
                </a:r>
                <a:endParaRPr lang="cs-CZ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9" name="Ovál 138"/>
              <p:cNvSpPr/>
              <p:nvPr/>
            </p:nvSpPr>
            <p:spPr>
              <a:xfrm>
                <a:off x="3492443" y="5532805"/>
                <a:ext cx="68953" cy="7493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ovéPole 5"/>
            <p:cNvSpPr txBox="1"/>
            <p:nvPr/>
          </p:nvSpPr>
          <p:spPr>
            <a:xfrm>
              <a:off x="7768716" y="5287256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6818762" y="3336313"/>
            <a:ext cx="1997287" cy="1455731"/>
            <a:chOff x="6818762" y="3413429"/>
            <a:chExt cx="1997287" cy="1455731"/>
          </a:xfrm>
        </p:grpSpPr>
        <p:sp>
          <p:nvSpPr>
            <p:cNvPr id="142" name="Rovnoramenný trojúhelník 141"/>
            <p:cNvSpPr/>
            <p:nvPr/>
          </p:nvSpPr>
          <p:spPr>
            <a:xfrm>
              <a:off x="8319606" y="4080550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" name="Přímá spojnice 142"/>
            <p:cNvCxnSpPr/>
            <p:nvPr/>
          </p:nvCxnSpPr>
          <p:spPr>
            <a:xfrm>
              <a:off x="6989313" y="3436850"/>
              <a:ext cx="0" cy="1279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Přímá spojnice 143"/>
            <p:cNvCxnSpPr/>
            <p:nvPr/>
          </p:nvCxnSpPr>
          <p:spPr>
            <a:xfrm flipH="1">
              <a:off x="6989314" y="4716715"/>
              <a:ext cx="18001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 Box 87"/>
            <p:cNvSpPr txBox="1">
              <a:spLocks noChangeArrowheads="1"/>
            </p:cNvSpPr>
            <p:nvPr/>
          </p:nvSpPr>
          <p:spPr bwMode="auto">
            <a:xfrm>
              <a:off x="8717505" y="4725486"/>
              <a:ext cx="98544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46" name="Ovál 145"/>
            <p:cNvSpPr/>
            <p:nvPr/>
          </p:nvSpPr>
          <p:spPr>
            <a:xfrm>
              <a:off x="7745244" y="363721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ovnoramenný trojúhelník 146"/>
            <p:cNvSpPr/>
            <p:nvPr/>
          </p:nvSpPr>
          <p:spPr>
            <a:xfrm>
              <a:off x="8083948" y="3932773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Rovnoramenný trojúhelník 147"/>
            <p:cNvSpPr/>
            <p:nvPr/>
          </p:nvSpPr>
          <p:spPr>
            <a:xfrm>
              <a:off x="8319606" y="4278367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Rovnoramenný trojúhelník 148"/>
            <p:cNvSpPr/>
            <p:nvPr/>
          </p:nvSpPr>
          <p:spPr>
            <a:xfrm>
              <a:off x="8014445" y="4302216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Rovnoramenný trojúhelník 149"/>
            <p:cNvSpPr/>
            <p:nvPr/>
          </p:nvSpPr>
          <p:spPr>
            <a:xfrm>
              <a:off x="8111099" y="4132218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1" name="Rovnoramenný trojúhelník 150"/>
            <p:cNvSpPr/>
            <p:nvPr/>
          </p:nvSpPr>
          <p:spPr>
            <a:xfrm>
              <a:off x="7772825" y="4278367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Rovnoramenný trojúhelník 151"/>
            <p:cNvSpPr/>
            <p:nvPr/>
          </p:nvSpPr>
          <p:spPr>
            <a:xfrm>
              <a:off x="8526583" y="4154439"/>
              <a:ext cx="113388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" name="Rovnoramenný trojúhelník 152"/>
            <p:cNvSpPr/>
            <p:nvPr/>
          </p:nvSpPr>
          <p:spPr>
            <a:xfrm>
              <a:off x="8537308" y="4376105"/>
              <a:ext cx="111856" cy="97737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Rovnoramenný trojúhelník 153"/>
            <p:cNvSpPr/>
            <p:nvPr/>
          </p:nvSpPr>
          <p:spPr>
            <a:xfrm>
              <a:off x="7922988" y="4148284"/>
              <a:ext cx="111855" cy="9610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Ovál 154"/>
            <p:cNvSpPr/>
            <p:nvPr/>
          </p:nvSpPr>
          <p:spPr>
            <a:xfrm>
              <a:off x="7985811" y="383195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>
              <a:off x="7463571" y="3988335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>
              <a:off x="7806488" y="4006662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>
              <a:off x="7667482" y="3858884"/>
              <a:ext cx="68952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ál 158"/>
            <p:cNvSpPr/>
            <p:nvPr/>
          </p:nvSpPr>
          <p:spPr>
            <a:xfrm>
              <a:off x="7180411" y="3793599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>
              <a:off x="7458973" y="3783953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>
              <a:off x="7319417" y="3636176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>
              <a:off x="7528476" y="3562287"/>
              <a:ext cx="68953" cy="749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" name="Skupina 162"/>
            <p:cNvGrpSpPr/>
            <p:nvPr/>
          </p:nvGrpSpPr>
          <p:grpSpPr>
            <a:xfrm>
              <a:off x="7537662" y="3798614"/>
              <a:ext cx="69503" cy="73889"/>
              <a:chOff x="3031840" y="6969224"/>
              <a:chExt cx="72008" cy="72008"/>
            </a:xfrm>
          </p:grpSpPr>
          <p:cxnSp>
            <p:nvCxnSpPr>
              <p:cNvPr id="169" name="Přímá spojnice 16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Přímá spojnice 16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Skupina 163"/>
            <p:cNvGrpSpPr/>
            <p:nvPr/>
          </p:nvGrpSpPr>
          <p:grpSpPr>
            <a:xfrm>
              <a:off x="8211912" y="4192495"/>
              <a:ext cx="69503" cy="73889"/>
              <a:chOff x="3031840" y="6969224"/>
              <a:chExt cx="72008" cy="72008"/>
            </a:xfrm>
          </p:grpSpPr>
          <p:cxnSp>
            <p:nvCxnSpPr>
              <p:cNvPr id="167" name="Přímá spojnice 16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 Box 87"/>
            <p:cNvSpPr txBox="1">
              <a:spLocks noChangeArrowheads="1"/>
            </p:cNvSpPr>
            <p:nvPr/>
          </p:nvSpPr>
          <p:spPr bwMode="auto">
            <a:xfrm>
              <a:off x="6818762" y="3413429"/>
              <a:ext cx="98543" cy="14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7853972" y="3861048"/>
              <a:ext cx="68953" cy="7493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TextovéPole 170"/>
            <p:cNvSpPr txBox="1"/>
            <p:nvPr/>
          </p:nvSpPr>
          <p:spPr>
            <a:xfrm>
              <a:off x="7764293" y="3631072"/>
              <a:ext cx="47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rgbClr val="0000FF"/>
                  </a:solidFill>
                </a:rPr>
                <a:t>?</a:t>
              </a:r>
              <a:endParaRPr lang="cs-CZ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7572414" y="3835559"/>
              <a:ext cx="307449" cy="6180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/>
            <p:cNvCxnSpPr/>
            <p:nvPr/>
          </p:nvCxnSpPr>
          <p:spPr>
            <a:xfrm>
              <a:off x="7901038" y="3906887"/>
              <a:ext cx="345626" cy="32255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Skupina 60"/>
          <p:cNvGrpSpPr/>
          <p:nvPr/>
        </p:nvGrpSpPr>
        <p:grpSpPr>
          <a:xfrm>
            <a:off x="6094555" y="908720"/>
            <a:ext cx="2869933" cy="2170746"/>
            <a:chOff x="5950539" y="985836"/>
            <a:chExt cx="2869933" cy="2170746"/>
          </a:xfrm>
        </p:grpSpPr>
        <p:pic>
          <p:nvPicPr>
            <p:cNvPr id="173" name="Picture 603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8" b="3968"/>
            <a:stretch/>
          </p:blipFill>
          <p:spPr bwMode="auto">
            <a:xfrm>
              <a:off x="5950539" y="985836"/>
              <a:ext cx="2869933" cy="2170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Obdélník 56"/>
            <p:cNvSpPr/>
            <p:nvPr/>
          </p:nvSpPr>
          <p:spPr>
            <a:xfrm>
              <a:off x="7956376" y="2801530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Obdélník 174"/>
            <p:cNvSpPr/>
            <p:nvPr/>
          </p:nvSpPr>
          <p:spPr>
            <a:xfrm>
              <a:off x="6809251" y="2852936"/>
              <a:ext cx="299319" cy="26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6698332" y="2709500"/>
              <a:ext cx="144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177" name="Přímá spojnice 176"/>
            <p:cNvCxnSpPr/>
            <p:nvPr/>
          </p:nvCxnSpPr>
          <p:spPr>
            <a:xfrm>
              <a:off x="7511628" y="1588542"/>
              <a:ext cx="0" cy="36004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 Box 87"/>
            <p:cNvSpPr txBox="1">
              <a:spLocks noChangeArrowheads="1"/>
            </p:cNvSpPr>
            <p:nvPr/>
          </p:nvSpPr>
          <p:spPr bwMode="auto">
            <a:xfrm flipH="1">
              <a:off x="8172400" y="2709500"/>
              <a:ext cx="1755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8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srovnání 2 klasifikátorů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755650" y="1628775"/>
            <a:ext cx="192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/>
              <a:t>Matice záměn: </a:t>
            </a:r>
            <a:endParaRPr lang="en-US" alt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245100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254625"/>
            <a:ext cx="4000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1"/>
          <p:cNvSpPr txBox="1">
            <a:spLocks noChangeArrowheads="1"/>
          </p:cNvSpPr>
          <p:nvPr/>
        </p:nvSpPr>
        <p:spPr bwMode="auto">
          <a:xfrm>
            <a:off x="827088" y="484505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McNemarův</a:t>
            </a:r>
            <a:r>
              <a:rPr lang="cs-CZ" altLang="en-US" sz="2000" b="1" dirty="0"/>
              <a:t> test:</a:t>
            </a:r>
            <a:endParaRPr lang="en-US" altLang="en-US" sz="2000" b="1" dirty="0"/>
          </a:p>
        </p:txBody>
      </p:sp>
      <p:sp>
        <p:nvSpPr>
          <p:cNvPr id="9" name="TextovéPole 12"/>
          <p:cNvSpPr txBox="1">
            <a:spLocks noChangeArrowheads="1"/>
          </p:cNvSpPr>
          <p:nvPr/>
        </p:nvSpPr>
        <p:spPr bwMode="auto">
          <a:xfrm>
            <a:off x="4860925" y="4813300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Dvouvýb</a:t>
            </a:r>
            <a:r>
              <a:rPr lang="cs-CZ" altLang="en-US" sz="2000" b="1" dirty="0"/>
              <a:t>. binomický test:</a:t>
            </a:r>
            <a:endParaRPr lang="en-US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8288386"/>
                  </p:ext>
                </p:extLst>
              </p:nvPr>
            </p:nvGraphicFramePr>
            <p:xfrm>
              <a:off x="2835703" y="2924944"/>
              <a:ext cx="4904649" cy="1246208"/>
            </p:xfrm>
            <a:graphic>
              <a:graphicData uri="http://schemas.openxmlformats.org/drawingml/2006/table">
                <a:tbl>
                  <a:tblPr/>
                  <a:tblGrid>
                    <a:gridCol w="1592281"/>
                    <a:gridCol w="1656184"/>
                    <a:gridCol w="1656184"/>
                  </a:tblGrid>
                  <a:tr h="210088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r>
                            <a:rPr lang="en-US" sz="1600" b="0" i="0" dirty="0" smtClean="0"/>
                            <a:t>:</a:t>
                          </a:r>
                          <a:r>
                            <a:rPr lang="en-US" sz="1600" b="0" i="0" baseline="0" dirty="0" smtClean="0"/>
                            <a:t> LDA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r>
                            <a:rPr lang="en-US" sz="1600" b="0" i="0" baseline="0" dirty="0" smtClean="0"/>
                            <a:t>: 9-nn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10088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s-CZ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10088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cs-CZ" sz="1600" b="0" i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333269"/>
                  </p:ext>
                </p:extLst>
              </p:nvPr>
            </p:nvGraphicFramePr>
            <p:xfrm>
              <a:off x="2835703" y="2924944"/>
              <a:ext cx="4904649" cy="1246208"/>
            </p:xfrm>
            <a:graphic>
              <a:graphicData uri="http://schemas.openxmlformats.org/drawingml/2006/table">
                <a:tbl>
                  <a:tblPr/>
                  <a:tblGrid>
                    <a:gridCol w="1592281"/>
                    <a:gridCol w="1656184"/>
                    <a:gridCol w="1656184"/>
                  </a:tblGrid>
                  <a:tr h="311552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Klasifikátor 1</a:t>
                          </a:r>
                          <a:r>
                            <a:rPr lang="en-US" sz="1600" b="0" i="0" dirty="0" smtClean="0"/>
                            <a:t>:</a:t>
                          </a:r>
                          <a:r>
                            <a:rPr lang="en-US" sz="1600" b="0" i="0" baseline="0" dirty="0" smtClean="0"/>
                            <a:t> LDA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Klasifikátor</a:t>
                          </a:r>
                          <a:r>
                            <a:rPr lang="cs-CZ" sz="1600" b="0" i="0" baseline="0" dirty="0" smtClean="0"/>
                            <a:t> 2</a:t>
                          </a:r>
                          <a:r>
                            <a:rPr lang="en-US" sz="1600" b="0" i="0" baseline="0" dirty="0" smtClean="0"/>
                            <a:t>: 9-nn</a:t>
                          </a:r>
                          <a:endParaRPr lang="en-US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 sz="1300" dirty="0"/>
                        </a:p>
                      </a:txBody>
                      <a:tcPr marL="67733" marR="67733" marT="33867" marB="33867">
                        <a:lnL>
                          <a:noFill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11552">
                    <a:tc vMerge="1">
                      <a:txBody>
                        <a:bodyPr/>
                        <a:lstStyle/>
                        <a:p>
                          <a:endParaRPr lang="cs-CZ" sz="1800" b="0" i="0" dirty="0"/>
                        </a:p>
                      </a:txBody>
                      <a:tcPr marL="67733" marR="67733" marT="33867" marB="33867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Správně</a:t>
                          </a:r>
                          <a:r>
                            <a:rPr lang="en-US" sz="1600" b="0" i="0" dirty="0" smtClean="0"/>
                            <a:t> (1)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600" b="0" i="0" dirty="0" smtClean="0"/>
                            <a:t>Chybně</a:t>
                          </a:r>
                          <a:r>
                            <a:rPr lang="en-US" sz="1600" b="0" i="0" dirty="0" smtClean="0"/>
                            <a:t> 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600" b="0" i="0" dirty="0" smtClean="0"/>
                            <a:t>Správně (1)</a:t>
                          </a:r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5956" t="-209804" r="-100000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5956" t="-209804" b="-129412"/>
                          </a:stretch>
                        </a:blipFill>
                      </a:tcPr>
                    </a:tc>
                  </a:tr>
                  <a:tr h="311552">
                    <a:tc>
                      <a:txBody>
                        <a:bodyPr/>
                        <a:lstStyle/>
                        <a:p>
                          <a:r>
                            <a:rPr lang="cs-CZ" sz="1600" b="0" i="0" dirty="0" smtClean="0"/>
                            <a:t>Chybně </a:t>
                          </a:r>
                          <a:r>
                            <a:rPr lang="en-US" sz="1600" b="0" i="0" dirty="0" smtClean="0"/>
                            <a:t>(0)</a:t>
                          </a:r>
                          <a:endParaRPr lang="cs-CZ" sz="1600" b="0" i="0" dirty="0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95956" t="-309804" r="-100000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7717" marR="67717" marT="33856" marB="33856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5956" t="-309804" b="-29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1" name="Skupina 10"/>
          <p:cNvGrpSpPr/>
          <p:nvPr/>
        </p:nvGrpSpPr>
        <p:grpSpPr>
          <a:xfrm>
            <a:off x="3396580" y="1374775"/>
            <a:ext cx="3695700" cy="1190625"/>
            <a:chOff x="3108325" y="1374775"/>
            <a:chExt cx="3695700" cy="119062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325" y="1374775"/>
              <a:ext cx="36957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15"/>
            <p:cNvSpPr txBox="1">
              <a:spLocks noChangeArrowheads="1"/>
            </p:cNvSpPr>
            <p:nvPr/>
          </p:nvSpPr>
          <p:spPr bwMode="auto">
            <a:xfrm>
              <a:off x="5430838" y="1473200"/>
              <a:ext cx="792162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cs-CZ" altLang="en-US" sz="1400" dirty="0"/>
                <a:t>9-nn</a:t>
              </a:r>
              <a:endParaRPr lang="en-US" altLang="en-US" sz="1400" dirty="0"/>
            </a:p>
          </p:txBody>
        </p:sp>
        <p:sp>
          <p:nvSpPr>
            <p:cNvPr id="14" name="TextovéPole 15"/>
            <p:cNvSpPr txBox="1">
              <a:spLocks noChangeArrowheads="1"/>
            </p:cNvSpPr>
            <p:nvPr/>
          </p:nvSpPr>
          <p:spPr bwMode="auto">
            <a:xfrm>
              <a:off x="3419872" y="1473200"/>
              <a:ext cx="792162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altLang="en-US" sz="1400" dirty="0" smtClean="0"/>
                <a:t>LDA</a:t>
              </a:r>
              <a:endParaRPr lang="en-US" altLang="en-US" sz="1400" dirty="0"/>
            </a:p>
          </p:txBody>
        </p:sp>
        <p:sp>
          <p:nvSpPr>
            <p:cNvPr id="15" name="TextovéPole 15"/>
            <p:cNvSpPr txBox="1">
              <a:spLocks noChangeArrowheads="1"/>
            </p:cNvSpPr>
            <p:nvPr/>
          </p:nvSpPr>
          <p:spPr bwMode="auto">
            <a:xfrm>
              <a:off x="3659046" y="2228014"/>
              <a:ext cx="107473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cs-CZ" altLang="en-US" sz="1400" dirty="0" smtClean="0"/>
                <a:t>správnost</a:t>
              </a:r>
              <a:endParaRPr lang="en-US" altLang="en-US" sz="1400" dirty="0"/>
            </a:p>
          </p:txBody>
        </p:sp>
        <p:sp>
          <p:nvSpPr>
            <p:cNvPr id="16" name="TextovéPole 15"/>
            <p:cNvSpPr txBox="1">
              <a:spLocks noChangeArrowheads="1"/>
            </p:cNvSpPr>
            <p:nvPr/>
          </p:nvSpPr>
          <p:spPr bwMode="auto">
            <a:xfrm>
              <a:off x="5675270" y="2228014"/>
              <a:ext cx="107473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cs-CZ" altLang="en-US" sz="1400" dirty="0" smtClean="0"/>
                <a:t>správnost</a:t>
              </a:r>
              <a:endParaRPr lang="en-US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471516" y="6011996"/>
                <a:ext cx="3956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dirty="0" smtClean="0"/>
                  <a:t>Protože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&gt;3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841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16" y="6011996"/>
                <a:ext cx="395646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4788024" y="6011996"/>
                <a:ext cx="4265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/>
                  <a:t>Protože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cs-CZ" dirty="0" smtClean="0"/>
                  <a:t>1</a:t>
                </a:r>
                <a:r>
                  <a:rPr lang="en-US" dirty="0" smtClean="0"/>
                  <a:t>,</a:t>
                </a:r>
                <a:r>
                  <a:rPr lang="cs-CZ" dirty="0" smtClean="0"/>
                  <a:t>96, </a:t>
                </a:r>
                <a:r>
                  <a:rPr lang="en-US" dirty="0" smtClean="0"/>
                  <a:t>ne</a:t>
                </a:r>
                <a:r>
                  <a:rPr lang="cs-CZ" dirty="0" smtClean="0"/>
                  <a:t>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011996"/>
                <a:ext cx="426527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4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7"/>
          <p:cNvSpPr txBox="1">
            <a:spLocks noChangeArrowheads="1"/>
          </p:cNvSpPr>
          <p:nvPr/>
        </p:nvSpPr>
        <p:spPr bwMode="auto">
          <a:xfrm>
            <a:off x="755650" y="3081154"/>
            <a:ext cx="1920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 smtClean="0"/>
              <a:t>Shody u klasifikátorů: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18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3 a více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3141663"/>
            <a:ext cx="311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Cochranův</a:t>
            </a:r>
            <a:r>
              <a:rPr lang="cs-CZ" altLang="en-US" sz="2000" b="1" dirty="0"/>
              <a:t> Q test:</a:t>
            </a:r>
            <a:endParaRPr lang="en-US" alt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33775"/>
            <a:ext cx="2981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622300" y="4581525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/>
              <a:t>F-test:</a:t>
            </a:r>
            <a:endParaRPr lang="en-US" altLang="en-US" sz="20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497681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10"/>
          <p:cNvSpPr txBox="1">
            <a:spLocks noChangeArrowheads="1"/>
          </p:cNvSpPr>
          <p:nvPr/>
        </p:nvSpPr>
        <p:spPr bwMode="auto">
          <a:xfrm>
            <a:off x="622300" y="5745163"/>
            <a:ext cx="852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dirty="0" err="1">
                <a:solidFill>
                  <a:srgbClr val="FF0000"/>
                </a:solidFill>
              </a:rPr>
              <a:t>Looney</a:t>
            </a:r>
            <a:r>
              <a:rPr lang="cs-CZ" altLang="en-US" sz="2000" dirty="0">
                <a:solidFill>
                  <a:srgbClr val="FF0000"/>
                </a:solidFill>
              </a:rPr>
              <a:t> doporučuje F-test, protože je méně konzervativní.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6165850"/>
            <a:ext cx="6019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621852" y="1340768"/>
                <a:ext cx="834263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Testuje se, zda jsou statisticky významně odlišné správnosti klasifikátorů měřené na stejných  testovacích datech – tzn.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000" b="0" i="1" smtClean="0">
                        <a:latin typeface="Cambria Math"/>
                      </a:rPr>
                      <m:t>=…=</m:t>
                    </m:r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sz="2000" dirty="0" smtClean="0"/>
                  <a:t> 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cs-CZ" sz="2000" dirty="0" smtClean="0"/>
                  <a:t> je správnost L-</a:t>
                </a:r>
                <a:r>
                  <a:rPr lang="cs-CZ" sz="2000" dirty="0" err="1" smtClean="0"/>
                  <a:t>tého</a:t>
                </a:r>
                <a:r>
                  <a:rPr lang="cs-CZ" sz="2000" dirty="0" smtClean="0"/>
                  <a:t> klasifikátoru. Poté je možno srovnávat správnosti klasifikátorů vždy po dvou, aby se zjistilo, které klasifikátory se od sebe liší.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2" y="1340768"/>
                <a:ext cx="8342636" cy="1631216"/>
              </a:xfrm>
              <a:prstGeom prst="rect">
                <a:avLst/>
              </a:prstGeom>
              <a:blipFill rotWithShape="1">
                <a:blip r:embed="rId6"/>
                <a:stretch>
                  <a:fillRect l="-730" t="-1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3894490" y="3781028"/>
                <a:ext cx="44219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 smtClean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90" y="3781028"/>
                <a:ext cx="442192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544201" y="5047901"/>
                <a:ext cx="64442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dirty="0" smtClean="0"/>
                  <a:t>Pokud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𝑐𝑎𝑙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cs-CZ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−1,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𝐿</m:t>
                        </m:r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𝑡𝑠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cs-CZ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01" y="5047901"/>
                <a:ext cx="644420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srovnání 3 a více klasifikátorů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 dirty="0"/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622300" y="3789363"/>
            <a:ext cx="2490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 dirty="0" err="1"/>
              <a:t>Cochranův</a:t>
            </a:r>
            <a:r>
              <a:rPr lang="cs-CZ" altLang="en-US" sz="2000" b="1" dirty="0"/>
              <a:t> Q test:</a:t>
            </a:r>
            <a:endParaRPr lang="en-US" altLang="en-US" sz="2000" b="1" dirty="0"/>
          </a:p>
        </p:txBody>
      </p:sp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622300" y="5373688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 b="1"/>
              <a:t>F-test:</a:t>
            </a:r>
            <a:endParaRPr lang="en-US" altLang="en-US" sz="2000" b="1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700213"/>
            <a:ext cx="62420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1"/>
          <p:cNvSpPr txBox="1">
            <a:spLocks noChangeArrowheads="1"/>
          </p:cNvSpPr>
          <p:nvPr/>
        </p:nvSpPr>
        <p:spPr bwMode="auto">
          <a:xfrm>
            <a:off x="611188" y="2000250"/>
            <a:ext cx="192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2000"/>
              <a:t>Matice </a:t>
            </a:r>
          </a:p>
          <a:p>
            <a:pPr eaLnBrk="1" hangingPunct="1"/>
            <a:r>
              <a:rPr lang="cs-CZ" altLang="en-US" sz="2000"/>
              <a:t>záměn: </a:t>
            </a:r>
            <a:endParaRPr lang="en-US" altLang="en-US" sz="20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644900"/>
            <a:ext cx="5543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5310188"/>
            <a:ext cx="2295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5"/>
          <p:cNvSpPr txBox="1">
            <a:spLocks noChangeArrowheads="1"/>
          </p:cNvSpPr>
          <p:nvPr/>
        </p:nvSpPr>
        <p:spPr bwMode="auto">
          <a:xfrm>
            <a:off x="4681217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1400" dirty="0"/>
              <a:t>9-nn</a:t>
            </a:r>
            <a:endParaRPr lang="en-US" altLang="en-US" sz="1400" dirty="0"/>
          </a:p>
        </p:txBody>
      </p:sp>
      <p:sp>
        <p:nvSpPr>
          <p:cNvPr id="12" name="TextovéPole 15"/>
          <p:cNvSpPr txBox="1">
            <a:spLocks noChangeArrowheads="1"/>
          </p:cNvSpPr>
          <p:nvPr/>
        </p:nvSpPr>
        <p:spPr bwMode="auto">
          <a:xfrm>
            <a:off x="2339752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en-US" sz="1400" dirty="0" smtClean="0"/>
              <a:t>LDA</a:t>
            </a:r>
            <a:endParaRPr lang="en-US" altLang="en-US" sz="1400" dirty="0"/>
          </a:p>
        </p:txBody>
      </p:sp>
      <p:sp>
        <p:nvSpPr>
          <p:cNvPr id="13" name="TextovéPole 15"/>
          <p:cNvSpPr txBox="1">
            <a:spLocks noChangeArrowheads="1"/>
          </p:cNvSpPr>
          <p:nvPr/>
        </p:nvSpPr>
        <p:spPr bwMode="auto">
          <a:xfrm>
            <a:off x="6959765" y="1844948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en-US" sz="1400" dirty="0" err="1" smtClean="0"/>
              <a:t>Parzen</a:t>
            </a:r>
            <a:endParaRPr lang="en-US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843808" y="4388910"/>
                <a:ext cx="5640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Protože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=5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991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en-US" dirty="0" smtClean="0"/>
                  <a:t>ne</a:t>
                </a:r>
                <a:r>
                  <a:rPr lang="cs-CZ" dirty="0" smtClean="0"/>
                  <a:t>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388910"/>
                <a:ext cx="564033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3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843808" y="5910370"/>
                <a:ext cx="54726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 smtClean="0"/>
                  <a:t>P</a:t>
                </a:r>
                <a:r>
                  <a:rPr lang="en-US" dirty="0" smtClean="0"/>
                  <a:t>roto</a:t>
                </a:r>
                <a:r>
                  <a:rPr lang="cs-CZ" dirty="0" smtClean="0"/>
                  <a:t>že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𝑐𝑎𝑙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cs-CZ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0" smtClean="0">
                            <a:latin typeface="Cambria Math"/>
                          </a:rPr>
                          <m:t>2</m:t>
                        </m:r>
                        <m:r>
                          <a:rPr lang="en-US" b="0" i="0" smtClean="0">
                            <a:latin typeface="Cambria Math"/>
                          </a:rPr>
                          <m:t>;</m:t>
                        </m:r>
                        <m:r>
                          <a:rPr lang="cs-CZ" b="0" i="0" smtClean="0">
                            <a:latin typeface="Cambria Math"/>
                          </a:rPr>
                          <m:t>198</m:t>
                        </m:r>
                      </m:e>
                    </m:d>
                    <m:r>
                      <a:rPr lang="cs-CZ" b="0" i="0" smtClean="0">
                        <a:latin typeface="Cambria Math"/>
                      </a:rPr>
                      <m:t>=3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cs-CZ" b="0" i="0" smtClean="0">
                        <a:latin typeface="Cambria Math"/>
                      </a:rPr>
                      <m:t>09</m:t>
                    </m:r>
                  </m:oMath>
                </a14:m>
                <a:r>
                  <a:rPr lang="cs-CZ" dirty="0" smtClean="0"/>
                  <a:t>, zamítáme </a:t>
                </a:r>
                <a:r>
                  <a:rPr lang="cs-CZ" i="1" dirty="0" smtClean="0"/>
                  <a:t>H</a:t>
                </a:r>
                <a:r>
                  <a:rPr lang="cs-CZ" i="1" baseline="-25000" dirty="0" smtClean="0"/>
                  <a:t>0</a:t>
                </a:r>
                <a:r>
                  <a:rPr lang="cs-CZ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910370"/>
                <a:ext cx="547260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03" t="-8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2639359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  <p:sp>
        <p:nvSpPr>
          <p:cNvPr id="17" name="TextovéPole 15"/>
          <p:cNvSpPr txBox="1">
            <a:spLocks noChangeArrowheads="1"/>
          </p:cNvSpPr>
          <p:nvPr/>
        </p:nvSpPr>
        <p:spPr bwMode="auto">
          <a:xfrm>
            <a:off x="4920465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  <p:sp>
        <p:nvSpPr>
          <p:cNvPr id="18" name="TextovéPole 15"/>
          <p:cNvSpPr txBox="1">
            <a:spLocks noChangeArrowheads="1"/>
          </p:cNvSpPr>
          <p:nvPr/>
        </p:nvSpPr>
        <p:spPr bwMode="auto">
          <a:xfrm>
            <a:off x="7212217" y="2720495"/>
            <a:ext cx="1074738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en-US" sz="1400" dirty="0" smtClean="0"/>
              <a:t>správnost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310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Hodnocení úspěšnosti klasifikace a srovnání klasifikátorů </a:t>
            </a:r>
            <a:r>
              <a:rPr lang="cs-CZ" dirty="0" smtClean="0"/>
              <a:t>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výpočet úspěšnosti klasifikace (správnosti, chyby, senzitivity, specificity a přesnosti) pomocí matice záměn</a:t>
            </a:r>
          </a:p>
          <a:p>
            <a:r>
              <a:rPr lang="cs-CZ" dirty="0"/>
              <a:t>výpočet intervalu spolehlivosti pro správnost a chybu</a:t>
            </a:r>
          </a:p>
          <a:p>
            <a:r>
              <a:rPr lang="cs-CZ" dirty="0"/>
              <a:t>volba </a:t>
            </a:r>
            <a:r>
              <a:rPr lang="cs-CZ" dirty="0" err="1"/>
              <a:t>trénovacího</a:t>
            </a:r>
            <a:r>
              <a:rPr lang="cs-CZ" dirty="0"/>
              <a:t> a testovacího souboru:</a:t>
            </a:r>
          </a:p>
          <a:p>
            <a:pPr lvl="1"/>
            <a:r>
              <a:rPr lang="cs-CZ" dirty="0" err="1"/>
              <a:t>resubstituce</a:t>
            </a:r>
            <a:endParaRPr lang="cs-CZ" dirty="0"/>
          </a:p>
          <a:p>
            <a:pPr lvl="1"/>
            <a:r>
              <a:rPr lang="cs-CZ" dirty="0"/>
              <a:t>náhodný výběr s opakováním (</a:t>
            </a:r>
            <a:r>
              <a:rPr lang="cs-CZ" dirty="0" err="1"/>
              <a:t>bootstrap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predikční testování externí validací (hold-</a:t>
            </a:r>
            <a:r>
              <a:rPr lang="cs-CZ" dirty="0" err="1"/>
              <a:t>out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křížová validace (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validation</a:t>
            </a:r>
            <a:r>
              <a:rPr lang="cs-CZ" dirty="0"/>
              <a:t>): k-násobná, „odlož-jeden-mimo“</a:t>
            </a:r>
          </a:p>
          <a:p>
            <a:r>
              <a:rPr lang="cs-CZ" dirty="0"/>
              <a:t>srovnání úspěšnosti klasifikace s náhodnou klasifikací</a:t>
            </a:r>
          </a:p>
          <a:p>
            <a:pPr lvl="1"/>
            <a:r>
              <a:rPr lang="cs-CZ" dirty="0"/>
              <a:t>permutační testování</a:t>
            </a:r>
          </a:p>
          <a:p>
            <a:pPr lvl="1"/>
            <a:r>
              <a:rPr lang="cs-CZ" dirty="0" err="1"/>
              <a:t>jednovýběrový</a:t>
            </a:r>
            <a:r>
              <a:rPr lang="cs-CZ" dirty="0"/>
              <a:t> binomický test</a:t>
            </a:r>
          </a:p>
          <a:p>
            <a:r>
              <a:rPr lang="cs-CZ" dirty="0"/>
              <a:t>srovnání úspěšnosti klasifikace 2 klasifikátorů:</a:t>
            </a:r>
          </a:p>
          <a:p>
            <a:pPr lvl="1"/>
            <a:r>
              <a:rPr lang="cs-CZ" dirty="0" err="1"/>
              <a:t>McNemarův</a:t>
            </a:r>
            <a:r>
              <a:rPr lang="cs-CZ" dirty="0"/>
              <a:t> test</a:t>
            </a:r>
          </a:p>
          <a:p>
            <a:pPr lvl="1"/>
            <a:r>
              <a:rPr lang="cs-CZ" dirty="0" err="1"/>
              <a:t>dvouvýběrový</a:t>
            </a:r>
            <a:r>
              <a:rPr lang="cs-CZ" dirty="0"/>
              <a:t> binomický test</a:t>
            </a:r>
          </a:p>
          <a:p>
            <a:r>
              <a:rPr lang="cs-CZ" dirty="0"/>
              <a:t>srovnání úspěšnosti klasifikace 3 a více klasifikátorů:</a:t>
            </a:r>
          </a:p>
          <a:p>
            <a:pPr lvl="1"/>
            <a:r>
              <a:rPr lang="cs-CZ" dirty="0" err="1"/>
              <a:t>Cochranův</a:t>
            </a:r>
            <a:r>
              <a:rPr lang="cs-CZ" dirty="0"/>
              <a:t> Q test</a:t>
            </a:r>
          </a:p>
          <a:p>
            <a:pPr lvl="1"/>
            <a:r>
              <a:rPr lang="cs-CZ" dirty="0" smtClean="0"/>
              <a:t>F-test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7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en-US" dirty="0"/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1754389" y="2152528"/>
            <a:ext cx="1515905" cy="1455762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Skupina 12"/>
          <p:cNvGrpSpPr/>
          <p:nvPr/>
        </p:nvGrpSpPr>
        <p:grpSpPr>
          <a:xfrm>
            <a:off x="960365" y="1807567"/>
            <a:ext cx="2963563" cy="2160000"/>
            <a:chOff x="960365" y="1807567"/>
            <a:chExt cx="2963563" cy="2160000"/>
          </a:xfrm>
        </p:grpSpPr>
        <p:sp>
          <p:nvSpPr>
            <p:cNvPr id="24" name="Rovnoramenný trojúhelník 23"/>
            <p:cNvSpPr/>
            <p:nvPr/>
          </p:nvSpPr>
          <p:spPr>
            <a:xfrm>
              <a:off x="3187309" y="279743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1213428" y="1842319"/>
              <a:ext cx="0" cy="1899049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H="1">
              <a:off x="1213429" y="3741371"/>
              <a:ext cx="2671125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87"/>
            <p:cNvSpPr txBox="1">
              <a:spLocks noChangeArrowheads="1"/>
            </p:cNvSpPr>
            <p:nvPr/>
          </p:nvSpPr>
          <p:spPr bwMode="auto">
            <a:xfrm>
              <a:off x="3777709" y="3754385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2335074" y="2139625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ovnoramenný trojúhelník 28"/>
            <p:cNvSpPr/>
            <p:nvPr/>
          </p:nvSpPr>
          <p:spPr>
            <a:xfrm>
              <a:off x="2837641" y="2578165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ovnoramenný trojúhelník 29"/>
            <p:cNvSpPr/>
            <p:nvPr/>
          </p:nvSpPr>
          <p:spPr>
            <a:xfrm>
              <a:off x="3187309" y="3090954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vnoramenný trojúhelník 30"/>
            <p:cNvSpPr/>
            <p:nvPr/>
          </p:nvSpPr>
          <p:spPr>
            <a:xfrm>
              <a:off x="2734513" y="3126341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877927" y="2874099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375998" y="3090954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3494420" y="2907071"/>
              <a:ext cx="168244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3510334" y="3235977"/>
              <a:ext cx="165971" cy="14502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598809" y="2897938"/>
              <a:ext cx="165970" cy="142606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ál 36"/>
            <p:cNvSpPr/>
            <p:nvPr/>
          </p:nvSpPr>
          <p:spPr>
            <a:xfrm>
              <a:off x="2572286" y="2428572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ál 37"/>
            <p:cNvSpPr/>
            <p:nvPr/>
          </p:nvSpPr>
          <p:spPr>
            <a:xfrm>
              <a:off x="1917129" y="2660607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ál 38"/>
            <p:cNvSpPr/>
            <p:nvPr/>
          </p:nvSpPr>
          <p:spPr>
            <a:xfrm>
              <a:off x="2425947" y="2687801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ál 39"/>
            <p:cNvSpPr/>
            <p:nvPr/>
          </p:nvSpPr>
          <p:spPr>
            <a:xfrm>
              <a:off x="2219691" y="2468529"/>
              <a:ext cx="102311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1496978" y="2371660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1910306" y="235734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1703234" y="2138077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013435" y="2028441"/>
              <a:ext cx="102312" cy="11118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5" name="Skupina 44"/>
            <p:cNvGrpSpPr/>
            <p:nvPr/>
          </p:nvGrpSpPr>
          <p:grpSpPr>
            <a:xfrm>
              <a:off x="2027065" y="2379101"/>
              <a:ext cx="103128" cy="109636"/>
              <a:chOff x="3031840" y="6969224"/>
              <a:chExt cx="72008" cy="72008"/>
            </a:xfrm>
          </p:grpSpPr>
          <p:cxnSp>
            <p:nvCxnSpPr>
              <p:cNvPr id="51" name="Přímá spojnice 5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Skupina 45"/>
            <p:cNvGrpSpPr/>
            <p:nvPr/>
          </p:nvGrpSpPr>
          <p:grpSpPr>
            <a:xfrm>
              <a:off x="3027513" y="2963538"/>
              <a:ext cx="103128" cy="109636"/>
              <a:chOff x="3031840" y="6969224"/>
              <a:chExt cx="72008" cy="72008"/>
            </a:xfrm>
          </p:grpSpPr>
          <p:cxnSp>
            <p:nvCxnSpPr>
              <p:cNvPr id="49" name="Přímá spojnice 4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 Box 87"/>
            <p:cNvSpPr txBox="1">
              <a:spLocks noChangeArrowheads="1"/>
            </p:cNvSpPr>
            <p:nvPr/>
          </p:nvSpPr>
          <p:spPr bwMode="auto">
            <a:xfrm>
              <a:off x="960365" y="1807567"/>
              <a:ext cx="146218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83568" y="43651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Hranice je </a:t>
            </a:r>
            <a:r>
              <a:rPr lang="cs-CZ" sz="2000" dirty="0" err="1" smtClean="0"/>
              <a:t>nadplocha</a:t>
            </a:r>
            <a:r>
              <a:rPr lang="cs-CZ" sz="2000" dirty="0" smtClean="0"/>
              <a:t> o rozměru o jedna menší než je rozměr prostoru</a:t>
            </a:r>
            <a:endParaRPr lang="en-US" sz="20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683568" y="4753663"/>
            <a:ext cx="8004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ve 2-rozměrném prostoru je hranicí křivka (v lineárním případě přímka)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 3-rozměrném prostoru plocha (v lineárním případě rovina)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683568" y="5589240"/>
                <a:ext cx="56160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dirty="0" smtClean="0"/>
                  <a:t>Hranice je tedy dána rovnicí: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cs-CZ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cs-CZ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sz="2000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cs-CZ" sz="2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cs-CZ" sz="2000" b="1" i="0" smtClean="0">
                        <a:latin typeface="Cambria Math"/>
                      </a:rPr>
                      <m:t>𝐱</m:t>
                    </m:r>
                    <m:r>
                      <a:rPr lang="cs-CZ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89240"/>
                <a:ext cx="561602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08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délník 59"/>
          <p:cNvSpPr/>
          <p:nvPr/>
        </p:nvSpPr>
        <p:spPr>
          <a:xfrm>
            <a:off x="683568" y="6021288"/>
            <a:ext cx="8345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Výpočet hranice různými metodami (např. </a:t>
            </a:r>
            <a:r>
              <a:rPr lang="cs-CZ" sz="2000" dirty="0" err="1" smtClean="0"/>
              <a:t>Fisherova</a:t>
            </a:r>
            <a:r>
              <a:rPr lang="cs-CZ" sz="2000" dirty="0" smtClean="0"/>
              <a:t> LDA, </a:t>
            </a:r>
            <a:r>
              <a:rPr lang="cs-CZ" sz="2000" dirty="0" err="1" smtClean="0"/>
              <a:t>SVM</a:t>
            </a:r>
            <a:r>
              <a:rPr lang="cs-CZ" sz="2000" dirty="0" smtClean="0"/>
              <a:t> apod. – viz dále)</a:t>
            </a:r>
            <a:endParaRPr lang="en-US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1561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2-rozměrný prostor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36096" y="126876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3</a:t>
            </a:r>
            <a:r>
              <a:rPr lang="cs-CZ" sz="2000" dirty="0" smtClean="0"/>
              <a:t>-rozměrný prostor</a:t>
            </a:r>
            <a:endParaRPr lang="en-US" sz="20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547712" y="2281528"/>
            <a:ext cx="1994279" cy="1637800"/>
            <a:chOff x="5547712" y="2281528"/>
            <a:chExt cx="1994279" cy="1637800"/>
          </a:xfrm>
        </p:grpSpPr>
        <p:cxnSp>
          <p:nvCxnSpPr>
            <p:cNvPr id="66" name="Přímá spojnice 65"/>
            <p:cNvCxnSpPr/>
            <p:nvPr/>
          </p:nvCxnSpPr>
          <p:spPr>
            <a:xfrm flipV="1">
              <a:off x="5547712" y="2281528"/>
              <a:ext cx="1037025" cy="563843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V="1">
              <a:off x="6697995" y="3112238"/>
              <a:ext cx="843996" cy="80709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/>
            <p:cNvCxnSpPr/>
            <p:nvPr/>
          </p:nvCxnSpPr>
          <p:spPr>
            <a:xfrm flipH="1" flipV="1">
              <a:off x="5547712" y="2845370"/>
              <a:ext cx="1150283" cy="1073958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>
            <a:xfrm flipH="1" flipV="1">
              <a:off x="6584737" y="2281528"/>
              <a:ext cx="957254" cy="830710"/>
            </a:xfrm>
            <a:prstGeom prst="line">
              <a:avLst/>
            </a:prstGeom>
            <a:ln w="127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5707254" y="1782632"/>
            <a:ext cx="2583657" cy="2082799"/>
            <a:chOff x="5707254" y="1782632"/>
            <a:chExt cx="2583657" cy="2082799"/>
          </a:xfrm>
        </p:grpSpPr>
        <p:sp>
          <p:nvSpPr>
            <p:cNvPr id="62" name="Ovál 61"/>
            <p:cNvSpPr/>
            <p:nvPr/>
          </p:nvSpPr>
          <p:spPr>
            <a:xfrm>
              <a:off x="7120977" y="20330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7470205" y="2132236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7861646" y="23947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7876906" y="277300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Přímá spojnice se šipkou 69"/>
            <p:cNvCxnSpPr/>
            <p:nvPr/>
          </p:nvCxnSpPr>
          <p:spPr>
            <a:xfrm flipV="1">
              <a:off x="6584737" y="1807567"/>
              <a:ext cx="0" cy="13091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70"/>
            <p:cNvCxnSpPr/>
            <p:nvPr/>
          </p:nvCxnSpPr>
          <p:spPr>
            <a:xfrm>
              <a:off x="6584737" y="3112239"/>
              <a:ext cx="151565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/>
            <p:cNvCxnSpPr/>
            <p:nvPr/>
          </p:nvCxnSpPr>
          <p:spPr>
            <a:xfrm flipH="1">
              <a:off x="5707254" y="3116692"/>
              <a:ext cx="877483" cy="6398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ál 72"/>
            <p:cNvSpPr/>
            <p:nvPr/>
          </p:nvSpPr>
          <p:spPr>
            <a:xfrm>
              <a:off x="6744280" y="272049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/>
            <p:cNvSpPr/>
            <p:nvPr/>
          </p:nvSpPr>
          <p:spPr>
            <a:xfrm>
              <a:off x="6913110" y="2890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/>
            <p:cNvSpPr/>
            <p:nvPr/>
          </p:nvSpPr>
          <p:spPr>
            <a:xfrm>
              <a:off x="6983593" y="319364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/>
            <p:cNvSpPr/>
            <p:nvPr/>
          </p:nvSpPr>
          <p:spPr>
            <a:xfrm>
              <a:off x="6744280" y="336253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/>
            <p:cNvSpPr/>
            <p:nvPr/>
          </p:nvSpPr>
          <p:spPr>
            <a:xfrm>
              <a:off x="6345424" y="303280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/>
            <p:cNvSpPr/>
            <p:nvPr/>
          </p:nvSpPr>
          <p:spPr>
            <a:xfrm>
              <a:off x="6353409" y="2799598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/>
            <p:cNvSpPr/>
            <p:nvPr/>
          </p:nvSpPr>
          <p:spPr>
            <a:xfrm>
              <a:off x="6672494" y="3201694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6504966" y="3354482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6193867" y="2880017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6664509" y="2960436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6273638" y="3163825"/>
              <a:ext cx="71786" cy="723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7541992" y="25583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7613778" y="35233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7948833" y="3595740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/>
            <p:cNvSpPr/>
            <p:nvPr/>
          </p:nvSpPr>
          <p:spPr>
            <a:xfrm>
              <a:off x="7789290" y="3764629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/>
            <p:cNvSpPr/>
            <p:nvPr/>
          </p:nvSpPr>
          <p:spPr>
            <a:xfrm>
              <a:off x="7629748" y="3282113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/>
            <p:cNvSpPr/>
            <p:nvPr/>
          </p:nvSpPr>
          <p:spPr>
            <a:xfrm>
              <a:off x="7222907" y="2469871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/>
            <p:cNvSpPr/>
            <p:nvPr/>
          </p:nvSpPr>
          <p:spPr>
            <a:xfrm>
              <a:off x="6816066" y="2075825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/>
            <p:cNvSpPr/>
            <p:nvPr/>
          </p:nvSpPr>
          <p:spPr>
            <a:xfrm>
              <a:off x="7549977" y="2799598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/>
            <p:cNvSpPr/>
            <p:nvPr/>
          </p:nvSpPr>
          <p:spPr>
            <a:xfrm>
              <a:off x="7932406" y="3299594"/>
              <a:ext cx="71786" cy="72369"/>
            </a:xfrm>
            <a:prstGeom prst="ellipse">
              <a:avLst/>
            </a:prstGeom>
            <a:solidFill>
              <a:srgbClr val="339933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>
              <a:off x="8144692" y="3086412"/>
              <a:ext cx="146219" cy="21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4" name="Text Box 87"/>
            <p:cNvSpPr txBox="1">
              <a:spLocks noChangeArrowheads="1"/>
            </p:cNvSpPr>
            <p:nvPr/>
          </p:nvSpPr>
          <p:spPr bwMode="auto">
            <a:xfrm>
              <a:off x="5853051" y="3649987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6355464" y="1782632"/>
              <a:ext cx="139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3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9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8" grpId="0"/>
      <p:bldP spid="10" grpId="0"/>
      <p:bldP spid="60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použití pro lineární klasifikaci</a:t>
            </a:r>
          </a:p>
          <a:p>
            <a:r>
              <a:rPr lang="cs-CZ" dirty="0" smtClean="0"/>
              <a:t>princip: transformace do jednorozměrného prostoru tak, aby se třídy od sebe maximálně oddělily (maximalizace vzdálenosti skupin a minimalizace variability uvnitř skupin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Fisherova</a:t>
            </a:r>
            <a:r>
              <a:rPr lang="cs-CZ" dirty="0" smtClean="0"/>
              <a:t> lineární diskriminace (</a:t>
            </a:r>
            <a:r>
              <a:rPr lang="cs-CZ" dirty="0" err="1" smtClean="0"/>
              <a:t>FLDA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67" name="Přímá spojnice 66"/>
          <p:cNvCxnSpPr/>
          <p:nvPr/>
        </p:nvCxnSpPr>
        <p:spPr>
          <a:xfrm rot="2520000" flipH="1">
            <a:off x="4431423" y="3218554"/>
            <a:ext cx="2" cy="24099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Skupina 125"/>
          <p:cNvGrpSpPr/>
          <p:nvPr/>
        </p:nvGrpSpPr>
        <p:grpSpPr>
          <a:xfrm>
            <a:off x="3066484" y="5680720"/>
            <a:ext cx="2951209" cy="469702"/>
            <a:chOff x="3066484" y="5911626"/>
            <a:chExt cx="2951209" cy="469702"/>
          </a:xfrm>
        </p:grpSpPr>
        <p:cxnSp>
          <p:nvCxnSpPr>
            <p:cNvPr id="30" name="Přímá spojnice 29"/>
            <p:cNvCxnSpPr/>
            <p:nvPr/>
          </p:nvCxnSpPr>
          <p:spPr>
            <a:xfrm rot="5400000">
              <a:off x="4542089" y="4509301"/>
              <a:ext cx="0" cy="2951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ál 48"/>
            <p:cNvSpPr/>
            <p:nvPr/>
          </p:nvSpPr>
          <p:spPr>
            <a:xfrm>
              <a:off x="4110158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ovnoramenný trojúhelník 49"/>
            <p:cNvSpPr/>
            <p:nvPr/>
          </p:nvSpPr>
          <p:spPr>
            <a:xfrm>
              <a:off x="4650106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ovnoramenný trojúhelník 50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ovnoramenný trojúhelník 51"/>
            <p:cNvSpPr/>
            <p:nvPr/>
          </p:nvSpPr>
          <p:spPr>
            <a:xfrm>
              <a:off x="5025783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ovnoramenný trojúhelník 52"/>
            <p:cNvSpPr/>
            <p:nvPr/>
          </p:nvSpPr>
          <p:spPr>
            <a:xfrm>
              <a:off x="4539307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ovnoramenný trojúhelník 53"/>
            <p:cNvSpPr/>
            <p:nvPr/>
          </p:nvSpPr>
          <p:spPr>
            <a:xfrm>
              <a:off x="4693388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ovnoramenný trojúhelník 54"/>
            <p:cNvSpPr/>
            <p:nvPr/>
          </p:nvSpPr>
          <p:spPr>
            <a:xfrm>
              <a:off x="4154126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ovnoramenný trojúhelník 55"/>
            <p:cNvSpPr/>
            <p:nvPr/>
          </p:nvSpPr>
          <p:spPr>
            <a:xfrm>
              <a:off x="5355737" y="5911626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ovnoramenný trojúhelník 56"/>
            <p:cNvSpPr/>
            <p:nvPr/>
          </p:nvSpPr>
          <p:spPr>
            <a:xfrm>
              <a:off x="5372835" y="591162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ovnoramenný trojúhelník 57"/>
            <p:cNvSpPr/>
            <p:nvPr/>
          </p:nvSpPr>
          <p:spPr>
            <a:xfrm>
              <a:off x="4393510" y="591284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ál 58"/>
            <p:cNvSpPr/>
            <p:nvPr/>
          </p:nvSpPr>
          <p:spPr>
            <a:xfrm>
              <a:off x="449366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ál 59"/>
            <p:cNvSpPr/>
            <p:nvPr/>
          </p:nvSpPr>
          <p:spPr>
            <a:xfrm>
              <a:off x="3653797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ál 60"/>
            <p:cNvSpPr/>
            <p:nvPr/>
          </p:nvSpPr>
          <p:spPr>
            <a:xfrm>
              <a:off x="4207790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ál 61"/>
            <p:cNvSpPr/>
            <p:nvPr/>
          </p:nvSpPr>
          <p:spPr>
            <a:xfrm>
              <a:off x="3986193" y="5928725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ál 62"/>
            <p:cNvSpPr/>
            <p:nvPr/>
          </p:nvSpPr>
          <p:spPr>
            <a:xfrm>
              <a:off x="320972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Ovál 63"/>
            <p:cNvSpPr/>
            <p:nvPr/>
          </p:nvSpPr>
          <p:spPr>
            <a:xfrm>
              <a:off x="368311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ál 64"/>
            <p:cNvSpPr/>
            <p:nvPr/>
          </p:nvSpPr>
          <p:spPr>
            <a:xfrm>
              <a:off x="3431321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Ovál 65"/>
            <p:cNvSpPr/>
            <p:nvPr/>
          </p:nvSpPr>
          <p:spPr>
            <a:xfrm>
              <a:off x="3764594" y="592872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3766499" y="6073551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1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2" name="Skupina 71"/>
            <p:cNvGrpSpPr/>
            <p:nvPr/>
          </p:nvGrpSpPr>
          <p:grpSpPr>
            <a:xfrm>
              <a:off x="4849717" y="5932746"/>
              <a:ext cx="110799" cy="110799"/>
              <a:chOff x="3031840" y="6969224"/>
              <a:chExt cx="72008" cy="72008"/>
            </a:xfrm>
          </p:grpSpPr>
          <p:cxnSp>
            <p:nvCxnSpPr>
              <p:cNvPr id="109" name="Přímá spojnice 10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Skupina 72"/>
            <p:cNvGrpSpPr/>
            <p:nvPr/>
          </p:nvGrpSpPr>
          <p:grpSpPr>
            <a:xfrm>
              <a:off x="3779241" y="5932746"/>
              <a:ext cx="110799" cy="110799"/>
              <a:chOff x="3031840" y="6969224"/>
              <a:chExt cx="72008" cy="72008"/>
            </a:xfrm>
          </p:grpSpPr>
          <p:cxnSp>
            <p:nvCxnSpPr>
              <p:cNvPr id="107" name="Přímá spojnice 106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Skupina 126"/>
          <p:cNvGrpSpPr/>
          <p:nvPr/>
        </p:nvGrpSpPr>
        <p:grpSpPr>
          <a:xfrm>
            <a:off x="1784916" y="3382702"/>
            <a:ext cx="512238" cy="1832469"/>
            <a:chOff x="1784916" y="3613608"/>
            <a:chExt cx="512238" cy="1832469"/>
          </a:xfrm>
        </p:grpSpPr>
        <p:cxnSp>
          <p:nvCxnSpPr>
            <p:cNvPr id="29" name="Přímá spojnice 28"/>
            <p:cNvCxnSpPr/>
            <p:nvPr/>
          </p:nvCxnSpPr>
          <p:spPr>
            <a:xfrm>
              <a:off x="2206774" y="3613608"/>
              <a:ext cx="0" cy="18324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ál 30"/>
            <p:cNvSpPr/>
            <p:nvPr/>
          </p:nvSpPr>
          <p:spPr>
            <a:xfrm>
              <a:off x="2151813" y="398808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ovnoramenný trojúhelník 31"/>
            <p:cNvSpPr/>
            <p:nvPr/>
          </p:nvSpPr>
          <p:spPr>
            <a:xfrm>
              <a:off x="2117615" y="4431279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ovnoramenný trojúhelník 32"/>
            <p:cNvSpPr/>
            <p:nvPr/>
          </p:nvSpPr>
          <p:spPr>
            <a:xfrm>
              <a:off x="2117615" y="4949510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ovnoramenný trojúhelník 33"/>
            <p:cNvSpPr/>
            <p:nvPr/>
          </p:nvSpPr>
          <p:spPr>
            <a:xfrm>
              <a:off x="2117615" y="4652876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ovnoramenný trojúhelník 34"/>
            <p:cNvSpPr/>
            <p:nvPr/>
          </p:nvSpPr>
          <p:spPr>
            <a:xfrm>
              <a:off x="2117617" y="4985272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ovnoramenný trojúhelník 35"/>
            <p:cNvSpPr/>
            <p:nvPr/>
          </p:nvSpPr>
          <p:spPr>
            <a:xfrm>
              <a:off x="2117617" y="4730354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ovnoramenný trojúhelník 36"/>
            <p:cNvSpPr/>
            <p:nvPr/>
          </p:nvSpPr>
          <p:spPr>
            <a:xfrm>
              <a:off x="2116395" y="494951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ovnoramenný trojúhelník 37"/>
            <p:cNvSpPr/>
            <p:nvPr/>
          </p:nvSpPr>
          <p:spPr>
            <a:xfrm>
              <a:off x="2116395" y="47710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ovnoramenný trojúhelník 38"/>
            <p:cNvSpPr/>
            <p:nvPr/>
          </p:nvSpPr>
          <p:spPr>
            <a:xfrm>
              <a:off x="2117615" y="5096071"/>
              <a:ext cx="178317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ovnoramenný trojúhelník 39"/>
            <p:cNvSpPr/>
            <p:nvPr/>
          </p:nvSpPr>
          <p:spPr>
            <a:xfrm>
              <a:off x="2117617" y="4747117"/>
              <a:ext cx="178315" cy="144119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ál 40"/>
            <p:cNvSpPr/>
            <p:nvPr/>
          </p:nvSpPr>
          <p:spPr>
            <a:xfrm>
              <a:off x="2151814" y="4280099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ál 41"/>
            <p:cNvSpPr/>
            <p:nvPr/>
          </p:nvSpPr>
          <p:spPr>
            <a:xfrm>
              <a:off x="2151814" y="4514596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ál 42"/>
            <p:cNvSpPr/>
            <p:nvPr/>
          </p:nvSpPr>
          <p:spPr>
            <a:xfrm>
              <a:off x="2151814" y="4542078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ál 43"/>
            <p:cNvSpPr/>
            <p:nvPr/>
          </p:nvSpPr>
          <p:spPr>
            <a:xfrm>
              <a:off x="2151814" y="4320480"/>
              <a:ext cx="109920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ál 44"/>
            <p:cNvSpPr/>
            <p:nvPr/>
          </p:nvSpPr>
          <p:spPr>
            <a:xfrm>
              <a:off x="2151813" y="422258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ál 45"/>
            <p:cNvSpPr/>
            <p:nvPr/>
          </p:nvSpPr>
          <p:spPr>
            <a:xfrm>
              <a:off x="2151813" y="42081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ál 46"/>
            <p:cNvSpPr/>
            <p:nvPr/>
          </p:nvSpPr>
          <p:spPr>
            <a:xfrm>
              <a:off x="2151813" y="398652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ál 47"/>
            <p:cNvSpPr/>
            <p:nvPr/>
          </p:nvSpPr>
          <p:spPr>
            <a:xfrm>
              <a:off x="2151813" y="38757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extovéPole 68"/>
            <p:cNvSpPr txBox="1"/>
            <p:nvPr/>
          </p:nvSpPr>
          <p:spPr>
            <a:xfrm rot="16200000">
              <a:off x="1163214" y="4375954"/>
              <a:ext cx="1551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2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  <p:grpSp>
          <p:nvGrpSpPr>
            <p:cNvPr id="74" name="Skupina 73"/>
            <p:cNvGrpSpPr/>
            <p:nvPr/>
          </p:nvGrpSpPr>
          <p:grpSpPr>
            <a:xfrm>
              <a:off x="2153905" y="4224567"/>
              <a:ext cx="110799" cy="110799"/>
              <a:chOff x="3031840" y="6969224"/>
              <a:chExt cx="72008" cy="72008"/>
            </a:xfrm>
          </p:grpSpPr>
          <p:cxnSp>
            <p:nvCxnSpPr>
              <p:cNvPr id="105" name="Přímá spojnice 104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Přímá spojnice 105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Skupina 74"/>
            <p:cNvGrpSpPr/>
            <p:nvPr/>
          </p:nvGrpSpPr>
          <p:grpSpPr>
            <a:xfrm>
              <a:off x="2153905" y="4820741"/>
              <a:ext cx="110799" cy="110799"/>
              <a:chOff x="3031840" y="6969224"/>
              <a:chExt cx="72008" cy="72008"/>
            </a:xfrm>
          </p:grpSpPr>
          <p:cxnSp>
            <p:nvCxnSpPr>
              <p:cNvPr id="103" name="Přímá spojnice 10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nice 10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Skupina 127"/>
          <p:cNvGrpSpPr/>
          <p:nvPr/>
        </p:nvGrpSpPr>
        <p:grpSpPr>
          <a:xfrm>
            <a:off x="3976521" y="2708920"/>
            <a:ext cx="2650955" cy="1629810"/>
            <a:chOff x="3976521" y="2939826"/>
            <a:chExt cx="2650955" cy="1629810"/>
          </a:xfrm>
        </p:grpSpPr>
        <p:sp>
          <p:nvSpPr>
            <p:cNvPr id="76" name="Ovál 75"/>
            <p:cNvSpPr/>
            <p:nvPr/>
          </p:nvSpPr>
          <p:spPr>
            <a:xfrm>
              <a:off x="4360798" y="2939826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Přímá spojnice 76"/>
            <p:cNvCxnSpPr/>
            <p:nvPr/>
          </p:nvCxnSpPr>
          <p:spPr>
            <a:xfrm rot="7920000" flipH="1">
              <a:off x="5301998" y="2477474"/>
              <a:ext cx="2" cy="2650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vnoramenný trojúhelník 77"/>
            <p:cNvSpPr/>
            <p:nvPr/>
          </p:nvSpPr>
          <p:spPr>
            <a:xfrm>
              <a:off x="5240157" y="374339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9" name="Ovál 78"/>
            <p:cNvSpPr/>
            <p:nvPr/>
          </p:nvSpPr>
          <p:spPr>
            <a:xfrm>
              <a:off x="4385413" y="2960017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Ovál 79"/>
            <p:cNvSpPr/>
            <p:nvPr/>
          </p:nvSpPr>
          <p:spPr>
            <a:xfrm>
              <a:off x="4605253" y="3165392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Ovál 80"/>
            <p:cNvSpPr/>
            <p:nvPr/>
          </p:nvSpPr>
          <p:spPr>
            <a:xfrm>
              <a:off x="4747124" y="3285084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ál 81"/>
            <p:cNvSpPr/>
            <p:nvPr/>
          </p:nvSpPr>
          <p:spPr>
            <a:xfrm>
              <a:off x="4499346" y="3068521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Ovál 82"/>
            <p:cNvSpPr/>
            <p:nvPr/>
          </p:nvSpPr>
          <p:spPr>
            <a:xfrm>
              <a:off x="5101507" y="3615915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Ovál 83"/>
            <p:cNvSpPr/>
            <p:nvPr/>
          </p:nvSpPr>
          <p:spPr>
            <a:xfrm>
              <a:off x="4768234" y="330707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ál 84"/>
            <p:cNvSpPr/>
            <p:nvPr/>
          </p:nvSpPr>
          <p:spPr>
            <a:xfrm>
              <a:off x="5072191" y="3586600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Ovál 85"/>
            <p:cNvSpPr/>
            <p:nvPr/>
          </p:nvSpPr>
          <p:spPr>
            <a:xfrm>
              <a:off x="4840600" y="3370479"/>
              <a:ext cx="109922" cy="1123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ovnoramenný trojúhelník 86"/>
            <p:cNvSpPr/>
            <p:nvPr/>
          </p:nvSpPr>
          <p:spPr>
            <a:xfrm>
              <a:off x="5266461" y="377068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8" name="Rovnoramenný trojúhelník 87"/>
            <p:cNvSpPr/>
            <p:nvPr/>
          </p:nvSpPr>
          <p:spPr>
            <a:xfrm>
              <a:off x="5440354" y="3927023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Rovnoramenný trojúhelník 88"/>
            <p:cNvSpPr/>
            <p:nvPr/>
          </p:nvSpPr>
          <p:spPr>
            <a:xfrm>
              <a:off x="5588117" y="4030340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Rovnoramenný trojúhelník 89"/>
            <p:cNvSpPr/>
            <p:nvPr/>
          </p:nvSpPr>
          <p:spPr>
            <a:xfrm>
              <a:off x="5729470" y="4173919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1" name="Rovnoramenný trojúhelník 90"/>
            <p:cNvSpPr/>
            <p:nvPr/>
          </p:nvSpPr>
          <p:spPr>
            <a:xfrm>
              <a:off x="5309122" y="37942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2" name="Rovnoramenný trojúhelník 91"/>
            <p:cNvSpPr/>
            <p:nvPr/>
          </p:nvSpPr>
          <p:spPr>
            <a:xfrm>
              <a:off x="5491656" y="3957204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3" name="Rovnoramenný trojúhelník 92"/>
            <p:cNvSpPr/>
            <p:nvPr/>
          </p:nvSpPr>
          <p:spPr>
            <a:xfrm>
              <a:off x="6007940" y="4423075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4" name="Rovnoramenný trojúhelník 93"/>
            <p:cNvSpPr/>
            <p:nvPr/>
          </p:nvSpPr>
          <p:spPr>
            <a:xfrm>
              <a:off x="5797866" y="4253838"/>
              <a:ext cx="180759" cy="146561"/>
            </a:xfrm>
            <a:prstGeom prst="triangl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95" name="Skupina 94"/>
            <p:cNvGrpSpPr/>
            <p:nvPr/>
          </p:nvGrpSpPr>
          <p:grpSpPr>
            <a:xfrm>
              <a:off x="5573139" y="4037821"/>
              <a:ext cx="110799" cy="110799"/>
              <a:chOff x="3031840" y="6969224"/>
              <a:chExt cx="72008" cy="72008"/>
            </a:xfrm>
          </p:grpSpPr>
          <p:cxnSp>
            <p:nvCxnSpPr>
              <p:cNvPr id="101" name="Přímá spojnice 10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nice 10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Skupina 95"/>
            <p:cNvGrpSpPr/>
            <p:nvPr/>
          </p:nvGrpSpPr>
          <p:grpSpPr>
            <a:xfrm>
              <a:off x="4679115" y="3237013"/>
              <a:ext cx="110799" cy="110799"/>
              <a:chOff x="3031840" y="6969224"/>
              <a:chExt cx="72008" cy="72008"/>
            </a:xfrm>
          </p:grpSpPr>
          <p:cxnSp>
            <p:nvCxnSpPr>
              <p:cNvPr id="99" name="Přímá spojnice 98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nice 99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ovéPole 96"/>
            <p:cNvSpPr txBox="1"/>
            <p:nvPr/>
          </p:nvSpPr>
          <p:spPr>
            <a:xfrm rot="2525921">
              <a:off x="4509652" y="3376383"/>
              <a:ext cx="187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>
                  <a:cs typeface="Times New Roman" panose="02020603050405020304" pitchFamily="18" charset="0"/>
                </a:rPr>
                <a:t>projekce 3</a:t>
              </a:r>
              <a:endParaRPr lang="cs-CZ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447014" y="2969406"/>
            <a:ext cx="3787046" cy="2635114"/>
            <a:chOff x="2447014" y="3200312"/>
            <a:chExt cx="3787046" cy="2635114"/>
          </a:xfrm>
        </p:grpSpPr>
        <p:cxnSp>
          <p:nvCxnSpPr>
            <p:cNvPr id="8" name="Přímá spojnice 7"/>
            <p:cNvCxnSpPr/>
            <p:nvPr/>
          </p:nvCxnSpPr>
          <p:spPr>
            <a:xfrm>
              <a:off x="2683443" y="3321728"/>
              <a:ext cx="0" cy="2285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 flipV="1">
              <a:off x="2683443" y="5606826"/>
              <a:ext cx="3528457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6076965" y="5619982"/>
              <a:ext cx="1570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cs-CZ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1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4110160" y="3988085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vnoramenný trojúhelník 11"/>
            <p:cNvSpPr/>
            <p:nvPr/>
          </p:nvSpPr>
          <p:spPr>
            <a:xfrm>
              <a:off x="4650108" y="4431279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ovnoramenný trojúhelník 12"/>
            <p:cNvSpPr/>
            <p:nvPr/>
          </p:nvSpPr>
          <p:spPr>
            <a:xfrm>
              <a:off x="5025784" y="4949510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ovnoramenný trojúhelník 13"/>
            <p:cNvSpPr/>
            <p:nvPr/>
          </p:nvSpPr>
          <p:spPr>
            <a:xfrm>
              <a:off x="5025784" y="4652876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ovnoramenný trojúhelník 14"/>
            <p:cNvSpPr/>
            <p:nvPr/>
          </p:nvSpPr>
          <p:spPr>
            <a:xfrm>
              <a:off x="4539309" y="4985272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ovnoramenný trojúhelník 15"/>
            <p:cNvSpPr/>
            <p:nvPr/>
          </p:nvSpPr>
          <p:spPr>
            <a:xfrm>
              <a:off x="4693390" y="4730354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ovnoramenný trojúhelník 16"/>
            <p:cNvSpPr/>
            <p:nvPr/>
          </p:nvSpPr>
          <p:spPr>
            <a:xfrm>
              <a:off x="4154128" y="4949510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ovnoramenný trojúhelník 17"/>
            <p:cNvSpPr/>
            <p:nvPr/>
          </p:nvSpPr>
          <p:spPr>
            <a:xfrm>
              <a:off x="5355738" y="4763675"/>
              <a:ext cx="180759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ovnoramenný trojúhelník 18"/>
            <p:cNvSpPr/>
            <p:nvPr/>
          </p:nvSpPr>
          <p:spPr>
            <a:xfrm>
              <a:off x="5372836" y="5096071"/>
              <a:ext cx="178317" cy="146561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ovnoramenný trojúhelník 19"/>
            <p:cNvSpPr/>
            <p:nvPr/>
          </p:nvSpPr>
          <p:spPr>
            <a:xfrm>
              <a:off x="4393511" y="4754446"/>
              <a:ext cx="178315" cy="144119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ál 20"/>
            <p:cNvSpPr/>
            <p:nvPr/>
          </p:nvSpPr>
          <p:spPr>
            <a:xfrm>
              <a:off x="4493662" y="4280099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ál 21"/>
            <p:cNvSpPr/>
            <p:nvPr/>
          </p:nvSpPr>
          <p:spPr>
            <a:xfrm>
              <a:off x="3661127" y="4514596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ál 22"/>
            <p:cNvSpPr/>
            <p:nvPr/>
          </p:nvSpPr>
          <p:spPr>
            <a:xfrm>
              <a:off x="4207792" y="4542078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ál 23"/>
            <p:cNvSpPr/>
            <p:nvPr/>
          </p:nvSpPr>
          <p:spPr>
            <a:xfrm>
              <a:off x="3986194" y="4320480"/>
              <a:ext cx="109920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ál 24"/>
            <p:cNvSpPr/>
            <p:nvPr/>
          </p:nvSpPr>
          <p:spPr>
            <a:xfrm>
              <a:off x="3209725" y="4222582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3653797" y="420811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3431323" y="3986520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3764596" y="3875721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3779241" y="4230103"/>
              <a:ext cx="110799" cy="110799"/>
              <a:chOff x="3031840" y="6969224"/>
              <a:chExt cx="72008" cy="72008"/>
            </a:xfrm>
          </p:grpSpPr>
          <p:cxnSp>
            <p:nvCxnSpPr>
              <p:cNvPr id="113" name="Přímá spojnice 112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Skupina 70"/>
            <p:cNvGrpSpPr/>
            <p:nvPr/>
          </p:nvGrpSpPr>
          <p:grpSpPr>
            <a:xfrm>
              <a:off x="4854102" y="4820741"/>
              <a:ext cx="110799" cy="110799"/>
              <a:chOff x="3031840" y="6969224"/>
              <a:chExt cx="72008" cy="72008"/>
            </a:xfrm>
          </p:grpSpPr>
          <p:cxnSp>
            <p:nvCxnSpPr>
              <p:cNvPr id="111" name="Přímá spojnice 110"/>
              <p:cNvCxnSpPr/>
              <p:nvPr/>
            </p:nvCxnSpPr>
            <p:spPr>
              <a:xfrm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nice 111"/>
              <p:cNvCxnSpPr/>
              <p:nvPr/>
            </p:nvCxnSpPr>
            <p:spPr>
              <a:xfrm rot="16200000">
                <a:off x="3067844" y="6969224"/>
                <a:ext cx="0" cy="720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 Box 87"/>
            <p:cNvSpPr txBox="1">
              <a:spLocks noChangeArrowheads="1"/>
            </p:cNvSpPr>
            <p:nvPr/>
          </p:nvSpPr>
          <p:spPr bwMode="auto">
            <a:xfrm>
              <a:off x="2447014" y="3200312"/>
              <a:ext cx="1570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x</a:t>
              </a:r>
              <a:r>
                <a:rPr lang="en-US" altLang="en-US" sz="1400" baseline="-25000" dirty="0" smtClean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2</a:t>
              </a:r>
              <a:endParaRPr lang="cs-CZ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15" name="Skupina 114"/>
          <p:cNvGrpSpPr/>
          <p:nvPr/>
        </p:nvGrpSpPr>
        <p:grpSpPr>
          <a:xfrm>
            <a:off x="6734631" y="3075782"/>
            <a:ext cx="1509777" cy="914400"/>
            <a:chOff x="6101031" y="2438400"/>
            <a:chExt cx="1509777" cy="914400"/>
          </a:xfrm>
        </p:grpSpPr>
        <p:sp>
          <p:nvSpPr>
            <p:cNvPr id="116" name="TextovéPole 115"/>
            <p:cNvSpPr txBox="1"/>
            <p:nvPr/>
          </p:nvSpPr>
          <p:spPr>
            <a:xfrm>
              <a:off x="6299200" y="2438400"/>
              <a:ext cx="860923" cy="22198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pacienti</a:t>
              </a:r>
              <a:endParaRPr lang="cs-CZ" sz="14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299200" y="2670135"/>
              <a:ext cx="860923" cy="21995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cs-CZ" sz="1400" dirty="0" smtClean="0"/>
                <a:t>kontroly</a:t>
              </a:r>
              <a:endParaRPr lang="cs-CZ" sz="14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299200" y="2899841"/>
              <a:ext cx="1311608" cy="235455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pacientů</a:t>
              </a:r>
              <a:endParaRPr lang="en-US" sz="1400" dirty="0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6299200" y="3145051"/>
              <a:ext cx="1311608" cy="207749"/>
            </a:xfrm>
            <a:prstGeom prst="rect">
              <a:avLst/>
            </a:prstGeom>
            <a:noFill/>
          </p:spPr>
          <p:txBody>
            <a:bodyPr wrap="none" rIns="0" rtlCol="0">
              <a:noAutofit/>
            </a:bodyPr>
            <a:lstStyle/>
            <a:p>
              <a:r>
                <a:rPr lang="cs-CZ" sz="1400" dirty="0" smtClean="0"/>
                <a:t>centroid kontrol</a:t>
              </a:r>
              <a:endParaRPr lang="en-US" sz="1400" dirty="0"/>
            </a:p>
          </p:txBody>
        </p:sp>
        <p:sp>
          <p:nvSpPr>
            <p:cNvPr id="120" name="Ovál 119"/>
            <p:cNvSpPr/>
            <p:nvPr/>
          </p:nvSpPr>
          <p:spPr>
            <a:xfrm>
              <a:off x="6119754" y="2546877"/>
              <a:ext cx="109922" cy="11236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1" name="Rovnoramenný trojúhelník 120"/>
            <p:cNvSpPr/>
            <p:nvPr/>
          </p:nvSpPr>
          <p:spPr>
            <a:xfrm>
              <a:off x="6101031" y="2774475"/>
              <a:ext cx="147369" cy="121125"/>
            </a:xfrm>
            <a:prstGeom prst="triangl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122" name="Přímá spojnice 121"/>
            <p:cNvCxnSpPr/>
            <p:nvPr/>
          </p:nvCxnSpPr>
          <p:spPr>
            <a:xfrm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/>
            <p:cNvCxnSpPr/>
            <p:nvPr/>
          </p:nvCxnSpPr>
          <p:spPr>
            <a:xfrm rot="16200000">
              <a:off x="6174716" y="3000701"/>
              <a:ext cx="0" cy="110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Přímá spojnice 123"/>
            <p:cNvCxnSpPr/>
            <p:nvPr/>
          </p:nvCxnSpPr>
          <p:spPr>
            <a:xfrm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 rot="16200000">
              <a:off x="6174716" y="3242001"/>
              <a:ext cx="0" cy="1107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Obdélník 128"/>
          <p:cNvSpPr/>
          <p:nvPr/>
        </p:nvSpPr>
        <p:spPr>
          <a:xfrm>
            <a:off x="457200" y="6209117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předpoklad: vícerozměrné normální rozdělení u jednotlivých skupin</a:t>
            </a:r>
          </a:p>
        </p:txBody>
      </p:sp>
    </p:spTree>
    <p:extLst>
      <p:ext uri="{BB962C8B-B14F-4D97-AF65-F5344CB8AC3E}">
        <p14:creationId xmlns:p14="http://schemas.microsoft.com/office/powerpoint/2010/main" val="26599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podpůrných vektorů (</a:t>
            </a:r>
            <a:r>
              <a:rPr lang="cs-CZ" dirty="0" err="1" smtClean="0"/>
              <a:t>SVM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5632" y="1379021"/>
            <a:ext cx="8284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Princip: </a:t>
            </a:r>
            <a:r>
              <a:rPr lang="cs-CZ" sz="2000" dirty="0" smtClean="0"/>
              <a:t>Proložení klasifikační hranice tak, aby byla v co největší vzdálenosti od subjektů z obou tříd.</a:t>
            </a:r>
          </a:p>
        </p:txBody>
      </p:sp>
      <p:cxnSp>
        <p:nvCxnSpPr>
          <p:cNvPr id="9" name="Přímá spojnice 8"/>
          <p:cNvCxnSpPr/>
          <p:nvPr/>
        </p:nvCxnSpPr>
        <p:spPr>
          <a:xfrm>
            <a:off x="2233125" y="2181672"/>
            <a:ext cx="0" cy="2933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rot="5400000">
            <a:off x="4215237" y="3129029"/>
            <a:ext cx="0" cy="39642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3972838" y="3428959"/>
            <a:ext cx="113623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ál 11"/>
          <p:cNvSpPr/>
          <p:nvPr/>
        </p:nvSpPr>
        <p:spPr>
          <a:xfrm>
            <a:off x="3149694" y="3852816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3493092" y="3382599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2659848" y="3501809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3379467" y="2797589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2519710" y="3036010"/>
            <a:ext cx="3048918" cy="156068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vnoramenný trojúhelník 16"/>
          <p:cNvSpPr/>
          <p:nvPr/>
        </p:nvSpPr>
        <p:spPr>
          <a:xfrm>
            <a:off x="4030912" y="4025008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vnoramenný trojúhelník 17"/>
          <p:cNvSpPr/>
          <p:nvPr/>
        </p:nvSpPr>
        <p:spPr>
          <a:xfrm>
            <a:off x="4273311" y="4236936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vnoramenný trojúhelník 18"/>
          <p:cNvSpPr/>
          <p:nvPr/>
        </p:nvSpPr>
        <p:spPr>
          <a:xfrm>
            <a:off x="4515709" y="4448865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vnoramenný trojúhelník 19"/>
          <p:cNvSpPr/>
          <p:nvPr/>
        </p:nvSpPr>
        <p:spPr>
          <a:xfrm>
            <a:off x="4336436" y="4777794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vnoramenný trojúhelník 20"/>
          <p:cNvSpPr/>
          <p:nvPr/>
        </p:nvSpPr>
        <p:spPr>
          <a:xfrm>
            <a:off x="4664684" y="4142009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vnoramenný trojúhelník 21"/>
          <p:cNvSpPr/>
          <p:nvPr/>
        </p:nvSpPr>
        <p:spPr>
          <a:xfrm>
            <a:off x="3821340" y="4581320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vnoramenný trojúhelník 22"/>
          <p:cNvSpPr/>
          <p:nvPr/>
        </p:nvSpPr>
        <p:spPr>
          <a:xfrm>
            <a:off x="5091405" y="4025008"/>
            <a:ext cx="186849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vnoramenný trojúhelník 23"/>
          <p:cNvSpPr/>
          <p:nvPr/>
        </p:nvSpPr>
        <p:spPr>
          <a:xfrm>
            <a:off x="4758107" y="4660793"/>
            <a:ext cx="184325" cy="13245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vnoramenný trojúhelník 24"/>
          <p:cNvSpPr/>
          <p:nvPr/>
        </p:nvSpPr>
        <p:spPr>
          <a:xfrm>
            <a:off x="4907082" y="4353938"/>
            <a:ext cx="184323" cy="130248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ál 25"/>
          <p:cNvSpPr/>
          <p:nvPr/>
        </p:nvSpPr>
        <p:spPr>
          <a:xfrm>
            <a:off x="2902246" y="3713737"/>
            <a:ext cx="116149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ál 26"/>
          <p:cNvSpPr/>
          <p:nvPr/>
        </p:nvSpPr>
        <p:spPr>
          <a:xfrm>
            <a:off x="3621865" y="3009518"/>
            <a:ext cx="113625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ál 27"/>
          <p:cNvSpPr/>
          <p:nvPr/>
        </p:nvSpPr>
        <p:spPr>
          <a:xfrm>
            <a:off x="2919920" y="3183916"/>
            <a:ext cx="113625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ál 28"/>
          <p:cNvSpPr/>
          <p:nvPr/>
        </p:nvSpPr>
        <p:spPr>
          <a:xfrm>
            <a:off x="2806297" y="2782136"/>
            <a:ext cx="113623" cy="993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ál 29"/>
          <p:cNvSpPr/>
          <p:nvPr/>
        </p:nvSpPr>
        <p:spPr>
          <a:xfrm>
            <a:off x="3033545" y="2382563"/>
            <a:ext cx="116149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ál 30"/>
          <p:cNvSpPr/>
          <p:nvPr/>
        </p:nvSpPr>
        <p:spPr>
          <a:xfrm>
            <a:off x="3836489" y="2382563"/>
            <a:ext cx="113623" cy="993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ál 31"/>
          <p:cNvSpPr/>
          <p:nvPr/>
        </p:nvSpPr>
        <p:spPr>
          <a:xfrm>
            <a:off x="4179887" y="2881478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ál 32"/>
          <p:cNvSpPr/>
          <p:nvPr/>
        </p:nvSpPr>
        <p:spPr>
          <a:xfrm>
            <a:off x="2462899" y="3082367"/>
            <a:ext cx="113623" cy="101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ovéPole 33"/>
          <p:cNvSpPr txBox="1"/>
          <p:nvPr/>
        </p:nvSpPr>
        <p:spPr>
          <a:xfrm>
            <a:off x="6530032" y="3945206"/>
            <a:ext cx="860923" cy="22198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pacienti</a:t>
            </a:r>
            <a:endParaRPr lang="cs-CZ" sz="1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6530032" y="4176941"/>
            <a:ext cx="860923" cy="219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s-CZ" sz="1400" dirty="0" smtClean="0"/>
              <a:t>kontroly</a:t>
            </a:r>
            <a:endParaRPr lang="cs-CZ" sz="1400" dirty="0"/>
          </a:p>
        </p:txBody>
      </p:sp>
      <p:sp>
        <p:nvSpPr>
          <p:cNvPr id="36" name="Ovál 35"/>
          <p:cNvSpPr/>
          <p:nvPr/>
        </p:nvSpPr>
        <p:spPr>
          <a:xfrm>
            <a:off x="6350586" y="4053683"/>
            <a:ext cx="109922" cy="1123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7" name="Rovnoramenný trojúhelník 36"/>
          <p:cNvSpPr/>
          <p:nvPr/>
        </p:nvSpPr>
        <p:spPr>
          <a:xfrm>
            <a:off x="6331863" y="4281281"/>
            <a:ext cx="147369" cy="121125"/>
          </a:xfrm>
          <a:prstGeom prst="triangl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1983432" y="2169552"/>
            <a:ext cx="1570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US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2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6034732" y="5162708"/>
            <a:ext cx="1570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cs-CZ" altLang="en-US" sz="1400" baseline="-25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1</a:t>
            </a:r>
            <a:endParaRPr lang="cs-CZ" altLang="en-US" sz="1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40" name="Přímá spojnice 39"/>
          <p:cNvCxnSpPr/>
          <p:nvPr/>
        </p:nvCxnSpPr>
        <p:spPr>
          <a:xfrm flipV="1">
            <a:off x="2863108" y="2432233"/>
            <a:ext cx="2501980" cy="231531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5330208" y="2251874"/>
            <a:ext cx="146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hranice 1</a:t>
            </a:r>
            <a:endParaRPr lang="cs-CZ" sz="1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5558808" y="2847875"/>
            <a:ext cx="146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hranice </a:t>
            </a:r>
            <a:r>
              <a:rPr lang="en-US" sz="1400" dirty="0" smtClean="0"/>
              <a:t>2</a:t>
            </a:r>
            <a:endParaRPr lang="cs-CZ" sz="14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35632" y="1034545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Anglicky:</a:t>
            </a:r>
            <a:r>
              <a:rPr lang="cs-CZ" sz="2000" dirty="0" smtClean="0"/>
              <a:t> Support </a:t>
            </a:r>
            <a:r>
              <a:rPr lang="cs-CZ" sz="2000" dirty="0" err="1" smtClean="0"/>
              <a:t>Vector</a:t>
            </a:r>
            <a:r>
              <a:rPr lang="cs-CZ" sz="2000" dirty="0" smtClean="0"/>
              <a:t> </a:t>
            </a:r>
            <a:r>
              <a:rPr lang="cs-CZ" sz="2000" dirty="0" err="1" smtClean="0"/>
              <a:t>Machines</a:t>
            </a:r>
            <a:endParaRPr lang="cs-CZ" sz="2000" dirty="0"/>
          </a:p>
        </p:txBody>
      </p:sp>
      <p:sp>
        <p:nvSpPr>
          <p:cNvPr id="45" name="Obdélník 44"/>
          <p:cNvSpPr/>
          <p:nvPr/>
        </p:nvSpPr>
        <p:spPr>
          <a:xfrm>
            <a:off x="535632" y="595102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evýhody</a:t>
            </a:r>
            <a:r>
              <a:rPr lang="cs-CZ" altLang="en-US" b="1" dirty="0">
                <a:cs typeface="Arial" charset="0"/>
              </a:rPr>
              <a:t>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vyžaduje stanovení parametrů (např. C) a případně i typu jádra</a:t>
            </a:r>
            <a:endParaRPr lang="cs-CZ" altLang="en-US" dirty="0">
              <a:cs typeface="Arial" charset="0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535632" y="5087066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ýhody</a:t>
            </a:r>
            <a:r>
              <a:rPr lang="cs-CZ" altLang="en-US" b="1" dirty="0">
                <a:cs typeface="Arial" charset="0"/>
              </a:rPr>
              <a:t>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nemá předpoklady o normálním rozdělení dat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lze využít pro lineární i pro nelineární klasifikaci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3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FEC5E-DBCA-4830-AE75-16F00A3B6D65}" type="slidenum">
              <a:rPr lang="cs-CZ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46" name="Zástupný symbol pro obsah 2"/>
          <p:cNvSpPr txBox="1">
            <a:spLocks/>
          </p:cNvSpPr>
          <p:nvPr/>
        </p:nvSpPr>
        <p:spPr>
          <a:xfrm>
            <a:off x="518864" y="1187461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Varianty SVM dle typu vstupních dat: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713248" y="3475197"/>
            <a:ext cx="2222263" cy="2690107"/>
            <a:chOff x="393640" y="1196752"/>
            <a:chExt cx="2222263" cy="2690107"/>
          </a:xfrm>
        </p:grpSpPr>
        <p:cxnSp>
          <p:nvCxnSpPr>
            <p:cNvPr id="148" name="Přímá spojnice 147"/>
            <p:cNvCxnSpPr/>
            <p:nvPr/>
          </p:nvCxnSpPr>
          <p:spPr>
            <a:xfrm flipH="1">
              <a:off x="854290" y="1832895"/>
              <a:ext cx="1516572" cy="1530425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</a:ln>
            <a:effectLst/>
          </p:spPr>
        </p:cxnSp>
        <p:cxnSp>
          <p:nvCxnSpPr>
            <p:cNvPr id="149" name="Přímá spojnice 148"/>
            <p:cNvCxnSpPr/>
            <p:nvPr/>
          </p:nvCxnSpPr>
          <p:spPr>
            <a:xfrm>
              <a:off x="623502" y="1626546"/>
              <a:ext cx="0" cy="19964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50" name="Přímá spojnice 149"/>
            <p:cNvCxnSpPr/>
            <p:nvPr/>
          </p:nvCxnSpPr>
          <p:spPr>
            <a:xfrm flipH="1">
              <a:off x="623505" y="3622995"/>
              <a:ext cx="199239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151" name="Text Box 87"/>
            <p:cNvSpPr txBox="1">
              <a:spLocks noChangeArrowheads="1"/>
            </p:cNvSpPr>
            <p:nvPr/>
          </p:nvSpPr>
          <p:spPr bwMode="auto">
            <a:xfrm>
              <a:off x="2422353" y="3687945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cs-CZ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1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52" name="Text Box 87"/>
            <p:cNvSpPr txBox="1">
              <a:spLocks noChangeArrowheads="1"/>
            </p:cNvSpPr>
            <p:nvPr/>
          </p:nvSpPr>
          <p:spPr bwMode="auto">
            <a:xfrm>
              <a:off x="393640" y="1736434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en-US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2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53" name="Ovál 152"/>
            <p:cNvSpPr/>
            <p:nvPr/>
          </p:nvSpPr>
          <p:spPr>
            <a:xfrm>
              <a:off x="1585579" y="315927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vál 153"/>
            <p:cNvSpPr/>
            <p:nvPr/>
          </p:nvSpPr>
          <p:spPr>
            <a:xfrm>
              <a:off x="1607347" y="2899941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vál 154"/>
            <p:cNvSpPr/>
            <p:nvPr/>
          </p:nvSpPr>
          <p:spPr>
            <a:xfrm>
              <a:off x="1768767" y="316425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vál 155"/>
            <p:cNvSpPr/>
            <p:nvPr/>
          </p:nvSpPr>
          <p:spPr>
            <a:xfrm>
              <a:off x="2031038" y="3278359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vál 156"/>
            <p:cNvSpPr/>
            <p:nvPr/>
          </p:nvSpPr>
          <p:spPr>
            <a:xfrm>
              <a:off x="1934063" y="287390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vál 157"/>
            <p:cNvSpPr/>
            <p:nvPr/>
          </p:nvSpPr>
          <p:spPr>
            <a:xfrm>
              <a:off x="1816255" y="263344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vál 158"/>
            <p:cNvSpPr/>
            <p:nvPr/>
          </p:nvSpPr>
          <p:spPr>
            <a:xfrm>
              <a:off x="2229433" y="2792427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ál 159"/>
            <p:cNvSpPr/>
            <p:nvPr/>
          </p:nvSpPr>
          <p:spPr>
            <a:xfrm>
              <a:off x="2464611" y="294382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Ovál 160"/>
            <p:cNvSpPr/>
            <p:nvPr/>
          </p:nvSpPr>
          <p:spPr>
            <a:xfrm>
              <a:off x="2325396" y="324429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Ovál 161"/>
            <p:cNvSpPr/>
            <p:nvPr/>
          </p:nvSpPr>
          <p:spPr>
            <a:xfrm>
              <a:off x="2169241" y="3054274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Ovál 162"/>
            <p:cNvSpPr/>
            <p:nvPr/>
          </p:nvSpPr>
          <p:spPr>
            <a:xfrm>
              <a:off x="1134764" y="2526702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Ovál 163"/>
            <p:cNvSpPr/>
            <p:nvPr/>
          </p:nvSpPr>
          <p:spPr>
            <a:xfrm>
              <a:off x="1416281" y="230135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Ovál 164"/>
            <p:cNvSpPr/>
            <p:nvPr/>
          </p:nvSpPr>
          <p:spPr>
            <a:xfrm>
              <a:off x="1409069" y="199097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vál 165"/>
            <p:cNvSpPr/>
            <p:nvPr/>
          </p:nvSpPr>
          <p:spPr>
            <a:xfrm>
              <a:off x="968849" y="1813086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ál 166"/>
            <p:cNvSpPr/>
            <p:nvPr/>
          </p:nvSpPr>
          <p:spPr>
            <a:xfrm>
              <a:off x="1047795" y="2059096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ál 167"/>
            <p:cNvSpPr/>
            <p:nvPr/>
          </p:nvSpPr>
          <p:spPr>
            <a:xfrm>
              <a:off x="1128122" y="230135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ál 168"/>
            <p:cNvSpPr/>
            <p:nvPr/>
          </p:nvSpPr>
          <p:spPr>
            <a:xfrm>
              <a:off x="832753" y="236947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vál 169"/>
            <p:cNvSpPr/>
            <p:nvPr/>
          </p:nvSpPr>
          <p:spPr>
            <a:xfrm>
              <a:off x="767924" y="206667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vál 170"/>
            <p:cNvSpPr/>
            <p:nvPr/>
          </p:nvSpPr>
          <p:spPr>
            <a:xfrm>
              <a:off x="1304616" y="1764772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TextovéPole 235"/>
            <p:cNvSpPr txBox="1"/>
            <p:nvPr/>
          </p:nvSpPr>
          <p:spPr>
            <a:xfrm>
              <a:off x="1314208" y="1196752"/>
              <a:ext cx="505826" cy="31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a)</a:t>
              </a:r>
              <a:endPara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324994" y="3475197"/>
            <a:ext cx="2222262" cy="2682614"/>
            <a:chOff x="3005386" y="1196752"/>
            <a:chExt cx="2222262" cy="2682614"/>
          </a:xfrm>
        </p:grpSpPr>
        <p:cxnSp>
          <p:nvCxnSpPr>
            <p:cNvPr id="172" name="Přímá spojnice 171"/>
            <p:cNvCxnSpPr/>
            <p:nvPr/>
          </p:nvCxnSpPr>
          <p:spPr>
            <a:xfrm flipH="1">
              <a:off x="3535130" y="1854444"/>
              <a:ext cx="1516572" cy="1530425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dash"/>
            </a:ln>
            <a:effectLst/>
          </p:spPr>
        </p:cxnSp>
        <p:cxnSp>
          <p:nvCxnSpPr>
            <p:cNvPr id="173" name="Přímá spojnice 172"/>
            <p:cNvCxnSpPr/>
            <p:nvPr/>
          </p:nvCxnSpPr>
          <p:spPr>
            <a:xfrm>
              <a:off x="3235247" y="1619053"/>
              <a:ext cx="0" cy="19964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74" name="Přímá spojnice 173"/>
            <p:cNvCxnSpPr/>
            <p:nvPr/>
          </p:nvCxnSpPr>
          <p:spPr>
            <a:xfrm flipH="1">
              <a:off x="3235250" y="3615502"/>
              <a:ext cx="199239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175" name="Text Box 87"/>
            <p:cNvSpPr txBox="1">
              <a:spLocks noChangeArrowheads="1"/>
            </p:cNvSpPr>
            <p:nvPr/>
          </p:nvSpPr>
          <p:spPr bwMode="auto">
            <a:xfrm>
              <a:off x="5034098" y="3680452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cs-CZ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1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76" name="Text Box 87"/>
            <p:cNvSpPr txBox="1">
              <a:spLocks noChangeArrowheads="1"/>
            </p:cNvSpPr>
            <p:nvPr/>
          </p:nvSpPr>
          <p:spPr bwMode="auto">
            <a:xfrm>
              <a:off x="3005386" y="1728940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en-US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2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177" name="Ovál 176"/>
            <p:cNvSpPr/>
            <p:nvPr/>
          </p:nvSpPr>
          <p:spPr>
            <a:xfrm>
              <a:off x="4197324" y="315178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Ovál 177"/>
            <p:cNvSpPr/>
            <p:nvPr/>
          </p:nvSpPr>
          <p:spPr>
            <a:xfrm>
              <a:off x="4219092" y="289244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ál 178"/>
            <p:cNvSpPr/>
            <p:nvPr/>
          </p:nvSpPr>
          <p:spPr>
            <a:xfrm>
              <a:off x="4380512" y="315676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vál 179"/>
            <p:cNvSpPr/>
            <p:nvPr/>
          </p:nvSpPr>
          <p:spPr>
            <a:xfrm>
              <a:off x="4642783" y="327086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vál 180"/>
            <p:cNvSpPr/>
            <p:nvPr/>
          </p:nvSpPr>
          <p:spPr>
            <a:xfrm>
              <a:off x="4545808" y="2866409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vál 181"/>
            <p:cNvSpPr/>
            <p:nvPr/>
          </p:nvSpPr>
          <p:spPr>
            <a:xfrm>
              <a:off x="4428000" y="262595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ál 182"/>
            <p:cNvSpPr/>
            <p:nvPr/>
          </p:nvSpPr>
          <p:spPr>
            <a:xfrm>
              <a:off x="4841178" y="2784934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vál 183"/>
            <p:cNvSpPr/>
            <p:nvPr/>
          </p:nvSpPr>
          <p:spPr>
            <a:xfrm>
              <a:off x="5076356" y="2936335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vál 184"/>
            <p:cNvSpPr/>
            <p:nvPr/>
          </p:nvSpPr>
          <p:spPr>
            <a:xfrm>
              <a:off x="4937140" y="323680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vál 185"/>
            <p:cNvSpPr/>
            <p:nvPr/>
          </p:nvSpPr>
          <p:spPr>
            <a:xfrm>
              <a:off x="4780986" y="3046781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Ovál 186"/>
            <p:cNvSpPr/>
            <p:nvPr/>
          </p:nvSpPr>
          <p:spPr>
            <a:xfrm>
              <a:off x="3746509" y="2519209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vál 187"/>
            <p:cNvSpPr/>
            <p:nvPr/>
          </p:nvSpPr>
          <p:spPr>
            <a:xfrm>
              <a:off x="4028026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vál 188"/>
            <p:cNvSpPr/>
            <p:nvPr/>
          </p:nvSpPr>
          <p:spPr>
            <a:xfrm>
              <a:off x="4020814" y="1983480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vál 189"/>
            <p:cNvSpPr/>
            <p:nvPr/>
          </p:nvSpPr>
          <p:spPr>
            <a:xfrm>
              <a:off x="3580594" y="180559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vál 190"/>
            <p:cNvSpPr/>
            <p:nvPr/>
          </p:nvSpPr>
          <p:spPr>
            <a:xfrm>
              <a:off x="3659540" y="205160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Ovál 191"/>
            <p:cNvSpPr/>
            <p:nvPr/>
          </p:nvSpPr>
          <p:spPr>
            <a:xfrm>
              <a:off x="3739867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Ovál 192"/>
            <p:cNvSpPr/>
            <p:nvPr/>
          </p:nvSpPr>
          <p:spPr>
            <a:xfrm>
              <a:off x="3444498" y="2361985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Ovál 193"/>
            <p:cNvSpPr/>
            <p:nvPr/>
          </p:nvSpPr>
          <p:spPr>
            <a:xfrm>
              <a:off x="3379669" y="2059180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Ovál 194"/>
            <p:cNvSpPr/>
            <p:nvPr/>
          </p:nvSpPr>
          <p:spPr>
            <a:xfrm>
              <a:off x="3916361" y="1757279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Ovál 195"/>
            <p:cNvSpPr/>
            <p:nvPr/>
          </p:nvSpPr>
          <p:spPr>
            <a:xfrm>
              <a:off x="4241918" y="221582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Ovál 196"/>
            <p:cNvSpPr/>
            <p:nvPr/>
          </p:nvSpPr>
          <p:spPr>
            <a:xfrm>
              <a:off x="4640470" y="240012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Ovál 197"/>
            <p:cNvSpPr/>
            <p:nvPr/>
          </p:nvSpPr>
          <p:spPr>
            <a:xfrm>
              <a:off x="4391889" y="2797585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Ovál 198"/>
            <p:cNvSpPr/>
            <p:nvPr/>
          </p:nvSpPr>
          <p:spPr>
            <a:xfrm>
              <a:off x="4287419" y="202912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Ovál 199"/>
            <p:cNvSpPr/>
            <p:nvPr/>
          </p:nvSpPr>
          <p:spPr>
            <a:xfrm>
              <a:off x="3974010" y="250990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Ovál 200"/>
            <p:cNvSpPr/>
            <p:nvPr/>
          </p:nvSpPr>
          <p:spPr>
            <a:xfrm>
              <a:off x="4013652" y="272946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Ovál 201"/>
            <p:cNvSpPr/>
            <p:nvPr/>
          </p:nvSpPr>
          <p:spPr>
            <a:xfrm>
              <a:off x="4238225" y="247720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Ovál 202"/>
            <p:cNvSpPr/>
            <p:nvPr/>
          </p:nvSpPr>
          <p:spPr>
            <a:xfrm>
              <a:off x="3841902" y="271684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TextovéPole 236"/>
            <p:cNvSpPr txBox="1"/>
            <p:nvPr/>
          </p:nvSpPr>
          <p:spPr>
            <a:xfrm>
              <a:off x="3854939" y="1196752"/>
              <a:ext cx="537041" cy="31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b)</a:t>
              </a:r>
              <a:endPara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022146" y="3475197"/>
            <a:ext cx="2222262" cy="2682614"/>
            <a:chOff x="5702538" y="1196752"/>
            <a:chExt cx="2222262" cy="2682614"/>
          </a:xfrm>
        </p:grpSpPr>
        <p:cxnSp>
          <p:nvCxnSpPr>
            <p:cNvPr id="204" name="Přímá spojnice 203"/>
            <p:cNvCxnSpPr/>
            <p:nvPr/>
          </p:nvCxnSpPr>
          <p:spPr>
            <a:xfrm>
              <a:off x="5932399" y="1619053"/>
              <a:ext cx="0" cy="19964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205" name="Přímá spojnice 204"/>
            <p:cNvCxnSpPr/>
            <p:nvPr/>
          </p:nvCxnSpPr>
          <p:spPr>
            <a:xfrm flipH="1">
              <a:off x="5932402" y="3615502"/>
              <a:ext cx="199239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sp>
          <p:nvSpPr>
            <p:cNvPr id="206" name="Text Box 87"/>
            <p:cNvSpPr txBox="1">
              <a:spLocks noChangeArrowheads="1"/>
            </p:cNvSpPr>
            <p:nvPr/>
          </p:nvSpPr>
          <p:spPr bwMode="auto">
            <a:xfrm>
              <a:off x="7731249" y="3680452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cs-CZ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1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207" name="Text Box 87"/>
            <p:cNvSpPr txBox="1">
              <a:spLocks noChangeArrowheads="1"/>
            </p:cNvSpPr>
            <p:nvPr/>
          </p:nvSpPr>
          <p:spPr bwMode="auto">
            <a:xfrm>
              <a:off x="5702538" y="1728940"/>
              <a:ext cx="131683" cy="19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x</a:t>
              </a:r>
              <a:r>
                <a:rPr kumimoji="0" lang="en-US" altLang="en-US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Times New Roman" pitchFamily="18" charset="0"/>
                </a:rPr>
                <a:t>2</a:t>
              </a:r>
              <a:endParaRPr kumimoji="0" lang="cs-CZ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 pitchFamily="18" charset="0"/>
              </a:endParaRPr>
            </a:p>
          </p:txBody>
        </p:sp>
        <p:sp>
          <p:nvSpPr>
            <p:cNvPr id="208" name="Ovál 207"/>
            <p:cNvSpPr/>
            <p:nvPr/>
          </p:nvSpPr>
          <p:spPr>
            <a:xfrm>
              <a:off x="6894477" y="3151782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Ovál 208"/>
            <p:cNvSpPr/>
            <p:nvPr/>
          </p:nvSpPr>
          <p:spPr>
            <a:xfrm>
              <a:off x="6916245" y="289244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Ovál 209"/>
            <p:cNvSpPr/>
            <p:nvPr/>
          </p:nvSpPr>
          <p:spPr>
            <a:xfrm>
              <a:off x="7077664" y="315676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Ovál 210"/>
            <p:cNvSpPr/>
            <p:nvPr/>
          </p:nvSpPr>
          <p:spPr>
            <a:xfrm>
              <a:off x="6829649" y="332925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Ovál 211"/>
            <p:cNvSpPr/>
            <p:nvPr/>
          </p:nvSpPr>
          <p:spPr>
            <a:xfrm>
              <a:off x="7242961" y="2866409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vál 212"/>
            <p:cNvSpPr/>
            <p:nvPr/>
          </p:nvSpPr>
          <p:spPr>
            <a:xfrm>
              <a:off x="7125152" y="262595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vál 213"/>
            <p:cNvSpPr/>
            <p:nvPr/>
          </p:nvSpPr>
          <p:spPr>
            <a:xfrm>
              <a:off x="7335389" y="262476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vál 214"/>
            <p:cNvSpPr/>
            <p:nvPr/>
          </p:nvSpPr>
          <p:spPr>
            <a:xfrm>
              <a:off x="7372350" y="2335417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vál 215"/>
            <p:cNvSpPr/>
            <p:nvPr/>
          </p:nvSpPr>
          <p:spPr>
            <a:xfrm>
              <a:off x="6732765" y="300445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vál 216"/>
            <p:cNvSpPr/>
            <p:nvPr/>
          </p:nvSpPr>
          <p:spPr>
            <a:xfrm>
              <a:off x="7504687" y="2468246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vál 217"/>
            <p:cNvSpPr/>
            <p:nvPr/>
          </p:nvSpPr>
          <p:spPr>
            <a:xfrm>
              <a:off x="6443661" y="2519209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Ovál 218"/>
            <p:cNvSpPr/>
            <p:nvPr/>
          </p:nvSpPr>
          <p:spPr>
            <a:xfrm>
              <a:off x="6725179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Ovál 219"/>
            <p:cNvSpPr/>
            <p:nvPr/>
          </p:nvSpPr>
          <p:spPr>
            <a:xfrm>
              <a:off x="6717967" y="1983480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vál 220"/>
            <p:cNvSpPr/>
            <p:nvPr/>
          </p:nvSpPr>
          <p:spPr>
            <a:xfrm>
              <a:off x="6293759" y="219860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ál 221"/>
            <p:cNvSpPr/>
            <p:nvPr/>
          </p:nvSpPr>
          <p:spPr>
            <a:xfrm>
              <a:off x="6536107" y="206667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ál 222"/>
            <p:cNvSpPr/>
            <p:nvPr/>
          </p:nvSpPr>
          <p:spPr>
            <a:xfrm>
              <a:off x="6437019" y="2293861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vál 223"/>
            <p:cNvSpPr/>
            <p:nvPr/>
          </p:nvSpPr>
          <p:spPr>
            <a:xfrm>
              <a:off x="6293759" y="2654457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ál 224"/>
            <p:cNvSpPr/>
            <p:nvPr/>
          </p:nvSpPr>
          <p:spPr>
            <a:xfrm>
              <a:off x="6342575" y="3091153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vál 225"/>
            <p:cNvSpPr/>
            <p:nvPr/>
          </p:nvSpPr>
          <p:spPr>
            <a:xfrm>
              <a:off x="6906061" y="192948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ál 226"/>
            <p:cNvSpPr/>
            <p:nvPr/>
          </p:nvSpPr>
          <p:spPr>
            <a:xfrm>
              <a:off x="6799349" y="2140725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ál 227"/>
            <p:cNvSpPr/>
            <p:nvPr/>
          </p:nvSpPr>
          <p:spPr>
            <a:xfrm>
              <a:off x="7042698" y="202912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vál 228"/>
            <p:cNvSpPr/>
            <p:nvPr/>
          </p:nvSpPr>
          <p:spPr>
            <a:xfrm>
              <a:off x="6462223" y="290736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vál 229"/>
            <p:cNvSpPr/>
            <p:nvPr/>
          </p:nvSpPr>
          <p:spPr>
            <a:xfrm>
              <a:off x="7128683" y="2400123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vál 230"/>
            <p:cNvSpPr/>
            <p:nvPr/>
          </p:nvSpPr>
          <p:spPr>
            <a:xfrm>
              <a:off x="6924465" y="2502308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ál 231"/>
            <p:cNvSpPr/>
            <p:nvPr/>
          </p:nvSpPr>
          <p:spPr>
            <a:xfrm>
              <a:off x="6815274" y="2795677"/>
              <a:ext cx="64828" cy="68123"/>
            </a:xfrm>
            <a:prstGeom prst="ellipse">
              <a:avLst/>
            </a:prstGeom>
            <a:solidFill>
              <a:srgbClr val="339933"/>
            </a:solidFill>
            <a:ln w="25400" cap="flat" cmpd="sng" algn="ctr">
              <a:solidFill>
                <a:srgbClr val="33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Ovál 232"/>
            <p:cNvSpPr/>
            <p:nvPr/>
          </p:nvSpPr>
          <p:spPr>
            <a:xfrm>
              <a:off x="6606335" y="2477204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Ovál 233"/>
            <p:cNvSpPr/>
            <p:nvPr/>
          </p:nvSpPr>
          <p:spPr>
            <a:xfrm>
              <a:off x="6539055" y="2716848"/>
              <a:ext cx="64828" cy="6812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Volný tvar 234"/>
            <p:cNvSpPr/>
            <p:nvPr/>
          </p:nvSpPr>
          <p:spPr>
            <a:xfrm>
              <a:off x="6566693" y="2062217"/>
              <a:ext cx="1285162" cy="1394045"/>
            </a:xfrm>
            <a:custGeom>
              <a:avLst/>
              <a:gdLst>
                <a:gd name="connsiteX0" fmla="*/ 0 w 885825"/>
                <a:gd name="connsiteY0" fmla="*/ 914400 h 914400"/>
                <a:gd name="connsiteX1" fmla="*/ 228600 w 885825"/>
                <a:gd name="connsiteY1" fmla="*/ 190500 h 914400"/>
                <a:gd name="connsiteX2" fmla="*/ 885825 w 885825"/>
                <a:gd name="connsiteY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25" h="914400">
                  <a:moveTo>
                    <a:pt x="0" y="914400"/>
                  </a:moveTo>
                  <a:cubicBezTo>
                    <a:pt x="40481" y="628650"/>
                    <a:pt x="80962" y="342900"/>
                    <a:pt x="228600" y="190500"/>
                  </a:cubicBezTo>
                  <a:cubicBezTo>
                    <a:pt x="376238" y="38100"/>
                    <a:pt x="781050" y="31750"/>
                    <a:pt x="885825" y="0"/>
                  </a:cubicBez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TextovéPole 237"/>
            <p:cNvSpPr txBox="1"/>
            <p:nvPr/>
          </p:nvSpPr>
          <p:spPr>
            <a:xfrm>
              <a:off x="6573037" y="1196752"/>
              <a:ext cx="537041" cy="31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c)</a:t>
              </a:r>
              <a:endPara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39" name="Obdélník 238"/>
          <p:cNvSpPr/>
          <p:nvPr/>
        </p:nvSpPr>
        <p:spPr>
          <a:xfrm>
            <a:off x="518864" y="1619508"/>
            <a:ext cx="7837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lineární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verze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metody podpůrných vektorů pro lineárně separabilní třídy (anglicky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maximal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margin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classifier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délník 239"/>
          <p:cNvSpPr/>
          <p:nvPr/>
        </p:nvSpPr>
        <p:spPr>
          <a:xfrm>
            <a:off x="518864" y="2269321"/>
            <a:ext cx="7837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 startAt="2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lineární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verze metody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podpůrných vektorů pro lineárně </a:t>
            </a:r>
            <a:r>
              <a:rPr lang="cs-CZ" dirty="0" err="1">
                <a:solidFill>
                  <a:prstClr val="black"/>
                </a:solidFill>
                <a:latin typeface="Calibri"/>
              </a:rPr>
              <a:t>neseparabilní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třídy (anglicky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support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vector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classifier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délník 240"/>
          <p:cNvSpPr/>
          <p:nvPr/>
        </p:nvSpPr>
        <p:spPr>
          <a:xfrm>
            <a:off x="518864" y="2915652"/>
            <a:ext cx="7915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 startAt="3"/>
            </a:pPr>
            <a:r>
              <a:rPr lang="cs-CZ" dirty="0">
                <a:solidFill>
                  <a:prstClr val="black"/>
                </a:solidFill>
                <a:latin typeface="Calibri"/>
              </a:rPr>
              <a:t>nelineární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verze 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metody podpůrných vektorů (anglicky 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support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vector</a:t>
            </a:r>
            <a:r>
              <a:rPr lang="cs-CZ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i="1" dirty="0" err="1">
                <a:solidFill>
                  <a:prstClr val="black"/>
                </a:solidFill>
                <a:latin typeface="Calibri"/>
              </a:rPr>
              <a:t>machine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Metoda podpůrných vektorů (SVM) – varianty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7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22412</TotalTime>
  <Words>4008</Words>
  <Application>Microsoft Office PowerPoint</Application>
  <PresentationFormat>Předvádění na obrazovce (4:3)</PresentationFormat>
  <Paragraphs>759</Paragraphs>
  <Slides>54</Slides>
  <Notes>34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Motiv systému Office</vt:lpstr>
      <vt:lpstr>Rovnice</vt:lpstr>
      <vt:lpstr>Pokročilé metody analýzy dat  v neurovědách</vt:lpstr>
      <vt:lpstr>Blok 8</vt:lpstr>
      <vt:lpstr>Osnova</vt:lpstr>
      <vt:lpstr>Klasifikace pomocí hranic – metoda podpůrných vektorů (SVM)</vt:lpstr>
      <vt:lpstr>Typy klasifikátorů – podle principu klasifikace</vt:lpstr>
      <vt:lpstr>Motivace</vt:lpstr>
      <vt:lpstr>Fisherova lineární diskriminace (FLDA)</vt:lpstr>
      <vt:lpstr>Metoda podpůrných vektorů (SVM)</vt:lpstr>
      <vt:lpstr>Metoda podpůrných vektorů (SVM) – varianty</vt:lpstr>
      <vt:lpstr>Metoda podpůrných vektorů (SVM) – princip </vt:lpstr>
      <vt:lpstr>Lineární SVM – lineárně separabilní třídy</vt:lpstr>
      <vt:lpstr>Lineární SVM – vliv odlehlých hodnot</vt:lpstr>
      <vt:lpstr>Lineární SVM – lineárně neseparabilní třídy</vt:lpstr>
      <vt:lpstr>Lineární SVM – lineárně neseparabilní třídy</vt:lpstr>
      <vt:lpstr>SVM – vliv parametru C („box constraint“)</vt:lpstr>
      <vt:lpstr>Příklad</vt:lpstr>
      <vt:lpstr>Příklad – srovnání výsledků pro C=1 a C=10 </vt:lpstr>
      <vt:lpstr>Nelineární SVM</vt:lpstr>
      <vt:lpstr>Nelineární SVM – ukázka </vt:lpstr>
      <vt:lpstr>Nelineární SVM – jádro</vt:lpstr>
      <vt:lpstr>Další metody klasifikace</vt:lpstr>
      <vt:lpstr>Klasifikační (rozhodovací) stromy a lesy</vt:lpstr>
      <vt:lpstr>Neuronové sítě</vt:lpstr>
      <vt:lpstr>Strukturální (syntaktické) klasifikátory</vt:lpstr>
      <vt:lpstr>Poznámka</vt:lpstr>
      <vt:lpstr>Hodnocení úspěšnosti klasifikace a srovnání klasifikátorů</vt:lpstr>
      <vt:lpstr>Hodnocení úspěšnosti klasifikace - úvod</vt:lpstr>
      <vt:lpstr>Hodnocení úspěšnosti klasifikace</vt:lpstr>
      <vt:lpstr>Hodnocení úspěšnosti klasifikace</vt:lpstr>
      <vt:lpstr>Příklad – klasifikace pomocí FLDA</vt:lpstr>
      <vt:lpstr>Intervaly spolehlivosti pro celkovou správnost</vt:lpstr>
      <vt:lpstr>Příklad – pokračování</vt:lpstr>
      <vt:lpstr>Trénovací a testovací data</vt:lpstr>
      <vt:lpstr>1. resubstituce</vt:lpstr>
      <vt:lpstr>2. náhodný výběr s opakováním (bootstrap) </vt:lpstr>
      <vt:lpstr>3. predikční testování externí validací (hold-out)</vt:lpstr>
      <vt:lpstr>3. predikční testování externí validací (hold-out) – modifikace 1</vt:lpstr>
      <vt:lpstr>3. predikční testování externí validací (hold-out) – modifikace 2</vt:lpstr>
      <vt:lpstr>4. k-násobná křížová validace (k-fold cross validation)</vt:lpstr>
      <vt:lpstr>„odlož-jeden-mimo“  křížová validace</vt:lpstr>
      <vt:lpstr>Příklad - „odlož-jeden-mimo“  křížová validace</vt:lpstr>
      <vt:lpstr>Upozornění !!!</vt:lpstr>
      <vt:lpstr>Je klasifikace lepší než náhodná klasifikace?</vt:lpstr>
      <vt:lpstr>Permutační testování</vt:lpstr>
      <vt:lpstr>Jednovýběrový binomický test</vt:lpstr>
      <vt:lpstr>Příklad – jednovýběrový binomický test</vt:lpstr>
      <vt:lpstr>Srovnání úspěšnosti klasifikace</vt:lpstr>
      <vt:lpstr>Srovnání 2 klasifikátorů</vt:lpstr>
      <vt:lpstr>Příklad – srovnání 2 klasifikátorů</vt:lpstr>
      <vt:lpstr>Příklad – srovnání 2 klasifikátorů</vt:lpstr>
      <vt:lpstr>Srovnání 3 a více klasifikátorů</vt:lpstr>
      <vt:lpstr>Příklad – srovnání 3 a více klasifikátorů</vt:lpstr>
      <vt:lpstr>Hodnocení úspěšnosti klasifikace a srovnání klasifikátorů - shrnutí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1236</cp:revision>
  <cp:lastPrinted>2012-04-18T13:31:11Z</cp:lastPrinted>
  <dcterms:created xsi:type="dcterms:W3CDTF">2012-03-28T14:10:39Z</dcterms:created>
  <dcterms:modified xsi:type="dcterms:W3CDTF">2016-04-25T13:31:23Z</dcterms:modified>
</cp:coreProperties>
</file>