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9" r:id="rId35"/>
    <p:sldId id="300" r:id="rId36"/>
    <p:sldId id="302" r:id="rId37"/>
    <p:sldId id="291" r:id="rId38"/>
    <p:sldId id="292" r:id="rId39"/>
    <p:sldId id="293" r:id="rId40"/>
    <p:sldId id="294" r:id="rId41"/>
    <p:sldId id="295" r:id="rId42"/>
    <p:sldId id="296" r:id="rId43"/>
    <p:sldId id="311" r:id="rId44"/>
    <p:sldId id="301" r:id="rId45"/>
    <p:sldId id="313" r:id="rId46"/>
    <p:sldId id="314" r:id="rId47"/>
    <p:sldId id="303" r:id="rId48"/>
    <p:sldId id="304" r:id="rId49"/>
    <p:sldId id="306" r:id="rId50"/>
    <p:sldId id="307" r:id="rId51"/>
    <p:sldId id="315" r:id="rId52"/>
    <p:sldId id="309" r:id="rId53"/>
    <p:sldId id="310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0" autoAdjust="0"/>
    <p:restoredTop sz="94660"/>
  </p:normalViewPr>
  <p:slideViewPr>
    <p:cSldViewPr>
      <p:cViewPr varScale="1">
        <p:scale>
          <a:sx n="73" d="100"/>
          <a:sy n="73" d="100"/>
        </p:scale>
        <p:origin x="-108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52066-4702-4B83-85D1-6615F1549924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A38A3-DD6D-4492-A78F-13E2515B8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88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A38A3-DD6D-4492-A78F-13E2515B836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38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48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1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15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42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99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05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2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86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01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03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BC9C3-CBD2-4FF8-8649-B45993F21369}" type="datetimeFigureOut">
              <a:rPr lang="en-GB" smtClean="0"/>
              <a:t>22/02/2016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Klinická imunologie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Marcela Vlková</a:t>
            </a:r>
          </a:p>
          <a:p>
            <a:r>
              <a:rPr lang="cs-CZ" dirty="0" smtClean="0"/>
              <a:t>Ústav klinické imunologie a alergologie</a:t>
            </a:r>
          </a:p>
          <a:p>
            <a:r>
              <a:rPr lang="cs-CZ" dirty="0" smtClean="0"/>
              <a:t>LF 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87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Aktivace imunitní buňky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Přepis genů pro vznik biologicky aktivních makromolekul</a:t>
            </a:r>
          </a:p>
          <a:p>
            <a:r>
              <a:rPr lang="cs-CZ" dirty="0" smtClean="0"/>
              <a:t>Vrcholem aktivace je proliferace buňky – klíčový pro imunitní systém</a:t>
            </a:r>
          </a:p>
          <a:p>
            <a:r>
              <a:rPr lang="cs-CZ" dirty="0" smtClean="0"/>
              <a:t>Fyziologicky je udržován v tzv. „minimálních parametrech“</a:t>
            </a:r>
          </a:p>
          <a:p>
            <a:r>
              <a:rPr lang="cs-CZ" dirty="0" smtClean="0"/>
              <a:t>Po aktivaci nutnost rychlého zmnožení  a  tvorbě efektorových a regulačních molekul a buněk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05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Imunitní systém – </a:t>
            </a:r>
            <a:r>
              <a:rPr lang="cs-CZ" dirty="0" err="1" smtClean="0"/>
              <a:t>multi</a:t>
            </a:r>
            <a:r>
              <a:rPr lang="cs-CZ" dirty="0" smtClean="0"/>
              <a:t>-signálová soustava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Jeden signál nemá biologickou odezvu</a:t>
            </a:r>
          </a:p>
          <a:p>
            <a:r>
              <a:rPr lang="cs-CZ" dirty="0" smtClean="0"/>
              <a:t>Imunologická odpověď nastává až po dosažení určité úrovně intenzity signálu</a:t>
            </a:r>
          </a:p>
          <a:p>
            <a:r>
              <a:rPr lang="cs-CZ" dirty="0" smtClean="0"/>
              <a:t>Poté dochází  k aktivaci dalšího stupně</a:t>
            </a:r>
          </a:p>
          <a:p>
            <a:r>
              <a:rPr lang="cs-CZ" dirty="0" smtClean="0"/>
              <a:t>Dochází  k amplifikaci aktivace – nutnost regulace</a:t>
            </a:r>
          </a:p>
          <a:p>
            <a:r>
              <a:rPr lang="cs-CZ" dirty="0" smtClean="0"/>
              <a:t>K regulaci – utlumení přenosu signálu dochází v závěru imunitní odpovědi</a:t>
            </a:r>
            <a:endParaRPr lang="cs-CZ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737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Kvalita a intenzita imunitní odpovědi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Musí být vždy adekvátní vyvolávajícímu podnětu!!</a:t>
            </a:r>
          </a:p>
          <a:p>
            <a:r>
              <a:rPr lang="cs-CZ" dirty="0" smtClean="0"/>
              <a:t>Reakce je energeticky náročná – vyžaduje dostatečné množství živin</a:t>
            </a:r>
          </a:p>
          <a:p>
            <a:r>
              <a:rPr lang="cs-CZ" dirty="0" smtClean="0"/>
              <a:t>Má velký biologický potenciál – pokud není dobře nasměrována – riziko poškození vlastních struktur – autoimunitní poškození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952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 imunitní odpovědi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Závisí na </a:t>
            </a:r>
            <a:r>
              <a:rPr lang="cs-CZ" dirty="0" err="1" smtClean="0"/>
              <a:t>kompartmentu</a:t>
            </a:r>
            <a:r>
              <a:rPr lang="cs-CZ" dirty="0" smtClean="0"/>
              <a:t>, ve kterém reakce probíhá</a:t>
            </a:r>
          </a:p>
          <a:p>
            <a:r>
              <a:rPr lang="cs-CZ" dirty="0" smtClean="0"/>
              <a:t>Jednotlivé orgány mají své specifické prostředí které nemůžeme vždy specificky vyšetřit</a:t>
            </a:r>
          </a:p>
          <a:p>
            <a:r>
              <a:rPr lang="cs-CZ" dirty="0" smtClean="0"/>
              <a:t>Periferní krev není věrným zrcadlem imunitních dějů v organismu</a:t>
            </a:r>
          </a:p>
        </p:txBody>
      </p:sp>
    </p:spTree>
    <p:extLst>
      <p:ext uri="{BB962C8B-B14F-4D97-AF65-F5344CB8AC3E}">
        <p14:creationId xmlns:p14="http://schemas.microsoft.com/office/powerpoint/2010/main" val="2778435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Klinická imunologie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Imunopatologie</a:t>
            </a:r>
          </a:p>
          <a:p>
            <a:r>
              <a:rPr lang="cs-CZ" dirty="0" smtClean="0"/>
              <a:t>Antiinfekční imunologie</a:t>
            </a:r>
          </a:p>
          <a:p>
            <a:r>
              <a:rPr lang="cs-CZ" dirty="0" smtClean="0"/>
              <a:t>Transplantační imunologie</a:t>
            </a:r>
          </a:p>
          <a:p>
            <a:r>
              <a:rPr lang="cs-CZ" dirty="0" smtClean="0"/>
              <a:t>Nádorová imunologie</a:t>
            </a:r>
          </a:p>
          <a:p>
            <a:r>
              <a:rPr lang="cs-CZ" dirty="0" err="1" smtClean="0"/>
              <a:t>Neuroimunologie</a:t>
            </a:r>
            <a:endParaRPr lang="cs-CZ" dirty="0" smtClean="0"/>
          </a:p>
          <a:p>
            <a:r>
              <a:rPr lang="cs-CZ" dirty="0" smtClean="0"/>
              <a:t>Imunohematologie</a:t>
            </a:r>
          </a:p>
          <a:p>
            <a:r>
              <a:rPr lang="cs-CZ" dirty="0" smtClean="0"/>
              <a:t>Alergologie</a:t>
            </a:r>
          </a:p>
          <a:p>
            <a:r>
              <a:rPr lang="cs-CZ" dirty="0" smtClean="0"/>
              <a:t>Imunogenetika</a:t>
            </a:r>
          </a:p>
          <a:p>
            <a:r>
              <a:rPr lang="cs-CZ" dirty="0" err="1" smtClean="0"/>
              <a:t>Imunofarmakologie</a:t>
            </a:r>
            <a:endParaRPr lang="cs-CZ" dirty="0" smtClean="0"/>
          </a:p>
          <a:p>
            <a:r>
              <a:rPr lang="cs-CZ" dirty="0" err="1" smtClean="0"/>
              <a:t>Vakcinologie</a:t>
            </a:r>
            <a:endParaRPr lang="cs-CZ" dirty="0" smtClean="0"/>
          </a:p>
          <a:p>
            <a:r>
              <a:rPr lang="cs-CZ" dirty="0" smtClean="0"/>
              <a:t>Imunochemie…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577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Imunopatologie</a:t>
            </a:r>
            <a:endParaRPr lang="en-GB" dirty="0"/>
          </a:p>
        </p:txBody>
      </p:sp>
      <p:graphicFrame>
        <p:nvGraphicFramePr>
          <p:cNvPr id="6144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890054"/>
              </p:ext>
            </p:extLst>
          </p:nvPr>
        </p:nvGraphicFramePr>
        <p:xfrm>
          <a:off x="611560" y="1124744"/>
          <a:ext cx="7920880" cy="5356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rezentace" r:id="rId3" imgW="4561507" imgH="3421488" progId="PowerPoint.Show.8">
                  <p:embed/>
                </p:oleObj>
              </mc:Choice>
              <mc:Fallback>
                <p:oleObj name="Prezentace" r:id="rId3" imgW="4561507" imgH="3421488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24744"/>
                        <a:ext cx="7920880" cy="5356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516479" y="3513138"/>
            <a:ext cx="6611105" cy="21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cs-CZ" sz="2800" b="1" u="sng" dirty="0">
                <a:solidFill>
                  <a:schemeClr val="accent2"/>
                </a:solidFill>
                <a:latin typeface="Comic Sans MS" pitchFamily="66" charset="0"/>
              </a:rPr>
              <a:t>Zvýšená vnímavost k infekčním agens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cs-CZ" sz="2800" b="1" dirty="0">
                <a:solidFill>
                  <a:schemeClr val="accent2"/>
                </a:solidFill>
                <a:latin typeface="Comic Sans MS" pitchFamily="66" charset="0"/>
              </a:rPr>
              <a:t>Náchylnost k maligním procesům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cs-CZ" sz="2800" b="1" dirty="0">
                <a:solidFill>
                  <a:schemeClr val="accent2"/>
                </a:solidFill>
                <a:latin typeface="Comic Sans MS" pitchFamily="66" charset="0"/>
              </a:rPr>
              <a:t>Autoimunitní projevy 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57200" y="381000"/>
            <a:ext cx="8207375" cy="139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b="1" dirty="0" smtClean="0"/>
              <a:t>Imunopatologie</a:t>
            </a:r>
          </a:p>
          <a:p>
            <a:pPr algn="ctr"/>
            <a:r>
              <a:rPr lang="cs-CZ" sz="4400" b="1" dirty="0" smtClean="0"/>
              <a:t>IMUNODEFICIENCE</a:t>
            </a:r>
            <a:r>
              <a:rPr lang="cs-CZ" sz="4400" dirty="0" smtClean="0"/>
              <a:t> </a:t>
            </a:r>
            <a:r>
              <a:rPr lang="cs-CZ" sz="4400" dirty="0"/>
              <a:t/>
            </a:r>
            <a:br>
              <a:rPr lang="cs-CZ" sz="4400" dirty="0"/>
            </a:br>
            <a:endParaRPr lang="cs-CZ" sz="2400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70807" y="1789113"/>
            <a:ext cx="19367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sz="3000" b="1" dirty="0"/>
              <a:t>PRIMÁRNÍ </a:t>
            </a:r>
          </a:p>
          <a:p>
            <a:pPr algn="ctr" eaLnBrk="0" hangingPunct="0"/>
            <a:r>
              <a:rPr lang="cs-CZ" sz="3000" b="1" dirty="0"/>
              <a:t>(VROZENÉ)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580063" y="1789113"/>
            <a:ext cx="23877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3000" b="1" dirty="0"/>
              <a:t>SEKUNDÁRNÍ </a:t>
            </a:r>
          </a:p>
          <a:p>
            <a:pPr eaLnBrk="0" hangingPunct="0"/>
            <a:r>
              <a:rPr lang="cs-CZ" sz="3000" b="1" dirty="0"/>
              <a:t>  (ZÍSKANÉ)</a:t>
            </a:r>
          </a:p>
        </p:txBody>
      </p:sp>
    </p:spTree>
    <p:extLst>
      <p:ext uri="{BB962C8B-B14F-4D97-AF65-F5344CB8AC3E}">
        <p14:creationId xmlns:p14="http://schemas.microsoft.com/office/powerpoint/2010/main" val="28588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>
                <a:latin typeface="Tahoma" pitchFamily="34" charset="0"/>
              </a:rPr>
              <a:t>Alergologie</a:t>
            </a:r>
            <a:endParaRPr lang="cs-CZ" sz="4800" dirty="0">
              <a:latin typeface="Tahoma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cs-CZ" dirty="0">
                <a:latin typeface="Tahoma" pitchFamily="34" charset="0"/>
              </a:rPr>
              <a:t>Alergické choroby se vyskytují u 35</a:t>
            </a:r>
            <a:r>
              <a:rPr lang="en-US" dirty="0">
                <a:latin typeface="Tahoma" pitchFamily="34" charset="0"/>
              </a:rPr>
              <a:t>%</a:t>
            </a:r>
            <a:r>
              <a:rPr lang="cs-CZ" dirty="0">
                <a:latin typeface="Tahoma" pitchFamily="34" charset="0"/>
              </a:rPr>
              <a:t> </a:t>
            </a:r>
            <a:r>
              <a:rPr lang="en-US" dirty="0" err="1">
                <a:latin typeface="Tahoma" pitchFamily="34" charset="0"/>
              </a:rPr>
              <a:t>celkov</a:t>
            </a:r>
            <a:r>
              <a:rPr lang="cs-CZ" dirty="0">
                <a:latin typeface="Tahoma" pitchFamily="34" charset="0"/>
              </a:rPr>
              <a:t>é</a:t>
            </a:r>
            <a:r>
              <a:rPr lang="en-US" dirty="0">
                <a:latin typeface="Tahoma" pitchFamily="34" charset="0"/>
              </a:rPr>
              <a:t> populace</a:t>
            </a:r>
            <a:r>
              <a:rPr lang="cs-CZ" dirty="0">
                <a:latin typeface="Tahoma" pitchFamily="34" charset="0"/>
              </a:rPr>
              <a:t> a počet pacientů s alergickými chorobami v posledních desetiletích vzrůstá.</a:t>
            </a:r>
          </a:p>
          <a:p>
            <a:pPr algn="ctr">
              <a:buFontTx/>
              <a:buNone/>
            </a:pPr>
            <a:r>
              <a:rPr lang="cs-CZ" i="1" dirty="0">
                <a:latin typeface="Tahoma" pitchFamily="34" charset="0"/>
              </a:rPr>
              <a:t>Alergická rhinitida</a:t>
            </a:r>
          </a:p>
          <a:p>
            <a:pPr algn="ctr">
              <a:buFontTx/>
              <a:buNone/>
            </a:pPr>
            <a:r>
              <a:rPr lang="cs-CZ" i="1" dirty="0" err="1">
                <a:latin typeface="Tahoma" pitchFamily="34" charset="0"/>
              </a:rPr>
              <a:t>Asthma</a:t>
            </a:r>
            <a:r>
              <a:rPr lang="cs-CZ" i="1" dirty="0">
                <a:latin typeface="Tahoma" pitchFamily="34" charset="0"/>
              </a:rPr>
              <a:t> </a:t>
            </a:r>
            <a:r>
              <a:rPr lang="cs-CZ" i="1" dirty="0" err="1">
                <a:latin typeface="Tahoma" pitchFamily="34" charset="0"/>
              </a:rPr>
              <a:t>bronchiale</a:t>
            </a:r>
            <a:endParaRPr lang="cs-CZ" i="1" dirty="0">
              <a:latin typeface="Tahoma" pitchFamily="34" charset="0"/>
            </a:endParaRPr>
          </a:p>
          <a:p>
            <a:pPr algn="ctr">
              <a:buFontTx/>
              <a:buNone/>
            </a:pPr>
            <a:r>
              <a:rPr lang="cs-CZ" i="1" dirty="0">
                <a:latin typeface="Tahoma" pitchFamily="34" charset="0"/>
              </a:rPr>
              <a:t>Atopická dermatitida</a:t>
            </a:r>
          </a:p>
          <a:p>
            <a:pPr algn="ctr">
              <a:buFontTx/>
              <a:buNone/>
            </a:pPr>
            <a:r>
              <a:rPr lang="cs-CZ" i="1" dirty="0">
                <a:latin typeface="Tahoma" pitchFamily="34" charset="0"/>
              </a:rPr>
              <a:t>Potravinová přecitlivělost</a:t>
            </a:r>
          </a:p>
        </p:txBody>
      </p:sp>
    </p:spTree>
    <p:extLst>
      <p:ext uri="{BB962C8B-B14F-4D97-AF65-F5344CB8AC3E}">
        <p14:creationId xmlns:p14="http://schemas.microsoft.com/office/powerpoint/2010/main" val="33584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51520" y="1916832"/>
            <a:ext cx="86868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Prevalence autoimunitních chorob</a:t>
            </a:r>
            <a:endParaRPr lang="cs-CZ" sz="2800" dirty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cs-CZ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(</a:t>
            </a:r>
            <a:r>
              <a:rPr lang="cs-CZ" dirty="0" err="1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Mackay</a:t>
            </a:r>
            <a:r>
              <a:rPr lang="cs-CZ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IR, BMJ 2000; 321: 93-96)</a:t>
            </a:r>
            <a:endParaRPr lang="de-AT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 </a:t>
            </a:r>
            <a:endParaRPr lang="cs-CZ" sz="1000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Choroby štítné žlázy: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  		 &gt; 3% dospělých žen</a:t>
            </a:r>
            <a:endParaRPr lang="cs-CZ" sz="1900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Revmatoidní artritida: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	 1% celkové populace, převaha žen</a:t>
            </a:r>
            <a:endParaRPr lang="de-AT" sz="19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Primární </a:t>
            </a:r>
            <a:r>
              <a:rPr lang="cs-CZ" sz="1900" b="1" i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Sjögren</a:t>
            </a:r>
            <a:r>
              <a:rPr lang="cs-CZ" sz="1900" b="1" i="1" dirty="0" err="1">
                <a:solidFill>
                  <a:srgbClr val="002060"/>
                </a:solidFill>
                <a:latin typeface="Comic Sans MS" pitchFamily="66" charset="0"/>
              </a:rPr>
              <a:t>ů</a:t>
            </a:r>
            <a:r>
              <a:rPr lang="cs-CZ" sz="1900" b="1" i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v</a:t>
            </a: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syndrom: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	 0,6-3% dosp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ě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lých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ž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Systémový lupus </a:t>
            </a:r>
            <a:r>
              <a:rPr lang="cs-CZ" sz="1900" b="1" i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erytematosus</a:t>
            </a:r>
            <a:r>
              <a:rPr lang="cs-CZ" sz="1900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:</a:t>
            </a:r>
            <a:r>
              <a:rPr lang="cs-CZ" sz="1900" i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0,12% celkové populace,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p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ř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evaha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ž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Roztroušená skleróza: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	 0,1% celkové populace, převaha žen</a:t>
            </a:r>
            <a:endParaRPr lang="de-AT" sz="19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Diabetes I. typu:</a:t>
            </a:r>
            <a:r>
              <a:rPr lang="cs-CZ" sz="1900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	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0,1% dětí</a:t>
            </a:r>
            <a:endParaRPr lang="de-AT" sz="19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Primární biliární cirhóza: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0,05-0,1% žen středního a  staršího věku</a:t>
            </a:r>
            <a:endParaRPr lang="de-AT" sz="19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 err="1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Myasthenia</a:t>
            </a: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gravis: 	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	 0,01% celkové populace, převaha žen</a:t>
            </a:r>
            <a:r>
              <a:rPr lang="cs-CZ" dirty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Imunopatologie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1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Imunitní systém a maligní nádory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569325" cy="4259263"/>
          </a:xfrm>
        </p:spPr>
        <p:txBody>
          <a:bodyPr>
            <a:normAutofit lnSpcReduction="10000"/>
          </a:bodyPr>
          <a:lstStyle/>
          <a:p>
            <a:pPr marL="342900" indent="-342900" algn="ctr">
              <a:buFont typeface="Wingdings" pitchFamily="2" charset="2"/>
              <a:buNone/>
            </a:pPr>
            <a:r>
              <a:rPr lang="cs-CZ" sz="2800" b="1" u="sng" dirty="0"/>
              <a:t>Imunologická úprava nádoru (</a:t>
            </a:r>
            <a:r>
              <a:rPr lang="cs-CZ" sz="2800" b="1" u="sng" dirty="0" err="1"/>
              <a:t>cancer</a:t>
            </a:r>
            <a:r>
              <a:rPr lang="cs-CZ" sz="2800" b="1" u="sng" dirty="0"/>
              <a:t> </a:t>
            </a:r>
            <a:r>
              <a:rPr lang="cs-CZ" sz="2800" b="1" u="sng" dirty="0" err="1"/>
              <a:t>immunoediting</a:t>
            </a:r>
            <a:r>
              <a:rPr lang="cs-CZ" sz="2800" b="1" u="sng" dirty="0"/>
              <a:t>):</a:t>
            </a:r>
          </a:p>
          <a:p>
            <a:pPr marL="342900" indent="-342900" algn="ctr">
              <a:buFont typeface="Wingdings" pitchFamily="2" charset="2"/>
              <a:buNone/>
            </a:pPr>
            <a:endParaRPr lang="cs-CZ" sz="2400" dirty="0"/>
          </a:p>
          <a:p>
            <a:pPr marL="342900" indent="-342900">
              <a:buFont typeface="Wingdings" pitchFamily="2" charset="2"/>
              <a:buNone/>
            </a:pPr>
            <a:r>
              <a:rPr lang="cs-CZ" sz="2800" dirty="0"/>
              <a:t>Imunologická ostraha (</a:t>
            </a:r>
            <a:r>
              <a:rPr lang="cs-CZ" sz="2800" dirty="0" err="1"/>
              <a:t>immunological</a:t>
            </a:r>
            <a:r>
              <a:rPr lang="cs-CZ" sz="2800" dirty="0"/>
              <a:t> </a:t>
            </a:r>
            <a:r>
              <a:rPr lang="cs-CZ" sz="2800" dirty="0" err="1"/>
              <a:t>surveillance</a:t>
            </a:r>
            <a:r>
              <a:rPr lang="cs-CZ" sz="2800" dirty="0"/>
              <a:t>) – </a:t>
            </a:r>
            <a:r>
              <a:rPr lang="cs-CZ" sz="2800" b="1" dirty="0"/>
              <a:t>eliminace</a:t>
            </a:r>
            <a:r>
              <a:rPr lang="cs-CZ" sz="2800" dirty="0"/>
              <a:t> maligně transformovaných buněk.</a:t>
            </a:r>
          </a:p>
          <a:p>
            <a:pPr marL="342900" indent="-342900">
              <a:buFont typeface="Wingdings" pitchFamily="2" charset="2"/>
              <a:buNone/>
            </a:pPr>
            <a:endParaRPr lang="cs-CZ" sz="2800" dirty="0"/>
          </a:p>
          <a:p>
            <a:pPr marL="342900" indent="-342900">
              <a:buFont typeface="Wingdings" pitchFamily="2" charset="2"/>
              <a:buNone/>
            </a:pPr>
            <a:r>
              <a:rPr lang="cs-CZ" sz="2800" dirty="0"/>
              <a:t>Vytvoření rovnováhy mezi imunitním systémem a nádorem, selekce rezistentních mutantů.</a:t>
            </a:r>
          </a:p>
          <a:p>
            <a:pPr marL="342900" indent="-342900">
              <a:buFont typeface="Wingdings" pitchFamily="2" charset="2"/>
              <a:buNone/>
            </a:pPr>
            <a:endParaRPr lang="cs-CZ" sz="2800" dirty="0"/>
          </a:p>
          <a:p>
            <a:pPr marL="342900" indent="-342900">
              <a:buFont typeface="Wingdings" pitchFamily="2" charset="2"/>
              <a:buNone/>
            </a:pPr>
            <a:r>
              <a:rPr lang="cs-CZ" sz="2800" dirty="0"/>
              <a:t>Únik maligních buněk před imunitními reakcemi.</a:t>
            </a:r>
          </a:p>
        </p:txBody>
      </p:sp>
    </p:spTree>
    <p:extLst>
      <p:ext uri="{BB962C8B-B14F-4D97-AF65-F5344CB8AC3E}">
        <p14:creationId xmlns:p14="http://schemas.microsoft.com/office/powerpoint/2010/main" val="8423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cs-CZ" u="sng" dirty="0" smtClean="0"/>
              <a:t>Funkční charakteristika</a:t>
            </a:r>
            <a:r>
              <a:rPr lang="cs-CZ" dirty="0" smtClean="0"/>
              <a:t>: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homeostáza, </a:t>
            </a:r>
            <a:r>
              <a:rPr lang="cs-CZ" dirty="0" err="1" smtClean="0"/>
              <a:t>sebeudržování</a:t>
            </a:r>
            <a:r>
              <a:rPr lang="cs-CZ" dirty="0" smtClean="0"/>
              <a:t> na úrovni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molekulární výstavby organismu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schopnost rozpoznání a eliminace </a:t>
            </a:r>
            <a:r>
              <a:rPr lang="cs-CZ" dirty="0" smtClean="0"/>
              <a:t>	cizorodých </a:t>
            </a:r>
            <a:r>
              <a:rPr lang="cs-CZ" dirty="0" smtClean="0"/>
              <a:t>a </a:t>
            </a:r>
            <a:r>
              <a:rPr lang="cs-CZ" dirty="0" smtClean="0"/>
              <a:t>škodlivých </a:t>
            </a:r>
            <a:r>
              <a:rPr lang="cs-CZ" dirty="0" smtClean="0"/>
              <a:t>látek z </a:t>
            </a:r>
            <a:r>
              <a:rPr lang="cs-CZ" dirty="0" smtClean="0"/>
              <a:t>organismu</a:t>
            </a:r>
            <a:endParaRPr lang="cs-CZ" u="sng" dirty="0" smtClean="0"/>
          </a:p>
          <a:p>
            <a:pPr>
              <a:defRPr/>
            </a:pPr>
            <a:r>
              <a:rPr lang="cs-CZ" u="sng" dirty="0" smtClean="0"/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 smtClean="0"/>
              <a:t>           propojení s metabolismem, endokrinním 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a nervovým</a:t>
            </a:r>
            <a:r>
              <a:rPr lang="en-US" dirty="0" smtClean="0"/>
              <a:t> s</a:t>
            </a:r>
            <a:r>
              <a:rPr lang="cs-CZ" dirty="0" err="1" smtClean="0"/>
              <a:t>ystémem</a:t>
            </a:r>
            <a:r>
              <a:rPr lang="cs-CZ" dirty="0" smtClean="0"/>
              <a:t>  </a:t>
            </a: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104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Transplantace orgánů, tkání, buněk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772400" cy="4322762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sz="2400" b="1" i="1" dirty="0" smtClean="0"/>
              <a:t>Dárce </a:t>
            </a:r>
            <a:r>
              <a:rPr lang="cs-CZ" sz="2400" b="1" i="1" dirty="0"/>
              <a:t>a příjemce:</a:t>
            </a:r>
          </a:p>
          <a:p>
            <a:r>
              <a:rPr lang="cs-CZ" sz="2400" dirty="0" smtClean="0"/>
              <a:t>Autologní  transplantace (</a:t>
            </a:r>
            <a:r>
              <a:rPr lang="cs-CZ" sz="2400" dirty="0" err="1"/>
              <a:t>autograft</a:t>
            </a:r>
            <a:r>
              <a:rPr lang="cs-CZ" sz="2400" dirty="0"/>
              <a:t>)</a:t>
            </a:r>
          </a:p>
          <a:p>
            <a:r>
              <a:rPr lang="cs-CZ" sz="2400" dirty="0" err="1" smtClean="0"/>
              <a:t>Syngenní</a:t>
            </a:r>
            <a:r>
              <a:rPr lang="cs-CZ" sz="2400" dirty="0" smtClean="0"/>
              <a:t> transplantace   </a:t>
            </a:r>
            <a:r>
              <a:rPr lang="cs-CZ" sz="2400" dirty="0"/>
              <a:t>(</a:t>
            </a:r>
            <a:r>
              <a:rPr lang="cs-CZ" sz="2400" dirty="0" err="1"/>
              <a:t>isograft</a:t>
            </a:r>
            <a:r>
              <a:rPr lang="cs-CZ" sz="2400" dirty="0"/>
              <a:t>)</a:t>
            </a:r>
          </a:p>
          <a:p>
            <a:r>
              <a:rPr lang="cs-CZ" sz="2400" dirty="0"/>
              <a:t>Alogenní transplantace  (</a:t>
            </a:r>
            <a:r>
              <a:rPr lang="cs-CZ" sz="2400" dirty="0" err="1"/>
              <a:t>allograft</a:t>
            </a:r>
            <a:r>
              <a:rPr lang="cs-CZ" sz="2400" dirty="0"/>
              <a:t>)</a:t>
            </a:r>
          </a:p>
          <a:p>
            <a:r>
              <a:rPr lang="cs-CZ" sz="2400" dirty="0"/>
              <a:t>Xenogenní transplantace (</a:t>
            </a:r>
            <a:r>
              <a:rPr lang="cs-CZ" sz="2400" dirty="0" err="1"/>
              <a:t>xenograft</a:t>
            </a:r>
            <a:r>
              <a:rPr lang="cs-CZ" sz="2400" dirty="0"/>
              <a:t>)</a:t>
            </a:r>
          </a:p>
          <a:p>
            <a:pPr>
              <a:buFontTx/>
              <a:buNone/>
            </a:pPr>
            <a:r>
              <a:rPr lang="cs-CZ" sz="2400" dirty="0"/>
              <a:t>                  </a:t>
            </a:r>
            <a:endParaRPr lang="cs-CZ" sz="2400" dirty="0" smtClean="0"/>
          </a:p>
          <a:p>
            <a:pPr>
              <a:buFontTx/>
              <a:buNone/>
            </a:pPr>
            <a:r>
              <a:rPr lang="cs-CZ" sz="2400" b="1" i="1" dirty="0" smtClean="0"/>
              <a:t>Důsledky </a:t>
            </a:r>
            <a:r>
              <a:rPr lang="cs-CZ" sz="2400" b="1" i="1" dirty="0" err="1" smtClean="0"/>
              <a:t>histoinkompatibility</a:t>
            </a:r>
            <a:r>
              <a:rPr lang="cs-CZ" sz="2400" b="1" i="1" dirty="0" smtClean="0"/>
              <a:t>:</a:t>
            </a:r>
            <a:endParaRPr lang="cs-CZ" sz="2400" b="1" i="1" dirty="0"/>
          </a:p>
          <a:p>
            <a:r>
              <a:rPr lang="cs-CZ" sz="2400" dirty="0" err="1"/>
              <a:t>Rejekce</a:t>
            </a:r>
            <a:r>
              <a:rPr lang="cs-CZ" sz="2400" dirty="0"/>
              <a:t> (odvržení, odhojení) štěpu</a:t>
            </a:r>
          </a:p>
          <a:p>
            <a:r>
              <a:rPr lang="cs-CZ" sz="2400" dirty="0"/>
              <a:t>Reakce štěpu proti hostiteli (</a:t>
            </a:r>
            <a:r>
              <a:rPr lang="cs-CZ" sz="2400" dirty="0" err="1"/>
              <a:t>graft</a:t>
            </a:r>
            <a:r>
              <a:rPr lang="cs-CZ" sz="2400" dirty="0"/>
              <a:t> </a:t>
            </a:r>
            <a:r>
              <a:rPr lang="cs-CZ" sz="2400" dirty="0" smtClean="0"/>
              <a:t>versus host </a:t>
            </a:r>
            <a:r>
              <a:rPr lang="cs-CZ" sz="2400" dirty="0" err="1" smtClean="0"/>
              <a:t>reaction</a:t>
            </a:r>
            <a:r>
              <a:rPr lang="cs-CZ" sz="2400" dirty="0"/>
              <a:t> </a:t>
            </a:r>
            <a:r>
              <a:rPr lang="cs-CZ" sz="2400" dirty="0" smtClean="0"/>
              <a:t>–</a:t>
            </a:r>
            <a:r>
              <a:rPr lang="cs-CZ" sz="2400" dirty="0" err="1" smtClean="0"/>
              <a:t>GvHR</a:t>
            </a:r>
            <a:r>
              <a:rPr lang="cs-CZ" sz="2400" dirty="0" smtClean="0"/>
              <a:t>)</a:t>
            </a:r>
            <a:endParaRPr lang="cs-CZ" sz="2400" dirty="0"/>
          </a:p>
          <a:p>
            <a:pPr>
              <a:buFontTx/>
              <a:buNone/>
            </a:pPr>
            <a:endParaRPr lang="cs-CZ" sz="2400" b="1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454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3600" b="1" i="1" dirty="0" smtClean="0">
                <a:solidFill>
                  <a:srgbClr val="002060"/>
                </a:solidFill>
              </a:rPr>
              <a:t/>
            </a:r>
            <a:br>
              <a:rPr lang="cs-CZ" sz="3600" b="1" i="1" dirty="0" smtClean="0">
                <a:solidFill>
                  <a:srgbClr val="002060"/>
                </a:solidFill>
              </a:rPr>
            </a:br>
            <a:r>
              <a:rPr lang="cs-CZ" b="1" dirty="0" smtClean="0"/>
              <a:t>Imunologie těhotenství</a:t>
            </a:r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i="1" dirty="0" smtClean="0">
                <a:solidFill>
                  <a:srgbClr val="002060"/>
                </a:solidFill>
              </a:rPr>
              <a:t>Koexistence matky a plodu  </a:t>
            </a:r>
            <a:br>
              <a:rPr lang="cs-CZ" b="1" i="1" dirty="0" smtClean="0">
                <a:solidFill>
                  <a:srgbClr val="002060"/>
                </a:solidFill>
              </a:rPr>
            </a:br>
            <a:r>
              <a:rPr lang="cs-CZ" b="1" i="1" dirty="0" smtClean="0">
                <a:solidFill>
                  <a:srgbClr val="002060"/>
                </a:solidFill>
              </a:rPr>
              <a:t>u placentárních savců je fyziologickým příkladem imunologické tolerance k </a:t>
            </a:r>
            <a:r>
              <a:rPr lang="cs-CZ" b="1" i="1" dirty="0" err="1" smtClean="0">
                <a:solidFill>
                  <a:srgbClr val="002060"/>
                </a:solidFill>
              </a:rPr>
              <a:t>semialogennímu</a:t>
            </a:r>
            <a:r>
              <a:rPr lang="cs-CZ" b="1" i="1" dirty="0" smtClean="0">
                <a:solidFill>
                  <a:srgbClr val="002060"/>
                </a:solidFill>
              </a:rPr>
              <a:t> štěpu“.</a:t>
            </a:r>
          </a:p>
          <a:p>
            <a:endParaRPr lang="cs-CZ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Medawar, P.B.: 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 immunological and </a:t>
            </a:r>
            <a:r>
              <a:rPr lang="en-GB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endocrinological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problems raised by the evolution of </a:t>
            </a:r>
            <a:r>
              <a:rPr lang="en-GB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viviparity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vertebrates. 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cs-CZ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Symp.Soc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Exp.Biol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7:320-328, 1953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b="1" i="1" dirty="0" smtClean="0">
                <a:solidFill>
                  <a:srgbClr val="002060"/>
                </a:solidFill>
              </a:rPr>
              <a:t/>
            </a:r>
            <a:br>
              <a:rPr lang="cs-CZ" b="1" i="1" dirty="0" smtClean="0">
                <a:solidFill>
                  <a:srgbClr val="002060"/>
                </a:solidFill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854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pojmy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7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Látka, kterou rozezná imunitní systém a která vyvolává imunitní reakci</a:t>
            </a:r>
          </a:p>
          <a:p>
            <a:r>
              <a:rPr lang="cs-CZ" dirty="0" smtClean="0"/>
              <a:t>Základní složení: </a:t>
            </a:r>
          </a:p>
          <a:p>
            <a:pPr lvl="2"/>
            <a:r>
              <a:rPr lang="cs-CZ" dirty="0" smtClean="0"/>
              <a:t>nosičská část molekuly</a:t>
            </a:r>
          </a:p>
          <a:p>
            <a:pPr lvl="2"/>
            <a:r>
              <a:rPr lang="cs-CZ" dirty="0" smtClean="0"/>
              <a:t>Antigenní determinanty – epitopy, tvořené 5-7 aminokyselinami </a:t>
            </a:r>
          </a:p>
        </p:txBody>
      </p:sp>
    </p:spTree>
    <p:extLst>
      <p:ext uri="{BB962C8B-B14F-4D97-AF65-F5344CB8AC3E}">
        <p14:creationId xmlns:p14="http://schemas.microsoft.com/office/powerpoint/2010/main" val="7573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Vztah antigenu a epitopu</a:t>
            </a:r>
            <a:endParaRPr lang="en-US" altLang="cs-CZ" smtClean="0"/>
          </a:p>
        </p:txBody>
      </p:sp>
      <p:pic>
        <p:nvPicPr>
          <p:cNvPr id="4" name="Picture 4" descr="17-03_Epitope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216025"/>
            <a:ext cx="7416800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56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Imnunogennost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Schopnost vyvolat imunitní reakci – musí:</a:t>
            </a:r>
          </a:p>
          <a:p>
            <a:pPr lvl="1"/>
            <a:r>
              <a:rPr lang="cs-CZ" dirty="0" smtClean="0"/>
              <a:t>Být cizorodé</a:t>
            </a:r>
          </a:p>
          <a:p>
            <a:pPr lvl="1"/>
            <a:r>
              <a:rPr lang="cs-CZ" dirty="0" smtClean="0"/>
              <a:t>Mít dostatečnou molekulovou hmotnost </a:t>
            </a:r>
            <a:r>
              <a:rPr lang="cs-CZ" altLang="cs-CZ" dirty="0" smtClean="0"/>
              <a:t>(</a:t>
            </a:r>
            <a:r>
              <a:rPr lang="cs-CZ" altLang="cs-CZ" sz="3200" dirty="0" smtClean="0"/>
              <a:t>&gt;</a:t>
            </a:r>
            <a:r>
              <a:rPr lang="cs-CZ" altLang="cs-CZ" dirty="0" smtClean="0"/>
              <a:t> </a:t>
            </a:r>
            <a:r>
              <a:rPr lang="cs-CZ" altLang="cs-CZ" dirty="0"/>
              <a:t>6 </a:t>
            </a:r>
            <a:r>
              <a:rPr lang="cs-CZ" altLang="cs-CZ" dirty="0" err="1" smtClean="0"/>
              <a:t>kDa</a:t>
            </a:r>
            <a:r>
              <a:rPr lang="cs-CZ" altLang="cs-CZ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Mít komplexní strukturu</a:t>
            </a:r>
          </a:p>
          <a:p>
            <a:r>
              <a:rPr lang="cs-CZ" dirty="0" smtClean="0"/>
              <a:t>Produkty imunitní reakce ( protilátky, T-lymfocyty) mají schopnost s </a:t>
            </a:r>
            <a:r>
              <a:rPr lang="cs-CZ" dirty="0" err="1" smtClean="0"/>
              <a:t>Ag</a:t>
            </a:r>
            <a:r>
              <a:rPr lang="cs-CZ" dirty="0" smtClean="0"/>
              <a:t> specificky reagovat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37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Chemické složení antigenů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u="sng" dirty="0"/>
              <a:t>Proteiny</a:t>
            </a:r>
            <a:r>
              <a:rPr lang="cs-CZ" altLang="cs-CZ" dirty="0"/>
              <a:t> – obvykle výborné imunogeny.</a:t>
            </a:r>
          </a:p>
          <a:p>
            <a:r>
              <a:rPr lang="cs-CZ" altLang="cs-CZ" u="sng" dirty="0"/>
              <a:t>Polysacharidy</a:t>
            </a:r>
            <a:r>
              <a:rPr lang="cs-CZ" altLang="cs-CZ" dirty="0"/>
              <a:t>- jsou dobrými imunogeny zejména jako součást glykoproteinů.</a:t>
            </a:r>
          </a:p>
          <a:p>
            <a:r>
              <a:rPr lang="cs-CZ" altLang="cs-CZ" u="sng" dirty="0"/>
              <a:t>Nukleové kyseliny-</a:t>
            </a:r>
            <a:r>
              <a:rPr lang="cs-CZ" altLang="cs-CZ" dirty="0"/>
              <a:t> špatná </a:t>
            </a:r>
            <a:r>
              <a:rPr lang="cs-CZ" altLang="cs-CZ" dirty="0" err="1"/>
              <a:t>imunogenicita</a:t>
            </a:r>
            <a:r>
              <a:rPr lang="cs-CZ" altLang="cs-CZ" dirty="0"/>
              <a:t>, vázána zejména na komplexy nukleových kyselin a proteinů. </a:t>
            </a:r>
          </a:p>
          <a:p>
            <a:r>
              <a:rPr lang="cs-CZ" altLang="cs-CZ" u="sng" dirty="0"/>
              <a:t>Tuky</a:t>
            </a:r>
            <a:r>
              <a:rPr lang="cs-CZ" altLang="cs-CZ" dirty="0"/>
              <a:t> – velmi zřídka se uplatňují jako imunogeny. Nejznámější jsou </a:t>
            </a:r>
            <a:r>
              <a:rPr lang="cs-CZ" altLang="cs-CZ" dirty="0" err="1"/>
              <a:t>sfingolipidy</a:t>
            </a:r>
            <a:r>
              <a:rPr lang="cs-CZ" altLang="cs-CZ" dirty="0"/>
              <a:t>.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64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Hapten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Nízkomolekulární látky které vyvolávají imunitní reakci po vazbě na jiné vysokomolekulární látky.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Mají schopnost s produkty imunitní reakce reagovat.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Typickými hapteny jsou některé kovy, vyvolávají IV. (buněčný) typ přecitlivělosti, nebo léky způsobující I. (atopický) typ přecitlivělosti. 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00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Imunogenicita haptenu</a:t>
            </a:r>
            <a:endParaRPr lang="en-US" altLang="cs-CZ" smtClean="0"/>
          </a:p>
        </p:txBody>
      </p:sp>
      <p:pic>
        <p:nvPicPr>
          <p:cNvPr id="5" name="Picture 4" descr="17-04_Haptens_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95513"/>
            <a:ext cx="8893175" cy="3890962"/>
          </a:xfrm>
          <a:noFill/>
        </p:spPr>
      </p:pic>
    </p:spTree>
    <p:extLst>
      <p:ext uri="{BB962C8B-B14F-4D97-AF65-F5344CB8AC3E}">
        <p14:creationId xmlns:p14="http://schemas.microsoft.com/office/powerpoint/2010/main" val="31760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Zkřížená reaktivita antigenů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 imunitní reakci může někdy dojít k reakci s jinou látkou, než tou, která reakci původně způsobila. </a:t>
            </a:r>
          </a:p>
          <a:p>
            <a:r>
              <a:rPr lang="cs-CZ" dirty="0" smtClean="0"/>
              <a:t>Je to dáno imunologickou podobností obou látek, ale nemusí se jednat o podobnost chemickou</a:t>
            </a:r>
          </a:p>
          <a:p>
            <a:r>
              <a:rPr lang="cs-CZ" dirty="0" smtClean="0"/>
              <a:t>Zkřížená reaktivita se uplatňuje zejména v patogenezi imunitních chorob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21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Informační a homeostatické systémy živočichů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Vzájemně provázané systémy udržující integritu, identitu, obranyschopnost a homeostázu organismu jednice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971600" y="3645024"/>
            <a:ext cx="2664296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Hormonální</a:t>
            </a:r>
          </a:p>
          <a:p>
            <a:pPr algn="ctr"/>
            <a:r>
              <a:rPr lang="cs-CZ" dirty="0" smtClean="0"/>
              <a:t>Chemický signál z vnitřního prostředí</a:t>
            </a:r>
          </a:p>
          <a:p>
            <a:pPr algn="ctr"/>
            <a:r>
              <a:rPr lang="cs-CZ" dirty="0" smtClean="0"/>
              <a:t>Bez paměti</a:t>
            </a:r>
            <a:endParaRPr lang="en-GB" dirty="0"/>
          </a:p>
        </p:txBody>
      </p:sp>
      <p:sp>
        <p:nvSpPr>
          <p:cNvPr id="7" name="Obdélník 6"/>
          <p:cNvSpPr/>
          <p:nvPr/>
        </p:nvSpPr>
        <p:spPr>
          <a:xfrm>
            <a:off x="5652120" y="3645024"/>
            <a:ext cx="2664296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Nervový</a:t>
            </a:r>
          </a:p>
          <a:p>
            <a:pPr algn="ctr"/>
            <a:r>
              <a:rPr lang="cs-CZ" dirty="0" smtClean="0"/>
              <a:t>Elektrochemický signál z vnějšího prostředí</a:t>
            </a:r>
          </a:p>
          <a:p>
            <a:pPr algn="ctr"/>
            <a:r>
              <a:rPr lang="cs-CZ" dirty="0"/>
              <a:t>S</a:t>
            </a:r>
            <a:r>
              <a:rPr lang="cs-CZ" dirty="0" smtClean="0"/>
              <a:t> paměti</a:t>
            </a: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3347864" y="5229200"/>
            <a:ext cx="3096344" cy="15121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Imunitní</a:t>
            </a:r>
          </a:p>
          <a:p>
            <a:pPr algn="ctr"/>
            <a:r>
              <a:rPr lang="cs-CZ" dirty="0" smtClean="0"/>
              <a:t>Imunochemický signál – přítomnost infekčních </a:t>
            </a:r>
            <a:r>
              <a:rPr lang="cs-CZ" dirty="0" err="1" smtClean="0"/>
              <a:t>agents,abnormálních</a:t>
            </a:r>
            <a:r>
              <a:rPr lang="cs-CZ" dirty="0" smtClean="0"/>
              <a:t> struktur</a:t>
            </a:r>
          </a:p>
          <a:p>
            <a:pPr algn="ctr"/>
            <a:r>
              <a:rPr lang="cs-CZ" dirty="0"/>
              <a:t>S</a:t>
            </a:r>
            <a:r>
              <a:rPr lang="cs-CZ" dirty="0" smtClean="0"/>
              <a:t> paměti</a:t>
            </a:r>
            <a:endParaRPr lang="en-GB" dirty="0"/>
          </a:p>
        </p:txBody>
      </p:sp>
      <p:sp>
        <p:nvSpPr>
          <p:cNvPr id="10" name="Obousměrná vodorovná šipka 9"/>
          <p:cNvSpPr/>
          <p:nvPr/>
        </p:nvSpPr>
        <p:spPr>
          <a:xfrm>
            <a:off x="3923928" y="4221088"/>
            <a:ext cx="1512168" cy="360040"/>
          </a:xfrm>
          <a:prstGeom prst="left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Šipka doleva a nahoru 10"/>
          <p:cNvSpPr/>
          <p:nvPr/>
        </p:nvSpPr>
        <p:spPr>
          <a:xfrm>
            <a:off x="6588224" y="5157192"/>
            <a:ext cx="850392" cy="850392"/>
          </a:xfrm>
          <a:prstGeom prst="lef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Šipka doleva a nahoru 12"/>
          <p:cNvSpPr/>
          <p:nvPr/>
        </p:nvSpPr>
        <p:spPr>
          <a:xfrm rot="5400000">
            <a:off x="1921408" y="5085184"/>
            <a:ext cx="850392" cy="850392"/>
          </a:xfrm>
          <a:prstGeom prst="leftUpArrow">
            <a:avLst>
              <a:gd name="adj1" fmla="val 31826"/>
              <a:gd name="adj2" fmla="val 25000"/>
              <a:gd name="adj3" fmla="val 2500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885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1" descr="schema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6110287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Zkřížená reaktivita antigenů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051050" y="1268413"/>
            <a:ext cx="2233613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Vysoká afinita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219700" y="1268413"/>
            <a:ext cx="1800225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Nízká afinita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59113" y="5373688"/>
            <a:ext cx="720725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Ab</a:t>
            </a:r>
            <a:r>
              <a:rPr lang="cs-CZ" sz="2200" baseline="-25000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95513" y="2492375"/>
            <a:ext cx="720725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Ag</a:t>
            </a:r>
            <a:r>
              <a:rPr lang="cs-CZ" sz="2200" baseline="-25000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84888" y="5373688"/>
            <a:ext cx="719137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Ab</a:t>
            </a:r>
            <a:r>
              <a:rPr lang="cs-CZ" sz="2200" baseline="-25000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219700" y="2420938"/>
            <a:ext cx="720725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Ag</a:t>
            </a:r>
            <a:r>
              <a:rPr lang="cs-CZ" sz="2200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222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u="sng" dirty="0" smtClean="0"/>
              <a:t>Funkční charakteristika</a:t>
            </a:r>
            <a:r>
              <a:rPr lang="cs-CZ" dirty="0" smtClean="0"/>
              <a:t>: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homeostáza, </a:t>
            </a:r>
            <a:r>
              <a:rPr lang="cs-CZ" dirty="0" err="1" smtClean="0"/>
              <a:t>sebeudržování</a:t>
            </a:r>
            <a:r>
              <a:rPr lang="cs-CZ" dirty="0" smtClean="0"/>
              <a:t> na úrovni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molekulární výstavby organismu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schopnost rozpoznání a eliminace cizorodých a 	škodlivých látek z organismu</a:t>
            </a:r>
          </a:p>
          <a:p>
            <a:pPr>
              <a:defRPr/>
            </a:pPr>
            <a:r>
              <a:rPr lang="cs-CZ" u="sng" dirty="0" smtClean="0">
                <a:solidFill>
                  <a:srgbClr val="C00000"/>
                </a:solidFill>
              </a:rPr>
              <a:t>Morfologická charakteristika: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smtClean="0">
                <a:solidFill>
                  <a:srgbClr val="C00000"/>
                </a:solidFill>
              </a:rPr>
              <a:t>          lymfoidní, </a:t>
            </a:r>
            <a:r>
              <a:rPr lang="cs-CZ" dirty="0" err="1" smtClean="0">
                <a:solidFill>
                  <a:srgbClr val="C00000"/>
                </a:solidFill>
              </a:rPr>
              <a:t>lymforetikulární</a:t>
            </a:r>
            <a:r>
              <a:rPr lang="cs-CZ" dirty="0" smtClean="0">
                <a:solidFill>
                  <a:srgbClr val="C00000"/>
                </a:solidFill>
              </a:rPr>
              <a:t> systém</a:t>
            </a:r>
          </a:p>
          <a:p>
            <a:pPr>
              <a:defRPr/>
            </a:pPr>
            <a:endParaRPr lang="cs-CZ" u="sng" dirty="0" smtClean="0"/>
          </a:p>
          <a:p>
            <a:pPr>
              <a:defRPr/>
            </a:pPr>
            <a:r>
              <a:rPr lang="cs-CZ" u="sng" dirty="0" smtClean="0"/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 smtClean="0"/>
              <a:t>           propojení s metabolismem, endokrinním 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a nervovým</a:t>
            </a:r>
            <a:r>
              <a:rPr lang="en-US" dirty="0" smtClean="0"/>
              <a:t> s</a:t>
            </a:r>
            <a:r>
              <a:rPr lang="cs-CZ" dirty="0" err="1" smtClean="0"/>
              <a:t>ystémem</a:t>
            </a:r>
            <a:r>
              <a:rPr lang="cs-CZ" dirty="0" smtClean="0"/>
              <a:t>  </a:t>
            </a: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242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 imunitního systému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Lymfatická tkáň a lymfatické </a:t>
            </a:r>
            <a:r>
              <a:rPr lang="cs-CZ" dirty="0" smtClean="0"/>
              <a:t>orgány</a:t>
            </a:r>
          </a:p>
          <a:p>
            <a:r>
              <a:rPr lang="cs-CZ" dirty="0" smtClean="0"/>
              <a:t>Buňky imunitního systému</a:t>
            </a:r>
          </a:p>
        </p:txBody>
      </p:sp>
    </p:spTree>
    <p:extLst>
      <p:ext uri="{BB962C8B-B14F-4D97-AF65-F5344CB8AC3E}">
        <p14:creationId xmlns:p14="http://schemas.microsoft.com/office/powerpoint/2010/main" val="22885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Složky imunitního sytému</a:t>
            </a:r>
            <a:endParaRPr lang="en-US" sz="4000" dirty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Periferní oblasti imunitního systému je možno rozdělit do několika funkčních oblastí jejichž imunitní odpověď má určité odlišné charakteristiky.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Základní složky </a:t>
            </a:r>
            <a:r>
              <a:rPr lang="cs-CZ" dirty="0"/>
              <a:t>imunitního </a:t>
            </a:r>
            <a:r>
              <a:rPr lang="cs-CZ" dirty="0" smtClean="0"/>
              <a:t>systému: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– </a:t>
            </a:r>
            <a:r>
              <a:rPr lang="cs-CZ" sz="2800" dirty="0"/>
              <a:t>K</a:t>
            </a:r>
            <a:r>
              <a:rPr lang="cs-CZ" sz="2800" dirty="0" smtClean="0"/>
              <a:t>ostní dřeň, tymus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dirty="0"/>
              <a:t>Lymfatické uzliny a slezina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Imunitní systém sliznic 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Kožní </a:t>
            </a:r>
            <a:r>
              <a:rPr lang="cs-CZ" dirty="0"/>
              <a:t>imunitní systém 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Lymfatický cévní systém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1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Lymfatické orgány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2" indent="-342900"/>
            <a:r>
              <a:rPr lang="cs-CZ" sz="2800" b="1" dirty="0" smtClean="0"/>
              <a:t>Primární: kostní dřeň, </a:t>
            </a:r>
            <a:r>
              <a:rPr lang="cs-CZ" sz="2800" b="1" dirty="0" err="1" smtClean="0"/>
              <a:t>thymus</a:t>
            </a:r>
            <a:endParaRPr lang="cs-CZ" sz="2800" b="1" dirty="0" smtClean="0"/>
          </a:p>
          <a:p>
            <a:pPr lvl="1"/>
            <a:r>
              <a:rPr lang="cs-CZ" dirty="0" smtClean="0"/>
              <a:t>Vznik, diferenciace a zrání imunokompetentních buněk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smtClean="0"/>
              <a:t>Sekundární lymfatické orgány: slezina, lymfatické uzliny, MALT</a:t>
            </a:r>
          </a:p>
          <a:p>
            <a:pPr lvl="1"/>
            <a:r>
              <a:rPr lang="cs-CZ" dirty="0"/>
              <a:t>	</a:t>
            </a:r>
            <a:r>
              <a:rPr lang="cs-CZ" dirty="0" smtClean="0"/>
              <a:t>místo, kde probíhají specifické imunitní reakce</a:t>
            </a:r>
          </a:p>
          <a:p>
            <a:pPr marL="457200" lvl="1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794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187624" y="260648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2060"/>
                </a:solidFill>
              </a:rPr>
              <a:t>Primární </a:t>
            </a:r>
            <a:r>
              <a:rPr lang="cs-CZ" sz="3200" b="1" dirty="0">
                <a:solidFill>
                  <a:srgbClr val="002060"/>
                </a:solidFill>
              </a:rPr>
              <a:t>a </a:t>
            </a:r>
            <a:r>
              <a:rPr lang="cs-CZ" sz="3200" b="1" dirty="0" smtClean="0">
                <a:solidFill>
                  <a:srgbClr val="002060"/>
                </a:solidFill>
              </a:rPr>
              <a:t>sekundární lymfatické  orgány </a:t>
            </a:r>
            <a:endParaRPr lang="cs-CZ" sz="3200" b="1" dirty="0">
              <a:solidFill>
                <a:srgbClr val="002060"/>
              </a:solidFill>
            </a:endParaRPr>
          </a:p>
          <a:p>
            <a:endParaRPr lang="cs-CZ" b="1" dirty="0">
              <a:solidFill>
                <a:srgbClr val="002060"/>
              </a:solidFill>
            </a:endParaRPr>
          </a:p>
          <a:p>
            <a:r>
              <a:rPr lang="cs-CZ" b="1" dirty="0" smtClean="0">
                <a:solidFill>
                  <a:srgbClr val="002060"/>
                </a:solidFill>
              </a:rPr>
              <a:t> </a:t>
            </a:r>
            <a:endParaRPr lang="cs-CZ" b="1" dirty="0">
              <a:solidFill>
                <a:srgbClr val="002060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5" y="957895"/>
            <a:ext cx="8065726" cy="5648057"/>
          </a:xfrm>
          <a:prstGeom prst="rect">
            <a:avLst/>
          </a:prstGeom>
        </p:spPr>
      </p:pic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2682536" y="2540848"/>
            <a:ext cx="1313400" cy="4579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068559" y="2235468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/>
              <a:t>Thymus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53615" y="1124744"/>
            <a:ext cx="3305811" cy="327309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 smtClean="0"/>
              <a:t>Primární lymfatické orkány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11961" y="1124742"/>
            <a:ext cx="4407380" cy="327309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 smtClean="0"/>
              <a:t>Sekundární lymfatické orgány</a:t>
            </a:r>
            <a:endParaRPr lang="cs-CZ" b="1" dirty="0"/>
          </a:p>
        </p:txBody>
      </p:sp>
      <p:cxnSp>
        <p:nvCxnSpPr>
          <p:cNvPr id="9" name="Přímá spojovací šipka 20"/>
          <p:cNvCxnSpPr>
            <a:stCxn id="10" idx="3"/>
          </p:cNvCxnSpPr>
          <p:nvPr/>
        </p:nvCxnSpPr>
        <p:spPr>
          <a:xfrm>
            <a:off x="2143747" y="3070731"/>
            <a:ext cx="1227953" cy="875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915794" y="2918041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/>
              <a:t>Kostní dřeň</a:t>
            </a:r>
            <a:endParaRPr lang="cs-CZ" sz="1500" dirty="0"/>
          </a:p>
        </p:txBody>
      </p:sp>
      <p:cxnSp>
        <p:nvCxnSpPr>
          <p:cNvPr id="11" name="Přímá spojovací šipka 20"/>
          <p:cNvCxnSpPr>
            <a:stCxn id="12" idx="1"/>
          </p:cNvCxnSpPr>
          <p:nvPr/>
        </p:nvCxnSpPr>
        <p:spPr>
          <a:xfrm flipH="1">
            <a:off x="4301130" y="1860402"/>
            <a:ext cx="792088" cy="518062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093218" y="1707712"/>
            <a:ext cx="3096344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tx1"/>
                </a:solidFill>
              </a:rPr>
              <a:t>Waldeyerův</a:t>
            </a:r>
            <a:r>
              <a:rPr lang="cs-CZ" sz="1500" dirty="0" smtClean="0">
                <a:solidFill>
                  <a:schemeClr val="tx1"/>
                </a:solidFill>
              </a:rPr>
              <a:t> okruh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13" name="Přímá spojovací šipka 20"/>
          <p:cNvCxnSpPr>
            <a:stCxn id="17" idx="1"/>
          </p:cNvCxnSpPr>
          <p:nvPr/>
        </p:nvCxnSpPr>
        <p:spPr>
          <a:xfrm flipH="1">
            <a:off x="4301130" y="2525309"/>
            <a:ext cx="792088" cy="89507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20"/>
          <p:cNvCxnSpPr>
            <a:stCxn id="18" idx="1"/>
          </p:cNvCxnSpPr>
          <p:nvPr/>
        </p:nvCxnSpPr>
        <p:spPr>
          <a:xfrm flipH="1">
            <a:off x="4599654" y="2894094"/>
            <a:ext cx="1855026" cy="49414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20"/>
          <p:cNvCxnSpPr>
            <a:stCxn id="19" idx="1"/>
          </p:cNvCxnSpPr>
          <p:nvPr/>
        </p:nvCxnSpPr>
        <p:spPr>
          <a:xfrm flipH="1">
            <a:off x="4721087" y="3303212"/>
            <a:ext cx="1733593" cy="41943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20"/>
          <p:cNvCxnSpPr>
            <a:stCxn id="20" idx="1"/>
          </p:cNvCxnSpPr>
          <p:nvPr/>
        </p:nvCxnSpPr>
        <p:spPr>
          <a:xfrm flipH="1">
            <a:off x="4387104" y="3686182"/>
            <a:ext cx="2067576" cy="3809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093218" y="2377812"/>
            <a:ext cx="1853366" cy="294993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BALT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454680" y="274140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454680" y="315052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Kostní dřeň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454680" y="353349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Slezina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21" name="Přímá spojovací šipka 20"/>
          <p:cNvCxnSpPr>
            <a:stCxn id="22" idx="1"/>
          </p:cNvCxnSpPr>
          <p:nvPr/>
        </p:nvCxnSpPr>
        <p:spPr>
          <a:xfrm flipH="1">
            <a:off x="4211961" y="4133050"/>
            <a:ext cx="1846832" cy="44274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058793" y="3980360"/>
            <a:ext cx="2131456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tx1"/>
                </a:solidFill>
              </a:rPr>
              <a:t>Payerovy</a:t>
            </a:r>
            <a:r>
              <a:rPr lang="cs-CZ" sz="1500" dirty="0" smtClean="0">
                <a:solidFill>
                  <a:schemeClr val="tx1"/>
                </a:solidFill>
              </a:rPr>
              <a:t> pláty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3" name="Přímá spojovací šipka 20"/>
          <p:cNvCxnSpPr>
            <a:stCxn id="25" idx="1"/>
          </p:cNvCxnSpPr>
          <p:nvPr/>
        </p:nvCxnSpPr>
        <p:spPr>
          <a:xfrm flipH="1">
            <a:off x="4067945" y="4663440"/>
            <a:ext cx="2403898" cy="314194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0"/>
          <p:cNvCxnSpPr>
            <a:stCxn id="26" idx="1"/>
          </p:cNvCxnSpPr>
          <p:nvPr/>
        </p:nvCxnSpPr>
        <p:spPr>
          <a:xfrm flipH="1">
            <a:off x="4387104" y="5130324"/>
            <a:ext cx="2065954" cy="996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6471843" y="4435152"/>
            <a:ext cx="1717719" cy="456576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bg1"/>
                </a:solidFill>
              </a:rPr>
              <a:t>Mesenterické</a:t>
            </a:r>
            <a:r>
              <a:rPr lang="cs-CZ" sz="1500" dirty="0" smtClean="0">
                <a:solidFill>
                  <a:schemeClr val="bg1"/>
                </a:solidFill>
              </a:rPr>
              <a:t> 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453058" y="497763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Lamina propria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27" name="Přímá spojovací šipka 20"/>
          <p:cNvCxnSpPr>
            <a:stCxn id="28" idx="1"/>
          </p:cNvCxnSpPr>
          <p:nvPr/>
        </p:nvCxnSpPr>
        <p:spPr>
          <a:xfrm flipH="1" flipV="1">
            <a:off x="4067945" y="5517233"/>
            <a:ext cx="1601338" cy="6439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5669283" y="5428936"/>
            <a:ext cx="2520279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Urogenitální MALT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9" name="Přímá spojovací šipka 20"/>
          <p:cNvCxnSpPr>
            <a:stCxn id="30" idx="1"/>
          </p:cNvCxnSpPr>
          <p:nvPr/>
        </p:nvCxnSpPr>
        <p:spPr>
          <a:xfrm flipH="1" flipV="1">
            <a:off x="3779912" y="5576433"/>
            <a:ext cx="2691931" cy="44543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6471843" y="5869178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31" name="Přímá spojnice 30"/>
          <p:cNvCxnSpPr/>
          <p:nvPr/>
        </p:nvCxnSpPr>
        <p:spPr>
          <a:xfrm flipH="1">
            <a:off x="4033118" y="1052736"/>
            <a:ext cx="34827" cy="547260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5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Propojení lymfatických orgánů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Lymfatické orgány – propojení s dalšími orgány těla pomocí lymfatických a krevních cév</a:t>
            </a:r>
          </a:p>
          <a:p>
            <a:r>
              <a:rPr lang="cs-CZ" dirty="0"/>
              <a:t>A</a:t>
            </a:r>
            <a:r>
              <a:rPr lang="cs-CZ" dirty="0" smtClean="0"/>
              <a:t>ferentní lymfatické cévy – přivádějí do uzlin lymfu a s ní </a:t>
            </a:r>
            <a:r>
              <a:rPr lang="cs-CZ" dirty="0" err="1" smtClean="0"/>
              <a:t>Ag</a:t>
            </a:r>
            <a:r>
              <a:rPr lang="cs-CZ" dirty="0" smtClean="0"/>
              <a:t> a antigen prezentující buňky</a:t>
            </a:r>
          </a:p>
          <a:p>
            <a:r>
              <a:rPr lang="cs-CZ" dirty="0" smtClean="0"/>
              <a:t>Eferentní lymfatické cévy – odvádějí lymfu a efektorové lymfocyty</a:t>
            </a:r>
          </a:p>
          <a:p>
            <a:r>
              <a:rPr lang="cs-CZ" dirty="0" smtClean="0"/>
              <a:t>Prokrvení uzliny zajišťují: arterie – vstup 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vény - výstup</a:t>
            </a:r>
          </a:p>
          <a:p>
            <a:r>
              <a:rPr lang="cs-CZ" dirty="0" smtClean="0"/>
              <a:t>Arterie přináší naivní lymfocyty do uzlin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14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Mízní cévy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</a:t>
            </a:r>
            <a:r>
              <a:rPr lang="cs-CZ" dirty="0"/>
              <a:t>přítomny téměř ve všech tkáních </a:t>
            </a:r>
            <a:r>
              <a:rPr lang="cs-CZ" dirty="0" smtClean="0"/>
              <a:t>těla</a:t>
            </a:r>
          </a:p>
          <a:p>
            <a:r>
              <a:rPr lang="cs-CZ" dirty="0" smtClean="0"/>
              <a:t> </a:t>
            </a:r>
            <a:r>
              <a:rPr lang="cs-CZ" dirty="0"/>
              <a:t>Nebyly nalezeny v avaskulárních strukturách, jako jsou vlasy, nehty, epidermis, rohovka, sklivec a čočka a některé druhy chrupavky. </a:t>
            </a:r>
            <a:endParaRPr lang="cs-CZ" dirty="0" smtClean="0"/>
          </a:p>
          <a:p>
            <a:r>
              <a:rPr lang="cs-CZ" dirty="0" smtClean="0"/>
              <a:t>Dále </a:t>
            </a:r>
            <a:r>
              <a:rPr lang="cs-CZ" dirty="0"/>
              <a:t>nebyly nalezeny v nervové tkáni, kostní dřeni a v nitru jaterního lalůčku.</a:t>
            </a:r>
            <a:endParaRPr lang="cs-CZ" b="1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6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Míza, lymfa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Autofit/>
          </a:bodyPr>
          <a:lstStyle/>
          <a:p>
            <a:r>
              <a:rPr lang="cs-CZ" sz="2400" dirty="0"/>
              <a:t>Lymfa (míza)  </a:t>
            </a:r>
            <a:r>
              <a:rPr lang="cs-CZ" sz="2400" dirty="0" smtClean="0"/>
              <a:t>-  nažloutlá tekutina kolující v lymfatickém systému</a:t>
            </a:r>
          </a:p>
          <a:p>
            <a:r>
              <a:rPr lang="cs-CZ" sz="2400" dirty="0" smtClean="0"/>
              <a:t>Podobné </a:t>
            </a:r>
            <a:r>
              <a:rPr lang="cs-CZ" sz="2400" dirty="0"/>
              <a:t>složení jako </a:t>
            </a:r>
            <a:r>
              <a:rPr lang="cs-CZ" sz="2400" dirty="0" smtClean="0"/>
              <a:t>krevní plazma. </a:t>
            </a:r>
            <a:r>
              <a:rPr lang="cs-CZ" sz="2400" dirty="0"/>
              <a:t>Lidské tělo obsahuje asi l</a:t>
            </a:r>
            <a:r>
              <a:rPr lang="cs-CZ" sz="2400" dirty="0" smtClean="0"/>
              <a:t>itr lymfy</a:t>
            </a:r>
          </a:p>
          <a:p>
            <a:r>
              <a:rPr lang="cs-CZ" sz="2400" dirty="0"/>
              <a:t>Lymfa vzniká </a:t>
            </a:r>
            <a:r>
              <a:rPr lang="cs-CZ" sz="2400" dirty="0" smtClean="0"/>
              <a:t>v prostotu mezi buňkami z tkáňového moku.</a:t>
            </a:r>
            <a:endParaRPr lang="cs-CZ" sz="2400" dirty="0"/>
          </a:p>
          <a:p>
            <a:r>
              <a:rPr lang="cs-CZ" sz="2400" dirty="0"/>
              <a:t>Sbírá se do </a:t>
            </a:r>
            <a:r>
              <a:rPr lang="cs-CZ" sz="2400" dirty="0" smtClean="0"/>
              <a:t>mízních vlásečnic tzv. lymfatických kapilár. Tyto kapiláry sbírají lymfu se všech částí těla, spojují se dohromady a postupně vytvářejí větší lymfatické cévy. Potom </a:t>
            </a:r>
            <a:r>
              <a:rPr lang="cs-CZ" sz="2400" dirty="0"/>
              <a:t>pokračuje dál širšími </a:t>
            </a:r>
            <a:r>
              <a:rPr lang="cs-CZ" sz="2400" dirty="0" smtClean="0"/>
              <a:t> lymfatickými cévami, </a:t>
            </a:r>
            <a:r>
              <a:rPr lang="cs-CZ" sz="2400" dirty="0"/>
              <a:t>kde se pak </a:t>
            </a:r>
            <a:r>
              <a:rPr lang="cs-CZ" sz="2400" dirty="0" smtClean="0"/>
              <a:t>ústí do lymfatických uzlin, </a:t>
            </a:r>
            <a:r>
              <a:rPr lang="cs-CZ" sz="2400" dirty="0"/>
              <a:t>které lymfu filtrují. Lymfatické cévy se postupně spojují do </a:t>
            </a:r>
            <a:r>
              <a:rPr lang="cs-CZ" sz="2400" dirty="0" smtClean="0"/>
              <a:t>velkých lymfatických cév  - mízovodů, kterými vtéká lymfa do krčních žil krevního oběhu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622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Míza, lymfa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3000" dirty="0"/>
              <a:t>Pravý </a:t>
            </a:r>
            <a:r>
              <a:rPr lang="cs-CZ" sz="3000" dirty="0" smtClean="0"/>
              <a:t>mízovod -  </a:t>
            </a:r>
            <a:r>
              <a:rPr lang="cs-CZ" sz="3000" dirty="0" err="1"/>
              <a:t>ductus</a:t>
            </a:r>
            <a:r>
              <a:rPr lang="cs-CZ" sz="3000" dirty="0"/>
              <a:t> </a:t>
            </a:r>
            <a:r>
              <a:rPr lang="cs-CZ" sz="3000" dirty="0" err="1"/>
              <a:t>lymfatikus</a:t>
            </a:r>
            <a:r>
              <a:rPr lang="cs-CZ" sz="3000" dirty="0"/>
              <a:t> </a:t>
            </a:r>
            <a:r>
              <a:rPr lang="cs-CZ" sz="3000" dirty="0" err="1" smtClean="0"/>
              <a:t>dexter</a:t>
            </a:r>
            <a:r>
              <a:rPr lang="cs-CZ" sz="3000" dirty="0" smtClean="0"/>
              <a:t> -přivádí </a:t>
            </a:r>
            <a:r>
              <a:rPr lang="cs-CZ" sz="3000" dirty="0"/>
              <a:t>lymfu z horní poloviny pravé strany těla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000" dirty="0" smtClean="0"/>
              <a:t>Hrudní </a:t>
            </a:r>
            <a:r>
              <a:rPr lang="cs-CZ" sz="3000" dirty="0"/>
              <a:t>mízovod tzv.  </a:t>
            </a:r>
            <a:r>
              <a:rPr lang="cs-CZ" sz="3000" dirty="0" err="1"/>
              <a:t>ductus</a:t>
            </a:r>
            <a:r>
              <a:rPr lang="cs-CZ" sz="3000" dirty="0"/>
              <a:t> </a:t>
            </a:r>
            <a:r>
              <a:rPr lang="cs-CZ" sz="3000" dirty="0" err="1"/>
              <a:t>thracicus</a:t>
            </a:r>
            <a:r>
              <a:rPr lang="cs-CZ" sz="3000" dirty="0"/>
              <a:t> </a:t>
            </a:r>
            <a:r>
              <a:rPr lang="cs-CZ" sz="3000" dirty="0" smtClean="0"/>
              <a:t>přivádí </a:t>
            </a:r>
            <a:r>
              <a:rPr lang="cs-CZ" sz="3000" dirty="0"/>
              <a:t>lymfu ze zbývajících částí těla. Toku krve do lymfatického systému zabraňují chlopně v ústích mízovodů.</a:t>
            </a:r>
          </a:p>
          <a:p>
            <a:r>
              <a:rPr lang="cs-CZ" sz="3000" dirty="0"/>
              <a:t>Hrudním mízovodem proteče do žil každou minutu </a:t>
            </a:r>
            <a:r>
              <a:rPr lang="cs-CZ" sz="3000" dirty="0" smtClean="0"/>
              <a:t> 4-10 </a:t>
            </a:r>
            <a:r>
              <a:rPr lang="cs-CZ" sz="3000" dirty="0"/>
              <a:t>ml lymfy; během jednoho dne 60% objemu plazmy a 50% všech </a:t>
            </a:r>
            <a:r>
              <a:rPr lang="cs-CZ" sz="3000" dirty="0" smtClean="0"/>
              <a:t>bílkovin</a:t>
            </a:r>
          </a:p>
          <a:p>
            <a:r>
              <a:rPr lang="cs-CZ" sz="3000" dirty="0" smtClean="0"/>
              <a:t>Lymfa pomáhá při </a:t>
            </a:r>
            <a:r>
              <a:rPr lang="cs-CZ" sz="3000" dirty="0"/>
              <a:t>přenosu živin do těla. Ve střevech je obrovský počet lymfatických cév, které sbírají malé kuličky tuku a odevzdávají je do krve cestou hrudního mízovodu.</a:t>
            </a:r>
            <a:endParaRPr lang="cs-CZ" sz="3000" b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85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Imunitní systém – složka celotělového informačního systému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Schopen přijímat podněty prostřednictvím receptorů</a:t>
            </a:r>
          </a:p>
          <a:p>
            <a:r>
              <a:rPr lang="cs-CZ" dirty="0" smtClean="0"/>
              <a:t>Podněty kvalitativně a kvantitativně vyhodnocuje</a:t>
            </a:r>
          </a:p>
          <a:p>
            <a:r>
              <a:rPr lang="cs-CZ" dirty="0" smtClean="0"/>
              <a:t>Na podněty reaguje efektorovou aktivitou</a:t>
            </a:r>
          </a:p>
          <a:p>
            <a:r>
              <a:rPr lang="cs-CZ" dirty="0" smtClean="0"/>
              <a:t>Shodné rysy s hormonální a nervovou soustavou</a:t>
            </a:r>
          </a:p>
          <a:p>
            <a:r>
              <a:rPr lang="cs-CZ" dirty="0" smtClean="0"/>
              <a:t>Vzájemně se funkčně i strukturně provazují</a:t>
            </a:r>
          </a:p>
          <a:p>
            <a:r>
              <a:rPr lang="cs-CZ" dirty="0" smtClean="0"/>
              <a:t>Mají schopnost odpovídat na všechny druhy přicházejících podnětů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837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Složení lymfy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Je do určité míry podobné složení krevní plazmy, má 50- 70% bílkovin plasmy, obsahuje tuky a cholesterol, vitamíny rozpustné v tucích, které se vstřebávají v okolí trávicí soustavy. Dále obsahuje steroidní hormony, železo, </a:t>
            </a:r>
            <a:r>
              <a:rPr lang="cs-CZ" dirty="0" smtClean="0"/>
              <a:t>měď a </a:t>
            </a:r>
            <a:r>
              <a:rPr lang="cs-CZ" dirty="0"/>
              <a:t>kalcium.</a:t>
            </a:r>
          </a:p>
          <a:p>
            <a:r>
              <a:rPr lang="cs-CZ" dirty="0"/>
              <a:t>Lymfa v kapilárách neobsahuje </a:t>
            </a:r>
            <a:r>
              <a:rPr lang="cs-CZ" dirty="0" smtClean="0"/>
              <a:t>buňky; </a:t>
            </a:r>
            <a:r>
              <a:rPr lang="cs-CZ" dirty="0"/>
              <a:t>ty se do ní dostávají až po průchodu některou lymfatickou uzlinou. V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thoracicus</a:t>
            </a:r>
            <a:r>
              <a:rPr lang="cs-CZ" dirty="0"/>
              <a:t> má lymfa narůžovělou barvu, je kalná a obsahuje mnoho buněk. </a:t>
            </a:r>
            <a:endParaRPr lang="cs-CZ" dirty="0" smtClean="0"/>
          </a:p>
          <a:p>
            <a:r>
              <a:rPr lang="cs-CZ" dirty="0" smtClean="0"/>
              <a:t>Má schopnost</a:t>
            </a:r>
            <a:r>
              <a:rPr lang="cs-CZ" dirty="0"/>
              <a:t> </a:t>
            </a:r>
            <a:r>
              <a:rPr lang="cs-CZ" dirty="0" smtClean="0"/>
              <a:t> srážet </a:t>
            </a:r>
            <a:r>
              <a:rPr lang="cs-CZ" dirty="0"/>
              <a:t> se, podobně jako krev. </a:t>
            </a:r>
            <a:endParaRPr lang="cs-CZ" dirty="0" smtClean="0"/>
          </a:p>
          <a:p>
            <a:r>
              <a:rPr lang="cs-CZ" dirty="0" smtClean="0"/>
              <a:t>99</a:t>
            </a:r>
            <a:r>
              <a:rPr lang="cs-CZ" dirty="0"/>
              <a:t> % jejích buněk </a:t>
            </a:r>
            <a:r>
              <a:rPr lang="cs-CZ" dirty="0" smtClean="0"/>
              <a:t>tvoří lymfocyty - 95</a:t>
            </a:r>
            <a:r>
              <a:rPr lang="cs-CZ" dirty="0"/>
              <a:t> % </a:t>
            </a:r>
            <a:r>
              <a:rPr lang="cs-CZ" dirty="0" smtClean="0"/>
              <a:t>tvoří efektorové lymfocyty. </a:t>
            </a:r>
            <a:r>
              <a:rPr lang="cs-CZ" dirty="0"/>
              <a:t>Ostatní buňky jsou v lymfě ojedinělé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1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Složení lymfy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Složení lymfy v cévách proměnlivé </a:t>
            </a:r>
            <a:r>
              <a:rPr lang="cs-CZ" dirty="0"/>
              <a:t>- závisí </a:t>
            </a:r>
            <a:r>
              <a:rPr lang="cs-CZ" dirty="0" smtClean="0"/>
              <a:t>na jejich pozici. </a:t>
            </a:r>
          </a:p>
          <a:p>
            <a:r>
              <a:rPr lang="cs-CZ" dirty="0" smtClean="0"/>
              <a:t>Lymfa z horních končetin je </a:t>
            </a:r>
            <a:r>
              <a:rPr lang="cs-CZ" dirty="0"/>
              <a:t>lymfa </a:t>
            </a:r>
            <a:r>
              <a:rPr lang="cs-CZ" dirty="0" smtClean="0"/>
              <a:t>bohatá na </a:t>
            </a:r>
            <a:r>
              <a:rPr lang="cs-CZ" dirty="0"/>
              <a:t>bílkoviny. </a:t>
            </a:r>
            <a:endParaRPr lang="cs-CZ" dirty="0" smtClean="0"/>
          </a:p>
          <a:p>
            <a:r>
              <a:rPr lang="cs-CZ" dirty="0" smtClean="0"/>
              <a:t>Lymfa </a:t>
            </a:r>
            <a:r>
              <a:rPr lang="cs-CZ" dirty="0"/>
              <a:t>ve střevech – chylus (střevní míza) – je bohatá na tuky, které se vstřebaly ze střeva během trávení. Tato lymfa je mléčné barvy. </a:t>
            </a:r>
            <a:endParaRPr lang="cs-CZ" dirty="0" smtClean="0"/>
          </a:p>
          <a:p>
            <a:r>
              <a:rPr lang="cs-CZ" dirty="0"/>
              <a:t>Klasická lymfa je vlastně světlá, téměř bezbarvá tekutina, již můžeme vidět například v puchýři.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4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Cesty lymfocytů v těle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600200"/>
            <a:ext cx="8136904" cy="5257800"/>
          </a:xfrm>
          <a:noFill/>
        </p:spPr>
      </p:pic>
      <p:sp>
        <p:nvSpPr>
          <p:cNvPr id="6" name="TextovéPole 5"/>
          <p:cNvSpPr txBox="1"/>
          <p:nvPr/>
        </p:nvSpPr>
        <p:spPr>
          <a:xfrm>
            <a:off x="3923928" y="249289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Krevní oběh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4572000" y="1844824"/>
            <a:ext cx="504056" cy="72008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0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Lymfatické orgány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587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Kostní dřeň - </a:t>
            </a:r>
            <a:r>
              <a:rPr lang="cs-CZ" dirty="0" err="1" smtClean="0"/>
              <a:t>hematopoeza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7" y="1412776"/>
            <a:ext cx="7918648" cy="482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4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 err="1" smtClean="0"/>
              <a:t>Thymus</a:t>
            </a:r>
            <a:r>
              <a:rPr lang="cs-CZ" altLang="en-US" dirty="0" smtClean="0"/>
              <a:t> – místo vývoje T-lymfocytů</a:t>
            </a:r>
            <a:endParaRPr lang="en-US" altLang="en-US" dirty="0" smtClean="0"/>
          </a:p>
        </p:txBody>
      </p:sp>
      <p:pic>
        <p:nvPicPr>
          <p:cNvPr id="8195" name="Picture 4" descr="vývoj v Thymu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2880488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Sekundární lymfatické orgány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475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Lymfatická uzlina</a:t>
            </a:r>
            <a:endParaRPr lang="cs-CZ" dirty="0"/>
          </a:p>
        </p:txBody>
      </p:sp>
      <p:pic>
        <p:nvPicPr>
          <p:cNvPr id="5" name="Picture 2" descr="Snímek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4904"/>
            <a:ext cx="8640762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155679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Místo, kde </a:t>
            </a:r>
            <a:r>
              <a:rPr lang="cs-CZ" dirty="0" smtClean="0"/>
              <a:t>lymfoidní buňky vstupují z cirkulace a kde probíhají </a:t>
            </a:r>
            <a:r>
              <a:rPr lang="cs-CZ" dirty="0" smtClean="0"/>
              <a:t>specifické imunitní reakce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9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dirty="0" smtClean="0"/>
              <a:t>Vyšetření lymfatických uzlin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2400" b="1" dirty="0" smtClean="0"/>
              <a:t>Zvětšení lymfatických </a:t>
            </a:r>
            <a:r>
              <a:rPr lang="cs-CZ" sz="2400" b="1" dirty="0" smtClean="0"/>
              <a:t>uzlin:</a:t>
            </a:r>
            <a:endParaRPr lang="cs-CZ" sz="2400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/>
              <a:t>   </a:t>
            </a:r>
            <a:r>
              <a:rPr lang="cs-CZ" sz="2400" b="1" dirty="0" smtClean="0"/>
              <a:t>		v </a:t>
            </a:r>
            <a:r>
              <a:rPr lang="cs-CZ" sz="2400" b="1" dirty="0" smtClean="0"/>
              <a:t>důsledku imunitní reakce na antigen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/>
              <a:t>   </a:t>
            </a:r>
            <a:r>
              <a:rPr lang="cs-CZ" sz="2400" b="1" dirty="0" smtClean="0"/>
              <a:t>		 </a:t>
            </a:r>
            <a:r>
              <a:rPr lang="cs-CZ" sz="2400" b="1" dirty="0" smtClean="0"/>
              <a:t>infiltrace zánětlivými buňkami (</a:t>
            </a:r>
            <a:r>
              <a:rPr lang="cs-CZ" sz="2400" b="1" dirty="0" err="1" smtClean="0"/>
              <a:t>lymphadenitis</a:t>
            </a:r>
            <a:r>
              <a:rPr lang="cs-CZ" sz="2400" b="1" dirty="0" smtClean="0"/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/>
              <a:t>   </a:t>
            </a:r>
            <a:r>
              <a:rPr lang="cs-CZ" sz="2400" b="1" dirty="0" smtClean="0"/>
              <a:t>		 </a:t>
            </a:r>
            <a:r>
              <a:rPr lang="cs-CZ" sz="2400" b="1" dirty="0" smtClean="0"/>
              <a:t>infiltrace a proliferace maligních buněk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/>
              <a:t>    </a:t>
            </a:r>
            <a:r>
              <a:rPr lang="cs-CZ" sz="2400" b="1" dirty="0" smtClean="0"/>
              <a:t>		při </a:t>
            </a:r>
            <a:r>
              <a:rPr lang="cs-CZ" sz="2400" b="1" dirty="0" smtClean="0"/>
              <a:t>imunologických (SLE, RA) a metabolických chorobách</a:t>
            </a:r>
          </a:p>
          <a:p>
            <a:pPr eaLnBrk="1" hangingPunct="1">
              <a:buFont typeface="Wingdings" pitchFamily="2" charset="2"/>
              <a:buNone/>
            </a:pPr>
            <a:endParaRPr lang="cs-CZ" sz="1800" i="1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/>
              <a:t>U zdravých dospělých osob bývají axilární a </a:t>
            </a:r>
            <a:r>
              <a:rPr lang="cs-CZ" sz="1800" i="1" dirty="0" err="1" smtClean="0"/>
              <a:t>inguinální</a:t>
            </a:r>
            <a:r>
              <a:rPr lang="cs-CZ" sz="1800" i="1" dirty="0" smtClean="0"/>
              <a:t> uzliny hmatné (v průměru 1 cm).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/>
              <a:t>V dětství je reakce lymfatických uzlin běžná.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/>
              <a:t>U dospělých do 30 let je asi 80% lymfadenopatií benigních, u osob nad 50 let jen asi 40%.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/>
              <a:t>Diagnostický význam při infekci HIV</a:t>
            </a:r>
          </a:p>
        </p:txBody>
      </p:sp>
    </p:spTree>
    <p:extLst>
      <p:ext uri="{BB962C8B-B14F-4D97-AF65-F5344CB8AC3E}">
        <p14:creationId xmlns:p14="http://schemas.microsoft.com/office/powerpoint/2010/main" val="1165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Slezina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Hlavní funkce </a:t>
            </a:r>
          </a:p>
          <a:p>
            <a:r>
              <a:rPr lang="cs-CZ" dirty="0" smtClean="0"/>
              <a:t>Odstraňování </a:t>
            </a:r>
            <a:r>
              <a:rPr lang="cs-CZ" dirty="0" smtClean="0"/>
              <a:t>starých a poškozených buněk a partikulí (</a:t>
            </a:r>
            <a:r>
              <a:rPr lang="cs-CZ" dirty="0" err="1" smtClean="0"/>
              <a:t>imunokomplexy</a:t>
            </a:r>
            <a:r>
              <a:rPr lang="cs-CZ" dirty="0" smtClean="0"/>
              <a:t>) z cirkulace</a:t>
            </a:r>
          </a:p>
          <a:p>
            <a:r>
              <a:rPr lang="cs-CZ" dirty="0" smtClean="0"/>
              <a:t>Iniciace adaptivní imunitní odpovědi na patogeny přenášené krví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365104"/>
            <a:ext cx="3928619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618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IMUNITNÍ SYSTÉM JAKO SOUČÁST ORGANISMU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83768" y="177281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6"/>
                </a:solidFill>
              </a:rPr>
              <a:t>n</a:t>
            </a:r>
            <a:r>
              <a:rPr lang="cs-CZ" sz="2800" b="1" dirty="0" smtClean="0">
                <a:solidFill>
                  <a:schemeClr val="accent6"/>
                </a:solidFill>
              </a:rPr>
              <a:t>ervový systém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15616" y="2492896"/>
            <a:ext cx="252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6"/>
                </a:solidFill>
              </a:rPr>
              <a:t>metabolismus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04048" y="24928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/>
                </a:solidFill>
              </a:rPr>
              <a:t>e</a:t>
            </a:r>
            <a:r>
              <a:rPr lang="cs-CZ" sz="2800" b="1" dirty="0" smtClean="0">
                <a:solidFill>
                  <a:schemeClr val="accent6"/>
                </a:solidFill>
              </a:rPr>
              <a:t>ndokrinní systém 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627784" y="3284984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IMUNITNÍ SYSTÉM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62295" y="4180947"/>
            <a:ext cx="131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genom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92080" y="4221088"/>
            <a:ext cx="19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mikrobiom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cxnSp>
        <p:nvCxnSpPr>
          <p:cNvPr id="16" name="Přímá spojnice se šipkou 15"/>
          <p:cNvCxnSpPr>
            <a:stCxn id="13" idx="0"/>
          </p:cNvCxnSpPr>
          <p:nvPr/>
        </p:nvCxnSpPr>
        <p:spPr>
          <a:xfrm flipV="1">
            <a:off x="2420413" y="3892917"/>
            <a:ext cx="1610133" cy="288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14" idx="0"/>
          </p:cNvCxnSpPr>
          <p:nvPr/>
        </p:nvCxnSpPr>
        <p:spPr>
          <a:xfrm flipH="1" flipV="1">
            <a:off x="4788024" y="3933056"/>
            <a:ext cx="149820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403054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endCxn id="3" idx="2"/>
          </p:cNvCxnSpPr>
          <p:nvPr/>
        </p:nvCxnSpPr>
        <p:spPr>
          <a:xfrm flipV="1">
            <a:off x="417595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>
            <a:stCxn id="6" idx="2"/>
          </p:cNvCxnSpPr>
          <p:nvPr/>
        </p:nvCxnSpPr>
        <p:spPr>
          <a:xfrm flipH="1">
            <a:off x="4499992" y="3016116"/>
            <a:ext cx="2016224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4644008" y="3016116"/>
            <a:ext cx="237626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>
            <a:stCxn id="5" idx="2"/>
          </p:cNvCxnSpPr>
          <p:nvPr/>
        </p:nvCxnSpPr>
        <p:spPr>
          <a:xfrm>
            <a:off x="2377150" y="3016116"/>
            <a:ext cx="1402762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 flipV="1">
            <a:off x="1907704" y="3016116"/>
            <a:ext cx="1730979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2483768" y="5085184"/>
            <a:ext cx="430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cs-CZ" sz="2800" b="1" dirty="0" smtClean="0">
                <a:solidFill>
                  <a:srgbClr val="00B050"/>
                </a:solidFill>
              </a:rPr>
              <a:t>epigenetické vlivy</a:t>
            </a:r>
            <a:endParaRPr lang="cs-CZ" sz="2800" b="1" dirty="0">
              <a:solidFill>
                <a:srgbClr val="00B050"/>
              </a:solidFill>
            </a:endParaRPr>
          </a:p>
        </p:txBody>
      </p:sp>
      <p:cxnSp>
        <p:nvCxnSpPr>
          <p:cNvPr id="39" name="Přímá spojnice se šipkou 38"/>
          <p:cNvCxnSpPr/>
          <p:nvPr/>
        </p:nvCxnSpPr>
        <p:spPr>
          <a:xfrm flipV="1">
            <a:off x="4499992" y="4744308"/>
            <a:ext cx="165618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 flipH="1" flipV="1">
            <a:off x="2483768" y="4653136"/>
            <a:ext cx="154677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aoblený obdélník 3"/>
          <p:cNvSpPr/>
          <p:nvPr/>
        </p:nvSpPr>
        <p:spPr>
          <a:xfrm>
            <a:off x="179512" y="404664"/>
            <a:ext cx="8784976" cy="60486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29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600" b="1" dirty="0" smtClean="0"/>
              <a:t>Vyšetření sleziny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844674"/>
            <a:ext cx="8001198" cy="489669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U zdravých osob slezinu nenahmatáme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4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u="sng" dirty="0" err="1" smtClean="0"/>
              <a:t>Hyposplenismus</a:t>
            </a:r>
            <a:r>
              <a:rPr lang="cs-CZ" sz="2400" b="1" u="sng" dirty="0" smtClean="0"/>
              <a:t>:</a:t>
            </a:r>
            <a:r>
              <a:rPr lang="cs-CZ" sz="2400" b="1" dirty="0" smtClean="0"/>
              <a:t> vrozená </a:t>
            </a:r>
            <a:r>
              <a:rPr lang="cs-CZ" sz="2400" b="1" dirty="0" err="1" smtClean="0"/>
              <a:t>asplenie</a:t>
            </a:r>
            <a:endParaRPr lang="cs-CZ" sz="24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                       stavy po splenektomii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i="1" dirty="0" smtClean="0"/>
              <a:t>          Význam vakcinace proti pneumokokům!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400" b="1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u="sng" dirty="0" smtClean="0"/>
              <a:t>Splenomegalie: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hyperplasie buněk imunitního systému (infekce)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porušení průtoku krve (cirhóza jater, trombózy)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maligní procesy (primární i sekundární)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autoimunitní procesy (RA-</a:t>
            </a:r>
            <a:r>
              <a:rPr lang="cs-CZ" sz="2400" b="1" dirty="0" err="1" smtClean="0"/>
              <a:t>Felty</a:t>
            </a:r>
            <a:r>
              <a:rPr lang="cs-CZ" sz="2400" b="1" dirty="0" smtClean="0"/>
              <a:t>, SLE, </a:t>
            </a:r>
            <a:r>
              <a:rPr lang="cs-CZ" sz="2400" b="1" dirty="0" err="1" smtClean="0"/>
              <a:t>hematol</a:t>
            </a:r>
            <a:r>
              <a:rPr lang="cs-CZ" sz="2400" b="1" dirty="0" smtClean="0"/>
              <a:t>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</a:t>
            </a:r>
            <a:r>
              <a:rPr lang="cs-CZ" sz="2400" b="1" dirty="0" err="1" smtClean="0"/>
              <a:t>extramedulární</a:t>
            </a:r>
            <a:r>
              <a:rPr lang="cs-CZ" sz="2400" b="1" dirty="0" smtClean="0"/>
              <a:t> hematopoéza</a:t>
            </a:r>
          </a:p>
        </p:txBody>
      </p:sp>
    </p:spTree>
    <p:extLst>
      <p:ext uri="{BB962C8B-B14F-4D97-AF65-F5344CB8AC3E}">
        <p14:creationId xmlns:p14="http://schemas.microsoft.com/office/powerpoint/2010/main" val="35458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hlink"/>
                </a:solidFill>
              </a:rPr>
              <a:t> </a:t>
            </a:r>
            <a:r>
              <a:rPr lang="cs-CZ" sz="4000" b="1" dirty="0" smtClean="0"/>
              <a:t>Imunologie sliznic  a kůže</a:t>
            </a:r>
            <a:endParaRPr lang="en-US" sz="4000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5410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Povrch sliznic zažívacího traktu..……. 200 m</a:t>
            </a:r>
            <a:r>
              <a:rPr lang="cs-CZ" sz="2800" baseline="30000" dirty="0"/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Povrch dýchacího traktu……………… 80 m</a:t>
            </a:r>
            <a:r>
              <a:rPr lang="cs-CZ" sz="2800" baseline="30000" dirty="0"/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Povrch kůže …………………………… 2 m</a:t>
            </a:r>
            <a:r>
              <a:rPr lang="cs-CZ" sz="2800" baseline="30000" dirty="0"/>
              <a:t>2</a:t>
            </a:r>
            <a:endParaRPr lang="cs-CZ" sz="28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Podněty: potrava ……………………..  </a:t>
            </a:r>
            <a:r>
              <a:rPr lang="en-US" sz="2800" dirty="0"/>
              <a:t>~ </a:t>
            </a:r>
            <a:r>
              <a:rPr lang="en-US" sz="2800" dirty="0" err="1"/>
              <a:t>tuny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/>
              <a:t>                   </a:t>
            </a:r>
            <a:r>
              <a:rPr lang="cs-CZ" sz="2800" dirty="0" smtClean="0"/>
              <a:t>  </a:t>
            </a:r>
            <a:r>
              <a:rPr lang="en-US" sz="2800" dirty="0" err="1" smtClean="0"/>
              <a:t>mikro</a:t>
            </a:r>
            <a:r>
              <a:rPr lang="cs-CZ" sz="2800" dirty="0" smtClean="0"/>
              <a:t>biota </a:t>
            </a:r>
            <a:r>
              <a:rPr lang="en-US" sz="2800" dirty="0" smtClean="0"/>
              <a:t> </a:t>
            </a:r>
            <a:r>
              <a:rPr lang="en-US" sz="2800" dirty="0"/>
              <a:t>………………….. 10</a:t>
            </a:r>
            <a:r>
              <a:rPr lang="cs-CZ" sz="2800" baseline="30000" dirty="0"/>
              <a:t>14 </a:t>
            </a:r>
            <a:r>
              <a:rPr lang="cs-CZ" sz="2800" dirty="0"/>
              <a:t>bakterií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800" dirty="0"/>
              <a:t>		</a:t>
            </a:r>
            <a:r>
              <a:rPr lang="cs-CZ" sz="2800" dirty="0" smtClean="0"/>
              <a:t>          antigeny </a:t>
            </a:r>
            <a:r>
              <a:rPr lang="cs-CZ" sz="2800" dirty="0"/>
              <a:t>ve vzduchu</a:t>
            </a:r>
            <a:endParaRPr lang="cs-CZ" sz="2800" baseline="300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baseline="300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Obměna epitel. buněk střeva  ………. 10</a:t>
            </a:r>
            <a:r>
              <a:rPr lang="cs-CZ" sz="2800" baseline="30000" dirty="0"/>
              <a:t>11</a:t>
            </a:r>
            <a:r>
              <a:rPr lang="cs-CZ" sz="2800" dirty="0"/>
              <a:t>/den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Produkce </a:t>
            </a:r>
            <a:r>
              <a:rPr lang="cs-CZ" sz="2800" dirty="0" err="1"/>
              <a:t>IgA</a:t>
            </a:r>
            <a:r>
              <a:rPr lang="cs-CZ" sz="2800" dirty="0"/>
              <a:t> (převyšuje ostatní </a:t>
            </a:r>
            <a:r>
              <a:rPr lang="cs-CZ" sz="2800" dirty="0" err="1"/>
              <a:t>isotypy</a:t>
            </a:r>
            <a:r>
              <a:rPr lang="cs-CZ" sz="2800" dirty="0"/>
              <a:t>)... 5-9g/den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90% infekčních agens vstupuje sliznicemi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80% imunologicky aktivních buněk </a:t>
            </a:r>
            <a:r>
              <a:rPr lang="cs-CZ" sz="2800" dirty="0" smtClean="0"/>
              <a:t>organismu je ve  </a:t>
            </a:r>
            <a:endParaRPr lang="cs-CZ" sz="28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800" dirty="0"/>
              <a:t>    </a:t>
            </a:r>
            <a:r>
              <a:rPr lang="cs-CZ" sz="2800" dirty="0" smtClean="0"/>
              <a:t>         sliznicích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478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solidFill>
                  <a:srgbClr val="A50021"/>
                </a:solidFill>
              </a:rPr>
              <a:t>IMUNITA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cs-CZ" u="sng" dirty="0" smtClean="0">
                <a:solidFill>
                  <a:schemeClr val="accent2"/>
                </a:solidFill>
              </a:rPr>
              <a:t>Vrozená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/>
              <a:t>(přirozená, nespecifická,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            </a:t>
            </a:r>
            <a:r>
              <a:rPr lang="cs-CZ" i="1" u="sng" dirty="0" err="1" smtClean="0"/>
              <a:t>innate</a:t>
            </a:r>
            <a:r>
              <a:rPr lang="cs-CZ" i="1" u="sng" dirty="0" smtClean="0"/>
              <a:t> </a:t>
            </a:r>
            <a:r>
              <a:rPr lang="cs-CZ" i="1" u="sng" dirty="0" err="1" smtClean="0"/>
              <a:t>immunity</a:t>
            </a:r>
            <a:r>
              <a:rPr lang="cs-CZ" i="1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</a:t>
            </a:r>
            <a:r>
              <a:rPr lang="cs-CZ" dirty="0" smtClean="0">
                <a:solidFill>
                  <a:schemeClr val="accent2"/>
                </a:solidFill>
              </a:rPr>
              <a:t>u všech mnohobuněčných organismů</a:t>
            </a:r>
          </a:p>
          <a:p>
            <a:pPr eaLnBrk="1" hangingPunct="1">
              <a:buFontTx/>
              <a:buNone/>
            </a:pPr>
            <a:endParaRPr lang="cs-CZ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cs-CZ" b="1" u="sng" dirty="0" smtClean="0">
                <a:solidFill>
                  <a:srgbClr val="FF0000"/>
                </a:solidFill>
              </a:rPr>
              <a:t>Adaptivní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(získaná, specifická,</a:t>
            </a:r>
          </a:p>
          <a:p>
            <a:pPr eaLnBrk="1" hangingPunct="1">
              <a:buFontTx/>
              <a:buNone/>
            </a:pPr>
            <a:r>
              <a:rPr lang="cs-CZ" dirty="0" smtClean="0">
                <a:solidFill>
                  <a:schemeClr val="hlink"/>
                </a:solidFill>
              </a:rPr>
              <a:t>                     </a:t>
            </a:r>
            <a:r>
              <a:rPr lang="cs-CZ" i="1" u="sng" dirty="0" err="1" smtClean="0"/>
              <a:t>adaptive</a:t>
            </a:r>
            <a:r>
              <a:rPr lang="cs-CZ" i="1" u="sng" dirty="0" smtClean="0"/>
              <a:t> </a:t>
            </a:r>
            <a:r>
              <a:rPr lang="cs-CZ" i="1" u="sng" dirty="0" err="1" smtClean="0"/>
              <a:t>immunity</a:t>
            </a:r>
            <a:r>
              <a:rPr lang="cs-CZ" i="1" dirty="0" smtClean="0"/>
              <a:t>)</a:t>
            </a:r>
            <a:r>
              <a:rPr lang="cs-CZ" dirty="0" smtClean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dirty="0" smtClean="0">
                <a:solidFill>
                  <a:schemeClr val="hlink"/>
                </a:solidFill>
              </a:rPr>
              <a:t>        </a:t>
            </a:r>
            <a:r>
              <a:rPr lang="cs-CZ" b="1" dirty="0" smtClean="0">
                <a:solidFill>
                  <a:srgbClr val="FF0000"/>
                </a:solidFill>
              </a:rPr>
              <a:t>až od obratlovců</a:t>
            </a: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70C0"/>
                </a:solidFill>
              </a:rPr>
              <a:t>………………………………………………………………………………………….</a:t>
            </a: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70C0"/>
                </a:solidFill>
              </a:rPr>
              <a:t>Adaptivní =  vzniklý adaptací</a:t>
            </a: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70C0"/>
                </a:solidFill>
              </a:rPr>
              <a:t>                    </a:t>
            </a:r>
          </a:p>
          <a:p>
            <a:pPr eaLnBrk="1" hangingPunct="1">
              <a:buFontTx/>
              <a:buNone/>
            </a:pPr>
            <a:endParaRPr lang="cs-CZ" sz="30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IMMUNE SYSTEMInfection of the humanbody by pathogenicmicroorganisms such asbacteria, viruses,parasites or fungi trigg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48872" cy="58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5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Úloha imunitního systému</a:t>
            </a:r>
            <a:endParaRPr lang="en-US" altLang="cs-CZ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Reaguje s cizorodými/nebezpečnými substancemi z vnějšího prostředí (zejména antimikrobiální ochrana).</a:t>
            </a:r>
          </a:p>
          <a:p>
            <a:pPr eaLnBrk="1" hangingPunct="1"/>
            <a:r>
              <a:rPr lang="cs-CZ" altLang="cs-CZ" dirty="0" smtClean="0"/>
              <a:t>Účastní se odstraňování starých </a:t>
            </a:r>
            <a:br>
              <a:rPr lang="cs-CZ" altLang="cs-CZ" dirty="0" smtClean="0"/>
            </a:br>
            <a:r>
              <a:rPr lang="cs-CZ" altLang="cs-CZ" dirty="0" smtClean="0"/>
              <a:t>a poškozených buněk vlastního těla.</a:t>
            </a:r>
          </a:p>
          <a:p>
            <a:pPr eaLnBrk="1" hangingPunct="1"/>
            <a:r>
              <a:rPr lang="cs-CZ" altLang="cs-CZ" dirty="0" smtClean="0"/>
              <a:t>Napadá nádorové a viry infikované buňky vlastního těla.</a:t>
            </a: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8920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Přenos informací v imunitním systému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Prostřednictvím membránových interakcí:</a:t>
            </a:r>
          </a:p>
          <a:p>
            <a:r>
              <a:rPr lang="cs-CZ" dirty="0" smtClean="0"/>
              <a:t>Blízký kontakt  buňka- buňka</a:t>
            </a:r>
          </a:p>
          <a:p>
            <a:r>
              <a:rPr lang="cs-CZ" dirty="0" smtClean="0"/>
              <a:t>Membránové receptory na buňkách IS reagují  s odpovídajícími ligandy na jiných bu</a:t>
            </a:r>
            <a:r>
              <a:rPr lang="cs-CZ" dirty="0"/>
              <a:t>ň</a:t>
            </a:r>
            <a:r>
              <a:rPr lang="cs-CZ" dirty="0" smtClean="0"/>
              <a:t>kách IS nebo jiných buňkách  - přenos aktivačního signálu</a:t>
            </a:r>
          </a:p>
          <a:p>
            <a:r>
              <a:rPr lang="cs-CZ" dirty="0" smtClean="0"/>
              <a:t>Vzdálený kontakt: buňka – biologicky aktivní látka</a:t>
            </a:r>
          </a:p>
          <a:p>
            <a:r>
              <a:rPr lang="cs-CZ" dirty="0" smtClean="0"/>
              <a:t>Kontakt je opět veden přes buněčný receptor – přenos aktivačního signálu</a:t>
            </a:r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331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Příklady biologicky aktivních látek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Cytokiny</a:t>
            </a:r>
            <a:endParaRPr lang="cs-CZ" dirty="0" smtClean="0"/>
          </a:p>
          <a:p>
            <a:r>
              <a:rPr lang="cs-CZ" dirty="0" err="1" smtClean="0"/>
              <a:t>Chemokiny</a:t>
            </a:r>
            <a:endParaRPr lang="cs-CZ" dirty="0" smtClean="0"/>
          </a:p>
          <a:p>
            <a:r>
              <a:rPr lang="cs-CZ" dirty="0" err="1" smtClean="0"/>
              <a:t>Kys</a:t>
            </a:r>
            <a:r>
              <a:rPr lang="cs-CZ" dirty="0" smtClean="0"/>
              <a:t> arachidonová, </a:t>
            </a:r>
            <a:r>
              <a:rPr lang="cs-CZ" dirty="0" err="1" smtClean="0"/>
              <a:t>leukotrieny</a:t>
            </a:r>
            <a:r>
              <a:rPr lang="cs-CZ" dirty="0" smtClean="0"/>
              <a:t>, </a:t>
            </a:r>
            <a:r>
              <a:rPr lang="cs-CZ" dirty="0" err="1" smtClean="0"/>
              <a:t>tromboxany</a:t>
            </a:r>
            <a:r>
              <a:rPr lang="cs-CZ" dirty="0" smtClean="0"/>
              <a:t> prostaglandiny</a:t>
            </a:r>
          </a:p>
          <a:p>
            <a:r>
              <a:rPr lang="cs-CZ" dirty="0" smtClean="0"/>
              <a:t>Oxid dusnatý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2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Signální interakce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Založeny na kaskádovitém přenosu energie v signálních molekulách</a:t>
            </a:r>
          </a:p>
          <a:p>
            <a:r>
              <a:rPr lang="cs-CZ" dirty="0" smtClean="0"/>
              <a:t>Vytvoření signalizačních membránových </a:t>
            </a:r>
            <a:r>
              <a:rPr lang="cs-CZ" dirty="0" err="1" smtClean="0"/>
              <a:t>mikrodomén</a:t>
            </a:r>
            <a:r>
              <a:rPr lang="cs-CZ" dirty="0" smtClean="0"/>
              <a:t> se strukturou a obsahem příslušných molekul nutných ke spuštění kaskády</a:t>
            </a:r>
          </a:p>
          <a:p>
            <a:r>
              <a:rPr lang="cs-CZ" dirty="0" smtClean="0"/>
              <a:t>Energie obsažená v signálních molekulách je předávána na níže postavené složky signálních systémů (fosforylace, G-proteiny, vápenaté ionty)</a:t>
            </a:r>
          </a:p>
          <a:p>
            <a:r>
              <a:rPr lang="cs-CZ" dirty="0" smtClean="0"/>
              <a:t>Výsledkem je přenos informace do genetického aparátu buňky</a:t>
            </a:r>
          </a:p>
          <a:p>
            <a:r>
              <a:rPr lang="cs-CZ" dirty="0" smtClean="0"/>
              <a:t>Vede k zesílení transkripce regulujících aktivaci buňky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9807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1365</Words>
  <Application>Microsoft Office PowerPoint</Application>
  <PresentationFormat>Předvádění na obrazovce (4:3)</PresentationFormat>
  <Paragraphs>323</Paragraphs>
  <Slides>53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5" baseType="lpstr">
      <vt:lpstr>Motiv systému Office</vt:lpstr>
      <vt:lpstr>Prezentace</vt:lpstr>
      <vt:lpstr>Klinická imunologie</vt:lpstr>
      <vt:lpstr>Imunitní systém</vt:lpstr>
      <vt:lpstr>Informační a homeostatické systémy živočichů</vt:lpstr>
      <vt:lpstr>Imunitní systém – složka celotělového informačního systému</vt:lpstr>
      <vt:lpstr>IMUNITNÍ SYSTÉM JAKO SOUČÁST ORGANISMU</vt:lpstr>
      <vt:lpstr>Úloha imunitního systému</vt:lpstr>
      <vt:lpstr>Přenos informací v imunitním systému</vt:lpstr>
      <vt:lpstr>Příklady biologicky aktivních látek</vt:lpstr>
      <vt:lpstr>Signální interakce</vt:lpstr>
      <vt:lpstr>Aktivace imunitní buňky</vt:lpstr>
      <vt:lpstr>Imunitní systém – multi-signálová soustava</vt:lpstr>
      <vt:lpstr>Kvalita a intenzita imunitní odpovědi</vt:lpstr>
      <vt:lpstr>Charakter imunitní odpovědi</vt:lpstr>
      <vt:lpstr>Klinická imunologie</vt:lpstr>
      <vt:lpstr>Imunopatologie</vt:lpstr>
      <vt:lpstr>Prezentace aplikace PowerPoint</vt:lpstr>
      <vt:lpstr>Alergologie</vt:lpstr>
      <vt:lpstr>Imunopatologie</vt:lpstr>
      <vt:lpstr>Imunitní systém a maligní nádory</vt:lpstr>
      <vt:lpstr>Transplantace orgánů, tkání, buněk</vt:lpstr>
      <vt:lpstr> Imunologie těhotenství </vt:lpstr>
      <vt:lpstr>Základní pojmy</vt:lpstr>
      <vt:lpstr>Antigen</vt:lpstr>
      <vt:lpstr>Prezentace aplikace PowerPoint</vt:lpstr>
      <vt:lpstr>Imnunogennost</vt:lpstr>
      <vt:lpstr>Chemické složení antigenů</vt:lpstr>
      <vt:lpstr>Hapten</vt:lpstr>
      <vt:lpstr>Imunogenicita haptenu</vt:lpstr>
      <vt:lpstr>Zkřížená reaktivita antigenů</vt:lpstr>
      <vt:lpstr>Prezentace aplikace PowerPoint</vt:lpstr>
      <vt:lpstr>Imunitní systém</vt:lpstr>
      <vt:lpstr>Základ imunitního systému</vt:lpstr>
      <vt:lpstr>Složky imunitního sytému</vt:lpstr>
      <vt:lpstr>Lymfatické orgány</vt:lpstr>
      <vt:lpstr>Prezentace aplikace PowerPoint</vt:lpstr>
      <vt:lpstr>Propojení lymfatických orgánů</vt:lpstr>
      <vt:lpstr>Mízní cévy</vt:lpstr>
      <vt:lpstr>Míza, lymfa</vt:lpstr>
      <vt:lpstr>Míza, lymfa</vt:lpstr>
      <vt:lpstr>Složení lymfy</vt:lpstr>
      <vt:lpstr>Složení lymfy</vt:lpstr>
      <vt:lpstr>Cesty lymfocytů v těle</vt:lpstr>
      <vt:lpstr>Lymfatické orgány</vt:lpstr>
      <vt:lpstr>Kostní dřeň - hematopoeza</vt:lpstr>
      <vt:lpstr>Thymus – místo vývoje T-lymfocytů</vt:lpstr>
      <vt:lpstr>Sekundární lymfatické orgány</vt:lpstr>
      <vt:lpstr>Lymfatická uzlina</vt:lpstr>
      <vt:lpstr>Vyšetření lymfatických uzlin</vt:lpstr>
      <vt:lpstr>Slezina</vt:lpstr>
      <vt:lpstr>Vyšetření sleziny</vt:lpstr>
      <vt:lpstr> Imunologie sliznic  a kůže</vt:lpstr>
      <vt:lpstr>IMUNITA</vt:lpstr>
      <vt:lpstr>Prezentace aplikace PowerPoint</vt:lpstr>
    </vt:vector>
  </TitlesOfParts>
  <Company>Fakultní nemocnice u sv. Anny v Brně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</dc:creator>
  <cp:lastModifiedBy>uziv</cp:lastModifiedBy>
  <cp:revision>17</cp:revision>
  <dcterms:created xsi:type="dcterms:W3CDTF">2016-02-22T08:54:36Z</dcterms:created>
  <dcterms:modified xsi:type="dcterms:W3CDTF">2016-02-22T14:38:35Z</dcterms:modified>
</cp:coreProperties>
</file>