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sldIdLst>
    <p:sldId id="257" r:id="rId2"/>
    <p:sldId id="260" r:id="rId3"/>
    <p:sldId id="259" r:id="rId4"/>
    <p:sldId id="312" r:id="rId5"/>
    <p:sldId id="313" r:id="rId6"/>
    <p:sldId id="314" r:id="rId7"/>
    <p:sldId id="315" r:id="rId8"/>
    <p:sldId id="316" r:id="rId9"/>
    <p:sldId id="317" r:id="rId10"/>
    <p:sldId id="318" r:id="rId11"/>
    <p:sldId id="319" r:id="rId12"/>
    <p:sldId id="320" r:id="rId13"/>
    <p:sldId id="321" r:id="rId14"/>
    <p:sldId id="322" r:id="rId15"/>
    <p:sldId id="323" r:id="rId16"/>
    <p:sldId id="324" r:id="rId17"/>
    <p:sldId id="325" r:id="rId18"/>
    <p:sldId id="326" r:id="rId19"/>
    <p:sldId id="360" r:id="rId20"/>
    <p:sldId id="265" r:id="rId21"/>
    <p:sldId id="266" r:id="rId22"/>
    <p:sldId id="267" r:id="rId23"/>
    <p:sldId id="268" r:id="rId24"/>
    <p:sldId id="269" r:id="rId25"/>
    <p:sldId id="270" r:id="rId26"/>
    <p:sldId id="271" r:id="rId27"/>
    <p:sldId id="272" r:id="rId28"/>
    <p:sldId id="273" r:id="rId29"/>
    <p:sldId id="274" r:id="rId30"/>
    <p:sldId id="275" r:id="rId31"/>
    <p:sldId id="298" r:id="rId32"/>
    <p:sldId id="299" r:id="rId33"/>
    <p:sldId id="300" r:id="rId34"/>
    <p:sldId id="301" r:id="rId35"/>
    <p:sldId id="302" r:id="rId36"/>
    <p:sldId id="303" r:id="rId37"/>
    <p:sldId id="279" r:id="rId38"/>
    <p:sldId id="278" r:id="rId39"/>
    <p:sldId id="287" r:id="rId40"/>
    <p:sldId id="288" r:id="rId41"/>
    <p:sldId id="289" r:id="rId42"/>
    <p:sldId id="290" r:id="rId43"/>
    <p:sldId id="291" r:id="rId44"/>
    <p:sldId id="292" r:id="rId45"/>
    <p:sldId id="293" r:id="rId46"/>
    <p:sldId id="294" r:id="rId47"/>
    <p:sldId id="295" r:id="rId48"/>
    <p:sldId id="296" r:id="rId49"/>
    <p:sldId id="297" r:id="rId50"/>
    <p:sldId id="280" r:id="rId51"/>
    <p:sldId id="281" r:id="rId52"/>
    <p:sldId id="282" r:id="rId53"/>
    <p:sldId id="283" r:id="rId54"/>
    <p:sldId id="284" r:id="rId55"/>
    <p:sldId id="285" r:id="rId56"/>
    <p:sldId id="286" r:id="rId57"/>
    <p:sldId id="304" r:id="rId58"/>
    <p:sldId id="305" r:id="rId59"/>
    <p:sldId id="306" r:id="rId60"/>
    <p:sldId id="307" r:id="rId61"/>
    <p:sldId id="308" r:id="rId62"/>
    <p:sldId id="310" r:id="rId63"/>
    <p:sldId id="311" r:id="rId64"/>
    <p:sldId id="327" r:id="rId65"/>
    <p:sldId id="328" r:id="rId66"/>
    <p:sldId id="329" r:id="rId67"/>
    <p:sldId id="330" r:id="rId68"/>
    <p:sldId id="331" r:id="rId69"/>
    <p:sldId id="332" r:id="rId70"/>
    <p:sldId id="333" r:id="rId71"/>
    <p:sldId id="334" r:id="rId72"/>
    <p:sldId id="335" r:id="rId73"/>
    <p:sldId id="336" r:id="rId74"/>
    <p:sldId id="337" r:id="rId75"/>
    <p:sldId id="338" r:id="rId76"/>
    <p:sldId id="339" r:id="rId77"/>
    <p:sldId id="340" r:id="rId78"/>
    <p:sldId id="341" r:id="rId79"/>
    <p:sldId id="342" r:id="rId80"/>
    <p:sldId id="343" r:id="rId81"/>
    <p:sldId id="344" r:id="rId82"/>
    <p:sldId id="276" r:id="rId83"/>
    <p:sldId id="258" r:id="rId84"/>
    <p:sldId id="345" r:id="rId85"/>
    <p:sldId id="346" r:id="rId86"/>
    <p:sldId id="347" r:id="rId87"/>
    <p:sldId id="348" r:id="rId88"/>
    <p:sldId id="349" r:id="rId89"/>
    <p:sldId id="350" r:id="rId90"/>
    <p:sldId id="351" r:id="rId91"/>
    <p:sldId id="352" r:id="rId92"/>
    <p:sldId id="353" r:id="rId93"/>
    <p:sldId id="354" r:id="rId94"/>
    <p:sldId id="355" r:id="rId95"/>
    <p:sldId id="356" r:id="rId96"/>
    <p:sldId id="357" r:id="rId97"/>
    <p:sldId id="358" r:id="rId98"/>
    <p:sldId id="359" r:id="rId9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848" autoAdjust="0"/>
    <p:restoredTop sz="94660"/>
  </p:normalViewPr>
  <p:slideViewPr>
    <p:cSldViewPr>
      <p:cViewPr varScale="1">
        <p:scale>
          <a:sx n="107" d="100"/>
          <a:sy n="107" d="100"/>
        </p:scale>
        <p:origin x="-1734" y="-96"/>
      </p:cViewPr>
      <p:guideLst>
        <p:guide orient="horz" pos="2160"/>
        <p:guide pos="2880"/>
      </p:guideLst>
    </p:cSldViewPr>
  </p:slideViewPr>
  <p:notesTextViewPr>
    <p:cViewPr>
      <p:scale>
        <a:sx n="1" d="1"/>
        <a:sy n="1" d="1"/>
      </p:scale>
      <p:origin x="0" y="0"/>
    </p:cViewPr>
  </p:notesTextViewPr>
  <p:sorterViewPr>
    <p:cViewPr>
      <p:scale>
        <a:sx n="80" d="100"/>
        <a:sy n="80" d="100"/>
      </p:scale>
      <p:origin x="0" y="685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B5AEC8-4F33-476C-BA70-19991DF3F379}" type="datetimeFigureOut">
              <a:rPr lang="en-GB" smtClean="0"/>
              <a:t>23/02/2016</a:t>
            </a:fld>
            <a:endParaRPr lang="en-GB"/>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625B67-F7D9-4FC5-BAE3-A3B6CD51646F}" type="slidenum">
              <a:rPr lang="en-GB" smtClean="0"/>
              <a:t>‹#›</a:t>
            </a:fld>
            <a:endParaRPr lang="en-GB"/>
          </a:p>
        </p:txBody>
      </p:sp>
    </p:spTree>
    <p:extLst>
      <p:ext uri="{BB962C8B-B14F-4D97-AF65-F5344CB8AC3E}">
        <p14:creationId xmlns:p14="http://schemas.microsoft.com/office/powerpoint/2010/main" val="64009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3290135-DC0E-4CAA-8459-68997F0BA118}" type="slidenum">
              <a:rPr lang="cs-CZ"/>
              <a:pPr eaLnBrk="1" hangingPunct="1"/>
              <a:t>13</a:t>
            </a:fld>
            <a:endParaRPr lang="cs-CZ"/>
          </a:p>
        </p:txBody>
      </p:sp>
      <p:sp>
        <p:nvSpPr>
          <p:cNvPr id="61443" name="Rectangle 2"/>
          <p:cNvSpPr>
            <a:spLocks noGrp="1" noRot="1" noChangeAspect="1" noChangeArrowheads="1" noTextEdit="1"/>
          </p:cNvSpPr>
          <p:nvPr>
            <p:ph type="sldImg"/>
          </p:nvPr>
        </p:nvSpPr>
        <p:spPr>
          <a:xfrm>
            <a:off x="1127125" y="711200"/>
            <a:ext cx="4605338" cy="3454400"/>
          </a:xfrm>
          <a:ln/>
        </p:spPr>
      </p:sp>
      <p:sp>
        <p:nvSpPr>
          <p:cNvPr id="61444" name="Rectangle 3"/>
          <p:cNvSpPr>
            <a:spLocks noGrp="1" noChangeArrowheads="1"/>
          </p:cNvSpPr>
          <p:nvPr>
            <p:ph type="body" idx="1"/>
          </p:nvPr>
        </p:nvSpPr>
        <p:spPr>
          <a:xfrm>
            <a:off x="914400" y="4368800"/>
            <a:ext cx="5029200" cy="4064000"/>
          </a:xfrm>
          <a:noFill/>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sz="2800">
                <a:solidFill>
                  <a:schemeClr val="tx1"/>
                </a:solidFill>
                <a:latin typeface="Tahoma" pitchFamily="34" charset="0"/>
              </a:defRPr>
            </a:lvl1pPr>
            <a:lvl2pPr marL="742950" indent="-285750" eaLnBrk="0" hangingPunct="0">
              <a:defRPr sz="2800">
                <a:solidFill>
                  <a:schemeClr val="tx1"/>
                </a:solidFill>
                <a:latin typeface="Tahoma" pitchFamily="34" charset="0"/>
              </a:defRPr>
            </a:lvl2pPr>
            <a:lvl3pPr marL="1143000" indent="-228600" eaLnBrk="0" hangingPunct="0">
              <a:defRPr sz="2800">
                <a:solidFill>
                  <a:schemeClr val="tx1"/>
                </a:solidFill>
                <a:latin typeface="Tahoma" pitchFamily="34" charset="0"/>
              </a:defRPr>
            </a:lvl3pPr>
            <a:lvl4pPr marL="1600200" indent="-228600" eaLnBrk="0" hangingPunct="0">
              <a:defRPr sz="2800">
                <a:solidFill>
                  <a:schemeClr val="tx1"/>
                </a:solidFill>
                <a:latin typeface="Tahoma" pitchFamily="34" charset="0"/>
              </a:defRPr>
            </a:lvl4pPr>
            <a:lvl5pPr marL="2057400" indent="-228600" eaLnBrk="0" hangingPunct="0">
              <a:defRPr sz="2800">
                <a:solidFill>
                  <a:schemeClr val="tx1"/>
                </a:solidFill>
                <a:latin typeface="Tahoma" pitchFamily="34" charset="0"/>
              </a:defRPr>
            </a:lvl5pPr>
            <a:lvl6pPr marL="2514600" indent="-228600" eaLnBrk="0" fontAlgn="base" hangingPunct="0">
              <a:spcBef>
                <a:spcPct val="0"/>
              </a:spcBef>
              <a:spcAft>
                <a:spcPct val="0"/>
              </a:spcAft>
              <a:defRPr sz="2800">
                <a:solidFill>
                  <a:schemeClr val="tx1"/>
                </a:solidFill>
                <a:latin typeface="Tahoma" pitchFamily="34" charset="0"/>
              </a:defRPr>
            </a:lvl6pPr>
            <a:lvl7pPr marL="2971800" indent="-228600" eaLnBrk="0" fontAlgn="base" hangingPunct="0">
              <a:spcBef>
                <a:spcPct val="0"/>
              </a:spcBef>
              <a:spcAft>
                <a:spcPct val="0"/>
              </a:spcAft>
              <a:defRPr sz="2800">
                <a:solidFill>
                  <a:schemeClr val="tx1"/>
                </a:solidFill>
                <a:latin typeface="Tahoma" pitchFamily="34" charset="0"/>
              </a:defRPr>
            </a:lvl7pPr>
            <a:lvl8pPr marL="3429000" indent="-228600" eaLnBrk="0" fontAlgn="base" hangingPunct="0">
              <a:spcBef>
                <a:spcPct val="0"/>
              </a:spcBef>
              <a:spcAft>
                <a:spcPct val="0"/>
              </a:spcAft>
              <a:defRPr sz="2800">
                <a:solidFill>
                  <a:schemeClr val="tx1"/>
                </a:solidFill>
                <a:latin typeface="Tahoma" pitchFamily="34" charset="0"/>
              </a:defRPr>
            </a:lvl8pPr>
            <a:lvl9pPr marL="3886200" indent="-228600" eaLnBrk="0" fontAlgn="base" hangingPunct="0">
              <a:spcBef>
                <a:spcPct val="0"/>
              </a:spcBef>
              <a:spcAft>
                <a:spcPct val="0"/>
              </a:spcAft>
              <a:defRPr sz="2800">
                <a:solidFill>
                  <a:schemeClr val="tx1"/>
                </a:solidFill>
                <a:latin typeface="Tahoma" pitchFamily="34" charset="0"/>
              </a:defRPr>
            </a:lvl9pPr>
          </a:lstStyle>
          <a:p>
            <a:pPr eaLnBrk="1" hangingPunct="1"/>
            <a:fld id="{900C3B97-CBE9-4E0D-B60C-72D9C85F6002}" type="slidenum">
              <a:rPr lang="cs-CZ" sz="1200">
                <a:latin typeface="Arial" pitchFamily="34" charset="0"/>
              </a:rPr>
              <a:pPr eaLnBrk="1" hangingPunct="1"/>
              <a:t>91</a:t>
            </a:fld>
            <a:endParaRPr lang="cs-CZ" sz="1200">
              <a:latin typeface="Arial" pitchFamily="34" charset="0"/>
            </a:endParaRPr>
          </a:p>
        </p:txBody>
      </p:sp>
      <p:sp>
        <p:nvSpPr>
          <p:cNvPr id="33795" name="Rectangle 2"/>
          <p:cNvSpPr>
            <a:spLocks noGrp="1" noRot="1" noChangeAspect="1" noChangeArrowheads="1" noTextEdit="1"/>
          </p:cNvSpPr>
          <p:nvPr>
            <p:ph type="sldImg"/>
          </p:nvPr>
        </p:nvSpPr>
        <p:spPr>
          <a:ln>
            <a:noFill/>
          </a:ln>
          <a:extLst>
            <a:ext uri="{91240B29-F687-4F45-9708-019B960494DF}">
              <a14:hiddenLine xmlns:a14="http://schemas.microsoft.com/office/drawing/2010/main" w="9525">
                <a:solidFill>
                  <a:srgbClr val="000000"/>
                </a:solidFill>
                <a:miter lim="800000"/>
                <a:headEnd/>
                <a:tailEnd/>
              </a14:hiddenLine>
            </a:ext>
          </a:extLst>
        </p:spPr>
      </p:sp>
      <p:sp>
        <p:nvSpPr>
          <p:cNvPr id="33796" name="Rectangle 3"/>
          <p:cNvSpPr>
            <a:spLocks noGrp="1" noChangeArrowheads="1"/>
          </p:cNvSpPr>
          <p:nvPr>
            <p:ph type="body" idx="1"/>
          </p:nvPr>
        </p:nvSpPr>
        <p:spPr>
          <a:xfrm>
            <a:off x="914400" y="4343400"/>
            <a:ext cx="5029200" cy="4114800"/>
          </a:xfrm>
          <a:noFill/>
        </p:spPr>
        <p:txBody>
          <a:bodyPr/>
          <a:lstStyle/>
          <a:p>
            <a:pPr eaLnBrk="1" hangingPunct="1"/>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995623D-0201-4BE9-B054-0F713DBEF4D8}" type="slidenum">
              <a:rPr lang="cs-CZ" sz="1200" smtClean="0"/>
              <a:pPr/>
              <a:t>92</a:t>
            </a:fld>
            <a:endParaRPr lang="cs-CZ" sz="1200" smtClean="0"/>
          </a:p>
        </p:txBody>
      </p:sp>
      <p:sp>
        <p:nvSpPr>
          <p:cNvPr id="111619" name="Rectangle 2"/>
          <p:cNvSpPr>
            <a:spLocks noGrp="1" noRot="1" noChangeAspect="1" noChangeArrowheads="1" noTextEdit="1"/>
          </p:cNvSpPr>
          <p:nvPr>
            <p:ph type="sldImg"/>
          </p:nvPr>
        </p:nvSpPr>
        <p:spPr>
          <a:xfrm>
            <a:off x="1152525" y="692150"/>
            <a:ext cx="4554538" cy="3416300"/>
          </a:xfrm>
          <a:solidFill>
            <a:srgbClr val="FFFFFF"/>
          </a:solidFill>
          <a:ln/>
        </p:spPr>
      </p:sp>
      <p:sp>
        <p:nvSpPr>
          <p:cNvPr id="111620" name="Rectangle 3"/>
          <p:cNvSpPr>
            <a:spLocks noGrp="1" noChangeArrowheads="1"/>
          </p:cNvSpPr>
          <p:nvPr>
            <p:ph type="body" idx="1"/>
          </p:nvPr>
        </p:nvSpPr>
        <p:spPr>
          <a:xfrm>
            <a:off x="914400" y="4343400"/>
            <a:ext cx="50276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49263"/>
            <a:endParaRPr 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63D0ED5-5F26-4271-A78D-555307E03CAC}" type="slidenum">
              <a:rPr lang="cs-CZ" sz="1200" smtClean="0"/>
              <a:pPr/>
              <a:t>95</a:t>
            </a:fld>
            <a:endParaRPr lang="cs-CZ" sz="1200" smtClean="0"/>
          </a:p>
        </p:txBody>
      </p:sp>
      <p:sp>
        <p:nvSpPr>
          <p:cNvPr id="110595" name="Rectangle 2"/>
          <p:cNvSpPr>
            <a:spLocks noGrp="1" noRot="1" noChangeAspect="1" noChangeArrowheads="1" noTextEdit="1"/>
          </p:cNvSpPr>
          <p:nvPr>
            <p:ph type="sldImg"/>
          </p:nvPr>
        </p:nvSpPr>
        <p:spPr>
          <a:xfrm>
            <a:off x="1152525" y="692150"/>
            <a:ext cx="4554538" cy="3416300"/>
          </a:xfrm>
          <a:solidFill>
            <a:srgbClr val="FFFFFF"/>
          </a:solidFill>
          <a:ln/>
        </p:spPr>
      </p:sp>
      <p:sp>
        <p:nvSpPr>
          <p:cNvPr id="110596" name="Rectangle 3"/>
          <p:cNvSpPr>
            <a:spLocks noGrp="1" noChangeArrowheads="1"/>
          </p:cNvSpPr>
          <p:nvPr>
            <p:ph type="body" idx="1"/>
          </p:nvPr>
        </p:nvSpPr>
        <p:spPr>
          <a:xfrm>
            <a:off x="914400" y="4343400"/>
            <a:ext cx="50276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49263"/>
            <a:endParaRPr 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20649A5-277C-44A1-831C-ADF04F24D221}" type="slidenum">
              <a:rPr lang="cs-CZ" sz="1200" smtClean="0"/>
              <a:pPr/>
              <a:t>96</a:t>
            </a:fld>
            <a:endParaRPr lang="cs-CZ" sz="1200" smtClean="0"/>
          </a:p>
        </p:txBody>
      </p:sp>
      <p:sp>
        <p:nvSpPr>
          <p:cNvPr id="113667" name="Rectangle 2"/>
          <p:cNvSpPr>
            <a:spLocks noGrp="1" noRot="1" noChangeAspect="1" noChangeArrowheads="1" noTextEdit="1"/>
          </p:cNvSpPr>
          <p:nvPr>
            <p:ph type="sldImg"/>
          </p:nvPr>
        </p:nvSpPr>
        <p:spPr>
          <a:xfrm>
            <a:off x="1152525" y="692150"/>
            <a:ext cx="4554538" cy="3416300"/>
          </a:xfrm>
          <a:solidFill>
            <a:srgbClr val="FFFFFF"/>
          </a:solidFill>
          <a:ln/>
        </p:spPr>
      </p:sp>
      <p:sp>
        <p:nvSpPr>
          <p:cNvPr id="113668" name="Rectangle 3"/>
          <p:cNvSpPr>
            <a:spLocks noGrp="1" noChangeArrowheads="1"/>
          </p:cNvSpPr>
          <p:nvPr>
            <p:ph type="body" idx="1"/>
          </p:nvPr>
        </p:nvSpPr>
        <p:spPr>
          <a:xfrm>
            <a:off x="914400" y="4343400"/>
            <a:ext cx="50276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49263"/>
            <a:endParaRPr 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7FD5EBA-B8A3-4F37-B4A4-837DE9E84646}" type="slidenum">
              <a:rPr lang="cs-CZ" sz="1200" smtClean="0"/>
              <a:pPr/>
              <a:t>97</a:t>
            </a:fld>
            <a:endParaRPr lang="cs-CZ" sz="1200" smtClean="0"/>
          </a:p>
        </p:txBody>
      </p:sp>
      <p:sp>
        <p:nvSpPr>
          <p:cNvPr id="112643" name="Rectangle 2"/>
          <p:cNvSpPr>
            <a:spLocks noGrp="1" noRot="1" noChangeAspect="1" noChangeArrowheads="1" noTextEdit="1"/>
          </p:cNvSpPr>
          <p:nvPr>
            <p:ph type="sldImg"/>
          </p:nvPr>
        </p:nvSpPr>
        <p:spPr>
          <a:xfrm>
            <a:off x="1152525" y="692150"/>
            <a:ext cx="4554538" cy="3416300"/>
          </a:xfrm>
          <a:solidFill>
            <a:srgbClr val="FFFFFF"/>
          </a:solidFill>
          <a:ln/>
        </p:spPr>
      </p:sp>
      <p:sp>
        <p:nvSpPr>
          <p:cNvPr id="112644" name="Rectangle 3"/>
          <p:cNvSpPr>
            <a:spLocks noGrp="1" noChangeArrowheads="1"/>
          </p:cNvSpPr>
          <p:nvPr>
            <p:ph type="body" idx="1"/>
          </p:nvPr>
        </p:nvSpPr>
        <p:spPr>
          <a:xfrm>
            <a:off x="914400" y="4343400"/>
            <a:ext cx="50276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49263"/>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GB"/>
          </a:p>
        </p:txBody>
      </p:sp>
      <p:sp>
        <p:nvSpPr>
          <p:cNvPr id="4" name="Zástupný symbol pro datum 3"/>
          <p:cNvSpPr>
            <a:spLocks noGrp="1"/>
          </p:cNvSpPr>
          <p:nvPr>
            <p:ph type="dt" sz="half" idx="10"/>
          </p:nvPr>
        </p:nvSpPr>
        <p:spPr/>
        <p:txBody>
          <a:bodyPr/>
          <a:lstStyle/>
          <a:p>
            <a:fld id="{C7E5B867-108D-4C5F-9369-06DB97B67AB6}" type="datetimeFigureOut">
              <a:rPr lang="en-GB" smtClean="0"/>
              <a:t>23/02/2016</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0B7CE53B-10FA-4C6E-B5E2-74CC15469C82}" type="slidenum">
              <a:rPr lang="en-GB" smtClean="0"/>
              <a:t>‹#›</a:t>
            </a:fld>
            <a:endParaRPr lang="en-GB"/>
          </a:p>
        </p:txBody>
      </p:sp>
    </p:spTree>
    <p:extLst>
      <p:ext uri="{BB962C8B-B14F-4D97-AF65-F5344CB8AC3E}">
        <p14:creationId xmlns:p14="http://schemas.microsoft.com/office/powerpoint/2010/main" val="3390880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C7E5B867-108D-4C5F-9369-06DB97B67AB6}" type="datetimeFigureOut">
              <a:rPr lang="en-GB" smtClean="0"/>
              <a:t>23/02/2016</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0B7CE53B-10FA-4C6E-B5E2-74CC15469C82}" type="slidenum">
              <a:rPr lang="en-GB" smtClean="0"/>
              <a:t>‹#›</a:t>
            </a:fld>
            <a:endParaRPr lang="en-GB"/>
          </a:p>
        </p:txBody>
      </p:sp>
    </p:spTree>
    <p:extLst>
      <p:ext uri="{BB962C8B-B14F-4D97-AF65-F5344CB8AC3E}">
        <p14:creationId xmlns:p14="http://schemas.microsoft.com/office/powerpoint/2010/main" val="530877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C7E5B867-108D-4C5F-9369-06DB97B67AB6}" type="datetimeFigureOut">
              <a:rPr lang="en-GB" smtClean="0"/>
              <a:t>23/02/2016</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0B7CE53B-10FA-4C6E-B5E2-74CC15469C82}" type="slidenum">
              <a:rPr lang="en-GB" smtClean="0"/>
              <a:t>‹#›</a:t>
            </a:fld>
            <a:endParaRPr lang="en-GB"/>
          </a:p>
        </p:txBody>
      </p:sp>
    </p:spTree>
    <p:extLst>
      <p:ext uri="{BB962C8B-B14F-4D97-AF65-F5344CB8AC3E}">
        <p14:creationId xmlns:p14="http://schemas.microsoft.com/office/powerpoint/2010/main" val="522778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C7E5B867-108D-4C5F-9369-06DB97B67AB6}" type="datetimeFigureOut">
              <a:rPr lang="en-GB" smtClean="0"/>
              <a:t>23/02/2016</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0B7CE53B-10FA-4C6E-B5E2-74CC15469C82}" type="slidenum">
              <a:rPr lang="en-GB" smtClean="0"/>
              <a:t>‹#›</a:t>
            </a:fld>
            <a:endParaRPr lang="en-GB"/>
          </a:p>
        </p:txBody>
      </p:sp>
    </p:spTree>
    <p:extLst>
      <p:ext uri="{BB962C8B-B14F-4D97-AF65-F5344CB8AC3E}">
        <p14:creationId xmlns:p14="http://schemas.microsoft.com/office/powerpoint/2010/main" val="184689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C7E5B867-108D-4C5F-9369-06DB97B67AB6}" type="datetimeFigureOut">
              <a:rPr lang="en-GB" smtClean="0"/>
              <a:t>23/02/2016</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0B7CE53B-10FA-4C6E-B5E2-74CC15469C82}" type="slidenum">
              <a:rPr lang="en-GB" smtClean="0"/>
              <a:t>‹#›</a:t>
            </a:fld>
            <a:endParaRPr lang="en-GB"/>
          </a:p>
        </p:txBody>
      </p:sp>
    </p:spTree>
    <p:extLst>
      <p:ext uri="{BB962C8B-B14F-4D97-AF65-F5344CB8AC3E}">
        <p14:creationId xmlns:p14="http://schemas.microsoft.com/office/powerpoint/2010/main" val="1704119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datum 4"/>
          <p:cNvSpPr>
            <a:spLocks noGrp="1"/>
          </p:cNvSpPr>
          <p:nvPr>
            <p:ph type="dt" sz="half" idx="10"/>
          </p:nvPr>
        </p:nvSpPr>
        <p:spPr/>
        <p:txBody>
          <a:bodyPr/>
          <a:lstStyle/>
          <a:p>
            <a:fld id="{C7E5B867-108D-4C5F-9369-06DB97B67AB6}" type="datetimeFigureOut">
              <a:rPr lang="en-GB" smtClean="0"/>
              <a:t>23/02/2016</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0B7CE53B-10FA-4C6E-B5E2-74CC15469C82}" type="slidenum">
              <a:rPr lang="en-GB" smtClean="0"/>
              <a:t>‹#›</a:t>
            </a:fld>
            <a:endParaRPr lang="en-GB"/>
          </a:p>
        </p:txBody>
      </p:sp>
    </p:spTree>
    <p:extLst>
      <p:ext uri="{BB962C8B-B14F-4D97-AF65-F5344CB8AC3E}">
        <p14:creationId xmlns:p14="http://schemas.microsoft.com/office/powerpoint/2010/main" val="2817082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7" name="Zástupný symbol pro datum 6"/>
          <p:cNvSpPr>
            <a:spLocks noGrp="1"/>
          </p:cNvSpPr>
          <p:nvPr>
            <p:ph type="dt" sz="half" idx="10"/>
          </p:nvPr>
        </p:nvSpPr>
        <p:spPr/>
        <p:txBody>
          <a:bodyPr/>
          <a:lstStyle/>
          <a:p>
            <a:fld id="{C7E5B867-108D-4C5F-9369-06DB97B67AB6}" type="datetimeFigureOut">
              <a:rPr lang="en-GB" smtClean="0"/>
              <a:t>23/02/2016</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0B7CE53B-10FA-4C6E-B5E2-74CC15469C82}" type="slidenum">
              <a:rPr lang="en-GB" smtClean="0"/>
              <a:t>‹#›</a:t>
            </a:fld>
            <a:endParaRPr lang="en-GB"/>
          </a:p>
        </p:txBody>
      </p:sp>
    </p:spTree>
    <p:extLst>
      <p:ext uri="{BB962C8B-B14F-4D97-AF65-F5344CB8AC3E}">
        <p14:creationId xmlns:p14="http://schemas.microsoft.com/office/powerpoint/2010/main" val="1764680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datum 2"/>
          <p:cNvSpPr>
            <a:spLocks noGrp="1"/>
          </p:cNvSpPr>
          <p:nvPr>
            <p:ph type="dt" sz="half" idx="10"/>
          </p:nvPr>
        </p:nvSpPr>
        <p:spPr/>
        <p:txBody>
          <a:bodyPr/>
          <a:lstStyle/>
          <a:p>
            <a:fld id="{C7E5B867-108D-4C5F-9369-06DB97B67AB6}" type="datetimeFigureOut">
              <a:rPr lang="en-GB" smtClean="0"/>
              <a:t>23/02/2016</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0B7CE53B-10FA-4C6E-B5E2-74CC15469C82}" type="slidenum">
              <a:rPr lang="en-GB" smtClean="0"/>
              <a:t>‹#›</a:t>
            </a:fld>
            <a:endParaRPr lang="en-GB"/>
          </a:p>
        </p:txBody>
      </p:sp>
    </p:spTree>
    <p:extLst>
      <p:ext uri="{BB962C8B-B14F-4D97-AF65-F5344CB8AC3E}">
        <p14:creationId xmlns:p14="http://schemas.microsoft.com/office/powerpoint/2010/main" val="703053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7E5B867-108D-4C5F-9369-06DB97B67AB6}" type="datetimeFigureOut">
              <a:rPr lang="en-GB" smtClean="0"/>
              <a:t>23/02/2016</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0B7CE53B-10FA-4C6E-B5E2-74CC15469C82}" type="slidenum">
              <a:rPr lang="en-GB" smtClean="0"/>
              <a:t>‹#›</a:t>
            </a:fld>
            <a:endParaRPr lang="en-GB"/>
          </a:p>
        </p:txBody>
      </p:sp>
    </p:spTree>
    <p:extLst>
      <p:ext uri="{BB962C8B-B14F-4D97-AF65-F5344CB8AC3E}">
        <p14:creationId xmlns:p14="http://schemas.microsoft.com/office/powerpoint/2010/main" val="3947266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C7E5B867-108D-4C5F-9369-06DB97B67AB6}" type="datetimeFigureOut">
              <a:rPr lang="en-GB" smtClean="0"/>
              <a:t>23/02/2016</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0B7CE53B-10FA-4C6E-B5E2-74CC15469C82}" type="slidenum">
              <a:rPr lang="en-GB" smtClean="0"/>
              <a:t>‹#›</a:t>
            </a:fld>
            <a:endParaRPr lang="en-GB"/>
          </a:p>
        </p:txBody>
      </p:sp>
    </p:spTree>
    <p:extLst>
      <p:ext uri="{BB962C8B-B14F-4D97-AF65-F5344CB8AC3E}">
        <p14:creationId xmlns:p14="http://schemas.microsoft.com/office/powerpoint/2010/main" val="30741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C7E5B867-108D-4C5F-9369-06DB97B67AB6}" type="datetimeFigureOut">
              <a:rPr lang="en-GB" smtClean="0"/>
              <a:t>23/02/2016</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0B7CE53B-10FA-4C6E-B5E2-74CC15469C82}" type="slidenum">
              <a:rPr lang="en-GB" smtClean="0"/>
              <a:t>‹#›</a:t>
            </a:fld>
            <a:endParaRPr lang="en-GB"/>
          </a:p>
        </p:txBody>
      </p:sp>
    </p:spTree>
    <p:extLst>
      <p:ext uri="{BB962C8B-B14F-4D97-AF65-F5344CB8AC3E}">
        <p14:creationId xmlns:p14="http://schemas.microsoft.com/office/powerpoint/2010/main" val="1155652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E5B867-108D-4C5F-9369-06DB97B67AB6}" type="datetimeFigureOut">
              <a:rPr lang="en-GB" smtClean="0"/>
              <a:t>23/02/2016</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7CE53B-10FA-4C6E-B5E2-74CC15469C82}" type="slidenum">
              <a:rPr lang="en-GB" smtClean="0"/>
              <a:t>‹#›</a:t>
            </a:fld>
            <a:endParaRPr lang="en-GB"/>
          </a:p>
        </p:txBody>
      </p:sp>
    </p:spTree>
    <p:extLst>
      <p:ext uri="{BB962C8B-B14F-4D97-AF65-F5344CB8AC3E}">
        <p14:creationId xmlns:p14="http://schemas.microsoft.com/office/powerpoint/2010/main" val="2080202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people.eku.edu/ritchisong/301notes4b.html"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solidFill>
                  <a:srgbClr val="C00000"/>
                </a:solidFill>
              </a:rPr>
              <a:t>IMUNITA VROZENÁ</a:t>
            </a:r>
            <a:endParaRPr lang="cs-CZ" dirty="0">
              <a:solidFill>
                <a:srgbClr val="C00000"/>
              </a:solidFill>
            </a:endParaRPr>
          </a:p>
        </p:txBody>
      </p:sp>
      <p:sp>
        <p:nvSpPr>
          <p:cNvPr id="3" name="Podnadpis 2"/>
          <p:cNvSpPr>
            <a:spLocks noGrp="1"/>
          </p:cNvSpPr>
          <p:nvPr>
            <p:ph type="subTitle" idx="1"/>
          </p:nvPr>
        </p:nvSpPr>
        <p:spPr/>
        <p:txBody>
          <a:bodyPr/>
          <a:lstStyle/>
          <a:p>
            <a:r>
              <a:rPr lang="cs-CZ" dirty="0" smtClean="0"/>
              <a:t>Marcela Vlková</a:t>
            </a:r>
            <a:endParaRPr lang="en-GB" dirty="0"/>
          </a:p>
        </p:txBody>
      </p:sp>
    </p:spTree>
    <p:extLst>
      <p:ext uri="{BB962C8B-B14F-4D97-AF65-F5344CB8AC3E}">
        <p14:creationId xmlns:p14="http://schemas.microsoft.com/office/powerpoint/2010/main" val="3489518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lstStyle/>
          <a:p>
            <a:pPr eaLnBrk="1" hangingPunct="1"/>
            <a:r>
              <a:rPr lang="cs-CZ" sz="3600" dirty="0" smtClean="0">
                <a:solidFill>
                  <a:srgbClr val="A50021"/>
                </a:solidFill>
                <a:latin typeface="Tahoma" pitchFamily="34" charset="0"/>
              </a:rPr>
              <a:t>Biologicky aktivní produkty aktivace C</a:t>
            </a:r>
          </a:p>
        </p:txBody>
      </p:sp>
      <p:sp>
        <p:nvSpPr>
          <p:cNvPr id="34819" name="Rectangle 3"/>
          <p:cNvSpPr>
            <a:spLocks noGrp="1" noChangeArrowheads="1"/>
          </p:cNvSpPr>
          <p:nvPr>
            <p:ph type="body" idx="4294967295"/>
          </p:nvPr>
        </p:nvSpPr>
        <p:spPr>
          <a:xfrm>
            <a:off x="250825" y="1600200"/>
            <a:ext cx="8642350" cy="5068888"/>
          </a:xfrm>
        </p:spPr>
        <p:txBody>
          <a:bodyPr/>
          <a:lstStyle/>
          <a:p>
            <a:pPr eaLnBrk="1" hangingPunct="1">
              <a:lnSpc>
                <a:spcPct val="90000"/>
              </a:lnSpc>
            </a:pPr>
            <a:r>
              <a:rPr lang="cs-CZ" sz="2800" smtClean="0">
                <a:latin typeface="Tahoma" pitchFamily="34" charset="0"/>
              </a:rPr>
              <a:t>C2b, C2a </a:t>
            </a:r>
          </a:p>
          <a:p>
            <a:pPr eaLnBrk="1" hangingPunct="1">
              <a:lnSpc>
                <a:spcPct val="90000"/>
              </a:lnSpc>
            </a:pPr>
            <a:r>
              <a:rPr lang="cs-CZ" sz="2800" smtClean="0">
                <a:latin typeface="Tahoma" pitchFamily="34" charset="0"/>
              </a:rPr>
              <a:t>C3a, C3b </a:t>
            </a:r>
          </a:p>
          <a:p>
            <a:pPr eaLnBrk="1" hangingPunct="1">
              <a:lnSpc>
                <a:spcPct val="90000"/>
              </a:lnSpc>
            </a:pPr>
            <a:r>
              <a:rPr lang="cs-CZ" sz="2800" smtClean="0">
                <a:latin typeface="Tahoma" pitchFamily="34" charset="0"/>
              </a:rPr>
              <a:t>C4a, C4b</a:t>
            </a:r>
          </a:p>
          <a:p>
            <a:pPr eaLnBrk="1" hangingPunct="1">
              <a:lnSpc>
                <a:spcPct val="90000"/>
              </a:lnSpc>
            </a:pPr>
            <a:r>
              <a:rPr lang="cs-CZ" sz="2800" smtClean="0">
                <a:latin typeface="Tahoma" pitchFamily="34" charset="0"/>
              </a:rPr>
              <a:t>C5a, C5b </a:t>
            </a:r>
          </a:p>
          <a:p>
            <a:pPr eaLnBrk="1" hangingPunct="1">
              <a:lnSpc>
                <a:spcPct val="90000"/>
              </a:lnSpc>
            </a:pPr>
            <a:r>
              <a:rPr lang="cs-CZ" sz="2800" smtClean="0">
                <a:latin typeface="Tahoma" pitchFamily="34" charset="0"/>
              </a:rPr>
              <a:t>C5b679(n)</a:t>
            </a:r>
          </a:p>
          <a:p>
            <a:pPr eaLnBrk="1" hangingPunct="1">
              <a:lnSpc>
                <a:spcPct val="90000"/>
              </a:lnSpc>
            </a:pPr>
            <a:r>
              <a:rPr lang="cs-CZ" sz="2800" smtClean="0">
                <a:latin typeface="Tahoma" pitchFamily="34" charset="0"/>
              </a:rPr>
              <a:t>Ba, Bb</a:t>
            </a:r>
          </a:p>
          <a:p>
            <a:pPr eaLnBrk="1" hangingPunct="1">
              <a:lnSpc>
                <a:spcPct val="90000"/>
              </a:lnSpc>
              <a:buFont typeface="Wingdings" pitchFamily="2" charset="2"/>
              <a:buNone/>
            </a:pPr>
            <a:endParaRPr lang="cs-CZ" sz="2800" smtClean="0">
              <a:latin typeface="Tahoma" pitchFamily="34" charset="0"/>
            </a:endParaRPr>
          </a:p>
          <a:p>
            <a:pPr eaLnBrk="1" hangingPunct="1">
              <a:lnSpc>
                <a:spcPct val="90000"/>
              </a:lnSpc>
              <a:buFont typeface="Wingdings" pitchFamily="2" charset="2"/>
              <a:buNone/>
            </a:pPr>
            <a:r>
              <a:rPr lang="cs-CZ" sz="2800" smtClean="0">
                <a:latin typeface="Tahoma" pitchFamily="34" charset="0"/>
              </a:rPr>
              <a:t>adhese, chemotaxe, aktivace buněk, lýza buněk, </a:t>
            </a:r>
          </a:p>
          <a:p>
            <a:pPr eaLnBrk="1" hangingPunct="1">
              <a:lnSpc>
                <a:spcPct val="90000"/>
              </a:lnSpc>
              <a:buFont typeface="Wingdings" pitchFamily="2" charset="2"/>
              <a:buNone/>
            </a:pPr>
            <a:r>
              <a:rPr lang="cs-CZ" sz="2800" smtClean="0">
                <a:latin typeface="Tahoma" pitchFamily="34" charset="0"/>
              </a:rPr>
              <a:t>odstraňování imunokomplexů a buněčných odpadů, </a:t>
            </a:r>
          </a:p>
          <a:p>
            <a:pPr eaLnBrk="1" hangingPunct="1">
              <a:lnSpc>
                <a:spcPct val="90000"/>
              </a:lnSpc>
              <a:buFont typeface="Wingdings" pitchFamily="2" charset="2"/>
              <a:buNone/>
            </a:pPr>
            <a:r>
              <a:rPr lang="cs-CZ" sz="2800" smtClean="0">
                <a:latin typeface="Tahoma" pitchFamily="34" charset="0"/>
              </a:rPr>
              <a:t>modulace aktivity APC, B - i T-lymfocytů</a:t>
            </a:r>
          </a:p>
          <a:p>
            <a:pPr eaLnBrk="1" hangingPunct="1">
              <a:lnSpc>
                <a:spcPct val="90000"/>
              </a:lnSpc>
              <a:buFont typeface="Wingdings" pitchFamily="2" charset="2"/>
              <a:buNone/>
            </a:pPr>
            <a:endParaRPr lang="cs-CZ" sz="2800" smtClean="0">
              <a:latin typeface="Tahoma" pitchFamily="34" charset="0"/>
            </a:endParaRPr>
          </a:p>
        </p:txBody>
      </p:sp>
    </p:spTree>
    <p:extLst>
      <p:ext uri="{BB962C8B-B14F-4D97-AF65-F5344CB8AC3E}">
        <p14:creationId xmlns:p14="http://schemas.microsoft.com/office/powerpoint/2010/main" val="7383881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68313" y="685800"/>
            <a:ext cx="8135937" cy="1176338"/>
          </a:xfrm>
        </p:spPr>
        <p:txBody>
          <a:bodyPr>
            <a:normAutofit fontScale="90000"/>
          </a:bodyPr>
          <a:lstStyle/>
          <a:p>
            <a:pPr eaLnBrk="1" hangingPunct="1"/>
            <a:r>
              <a:rPr lang="en-GB" smtClean="0">
                <a:solidFill>
                  <a:schemeClr val="accent2"/>
                </a:solidFill>
              </a:rPr>
              <a:t>Deficience  komplementového systému</a:t>
            </a:r>
          </a:p>
        </p:txBody>
      </p:sp>
      <p:sp>
        <p:nvSpPr>
          <p:cNvPr id="37891" name="Rectangle 3"/>
          <p:cNvSpPr>
            <a:spLocks noGrp="1" noChangeArrowheads="1"/>
          </p:cNvSpPr>
          <p:nvPr>
            <p:ph type="body" idx="1"/>
          </p:nvPr>
        </p:nvSpPr>
        <p:spPr>
          <a:xfrm>
            <a:off x="533400" y="2205038"/>
            <a:ext cx="7924800" cy="4652962"/>
          </a:xfrm>
        </p:spPr>
        <p:txBody>
          <a:bodyPr/>
          <a:lstStyle/>
          <a:p>
            <a:pPr eaLnBrk="1" hangingPunct="1"/>
            <a:r>
              <a:rPr lang="cs-CZ" smtClean="0"/>
              <a:t>C1-C4 : častý vývoj systémových imunokoplexových chorob (SLE-like), náchylnost k pyogenním infekcím.</a:t>
            </a:r>
          </a:p>
          <a:p>
            <a:pPr eaLnBrk="1" hangingPunct="1"/>
            <a:r>
              <a:rPr lang="cs-CZ" smtClean="0"/>
              <a:t>C3-C9: zejména náchylnost k pyogenním infekcím. U deficitu C9 jsou typické opakované meningokové meningitidy.</a:t>
            </a:r>
          </a:p>
          <a:p>
            <a:pPr eaLnBrk="1" hangingPunct="1"/>
            <a:r>
              <a:rPr lang="cs-CZ" smtClean="0"/>
              <a:t>C1 INH: hereditární angioedém.</a:t>
            </a:r>
          </a:p>
        </p:txBody>
      </p:sp>
    </p:spTree>
    <p:extLst>
      <p:ext uri="{BB962C8B-B14F-4D97-AF65-F5344CB8AC3E}">
        <p14:creationId xmlns:p14="http://schemas.microsoft.com/office/powerpoint/2010/main" val="2295640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pPr eaLnBrk="1" hangingPunct="1"/>
            <a:r>
              <a:rPr lang="cs-CZ" sz="4000" b="1" dirty="0" smtClean="0">
                <a:solidFill>
                  <a:srgbClr val="C00000"/>
                </a:solidFill>
              </a:rPr>
              <a:t>Základní indikace vyšetření složek komplementového systému</a:t>
            </a:r>
            <a:endParaRPr lang="en-US" sz="4000" b="1" dirty="0" smtClean="0">
              <a:solidFill>
                <a:srgbClr val="C00000"/>
              </a:solidFill>
            </a:endParaRPr>
          </a:p>
        </p:txBody>
      </p:sp>
      <p:sp>
        <p:nvSpPr>
          <p:cNvPr id="43011" name="Rectangle 3"/>
          <p:cNvSpPr>
            <a:spLocks noGrp="1" noChangeArrowheads="1"/>
          </p:cNvSpPr>
          <p:nvPr>
            <p:ph type="body" idx="1"/>
          </p:nvPr>
        </p:nvSpPr>
        <p:spPr>
          <a:xfrm>
            <a:off x="323850" y="1981200"/>
            <a:ext cx="8134350" cy="4114800"/>
          </a:xfrm>
        </p:spPr>
        <p:txBody>
          <a:bodyPr/>
          <a:lstStyle/>
          <a:p>
            <a:pPr eaLnBrk="1" hangingPunct="1">
              <a:lnSpc>
                <a:spcPct val="90000"/>
              </a:lnSpc>
            </a:pPr>
            <a:r>
              <a:rPr lang="cs-CZ" sz="2400" b="1" dirty="0" smtClean="0">
                <a:solidFill>
                  <a:srgbClr val="002060"/>
                </a:solidFill>
              </a:rPr>
              <a:t>Podezření na deficit některé složky aktivačních drah:</a:t>
            </a:r>
          </a:p>
          <a:p>
            <a:pPr lvl="1" eaLnBrk="1" hangingPunct="1">
              <a:lnSpc>
                <a:spcPct val="90000"/>
              </a:lnSpc>
            </a:pPr>
            <a:r>
              <a:rPr lang="cs-CZ" sz="2000" dirty="0" smtClean="0"/>
              <a:t>Funkční vyšetření klasické (CH 50)  nebo alternativní (AH 50) dráhy</a:t>
            </a:r>
          </a:p>
          <a:p>
            <a:pPr lvl="1" eaLnBrk="1" hangingPunct="1">
              <a:lnSpc>
                <a:spcPct val="90000"/>
              </a:lnSpc>
            </a:pPr>
            <a:r>
              <a:rPr lang="cs-CZ" sz="2000" dirty="0" smtClean="0"/>
              <a:t>V případě patologického nálezu vyšetření hladiny jednotlivých složek komplementu.</a:t>
            </a:r>
          </a:p>
          <a:p>
            <a:pPr eaLnBrk="1" hangingPunct="1">
              <a:lnSpc>
                <a:spcPct val="90000"/>
              </a:lnSpc>
            </a:pPr>
            <a:r>
              <a:rPr lang="cs-CZ" sz="2400" b="1" dirty="0" smtClean="0">
                <a:solidFill>
                  <a:srgbClr val="002060"/>
                </a:solidFill>
              </a:rPr>
              <a:t>Monitorování zánětlivého procesu: </a:t>
            </a:r>
          </a:p>
          <a:p>
            <a:pPr lvl="1" eaLnBrk="1" hangingPunct="1">
              <a:lnSpc>
                <a:spcPct val="90000"/>
              </a:lnSpc>
            </a:pPr>
            <a:r>
              <a:rPr lang="cs-CZ" sz="2000" dirty="0" smtClean="0"/>
              <a:t>Složky komplementu se chovají jako proteiny akutní fáze.</a:t>
            </a:r>
          </a:p>
          <a:p>
            <a:pPr lvl="1" eaLnBrk="1" hangingPunct="1">
              <a:lnSpc>
                <a:spcPct val="90000"/>
              </a:lnSpc>
            </a:pPr>
            <a:r>
              <a:rPr lang="cs-CZ" sz="2000" dirty="0" smtClean="0"/>
              <a:t>Při silné aktivaci komplementu při </a:t>
            </a:r>
            <a:r>
              <a:rPr lang="cs-CZ" sz="2000" dirty="0" err="1" smtClean="0"/>
              <a:t>imunokomplexových</a:t>
            </a:r>
            <a:r>
              <a:rPr lang="cs-CZ" sz="2000" dirty="0" smtClean="0"/>
              <a:t> chorobách ale dochází k výrazné konsumpci.</a:t>
            </a:r>
          </a:p>
          <a:p>
            <a:pPr eaLnBrk="1" hangingPunct="1">
              <a:lnSpc>
                <a:spcPct val="90000"/>
              </a:lnSpc>
            </a:pPr>
            <a:r>
              <a:rPr lang="cs-CZ" sz="2400" b="1" dirty="0" smtClean="0">
                <a:solidFill>
                  <a:srgbClr val="002060"/>
                </a:solidFill>
              </a:rPr>
              <a:t>Podezření na poruchu regulačních složek </a:t>
            </a:r>
            <a:r>
              <a:rPr lang="cs-CZ" sz="2400" dirty="0" smtClean="0"/>
              <a:t>komplementové kaskády (hereditární </a:t>
            </a:r>
            <a:r>
              <a:rPr lang="cs-CZ" sz="2400" dirty="0" err="1" smtClean="0"/>
              <a:t>angioedém</a:t>
            </a:r>
            <a:r>
              <a:rPr lang="cs-CZ" sz="2400" dirty="0" smtClean="0"/>
              <a:t>): </a:t>
            </a:r>
          </a:p>
          <a:p>
            <a:pPr lvl="1" eaLnBrk="1" hangingPunct="1">
              <a:lnSpc>
                <a:spcPct val="90000"/>
              </a:lnSpc>
            </a:pPr>
            <a:r>
              <a:rPr lang="cs-CZ" sz="2000" dirty="0" smtClean="0"/>
              <a:t>Vyšetření C1 INH a hladiny složek C3 a C4.</a:t>
            </a:r>
          </a:p>
          <a:p>
            <a:pPr eaLnBrk="1" hangingPunct="1">
              <a:lnSpc>
                <a:spcPct val="90000"/>
              </a:lnSpc>
            </a:pPr>
            <a:endParaRPr lang="en-US" sz="2400" dirty="0" smtClean="0"/>
          </a:p>
        </p:txBody>
      </p:sp>
    </p:spTree>
    <p:extLst>
      <p:ext uri="{BB962C8B-B14F-4D97-AF65-F5344CB8AC3E}">
        <p14:creationId xmlns:p14="http://schemas.microsoft.com/office/powerpoint/2010/main" val="7678534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33400" y="304800"/>
            <a:ext cx="7924800" cy="1828800"/>
          </a:xfrm>
        </p:spPr>
        <p:txBody>
          <a:bodyPr/>
          <a:lstStyle/>
          <a:p>
            <a:pPr eaLnBrk="1" hangingPunct="1"/>
            <a:r>
              <a:rPr lang="cs-CZ" sz="2800" b="1" smtClean="0">
                <a:solidFill>
                  <a:schemeClr val="accent2"/>
                </a:solidFill>
              </a:rPr>
              <a:t>FUNKČNÍ VYŠETŘENÍ KLASICKÉ DRÁHY </a:t>
            </a:r>
            <a:r>
              <a:rPr lang="cs-CZ" b="1" smtClean="0">
                <a:solidFill>
                  <a:schemeClr val="accent2"/>
                </a:solidFill>
              </a:rPr>
              <a:t/>
            </a:r>
            <a:br>
              <a:rPr lang="cs-CZ" b="1" smtClean="0">
                <a:solidFill>
                  <a:schemeClr val="accent2"/>
                </a:solidFill>
              </a:rPr>
            </a:br>
            <a:endParaRPr lang="cs-CZ" b="1" smtClean="0">
              <a:solidFill>
                <a:schemeClr val="accent2"/>
              </a:solidFill>
            </a:endParaRPr>
          </a:p>
        </p:txBody>
      </p:sp>
      <p:sp>
        <p:nvSpPr>
          <p:cNvPr id="44035" name="Rectangle 3"/>
          <p:cNvSpPr>
            <a:spLocks noGrp="1" noChangeArrowheads="1"/>
          </p:cNvSpPr>
          <p:nvPr>
            <p:ph type="body" idx="1"/>
          </p:nvPr>
        </p:nvSpPr>
        <p:spPr>
          <a:xfrm>
            <a:off x="-381000" y="1524000"/>
            <a:ext cx="9525000" cy="4876800"/>
          </a:xfrm>
        </p:spPr>
        <p:txBody>
          <a:bodyPr/>
          <a:lstStyle/>
          <a:p>
            <a:pPr algn="ctr" eaLnBrk="1" hangingPunct="1">
              <a:buFontTx/>
              <a:buNone/>
            </a:pPr>
            <a:r>
              <a:rPr lang="cs-CZ" sz="2800" b="1" i="1" smtClean="0"/>
              <a:t>Hemolytický test CH50</a:t>
            </a:r>
            <a:endParaRPr lang="cs-CZ" sz="2800" smtClean="0"/>
          </a:p>
          <a:p>
            <a:pPr eaLnBrk="1" hangingPunct="1">
              <a:buFontTx/>
              <a:buNone/>
            </a:pPr>
            <a:r>
              <a:rPr lang="cs-CZ" sz="1800" smtClean="0">
                <a:solidFill>
                  <a:srgbClr val="A50021"/>
                </a:solidFill>
              </a:rPr>
              <a:t>               !</a:t>
            </a:r>
            <a:r>
              <a:rPr lang="cs-CZ" sz="1800" b="1" smtClean="0">
                <a:solidFill>
                  <a:srgbClr val="A50021"/>
                </a:solidFill>
              </a:rPr>
              <a:t>Odběr sražené krve do skleněné zkumavky, nutno zpracovat do 1 hodiny!</a:t>
            </a:r>
          </a:p>
          <a:p>
            <a:pPr eaLnBrk="1" hangingPunct="1">
              <a:buFontTx/>
              <a:buNone/>
            </a:pPr>
            <a:endParaRPr lang="cs-CZ" sz="1800" b="1" smtClean="0">
              <a:solidFill>
                <a:srgbClr val="A50021"/>
              </a:solidFill>
            </a:endParaRPr>
          </a:p>
          <a:p>
            <a:pPr lvl="2" eaLnBrk="1" hangingPunct="1">
              <a:buFont typeface="Symbol" pitchFamily="18" charset="2"/>
              <a:buChar char="·"/>
            </a:pPr>
            <a:r>
              <a:rPr lang="cs-CZ" sz="2600" smtClean="0"/>
              <a:t>erytrocyty po inkubaci s protilátkami (amboceptorem)    vytvoří komplex antigen – protilátka</a:t>
            </a:r>
          </a:p>
          <a:p>
            <a:pPr lvl="2" eaLnBrk="1" hangingPunct="1">
              <a:buFont typeface="Symbol" pitchFamily="18" charset="2"/>
              <a:buChar char="·"/>
            </a:pPr>
            <a:endParaRPr lang="cs-CZ" sz="1800" smtClean="0"/>
          </a:p>
          <a:p>
            <a:pPr lvl="2" eaLnBrk="1" hangingPunct="1">
              <a:buFont typeface="Symbol" pitchFamily="18" charset="2"/>
              <a:buChar char="·"/>
            </a:pPr>
            <a:r>
              <a:rPr lang="cs-CZ" sz="2600" smtClean="0"/>
              <a:t>přidání vyšetřovaného séra (obsahuje komplement)</a:t>
            </a:r>
          </a:p>
          <a:p>
            <a:pPr lvl="2" eaLnBrk="1" hangingPunct="1">
              <a:buFont typeface="Symbol" pitchFamily="18" charset="2"/>
              <a:buNone/>
            </a:pPr>
            <a:endParaRPr lang="cs-CZ" sz="1800" smtClean="0"/>
          </a:p>
          <a:p>
            <a:pPr lvl="2" eaLnBrk="1" hangingPunct="1">
              <a:buFont typeface="Symbol" pitchFamily="18" charset="2"/>
              <a:buChar char="·"/>
            </a:pPr>
            <a:r>
              <a:rPr lang="cs-CZ" sz="2600" smtClean="0"/>
              <a:t>lýza erytrocytů se projeví uvolněním hemoglobinu; detegujeme spektrofotometricky </a:t>
            </a:r>
            <a:br>
              <a:rPr lang="cs-CZ" sz="2600" smtClean="0"/>
            </a:br>
            <a:r>
              <a:rPr lang="cs-CZ" smtClean="0"/>
              <a:t/>
            </a:r>
            <a:br>
              <a:rPr lang="cs-CZ" smtClean="0"/>
            </a:br>
            <a:endParaRPr lang="cs-CZ" sz="2000" smtClean="0"/>
          </a:p>
        </p:txBody>
      </p:sp>
    </p:spTree>
    <p:extLst>
      <p:ext uri="{BB962C8B-B14F-4D97-AF65-F5344CB8AC3E}">
        <p14:creationId xmlns:p14="http://schemas.microsoft.com/office/powerpoint/2010/main" val="31930279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cs-CZ" sz="3200" smtClean="0">
                <a:solidFill>
                  <a:schemeClr val="accent2"/>
                </a:solidFill>
              </a:rPr>
              <a:t>Imunochemické vyšetření jednotlivých složek komplementového systému</a:t>
            </a:r>
          </a:p>
        </p:txBody>
      </p:sp>
      <p:sp>
        <p:nvSpPr>
          <p:cNvPr id="45059" name="Rectangle 3"/>
          <p:cNvSpPr>
            <a:spLocks noGrp="1" noChangeArrowheads="1"/>
          </p:cNvSpPr>
          <p:nvPr>
            <p:ph type="body" idx="1"/>
          </p:nvPr>
        </p:nvSpPr>
        <p:spPr/>
        <p:txBody>
          <a:bodyPr/>
          <a:lstStyle/>
          <a:p>
            <a:pPr eaLnBrk="1" hangingPunct="1">
              <a:lnSpc>
                <a:spcPct val="90000"/>
              </a:lnSpc>
            </a:pPr>
            <a:r>
              <a:rPr lang="cs-CZ" b="1" dirty="0" smtClean="0">
                <a:solidFill>
                  <a:schemeClr val="accent2"/>
                </a:solidFill>
              </a:rPr>
              <a:t>C3</a:t>
            </a:r>
            <a:r>
              <a:rPr lang="cs-CZ" dirty="0" smtClean="0"/>
              <a:t> (0,7 – 1,5 g/L)</a:t>
            </a:r>
          </a:p>
          <a:p>
            <a:pPr eaLnBrk="1" hangingPunct="1">
              <a:lnSpc>
                <a:spcPct val="90000"/>
              </a:lnSpc>
            </a:pPr>
            <a:r>
              <a:rPr lang="cs-CZ" b="1" dirty="0" smtClean="0">
                <a:solidFill>
                  <a:schemeClr val="accent2"/>
                </a:solidFill>
              </a:rPr>
              <a:t>C4</a:t>
            </a:r>
            <a:r>
              <a:rPr lang="cs-CZ" dirty="0" smtClean="0"/>
              <a:t> (0,1 – 0,4 g/L)</a:t>
            </a:r>
          </a:p>
          <a:p>
            <a:pPr eaLnBrk="1" hangingPunct="1">
              <a:lnSpc>
                <a:spcPct val="90000"/>
              </a:lnSpc>
            </a:pPr>
            <a:r>
              <a:rPr lang="cs-CZ" b="1" dirty="0" smtClean="0">
                <a:solidFill>
                  <a:schemeClr val="accent2"/>
                </a:solidFill>
              </a:rPr>
              <a:t>C1-INH</a:t>
            </a:r>
            <a:r>
              <a:rPr lang="cs-CZ" dirty="0" smtClean="0"/>
              <a:t> (210-390 mg/L); + funkční test</a:t>
            </a:r>
          </a:p>
          <a:p>
            <a:pPr eaLnBrk="1" hangingPunct="1">
              <a:lnSpc>
                <a:spcPct val="90000"/>
              </a:lnSpc>
              <a:buFontTx/>
              <a:buNone/>
            </a:pPr>
            <a:endParaRPr lang="cs-CZ" dirty="0" smtClean="0"/>
          </a:p>
          <a:p>
            <a:pPr eaLnBrk="1" hangingPunct="1">
              <a:lnSpc>
                <a:spcPct val="90000"/>
              </a:lnSpc>
            </a:pPr>
            <a:r>
              <a:rPr lang="cs-CZ" b="1" dirty="0" smtClean="0">
                <a:solidFill>
                  <a:schemeClr val="accent2"/>
                </a:solidFill>
              </a:rPr>
              <a:t>C1q</a:t>
            </a:r>
            <a:r>
              <a:rPr lang="cs-CZ" dirty="0" smtClean="0"/>
              <a:t> (100-250 mg/L), </a:t>
            </a:r>
            <a:r>
              <a:rPr lang="cs-CZ" b="1" dirty="0" smtClean="0">
                <a:solidFill>
                  <a:schemeClr val="accent2"/>
                </a:solidFill>
              </a:rPr>
              <a:t>C2</a:t>
            </a:r>
            <a:r>
              <a:rPr lang="cs-CZ" dirty="0" smtClean="0"/>
              <a:t> (10 – 30 mg/L), </a:t>
            </a:r>
            <a:r>
              <a:rPr lang="cs-CZ" b="1" dirty="0" smtClean="0">
                <a:solidFill>
                  <a:schemeClr val="accent2"/>
                </a:solidFill>
              </a:rPr>
              <a:t>C5</a:t>
            </a:r>
            <a:r>
              <a:rPr lang="cs-CZ" dirty="0" smtClean="0"/>
              <a:t> (80 – 170 mg/L)</a:t>
            </a:r>
          </a:p>
          <a:p>
            <a:pPr eaLnBrk="1" hangingPunct="1">
              <a:lnSpc>
                <a:spcPct val="90000"/>
              </a:lnSpc>
            </a:pPr>
            <a:endParaRPr lang="cs-CZ" dirty="0" smtClean="0"/>
          </a:p>
          <a:p>
            <a:pPr eaLnBrk="1" hangingPunct="1">
              <a:lnSpc>
                <a:spcPct val="90000"/>
              </a:lnSpc>
            </a:pPr>
            <a:r>
              <a:rPr lang="cs-CZ" b="1" dirty="0" smtClean="0">
                <a:solidFill>
                  <a:schemeClr val="accent2"/>
                </a:solidFill>
              </a:rPr>
              <a:t>MBL</a:t>
            </a:r>
            <a:r>
              <a:rPr lang="cs-CZ" dirty="0" smtClean="0"/>
              <a:t> (0,3 – 3,5 mg/L)</a:t>
            </a:r>
          </a:p>
        </p:txBody>
      </p:sp>
    </p:spTree>
    <p:extLst>
      <p:ext uri="{BB962C8B-B14F-4D97-AF65-F5344CB8AC3E}">
        <p14:creationId xmlns:p14="http://schemas.microsoft.com/office/powerpoint/2010/main" val="5308802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l" eaLnBrk="1" hangingPunct="1"/>
            <a:r>
              <a:rPr lang="cs-CZ" smtClean="0">
                <a:solidFill>
                  <a:schemeClr val="accent2"/>
                </a:solidFill>
              </a:rPr>
              <a:t>L</a:t>
            </a:r>
            <a:r>
              <a:rPr lang="en-GB" smtClean="0">
                <a:solidFill>
                  <a:schemeClr val="accent2"/>
                </a:solidFill>
              </a:rPr>
              <a:t>ektin</a:t>
            </a:r>
            <a:r>
              <a:rPr lang="cs-CZ" smtClean="0">
                <a:solidFill>
                  <a:schemeClr val="accent2"/>
                </a:solidFill>
              </a:rPr>
              <a:t> vázající m</a:t>
            </a:r>
            <a:r>
              <a:rPr lang="en-GB" smtClean="0">
                <a:solidFill>
                  <a:schemeClr val="accent2"/>
                </a:solidFill>
              </a:rPr>
              <a:t>anózu</a:t>
            </a:r>
            <a:r>
              <a:rPr lang="cs-CZ" smtClean="0">
                <a:solidFill>
                  <a:schemeClr val="accent2"/>
                </a:solidFill>
              </a:rPr>
              <a:t> (MBL)</a:t>
            </a:r>
            <a:endParaRPr lang="en-GB" smtClean="0">
              <a:solidFill>
                <a:schemeClr val="accent2"/>
              </a:solidFill>
            </a:endParaRPr>
          </a:p>
        </p:txBody>
      </p:sp>
      <p:sp>
        <p:nvSpPr>
          <p:cNvPr id="46083" name="Rectangle 3"/>
          <p:cNvSpPr>
            <a:spLocks noGrp="1" noChangeArrowheads="1"/>
          </p:cNvSpPr>
          <p:nvPr>
            <p:ph type="body" idx="1"/>
          </p:nvPr>
        </p:nvSpPr>
        <p:spPr/>
        <p:txBody>
          <a:bodyPr/>
          <a:lstStyle/>
          <a:p>
            <a:pPr eaLnBrk="1" hangingPunct="1"/>
            <a:r>
              <a:rPr lang="cs-CZ" smtClean="0"/>
              <a:t>Po vazbě na manózové zbytky na povrchu baktérií aktivuje C2 a C4.</a:t>
            </a:r>
          </a:p>
          <a:p>
            <a:pPr eaLnBrk="1" hangingPunct="1"/>
            <a:r>
              <a:rPr lang="cs-CZ" smtClean="0"/>
              <a:t>Asi u 25% populace lze prokázat heterozygótní deficit.</a:t>
            </a:r>
          </a:p>
          <a:p>
            <a:pPr eaLnBrk="1" hangingPunct="1"/>
            <a:r>
              <a:rPr lang="cs-CZ" smtClean="0"/>
              <a:t>Deficit MBP je asociován s vyšší frekvencí banálních infekcí a komplikací při cytostatické léčbě. </a:t>
            </a:r>
          </a:p>
        </p:txBody>
      </p:sp>
    </p:spTree>
    <p:extLst>
      <p:ext uri="{BB962C8B-B14F-4D97-AF65-F5344CB8AC3E}">
        <p14:creationId xmlns:p14="http://schemas.microsoft.com/office/powerpoint/2010/main" val="1458160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Funkce C1-INH</a:t>
            </a:r>
            <a:endParaRPr lang="cs-CZ" dirty="0"/>
          </a:p>
        </p:txBody>
      </p:sp>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772816"/>
            <a:ext cx="6264696" cy="4013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22860" y="6401073"/>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1953400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066800" y="0"/>
            <a:ext cx="6911975" cy="1176338"/>
          </a:xfrm>
        </p:spPr>
        <p:txBody>
          <a:bodyPr/>
          <a:lstStyle/>
          <a:p>
            <a:pPr eaLnBrk="1" hangingPunct="1"/>
            <a:r>
              <a:rPr lang="en-GB" smtClean="0">
                <a:solidFill>
                  <a:schemeClr val="accent2"/>
                </a:solidFill>
              </a:rPr>
              <a:t>Hereditární angioedém</a:t>
            </a:r>
          </a:p>
        </p:txBody>
      </p:sp>
      <p:sp>
        <p:nvSpPr>
          <p:cNvPr id="36867" name="Rectangle 3"/>
          <p:cNvSpPr>
            <a:spLocks noGrp="1" noChangeArrowheads="1"/>
          </p:cNvSpPr>
          <p:nvPr>
            <p:ph type="body" idx="1"/>
          </p:nvPr>
        </p:nvSpPr>
        <p:spPr>
          <a:xfrm>
            <a:off x="0" y="1295400"/>
            <a:ext cx="9144000" cy="5562600"/>
          </a:xfrm>
        </p:spPr>
        <p:txBody>
          <a:bodyPr/>
          <a:lstStyle/>
          <a:p>
            <a:pPr eaLnBrk="1" hangingPunct="1"/>
            <a:r>
              <a:rPr lang="cs-CZ" smtClean="0"/>
              <a:t>Způsoben deficitem C1 INH,dominantně dědičný</a:t>
            </a:r>
          </a:p>
          <a:p>
            <a:pPr eaLnBrk="1" hangingPunct="1"/>
            <a:r>
              <a:rPr lang="cs-CZ" smtClean="0"/>
              <a:t>Při traumatech, stomatologických výkonech, infekcích, menstruaci dochází k nekontrolované aktivaci komplementového systému </a:t>
            </a:r>
          </a:p>
          <a:p>
            <a:pPr eaLnBrk="1" hangingPunct="1"/>
            <a:r>
              <a:rPr lang="cs-CZ" smtClean="0"/>
              <a:t>Vazoaktivní peptidy způsobují zvýšenou vaskulární permeabilitu se vznikem edémem; terčem terapie může být bradykinin</a:t>
            </a:r>
          </a:p>
          <a:p>
            <a:pPr eaLnBrk="1" hangingPunct="1"/>
            <a:r>
              <a:rPr lang="cs-CZ" smtClean="0"/>
              <a:t>Klinické příznaky- nesvědivé kožní otoky, dechové obtíže, průjmy, křeče v břiše</a:t>
            </a:r>
            <a:endParaRPr lang="en-GB" smtClean="0"/>
          </a:p>
        </p:txBody>
      </p:sp>
    </p:spTree>
    <p:extLst>
      <p:ext uri="{BB962C8B-B14F-4D97-AF65-F5344CB8AC3E}">
        <p14:creationId xmlns:p14="http://schemas.microsoft.com/office/powerpoint/2010/main" val="18108369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ledovec v moři"/>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0" y="847725"/>
            <a:ext cx="9144000" cy="6019800"/>
          </a:xfrm>
          <a:noFill/>
        </p:spPr>
      </p:pic>
      <p:sp>
        <p:nvSpPr>
          <p:cNvPr id="47107" name="Text Box 3"/>
          <p:cNvSpPr txBox="1">
            <a:spLocks noChangeArrowheads="1"/>
          </p:cNvSpPr>
          <p:nvPr/>
        </p:nvSpPr>
        <p:spPr bwMode="auto">
          <a:xfrm>
            <a:off x="0" y="26035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3200">
                <a:solidFill>
                  <a:srgbClr val="A50021"/>
                </a:solidFill>
                <a:latin typeface="Verdana" pitchFamily="34" charset="0"/>
              </a:rPr>
              <a:t>Komplementový systém je pilířem imunity</a:t>
            </a:r>
          </a:p>
        </p:txBody>
      </p:sp>
      <p:sp>
        <p:nvSpPr>
          <p:cNvPr id="47108" name="Text Box 4"/>
          <p:cNvSpPr txBox="1">
            <a:spLocks noChangeArrowheads="1"/>
          </p:cNvSpPr>
          <p:nvPr/>
        </p:nvSpPr>
        <p:spPr bwMode="auto">
          <a:xfrm>
            <a:off x="323850" y="1366838"/>
            <a:ext cx="3384550" cy="488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2600">
                <a:latin typeface="Verdana" pitchFamily="34" charset="0"/>
              </a:rPr>
              <a:t>mikrobicidní účinky</a:t>
            </a:r>
          </a:p>
        </p:txBody>
      </p:sp>
      <p:sp>
        <p:nvSpPr>
          <p:cNvPr id="47109" name="Text Box 5"/>
          <p:cNvSpPr txBox="1">
            <a:spLocks noChangeArrowheads="1"/>
          </p:cNvSpPr>
          <p:nvPr/>
        </p:nvSpPr>
        <p:spPr bwMode="auto">
          <a:xfrm>
            <a:off x="323850" y="2276475"/>
            <a:ext cx="3971925" cy="488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2600">
                <a:latin typeface="Verdana" pitchFamily="34" charset="0"/>
              </a:rPr>
              <a:t>zánětotvorné působení</a:t>
            </a:r>
          </a:p>
        </p:txBody>
      </p:sp>
      <p:sp>
        <p:nvSpPr>
          <p:cNvPr id="47110" name="Text Box 6"/>
          <p:cNvSpPr txBox="1">
            <a:spLocks noChangeArrowheads="1"/>
          </p:cNvSpPr>
          <p:nvPr/>
        </p:nvSpPr>
        <p:spPr bwMode="auto">
          <a:xfrm>
            <a:off x="323850" y="3284538"/>
            <a:ext cx="4598988" cy="488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2600">
                <a:latin typeface="Verdana" pitchFamily="34" charset="0"/>
              </a:rPr>
              <a:t>regulace adaptivní imunity</a:t>
            </a:r>
          </a:p>
        </p:txBody>
      </p:sp>
      <p:sp>
        <p:nvSpPr>
          <p:cNvPr id="47111" name="Text Box 7"/>
          <p:cNvSpPr txBox="1">
            <a:spLocks noChangeArrowheads="1"/>
          </p:cNvSpPr>
          <p:nvPr/>
        </p:nvSpPr>
        <p:spPr bwMode="auto">
          <a:xfrm>
            <a:off x="323850" y="4508500"/>
            <a:ext cx="6419850" cy="488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2600">
                <a:latin typeface="Verdana" pitchFamily="34" charset="0"/>
              </a:rPr>
              <a:t>ovlivňování buněk, orgánů a systémů</a:t>
            </a:r>
          </a:p>
        </p:txBody>
      </p:sp>
      <p:graphicFrame>
        <p:nvGraphicFramePr>
          <p:cNvPr id="47112" name="Object 2"/>
          <p:cNvGraphicFramePr>
            <a:graphicFrameLocks noGrp="1" noChangeAspect="1"/>
          </p:cNvGraphicFramePr>
          <p:nvPr>
            <p:ph sz="half" idx="4294967295"/>
          </p:nvPr>
        </p:nvGraphicFramePr>
        <p:xfrm>
          <a:off x="323850" y="908050"/>
          <a:ext cx="1000125" cy="276225"/>
        </p:xfrm>
        <a:graphic>
          <a:graphicData uri="http://schemas.openxmlformats.org/presentationml/2006/ole">
            <mc:AlternateContent xmlns:mc="http://schemas.openxmlformats.org/markup-compatibility/2006">
              <mc:Choice xmlns:v="urn:schemas-microsoft-com:vml" Requires="v">
                <p:oleObj spid="_x0000_s2053" name="Fotografie" r:id="rId4" imgW="1000000" imgH="276117" progId="MSPhotoEd.3">
                  <p:embed/>
                </p:oleObj>
              </mc:Choice>
              <mc:Fallback>
                <p:oleObj name="Fotografie" r:id="rId4" imgW="1000000" imgH="276117"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908050"/>
                        <a:ext cx="10001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934453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Vrozená imunita – charakteristické rysy</a:t>
            </a:r>
            <a:endParaRPr lang="en-GB" dirty="0"/>
          </a:p>
        </p:txBody>
      </p:sp>
      <p:sp>
        <p:nvSpPr>
          <p:cNvPr id="3" name="Zástupný symbol pro obsah 2"/>
          <p:cNvSpPr>
            <a:spLocks noGrp="1"/>
          </p:cNvSpPr>
          <p:nvPr>
            <p:ph idx="1"/>
          </p:nvPr>
        </p:nvSpPr>
        <p:spPr/>
        <p:txBody>
          <a:bodyPr>
            <a:normAutofit/>
          </a:bodyPr>
          <a:lstStyle/>
          <a:p>
            <a:r>
              <a:rPr lang="cs-CZ" dirty="0" smtClean="0"/>
              <a:t>Vytvořila se k rozpoznávání cizích mikroorganismů, nikoliv vlastních molekul</a:t>
            </a:r>
          </a:p>
          <a:p>
            <a:r>
              <a:rPr lang="en-GB" dirty="0" err="1" smtClean="0"/>
              <a:t>Aktivace</a:t>
            </a:r>
            <a:r>
              <a:rPr lang="en-GB" dirty="0" smtClean="0"/>
              <a:t> </a:t>
            </a:r>
            <a:r>
              <a:rPr lang="en-GB" dirty="0" err="1" smtClean="0"/>
              <a:t>reakce</a:t>
            </a:r>
            <a:r>
              <a:rPr lang="en-GB" dirty="0" smtClean="0"/>
              <a:t> </a:t>
            </a:r>
            <a:r>
              <a:rPr lang="en-GB" dirty="0" err="1" smtClean="0"/>
              <a:t>nastává</a:t>
            </a:r>
            <a:r>
              <a:rPr lang="en-GB" dirty="0" smtClean="0"/>
              <a:t> </a:t>
            </a:r>
            <a:r>
              <a:rPr lang="en-GB" dirty="0" err="1" smtClean="0"/>
              <a:t>během</a:t>
            </a:r>
            <a:r>
              <a:rPr lang="en-GB" dirty="0" smtClean="0"/>
              <a:t> </a:t>
            </a:r>
            <a:r>
              <a:rPr lang="en-GB" dirty="0" err="1" smtClean="0"/>
              <a:t>několika</a:t>
            </a:r>
            <a:r>
              <a:rPr lang="en-GB" dirty="0" smtClean="0"/>
              <a:t> </a:t>
            </a:r>
            <a:r>
              <a:rPr lang="en-GB" dirty="0" err="1" smtClean="0"/>
              <a:t>minut</a:t>
            </a:r>
            <a:r>
              <a:rPr lang="en-GB" dirty="0" smtClean="0"/>
              <a:t> </a:t>
            </a:r>
            <a:r>
              <a:rPr lang="en-GB" dirty="0" err="1" smtClean="0"/>
              <a:t>po</a:t>
            </a:r>
            <a:r>
              <a:rPr lang="en-GB" dirty="0" smtClean="0"/>
              <a:t> </a:t>
            </a:r>
            <a:r>
              <a:rPr lang="en-GB" dirty="0" err="1" smtClean="0"/>
              <a:t>rozpoznání</a:t>
            </a:r>
            <a:r>
              <a:rPr lang="en-GB" dirty="0" smtClean="0"/>
              <a:t> </a:t>
            </a:r>
            <a:r>
              <a:rPr lang="en-GB" dirty="0" err="1" smtClean="0"/>
              <a:t>patogenu</a:t>
            </a:r>
            <a:endParaRPr lang="cs-CZ" dirty="0" smtClean="0"/>
          </a:p>
          <a:p>
            <a:r>
              <a:rPr lang="cs-CZ" dirty="0" smtClean="0"/>
              <a:t>Nevytváří imunologickou paměť</a:t>
            </a:r>
          </a:p>
          <a:p>
            <a:r>
              <a:rPr lang="cs-CZ" dirty="0" smtClean="0"/>
              <a:t>Je</a:t>
            </a:r>
            <a:r>
              <a:rPr lang="en-GB" dirty="0" smtClean="0"/>
              <a:t> </a:t>
            </a:r>
            <a:r>
              <a:rPr lang="en-GB" dirty="0" err="1" smtClean="0"/>
              <a:t>závisl</a:t>
            </a:r>
            <a:r>
              <a:rPr lang="cs-CZ" dirty="0" smtClean="0"/>
              <a:t>á</a:t>
            </a:r>
            <a:r>
              <a:rPr lang="en-GB" dirty="0" smtClean="0"/>
              <a:t> </a:t>
            </a:r>
            <a:r>
              <a:rPr lang="en-GB" dirty="0" err="1" smtClean="0"/>
              <a:t>na</a:t>
            </a:r>
            <a:r>
              <a:rPr lang="en-GB" dirty="0" smtClean="0"/>
              <a:t> </a:t>
            </a:r>
            <a:r>
              <a:rPr lang="en-GB" dirty="0" err="1" smtClean="0"/>
              <a:t>zárodeč</a:t>
            </a:r>
            <a:r>
              <a:rPr lang="cs-CZ" dirty="0" smtClean="0"/>
              <a:t>ně</a:t>
            </a:r>
            <a:r>
              <a:rPr lang="en-GB" dirty="0" smtClean="0"/>
              <a:t> </a:t>
            </a:r>
            <a:r>
              <a:rPr lang="en-GB" dirty="0" err="1" smtClean="0"/>
              <a:t>kódovan</a:t>
            </a:r>
            <a:r>
              <a:rPr lang="cs-CZ" dirty="0" err="1" smtClean="0"/>
              <a:t>ých</a:t>
            </a:r>
            <a:r>
              <a:rPr lang="en-GB" dirty="0" smtClean="0"/>
              <a:t> receptor</a:t>
            </a:r>
            <a:r>
              <a:rPr lang="cs-CZ" dirty="0" smtClean="0"/>
              <a:t>ech rozeznávajících struktury společné mnoha patogenům</a:t>
            </a:r>
            <a:endParaRPr lang="en-GB" dirty="0"/>
          </a:p>
        </p:txBody>
      </p:sp>
    </p:spTree>
    <p:extLst>
      <p:ext uri="{BB962C8B-B14F-4D97-AF65-F5344CB8AC3E}">
        <p14:creationId xmlns:p14="http://schemas.microsoft.com/office/powerpoint/2010/main" val="3749492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48323" y="188640"/>
            <a:ext cx="8229600" cy="1143000"/>
          </a:xfrm>
        </p:spPr>
        <p:txBody>
          <a:bodyPr/>
          <a:lstStyle/>
          <a:p>
            <a:pPr eaLnBrk="1" hangingPunct="1"/>
            <a:r>
              <a:rPr lang="cs-CZ" smtClean="0">
                <a:solidFill>
                  <a:srgbClr val="A50021"/>
                </a:solidFill>
              </a:rPr>
              <a:t>Vrozená imunita</a:t>
            </a:r>
          </a:p>
        </p:txBody>
      </p:sp>
      <p:sp>
        <p:nvSpPr>
          <p:cNvPr id="5" name="TextovéPole 4"/>
          <p:cNvSpPr txBox="1"/>
          <p:nvPr/>
        </p:nvSpPr>
        <p:spPr>
          <a:xfrm>
            <a:off x="1979712" y="2060848"/>
            <a:ext cx="2520280" cy="2862322"/>
          </a:xfrm>
          <a:prstGeom prst="rect">
            <a:avLst/>
          </a:prstGeom>
          <a:noFill/>
        </p:spPr>
        <p:txBody>
          <a:bodyPr wrap="square" rtlCol="0">
            <a:spAutoFit/>
          </a:bodyPr>
          <a:lstStyle/>
          <a:p>
            <a:pPr marL="469900" indent="-469900"/>
            <a:endParaRPr lang="cs-CZ" dirty="0" smtClean="0"/>
          </a:p>
          <a:p>
            <a:pPr marL="469900" indent="-469900"/>
            <a:r>
              <a:rPr lang="cs-CZ" u="sng" dirty="0" smtClean="0">
                <a:solidFill>
                  <a:srgbClr val="A50021"/>
                </a:solidFill>
              </a:rPr>
              <a:t>Chemické bariéry</a:t>
            </a:r>
          </a:p>
          <a:p>
            <a:pPr marL="469900" indent="-469900"/>
            <a:endParaRPr lang="cs-CZ" dirty="0"/>
          </a:p>
          <a:p>
            <a:pPr marL="469900" indent="-469900"/>
            <a:r>
              <a:rPr lang="cs-CZ" dirty="0" smtClean="0"/>
              <a:t> </a:t>
            </a:r>
            <a:r>
              <a:rPr lang="cs-CZ" dirty="0" smtClean="0">
                <a:solidFill>
                  <a:srgbClr val="000066"/>
                </a:solidFill>
              </a:rPr>
              <a:t>pH (kůže 5,5, žaludek 1-3, vagina 4,5)</a:t>
            </a:r>
          </a:p>
          <a:p>
            <a:pPr marL="469900" indent="-469900"/>
            <a:r>
              <a:rPr lang="cs-CZ" dirty="0" smtClean="0">
                <a:solidFill>
                  <a:srgbClr val="000066"/>
                </a:solidFill>
              </a:rPr>
              <a:t>   sekrece antimikrobiálních peptidů</a:t>
            </a:r>
          </a:p>
          <a:p>
            <a:pPr marL="469900" indent="-469900"/>
            <a:r>
              <a:rPr lang="cs-CZ" dirty="0" smtClean="0">
                <a:solidFill>
                  <a:srgbClr val="000066"/>
                </a:solidFill>
              </a:rPr>
              <a:t>   (lysozym, </a:t>
            </a:r>
            <a:r>
              <a:rPr lang="cs-CZ" dirty="0" err="1" smtClean="0">
                <a:solidFill>
                  <a:srgbClr val="000066"/>
                </a:solidFill>
              </a:rPr>
              <a:t>defensiny</a:t>
            </a:r>
            <a:r>
              <a:rPr lang="cs-CZ" dirty="0" smtClean="0">
                <a:solidFill>
                  <a:srgbClr val="000066"/>
                </a:solidFill>
              </a:rPr>
              <a:t>, </a:t>
            </a:r>
            <a:r>
              <a:rPr lang="cs-CZ" dirty="0" err="1" smtClean="0">
                <a:solidFill>
                  <a:srgbClr val="000066"/>
                </a:solidFill>
              </a:rPr>
              <a:t>cathelicidiny</a:t>
            </a:r>
            <a:r>
              <a:rPr lang="cs-CZ" dirty="0" smtClean="0">
                <a:solidFill>
                  <a:srgbClr val="000066"/>
                </a:solidFill>
              </a:rPr>
              <a:t>…)</a:t>
            </a:r>
            <a:endParaRPr lang="en-GB" dirty="0"/>
          </a:p>
        </p:txBody>
      </p:sp>
      <p:sp>
        <p:nvSpPr>
          <p:cNvPr id="9" name="TextovéPole 8"/>
          <p:cNvSpPr txBox="1"/>
          <p:nvPr/>
        </p:nvSpPr>
        <p:spPr>
          <a:xfrm>
            <a:off x="179512" y="2348880"/>
            <a:ext cx="1728192" cy="1754326"/>
          </a:xfrm>
          <a:prstGeom prst="rect">
            <a:avLst/>
          </a:prstGeom>
          <a:noFill/>
        </p:spPr>
        <p:txBody>
          <a:bodyPr wrap="square" rtlCol="0">
            <a:spAutoFit/>
          </a:bodyPr>
          <a:lstStyle/>
          <a:p>
            <a:pPr marL="469900" indent="-469900"/>
            <a:r>
              <a:rPr lang="cs-CZ" u="sng" dirty="0" smtClean="0">
                <a:solidFill>
                  <a:srgbClr val="A50021"/>
                </a:solidFill>
              </a:rPr>
              <a:t>Fyzikální bariéry</a:t>
            </a:r>
          </a:p>
          <a:p>
            <a:pPr marL="469900" indent="-469900"/>
            <a:endParaRPr lang="cs-CZ" dirty="0"/>
          </a:p>
          <a:p>
            <a:pPr marL="469900" indent="-469900"/>
            <a:r>
              <a:rPr lang="cs-CZ" dirty="0" smtClean="0">
                <a:solidFill>
                  <a:srgbClr val="000066"/>
                </a:solidFill>
              </a:rPr>
              <a:t>Kůže</a:t>
            </a:r>
          </a:p>
          <a:p>
            <a:pPr marL="469900" indent="-469900"/>
            <a:r>
              <a:rPr lang="cs-CZ" dirty="0" smtClean="0">
                <a:solidFill>
                  <a:srgbClr val="000066"/>
                </a:solidFill>
              </a:rPr>
              <a:t>Sliznice</a:t>
            </a:r>
          </a:p>
          <a:p>
            <a:pPr marL="469900" indent="-469900"/>
            <a:r>
              <a:rPr lang="cs-CZ" dirty="0" smtClean="0">
                <a:solidFill>
                  <a:srgbClr val="000066"/>
                </a:solidFill>
              </a:rPr>
              <a:t>Respirační trakt</a:t>
            </a:r>
          </a:p>
          <a:p>
            <a:pPr marL="469900" indent="-469900"/>
            <a:r>
              <a:rPr lang="cs-CZ" dirty="0" smtClean="0">
                <a:solidFill>
                  <a:srgbClr val="000066"/>
                </a:solidFill>
              </a:rPr>
              <a:t>Močový trakt</a:t>
            </a:r>
            <a:endParaRPr lang="en-GB" dirty="0"/>
          </a:p>
        </p:txBody>
      </p:sp>
      <p:sp>
        <p:nvSpPr>
          <p:cNvPr id="11" name="TextovéPole 10"/>
          <p:cNvSpPr txBox="1"/>
          <p:nvPr/>
        </p:nvSpPr>
        <p:spPr>
          <a:xfrm>
            <a:off x="4572000" y="2333779"/>
            <a:ext cx="2232248" cy="2031325"/>
          </a:xfrm>
          <a:prstGeom prst="rect">
            <a:avLst/>
          </a:prstGeom>
          <a:noFill/>
        </p:spPr>
        <p:txBody>
          <a:bodyPr wrap="square" rtlCol="0">
            <a:spAutoFit/>
          </a:bodyPr>
          <a:lstStyle/>
          <a:p>
            <a:pPr marL="469900" indent="-469900"/>
            <a:r>
              <a:rPr lang="cs-CZ" u="sng" dirty="0" smtClean="0">
                <a:solidFill>
                  <a:srgbClr val="A50021"/>
                </a:solidFill>
              </a:rPr>
              <a:t>Biologické bariéry</a:t>
            </a:r>
          </a:p>
          <a:p>
            <a:pPr marL="469900" indent="-469900"/>
            <a:endParaRPr lang="cs-CZ" dirty="0"/>
          </a:p>
          <a:p>
            <a:pPr marL="469900" indent="-469900"/>
            <a:r>
              <a:rPr lang="cs-CZ" dirty="0">
                <a:solidFill>
                  <a:srgbClr val="000066"/>
                </a:solidFill>
              </a:rPr>
              <a:t>M</a:t>
            </a:r>
            <a:r>
              <a:rPr lang="cs-CZ" dirty="0" smtClean="0">
                <a:solidFill>
                  <a:srgbClr val="000066"/>
                </a:solidFill>
              </a:rPr>
              <a:t>ikroorganismy fyziologické mikroflóry</a:t>
            </a:r>
          </a:p>
          <a:p>
            <a:pPr marL="469900" indent="-469900"/>
            <a:r>
              <a:rPr lang="cs-CZ" dirty="0" smtClean="0">
                <a:solidFill>
                  <a:srgbClr val="000066"/>
                </a:solidFill>
              </a:rPr>
              <a:t>(komensální mikroorganismy)</a:t>
            </a:r>
            <a:endParaRPr lang="en-GB" dirty="0"/>
          </a:p>
        </p:txBody>
      </p:sp>
      <p:sp>
        <p:nvSpPr>
          <p:cNvPr id="12" name="TextovéPole 11"/>
          <p:cNvSpPr txBox="1"/>
          <p:nvPr/>
        </p:nvSpPr>
        <p:spPr>
          <a:xfrm>
            <a:off x="6732240" y="2348880"/>
            <a:ext cx="2232248" cy="3416320"/>
          </a:xfrm>
          <a:prstGeom prst="rect">
            <a:avLst/>
          </a:prstGeom>
          <a:noFill/>
        </p:spPr>
        <p:txBody>
          <a:bodyPr wrap="square" rtlCol="0">
            <a:spAutoFit/>
          </a:bodyPr>
          <a:lstStyle/>
          <a:p>
            <a:pPr marL="469900" indent="-469900"/>
            <a:r>
              <a:rPr lang="cs-CZ" u="sng" dirty="0" smtClean="0">
                <a:solidFill>
                  <a:srgbClr val="A50021"/>
                </a:solidFill>
              </a:rPr>
              <a:t>Celulární složky</a:t>
            </a:r>
          </a:p>
          <a:p>
            <a:pPr marL="469900" indent="-469900"/>
            <a:endParaRPr lang="cs-CZ" dirty="0"/>
          </a:p>
          <a:p>
            <a:pPr marL="469900" indent="-469900"/>
            <a:r>
              <a:rPr lang="cs-CZ" dirty="0" smtClean="0">
                <a:solidFill>
                  <a:srgbClr val="000066"/>
                </a:solidFill>
              </a:rPr>
              <a:t>Makrofágy, </a:t>
            </a:r>
            <a:r>
              <a:rPr lang="cs-CZ" dirty="0" err="1" smtClean="0">
                <a:solidFill>
                  <a:srgbClr val="000066"/>
                </a:solidFill>
              </a:rPr>
              <a:t>neutrofily</a:t>
            </a:r>
            <a:endParaRPr lang="cs-CZ" dirty="0" smtClean="0">
              <a:solidFill>
                <a:srgbClr val="000066"/>
              </a:solidFill>
            </a:endParaRPr>
          </a:p>
          <a:p>
            <a:pPr marL="469900" indent="-469900"/>
            <a:r>
              <a:rPr lang="cs-CZ" dirty="0" smtClean="0">
                <a:solidFill>
                  <a:srgbClr val="000066"/>
                </a:solidFill>
              </a:rPr>
              <a:t>Mastocyty, </a:t>
            </a:r>
            <a:r>
              <a:rPr lang="cs-CZ" dirty="0" err="1" smtClean="0">
                <a:solidFill>
                  <a:srgbClr val="000066"/>
                </a:solidFill>
              </a:rPr>
              <a:t>eosinofily</a:t>
            </a:r>
            <a:r>
              <a:rPr lang="cs-CZ" dirty="0" smtClean="0">
                <a:solidFill>
                  <a:srgbClr val="000066"/>
                </a:solidFill>
              </a:rPr>
              <a:t>, </a:t>
            </a:r>
            <a:r>
              <a:rPr lang="cs-CZ" dirty="0" err="1" smtClean="0">
                <a:solidFill>
                  <a:srgbClr val="000066"/>
                </a:solidFill>
              </a:rPr>
              <a:t>bazofily</a:t>
            </a:r>
            <a:endParaRPr lang="cs-CZ" dirty="0" smtClean="0">
              <a:solidFill>
                <a:srgbClr val="000066"/>
              </a:solidFill>
            </a:endParaRPr>
          </a:p>
          <a:p>
            <a:pPr marL="469900" indent="-469900"/>
            <a:r>
              <a:rPr lang="cs-CZ" dirty="0" smtClean="0">
                <a:solidFill>
                  <a:srgbClr val="000066"/>
                </a:solidFill>
              </a:rPr>
              <a:t>Epitelové a endotelové buňky, erytrocyty, destičky</a:t>
            </a:r>
          </a:p>
          <a:p>
            <a:pPr marL="469900" indent="-469900"/>
            <a:r>
              <a:rPr lang="cs-CZ" dirty="0" smtClean="0">
                <a:solidFill>
                  <a:srgbClr val="000066"/>
                </a:solidFill>
              </a:rPr>
              <a:t>NK-buňky</a:t>
            </a:r>
          </a:p>
          <a:p>
            <a:pPr marL="469900" indent="-469900"/>
            <a:r>
              <a:rPr lang="cs-CZ" dirty="0" smtClean="0">
                <a:solidFill>
                  <a:srgbClr val="000066"/>
                </a:solidFill>
              </a:rPr>
              <a:t>Dendritické buňky</a:t>
            </a:r>
          </a:p>
        </p:txBody>
      </p:sp>
    </p:spTree>
    <p:extLst>
      <p:ext uri="{BB962C8B-B14F-4D97-AF65-F5344CB8AC3E}">
        <p14:creationId xmlns:p14="http://schemas.microsoft.com/office/powerpoint/2010/main" val="2309654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fontScale="90000"/>
          </a:bodyPr>
          <a:lstStyle/>
          <a:p>
            <a:pPr eaLnBrk="1" hangingPunct="1">
              <a:defRPr/>
            </a:pPr>
            <a:r>
              <a:rPr lang="cs-CZ" sz="4000" dirty="0" smtClean="0">
                <a:solidFill>
                  <a:srgbClr val="A50021"/>
                </a:solidFill>
              </a:rPr>
              <a:t>Vrozená imunita: </a:t>
            </a:r>
            <a:br>
              <a:rPr lang="cs-CZ" sz="4000" dirty="0" smtClean="0">
                <a:solidFill>
                  <a:srgbClr val="A50021"/>
                </a:solidFill>
              </a:rPr>
            </a:br>
            <a:r>
              <a:rPr lang="cs-CZ" sz="4000" dirty="0" smtClean="0">
                <a:solidFill>
                  <a:srgbClr val="A50021"/>
                </a:solidFill>
              </a:rPr>
              <a:t>charakteristické rysy</a:t>
            </a:r>
          </a:p>
        </p:txBody>
      </p:sp>
      <p:sp>
        <p:nvSpPr>
          <p:cNvPr id="11267" name="Rectangle 3"/>
          <p:cNvSpPr>
            <a:spLocks noGrp="1" noChangeArrowheads="1"/>
          </p:cNvSpPr>
          <p:nvPr>
            <p:ph type="body" idx="1"/>
          </p:nvPr>
        </p:nvSpPr>
        <p:spPr>
          <a:xfrm>
            <a:off x="179388" y="1484313"/>
            <a:ext cx="8640762" cy="5184775"/>
          </a:xfrm>
        </p:spPr>
        <p:txBody>
          <a:bodyPr/>
          <a:lstStyle/>
          <a:p>
            <a:pPr marL="469900" indent="-469900" eaLnBrk="1" hangingPunct="1">
              <a:buFontTx/>
              <a:buNone/>
            </a:pPr>
            <a:r>
              <a:rPr lang="cs-CZ" u="sng" dirty="0" smtClean="0">
                <a:solidFill>
                  <a:srgbClr val="A50021"/>
                </a:solidFill>
              </a:rPr>
              <a:t>Specifičnost:</a:t>
            </a:r>
          </a:p>
          <a:p>
            <a:pPr marL="469900" indent="-469900" eaLnBrk="1" hangingPunct="1">
              <a:buFontTx/>
              <a:buNone/>
            </a:pPr>
            <a:r>
              <a:rPr lang="cs-CZ" dirty="0" smtClean="0">
                <a:solidFill>
                  <a:srgbClr val="000066"/>
                </a:solidFill>
              </a:rPr>
              <a:t>Jsou rozeznávány struktury, které jsou stejné</a:t>
            </a:r>
          </a:p>
          <a:p>
            <a:pPr marL="469900" indent="-469900" eaLnBrk="1" hangingPunct="1">
              <a:buFontTx/>
              <a:buNone/>
            </a:pPr>
            <a:r>
              <a:rPr lang="cs-CZ" dirty="0" smtClean="0">
                <a:solidFill>
                  <a:srgbClr val="000066"/>
                </a:solidFill>
              </a:rPr>
              <a:t>u řady cizorodých agens (u mikroorganismů </a:t>
            </a:r>
          </a:p>
          <a:p>
            <a:pPr marL="469900" indent="-469900" eaLnBrk="1" hangingPunct="1">
              <a:buFontTx/>
              <a:buNone/>
            </a:pPr>
            <a:r>
              <a:rPr lang="cs-CZ" dirty="0" smtClean="0">
                <a:solidFill>
                  <a:srgbClr val="000066"/>
                </a:solidFill>
              </a:rPr>
              <a:t>jsou to tzv. „</a:t>
            </a:r>
            <a:r>
              <a:rPr lang="cs-CZ" dirty="0" err="1" smtClean="0">
                <a:solidFill>
                  <a:srgbClr val="000066"/>
                </a:solidFill>
              </a:rPr>
              <a:t>pathogen</a:t>
            </a:r>
            <a:r>
              <a:rPr lang="cs-CZ" dirty="0" smtClean="0">
                <a:solidFill>
                  <a:srgbClr val="000066"/>
                </a:solidFill>
              </a:rPr>
              <a:t> </a:t>
            </a:r>
            <a:r>
              <a:rPr lang="cs-CZ" dirty="0" err="1" smtClean="0">
                <a:solidFill>
                  <a:srgbClr val="000066"/>
                </a:solidFill>
              </a:rPr>
              <a:t>associated</a:t>
            </a:r>
            <a:r>
              <a:rPr lang="cs-CZ" dirty="0" smtClean="0">
                <a:solidFill>
                  <a:srgbClr val="000066"/>
                </a:solidFill>
              </a:rPr>
              <a:t> </a:t>
            </a:r>
            <a:r>
              <a:rPr lang="cs-CZ" dirty="0" err="1" smtClean="0">
                <a:solidFill>
                  <a:srgbClr val="000066"/>
                </a:solidFill>
              </a:rPr>
              <a:t>molecular</a:t>
            </a:r>
            <a:r>
              <a:rPr lang="cs-CZ" dirty="0" smtClean="0">
                <a:solidFill>
                  <a:srgbClr val="000066"/>
                </a:solidFill>
              </a:rPr>
              <a:t> </a:t>
            </a:r>
          </a:p>
          <a:p>
            <a:pPr marL="469900" indent="-469900" eaLnBrk="1" hangingPunct="1">
              <a:buFontTx/>
              <a:buNone/>
            </a:pPr>
            <a:r>
              <a:rPr lang="cs-CZ" dirty="0" err="1" smtClean="0">
                <a:solidFill>
                  <a:srgbClr val="000066"/>
                </a:solidFill>
              </a:rPr>
              <a:t>pattern</a:t>
            </a:r>
            <a:r>
              <a:rPr lang="cs-CZ" dirty="0" smtClean="0">
                <a:solidFill>
                  <a:srgbClr val="000066"/>
                </a:solidFill>
              </a:rPr>
              <a:t>“, </a:t>
            </a:r>
            <a:r>
              <a:rPr lang="cs-CZ" b="1" dirty="0" smtClean="0">
                <a:solidFill>
                  <a:srgbClr val="000066"/>
                </a:solidFill>
              </a:rPr>
              <a:t>PAMP</a:t>
            </a:r>
            <a:r>
              <a:rPr lang="cs-CZ" dirty="0" smtClean="0">
                <a:solidFill>
                  <a:srgbClr val="000066"/>
                </a:solidFill>
              </a:rPr>
              <a:t>, např. v lipopolysacharidech </a:t>
            </a:r>
          </a:p>
          <a:p>
            <a:pPr marL="469900" indent="-469900" eaLnBrk="1" hangingPunct="1">
              <a:buFontTx/>
              <a:buNone/>
            </a:pPr>
            <a:r>
              <a:rPr lang="cs-CZ" dirty="0" smtClean="0">
                <a:solidFill>
                  <a:srgbClr val="000066"/>
                </a:solidFill>
              </a:rPr>
              <a:t>nebo </a:t>
            </a:r>
            <a:r>
              <a:rPr lang="cs-CZ" dirty="0" err="1" smtClean="0">
                <a:solidFill>
                  <a:srgbClr val="000066"/>
                </a:solidFill>
              </a:rPr>
              <a:t>peptidoglykanech</a:t>
            </a:r>
            <a:r>
              <a:rPr lang="cs-CZ" dirty="0" smtClean="0">
                <a:solidFill>
                  <a:srgbClr val="000066"/>
                </a:solidFill>
              </a:rPr>
              <a:t>).</a:t>
            </a:r>
          </a:p>
          <a:p>
            <a:pPr marL="469900" indent="-469900">
              <a:buNone/>
            </a:pPr>
            <a:r>
              <a:rPr lang="cs-CZ" i="1" dirty="0"/>
              <a:t>Adaptivní imunitní systém naproti tomu </a:t>
            </a:r>
          </a:p>
          <a:p>
            <a:pPr marL="469900" indent="-469900">
              <a:buNone/>
            </a:pPr>
            <a:r>
              <a:rPr lang="cs-CZ" i="1" dirty="0"/>
              <a:t>poznává a odlišuje epitopy antigenů (T-, B-) </a:t>
            </a:r>
          </a:p>
          <a:p>
            <a:pPr marL="469900" indent="-469900" eaLnBrk="1" hangingPunct="1">
              <a:buFontTx/>
              <a:buNone/>
            </a:pPr>
            <a:endParaRPr lang="cs-CZ" dirty="0" smtClean="0">
              <a:solidFill>
                <a:srgbClr val="000066"/>
              </a:solidFill>
            </a:endParaRPr>
          </a:p>
        </p:txBody>
      </p:sp>
    </p:spTree>
    <p:extLst>
      <p:ext uri="{BB962C8B-B14F-4D97-AF65-F5344CB8AC3E}">
        <p14:creationId xmlns:p14="http://schemas.microsoft.com/office/powerpoint/2010/main" val="24634796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PAMP „ </a:t>
            </a:r>
            <a:r>
              <a:rPr lang="cs-CZ" dirty="0" err="1" smtClean="0"/>
              <a:t>Pathogen</a:t>
            </a:r>
            <a:r>
              <a:rPr lang="cs-CZ" dirty="0" smtClean="0"/>
              <a:t> </a:t>
            </a:r>
            <a:r>
              <a:rPr lang="cs-CZ" dirty="0" err="1" smtClean="0"/>
              <a:t>Associated</a:t>
            </a:r>
            <a:r>
              <a:rPr lang="cs-CZ" dirty="0" smtClean="0"/>
              <a:t> </a:t>
            </a:r>
            <a:r>
              <a:rPr lang="cs-CZ" dirty="0" err="1" smtClean="0"/>
              <a:t>Molecular</a:t>
            </a:r>
            <a:r>
              <a:rPr lang="cs-CZ" dirty="0" smtClean="0"/>
              <a:t> </a:t>
            </a:r>
            <a:r>
              <a:rPr lang="cs-CZ" dirty="0" err="1" smtClean="0"/>
              <a:t>Pattern</a:t>
            </a:r>
            <a:r>
              <a:rPr lang="cs-CZ" dirty="0" smtClean="0"/>
              <a:t>“</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Patogenem asociované molekulové vzory</a:t>
            </a:r>
          </a:p>
          <a:p>
            <a:r>
              <a:rPr lang="cs-CZ" dirty="0" smtClean="0"/>
              <a:t>Vysoce konzervované struktury přítomny na rozsáhlých skupinách mikroorganismů, jsou esenciální pro jejich životní funkce</a:t>
            </a:r>
          </a:p>
          <a:p>
            <a:r>
              <a:rPr lang="cs-CZ" dirty="0" smtClean="0"/>
              <a:t>Nevyskytují se na hostiteli</a:t>
            </a:r>
          </a:p>
          <a:p>
            <a:r>
              <a:rPr lang="cs-CZ" dirty="0" err="1" smtClean="0"/>
              <a:t>Peptidoglykany</a:t>
            </a:r>
            <a:r>
              <a:rPr lang="cs-CZ" dirty="0" smtClean="0"/>
              <a:t>, kyselina </a:t>
            </a:r>
            <a:r>
              <a:rPr lang="cs-CZ" dirty="0" err="1" smtClean="0"/>
              <a:t>lipoteichová</a:t>
            </a:r>
            <a:r>
              <a:rPr lang="cs-CZ" dirty="0" smtClean="0"/>
              <a:t>, lipopolysacharid bakteriální </a:t>
            </a:r>
            <a:r>
              <a:rPr lang="cs-CZ" dirty="0" err="1" smtClean="0"/>
              <a:t>manany</a:t>
            </a:r>
            <a:r>
              <a:rPr lang="cs-CZ" dirty="0" smtClean="0"/>
              <a:t>, </a:t>
            </a:r>
            <a:r>
              <a:rPr lang="cs-CZ" dirty="0" err="1" smtClean="0"/>
              <a:t>glukany</a:t>
            </a:r>
            <a:r>
              <a:rPr lang="cs-CZ" dirty="0" smtClean="0"/>
              <a:t>,</a:t>
            </a:r>
          </a:p>
          <a:p>
            <a:r>
              <a:rPr lang="cs-CZ" dirty="0" smtClean="0"/>
              <a:t>Bakteriální sekvence DNA tvořené cytosinem a </a:t>
            </a:r>
            <a:r>
              <a:rPr lang="cs-CZ" dirty="0" err="1" smtClean="0"/>
              <a:t>quaninem</a:t>
            </a:r>
            <a:r>
              <a:rPr lang="cs-CZ" dirty="0" smtClean="0"/>
              <a:t> (</a:t>
            </a:r>
            <a:r>
              <a:rPr lang="cs-CZ" dirty="0" err="1" smtClean="0"/>
              <a:t>CpG</a:t>
            </a:r>
            <a:r>
              <a:rPr lang="cs-CZ" dirty="0" smtClean="0"/>
              <a:t>) a dvoušroubovicovou DNA</a:t>
            </a:r>
            <a:endParaRPr lang="cs-CZ" dirty="0"/>
          </a:p>
        </p:txBody>
      </p:sp>
    </p:spTree>
    <p:extLst>
      <p:ext uri="{BB962C8B-B14F-4D97-AF65-F5344CB8AC3E}">
        <p14:creationId xmlns:p14="http://schemas.microsoft.com/office/powerpoint/2010/main" val="38343321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DAMP „</a:t>
            </a:r>
            <a:r>
              <a:rPr lang="cs-CZ" dirty="0" err="1"/>
              <a:t>D</a:t>
            </a:r>
            <a:r>
              <a:rPr lang="cs-CZ" dirty="0" err="1" smtClean="0"/>
              <a:t>amage</a:t>
            </a:r>
            <a:r>
              <a:rPr lang="cs-CZ" dirty="0" smtClean="0"/>
              <a:t> </a:t>
            </a:r>
            <a:r>
              <a:rPr lang="cs-CZ" dirty="0" err="1"/>
              <a:t>A</a:t>
            </a:r>
            <a:r>
              <a:rPr lang="cs-CZ" dirty="0" err="1" smtClean="0"/>
              <a:t>ssociated</a:t>
            </a:r>
            <a:r>
              <a:rPr lang="cs-CZ" dirty="0" smtClean="0"/>
              <a:t> </a:t>
            </a:r>
            <a:r>
              <a:rPr lang="cs-CZ" dirty="0" err="1"/>
              <a:t>M</a:t>
            </a:r>
            <a:r>
              <a:rPr lang="cs-CZ" dirty="0" err="1" smtClean="0"/>
              <a:t>olecular</a:t>
            </a:r>
            <a:r>
              <a:rPr lang="cs-CZ" dirty="0" smtClean="0"/>
              <a:t> </a:t>
            </a:r>
            <a:r>
              <a:rPr lang="cs-CZ" dirty="0" err="1"/>
              <a:t>P</a:t>
            </a:r>
            <a:r>
              <a:rPr lang="cs-CZ" dirty="0" err="1" smtClean="0"/>
              <a:t>atterns</a:t>
            </a:r>
            <a:r>
              <a:rPr lang="cs-CZ" dirty="0" smtClean="0"/>
              <a:t>“</a:t>
            </a:r>
            <a:endParaRPr lang="cs-CZ" dirty="0"/>
          </a:p>
        </p:txBody>
      </p:sp>
      <p:sp>
        <p:nvSpPr>
          <p:cNvPr id="3" name="Zástupný symbol pro obsah 2"/>
          <p:cNvSpPr>
            <a:spLocks noGrp="1"/>
          </p:cNvSpPr>
          <p:nvPr>
            <p:ph idx="1"/>
          </p:nvPr>
        </p:nvSpPr>
        <p:spPr/>
        <p:txBody>
          <a:bodyPr/>
          <a:lstStyle/>
          <a:p>
            <a:r>
              <a:rPr lang="cs-CZ" dirty="0" smtClean="0"/>
              <a:t>Vznikají při poškození infekcí, zánětem, chemickými toxiny, trauma, snížené krevní zásobování</a:t>
            </a:r>
          </a:p>
          <a:p>
            <a:r>
              <a:rPr lang="cs-CZ" dirty="0" smtClean="0"/>
              <a:t>Nesouvisí s buňkami v </a:t>
            </a:r>
            <a:r>
              <a:rPr lang="cs-CZ" dirty="0" err="1" smtClean="0"/>
              <a:t>apoptóze</a:t>
            </a:r>
            <a:endParaRPr lang="cs-CZ" dirty="0"/>
          </a:p>
        </p:txBody>
      </p:sp>
    </p:spTree>
    <p:extLst>
      <p:ext uri="{BB962C8B-B14F-4D97-AF65-F5344CB8AC3E}">
        <p14:creationId xmlns:p14="http://schemas.microsoft.com/office/powerpoint/2010/main" val="21251892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PAMPs</a:t>
            </a:r>
            <a:r>
              <a:rPr lang="cs-CZ" dirty="0" smtClean="0"/>
              <a:t> and </a:t>
            </a:r>
            <a:r>
              <a:rPr lang="cs-CZ" dirty="0" err="1" smtClean="0"/>
              <a:t>DAMPs</a:t>
            </a:r>
            <a:endParaRPr lang="cs-CZ"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00808"/>
            <a:ext cx="8712968" cy="4632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ovéPole 5"/>
          <p:cNvSpPr txBox="1"/>
          <p:nvPr/>
        </p:nvSpPr>
        <p:spPr>
          <a:xfrm>
            <a:off x="22860" y="6401073"/>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2299772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fontScale="90000"/>
          </a:bodyPr>
          <a:lstStyle/>
          <a:p>
            <a:pPr eaLnBrk="1" hangingPunct="1">
              <a:defRPr/>
            </a:pPr>
            <a:r>
              <a:rPr lang="cs-CZ" sz="4000" smtClean="0">
                <a:solidFill>
                  <a:srgbClr val="A50021"/>
                </a:solidFill>
              </a:rPr>
              <a:t>Vrozená imunita: </a:t>
            </a:r>
            <a:br>
              <a:rPr lang="cs-CZ" sz="4000" smtClean="0">
                <a:solidFill>
                  <a:srgbClr val="A50021"/>
                </a:solidFill>
              </a:rPr>
            </a:br>
            <a:r>
              <a:rPr lang="cs-CZ" sz="4000" smtClean="0">
                <a:solidFill>
                  <a:srgbClr val="A50021"/>
                </a:solidFill>
              </a:rPr>
              <a:t>charakteristické rysy</a:t>
            </a:r>
          </a:p>
        </p:txBody>
      </p:sp>
      <p:sp>
        <p:nvSpPr>
          <p:cNvPr id="12291" name="Rectangle 3"/>
          <p:cNvSpPr>
            <a:spLocks noGrp="1" noChangeArrowheads="1"/>
          </p:cNvSpPr>
          <p:nvPr>
            <p:ph type="body" idx="1"/>
          </p:nvPr>
        </p:nvSpPr>
        <p:spPr>
          <a:xfrm>
            <a:off x="539750" y="1773238"/>
            <a:ext cx="8326438" cy="4845050"/>
          </a:xfrm>
        </p:spPr>
        <p:txBody>
          <a:bodyPr>
            <a:normAutofit/>
          </a:bodyPr>
          <a:lstStyle/>
          <a:p>
            <a:pPr marL="469900" indent="-469900" eaLnBrk="1" hangingPunct="1">
              <a:lnSpc>
                <a:spcPct val="80000"/>
              </a:lnSpc>
              <a:buFontTx/>
              <a:buNone/>
            </a:pPr>
            <a:r>
              <a:rPr lang="cs-CZ" sz="3000" u="sng" dirty="0" smtClean="0">
                <a:solidFill>
                  <a:srgbClr val="A50021"/>
                </a:solidFill>
              </a:rPr>
              <a:t>Receptory:</a:t>
            </a:r>
            <a:r>
              <a:rPr lang="cs-CZ" sz="3000" dirty="0" smtClean="0">
                <a:solidFill>
                  <a:srgbClr val="A50021"/>
                </a:solidFill>
              </a:rPr>
              <a:t> </a:t>
            </a:r>
          </a:p>
          <a:p>
            <a:pPr marL="469900" indent="-469900" eaLnBrk="1" hangingPunct="1">
              <a:lnSpc>
                <a:spcPct val="80000"/>
              </a:lnSpc>
              <a:buFontTx/>
              <a:buNone/>
            </a:pPr>
            <a:r>
              <a:rPr lang="cs-CZ" sz="3000" dirty="0" smtClean="0">
                <a:solidFill>
                  <a:srgbClr val="000066"/>
                </a:solidFill>
              </a:rPr>
              <a:t>pro tyto molekulární struktury jsou </a:t>
            </a:r>
          </a:p>
          <a:p>
            <a:pPr marL="469900" indent="-469900" eaLnBrk="1" hangingPunct="1">
              <a:lnSpc>
                <a:spcPct val="80000"/>
              </a:lnSpc>
              <a:buFontTx/>
              <a:buNone/>
            </a:pPr>
            <a:r>
              <a:rPr lang="cs-CZ" sz="3000" dirty="0" smtClean="0">
                <a:solidFill>
                  <a:srgbClr val="000066"/>
                </a:solidFill>
              </a:rPr>
              <a:t>geneticky zakódovány - v DNA zárodečné</a:t>
            </a:r>
          </a:p>
          <a:p>
            <a:pPr marL="469900" indent="-469900" eaLnBrk="1" hangingPunct="1">
              <a:lnSpc>
                <a:spcPct val="80000"/>
              </a:lnSpc>
              <a:buFontTx/>
              <a:buNone/>
            </a:pPr>
            <a:r>
              <a:rPr lang="cs-CZ" sz="3000" dirty="0" smtClean="0">
                <a:solidFill>
                  <a:srgbClr val="000066"/>
                </a:solidFill>
              </a:rPr>
              <a:t>linie. Označují se jako „</a:t>
            </a:r>
            <a:r>
              <a:rPr lang="cs-CZ" sz="3000" dirty="0" err="1" smtClean="0">
                <a:solidFill>
                  <a:srgbClr val="000066"/>
                </a:solidFill>
              </a:rPr>
              <a:t>pattern</a:t>
            </a:r>
            <a:r>
              <a:rPr lang="cs-CZ" sz="3000" dirty="0" smtClean="0">
                <a:solidFill>
                  <a:srgbClr val="000066"/>
                </a:solidFill>
              </a:rPr>
              <a:t> </a:t>
            </a:r>
            <a:r>
              <a:rPr lang="cs-CZ" sz="3000" dirty="0" err="1" smtClean="0">
                <a:solidFill>
                  <a:srgbClr val="000066"/>
                </a:solidFill>
              </a:rPr>
              <a:t>recognition</a:t>
            </a:r>
            <a:r>
              <a:rPr lang="cs-CZ" sz="3000" dirty="0" smtClean="0">
                <a:solidFill>
                  <a:srgbClr val="000066"/>
                </a:solidFill>
              </a:rPr>
              <a:t> </a:t>
            </a:r>
          </a:p>
          <a:p>
            <a:pPr marL="469900" indent="-469900" eaLnBrk="1" hangingPunct="1">
              <a:lnSpc>
                <a:spcPct val="80000"/>
              </a:lnSpc>
              <a:buFontTx/>
              <a:buNone/>
            </a:pPr>
            <a:r>
              <a:rPr lang="cs-CZ" sz="3000" dirty="0" err="1" smtClean="0">
                <a:solidFill>
                  <a:srgbClr val="000066"/>
                </a:solidFill>
              </a:rPr>
              <a:t>receptors</a:t>
            </a:r>
            <a:r>
              <a:rPr lang="cs-CZ" sz="3000" dirty="0" smtClean="0">
                <a:solidFill>
                  <a:srgbClr val="000066"/>
                </a:solidFill>
              </a:rPr>
              <a:t>“, </a:t>
            </a:r>
            <a:r>
              <a:rPr lang="cs-CZ" sz="3000" b="1" dirty="0" smtClean="0">
                <a:solidFill>
                  <a:srgbClr val="000066"/>
                </a:solidFill>
              </a:rPr>
              <a:t>PRR</a:t>
            </a:r>
            <a:r>
              <a:rPr lang="cs-CZ" sz="3000" dirty="0" smtClean="0">
                <a:solidFill>
                  <a:srgbClr val="000066"/>
                </a:solidFill>
              </a:rPr>
              <a:t>. </a:t>
            </a:r>
          </a:p>
          <a:p>
            <a:pPr marL="469900" indent="-469900" eaLnBrk="1" hangingPunct="1">
              <a:lnSpc>
                <a:spcPct val="80000"/>
              </a:lnSpc>
              <a:buFontTx/>
              <a:buNone/>
            </a:pPr>
            <a:r>
              <a:rPr lang="cs-CZ" sz="3000" dirty="0" smtClean="0">
                <a:solidFill>
                  <a:srgbClr val="000066"/>
                </a:solidFill>
              </a:rPr>
              <a:t>Jsou jak na nebo v buňkách (např. TLR, </a:t>
            </a:r>
          </a:p>
          <a:p>
            <a:pPr marL="469900" indent="-469900" eaLnBrk="1" hangingPunct="1">
              <a:lnSpc>
                <a:spcPct val="80000"/>
              </a:lnSpc>
              <a:buFontTx/>
              <a:buNone/>
            </a:pPr>
            <a:r>
              <a:rPr lang="cs-CZ" sz="3000" dirty="0" smtClean="0">
                <a:solidFill>
                  <a:srgbClr val="000066"/>
                </a:solidFill>
              </a:rPr>
              <a:t>NLR),  tak i solubilní (</a:t>
            </a:r>
            <a:r>
              <a:rPr lang="cs-CZ" sz="3000" dirty="0" err="1" smtClean="0">
                <a:solidFill>
                  <a:srgbClr val="000066"/>
                </a:solidFill>
              </a:rPr>
              <a:t>např.CRP</a:t>
            </a:r>
            <a:r>
              <a:rPr lang="cs-CZ" sz="3000" dirty="0" smtClean="0">
                <a:solidFill>
                  <a:srgbClr val="000066"/>
                </a:solidFill>
              </a:rPr>
              <a:t>, MBL).</a:t>
            </a:r>
          </a:p>
          <a:p>
            <a:pPr marL="469900" indent="-469900">
              <a:lnSpc>
                <a:spcPct val="80000"/>
              </a:lnSpc>
              <a:buNone/>
            </a:pPr>
            <a:r>
              <a:rPr lang="cs-CZ" sz="2800" i="1" dirty="0"/>
              <a:t>Naproti tomu  u adaptivní imunity receptory </a:t>
            </a:r>
          </a:p>
          <a:p>
            <a:pPr marL="469900" indent="-469900">
              <a:lnSpc>
                <a:spcPct val="80000"/>
              </a:lnSpc>
              <a:buNone/>
            </a:pPr>
            <a:r>
              <a:rPr lang="cs-CZ" sz="2800" i="1" dirty="0"/>
              <a:t>lymfocytů T a B vznikají somatickým </a:t>
            </a:r>
          </a:p>
          <a:p>
            <a:pPr marL="469900" indent="-469900">
              <a:lnSpc>
                <a:spcPct val="80000"/>
              </a:lnSpc>
              <a:buNone/>
            </a:pPr>
            <a:r>
              <a:rPr lang="cs-CZ" sz="2800" i="1" dirty="0"/>
              <a:t>přeskupováním genů.</a:t>
            </a:r>
            <a:r>
              <a:rPr lang="cs-CZ" sz="2800" dirty="0"/>
              <a:t>    </a:t>
            </a:r>
          </a:p>
          <a:p>
            <a:pPr marL="469900" indent="-469900" eaLnBrk="1" hangingPunct="1">
              <a:lnSpc>
                <a:spcPct val="80000"/>
              </a:lnSpc>
              <a:buFontTx/>
              <a:buNone/>
            </a:pPr>
            <a:endParaRPr lang="cs-CZ" sz="3000" dirty="0" smtClean="0"/>
          </a:p>
        </p:txBody>
      </p:sp>
    </p:spTree>
    <p:extLst>
      <p:ext uri="{BB962C8B-B14F-4D97-AF65-F5344CB8AC3E}">
        <p14:creationId xmlns:p14="http://schemas.microsoft.com/office/powerpoint/2010/main" val="20833295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fontScale="90000"/>
          </a:bodyPr>
          <a:lstStyle/>
          <a:p>
            <a:pPr eaLnBrk="1" hangingPunct="1">
              <a:defRPr/>
            </a:pPr>
            <a:r>
              <a:rPr lang="cs-CZ" sz="4000" smtClean="0">
                <a:solidFill>
                  <a:srgbClr val="A50021"/>
                </a:solidFill>
              </a:rPr>
              <a:t>Vrozená imunita: </a:t>
            </a:r>
            <a:br>
              <a:rPr lang="cs-CZ" sz="4000" smtClean="0">
                <a:solidFill>
                  <a:srgbClr val="A50021"/>
                </a:solidFill>
              </a:rPr>
            </a:br>
            <a:r>
              <a:rPr lang="cs-CZ" sz="4000" smtClean="0">
                <a:solidFill>
                  <a:srgbClr val="A50021"/>
                </a:solidFill>
              </a:rPr>
              <a:t>charakteristické rysy</a:t>
            </a:r>
          </a:p>
        </p:txBody>
      </p:sp>
      <p:sp>
        <p:nvSpPr>
          <p:cNvPr id="13315" name="Rectangle 3"/>
          <p:cNvSpPr>
            <a:spLocks noGrp="1" noChangeArrowheads="1"/>
          </p:cNvSpPr>
          <p:nvPr>
            <p:ph type="body" idx="1"/>
          </p:nvPr>
        </p:nvSpPr>
        <p:spPr>
          <a:xfrm>
            <a:off x="250825" y="1752600"/>
            <a:ext cx="8569325" cy="4845050"/>
          </a:xfrm>
        </p:spPr>
        <p:txBody>
          <a:bodyPr/>
          <a:lstStyle/>
          <a:p>
            <a:pPr marL="469900" indent="-469900" eaLnBrk="1" hangingPunct="1">
              <a:lnSpc>
                <a:spcPct val="70000"/>
              </a:lnSpc>
              <a:buFontTx/>
              <a:buNone/>
            </a:pPr>
            <a:r>
              <a:rPr lang="cs-CZ" sz="2800" u="sng" smtClean="0">
                <a:solidFill>
                  <a:srgbClr val="A50021"/>
                </a:solidFill>
              </a:rPr>
              <a:t>Rozsah repertoáru:</a:t>
            </a:r>
          </a:p>
          <a:p>
            <a:pPr marL="469900" indent="-469900" eaLnBrk="1" hangingPunct="1">
              <a:lnSpc>
                <a:spcPct val="70000"/>
              </a:lnSpc>
              <a:buFontTx/>
              <a:buNone/>
            </a:pPr>
            <a:endParaRPr lang="cs-CZ" sz="2800" smtClean="0">
              <a:solidFill>
                <a:srgbClr val="A50021"/>
              </a:solidFill>
            </a:endParaRPr>
          </a:p>
          <a:p>
            <a:pPr marL="469900" indent="-469900" eaLnBrk="1" hangingPunct="1">
              <a:lnSpc>
                <a:spcPct val="70000"/>
              </a:lnSpc>
              <a:buFontTx/>
              <a:buNone/>
            </a:pPr>
            <a:r>
              <a:rPr lang="cs-CZ" sz="2800" smtClean="0">
                <a:solidFill>
                  <a:srgbClr val="000066"/>
                </a:solidFill>
              </a:rPr>
              <a:t>Poznávací schopnost PRR je omezená, </a:t>
            </a:r>
          </a:p>
          <a:p>
            <a:pPr marL="469900" indent="-469900" eaLnBrk="1" hangingPunct="1">
              <a:lnSpc>
                <a:spcPct val="70000"/>
              </a:lnSpc>
              <a:buFontTx/>
              <a:buNone/>
            </a:pPr>
            <a:r>
              <a:rPr lang="cs-CZ" sz="2800" smtClean="0">
                <a:solidFill>
                  <a:srgbClr val="000066"/>
                </a:solidFill>
              </a:rPr>
              <a:t>odhaduje se na cca 10</a:t>
            </a:r>
            <a:r>
              <a:rPr lang="cs-CZ" sz="2800" baseline="30000" smtClean="0">
                <a:solidFill>
                  <a:srgbClr val="000066"/>
                </a:solidFill>
              </a:rPr>
              <a:t>3 „</a:t>
            </a:r>
            <a:r>
              <a:rPr lang="cs-CZ" sz="2800" smtClean="0">
                <a:solidFill>
                  <a:srgbClr val="000066"/>
                </a:solidFill>
              </a:rPr>
              <a:t>molekulárních vzorců“, </a:t>
            </a:r>
          </a:p>
          <a:p>
            <a:pPr marL="469900" indent="-469900" eaLnBrk="1" hangingPunct="1">
              <a:lnSpc>
                <a:spcPct val="70000"/>
              </a:lnSpc>
              <a:buFontTx/>
              <a:buNone/>
            </a:pPr>
            <a:r>
              <a:rPr lang="cs-CZ" sz="2800" smtClean="0"/>
              <a:t>zatímco </a:t>
            </a:r>
            <a:r>
              <a:rPr lang="cs-CZ" sz="2800" i="1" smtClean="0"/>
              <a:t>adaptivní imunitní systém je </a:t>
            </a:r>
          </a:p>
          <a:p>
            <a:pPr marL="469900" indent="-469900" eaLnBrk="1" hangingPunct="1">
              <a:lnSpc>
                <a:spcPct val="70000"/>
              </a:lnSpc>
              <a:buFontTx/>
              <a:buNone/>
            </a:pPr>
            <a:r>
              <a:rPr lang="cs-CZ" sz="2800" i="1" smtClean="0"/>
              <a:t>schopen odlišit (TCR, BCR lymfocytů) více než</a:t>
            </a:r>
            <a:r>
              <a:rPr lang="cs-CZ" sz="2800" i="1" baseline="30000" smtClean="0"/>
              <a:t>  </a:t>
            </a:r>
            <a:r>
              <a:rPr lang="cs-CZ" sz="2800" i="1" smtClean="0"/>
              <a:t>10</a:t>
            </a:r>
            <a:r>
              <a:rPr lang="cs-CZ" sz="2800" i="1" baseline="30000" smtClean="0"/>
              <a:t> 7-8</a:t>
            </a:r>
            <a:r>
              <a:rPr lang="cs-CZ" sz="2800" i="1" smtClean="0"/>
              <a:t> </a:t>
            </a:r>
          </a:p>
          <a:p>
            <a:pPr marL="469900" indent="-469900" eaLnBrk="1" hangingPunct="1">
              <a:lnSpc>
                <a:spcPct val="70000"/>
              </a:lnSpc>
              <a:buFontTx/>
              <a:buNone/>
            </a:pPr>
            <a:r>
              <a:rPr lang="cs-CZ" sz="2800" i="1" smtClean="0"/>
              <a:t>epitopů antigenů.</a:t>
            </a:r>
          </a:p>
          <a:p>
            <a:pPr marL="469900" indent="-469900" eaLnBrk="1" hangingPunct="1">
              <a:lnSpc>
                <a:spcPct val="70000"/>
              </a:lnSpc>
              <a:buFontTx/>
              <a:buNone/>
            </a:pPr>
            <a:endParaRPr lang="cs-CZ" sz="2800" i="1" smtClean="0"/>
          </a:p>
          <a:p>
            <a:pPr marL="469900" indent="-469900" eaLnBrk="1" hangingPunct="1">
              <a:lnSpc>
                <a:spcPct val="70000"/>
              </a:lnSpc>
              <a:buFontTx/>
              <a:buNone/>
            </a:pPr>
            <a:r>
              <a:rPr lang="cs-CZ" sz="2800" smtClean="0">
                <a:solidFill>
                  <a:srgbClr val="000066"/>
                </a:solidFill>
              </a:rPr>
              <a:t>Kromě součástí mikroorganismů poznává </a:t>
            </a:r>
          </a:p>
          <a:p>
            <a:pPr marL="469900" indent="-469900" eaLnBrk="1" hangingPunct="1">
              <a:lnSpc>
                <a:spcPct val="70000"/>
              </a:lnSpc>
              <a:buFontTx/>
              <a:buNone/>
            </a:pPr>
            <a:r>
              <a:rPr lang="cs-CZ" sz="2800" smtClean="0">
                <a:solidFill>
                  <a:srgbClr val="000066"/>
                </a:solidFill>
              </a:rPr>
              <a:t>vrozený imunitní systém také alterované buňky </a:t>
            </a:r>
          </a:p>
          <a:p>
            <a:pPr marL="469900" indent="-469900" eaLnBrk="1" hangingPunct="1">
              <a:lnSpc>
                <a:spcPct val="70000"/>
              </a:lnSpc>
              <a:buFontTx/>
              <a:buNone/>
            </a:pPr>
            <a:r>
              <a:rPr lang="cs-CZ" sz="2800" smtClean="0">
                <a:solidFill>
                  <a:srgbClr val="000066"/>
                </a:solidFill>
              </a:rPr>
              <a:t>hostitele (prostřednictvím např. heat shock</a:t>
            </a:r>
          </a:p>
          <a:p>
            <a:pPr marL="469900" indent="-469900" eaLnBrk="1" hangingPunct="1">
              <a:lnSpc>
                <a:spcPct val="70000"/>
              </a:lnSpc>
              <a:buFontTx/>
              <a:buNone/>
            </a:pPr>
            <a:r>
              <a:rPr lang="cs-CZ" sz="2800" smtClean="0">
                <a:solidFill>
                  <a:srgbClr val="000066"/>
                </a:solidFill>
              </a:rPr>
              <a:t>proteinů, membránových fosfolipidů, MHC)</a:t>
            </a:r>
          </a:p>
        </p:txBody>
      </p:sp>
    </p:spTree>
    <p:extLst>
      <p:ext uri="{BB962C8B-B14F-4D97-AF65-F5344CB8AC3E}">
        <p14:creationId xmlns:p14="http://schemas.microsoft.com/office/powerpoint/2010/main" val="11861615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solidFill>
                  <a:srgbClr val="A50021"/>
                </a:solidFill>
              </a:rPr>
              <a:t>PRR- </a:t>
            </a:r>
            <a:r>
              <a:rPr lang="cs-CZ" dirty="0" err="1">
                <a:solidFill>
                  <a:srgbClr val="A50021"/>
                </a:solidFill>
              </a:rPr>
              <a:t>Pattern</a:t>
            </a:r>
            <a:r>
              <a:rPr lang="cs-CZ" dirty="0">
                <a:solidFill>
                  <a:srgbClr val="A50021"/>
                </a:solidFill>
              </a:rPr>
              <a:t> </a:t>
            </a:r>
            <a:r>
              <a:rPr lang="cs-CZ" dirty="0" err="1">
                <a:solidFill>
                  <a:srgbClr val="A50021"/>
                </a:solidFill>
              </a:rPr>
              <a:t>Recognition</a:t>
            </a:r>
            <a:r>
              <a:rPr lang="cs-CZ" dirty="0">
                <a:solidFill>
                  <a:srgbClr val="A50021"/>
                </a:solidFill>
              </a:rPr>
              <a:t> </a:t>
            </a:r>
            <a:r>
              <a:rPr lang="cs-CZ" dirty="0" err="1">
                <a:solidFill>
                  <a:srgbClr val="A50021"/>
                </a:solidFill>
              </a:rPr>
              <a:t>Receptors</a:t>
            </a:r>
            <a:r>
              <a:rPr lang="cs-CZ" dirty="0">
                <a:solidFill>
                  <a:srgbClr val="A50021"/>
                </a:solidFill>
              </a:rPr>
              <a:t> </a:t>
            </a:r>
            <a:endParaRPr lang="cs-CZ" dirty="0"/>
          </a:p>
        </p:txBody>
      </p:sp>
      <p:sp>
        <p:nvSpPr>
          <p:cNvPr id="3" name="Zástupný symbol pro obsah 2"/>
          <p:cNvSpPr>
            <a:spLocks noGrp="1"/>
          </p:cNvSpPr>
          <p:nvPr>
            <p:ph idx="1"/>
          </p:nvPr>
        </p:nvSpPr>
        <p:spPr/>
        <p:txBody>
          <a:bodyPr/>
          <a:lstStyle/>
          <a:p>
            <a:r>
              <a:rPr lang="cs-CZ" dirty="0" smtClean="0"/>
              <a:t>Identifikace PAMP a solubilních složek imunity</a:t>
            </a:r>
          </a:p>
          <a:p>
            <a:r>
              <a:rPr lang="cs-CZ" dirty="0" smtClean="0"/>
              <a:t>Exprese receptorů není klonální – receptory přítomné na stejném typu buněk mají stejnou identitu</a:t>
            </a:r>
          </a:p>
          <a:p>
            <a:r>
              <a:rPr lang="cs-CZ" dirty="0" smtClean="0"/>
              <a:t>Připraveny okamžitě reagovat – není potřeba proliferace – rychlá odpověď</a:t>
            </a:r>
          </a:p>
          <a:p>
            <a:r>
              <a:rPr lang="cs-CZ" dirty="0" smtClean="0"/>
              <a:t>Schopny diskriminace mezi patogenními a nepatogenními mikroorganismy</a:t>
            </a:r>
            <a:endParaRPr lang="cs-CZ" dirty="0"/>
          </a:p>
        </p:txBody>
      </p:sp>
    </p:spTree>
    <p:extLst>
      <p:ext uri="{BB962C8B-B14F-4D97-AF65-F5344CB8AC3E}">
        <p14:creationId xmlns:p14="http://schemas.microsoft.com/office/powerpoint/2010/main" val="31216072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solidFill>
                  <a:srgbClr val="A50021"/>
                </a:solidFill>
              </a:rPr>
              <a:t>PRR- </a:t>
            </a:r>
            <a:r>
              <a:rPr lang="cs-CZ" dirty="0" err="1">
                <a:solidFill>
                  <a:srgbClr val="A50021"/>
                </a:solidFill>
              </a:rPr>
              <a:t>Pattern</a:t>
            </a:r>
            <a:r>
              <a:rPr lang="cs-CZ" dirty="0">
                <a:solidFill>
                  <a:srgbClr val="A50021"/>
                </a:solidFill>
              </a:rPr>
              <a:t> </a:t>
            </a:r>
            <a:r>
              <a:rPr lang="cs-CZ" dirty="0" err="1">
                <a:solidFill>
                  <a:srgbClr val="A50021"/>
                </a:solidFill>
              </a:rPr>
              <a:t>Recognition</a:t>
            </a:r>
            <a:r>
              <a:rPr lang="cs-CZ" dirty="0">
                <a:solidFill>
                  <a:srgbClr val="A50021"/>
                </a:solidFill>
              </a:rPr>
              <a:t> </a:t>
            </a:r>
            <a:r>
              <a:rPr lang="cs-CZ" dirty="0" err="1">
                <a:solidFill>
                  <a:srgbClr val="A50021"/>
                </a:solidFill>
              </a:rPr>
              <a:t>Receptors</a:t>
            </a:r>
            <a:r>
              <a:rPr lang="cs-CZ" dirty="0">
                <a:solidFill>
                  <a:srgbClr val="A50021"/>
                </a:solidFill>
              </a:rPr>
              <a:t> </a:t>
            </a:r>
            <a:endParaRPr lang="cs-CZ" dirty="0"/>
          </a:p>
        </p:txBody>
      </p:sp>
      <p:sp>
        <p:nvSpPr>
          <p:cNvPr id="3" name="Zástupný symbol pro obsah 2"/>
          <p:cNvSpPr>
            <a:spLocks noGrp="1"/>
          </p:cNvSpPr>
          <p:nvPr>
            <p:ph idx="1"/>
          </p:nvPr>
        </p:nvSpPr>
        <p:spPr/>
        <p:txBody>
          <a:bodyPr/>
          <a:lstStyle/>
          <a:p>
            <a:endParaRPr lang="cs-CZ"/>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8496944"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ovéPole 6"/>
          <p:cNvSpPr txBox="1"/>
          <p:nvPr/>
        </p:nvSpPr>
        <p:spPr>
          <a:xfrm>
            <a:off x="22860" y="6401073"/>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22401727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1" y="5815"/>
            <a:ext cx="8229600" cy="902905"/>
          </a:xfrm>
        </p:spPr>
        <p:txBody>
          <a:bodyPr/>
          <a:lstStyle/>
          <a:p>
            <a:r>
              <a:rPr lang="cs-CZ" dirty="0" smtClean="0"/>
              <a:t>Cell </a:t>
            </a:r>
            <a:r>
              <a:rPr lang="cs-CZ" dirty="0" err="1" smtClean="0"/>
              <a:t>associated</a:t>
            </a:r>
            <a:r>
              <a:rPr lang="cs-CZ" dirty="0" smtClean="0"/>
              <a:t> PRR</a:t>
            </a:r>
            <a:endParaRPr lang="cs-CZ" dirty="0"/>
          </a:p>
        </p:txBody>
      </p:sp>
      <p:sp>
        <p:nvSpPr>
          <p:cNvPr id="3" name="Zástupný symbol pro obsah 2"/>
          <p:cNvSpPr>
            <a:spLocks noGrp="1"/>
          </p:cNvSpPr>
          <p:nvPr>
            <p:ph idx="1"/>
          </p:nvPr>
        </p:nvSpPr>
        <p:spPr/>
        <p:txBody>
          <a:bodyPr/>
          <a:lstStyle/>
          <a:p>
            <a:endParaRPr lang="cs-CZ"/>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38225"/>
            <a:ext cx="9144000" cy="581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ovéPole 6"/>
          <p:cNvSpPr txBox="1"/>
          <p:nvPr/>
        </p:nvSpPr>
        <p:spPr>
          <a:xfrm>
            <a:off x="742940" y="6401073"/>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40460413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cs-CZ" sz="3600" smtClean="0">
                <a:solidFill>
                  <a:schemeClr val="accent2"/>
                </a:solidFill>
                <a:latin typeface="Tahoma" pitchFamily="34" charset="0"/>
              </a:rPr>
              <a:t>Toll-like receptory a endogenní ligandy</a:t>
            </a:r>
          </a:p>
        </p:txBody>
      </p:sp>
      <p:sp>
        <p:nvSpPr>
          <p:cNvPr id="29699" name="Rectangle 3"/>
          <p:cNvSpPr>
            <a:spLocks noGrp="1" noChangeArrowheads="1"/>
          </p:cNvSpPr>
          <p:nvPr>
            <p:ph type="body" idx="1"/>
          </p:nvPr>
        </p:nvSpPr>
        <p:spPr>
          <a:xfrm>
            <a:off x="468313" y="1196975"/>
            <a:ext cx="8229600" cy="5327650"/>
          </a:xfrm>
        </p:spPr>
        <p:txBody>
          <a:bodyPr/>
          <a:lstStyle/>
          <a:p>
            <a:pPr eaLnBrk="1" hangingPunct="1">
              <a:buFontTx/>
              <a:buNone/>
            </a:pPr>
            <a:r>
              <a:rPr lang="cs-CZ" sz="2400" dirty="0" smtClean="0">
                <a:solidFill>
                  <a:srgbClr val="000066"/>
                </a:solidFill>
                <a:latin typeface="Tahoma" pitchFamily="34" charset="0"/>
              </a:rPr>
              <a:t>Mitochondrie</a:t>
            </a:r>
          </a:p>
          <a:p>
            <a:pPr eaLnBrk="1" hangingPunct="1">
              <a:buFontTx/>
              <a:buNone/>
            </a:pPr>
            <a:r>
              <a:rPr lang="cs-CZ" sz="2400" dirty="0" smtClean="0">
                <a:solidFill>
                  <a:srgbClr val="000066"/>
                </a:solidFill>
                <a:latin typeface="Tahoma" pitchFamily="34" charset="0"/>
              </a:rPr>
              <a:t>Oligosacharidy </a:t>
            </a:r>
            <a:r>
              <a:rPr lang="cs-CZ" sz="2400" dirty="0" err="1" smtClean="0">
                <a:solidFill>
                  <a:srgbClr val="000066"/>
                </a:solidFill>
                <a:latin typeface="Tahoma" pitchFamily="34" charset="0"/>
              </a:rPr>
              <a:t>hyaluronanu</a:t>
            </a:r>
            <a:endParaRPr lang="cs-CZ" sz="2400" dirty="0" smtClean="0">
              <a:solidFill>
                <a:srgbClr val="000066"/>
              </a:solidFill>
              <a:latin typeface="Tahoma" pitchFamily="34" charset="0"/>
            </a:endParaRPr>
          </a:p>
          <a:p>
            <a:pPr eaLnBrk="1" hangingPunct="1">
              <a:buFontTx/>
              <a:buNone/>
            </a:pPr>
            <a:r>
              <a:rPr lang="cs-CZ" sz="2400" dirty="0" smtClean="0">
                <a:solidFill>
                  <a:srgbClr val="000066"/>
                </a:solidFill>
                <a:latin typeface="Tahoma" pitchFamily="34" charset="0"/>
              </a:rPr>
              <a:t>Proteiny teplotního šoku (HSP 60, HSP 70)</a:t>
            </a:r>
          </a:p>
          <a:p>
            <a:pPr eaLnBrk="1" hangingPunct="1">
              <a:buFontTx/>
              <a:buNone/>
            </a:pPr>
            <a:r>
              <a:rPr lang="cs-CZ" sz="2400" dirty="0" err="1" smtClean="0">
                <a:solidFill>
                  <a:srgbClr val="000066"/>
                </a:solidFill>
                <a:latin typeface="Tahoma" pitchFamily="34" charset="0"/>
              </a:rPr>
              <a:t>Surfaktantové</a:t>
            </a:r>
            <a:r>
              <a:rPr lang="cs-CZ" sz="2400" dirty="0" smtClean="0">
                <a:solidFill>
                  <a:srgbClr val="000066"/>
                </a:solidFill>
                <a:latin typeface="Tahoma" pitchFamily="34" charset="0"/>
              </a:rPr>
              <a:t> proteiny</a:t>
            </a:r>
          </a:p>
          <a:p>
            <a:pPr eaLnBrk="1" hangingPunct="1">
              <a:buFontTx/>
              <a:buNone/>
            </a:pPr>
            <a:r>
              <a:rPr lang="cs-CZ" sz="2400" dirty="0" smtClean="0">
                <a:solidFill>
                  <a:srgbClr val="000066"/>
                </a:solidFill>
                <a:latin typeface="Tahoma" pitchFamily="34" charset="0"/>
              </a:rPr>
              <a:t>Interferon alfa</a:t>
            </a:r>
          </a:p>
          <a:p>
            <a:pPr eaLnBrk="1" hangingPunct="1">
              <a:buFontTx/>
              <a:buNone/>
            </a:pPr>
            <a:r>
              <a:rPr lang="cs-CZ" sz="2400" dirty="0" smtClean="0">
                <a:solidFill>
                  <a:srgbClr val="000066"/>
                </a:solidFill>
                <a:latin typeface="Symbol" pitchFamily="18" charset="2"/>
              </a:rPr>
              <a:t>b</a:t>
            </a:r>
            <a:r>
              <a:rPr lang="cs-CZ" sz="2400" dirty="0" smtClean="0">
                <a:solidFill>
                  <a:srgbClr val="000066"/>
                </a:solidFill>
                <a:latin typeface="Tahoma" pitchFamily="34" charset="0"/>
              </a:rPr>
              <a:t>-</a:t>
            </a:r>
            <a:r>
              <a:rPr lang="cs-CZ" sz="2400" dirty="0" err="1" smtClean="0">
                <a:solidFill>
                  <a:srgbClr val="000066"/>
                </a:solidFill>
                <a:latin typeface="Tahoma" pitchFamily="34" charset="0"/>
              </a:rPr>
              <a:t>defensin</a:t>
            </a:r>
            <a:endParaRPr lang="cs-CZ" sz="2400" dirty="0" smtClean="0">
              <a:solidFill>
                <a:srgbClr val="000066"/>
              </a:solidFill>
              <a:latin typeface="Tahoma" pitchFamily="34" charset="0"/>
            </a:endParaRPr>
          </a:p>
          <a:p>
            <a:pPr eaLnBrk="1" hangingPunct="1">
              <a:buFontTx/>
              <a:buNone/>
            </a:pPr>
            <a:r>
              <a:rPr lang="cs-CZ" sz="2400" dirty="0" err="1" smtClean="0">
                <a:solidFill>
                  <a:srgbClr val="000066"/>
                </a:solidFill>
                <a:latin typeface="Tahoma" pitchFamily="34" charset="0"/>
              </a:rPr>
              <a:t>Kardiolipin</a:t>
            </a:r>
            <a:endParaRPr lang="cs-CZ" sz="2400" dirty="0" smtClean="0">
              <a:solidFill>
                <a:srgbClr val="000066"/>
              </a:solidFill>
              <a:latin typeface="Tahoma" pitchFamily="34" charset="0"/>
            </a:endParaRPr>
          </a:p>
          <a:p>
            <a:pPr eaLnBrk="1" hangingPunct="1">
              <a:buFontTx/>
              <a:buNone/>
            </a:pPr>
            <a:r>
              <a:rPr lang="cs-CZ" sz="2400" dirty="0" err="1" smtClean="0">
                <a:solidFill>
                  <a:srgbClr val="000066"/>
                </a:solidFill>
                <a:latin typeface="Tahoma" pitchFamily="34" charset="0"/>
              </a:rPr>
              <a:t>Fibronektin</a:t>
            </a:r>
            <a:endParaRPr lang="cs-CZ" sz="2400" dirty="0" smtClean="0">
              <a:solidFill>
                <a:srgbClr val="000066"/>
              </a:solidFill>
              <a:latin typeface="Tahoma" pitchFamily="34" charset="0"/>
            </a:endParaRPr>
          </a:p>
          <a:p>
            <a:pPr eaLnBrk="1" hangingPunct="1">
              <a:buFontTx/>
              <a:buNone/>
            </a:pPr>
            <a:r>
              <a:rPr lang="cs-CZ" sz="2400" dirty="0" smtClean="0">
                <a:solidFill>
                  <a:srgbClr val="000066"/>
                </a:solidFill>
                <a:latin typeface="Tahoma" pitchFamily="34" charset="0"/>
              </a:rPr>
              <a:t>Kyselina močová</a:t>
            </a:r>
          </a:p>
          <a:p>
            <a:pPr eaLnBrk="1" hangingPunct="1">
              <a:buFontTx/>
              <a:buNone/>
            </a:pPr>
            <a:r>
              <a:rPr lang="cs-CZ" sz="2400" dirty="0" smtClean="0">
                <a:solidFill>
                  <a:srgbClr val="000066"/>
                </a:solidFill>
                <a:latin typeface="Tahoma" pitchFamily="34" charset="0"/>
              </a:rPr>
              <a:t>„</a:t>
            </a:r>
            <a:r>
              <a:rPr lang="cs-CZ" sz="2400" dirty="0" err="1" smtClean="0">
                <a:solidFill>
                  <a:srgbClr val="000066"/>
                </a:solidFill>
                <a:latin typeface="Tahoma" pitchFamily="34" charset="0"/>
              </a:rPr>
              <a:t>Hyppos</a:t>
            </a:r>
            <a:r>
              <a:rPr lang="cs-CZ" sz="2400" dirty="0" smtClean="0">
                <a:solidFill>
                  <a:srgbClr val="000066"/>
                </a:solidFill>
                <a:latin typeface="Tahoma" pitchFamily="34" charset="0"/>
              </a:rPr>
              <a:t>“ (hydrofobní molekuly)</a:t>
            </a:r>
          </a:p>
          <a:p>
            <a:pPr eaLnBrk="1" hangingPunct="1">
              <a:buFontTx/>
              <a:buNone/>
            </a:pPr>
            <a:r>
              <a:rPr lang="cs-CZ" sz="2400" i="1" dirty="0" smtClean="0">
                <a:solidFill>
                  <a:srgbClr val="000066"/>
                </a:solidFill>
                <a:latin typeface="Tahoma" pitchFamily="34" charset="0"/>
              </a:rPr>
              <a:t>      Vlastní molekuly asociované se stavem ohrožení</a:t>
            </a:r>
          </a:p>
          <a:p>
            <a:pPr eaLnBrk="1" hangingPunct="1">
              <a:buFontTx/>
              <a:buNone/>
            </a:pPr>
            <a:r>
              <a:rPr lang="cs-CZ" sz="2400" i="1" dirty="0" smtClean="0">
                <a:solidFill>
                  <a:srgbClr val="000066"/>
                </a:solidFill>
                <a:latin typeface="Tahoma" pitchFamily="34" charset="0"/>
              </a:rPr>
              <a:t>            „</a:t>
            </a:r>
            <a:r>
              <a:rPr lang="cs-CZ" sz="2400" i="1" dirty="0" err="1" smtClean="0">
                <a:solidFill>
                  <a:srgbClr val="000066"/>
                </a:solidFill>
                <a:latin typeface="Tahoma" pitchFamily="34" charset="0"/>
              </a:rPr>
              <a:t>damage-associated</a:t>
            </a:r>
            <a:r>
              <a:rPr lang="cs-CZ" sz="2400" i="1" dirty="0" smtClean="0">
                <a:solidFill>
                  <a:srgbClr val="000066"/>
                </a:solidFill>
                <a:latin typeface="Tahoma" pitchFamily="34" charset="0"/>
              </a:rPr>
              <a:t> </a:t>
            </a:r>
            <a:r>
              <a:rPr lang="cs-CZ" sz="2400" i="1" dirty="0" err="1" smtClean="0">
                <a:solidFill>
                  <a:srgbClr val="000066"/>
                </a:solidFill>
                <a:latin typeface="Tahoma" pitchFamily="34" charset="0"/>
              </a:rPr>
              <a:t>molecular</a:t>
            </a:r>
            <a:r>
              <a:rPr lang="cs-CZ" sz="2400" i="1" dirty="0" smtClean="0">
                <a:solidFill>
                  <a:srgbClr val="000066"/>
                </a:solidFill>
                <a:latin typeface="Tahoma" pitchFamily="34" charset="0"/>
              </a:rPr>
              <a:t> </a:t>
            </a:r>
            <a:r>
              <a:rPr lang="cs-CZ" sz="2400" i="1" dirty="0" err="1" smtClean="0">
                <a:solidFill>
                  <a:srgbClr val="000066"/>
                </a:solidFill>
                <a:latin typeface="Tahoma" pitchFamily="34" charset="0"/>
              </a:rPr>
              <a:t>pattern</a:t>
            </a:r>
            <a:r>
              <a:rPr lang="cs-CZ" sz="2400" i="1" dirty="0" smtClean="0">
                <a:solidFill>
                  <a:srgbClr val="000066"/>
                </a:solidFill>
                <a:latin typeface="Tahoma" pitchFamily="34" charset="0"/>
              </a:rPr>
              <a:t>“  ? </a:t>
            </a:r>
          </a:p>
          <a:p>
            <a:pPr eaLnBrk="1" hangingPunct="1">
              <a:buFontTx/>
              <a:buNone/>
            </a:pPr>
            <a:endParaRPr lang="cs-CZ" sz="2400" dirty="0" smtClean="0">
              <a:solidFill>
                <a:srgbClr val="000066"/>
              </a:solidFill>
              <a:latin typeface="Tahoma" pitchFamily="34" charset="0"/>
            </a:endParaRPr>
          </a:p>
          <a:p>
            <a:pPr eaLnBrk="1" hangingPunct="1">
              <a:buFontTx/>
              <a:buNone/>
            </a:pPr>
            <a:endParaRPr lang="cs-CZ" sz="2400" dirty="0" smtClean="0">
              <a:solidFill>
                <a:schemeClr val="accent2"/>
              </a:solidFill>
              <a:latin typeface="Tahoma" pitchFamily="34" charset="0"/>
            </a:endParaRPr>
          </a:p>
          <a:p>
            <a:pPr eaLnBrk="1" hangingPunct="1">
              <a:buFontTx/>
              <a:buNone/>
            </a:pPr>
            <a:endParaRPr lang="cs-CZ" sz="2400" dirty="0" smtClean="0">
              <a:solidFill>
                <a:schemeClr val="accent2"/>
              </a:solidFill>
              <a:latin typeface="Tahoma" pitchFamily="34" charset="0"/>
            </a:endParaRPr>
          </a:p>
          <a:p>
            <a:pPr eaLnBrk="1" hangingPunct="1">
              <a:buFontTx/>
              <a:buNone/>
            </a:pPr>
            <a:endParaRPr lang="cs-CZ" sz="2400" dirty="0" smtClean="0">
              <a:solidFill>
                <a:schemeClr val="accent2"/>
              </a:solidFill>
              <a:latin typeface="Symbol" pitchFamily="18" charset="2"/>
            </a:endParaRPr>
          </a:p>
          <a:p>
            <a:pPr eaLnBrk="1" hangingPunct="1">
              <a:buFontTx/>
              <a:buNone/>
            </a:pPr>
            <a:endParaRPr lang="cs-CZ" sz="2400" dirty="0" smtClean="0">
              <a:solidFill>
                <a:schemeClr val="accent2"/>
              </a:solidFill>
              <a:latin typeface="Tahoma" pitchFamily="34" charset="0"/>
            </a:endParaRPr>
          </a:p>
        </p:txBody>
      </p:sp>
    </p:spTree>
    <p:extLst>
      <p:ext uri="{BB962C8B-B14F-4D97-AF65-F5344CB8AC3E}">
        <p14:creationId xmlns:p14="http://schemas.microsoft.com/office/powerpoint/2010/main" val="3198736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hat happens when the physical and   chemical barriers are breached?DR.T.V.RAO MD                          8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95536"/>
            <a:ext cx="9120809" cy="6840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2222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p:txBody>
          <a:bodyPr/>
          <a:lstStyle/>
          <a:p>
            <a:pPr eaLnBrk="1" hangingPunct="1"/>
            <a:r>
              <a:rPr lang="cs-CZ" sz="4000" dirty="0" smtClean="0">
                <a:solidFill>
                  <a:srgbClr val="A50021"/>
                </a:solidFill>
              </a:rPr>
              <a:t>PRR- </a:t>
            </a:r>
            <a:r>
              <a:rPr lang="cs-CZ" sz="4000" dirty="0" err="1" smtClean="0">
                <a:solidFill>
                  <a:srgbClr val="A50021"/>
                </a:solidFill>
              </a:rPr>
              <a:t>Pattern</a:t>
            </a:r>
            <a:r>
              <a:rPr lang="cs-CZ" sz="4000" dirty="0" smtClean="0">
                <a:solidFill>
                  <a:srgbClr val="A50021"/>
                </a:solidFill>
              </a:rPr>
              <a:t> </a:t>
            </a:r>
            <a:r>
              <a:rPr lang="cs-CZ" sz="4000" dirty="0" err="1" smtClean="0">
                <a:solidFill>
                  <a:srgbClr val="A50021"/>
                </a:solidFill>
              </a:rPr>
              <a:t>Recognition</a:t>
            </a:r>
            <a:r>
              <a:rPr lang="cs-CZ" sz="4000" dirty="0" smtClean="0">
                <a:solidFill>
                  <a:srgbClr val="A50021"/>
                </a:solidFill>
              </a:rPr>
              <a:t> </a:t>
            </a:r>
            <a:r>
              <a:rPr lang="cs-CZ" sz="4000" dirty="0" err="1" smtClean="0">
                <a:solidFill>
                  <a:srgbClr val="A50021"/>
                </a:solidFill>
              </a:rPr>
              <a:t>Receptors</a:t>
            </a:r>
            <a:r>
              <a:rPr lang="cs-CZ" sz="4000" dirty="0" smtClean="0">
                <a:solidFill>
                  <a:srgbClr val="A50021"/>
                </a:solidFill>
              </a:rPr>
              <a:t> </a:t>
            </a:r>
          </a:p>
        </p:txBody>
      </p:sp>
      <p:sp>
        <p:nvSpPr>
          <p:cNvPr id="30723" name="Rectangle 3"/>
          <p:cNvSpPr>
            <a:spLocks noGrp="1"/>
          </p:cNvSpPr>
          <p:nvPr>
            <p:ph type="body" idx="1"/>
          </p:nvPr>
        </p:nvSpPr>
        <p:spPr/>
        <p:txBody>
          <a:bodyPr/>
          <a:lstStyle/>
          <a:p>
            <a:pPr eaLnBrk="1" hangingPunct="1">
              <a:lnSpc>
                <a:spcPct val="90000"/>
              </a:lnSpc>
            </a:pPr>
            <a:r>
              <a:rPr lang="cs-CZ" sz="2800" dirty="0" smtClean="0">
                <a:solidFill>
                  <a:srgbClr val="A50021"/>
                </a:solidFill>
              </a:rPr>
              <a:t>TLR </a:t>
            </a:r>
            <a:r>
              <a:rPr lang="cs-CZ" sz="2800" dirty="0" smtClean="0">
                <a:solidFill>
                  <a:srgbClr val="000066"/>
                </a:solidFill>
              </a:rPr>
              <a:t>(</a:t>
            </a:r>
            <a:r>
              <a:rPr lang="cs-CZ" sz="2800" dirty="0" err="1" smtClean="0">
                <a:solidFill>
                  <a:srgbClr val="000066"/>
                </a:solidFill>
              </a:rPr>
              <a:t>Toll-like</a:t>
            </a:r>
            <a:r>
              <a:rPr lang="cs-CZ" sz="2800" dirty="0" smtClean="0">
                <a:solidFill>
                  <a:srgbClr val="000066"/>
                </a:solidFill>
              </a:rPr>
              <a:t> receptor): TLR1 -11</a:t>
            </a:r>
          </a:p>
          <a:p>
            <a:pPr eaLnBrk="1" hangingPunct="1">
              <a:lnSpc>
                <a:spcPct val="90000"/>
              </a:lnSpc>
              <a:buFontTx/>
              <a:buNone/>
            </a:pPr>
            <a:r>
              <a:rPr lang="cs-CZ" sz="2800" dirty="0" smtClean="0">
                <a:solidFill>
                  <a:srgbClr val="000066"/>
                </a:solidFill>
              </a:rPr>
              <a:t>       v buněčné membráně (např. TLR2, 4)</a:t>
            </a:r>
          </a:p>
          <a:p>
            <a:pPr eaLnBrk="1" hangingPunct="1">
              <a:lnSpc>
                <a:spcPct val="90000"/>
              </a:lnSpc>
              <a:buFontTx/>
              <a:buNone/>
            </a:pPr>
            <a:r>
              <a:rPr lang="cs-CZ" sz="2800" dirty="0" smtClean="0">
                <a:solidFill>
                  <a:srgbClr val="000066"/>
                </a:solidFill>
              </a:rPr>
              <a:t>       v </a:t>
            </a:r>
            <a:r>
              <a:rPr lang="cs-CZ" sz="2800" dirty="0" err="1" smtClean="0">
                <a:solidFill>
                  <a:srgbClr val="000066"/>
                </a:solidFill>
              </a:rPr>
              <a:t>endosomech</a:t>
            </a:r>
            <a:r>
              <a:rPr lang="cs-CZ" sz="2800" dirty="0" smtClean="0">
                <a:solidFill>
                  <a:srgbClr val="000066"/>
                </a:solidFill>
              </a:rPr>
              <a:t> ( TLR3, 7, 9)</a:t>
            </a:r>
          </a:p>
          <a:p>
            <a:pPr eaLnBrk="1" hangingPunct="1">
              <a:lnSpc>
                <a:spcPct val="90000"/>
              </a:lnSpc>
            </a:pPr>
            <a:r>
              <a:rPr lang="cs-CZ" sz="2800" dirty="0" smtClean="0">
                <a:solidFill>
                  <a:srgbClr val="A50021"/>
                </a:solidFill>
              </a:rPr>
              <a:t>RLR </a:t>
            </a:r>
            <a:r>
              <a:rPr lang="cs-CZ" sz="2800" dirty="0" smtClean="0">
                <a:solidFill>
                  <a:srgbClr val="000066"/>
                </a:solidFill>
              </a:rPr>
              <a:t>(RIG-I-</a:t>
            </a:r>
            <a:r>
              <a:rPr lang="cs-CZ" sz="2800" dirty="0" err="1" smtClean="0">
                <a:solidFill>
                  <a:srgbClr val="000066"/>
                </a:solidFill>
              </a:rPr>
              <a:t>like</a:t>
            </a:r>
            <a:r>
              <a:rPr lang="cs-CZ" sz="2800" dirty="0" smtClean="0">
                <a:solidFill>
                  <a:srgbClr val="000066"/>
                </a:solidFill>
              </a:rPr>
              <a:t> receptor): </a:t>
            </a:r>
          </a:p>
          <a:p>
            <a:pPr eaLnBrk="1" hangingPunct="1">
              <a:lnSpc>
                <a:spcPct val="90000"/>
              </a:lnSpc>
              <a:buFontTx/>
              <a:buNone/>
            </a:pPr>
            <a:r>
              <a:rPr lang="cs-CZ" sz="2800" dirty="0" smtClean="0">
                <a:solidFill>
                  <a:srgbClr val="000066"/>
                </a:solidFill>
              </a:rPr>
              <a:t>        intracelulární (reakce s viry, tvorba </a:t>
            </a:r>
            <a:r>
              <a:rPr lang="cs-CZ" sz="2800" dirty="0" err="1" smtClean="0">
                <a:solidFill>
                  <a:srgbClr val="000066"/>
                </a:solidFill>
              </a:rPr>
              <a:t>IFN</a:t>
            </a:r>
            <a:r>
              <a:rPr lang="cs-CZ" sz="2800" dirty="0" err="1" smtClean="0">
                <a:solidFill>
                  <a:srgbClr val="000066"/>
                </a:solidFill>
                <a:latin typeface="Symbol" pitchFamily="18" charset="2"/>
              </a:rPr>
              <a:t>a</a:t>
            </a:r>
            <a:r>
              <a:rPr lang="cs-CZ" sz="2800" dirty="0" smtClean="0">
                <a:solidFill>
                  <a:srgbClr val="000066"/>
                </a:solidFill>
                <a:latin typeface="Symbol" pitchFamily="18" charset="2"/>
              </a:rPr>
              <a:t>)</a:t>
            </a:r>
          </a:p>
          <a:p>
            <a:pPr eaLnBrk="1" hangingPunct="1">
              <a:lnSpc>
                <a:spcPct val="90000"/>
              </a:lnSpc>
            </a:pPr>
            <a:r>
              <a:rPr lang="cs-CZ" sz="2800" dirty="0" smtClean="0">
                <a:solidFill>
                  <a:srgbClr val="A50021"/>
                </a:solidFill>
              </a:rPr>
              <a:t>NLR </a:t>
            </a:r>
            <a:r>
              <a:rPr lang="cs-CZ" sz="2800" dirty="0" smtClean="0">
                <a:solidFill>
                  <a:srgbClr val="000066"/>
                </a:solidFill>
              </a:rPr>
              <a:t>(Nod-</a:t>
            </a:r>
            <a:r>
              <a:rPr lang="cs-CZ" sz="2800" dirty="0" err="1" smtClean="0">
                <a:solidFill>
                  <a:srgbClr val="000066"/>
                </a:solidFill>
              </a:rPr>
              <a:t>like</a:t>
            </a:r>
            <a:r>
              <a:rPr lang="cs-CZ" sz="2800" dirty="0" smtClean="0">
                <a:solidFill>
                  <a:srgbClr val="000066"/>
                </a:solidFill>
              </a:rPr>
              <a:t> </a:t>
            </a:r>
            <a:r>
              <a:rPr lang="cs-CZ" sz="2800" dirty="0" err="1" smtClean="0">
                <a:solidFill>
                  <a:srgbClr val="000066"/>
                </a:solidFill>
              </a:rPr>
              <a:t>receptors</a:t>
            </a:r>
            <a:r>
              <a:rPr lang="cs-CZ" sz="2800" dirty="0" smtClean="0">
                <a:solidFill>
                  <a:srgbClr val="000066"/>
                </a:solidFill>
              </a:rPr>
              <a:t>): např. NOD2,NALP3</a:t>
            </a:r>
          </a:p>
          <a:p>
            <a:pPr eaLnBrk="1" hangingPunct="1">
              <a:lnSpc>
                <a:spcPct val="90000"/>
              </a:lnSpc>
              <a:buFontTx/>
              <a:buNone/>
            </a:pPr>
            <a:r>
              <a:rPr lang="cs-CZ" sz="2800" dirty="0" smtClean="0">
                <a:solidFill>
                  <a:srgbClr val="A50021"/>
                </a:solidFill>
              </a:rPr>
              <a:t>        </a:t>
            </a:r>
            <a:r>
              <a:rPr lang="cs-CZ" sz="2800" dirty="0" smtClean="0">
                <a:solidFill>
                  <a:srgbClr val="000066"/>
                </a:solidFill>
              </a:rPr>
              <a:t>v cytoplasmě, složky </a:t>
            </a:r>
            <a:r>
              <a:rPr lang="cs-CZ" sz="2800" dirty="0" err="1" smtClean="0">
                <a:solidFill>
                  <a:srgbClr val="000066"/>
                </a:solidFill>
              </a:rPr>
              <a:t>inflamasomů</a:t>
            </a:r>
            <a:endParaRPr lang="cs-CZ" sz="2800" dirty="0" smtClean="0">
              <a:solidFill>
                <a:srgbClr val="000066"/>
              </a:solidFill>
            </a:endParaRPr>
          </a:p>
          <a:p>
            <a:pPr eaLnBrk="1" hangingPunct="1">
              <a:lnSpc>
                <a:spcPct val="90000"/>
              </a:lnSpc>
            </a:pPr>
            <a:r>
              <a:rPr lang="cs-CZ" sz="2800" dirty="0" smtClean="0">
                <a:solidFill>
                  <a:srgbClr val="A50021"/>
                </a:solidFill>
              </a:rPr>
              <a:t>CLR </a:t>
            </a:r>
            <a:r>
              <a:rPr lang="cs-CZ" sz="2800" dirty="0" smtClean="0">
                <a:solidFill>
                  <a:srgbClr val="000066"/>
                </a:solidFill>
              </a:rPr>
              <a:t>(C-type </a:t>
            </a:r>
            <a:r>
              <a:rPr lang="cs-CZ" sz="2800" dirty="0" err="1" smtClean="0">
                <a:solidFill>
                  <a:srgbClr val="000066"/>
                </a:solidFill>
              </a:rPr>
              <a:t>lectin</a:t>
            </a:r>
            <a:r>
              <a:rPr lang="cs-CZ" sz="2800" dirty="0" smtClean="0">
                <a:solidFill>
                  <a:srgbClr val="000066"/>
                </a:solidFill>
              </a:rPr>
              <a:t> receptor)</a:t>
            </a:r>
          </a:p>
          <a:p>
            <a:pPr eaLnBrk="1" hangingPunct="1">
              <a:lnSpc>
                <a:spcPct val="90000"/>
              </a:lnSpc>
              <a:buFontTx/>
              <a:buNone/>
            </a:pPr>
            <a:r>
              <a:rPr lang="cs-CZ" sz="2800" dirty="0" smtClean="0">
                <a:solidFill>
                  <a:srgbClr val="A50021"/>
                </a:solidFill>
              </a:rPr>
              <a:t>         </a:t>
            </a:r>
            <a:r>
              <a:rPr lang="cs-CZ" sz="2800" dirty="0" smtClean="0">
                <a:solidFill>
                  <a:srgbClr val="000066"/>
                </a:solidFill>
              </a:rPr>
              <a:t>poznávají nekrotické buňky, </a:t>
            </a:r>
            <a:r>
              <a:rPr lang="cs-CZ" sz="2800" dirty="0" err="1" smtClean="0">
                <a:solidFill>
                  <a:srgbClr val="000066"/>
                </a:solidFill>
              </a:rPr>
              <a:t>manosové</a:t>
            </a:r>
            <a:r>
              <a:rPr lang="cs-CZ" sz="2800" dirty="0" smtClean="0">
                <a:solidFill>
                  <a:srgbClr val="000066"/>
                </a:solidFill>
              </a:rPr>
              <a:t> zbytky</a:t>
            </a:r>
          </a:p>
        </p:txBody>
      </p:sp>
    </p:spTree>
    <p:extLst>
      <p:ext uri="{BB962C8B-B14F-4D97-AF65-F5344CB8AC3E}">
        <p14:creationId xmlns:p14="http://schemas.microsoft.com/office/powerpoint/2010/main" val="7576281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457200" y="274638"/>
            <a:ext cx="8229600" cy="771525"/>
          </a:xfrm>
        </p:spPr>
        <p:txBody>
          <a:bodyPr/>
          <a:lstStyle/>
          <a:p>
            <a:pPr eaLnBrk="1" hangingPunct="1"/>
            <a:r>
              <a:rPr lang="cs-CZ" dirty="0" smtClean="0">
                <a:solidFill>
                  <a:srgbClr val="A50021"/>
                </a:solidFill>
              </a:rPr>
              <a:t>Vrozená imunita</a:t>
            </a:r>
          </a:p>
        </p:txBody>
      </p:sp>
      <p:sp>
        <p:nvSpPr>
          <p:cNvPr id="22531" name="Rectangle 3"/>
          <p:cNvSpPr>
            <a:spLocks noGrp="1" noChangeArrowheads="1"/>
          </p:cNvSpPr>
          <p:nvPr>
            <p:ph type="body" idx="4294967295"/>
          </p:nvPr>
        </p:nvSpPr>
        <p:spPr>
          <a:xfrm>
            <a:off x="323850" y="1268413"/>
            <a:ext cx="8569325" cy="4751387"/>
          </a:xfrm>
        </p:spPr>
        <p:txBody>
          <a:bodyPr/>
          <a:lstStyle/>
          <a:p>
            <a:pPr marL="469900" indent="-469900" eaLnBrk="1" hangingPunct="1">
              <a:lnSpc>
                <a:spcPct val="90000"/>
              </a:lnSpc>
              <a:buFontTx/>
              <a:buNone/>
            </a:pPr>
            <a:r>
              <a:rPr lang="cs-CZ" sz="2800" u="sng" dirty="0" smtClean="0">
                <a:solidFill>
                  <a:srgbClr val="A50021"/>
                </a:solidFill>
              </a:rPr>
              <a:t>Humorální složky</a:t>
            </a:r>
          </a:p>
          <a:p>
            <a:pPr marL="469900" indent="-469900" eaLnBrk="1" hangingPunct="1">
              <a:lnSpc>
                <a:spcPct val="90000"/>
              </a:lnSpc>
              <a:buFontTx/>
              <a:buNone/>
            </a:pPr>
            <a:endParaRPr lang="cs-CZ" sz="2800" dirty="0" smtClean="0">
              <a:solidFill>
                <a:srgbClr val="A50021"/>
              </a:solidFill>
            </a:endParaRPr>
          </a:p>
          <a:p>
            <a:pPr marL="469900" indent="-469900" eaLnBrk="1" hangingPunct="1">
              <a:lnSpc>
                <a:spcPct val="90000"/>
              </a:lnSpc>
              <a:buFontTx/>
              <a:buNone/>
            </a:pPr>
            <a:r>
              <a:rPr lang="cs-CZ" sz="2800" dirty="0" smtClean="0">
                <a:solidFill>
                  <a:srgbClr val="000066"/>
                </a:solidFill>
              </a:rPr>
              <a:t>Mikrobicidní faktory (lysozym, </a:t>
            </a:r>
            <a:r>
              <a:rPr lang="cs-CZ" sz="2800" dirty="0" err="1" smtClean="0">
                <a:solidFill>
                  <a:srgbClr val="000066"/>
                </a:solidFill>
              </a:rPr>
              <a:t>defensiny</a:t>
            </a:r>
            <a:r>
              <a:rPr lang="cs-CZ" sz="2800" dirty="0" smtClean="0">
                <a:solidFill>
                  <a:srgbClr val="000066"/>
                </a:solidFill>
              </a:rPr>
              <a:t>, </a:t>
            </a:r>
            <a:r>
              <a:rPr lang="cs-CZ" sz="2800" dirty="0" err="1" smtClean="0">
                <a:solidFill>
                  <a:srgbClr val="000066"/>
                </a:solidFill>
              </a:rPr>
              <a:t>kathelicidiny</a:t>
            </a:r>
            <a:r>
              <a:rPr lang="cs-CZ" sz="2800" dirty="0" smtClean="0">
                <a:solidFill>
                  <a:srgbClr val="000066"/>
                </a:solidFill>
              </a:rPr>
              <a:t> a další)</a:t>
            </a:r>
          </a:p>
          <a:p>
            <a:pPr marL="469900" indent="-469900" eaLnBrk="1" hangingPunct="1">
              <a:lnSpc>
                <a:spcPct val="90000"/>
              </a:lnSpc>
              <a:buFontTx/>
              <a:buNone/>
            </a:pPr>
            <a:r>
              <a:rPr lang="cs-CZ" sz="2800" dirty="0" smtClean="0">
                <a:solidFill>
                  <a:srgbClr val="000066"/>
                </a:solidFill>
              </a:rPr>
              <a:t>Histamin, </a:t>
            </a:r>
            <a:r>
              <a:rPr lang="cs-CZ" sz="2800" dirty="0" err="1" smtClean="0">
                <a:solidFill>
                  <a:srgbClr val="000066"/>
                </a:solidFill>
              </a:rPr>
              <a:t>eikosanoidy</a:t>
            </a:r>
            <a:endParaRPr lang="cs-CZ" sz="2800" dirty="0" smtClean="0">
              <a:solidFill>
                <a:srgbClr val="000066"/>
              </a:solidFill>
            </a:endParaRPr>
          </a:p>
          <a:p>
            <a:pPr marL="469900" indent="-469900" eaLnBrk="1" hangingPunct="1">
              <a:lnSpc>
                <a:spcPct val="90000"/>
              </a:lnSpc>
              <a:buFontTx/>
              <a:buNone/>
            </a:pPr>
            <a:r>
              <a:rPr lang="cs-CZ" sz="2800" b="1" dirty="0" smtClean="0">
                <a:solidFill>
                  <a:srgbClr val="000066"/>
                </a:solidFill>
              </a:rPr>
              <a:t>Komplementový systém</a:t>
            </a:r>
          </a:p>
          <a:p>
            <a:pPr marL="469900" indent="-469900" eaLnBrk="1" hangingPunct="1">
              <a:lnSpc>
                <a:spcPct val="90000"/>
              </a:lnSpc>
              <a:buFontTx/>
              <a:buNone/>
            </a:pPr>
            <a:r>
              <a:rPr lang="cs-CZ" sz="2800" dirty="0" err="1" smtClean="0">
                <a:solidFill>
                  <a:srgbClr val="000066"/>
                </a:solidFill>
              </a:rPr>
              <a:t>Pentraxiny</a:t>
            </a:r>
            <a:r>
              <a:rPr lang="cs-CZ" sz="2800" dirty="0" smtClean="0">
                <a:solidFill>
                  <a:srgbClr val="000066"/>
                </a:solidFill>
              </a:rPr>
              <a:t> (CRP, SAP, PTX3)</a:t>
            </a:r>
          </a:p>
          <a:p>
            <a:pPr marL="469900" indent="-469900" eaLnBrk="1" hangingPunct="1">
              <a:lnSpc>
                <a:spcPct val="90000"/>
              </a:lnSpc>
              <a:buFontTx/>
              <a:buNone/>
            </a:pPr>
            <a:r>
              <a:rPr lang="cs-CZ" sz="2800" dirty="0" err="1" smtClean="0">
                <a:solidFill>
                  <a:srgbClr val="000066"/>
                </a:solidFill>
              </a:rPr>
              <a:t>Kollektiny</a:t>
            </a:r>
            <a:r>
              <a:rPr lang="cs-CZ" sz="2800" dirty="0" smtClean="0">
                <a:solidFill>
                  <a:srgbClr val="000066"/>
                </a:solidFill>
              </a:rPr>
              <a:t> (MBL, SP-A, SP-B), </a:t>
            </a:r>
            <a:r>
              <a:rPr lang="cs-CZ" sz="2800" dirty="0" err="1" smtClean="0">
                <a:solidFill>
                  <a:srgbClr val="000066"/>
                </a:solidFill>
              </a:rPr>
              <a:t>Fikoliny</a:t>
            </a:r>
            <a:endParaRPr lang="cs-CZ" sz="2800" dirty="0" smtClean="0">
              <a:solidFill>
                <a:srgbClr val="000066"/>
              </a:solidFill>
            </a:endParaRPr>
          </a:p>
          <a:p>
            <a:pPr marL="469900" indent="-469900" eaLnBrk="1" hangingPunct="1">
              <a:lnSpc>
                <a:spcPct val="90000"/>
              </a:lnSpc>
              <a:buFontTx/>
              <a:buNone/>
            </a:pPr>
            <a:r>
              <a:rPr lang="cs-CZ" sz="2800" dirty="0" err="1" smtClean="0">
                <a:solidFill>
                  <a:srgbClr val="000066"/>
                </a:solidFill>
              </a:rPr>
              <a:t>Cytokiny</a:t>
            </a:r>
            <a:r>
              <a:rPr lang="cs-CZ" sz="2800" dirty="0" smtClean="0">
                <a:solidFill>
                  <a:srgbClr val="000066"/>
                </a:solidFill>
              </a:rPr>
              <a:t> (Interferony </a:t>
            </a:r>
            <a:r>
              <a:rPr lang="cs-CZ" sz="2800" dirty="0" err="1" smtClean="0">
                <a:solidFill>
                  <a:srgbClr val="000066"/>
                </a:solidFill>
                <a:latin typeface="Symbol" pitchFamily="18" charset="2"/>
              </a:rPr>
              <a:t>a,b</a:t>
            </a:r>
            <a:r>
              <a:rPr lang="cs-CZ" sz="2800" dirty="0" smtClean="0">
                <a:solidFill>
                  <a:srgbClr val="000066"/>
                </a:solidFill>
                <a:latin typeface="Symbol" pitchFamily="18" charset="2"/>
              </a:rPr>
              <a:t>, g, </a:t>
            </a:r>
            <a:r>
              <a:rPr lang="cs-CZ" sz="2800" dirty="0" err="1" smtClean="0">
                <a:solidFill>
                  <a:srgbClr val="000066"/>
                </a:solidFill>
              </a:rPr>
              <a:t>TNF</a:t>
            </a:r>
            <a:r>
              <a:rPr lang="cs-CZ" sz="2800" dirty="0" err="1" smtClean="0">
                <a:solidFill>
                  <a:srgbClr val="000066"/>
                </a:solidFill>
                <a:latin typeface="Symbol" pitchFamily="18" charset="2"/>
              </a:rPr>
              <a:t>a</a:t>
            </a:r>
            <a:r>
              <a:rPr lang="cs-CZ" sz="2800" dirty="0" smtClean="0">
                <a:solidFill>
                  <a:srgbClr val="000066"/>
                </a:solidFill>
                <a:latin typeface="Symbol" pitchFamily="18" charset="2"/>
              </a:rPr>
              <a:t>, </a:t>
            </a:r>
            <a:r>
              <a:rPr lang="cs-CZ" sz="2800" dirty="0" smtClean="0">
                <a:solidFill>
                  <a:srgbClr val="000066"/>
                </a:solidFill>
              </a:rPr>
              <a:t>IL-1, IL-6,</a:t>
            </a:r>
          </a:p>
          <a:p>
            <a:pPr marL="469900" indent="-469900" eaLnBrk="1" hangingPunct="1">
              <a:lnSpc>
                <a:spcPct val="90000"/>
              </a:lnSpc>
              <a:buFontTx/>
              <a:buNone/>
            </a:pPr>
            <a:r>
              <a:rPr lang="cs-CZ" sz="2800" dirty="0" smtClean="0">
                <a:solidFill>
                  <a:srgbClr val="000066"/>
                </a:solidFill>
                <a:latin typeface="Symbol" pitchFamily="18" charset="2"/>
              </a:rPr>
              <a:t>    </a:t>
            </a:r>
            <a:r>
              <a:rPr lang="cs-CZ" sz="2800" dirty="0" err="1" smtClean="0">
                <a:solidFill>
                  <a:srgbClr val="000066"/>
                </a:solidFill>
              </a:rPr>
              <a:t>chemokiny</a:t>
            </a:r>
            <a:r>
              <a:rPr lang="cs-CZ" sz="2800" dirty="0" smtClean="0">
                <a:solidFill>
                  <a:srgbClr val="000066"/>
                </a:solidFill>
              </a:rPr>
              <a:t>)</a:t>
            </a:r>
            <a:endParaRPr lang="cs-CZ" sz="2800" dirty="0" smtClean="0">
              <a:solidFill>
                <a:srgbClr val="000066"/>
              </a:solidFill>
              <a:latin typeface="Symbol" pitchFamily="18" charset="2"/>
            </a:endParaRPr>
          </a:p>
          <a:p>
            <a:pPr marL="469900" indent="-469900" eaLnBrk="1" hangingPunct="1">
              <a:lnSpc>
                <a:spcPct val="90000"/>
              </a:lnSpc>
              <a:buFontTx/>
              <a:buNone/>
            </a:pPr>
            <a:endParaRPr lang="cs-CZ" sz="2800" dirty="0" smtClean="0">
              <a:solidFill>
                <a:srgbClr val="000066"/>
              </a:solidFill>
            </a:endParaRPr>
          </a:p>
        </p:txBody>
      </p:sp>
    </p:spTree>
    <p:extLst>
      <p:ext uri="{BB962C8B-B14F-4D97-AF65-F5344CB8AC3E}">
        <p14:creationId xmlns:p14="http://schemas.microsoft.com/office/powerpoint/2010/main" val="9106959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Solubilní PRR</a:t>
            </a:r>
            <a:endParaRPr lang="cs-CZ"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8" y="1412776"/>
            <a:ext cx="9172208" cy="5335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ovéPole 5"/>
          <p:cNvSpPr txBox="1"/>
          <p:nvPr/>
        </p:nvSpPr>
        <p:spPr>
          <a:xfrm>
            <a:off x="742940" y="6577607"/>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32271818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7715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dirty="0" smtClean="0">
                <a:solidFill>
                  <a:srgbClr val="A50021"/>
                </a:solidFill>
              </a:rPr>
              <a:t>Vrozená imunita</a:t>
            </a:r>
          </a:p>
        </p:txBody>
      </p:sp>
      <p:sp>
        <p:nvSpPr>
          <p:cNvPr id="4" name="Rectangle 3"/>
          <p:cNvSpPr txBox="1">
            <a:spLocks noChangeArrowheads="1"/>
          </p:cNvSpPr>
          <p:nvPr/>
        </p:nvSpPr>
        <p:spPr>
          <a:xfrm>
            <a:off x="323850" y="1268413"/>
            <a:ext cx="8569325" cy="475138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9900" indent="-469900">
              <a:lnSpc>
                <a:spcPct val="90000"/>
              </a:lnSpc>
              <a:buFontTx/>
              <a:buNone/>
            </a:pPr>
            <a:r>
              <a:rPr lang="cs-CZ" sz="2800" u="sng" dirty="0" smtClean="0">
                <a:solidFill>
                  <a:srgbClr val="A50021"/>
                </a:solidFill>
              </a:rPr>
              <a:t>Humorální složky</a:t>
            </a:r>
          </a:p>
          <a:p>
            <a:pPr marL="469900" indent="-469900">
              <a:lnSpc>
                <a:spcPct val="90000"/>
              </a:lnSpc>
              <a:buFontTx/>
              <a:buNone/>
            </a:pPr>
            <a:endParaRPr lang="cs-CZ" sz="2800" dirty="0" smtClean="0">
              <a:solidFill>
                <a:srgbClr val="A50021"/>
              </a:solidFill>
            </a:endParaRPr>
          </a:p>
          <a:p>
            <a:pPr marL="469900" indent="-469900">
              <a:lnSpc>
                <a:spcPct val="90000"/>
              </a:lnSpc>
              <a:buFontTx/>
              <a:buNone/>
            </a:pPr>
            <a:r>
              <a:rPr lang="cs-CZ" sz="2800" b="1" dirty="0" err="1" smtClean="0">
                <a:solidFill>
                  <a:srgbClr val="000066"/>
                </a:solidFill>
              </a:rPr>
              <a:t>Pentraxiny</a:t>
            </a:r>
            <a:r>
              <a:rPr lang="cs-CZ" sz="2800" b="1" dirty="0" smtClean="0">
                <a:solidFill>
                  <a:srgbClr val="000066"/>
                </a:solidFill>
              </a:rPr>
              <a:t> (CRP, SAP – sérový amyloid P, PTX3)</a:t>
            </a:r>
          </a:p>
          <a:p>
            <a:pPr marL="469900" indent="-469900">
              <a:lnSpc>
                <a:spcPct val="90000"/>
              </a:lnSpc>
              <a:buFontTx/>
              <a:buNone/>
            </a:pPr>
            <a:r>
              <a:rPr lang="cs-CZ" sz="2800" dirty="0" smtClean="0">
                <a:solidFill>
                  <a:srgbClr val="000066"/>
                </a:solidFill>
              </a:rPr>
              <a:t>CRP a SAP – produkovány buňkami jater</a:t>
            </a:r>
          </a:p>
          <a:p>
            <a:pPr marL="469900" indent="-469900">
              <a:lnSpc>
                <a:spcPct val="90000"/>
              </a:lnSpc>
              <a:buFontTx/>
              <a:buNone/>
            </a:pPr>
            <a:r>
              <a:rPr lang="cs-CZ" sz="2800" dirty="0" smtClean="0">
                <a:solidFill>
                  <a:srgbClr val="000066"/>
                </a:solidFill>
              </a:rPr>
              <a:t>PTX3 produkován dendritickými buňkami, makrofágy a endotelem v odpovědi na vazbu na TLR a </a:t>
            </a:r>
            <a:r>
              <a:rPr lang="cs-CZ" sz="2800" dirty="0" err="1" smtClean="0">
                <a:solidFill>
                  <a:srgbClr val="000066"/>
                </a:solidFill>
              </a:rPr>
              <a:t>cytokiny</a:t>
            </a:r>
            <a:endParaRPr lang="cs-CZ" sz="2800" dirty="0" smtClean="0">
              <a:solidFill>
                <a:srgbClr val="000066"/>
              </a:solidFill>
            </a:endParaRPr>
          </a:p>
          <a:p>
            <a:pPr marL="469900" indent="-469900">
              <a:lnSpc>
                <a:spcPct val="90000"/>
              </a:lnSpc>
              <a:buFontTx/>
              <a:buNone/>
            </a:pPr>
            <a:r>
              <a:rPr lang="cs-CZ" sz="2800" dirty="0" smtClean="0">
                <a:solidFill>
                  <a:srgbClr val="000066"/>
                </a:solidFill>
              </a:rPr>
              <a:t>CRP a SAP se váží na různá místa buněčných stěn bakterií plísní a </a:t>
            </a:r>
            <a:r>
              <a:rPr lang="cs-CZ" sz="2800" dirty="0" err="1" smtClean="0">
                <a:solidFill>
                  <a:srgbClr val="000066"/>
                </a:solidFill>
              </a:rPr>
              <a:t>apoptotických</a:t>
            </a:r>
            <a:r>
              <a:rPr lang="cs-CZ" sz="2800" dirty="0" smtClean="0">
                <a:solidFill>
                  <a:srgbClr val="000066"/>
                </a:solidFill>
              </a:rPr>
              <a:t> buněk obsahujících </a:t>
            </a:r>
            <a:r>
              <a:rPr lang="cs-CZ" sz="2800" dirty="0" err="1" smtClean="0">
                <a:solidFill>
                  <a:srgbClr val="000066"/>
                </a:solidFill>
              </a:rPr>
              <a:t>fodatidylcholin</a:t>
            </a:r>
            <a:r>
              <a:rPr lang="cs-CZ" sz="2800" dirty="0" smtClean="0">
                <a:solidFill>
                  <a:srgbClr val="000066"/>
                </a:solidFill>
              </a:rPr>
              <a:t> a </a:t>
            </a:r>
            <a:r>
              <a:rPr lang="cs-CZ" sz="2800" dirty="0" err="1" smtClean="0">
                <a:solidFill>
                  <a:srgbClr val="000066"/>
                </a:solidFill>
              </a:rPr>
              <a:t>fosfatidylmetanolamin</a:t>
            </a:r>
            <a:endParaRPr lang="cs-CZ" sz="2800" dirty="0">
              <a:solidFill>
                <a:srgbClr val="000066"/>
              </a:solidFill>
            </a:endParaRPr>
          </a:p>
          <a:p>
            <a:pPr marL="469900" indent="-469900">
              <a:lnSpc>
                <a:spcPct val="90000"/>
              </a:lnSpc>
              <a:buFontTx/>
              <a:buNone/>
            </a:pPr>
            <a:r>
              <a:rPr lang="cs-CZ" sz="2800" dirty="0" smtClean="0">
                <a:solidFill>
                  <a:srgbClr val="000066"/>
                </a:solidFill>
              </a:rPr>
              <a:t>PTX – vazba na vybrané typy gram-positivních i negativních bakterií, viry a plísně, </a:t>
            </a:r>
            <a:r>
              <a:rPr lang="cs-CZ" sz="2800" dirty="0" err="1" smtClean="0">
                <a:solidFill>
                  <a:srgbClr val="000066"/>
                </a:solidFill>
              </a:rPr>
              <a:t>apoptotické</a:t>
            </a:r>
            <a:r>
              <a:rPr lang="cs-CZ" sz="2800" dirty="0" smtClean="0">
                <a:solidFill>
                  <a:srgbClr val="000066"/>
                </a:solidFill>
              </a:rPr>
              <a:t> buňky</a:t>
            </a:r>
          </a:p>
          <a:p>
            <a:pPr marL="469900" indent="-469900">
              <a:lnSpc>
                <a:spcPct val="90000"/>
              </a:lnSpc>
              <a:buFontTx/>
              <a:buNone/>
            </a:pPr>
            <a:r>
              <a:rPr lang="cs-CZ" sz="2800" dirty="0" smtClean="0">
                <a:solidFill>
                  <a:srgbClr val="000066"/>
                </a:solidFill>
              </a:rPr>
              <a:t>Všechny tři aktivují komplement vazbou na složku C1q</a:t>
            </a:r>
          </a:p>
          <a:p>
            <a:pPr marL="469900" indent="-469900">
              <a:lnSpc>
                <a:spcPct val="90000"/>
              </a:lnSpc>
              <a:buFontTx/>
              <a:buNone/>
            </a:pPr>
            <a:endParaRPr lang="cs-CZ" sz="2800" dirty="0" smtClean="0">
              <a:solidFill>
                <a:srgbClr val="000066"/>
              </a:solidFill>
            </a:endParaRPr>
          </a:p>
        </p:txBody>
      </p:sp>
    </p:spTree>
    <p:extLst>
      <p:ext uri="{BB962C8B-B14F-4D97-AF65-F5344CB8AC3E}">
        <p14:creationId xmlns:p14="http://schemas.microsoft.com/office/powerpoint/2010/main" val="41779694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7715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dirty="0" smtClean="0">
                <a:solidFill>
                  <a:srgbClr val="A50021"/>
                </a:solidFill>
              </a:rPr>
              <a:t>Vrozená imunita</a:t>
            </a:r>
          </a:p>
        </p:txBody>
      </p:sp>
      <p:sp>
        <p:nvSpPr>
          <p:cNvPr id="3" name="Rectangle 3"/>
          <p:cNvSpPr txBox="1">
            <a:spLocks noChangeArrowheads="1"/>
          </p:cNvSpPr>
          <p:nvPr/>
        </p:nvSpPr>
        <p:spPr>
          <a:xfrm>
            <a:off x="323850" y="1268413"/>
            <a:ext cx="8569325" cy="475138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9900" indent="-469900">
              <a:lnSpc>
                <a:spcPct val="90000"/>
              </a:lnSpc>
              <a:buFontTx/>
              <a:buNone/>
            </a:pPr>
            <a:r>
              <a:rPr lang="cs-CZ" sz="2800" u="sng" dirty="0" smtClean="0">
                <a:solidFill>
                  <a:srgbClr val="A50021"/>
                </a:solidFill>
              </a:rPr>
              <a:t>Humorální složky</a:t>
            </a:r>
          </a:p>
          <a:p>
            <a:pPr marL="469900" indent="-469900">
              <a:lnSpc>
                <a:spcPct val="90000"/>
              </a:lnSpc>
              <a:buFontTx/>
              <a:buNone/>
            </a:pPr>
            <a:r>
              <a:rPr lang="cs-CZ" sz="2800" b="1" dirty="0" err="1" smtClean="0">
                <a:solidFill>
                  <a:srgbClr val="000066"/>
                </a:solidFill>
              </a:rPr>
              <a:t>Kolektiny</a:t>
            </a:r>
            <a:r>
              <a:rPr lang="cs-CZ" sz="2800" b="1" dirty="0" smtClean="0">
                <a:solidFill>
                  <a:srgbClr val="000066"/>
                </a:solidFill>
              </a:rPr>
              <a:t> (MBL, SP-A, SP-D)</a:t>
            </a:r>
          </a:p>
          <a:p>
            <a:pPr marL="469900" indent="-469900">
              <a:lnSpc>
                <a:spcPct val="90000"/>
              </a:lnSpc>
              <a:buFontTx/>
              <a:buNone/>
            </a:pPr>
            <a:r>
              <a:rPr lang="cs-CZ" sz="2800" dirty="0" smtClean="0">
                <a:solidFill>
                  <a:srgbClr val="000066"/>
                </a:solidFill>
              </a:rPr>
              <a:t>MBL = </a:t>
            </a:r>
            <a:r>
              <a:rPr lang="cs-CZ" sz="2800" dirty="0" err="1" smtClean="0">
                <a:solidFill>
                  <a:srgbClr val="000066"/>
                </a:solidFill>
              </a:rPr>
              <a:t>Mannose</a:t>
            </a:r>
            <a:r>
              <a:rPr lang="cs-CZ" sz="2800" dirty="0" smtClean="0">
                <a:solidFill>
                  <a:srgbClr val="000066"/>
                </a:solidFill>
              </a:rPr>
              <a:t> </a:t>
            </a:r>
            <a:r>
              <a:rPr lang="cs-CZ" sz="2800" dirty="0" err="1" smtClean="0">
                <a:solidFill>
                  <a:srgbClr val="000066"/>
                </a:solidFill>
              </a:rPr>
              <a:t>binding</a:t>
            </a:r>
            <a:r>
              <a:rPr lang="cs-CZ" sz="2800" dirty="0" smtClean="0">
                <a:solidFill>
                  <a:srgbClr val="000066"/>
                </a:solidFill>
              </a:rPr>
              <a:t> </a:t>
            </a:r>
            <a:r>
              <a:rPr lang="cs-CZ" sz="2800" dirty="0" err="1" smtClean="0">
                <a:solidFill>
                  <a:srgbClr val="000066"/>
                </a:solidFill>
              </a:rPr>
              <a:t>Lectin</a:t>
            </a:r>
            <a:r>
              <a:rPr lang="cs-CZ" sz="2800" dirty="0" smtClean="0">
                <a:solidFill>
                  <a:srgbClr val="000066"/>
                </a:solidFill>
              </a:rPr>
              <a:t> - vazba </a:t>
            </a:r>
            <a:r>
              <a:rPr lang="cs-CZ" sz="2800" dirty="0" err="1">
                <a:solidFill>
                  <a:srgbClr val="000066"/>
                </a:solidFill>
              </a:rPr>
              <a:t>m</a:t>
            </a:r>
            <a:r>
              <a:rPr lang="cs-CZ" sz="2800" dirty="0" err="1" smtClean="0">
                <a:solidFill>
                  <a:srgbClr val="000066"/>
                </a:solidFill>
              </a:rPr>
              <a:t>anozových</a:t>
            </a:r>
            <a:r>
              <a:rPr lang="cs-CZ" sz="2800" dirty="0" smtClean="0">
                <a:solidFill>
                  <a:srgbClr val="000066"/>
                </a:solidFill>
              </a:rPr>
              <a:t> zbytků ve stěnách </a:t>
            </a:r>
            <a:r>
              <a:rPr lang="cs-CZ" sz="2800" dirty="0" err="1" smtClean="0">
                <a:solidFill>
                  <a:srgbClr val="000066"/>
                </a:solidFill>
              </a:rPr>
              <a:t>bakterí</a:t>
            </a:r>
            <a:endParaRPr lang="cs-CZ" sz="2800" dirty="0" smtClean="0">
              <a:solidFill>
                <a:srgbClr val="000066"/>
              </a:solidFill>
            </a:endParaRPr>
          </a:p>
          <a:p>
            <a:pPr marL="469900" indent="-469900">
              <a:lnSpc>
                <a:spcPct val="90000"/>
              </a:lnSpc>
              <a:buFontTx/>
              <a:buNone/>
            </a:pPr>
            <a:r>
              <a:rPr lang="cs-CZ" sz="2800" dirty="0" smtClean="0">
                <a:solidFill>
                  <a:srgbClr val="000066"/>
                </a:solidFill>
              </a:rPr>
              <a:t>SP-A, SP-D =  </a:t>
            </a:r>
            <a:r>
              <a:rPr lang="cs-CZ" sz="2800" dirty="0" err="1" smtClean="0">
                <a:solidFill>
                  <a:srgbClr val="000066"/>
                </a:solidFill>
              </a:rPr>
              <a:t>Surfactant</a:t>
            </a:r>
            <a:r>
              <a:rPr lang="cs-CZ" sz="2800" dirty="0" smtClean="0">
                <a:solidFill>
                  <a:srgbClr val="000066"/>
                </a:solidFill>
              </a:rPr>
              <a:t> protein </a:t>
            </a:r>
            <a:r>
              <a:rPr lang="cs-CZ" sz="2800" dirty="0">
                <a:solidFill>
                  <a:srgbClr val="000066"/>
                </a:solidFill>
              </a:rPr>
              <a:t>A, </a:t>
            </a:r>
            <a:r>
              <a:rPr lang="cs-CZ" sz="2800" dirty="0" err="1">
                <a:solidFill>
                  <a:srgbClr val="000066"/>
                </a:solidFill>
              </a:rPr>
              <a:t>Surfactant</a:t>
            </a:r>
            <a:r>
              <a:rPr lang="cs-CZ" sz="2800" dirty="0">
                <a:solidFill>
                  <a:srgbClr val="000066"/>
                </a:solidFill>
              </a:rPr>
              <a:t> protein </a:t>
            </a:r>
            <a:r>
              <a:rPr lang="cs-CZ" sz="2800" dirty="0" smtClean="0">
                <a:solidFill>
                  <a:srgbClr val="000066"/>
                </a:solidFill>
              </a:rPr>
              <a:t>D – opsoniny, nacházejí </a:t>
            </a:r>
            <a:r>
              <a:rPr lang="cs-CZ" sz="2800" dirty="0">
                <a:solidFill>
                  <a:srgbClr val="000066"/>
                </a:solidFill>
              </a:rPr>
              <a:t>se v plicních </a:t>
            </a:r>
            <a:r>
              <a:rPr lang="cs-CZ" sz="2800" dirty="0" smtClean="0">
                <a:solidFill>
                  <a:srgbClr val="000066"/>
                </a:solidFill>
              </a:rPr>
              <a:t>sklípcích, </a:t>
            </a:r>
          </a:p>
          <a:p>
            <a:pPr marL="469900" indent="-469900">
              <a:lnSpc>
                <a:spcPct val="90000"/>
              </a:lnSpc>
              <a:buFontTx/>
              <a:buNone/>
            </a:pPr>
            <a:r>
              <a:rPr lang="cs-CZ" sz="2800" dirty="0" smtClean="0">
                <a:solidFill>
                  <a:srgbClr val="000066"/>
                </a:solidFill>
              </a:rPr>
              <a:t>Funkce – inhibice růstu bakterií, spolupráce s alveolárními makrofágy </a:t>
            </a:r>
          </a:p>
          <a:p>
            <a:pPr marL="469900" indent="-469900">
              <a:lnSpc>
                <a:spcPct val="90000"/>
              </a:lnSpc>
              <a:buFontTx/>
              <a:buNone/>
            </a:pPr>
            <a:r>
              <a:rPr lang="cs-CZ" sz="2800" b="1" dirty="0" err="1" smtClean="0">
                <a:solidFill>
                  <a:srgbClr val="000066"/>
                </a:solidFill>
              </a:rPr>
              <a:t>Fikoliny</a:t>
            </a:r>
            <a:r>
              <a:rPr lang="cs-CZ" sz="2800" b="1" dirty="0" smtClean="0">
                <a:solidFill>
                  <a:srgbClr val="000066"/>
                </a:solidFill>
              </a:rPr>
              <a:t> </a:t>
            </a:r>
            <a:r>
              <a:rPr lang="cs-CZ" sz="2800" dirty="0" smtClean="0">
                <a:solidFill>
                  <a:srgbClr val="000066"/>
                </a:solidFill>
              </a:rPr>
              <a:t>– N-</a:t>
            </a:r>
            <a:r>
              <a:rPr lang="cs-CZ" sz="2800" dirty="0" err="1" smtClean="0">
                <a:solidFill>
                  <a:srgbClr val="000066"/>
                </a:solidFill>
              </a:rPr>
              <a:t>acetylglukosoamin</a:t>
            </a:r>
            <a:r>
              <a:rPr lang="cs-CZ" sz="2800" dirty="0" smtClean="0">
                <a:solidFill>
                  <a:srgbClr val="000066"/>
                </a:solidFill>
              </a:rPr>
              <a:t> a </a:t>
            </a:r>
            <a:r>
              <a:rPr lang="cs-CZ" sz="2800" dirty="0" err="1" smtClean="0">
                <a:solidFill>
                  <a:srgbClr val="000066"/>
                </a:solidFill>
              </a:rPr>
              <a:t>lipoteichová</a:t>
            </a:r>
            <a:r>
              <a:rPr lang="cs-CZ" sz="2800" dirty="0" smtClean="0">
                <a:solidFill>
                  <a:srgbClr val="000066"/>
                </a:solidFill>
              </a:rPr>
              <a:t> kyselina – součást buněčné stěny </a:t>
            </a:r>
            <a:r>
              <a:rPr lang="cs-CZ" sz="2800" dirty="0" err="1" smtClean="0">
                <a:solidFill>
                  <a:srgbClr val="000066"/>
                </a:solidFill>
              </a:rPr>
              <a:t>grampozitivních</a:t>
            </a:r>
            <a:r>
              <a:rPr lang="cs-CZ" sz="2800" dirty="0" smtClean="0">
                <a:solidFill>
                  <a:srgbClr val="000066"/>
                </a:solidFill>
              </a:rPr>
              <a:t> bakterií</a:t>
            </a:r>
          </a:p>
          <a:p>
            <a:pPr marL="469900" indent="-469900">
              <a:lnSpc>
                <a:spcPct val="90000"/>
              </a:lnSpc>
              <a:buFontTx/>
              <a:buNone/>
            </a:pPr>
            <a:r>
              <a:rPr lang="cs-CZ" sz="2800" dirty="0" err="1" smtClean="0">
                <a:solidFill>
                  <a:srgbClr val="000066"/>
                </a:solidFill>
              </a:rPr>
              <a:t>Cytokiny</a:t>
            </a:r>
            <a:r>
              <a:rPr lang="cs-CZ" sz="2800" dirty="0" smtClean="0">
                <a:solidFill>
                  <a:srgbClr val="000066"/>
                </a:solidFill>
              </a:rPr>
              <a:t> (Interferony </a:t>
            </a:r>
            <a:r>
              <a:rPr lang="cs-CZ" sz="2800" dirty="0" err="1" smtClean="0">
                <a:solidFill>
                  <a:srgbClr val="000066"/>
                </a:solidFill>
                <a:latin typeface="Symbol" pitchFamily="18" charset="2"/>
              </a:rPr>
              <a:t>a,b</a:t>
            </a:r>
            <a:r>
              <a:rPr lang="cs-CZ" sz="2800" dirty="0" smtClean="0">
                <a:solidFill>
                  <a:srgbClr val="000066"/>
                </a:solidFill>
                <a:latin typeface="Symbol" pitchFamily="18" charset="2"/>
              </a:rPr>
              <a:t>, g, </a:t>
            </a:r>
            <a:r>
              <a:rPr lang="cs-CZ" sz="2800" dirty="0" err="1" smtClean="0">
                <a:solidFill>
                  <a:srgbClr val="000066"/>
                </a:solidFill>
              </a:rPr>
              <a:t>TNF</a:t>
            </a:r>
            <a:r>
              <a:rPr lang="cs-CZ" sz="2800" dirty="0" err="1" smtClean="0">
                <a:solidFill>
                  <a:srgbClr val="000066"/>
                </a:solidFill>
                <a:latin typeface="Symbol" pitchFamily="18" charset="2"/>
              </a:rPr>
              <a:t>a</a:t>
            </a:r>
            <a:r>
              <a:rPr lang="cs-CZ" sz="2800" dirty="0" smtClean="0">
                <a:solidFill>
                  <a:srgbClr val="000066"/>
                </a:solidFill>
                <a:latin typeface="Symbol" pitchFamily="18" charset="2"/>
              </a:rPr>
              <a:t>, </a:t>
            </a:r>
            <a:r>
              <a:rPr lang="cs-CZ" sz="2800" dirty="0" smtClean="0">
                <a:solidFill>
                  <a:srgbClr val="000066"/>
                </a:solidFill>
              </a:rPr>
              <a:t>IL-1, IL-6,</a:t>
            </a:r>
          </a:p>
          <a:p>
            <a:pPr marL="469900" indent="-469900">
              <a:lnSpc>
                <a:spcPct val="90000"/>
              </a:lnSpc>
              <a:buFontTx/>
              <a:buNone/>
            </a:pPr>
            <a:r>
              <a:rPr lang="cs-CZ" sz="2800" dirty="0" smtClean="0">
                <a:solidFill>
                  <a:srgbClr val="000066"/>
                </a:solidFill>
                <a:latin typeface="Symbol" pitchFamily="18" charset="2"/>
              </a:rPr>
              <a:t>    </a:t>
            </a:r>
            <a:r>
              <a:rPr lang="cs-CZ" sz="2800" dirty="0" err="1" smtClean="0">
                <a:solidFill>
                  <a:srgbClr val="000066"/>
                </a:solidFill>
              </a:rPr>
              <a:t>chemokiny</a:t>
            </a:r>
            <a:r>
              <a:rPr lang="cs-CZ" sz="2800" dirty="0" smtClean="0">
                <a:solidFill>
                  <a:srgbClr val="000066"/>
                </a:solidFill>
              </a:rPr>
              <a:t>)</a:t>
            </a:r>
            <a:endParaRPr lang="cs-CZ" sz="2800" dirty="0" smtClean="0">
              <a:solidFill>
                <a:srgbClr val="000066"/>
              </a:solidFill>
              <a:latin typeface="Symbol" pitchFamily="18" charset="2"/>
            </a:endParaRPr>
          </a:p>
          <a:p>
            <a:pPr marL="469900" indent="-469900">
              <a:lnSpc>
                <a:spcPct val="90000"/>
              </a:lnSpc>
              <a:buFontTx/>
              <a:buNone/>
            </a:pPr>
            <a:endParaRPr lang="cs-CZ" sz="2800" dirty="0" smtClean="0">
              <a:solidFill>
                <a:srgbClr val="000066"/>
              </a:solidFill>
            </a:endParaRPr>
          </a:p>
        </p:txBody>
      </p:sp>
    </p:spTree>
    <p:extLst>
      <p:ext uri="{BB962C8B-B14F-4D97-AF65-F5344CB8AC3E}">
        <p14:creationId xmlns:p14="http://schemas.microsoft.com/office/powerpoint/2010/main" val="11830203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cs-CZ" sz="3200" b="1" smtClean="0">
                <a:solidFill>
                  <a:srgbClr val="000066"/>
                </a:solidFill>
                <a:latin typeface="Tahoma" pitchFamily="34" charset="0"/>
              </a:rPr>
              <a:t>Antimikrobiální peptidy</a:t>
            </a:r>
          </a:p>
        </p:txBody>
      </p:sp>
      <p:sp>
        <p:nvSpPr>
          <p:cNvPr id="20483" name="Rectangle 3"/>
          <p:cNvSpPr>
            <a:spLocks noGrp="1" noChangeArrowheads="1"/>
          </p:cNvSpPr>
          <p:nvPr>
            <p:ph type="body" idx="1"/>
          </p:nvPr>
        </p:nvSpPr>
        <p:spPr>
          <a:xfrm>
            <a:off x="468313" y="1600200"/>
            <a:ext cx="8496300" cy="5068888"/>
          </a:xfrm>
        </p:spPr>
        <p:txBody>
          <a:bodyPr/>
          <a:lstStyle/>
          <a:p>
            <a:pPr eaLnBrk="1" hangingPunct="1"/>
            <a:r>
              <a:rPr lang="cs-CZ" sz="2800" smtClean="0">
                <a:solidFill>
                  <a:srgbClr val="000066"/>
                </a:solidFill>
                <a:latin typeface="Tahoma" pitchFamily="34" charset="0"/>
              </a:rPr>
              <a:t>Endogenní </a:t>
            </a:r>
            <a:r>
              <a:rPr lang="cs-CZ" sz="2800" smtClean="0">
                <a:solidFill>
                  <a:srgbClr val="A50021"/>
                </a:solidFill>
                <a:latin typeface="Tahoma" pitchFamily="34" charset="0"/>
              </a:rPr>
              <a:t>antibiotika</a:t>
            </a:r>
            <a:r>
              <a:rPr lang="cs-CZ" sz="2800" smtClean="0">
                <a:solidFill>
                  <a:srgbClr val="000066"/>
                </a:solidFill>
                <a:latin typeface="Tahoma" pitchFamily="34" charset="0"/>
              </a:rPr>
              <a:t>.</a:t>
            </a:r>
          </a:p>
          <a:p>
            <a:pPr eaLnBrk="1" hangingPunct="1"/>
            <a:r>
              <a:rPr lang="cs-CZ" sz="2800" smtClean="0">
                <a:solidFill>
                  <a:srgbClr val="000066"/>
                </a:solidFill>
                <a:latin typeface="Tahoma" pitchFamily="34" charset="0"/>
              </a:rPr>
              <a:t>Charakterizováno asi 20 různých proteinů.</a:t>
            </a:r>
          </a:p>
          <a:p>
            <a:pPr eaLnBrk="1" hangingPunct="1"/>
            <a:r>
              <a:rPr lang="cs-CZ" sz="2800" smtClean="0">
                <a:solidFill>
                  <a:srgbClr val="000066"/>
                </a:solidFill>
                <a:latin typeface="Tahoma" pitchFamily="34" charset="0"/>
              </a:rPr>
              <a:t>Tvořeny keratinocyty, mastocyty, buňkami ekkrinních žláz, ale též neutrofilními granulocyty a buňkami</a:t>
            </a:r>
            <a:r>
              <a:rPr lang="en-US" sz="2800" smtClean="0">
                <a:solidFill>
                  <a:srgbClr val="000066"/>
                </a:solidFill>
                <a:latin typeface="Tahoma" pitchFamily="34" charset="0"/>
              </a:rPr>
              <a:t> NK</a:t>
            </a:r>
            <a:r>
              <a:rPr lang="cs-CZ" sz="2800" smtClean="0">
                <a:solidFill>
                  <a:srgbClr val="000066"/>
                </a:solidFill>
                <a:latin typeface="Tahoma" pitchFamily="34" charset="0"/>
              </a:rPr>
              <a:t>.</a:t>
            </a:r>
          </a:p>
          <a:p>
            <a:pPr eaLnBrk="1" hangingPunct="1"/>
            <a:r>
              <a:rPr lang="cs-CZ" sz="2800" smtClean="0">
                <a:solidFill>
                  <a:srgbClr val="000066"/>
                </a:solidFill>
                <a:latin typeface="Tahoma" pitchFamily="34" charset="0"/>
              </a:rPr>
              <a:t>Spouštějí a koordinují aktivitu řady složek vrozeného a adaptivního imunitního systému</a:t>
            </a:r>
          </a:p>
          <a:p>
            <a:pPr eaLnBrk="1" hangingPunct="1">
              <a:buFontTx/>
              <a:buNone/>
            </a:pPr>
            <a:r>
              <a:rPr lang="cs-CZ" sz="2800" smtClean="0">
                <a:solidFill>
                  <a:srgbClr val="000066"/>
                </a:solidFill>
                <a:latin typeface="Tahoma" pitchFamily="34" charset="0"/>
              </a:rPr>
              <a:t>   </a:t>
            </a:r>
            <a:r>
              <a:rPr lang="cs-CZ" sz="2800" smtClean="0">
                <a:solidFill>
                  <a:srgbClr val="A50021"/>
                </a:solidFill>
                <a:latin typeface="Tahoma" pitchFamily="34" charset="0"/>
              </a:rPr>
              <a:t>(„alarminy“)</a:t>
            </a:r>
            <a:r>
              <a:rPr lang="cs-CZ" sz="2800" smtClean="0">
                <a:solidFill>
                  <a:srgbClr val="000066"/>
                </a:solidFill>
                <a:latin typeface="Tahoma" pitchFamily="34" charset="0"/>
              </a:rPr>
              <a:t>.</a:t>
            </a:r>
          </a:p>
          <a:p>
            <a:pPr eaLnBrk="1" hangingPunct="1"/>
            <a:r>
              <a:rPr lang="cs-CZ" sz="2800" smtClean="0">
                <a:solidFill>
                  <a:srgbClr val="000066"/>
                </a:solidFill>
                <a:latin typeface="Tahoma" pitchFamily="34" charset="0"/>
              </a:rPr>
              <a:t>zajišťují integritu a růst epitelu, podporují angiogenézi.</a:t>
            </a:r>
          </a:p>
          <a:p>
            <a:pPr eaLnBrk="1" hangingPunct="1"/>
            <a:endParaRPr lang="cs-CZ" sz="2800" smtClean="0">
              <a:solidFill>
                <a:srgbClr val="000066"/>
              </a:solidFill>
              <a:latin typeface="Tahoma" pitchFamily="34" charset="0"/>
            </a:endParaRPr>
          </a:p>
        </p:txBody>
      </p:sp>
    </p:spTree>
    <p:extLst>
      <p:ext uri="{BB962C8B-B14F-4D97-AF65-F5344CB8AC3E}">
        <p14:creationId xmlns:p14="http://schemas.microsoft.com/office/powerpoint/2010/main" val="25892893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rtlCol="0">
            <a:normAutofit/>
          </a:bodyPr>
          <a:lstStyle/>
          <a:p>
            <a:pPr eaLnBrk="1" fontAlgn="auto" hangingPunct="1">
              <a:spcAft>
                <a:spcPts val="0"/>
              </a:spcAft>
              <a:defRPr/>
            </a:pPr>
            <a:r>
              <a:rPr lang="cs-CZ" sz="3200" b="1" smtClean="0">
                <a:solidFill>
                  <a:srgbClr val="000066"/>
                </a:solidFill>
                <a:effectLst>
                  <a:outerShdw blurRad="38100" dist="38100" dir="2700000" algn="tl">
                    <a:srgbClr val="C0C0C0"/>
                  </a:outerShdw>
                </a:effectLst>
                <a:latin typeface="Tahoma" pitchFamily="34" charset="0"/>
              </a:rPr>
              <a:t>Antimikrobiální peptidy v residentních kožních buňkách</a:t>
            </a:r>
            <a:r>
              <a:rPr lang="cs-CZ" sz="3600" b="1" smtClean="0">
                <a:solidFill>
                  <a:srgbClr val="000066"/>
                </a:solidFill>
                <a:effectLst>
                  <a:outerShdw blurRad="38100" dist="38100" dir="2700000" algn="tl">
                    <a:srgbClr val="C0C0C0"/>
                  </a:outerShdw>
                </a:effectLst>
                <a:latin typeface="Comic Sans MS" pitchFamily="66" charset="0"/>
              </a:rPr>
              <a:t> </a:t>
            </a:r>
          </a:p>
        </p:txBody>
      </p:sp>
      <p:sp>
        <p:nvSpPr>
          <p:cNvPr id="21507" name="Rectangle 3"/>
          <p:cNvSpPr>
            <a:spLocks noGrp="1" noChangeArrowheads="1"/>
          </p:cNvSpPr>
          <p:nvPr>
            <p:ph type="body" idx="1"/>
          </p:nvPr>
        </p:nvSpPr>
        <p:spPr>
          <a:xfrm>
            <a:off x="250825" y="1484313"/>
            <a:ext cx="8353425" cy="4537075"/>
          </a:xfrm>
          <a:solidFill>
            <a:schemeClr val="bg1"/>
          </a:solidFill>
        </p:spPr>
        <p:txBody>
          <a:bodyPr/>
          <a:lstStyle/>
          <a:p>
            <a:pPr eaLnBrk="1" hangingPunct="1">
              <a:lnSpc>
                <a:spcPct val="80000"/>
              </a:lnSpc>
              <a:buFontTx/>
              <a:buNone/>
            </a:pPr>
            <a:r>
              <a:rPr lang="cs-CZ" sz="800" smtClean="0">
                <a:solidFill>
                  <a:srgbClr val="000066"/>
                </a:solidFill>
                <a:latin typeface="Symbol" pitchFamily="18" charset="2"/>
              </a:rPr>
              <a:t>    </a:t>
            </a:r>
          </a:p>
          <a:p>
            <a:pPr eaLnBrk="1" hangingPunct="1">
              <a:lnSpc>
                <a:spcPct val="80000"/>
              </a:lnSpc>
              <a:buFontTx/>
              <a:buNone/>
            </a:pPr>
            <a:endParaRPr lang="cs-CZ" sz="1600" u="sng" smtClean="0">
              <a:solidFill>
                <a:srgbClr val="000066"/>
              </a:solidFill>
              <a:latin typeface="Tahoma" pitchFamily="34" charset="0"/>
            </a:endParaRPr>
          </a:p>
          <a:p>
            <a:pPr eaLnBrk="1" hangingPunct="1">
              <a:lnSpc>
                <a:spcPct val="80000"/>
              </a:lnSpc>
              <a:buFontTx/>
              <a:buNone/>
            </a:pPr>
            <a:endParaRPr lang="cs-CZ" sz="1600" u="sng" smtClean="0">
              <a:solidFill>
                <a:srgbClr val="000066"/>
              </a:solidFill>
              <a:latin typeface="Tahoma" pitchFamily="34" charset="0"/>
            </a:endParaRPr>
          </a:p>
          <a:p>
            <a:pPr eaLnBrk="1" hangingPunct="1">
              <a:lnSpc>
                <a:spcPct val="80000"/>
              </a:lnSpc>
              <a:buFontTx/>
              <a:buNone/>
            </a:pPr>
            <a:r>
              <a:rPr lang="cs-CZ" sz="2800" u="sng" smtClean="0">
                <a:solidFill>
                  <a:srgbClr val="000066"/>
                </a:solidFill>
                <a:latin typeface="Tahoma" pitchFamily="34" charset="0"/>
              </a:rPr>
              <a:t>cathelicidiny</a:t>
            </a:r>
            <a:r>
              <a:rPr lang="cs-CZ" sz="2800" smtClean="0">
                <a:solidFill>
                  <a:srgbClr val="000066"/>
                </a:solidFill>
                <a:latin typeface="Tahoma" pitchFamily="34" charset="0"/>
              </a:rPr>
              <a:t> (hCAP18/LL 37)           </a:t>
            </a:r>
            <a:r>
              <a:rPr lang="cs-CZ" sz="2800" i="1" smtClean="0">
                <a:solidFill>
                  <a:srgbClr val="000066"/>
                </a:solidFill>
                <a:latin typeface="Tahoma" pitchFamily="34" charset="0"/>
              </a:rPr>
              <a:t>keratinocyty</a:t>
            </a:r>
          </a:p>
          <a:p>
            <a:pPr eaLnBrk="1" hangingPunct="1">
              <a:lnSpc>
                <a:spcPct val="80000"/>
              </a:lnSpc>
              <a:buFontTx/>
              <a:buNone/>
            </a:pPr>
            <a:endParaRPr lang="cs-CZ" sz="2800" u="sng" smtClean="0">
              <a:solidFill>
                <a:srgbClr val="000066"/>
              </a:solidFill>
              <a:latin typeface="Tahoma" pitchFamily="34" charset="0"/>
            </a:endParaRPr>
          </a:p>
          <a:p>
            <a:pPr eaLnBrk="1" hangingPunct="1">
              <a:lnSpc>
                <a:spcPct val="80000"/>
              </a:lnSpc>
              <a:buFontTx/>
              <a:buNone/>
            </a:pPr>
            <a:r>
              <a:rPr lang="en-US" sz="2800" u="sng" smtClean="0">
                <a:solidFill>
                  <a:srgbClr val="000066"/>
                </a:solidFill>
                <a:latin typeface="Symbol" pitchFamily="18" charset="2"/>
              </a:rPr>
              <a:t>b </a:t>
            </a:r>
            <a:r>
              <a:rPr lang="cs-CZ" sz="2800" u="sng" smtClean="0">
                <a:solidFill>
                  <a:srgbClr val="000066"/>
                </a:solidFill>
                <a:latin typeface="Tahoma" pitchFamily="34" charset="0"/>
              </a:rPr>
              <a:t>-</a:t>
            </a:r>
            <a:r>
              <a:rPr lang="en-US" sz="2800" u="sng" smtClean="0">
                <a:solidFill>
                  <a:srgbClr val="000066"/>
                </a:solidFill>
                <a:latin typeface="Tahoma" pitchFamily="34" charset="0"/>
              </a:rPr>
              <a:t> </a:t>
            </a:r>
            <a:r>
              <a:rPr lang="cs-CZ" sz="2800" u="sng" smtClean="0">
                <a:solidFill>
                  <a:srgbClr val="000066"/>
                </a:solidFill>
                <a:latin typeface="Tahoma" pitchFamily="34" charset="0"/>
              </a:rPr>
              <a:t>defensiny</a:t>
            </a:r>
            <a:r>
              <a:rPr lang="cs-CZ" sz="2800" smtClean="0">
                <a:solidFill>
                  <a:srgbClr val="000066"/>
                </a:solidFill>
                <a:latin typeface="Tahoma" pitchFamily="34" charset="0"/>
              </a:rPr>
              <a:t> (HBD</a:t>
            </a:r>
            <a:r>
              <a:rPr lang="en-US" sz="2800" smtClean="0">
                <a:solidFill>
                  <a:srgbClr val="000066"/>
                </a:solidFill>
                <a:latin typeface="Tahoma" pitchFamily="34" charset="0"/>
              </a:rPr>
              <a:t> </a:t>
            </a:r>
            <a:r>
              <a:rPr lang="cs-CZ" sz="2800" smtClean="0">
                <a:solidFill>
                  <a:srgbClr val="000066"/>
                </a:solidFill>
                <a:latin typeface="Tahoma" pitchFamily="34" charset="0"/>
              </a:rPr>
              <a:t>-</a:t>
            </a:r>
            <a:r>
              <a:rPr lang="en-US" sz="2800" smtClean="0">
                <a:solidFill>
                  <a:srgbClr val="000066"/>
                </a:solidFill>
                <a:latin typeface="Tahoma" pitchFamily="34" charset="0"/>
              </a:rPr>
              <a:t> </a:t>
            </a:r>
            <a:r>
              <a:rPr lang="cs-CZ" sz="2800" smtClean="0">
                <a:solidFill>
                  <a:srgbClr val="000066"/>
                </a:solidFill>
                <a:latin typeface="Tahoma" pitchFamily="34" charset="0"/>
              </a:rPr>
              <a:t>2, HBD</a:t>
            </a:r>
            <a:r>
              <a:rPr lang="en-US" sz="2800" smtClean="0">
                <a:solidFill>
                  <a:srgbClr val="000066"/>
                </a:solidFill>
                <a:latin typeface="Tahoma" pitchFamily="34" charset="0"/>
              </a:rPr>
              <a:t> </a:t>
            </a:r>
            <a:r>
              <a:rPr lang="cs-CZ" sz="2800" smtClean="0">
                <a:solidFill>
                  <a:srgbClr val="000066"/>
                </a:solidFill>
                <a:latin typeface="Tahoma" pitchFamily="34" charset="0"/>
              </a:rPr>
              <a:t>-</a:t>
            </a:r>
            <a:r>
              <a:rPr lang="en-US" sz="2800" smtClean="0">
                <a:solidFill>
                  <a:srgbClr val="000066"/>
                </a:solidFill>
                <a:latin typeface="Tahoma" pitchFamily="34" charset="0"/>
              </a:rPr>
              <a:t> </a:t>
            </a:r>
            <a:r>
              <a:rPr lang="cs-CZ" sz="2800" smtClean="0">
                <a:solidFill>
                  <a:srgbClr val="000066"/>
                </a:solidFill>
                <a:latin typeface="Tahoma" pitchFamily="34" charset="0"/>
              </a:rPr>
              <a:t>3)      </a:t>
            </a:r>
            <a:r>
              <a:rPr lang="cs-CZ" sz="2800" i="1" smtClean="0">
                <a:solidFill>
                  <a:srgbClr val="000066"/>
                </a:solidFill>
                <a:latin typeface="Tahoma" pitchFamily="34" charset="0"/>
              </a:rPr>
              <a:t>keratinocyty</a:t>
            </a:r>
          </a:p>
          <a:p>
            <a:pPr eaLnBrk="1" hangingPunct="1">
              <a:lnSpc>
                <a:spcPct val="80000"/>
              </a:lnSpc>
            </a:pPr>
            <a:endParaRPr lang="cs-CZ" sz="2800" i="1" smtClean="0">
              <a:solidFill>
                <a:srgbClr val="000066"/>
              </a:solidFill>
              <a:latin typeface="Tahoma" pitchFamily="34" charset="0"/>
            </a:endParaRPr>
          </a:p>
          <a:p>
            <a:pPr eaLnBrk="1" hangingPunct="1">
              <a:lnSpc>
                <a:spcPct val="80000"/>
              </a:lnSpc>
              <a:buFontTx/>
              <a:buNone/>
            </a:pPr>
            <a:r>
              <a:rPr lang="cs-CZ" sz="2800" u="sng" smtClean="0">
                <a:solidFill>
                  <a:srgbClr val="000066"/>
                </a:solidFill>
                <a:latin typeface="Tahoma" pitchFamily="34" charset="0"/>
              </a:rPr>
              <a:t>dermcidiny</a:t>
            </a:r>
            <a:r>
              <a:rPr lang="cs-CZ" sz="2800" smtClean="0">
                <a:solidFill>
                  <a:srgbClr val="000066"/>
                </a:solidFill>
                <a:latin typeface="Tahoma" pitchFamily="34" charset="0"/>
              </a:rPr>
              <a:t> (DCD)                   </a:t>
            </a:r>
            <a:r>
              <a:rPr lang="cs-CZ" sz="2800" i="1" smtClean="0">
                <a:solidFill>
                  <a:srgbClr val="000066"/>
                </a:solidFill>
                <a:latin typeface="Tahoma" pitchFamily="34" charset="0"/>
              </a:rPr>
              <a:t>ekkrinní potní žlázy</a:t>
            </a:r>
          </a:p>
          <a:p>
            <a:pPr eaLnBrk="1" hangingPunct="1">
              <a:lnSpc>
                <a:spcPct val="80000"/>
              </a:lnSpc>
              <a:buFontTx/>
              <a:buNone/>
            </a:pPr>
            <a:endParaRPr lang="cs-CZ" sz="2800" i="1" smtClean="0">
              <a:solidFill>
                <a:srgbClr val="000066"/>
              </a:solidFill>
              <a:latin typeface="Tahoma" pitchFamily="34" charset="0"/>
            </a:endParaRPr>
          </a:p>
          <a:p>
            <a:pPr eaLnBrk="1" hangingPunct="1">
              <a:lnSpc>
                <a:spcPct val="80000"/>
              </a:lnSpc>
              <a:buFontTx/>
              <a:buNone/>
            </a:pPr>
            <a:r>
              <a:rPr lang="cs-CZ" sz="2800" smtClean="0">
                <a:solidFill>
                  <a:srgbClr val="000066"/>
                </a:solidFill>
                <a:latin typeface="Tahoma" pitchFamily="34" charset="0"/>
              </a:rPr>
              <a:t> </a:t>
            </a:r>
          </a:p>
          <a:p>
            <a:pPr eaLnBrk="1" hangingPunct="1">
              <a:lnSpc>
                <a:spcPct val="80000"/>
              </a:lnSpc>
              <a:buFontTx/>
              <a:buNone/>
            </a:pPr>
            <a:endParaRPr lang="cs-CZ" sz="2800" smtClean="0">
              <a:solidFill>
                <a:srgbClr val="000066"/>
              </a:solidFill>
              <a:latin typeface="Tahoma" pitchFamily="34" charset="0"/>
            </a:endParaRPr>
          </a:p>
          <a:p>
            <a:pPr eaLnBrk="1" hangingPunct="1">
              <a:lnSpc>
                <a:spcPct val="80000"/>
              </a:lnSpc>
              <a:buFontTx/>
              <a:buNone/>
            </a:pPr>
            <a:r>
              <a:rPr lang="cs-CZ" sz="2800" i="1" smtClean="0">
                <a:solidFill>
                  <a:srgbClr val="000066"/>
                </a:solidFill>
                <a:latin typeface="Tahoma" pitchFamily="34" charset="0"/>
              </a:rPr>
              <a:t>   </a:t>
            </a:r>
            <a:endParaRPr lang="cs-CZ" sz="2800" b="1" i="1" smtClean="0">
              <a:solidFill>
                <a:srgbClr val="000066"/>
              </a:solidFill>
              <a:latin typeface="Tahoma" pitchFamily="34" charset="0"/>
            </a:endParaRPr>
          </a:p>
        </p:txBody>
      </p:sp>
    </p:spTree>
    <p:extLst>
      <p:ext uri="{BB962C8B-B14F-4D97-AF65-F5344CB8AC3E}">
        <p14:creationId xmlns:p14="http://schemas.microsoft.com/office/powerpoint/2010/main" val="40393272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2195736" y="1484784"/>
            <a:ext cx="6804248" cy="4524315"/>
          </a:xfrm>
          <a:prstGeom prst="rect">
            <a:avLst/>
          </a:prstGeom>
          <a:noFill/>
        </p:spPr>
        <p:txBody>
          <a:bodyPr wrap="square" rtlCol="0">
            <a:spAutoFit/>
          </a:bodyPr>
          <a:lstStyle/>
          <a:p>
            <a:r>
              <a:rPr lang="cs-CZ" dirty="0" smtClean="0"/>
              <a:t>Neutralizace </a:t>
            </a:r>
            <a:r>
              <a:rPr lang="cs-CZ" dirty="0" err="1" smtClean="0"/>
              <a:t>chemokinů</a:t>
            </a:r>
            <a:r>
              <a:rPr lang="cs-CZ" dirty="0" smtClean="0"/>
              <a:t>, odstraňování komplexů </a:t>
            </a:r>
            <a:r>
              <a:rPr lang="cs-CZ" dirty="0" err="1" smtClean="0"/>
              <a:t>Ag</a:t>
            </a:r>
            <a:r>
              <a:rPr lang="cs-CZ" dirty="0" smtClean="0"/>
              <a:t>-Ab, zpomalení pohybu leukocytů v kapilárách zvyšují adhezi na endotel, krevní skupiny, </a:t>
            </a:r>
            <a:r>
              <a:rPr lang="cs-CZ" dirty="0" err="1" smtClean="0"/>
              <a:t>Rh</a:t>
            </a:r>
            <a:r>
              <a:rPr lang="cs-CZ" dirty="0"/>
              <a:t>-</a:t>
            </a:r>
            <a:r>
              <a:rPr lang="cs-CZ" dirty="0" smtClean="0"/>
              <a:t> faktor</a:t>
            </a:r>
          </a:p>
          <a:p>
            <a:endParaRPr lang="cs-CZ" dirty="0" smtClean="0"/>
          </a:p>
          <a:p>
            <a:r>
              <a:rPr lang="cs-CZ" dirty="0" smtClean="0"/>
              <a:t>Obsahují </a:t>
            </a:r>
            <a:r>
              <a:rPr lang="cs-CZ" dirty="0" err="1" smtClean="0"/>
              <a:t>denzní</a:t>
            </a:r>
            <a:r>
              <a:rPr lang="cs-CZ" dirty="0" smtClean="0"/>
              <a:t> tělíska (ADP, serotonin, histamin) a alfa granule (</a:t>
            </a:r>
            <a:r>
              <a:rPr lang="cs-CZ" dirty="0" err="1" smtClean="0"/>
              <a:t>cytokinů</a:t>
            </a:r>
            <a:r>
              <a:rPr lang="cs-CZ" dirty="0"/>
              <a:t>, </a:t>
            </a:r>
            <a:r>
              <a:rPr lang="cs-CZ" dirty="0" err="1" smtClean="0"/>
              <a:t>chemokinů</a:t>
            </a:r>
            <a:r>
              <a:rPr lang="cs-CZ" dirty="0" smtClean="0"/>
              <a:t>, </a:t>
            </a:r>
            <a:r>
              <a:rPr lang="cs-CZ" dirty="0" err="1" smtClean="0"/>
              <a:t>růst.faktorů</a:t>
            </a:r>
            <a:r>
              <a:rPr lang="cs-CZ" dirty="0" smtClean="0"/>
              <a:t>) - modulace zánětové odpovědi</a:t>
            </a:r>
          </a:p>
          <a:p>
            <a:endParaRPr lang="cs-CZ" dirty="0" smtClean="0"/>
          </a:p>
          <a:p>
            <a:r>
              <a:rPr lang="cs-CZ" dirty="0" smtClean="0"/>
              <a:t>Krátce žijící buňky, v cytoplazmě četná granula obsahující histamin, proteoglykany, </a:t>
            </a:r>
            <a:r>
              <a:rPr lang="cs-CZ" dirty="0" err="1" smtClean="0"/>
              <a:t>interleukiny</a:t>
            </a:r>
            <a:r>
              <a:rPr lang="cs-CZ" dirty="0" smtClean="0"/>
              <a:t> (IL-4, IL-13) – časná fáze zánětové reakce,</a:t>
            </a:r>
          </a:p>
          <a:p>
            <a:r>
              <a:rPr lang="cs-CZ" dirty="0" smtClean="0"/>
              <a:t>Váží </a:t>
            </a:r>
            <a:r>
              <a:rPr lang="cs-CZ" dirty="0" err="1" smtClean="0"/>
              <a:t>IgE</a:t>
            </a:r>
            <a:r>
              <a:rPr lang="cs-CZ" dirty="0" smtClean="0"/>
              <a:t> – </a:t>
            </a:r>
            <a:r>
              <a:rPr lang="cs-CZ" dirty="0" err="1" smtClean="0"/>
              <a:t>degranulace</a:t>
            </a:r>
            <a:r>
              <a:rPr lang="cs-CZ" dirty="0" smtClean="0"/>
              <a:t>  - rozvoj zánětu</a:t>
            </a:r>
          </a:p>
          <a:p>
            <a:endParaRPr lang="cs-CZ" dirty="0" smtClean="0"/>
          </a:p>
          <a:p>
            <a:r>
              <a:rPr lang="cs-CZ" dirty="0"/>
              <a:t>Krátce žijící </a:t>
            </a:r>
            <a:r>
              <a:rPr lang="cs-CZ" dirty="0" smtClean="0"/>
              <a:t>buňky 10-20h – v periferní krvi, delší životnost v tkáních  - sliznice dýchacího, trávicího a močopohlavního ústrojí; </a:t>
            </a:r>
          </a:p>
          <a:p>
            <a:r>
              <a:rPr lang="cs-CZ" dirty="0" smtClean="0"/>
              <a:t>Receptory pro </a:t>
            </a:r>
            <a:r>
              <a:rPr lang="cs-CZ" dirty="0" err="1" smtClean="0"/>
              <a:t>Ig</a:t>
            </a:r>
            <a:r>
              <a:rPr lang="cs-CZ" dirty="0" smtClean="0"/>
              <a:t>, </a:t>
            </a:r>
            <a:r>
              <a:rPr lang="cs-CZ" dirty="0" err="1" smtClean="0"/>
              <a:t>chemokiny</a:t>
            </a:r>
            <a:r>
              <a:rPr lang="cs-CZ" dirty="0" smtClean="0"/>
              <a:t> </a:t>
            </a:r>
            <a:r>
              <a:rPr lang="cs-CZ" dirty="0" err="1" smtClean="0"/>
              <a:t>cytokiny</a:t>
            </a:r>
            <a:r>
              <a:rPr lang="cs-CZ" dirty="0" smtClean="0"/>
              <a:t> složky komplementu…</a:t>
            </a:r>
          </a:p>
          <a:p>
            <a:r>
              <a:rPr lang="cs-CZ" dirty="0" smtClean="0"/>
              <a:t>v </a:t>
            </a:r>
            <a:r>
              <a:rPr lang="cs-CZ" dirty="0"/>
              <a:t>cytoplazmě četná granula </a:t>
            </a:r>
            <a:r>
              <a:rPr lang="cs-CZ" dirty="0" smtClean="0"/>
              <a:t>obsahující kationické proteiny (ECP), </a:t>
            </a:r>
            <a:r>
              <a:rPr lang="cs-CZ" dirty="0" err="1" smtClean="0"/>
              <a:t>cytokiny</a:t>
            </a:r>
            <a:r>
              <a:rPr lang="cs-CZ" dirty="0" smtClean="0"/>
              <a:t> (IL-3,IL-5, </a:t>
            </a:r>
            <a:r>
              <a:rPr lang="cs-CZ" dirty="0" err="1" smtClean="0"/>
              <a:t>TNFalfa</a:t>
            </a:r>
            <a:r>
              <a:rPr lang="cs-CZ" dirty="0" smtClean="0"/>
              <a:t>…) </a:t>
            </a:r>
            <a:r>
              <a:rPr lang="cs-CZ" dirty="0" err="1" smtClean="0"/>
              <a:t>chemokiny</a:t>
            </a:r>
            <a:r>
              <a:rPr lang="cs-CZ" dirty="0" smtClean="0"/>
              <a:t>, úloha v časné fázi zánětu</a:t>
            </a:r>
            <a:endParaRPr lang="cs-CZ" dirty="0"/>
          </a:p>
        </p:txBody>
      </p:sp>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596405"/>
            <a:ext cx="914400"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349" y="2460501"/>
            <a:ext cx="74295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349" y="3540621"/>
            <a:ext cx="676275"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3667" y="4908773"/>
            <a:ext cx="752475"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1043608" y="404664"/>
            <a:ext cx="7272808" cy="707886"/>
          </a:xfrm>
          <a:prstGeom prst="rect">
            <a:avLst/>
          </a:prstGeom>
          <a:noFill/>
        </p:spPr>
        <p:txBody>
          <a:bodyPr wrap="square" rtlCol="0">
            <a:spAutoFit/>
          </a:bodyPr>
          <a:lstStyle/>
          <a:p>
            <a:r>
              <a:rPr lang="cs-CZ" sz="4000" b="1" dirty="0" smtClean="0">
                <a:solidFill>
                  <a:schemeClr val="tx2"/>
                </a:solidFill>
              </a:rPr>
              <a:t>Celulární složky vrozené imunity</a:t>
            </a:r>
            <a:endParaRPr lang="cs-CZ" sz="4000" b="1" dirty="0">
              <a:solidFill>
                <a:schemeClr val="tx2"/>
              </a:solidFill>
            </a:endParaRPr>
          </a:p>
        </p:txBody>
      </p:sp>
    </p:spTree>
    <p:extLst>
      <p:ext uri="{BB962C8B-B14F-4D97-AF65-F5344CB8AC3E}">
        <p14:creationId xmlns:p14="http://schemas.microsoft.com/office/powerpoint/2010/main" val="6876597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rtlCol="0">
            <a:normAutofit/>
          </a:bodyPr>
          <a:lstStyle/>
          <a:p>
            <a:pPr>
              <a:defRPr/>
            </a:pPr>
            <a:r>
              <a:rPr lang="cs-CZ" sz="3200" b="1" dirty="0" smtClean="0">
                <a:solidFill>
                  <a:srgbClr val="000066"/>
                </a:solidFill>
                <a:effectLst>
                  <a:outerShdw blurRad="38100" dist="38100" dir="2700000" algn="tl">
                    <a:srgbClr val="C0C0C0"/>
                  </a:outerShdw>
                </a:effectLst>
              </a:rPr>
              <a:t> </a:t>
            </a:r>
            <a:r>
              <a:rPr lang="cs-CZ" sz="3200" b="1" dirty="0"/>
              <a:t>Celulární složky vrozené imunity</a:t>
            </a:r>
            <a:br>
              <a:rPr lang="cs-CZ" sz="3200" b="1" dirty="0"/>
            </a:br>
            <a:r>
              <a:rPr lang="cs-CZ" sz="3200" b="1" dirty="0" smtClean="0">
                <a:effectLst>
                  <a:outerShdw blurRad="38100" dist="38100" dir="2700000" algn="tl">
                    <a:srgbClr val="C0C0C0"/>
                  </a:outerShdw>
                </a:effectLst>
              </a:rPr>
              <a:t>Mastocyty </a:t>
            </a:r>
            <a:endParaRPr lang="cs-CZ" sz="3200" b="1" dirty="0" smtClean="0">
              <a:effectLst>
                <a:outerShdw blurRad="38100" dist="38100" dir="2700000" algn="tl">
                  <a:srgbClr val="C0C0C0"/>
                </a:outerShdw>
              </a:effectLst>
            </a:endParaRPr>
          </a:p>
        </p:txBody>
      </p:sp>
      <p:sp>
        <p:nvSpPr>
          <p:cNvPr id="23555" name="Rectangle 3"/>
          <p:cNvSpPr>
            <a:spLocks noGrp="1" noChangeArrowheads="1"/>
          </p:cNvSpPr>
          <p:nvPr>
            <p:ph type="body" idx="1"/>
          </p:nvPr>
        </p:nvSpPr>
        <p:spPr>
          <a:solidFill>
            <a:schemeClr val="bg1"/>
          </a:solidFill>
        </p:spPr>
        <p:txBody>
          <a:bodyPr>
            <a:normAutofit fontScale="92500" lnSpcReduction="10000"/>
          </a:bodyPr>
          <a:lstStyle/>
          <a:p>
            <a:r>
              <a:rPr lang="cs-CZ" sz="2400" dirty="0" smtClean="0"/>
              <a:t>Lokalizovány </a:t>
            </a:r>
            <a:r>
              <a:rPr lang="cs-CZ" sz="2400" dirty="0" err="1" smtClean="0"/>
              <a:t>perivaskulárně</a:t>
            </a:r>
            <a:r>
              <a:rPr lang="cs-CZ" sz="2400" dirty="0" smtClean="0"/>
              <a:t> a v blízkosti neuronů</a:t>
            </a:r>
          </a:p>
          <a:p>
            <a:r>
              <a:rPr lang="cs-CZ" sz="2400" dirty="0" err="1" smtClean="0"/>
              <a:t>Dlouhožijící</a:t>
            </a:r>
            <a:r>
              <a:rPr lang="cs-CZ" sz="2400" dirty="0" smtClean="0"/>
              <a:t> buňky</a:t>
            </a:r>
          </a:p>
          <a:p>
            <a:r>
              <a:rPr lang="cs-CZ" sz="2400" dirty="0" smtClean="0"/>
              <a:t>Jsou aktivovány </a:t>
            </a:r>
            <a:r>
              <a:rPr lang="cs-CZ" sz="2400" dirty="0" err="1" smtClean="0"/>
              <a:t>IgE</a:t>
            </a:r>
            <a:r>
              <a:rPr lang="cs-CZ" sz="2400" dirty="0" smtClean="0"/>
              <a:t> a antigeny,  </a:t>
            </a:r>
            <a:r>
              <a:rPr lang="cs-CZ" sz="2400" dirty="0" err="1" smtClean="0"/>
              <a:t>imunokomplexy</a:t>
            </a:r>
            <a:r>
              <a:rPr lang="cs-CZ" sz="2400" dirty="0" smtClean="0"/>
              <a:t>, </a:t>
            </a:r>
            <a:r>
              <a:rPr lang="cs-CZ" sz="2400" dirty="0" err="1" smtClean="0"/>
              <a:t>cytokiny</a:t>
            </a:r>
            <a:r>
              <a:rPr lang="cs-CZ" sz="2400" dirty="0" smtClean="0"/>
              <a:t>, </a:t>
            </a:r>
            <a:r>
              <a:rPr lang="cs-CZ" sz="2400" dirty="0" err="1" smtClean="0"/>
              <a:t>anafylatoxiny</a:t>
            </a:r>
            <a:r>
              <a:rPr lang="cs-CZ" sz="2400" dirty="0" smtClean="0"/>
              <a:t>, hormony, neurotransmitery</a:t>
            </a:r>
          </a:p>
          <a:p>
            <a:pPr eaLnBrk="1" hangingPunct="1"/>
            <a:r>
              <a:rPr lang="cs-CZ" sz="2400" dirty="0" err="1" smtClean="0"/>
              <a:t>Sekretují</a:t>
            </a:r>
            <a:r>
              <a:rPr lang="cs-CZ" sz="2400" dirty="0" smtClean="0"/>
              <a:t> řadu vasodilatačních a prozánětlivých mediátorů – preformovaných (histamin, kininy, </a:t>
            </a:r>
            <a:r>
              <a:rPr lang="cs-CZ" sz="2400" dirty="0" err="1" smtClean="0"/>
              <a:t>proteasy</a:t>
            </a:r>
            <a:r>
              <a:rPr lang="cs-CZ" sz="2400" dirty="0" smtClean="0"/>
              <a:t>) i nově syntetizovaných (</a:t>
            </a:r>
            <a:r>
              <a:rPr lang="cs-CZ" sz="2400" dirty="0" err="1" smtClean="0"/>
              <a:t>leukotrieny</a:t>
            </a:r>
            <a:r>
              <a:rPr lang="cs-CZ" sz="2400" dirty="0" smtClean="0"/>
              <a:t>, prostaglandiny, NO, </a:t>
            </a:r>
            <a:r>
              <a:rPr lang="cs-CZ" sz="2400" dirty="0" err="1" smtClean="0"/>
              <a:t>cytokiny</a:t>
            </a:r>
            <a:r>
              <a:rPr lang="cs-CZ" sz="2400" dirty="0" smtClean="0"/>
              <a:t> –zejm. </a:t>
            </a:r>
            <a:r>
              <a:rPr lang="cs-CZ" sz="2400" dirty="0" err="1" smtClean="0"/>
              <a:t>TNF</a:t>
            </a:r>
            <a:r>
              <a:rPr lang="cs-CZ" sz="2400" dirty="0" err="1" smtClean="0">
                <a:latin typeface="Symbol" pitchFamily="18" charset="2"/>
              </a:rPr>
              <a:t>a</a:t>
            </a:r>
            <a:r>
              <a:rPr lang="cs-CZ" sz="2400" dirty="0" smtClean="0"/>
              <a:t>)</a:t>
            </a:r>
          </a:p>
          <a:p>
            <a:r>
              <a:rPr lang="cs-CZ" sz="2400" dirty="0" smtClean="0"/>
              <a:t>Důsledek – akumulace buněk přirozené imunity (</a:t>
            </a:r>
            <a:r>
              <a:rPr lang="cs-CZ" sz="2400" dirty="0" err="1" smtClean="0"/>
              <a:t>neutrofily</a:t>
            </a:r>
            <a:r>
              <a:rPr lang="cs-CZ" sz="2400" dirty="0" smtClean="0"/>
              <a:t>, </a:t>
            </a:r>
            <a:r>
              <a:rPr lang="cs-CZ" sz="2400" dirty="0" err="1" smtClean="0"/>
              <a:t>eosinofily</a:t>
            </a:r>
            <a:r>
              <a:rPr lang="cs-CZ" sz="2400" dirty="0" smtClean="0"/>
              <a:t>, monocyty-makrofágy a lymfocyty</a:t>
            </a:r>
          </a:p>
          <a:p>
            <a:r>
              <a:rPr lang="cs-CZ" sz="2400" dirty="0" smtClean="0"/>
              <a:t>Účast v reparačních  procesech</a:t>
            </a:r>
          </a:p>
          <a:p>
            <a:pPr eaLnBrk="1" hangingPunct="1">
              <a:buFontTx/>
              <a:buNone/>
            </a:pPr>
            <a:endParaRPr lang="cs-CZ" sz="2400" dirty="0" smtClean="0"/>
          </a:p>
          <a:p>
            <a:pPr eaLnBrk="1" hangingPunct="1">
              <a:buFontTx/>
              <a:buNone/>
            </a:pPr>
            <a:r>
              <a:rPr lang="cs-CZ" sz="2400" dirty="0" smtClean="0"/>
              <a:t>    </a:t>
            </a:r>
            <a:r>
              <a:rPr lang="cs-CZ" sz="2400" b="1" dirty="0" smtClean="0"/>
              <a:t>Jsou jednou z nejvýznamnějších součástí vrozených obranných imunitních mechanismů. </a:t>
            </a:r>
          </a:p>
          <a:p>
            <a:pPr eaLnBrk="1" hangingPunct="1">
              <a:buFontTx/>
              <a:buNone/>
            </a:pPr>
            <a:endParaRPr lang="cs-CZ" sz="2400" b="1" dirty="0" smtClean="0">
              <a:solidFill>
                <a:srgbClr val="000066"/>
              </a:solidFill>
            </a:endParaRPr>
          </a:p>
          <a:p>
            <a:pPr eaLnBrk="1" hangingPunct="1">
              <a:buFontTx/>
              <a:buNone/>
            </a:pPr>
            <a:endParaRPr lang="cs-CZ" sz="2400" b="1" dirty="0" smtClean="0">
              <a:solidFill>
                <a:srgbClr val="000066"/>
              </a:solidFill>
            </a:endParaRPr>
          </a:p>
        </p:txBody>
      </p:sp>
    </p:spTree>
    <p:extLst>
      <p:ext uri="{BB962C8B-B14F-4D97-AF65-F5344CB8AC3E}">
        <p14:creationId xmlns:p14="http://schemas.microsoft.com/office/powerpoint/2010/main" val="6027713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600" dirty="0" smtClean="0"/>
              <a:t>Buňky imunitního systému – monocyty, makrofágy, dendritické buňky</a:t>
            </a:r>
            <a:endParaRPr lang="cs-CZ" sz="36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1484784"/>
            <a:ext cx="7951986" cy="4911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22860" y="6401073"/>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937962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Komplementový systém - funkce</a:t>
            </a:r>
            <a:endParaRPr lang="cs-CZ" dirty="0"/>
          </a:p>
        </p:txBody>
      </p:sp>
      <p:sp>
        <p:nvSpPr>
          <p:cNvPr id="3" name="Zástupný symbol pro obsah 2"/>
          <p:cNvSpPr>
            <a:spLocks noGrp="1"/>
          </p:cNvSpPr>
          <p:nvPr>
            <p:ph idx="1"/>
          </p:nvPr>
        </p:nvSpPr>
        <p:spPr/>
        <p:txBody>
          <a:bodyPr/>
          <a:lstStyle/>
          <a:p>
            <a:pPr>
              <a:buFontTx/>
              <a:buNone/>
            </a:pPr>
            <a:r>
              <a:rPr lang="cs-CZ" altLang="cs-CZ" dirty="0" smtClean="0"/>
              <a:t>Skupina proteinů – proteolytickým štěpením dochází k aktivaci komplementové kaskády – vznik molekul s různými biologickými účinky:</a:t>
            </a:r>
          </a:p>
          <a:p>
            <a:pPr>
              <a:buFontTx/>
              <a:buNone/>
            </a:pPr>
            <a:r>
              <a:rPr lang="cs-CZ" altLang="cs-CZ" dirty="0" smtClean="0"/>
              <a:t>	Označení nebezpečných vzorů mikroorganismů - </a:t>
            </a:r>
            <a:r>
              <a:rPr lang="cs-CZ" altLang="cs-CZ" dirty="0" err="1" smtClean="0"/>
              <a:t>opsonizace</a:t>
            </a:r>
            <a:r>
              <a:rPr lang="cs-CZ" altLang="cs-CZ" dirty="0" smtClean="0"/>
              <a:t> </a:t>
            </a:r>
            <a:r>
              <a:rPr lang="cs-CZ" altLang="cs-CZ" dirty="0"/>
              <a:t>(</a:t>
            </a:r>
            <a:r>
              <a:rPr lang="cs-CZ" altLang="cs-CZ" dirty="0" smtClean="0"/>
              <a:t>C3b, C4b)</a:t>
            </a:r>
            <a:endParaRPr lang="cs-CZ" altLang="cs-CZ" dirty="0"/>
          </a:p>
          <a:p>
            <a:pPr>
              <a:buFontTx/>
              <a:buNone/>
            </a:pPr>
            <a:r>
              <a:rPr lang="cs-CZ" altLang="cs-CZ" dirty="0"/>
              <a:t>	C</a:t>
            </a:r>
            <a:r>
              <a:rPr lang="cs-CZ" altLang="cs-CZ" dirty="0" smtClean="0"/>
              <a:t>hemotaxe </a:t>
            </a:r>
            <a:r>
              <a:rPr lang="cs-CZ" altLang="cs-CZ" dirty="0"/>
              <a:t>(C3a, </a:t>
            </a:r>
            <a:r>
              <a:rPr lang="cs-CZ" altLang="cs-CZ" dirty="0" smtClean="0"/>
              <a:t>C5a, komplex C567) </a:t>
            </a:r>
          </a:p>
          <a:p>
            <a:pPr>
              <a:buFontTx/>
              <a:buNone/>
            </a:pPr>
            <a:r>
              <a:rPr lang="cs-CZ" altLang="cs-CZ" dirty="0"/>
              <a:t>	</a:t>
            </a:r>
            <a:r>
              <a:rPr lang="cs-CZ" altLang="cs-CZ" dirty="0" smtClean="0"/>
              <a:t>Tvorba </a:t>
            </a:r>
            <a:r>
              <a:rPr lang="cs-CZ" altLang="cs-CZ" dirty="0" err="1" smtClean="0"/>
              <a:t>anafylatoxinů</a:t>
            </a:r>
            <a:r>
              <a:rPr lang="cs-CZ" altLang="cs-CZ" dirty="0" smtClean="0"/>
              <a:t> (C3a, C4a, C5a</a:t>
            </a:r>
            <a:endParaRPr lang="cs-CZ" altLang="cs-CZ" dirty="0"/>
          </a:p>
          <a:p>
            <a:pPr>
              <a:buFontTx/>
              <a:buNone/>
            </a:pPr>
            <a:r>
              <a:rPr lang="cs-CZ" altLang="cs-CZ" dirty="0"/>
              <a:t>	</a:t>
            </a:r>
            <a:r>
              <a:rPr lang="cs-CZ" altLang="cs-CZ" dirty="0" smtClean="0"/>
              <a:t>Osmotická </a:t>
            </a:r>
            <a:r>
              <a:rPr lang="cs-CZ" altLang="cs-CZ" dirty="0" err="1"/>
              <a:t>lýza</a:t>
            </a:r>
            <a:r>
              <a:rPr lang="cs-CZ" altLang="cs-CZ" dirty="0"/>
              <a:t> (komplex C5b-C9)</a:t>
            </a:r>
          </a:p>
          <a:p>
            <a:endParaRPr lang="cs-CZ" dirty="0"/>
          </a:p>
        </p:txBody>
      </p:sp>
    </p:spTree>
    <p:extLst>
      <p:ext uri="{BB962C8B-B14F-4D97-AF65-F5344CB8AC3E}">
        <p14:creationId xmlns:p14="http://schemas.microsoft.com/office/powerpoint/2010/main" val="30186576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023938" y="836613"/>
            <a:ext cx="67881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3200" b="1">
                <a:latin typeface="Tahoma" pitchFamily="34" charset="0"/>
              </a:rPr>
              <a:t>PROFESIONÁLNÍ FAGOCYTY</a:t>
            </a:r>
          </a:p>
        </p:txBody>
      </p:sp>
      <p:sp>
        <p:nvSpPr>
          <p:cNvPr id="12291" name="Text Box 3"/>
          <p:cNvSpPr txBox="1">
            <a:spLocks noChangeArrowheads="1"/>
          </p:cNvSpPr>
          <p:nvPr/>
        </p:nvSpPr>
        <p:spPr bwMode="auto">
          <a:xfrm>
            <a:off x="1023938" y="2060575"/>
            <a:ext cx="5830887"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3200">
                <a:latin typeface="Comic Sans MS" pitchFamily="66" charset="0"/>
              </a:rPr>
              <a:t>Polymorfonukleární leukocyty </a:t>
            </a:r>
          </a:p>
          <a:p>
            <a:pPr eaLnBrk="1" hangingPunct="1"/>
            <a:r>
              <a:rPr lang="cs-CZ" sz="3200">
                <a:latin typeface="Comic Sans MS" pitchFamily="66" charset="0"/>
              </a:rPr>
              <a:t>(neutrofilní granulocyty) </a:t>
            </a:r>
          </a:p>
          <a:p>
            <a:pPr eaLnBrk="1" hangingPunct="1"/>
            <a:r>
              <a:rPr lang="cs-CZ" sz="3200">
                <a:latin typeface="Comic Sans MS" pitchFamily="66" charset="0"/>
              </a:rPr>
              <a:t>„mikrofágy“ (I. Mečnikov)</a:t>
            </a:r>
          </a:p>
        </p:txBody>
      </p:sp>
      <p:sp>
        <p:nvSpPr>
          <p:cNvPr id="12292" name="Text Box 4"/>
          <p:cNvSpPr txBox="1">
            <a:spLocks noChangeArrowheads="1"/>
          </p:cNvSpPr>
          <p:nvPr/>
        </p:nvSpPr>
        <p:spPr bwMode="auto">
          <a:xfrm>
            <a:off x="1023938" y="4437063"/>
            <a:ext cx="515620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3200">
                <a:latin typeface="Comic Sans MS" pitchFamily="66" charset="0"/>
              </a:rPr>
              <a:t>Mononukleární fagocyty</a:t>
            </a:r>
          </a:p>
          <a:p>
            <a:pPr eaLnBrk="1" hangingPunct="1"/>
            <a:r>
              <a:rPr lang="cs-CZ" sz="3200">
                <a:latin typeface="Comic Sans MS" pitchFamily="66" charset="0"/>
              </a:rPr>
              <a:t>(v krvi i ve tkáních)</a:t>
            </a:r>
          </a:p>
          <a:p>
            <a:pPr eaLnBrk="1" hangingPunct="1"/>
            <a:r>
              <a:rPr lang="cs-CZ" sz="3200">
                <a:latin typeface="Comic Sans MS" pitchFamily="66" charset="0"/>
              </a:rPr>
              <a:t>„makrofágy“ (I. Mečnikov)</a:t>
            </a:r>
          </a:p>
        </p:txBody>
      </p:sp>
    </p:spTree>
    <p:extLst>
      <p:ext uri="{BB962C8B-B14F-4D97-AF65-F5344CB8AC3E}">
        <p14:creationId xmlns:p14="http://schemas.microsoft.com/office/powerpoint/2010/main" val="7989266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051"/>
          <p:cNvSpPr txBox="1">
            <a:spLocks noChangeArrowheads="1"/>
          </p:cNvSpPr>
          <p:nvPr/>
        </p:nvSpPr>
        <p:spPr>
          <a:xfrm>
            <a:off x="1066800" y="1628800"/>
            <a:ext cx="75438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altLang="cs-CZ" sz="2400" u="sng" dirty="0" smtClean="0"/>
              <a:t>Neutrofilní granulocyty</a:t>
            </a:r>
            <a:r>
              <a:rPr lang="cs-CZ" altLang="cs-CZ" sz="2400" dirty="0" smtClean="0"/>
              <a:t> a eosinofilní granulocyty</a:t>
            </a:r>
          </a:p>
          <a:p>
            <a:r>
              <a:rPr lang="cs-CZ" altLang="cs-CZ" sz="2400" u="sng" dirty="0" smtClean="0"/>
              <a:t>Monocyty</a:t>
            </a:r>
            <a:r>
              <a:rPr lang="cs-CZ" altLang="cs-CZ" sz="2400" dirty="0" smtClean="0"/>
              <a:t> a makrofágy</a:t>
            </a:r>
          </a:p>
          <a:p>
            <a:endParaRPr lang="cs-CZ" altLang="cs-CZ" sz="2400" dirty="0" smtClean="0"/>
          </a:p>
          <a:p>
            <a:r>
              <a:rPr lang="cs-CZ" altLang="cs-CZ" sz="2400" dirty="0" smtClean="0"/>
              <a:t>Fyziologická funkce:</a:t>
            </a:r>
          </a:p>
          <a:p>
            <a:pPr lvl="4"/>
            <a:r>
              <a:rPr lang="cs-CZ" altLang="cs-CZ" sz="2400" dirty="0" smtClean="0"/>
              <a:t>1. pohlcení - ingesce  </a:t>
            </a:r>
          </a:p>
          <a:p>
            <a:pPr lvl="4"/>
            <a:r>
              <a:rPr lang="cs-CZ" altLang="cs-CZ" sz="2400" dirty="0" smtClean="0"/>
              <a:t>2. nitrobuněčné zabití - </a:t>
            </a:r>
            <a:r>
              <a:rPr lang="cs-CZ" altLang="cs-CZ" sz="2400" dirty="0" err="1" smtClean="0"/>
              <a:t>cidie</a:t>
            </a:r>
            <a:r>
              <a:rPr lang="cs-CZ" altLang="cs-CZ" sz="2400" dirty="0" smtClean="0"/>
              <a:t>                           </a:t>
            </a:r>
          </a:p>
          <a:p>
            <a:pPr lvl="4"/>
            <a:r>
              <a:rPr lang="cs-CZ" altLang="cs-CZ" sz="2400" dirty="0" smtClean="0"/>
              <a:t>3. odstranění - eliminace  </a:t>
            </a:r>
          </a:p>
          <a:p>
            <a:endParaRPr lang="cs-CZ" altLang="cs-CZ" sz="2400" dirty="0" smtClean="0"/>
          </a:p>
          <a:p>
            <a:r>
              <a:rPr lang="cs-CZ" altLang="cs-CZ" sz="2400" dirty="0" smtClean="0"/>
              <a:t>Antimikrobiální systémy: 	</a:t>
            </a:r>
          </a:p>
          <a:p>
            <a:pPr lvl="4"/>
            <a:r>
              <a:rPr lang="cs-CZ" altLang="cs-CZ" sz="2400" dirty="0" smtClean="0"/>
              <a:t>1. závislý na kyslíku</a:t>
            </a:r>
          </a:p>
          <a:p>
            <a:pPr lvl="4"/>
            <a:r>
              <a:rPr lang="cs-CZ" altLang="cs-CZ" sz="2400" dirty="0" smtClean="0"/>
              <a:t>2. nezávislý na kyslíku</a:t>
            </a:r>
          </a:p>
          <a:p>
            <a:endParaRPr lang="cs-CZ" altLang="cs-CZ" sz="2400" dirty="0" smtClean="0"/>
          </a:p>
          <a:p>
            <a:endParaRPr lang="cs-CZ" altLang="cs-CZ" sz="2000" dirty="0" smtClean="0"/>
          </a:p>
          <a:p>
            <a:endParaRPr lang="cs-CZ" altLang="cs-CZ" dirty="0"/>
          </a:p>
        </p:txBody>
      </p:sp>
      <p:sp>
        <p:nvSpPr>
          <p:cNvPr id="2" name="Obdélník 1"/>
          <p:cNvSpPr/>
          <p:nvPr/>
        </p:nvSpPr>
        <p:spPr>
          <a:xfrm>
            <a:off x="1547664" y="476672"/>
            <a:ext cx="4752528" cy="646331"/>
          </a:xfrm>
          <a:prstGeom prst="rect">
            <a:avLst/>
          </a:prstGeom>
        </p:spPr>
        <p:txBody>
          <a:bodyPr wrap="square">
            <a:spAutoFit/>
          </a:bodyPr>
          <a:lstStyle/>
          <a:p>
            <a:r>
              <a:rPr lang="cs-CZ" sz="3600" b="1" dirty="0">
                <a:solidFill>
                  <a:srgbClr val="C00000"/>
                </a:solidFill>
              </a:rPr>
              <a:t>Fagocytóza</a:t>
            </a:r>
          </a:p>
        </p:txBody>
      </p:sp>
    </p:spTree>
    <p:extLst>
      <p:ext uri="{BB962C8B-B14F-4D97-AF65-F5344CB8AC3E}">
        <p14:creationId xmlns:p14="http://schemas.microsoft.com/office/powerpoint/2010/main" val="22883888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1000125" y="271463"/>
            <a:ext cx="7413625" cy="1176337"/>
          </a:xfrm>
        </p:spPr>
        <p:txBody>
          <a:bodyPr>
            <a:normAutofit fontScale="90000"/>
          </a:bodyPr>
          <a:lstStyle/>
          <a:p>
            <a:pPr eaLnBrk="1" hangingPunct="1">
              <a:defRPr/>
            </a:pPr>
            <a:r>
              <a:rPr lang="cs-CZ" sz="3600" b="1" dirty="0" smtClean="0">
                <a:solidFill>
                  <a:srgbClr val="C00000"/>
                </a:solidFill>
              </a:rPr>
              <a:t>Zabíjecí mechanismy fagocytujících buněk</a:t>
            </a:r>
            <a:endParaRPr lang="en-GB" sz="3600" b="1" dirty="0" smtClean="0">
              <a:solidFill>
                <a:srgbClr val="C00000"/>
              </a:solidFill>
            </a:endParaRPr>
          </a:p>
        </p:txBody>
      </p:sp>
      <p:sp>
        <p:nvSpPr>
          <p:cNvPr id="15363" name="Rectangle 3"/>
          <p:cNvSpPr>
            <a:spLocks noGrp="1" noChangeArrowheads="1"/>
          </p:cNvSpPr>
          <p:nvPr>
            <p:ph type="body" idx="4294967295"/>
          </p:nvPr>
        </p:nvSpPr>
        <p:spPr>
          <a:xfrm>
            <a:off x="539750" y="1752600"/>
            <a:ext cx="8027988" cy="4484688"/>
          </a:xfrm>
        </p:spPr>
        <p:txBody>
          <a:bodyPr>
            <a:normAutofit fontScale="92500" lnSpcReduction="10000"/>
          </a:bodyPr>
          <a:lstStyle/>
          <a:p>
            <a:pPr marL="342900" lvl="4" indent="-342900">
              <a:buNone/>
            </a:pPr>
            <a:r>
              <a:rPr lang="cs-CZ" altLang="cs-CZ" sz="2600" b="1" dirty="0"/>
              <a:t>1. závislý na </a:t>
            </a:r>
            <a:r>
              <a:rPr lang="cs-CZ" altLang="cs-CZ" sz="2600" b="1" dirty="0" smtClean="0"/>
              <a:t>kyslíku</a:t>
            </a:r>
            <a:endParaRPr lang="cs-CZ" sz="2600" b="1" dirty="0" smtClean="0"/>
          </a:p>
          <a:p>
            <a:pPr eaLnBrk="1" hangingPunct="1">
              <a:buFontTx/>
              <a:buNone/>
            </a:pPr>
            <a:r>
              <a:rPr lang="cs-CZ" sz="2800" dirty="0" smtClean="0"/>
              <a:t>Reaktivní metabolity kyslíku</a:t>
            </a:r>
            <a:r>
              <a:rPr lang="en-GB" sz="2800" dirty="0" smtClean="0"/>
              <a:t> (H</a:t>
            </a:r>
            <a:r>
              <a:rPr lang="en-GB" sz="2800" baseline="-25000" dirty="0" smtClean="0"/>
              <a:t>2</a:t>
            </a:r>
            <a:r>
              <a:rPr lang="en-GB" sz="2800" dirty="0" smtClean="0"/>
              <a:t>O</a:t>
            </a:r>
            <a:r>
              <a:rPr lang="en-GB" sz="2800" baseline="-25000" dirty="0" smtClean="0"/>
              <a:t>2</a:t>
            </a:r>
            <a:r>
              <a:rPr lang="en-GB" sz="2800" dirty="0" smtClean="0"/>
              <a:t>,</a:t>
            </a:r>
            <a:r>
              <a:rPr lang="cs-CZ" sz="2800" dirty="0" smtClean="0"/>
              <a:t> </a:t>
            </a:r>
            <a:r>
              <a:rPr lang="cs-CZ" sz="2800" dirty="0" err="1" smtClean="0"/>
              <a:t>HOCl</a:t>
            </a:r>
            <a:r>
              <a:rPr lang="cs-CZ" sz="2800" baseline="30000" dirty="0" smtClean="0"/>
              <a:t>-</a:t>
            </a:r>
            <a:r>
              <a:rPr lang="cs-CZ" sz="2800" dirty="0" smtClean="0"/>
              <a:t>,</a:t>
            </a:r>
            <a:r>
              <a:rPr lang="en-GB" sz="2800" dirty="0" smtClean="0"/>
              <a:t> hydroxyl</a:t>
            </a:r>
            <a:r>
              <a:rPr lang="cs-CZ" sz="2800" dirty="0" err="1" smtClean="0"/>
              <a:t>ový</a:t>
            </a:r>
            <a:r>
              <a:rPr lang="en-GB" sz="2800" dirty="0" smtClean="0"/>
              <a:t> </a:t>
            </a:r>
            <a:r>
              <a:rPr lang="en-GB" sz="2800" dirty="0" err="1" smtClean="0"/>
              <a:t>radi</a:t>
            </a:r>
            <a:r>
              <a:rPr lang="cs-CZ" sz="2800" dirty="0" smtClean="0"/>
              <a:t>kál</a:t>
            </a:r>
            <a:r>
              <a:rPr lang="en-GB" sz="2800" dirty="0" smtClean="0"/>
              <a:t>, </a:t>
            </a:r>
            <a:r>
              <a:rPr lang="en-GB" sz="2800" dirty="0" err="1" smtClean="0"/>
              <a:t>superoxid</a:t>
            </a:r>
            <a:r>
              <a:rPr lang="cs-CZ" sz="2800" dirty="0" err="1" smtClean="0"/>
              <a:t>ový</a:t>
            </a:r>
            <a:r>
              <a:rPr lang="cs-CZ" sz="2800" dirty="0" smtClean="0"/>
              <a:t> </a:t>
            </a:r>
            <a:r>
              <a:rPr lang="en-GB" sz="2800" dirty="0" err="1" smtClean="0"/>
              <a:t>aniont</a:t>
            </a:r>
            <a:r>
              <a:rPr lang="en-GB" sz="2800" dirty="0" smtClean="0"/>
              <a:t>, </a:t>
            </a:r>
            <a:r>
              <a:rPr lang="cs-CZ" sz="2800" dirty="0" smtClean="0"/>
              <a:t>singletový kyslík</a:t>
            </a:r>
            <a:r>
              <a:rPr lang="en-GB" sz="2800" dirty="0" smtClean="0"/>
              <a:t>(O</a:t>
            </a:r>
            <a:r>
              <a:rPr lang="en-GB" sz="2800" baseline="-25000" dirty="0" smtClean="0"/>
              <a:t>2</a:t>
            </a:r>
            <a:r>
              <a:rPr lang="en-GB" sz="2800" dirty="0" smtClean="0"/>
              <a:t>)</a:t>
            </a:r>
          </a:p>
          <a:p>
            <a:pPr eaLnBrk="1" hangingPunct="1">
              <a:buFontTx/>
              <a:buNone/>
            </a:pPr>
            <a:r>
              <a:rPr lang="cs-CZ" sz="2800" dirty="0" smtClean="0"/>
              <a:t>Reaktivní dusíkové metabolity (NO, NO</a:t>
            </a:r>
            <a:r>
              <a:rPr lang="cs-CZ" sz="2800" baseline="-25000" dirty="0" smtClean="0"/>
              <a:t>2</a:t>
            </a:r>
            <a:r>
              <a:rPr lang="cs-CZ" sz="2800" dirty="0" smtClean="0"/>
              <a:t>)</a:t>
            </a:r>
          </a:p>
          <a:p>
            <a:pPr eaLnBrk="1" hangingPunct="1">
              <a:buFontTx/>
              <a:buNone/>
            </a:pPr>
            <a:r>
              <a:rPr lang="en-GB" sz="2800" dirty="0" err="1" smtClean="0"/>
              <a:t>Hydrol</a:t>
            </a:r>
            <a:r>
              <a:rPr lang="cs-CZ" sz="2800" dirty="0" err="1" smtClean="0"/>
              <a:t>ázy</a:t>
            </a:r>
            <a:r>
              <a:rPr lang="en-GB" sz="2800" dirty="0" smtClean="0"/>
              <a:t>: </a:t>
            </a:r>
            <a:r>
              <a:rPr lang="en-GB" sz="2800" dirty="0" err="1" smtClean="0"/>
              <a:t>prote</a:t>
            </a:r>
            <a:r>
              <a:rPr lang="cs-CZ" sz="2800" dirty="0" err="1" smtClean="0"/>
              <a:t>ázy</a:t>
            </a:r>
            <a:r>
              <a:rPr lang="en-GB" sz="2800" dirty="0" smtClean="0"/>
              <a:t>,</a:t>
            </a:r>
            <a:r>
              <a:rPr lang="cs-CZ" sz="2800" dirty="0" smtClean="0"/>
              <a:t> </a:t>
            </a:r>
            <a:r>
              <a:rPr lang="en-GB" sz="2800" dirty="0" smtClean="0"/>
              <a:t>lip</a:t>
            </a:r>
            <a:r>
              <a:rPr lang="cs-CZ" sz="2800" dirty="0" err="1" smtClean="0"/>
              <a:t>ázy</a:t>
            </a:r>
            <a:r>
              <a:rPr lang="en-GB" sz="2800" dirty="0" smtClean="0"/>
              <a:t>, DNAs</a:t>
            </a:r>
            <a:r>
              <a:rPr lang="cs-CZ" sz="2800" dirty="0" smtClean="0"/>
              <a:t>y, </a:t>
            </a:r>
            <a:r>
              <a:rPr lang="cs-CZ" sz="2800" dirty="0" err="1" smtClean="0"/>
              <a:t>RNAsy</a:t>
            </a:r>
            <a:endParaRPr lang="en-GB" sz="2800" dirty="0" smtClean="0"/>
          </a:p>
          <a:p>
            <a:pPr marL="342900" lvl="4" indent="-342900">
              <a:buNone/>
            </a:pPr>
            <a:r>
              <a:rPr lang="cs-CZ" altLang="cs-CZ" sz="2400" b="1" dirty="0" smtClean="0"/>
              <a:t>2. nezávislý </a:t>
            </a:r>
            <a:r>
              <a:rPr lang="cs-CZ" altLang="cs-CZ" sz="2400" b="1" dirty="0"/>
              <a:t>na </a:t>
            </a:r>
            <a:r>
              <a:rPr lang="cs-CZ" altLang="cs-CZ" sz="2400" b="1" dirty="0" smtClean="0"/>
              <a:t>kyslíku</a:t>
            </a:r>
            <a:endParaRPr lang="cs-CZ" sz="2800" b="1" dirty="0" smtClean="0"/>
          </a:p>
          <a:p>
            <a:pPr eaLnBrk="1" hangingPunct="1">
              <a:buFontTx/>
              <a:buNone/>
            </a:pPr>
            <a:r>
              <a:rPr lang="cs-CZ" sz="2800" dirty="0" smtClean="0"/>
              <a:t>Nízké</a:t>
            </a:r>
            <a:r>
              <a:rPr lang="en-GB" sz="2800" dirty="0" smtClean="0"/>
              <a:t> pH</a:t>
            </a:r>
          </a:p>
          <a:p>
            <a:pPr eaLnBrk="1" hangingPunct="1">
              <a:buFontTx/>
              <a:buNone/>
            </a:pPr>
            <a:r>
              <a:rPr lang="en-GB" sz="2800" dirty="0" err="1" smtClean="0"/>
              <a:t>Lysozym</a:t>
            </a:r>
            <a:endParaRPr lang="en-GB" sz="2800" dirty="0" smtClean="0"/>
          </a:p>
          <a:p>
            <a:pPr eaLnBrk="1" hangingPunct="1">
              <a:buFontTx/>
              <a:buNone/>
            </a:pPr>
            <a:r>
              <a:rPr lang="cs-CZ" sz="2800" dirty="0" err="1" smtClean="0"/>
              <a:t>Lactoferin</a:t>
            </a:r>
            <a:endParaRPr lang="cs-CZ" sz="2800" dirty="0" smtClean="0"/>
          </a:p>
          <a:p>
            <a:pPr eaLnBrk="1" hangingPunct="1">
              <a:buFontTx/>
              <a:buNone/>
            </a:pPr>
            <a:r>
              <a:rPr lang="cs-CZ" sz="2800" dirty="0" err="1" smtClean="0"/>
              <a:t>Defenziny</a:t>
            </a:r>
            <a:r>
              <a:rPr lang="cs-CZ" sz="2800" dirty="0" smtClean="0"/>
              <a:t> – antimikrobiální polypeptidy</a:t>
            </a:r>
          </a:p>
          <a:p>
            <a:pPr eaLnBrk="1" hangingPunct="1">
              <a:buFontTx/>
              <a:buNone/>
            </a:pPr>
            <a:endParaRPr lang="en-GB" sz="2800" dirty="0" smtClean="0"/>
          </a:p>
        </p:txBody>
      </p:sp>
    </p:spTree>
    <p:extLst>
      <p:ext uri="{BB962C8B-B14F-4D97-AF65-F5344CB8AC3E}">
        <p14:creationId xmlns:p14="http://schemas.microsoft.com/office/powerpoint/2010/main" val="25004811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427" y="980729"/>
            <a:ext cx="8020836" cy="5616622"/>
          </a:xfrm>
          <a:prstGeom prst="rect">
            <a:avLst/>
          </a:prstGeom>
        </p:spPr>
      </p:pic>
      <p:cxnSp>
        <p:nvCxnSpPr>
          <p:cNvPr id="3" name="Přímá spojovací šipka 20"/>
          <p:cNvCxnSpPr>
            <a:stCxn id="4" idx="2"/>
          </p:cNvCxnSpPr>
          <p:nvPr/>
        </p:nvCxnSpPr>
        <p:spPr>
          <a:xfrm flipH="1">
            <a:off x="1979712" y="1569458"/>
            <a:ext cx="2016224" cy="4193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ovéPole 11"/>
          <p:cNvSpPr txBox="1"/>
          <p:nvPr/>
        </p:nvSpPr>
        <p:spPr>
          <a:xfrm>
            <a:off x="1835696" y="1124744"/>
            <a:ext cx="4320480" cy="444714"/>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wrap="square" tIns="86400" rtlCol="0">
            <a:spAutoFit/>
          </a:bodyP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70000"/>
              </a:lnSpc>
            </a:pPr>
            <a:r>
              <a:rPr lang="cs-CZ" sz="1400" dirty="0" smtClean="0"/>
              <a:t>Adherence fagocytované </a:t>
            </a:r>
            <a:r>
              <a:rPr lang="cs-CZ" sz="1400" dirty="0" err="1" smtClean="0"/>
              <a:t>čáetice</a:t>
            </a:r>
            <a:r>
              <a:rPr lang="cs-CZ" sz="1400" dirty="0" smtClean="0"/>
              <a:t> k membráně fagocytující buňky</a:t>
            </a:r>
            <a:endParaRPr lang="cs-CZ" sz="1500" dirty="0"/>
          </a:p>
        </p:txBody>
      </p:sp>
      <p:cxnSp>
        <p:nvCxnSpPr>
          <p:cNvPr id="5" name="Přímá spojovací šipka 20"/>
          <p:cNvCxnSpPr>
            <a:stCxn id="6" idx="1"/>
          </p:cNvCxnSpPr>
          <p:nvPr/>
        </p:nvCxnSpPr>
        <p:spPr>
          <a:xfrm flipH="1">
            <a:off x="2284222" y="2063784"/>
            <a:ext cx="631594" cy="3482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ovéPole 11"/>
          <p:cNvSpPr txBox="1"/>
          <p:nvPr/>
        </p:nvSpPr>
        <p:spPr>
          <a:xfrm>
            <a:off x="2915816" y="1916832"/>
            <a:ext cx="5516475" cy="293903"/>
          </a:xfrm>
          <a:prstGeom prst="rect">
            <a:avLst/>
          </a:prstGeom>
          <a:solidFill>
            <a:schemeClr val="accent6">
              <a:lumMod val="20000"/>
              <a:lumOff val="80000"/>
              <a:alpha val="71000"/>
            </a:schemeClr>
          </a:solidFill>
          <a:ln>
            <a:noFill/>
          </a:ln>
        </p:spPr>
        <p:style>
          <a:lnRef idx="3">
            <a:schemeClr val="lt1"/>
          </a:lnRef>
          <a:fillRef idx="1">
            <a:schemeClr val="accent2"/>
          </a:fillRef>
          <a:effectRef idx="1">
            <a:schemeClr val="accent2"/>
          </a:effectRef>
          <a:fontRef idx="minor">
            <a:schemeClr val="lt1"/>
          </a:fontRef>
        </p:style>
        <p:txBody>
          <a:bodyPr wrap="square" tIns="86400" rtlCol="0">
            <a:spAutoFit/>
          </a:bodyP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70000"/>
              </a:lnSpc>
            </a:pPr>
            <a:r>
              <a:rPr lang="cs-CZ" sz="1400" dirty="0" smtClean="0">
                <a:solidFill>
                  <a:schemeClr val="tx1"/>
                </a:solidFill>
              </a:rPr>
              <a:t>Tvorba </a:t>
            </a:r>
            <a:r>
              <a:rPr lang="cs-CZ" sz="1400" dirty="0" err="1" smtClean="0">
                <a:solidFill>
                  <a:schemeClr val="tx1"/>
                </a:solidFill>
              </a:rPr>
              <a:t>psudopodií</a:t>
            </a:r>
            <a:r>
              <a:rPr lang="cs-CZ" sz="1400" dirty="0" smtClean="0">
                <a:solidFill>
                  <a:schemeClr val="tx1"/>
                </a:solidFill>
              </a:rPr>
              <a:t>, které postupně obalují fagocytovanou částici</a:t>
            </a:r>
          </a:p>
        </p:txBody>
      </p:sp>
      <p:cxnSp>
        <p:nvCxnSpPr>
          <p:cNvPr id="7" name="Přímá spojovací šipka 20"/>
          <p:cNvCxnSpPr>
            <a:stCxn id="8" idx="1"/>
          </p:cNvCxnSpPr>
          <p:nvPr/>
        </p:nvCxnSpPr>
        <p:spPr>
          <a:xfrm flipH="1">
            <a:off x="3170327" y="2645586"/>
            <a:ext cx="825608" cy="4233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ovéPole 11"/>
          <p:cNvSpPr txBox="1"/>
          <p:nvPr/>
        </p:nvSpPr>
        <p:spPr>
          <a:xfrm>
            <a:off x="3995935" y="2492896"/>
            <a:ext cx="4690863" cy="305380"/>
          </a:xfrm>
          <a:prstGeom prst="rect">
            <a:avLst/>
          </a:prstGeom>
          <a:solidFill>
            <a:schemeClr val="accent6">
              <a:lumMod val="20000"/>
              <a:lumOff val="80000"/>
              <a:alpha val="71000"/>
            </a:schemeClr>
          </a:solidFill>
          <a:ln>
            <a:noFill/>
          </a:ln>
        </p:spPr>
        <p:style>
          <a:lnRef idx="3">
            <a:schemeClr val="lt1"/>
          </a:lnRef>
          <a:fillRef idx="1">
            <a:schemeClr val="accent2"/>
          </a:fillRef>
          <a:effectRef idx="1">
            <a:schemeClr val="accent2"/>
          </a:effectRef>
          <a:fontRef idx="minor">
            <a:schemeClr val="lt1"/>
          </a:fontRef>
        </p:style>
        <p:txBody>
          <a:bodyPr wrap="square" tIns="86400" rtlCol="0">
            <a:spAutoFit/>
          </a:bodyP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70000"/>
              </a:lnSpc>
            </a:pPr>
            <a:r>
              <a:rPr lang="cs-CZ" sz="1500" dirty="0" smtClean="0">
                <a:solidFill>
                  <a:schemeClr val="tx1"/>
                </a:solidFill>
              </a:rPr>
              <a:t>Tvorba </a:t>
            </a:r>
            <a:r>
              <a:rPr lang="cs-CZ" sz="1500" dirty="0" err="1" smtClean="0">
                <a:solidFill>
                  <a:schemeClr val="tx1"/>
                </a:solidFill>
              </a:rPr>
              <a:t>fagosomu</a:t>
            </a:r>
            <a:endParaRPr lang="cs-CZ" sz="1500" dirty="0">
              <a:solidFill>
                <a:schemeClr val="tx1"/>
              </a:solidFill>
            </a:endParaRPr>
          </a:p>
        </p:txBody>
      </p:sp>
      <p:cxnSp>
        <p:nvCxnSpPr>
          <p:cNvPr id="9" name="Přímá spojovací šipka 20"/>
          <p:cNvCxnSpPr>
            <a:stCxn id="10" idx="1"/>
          </p:cNvCxnSpPr>
          <p:nvPr/>
        </p:nvCxnSpPr>
        <p:spPr>
          <a:xfrm flipH="1">
            <a:off x="3779912" y="3310542"/>
            <a:ext cx="792088" cy="6926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ovéPole 11"/>
          <p:cNvSpPr txBox="1"/>
          <p:nvPr/>
        </p:nvSpPr>
        <p:spPr>
          <a:xfrm>
            <a:off x="4572000" y="3168431"/>
            <a:ext cx="4114798" cy="284221"/>
          </a:xfrm>
          <a:prstGeom prst="rect">
            <a:avLst/>
          </a:prstGeom>
          <a:solidFill>
            <a:schemeClr val="accent6">
              <a:lumMod val="20000"/>
              <a:lumOff val="80000"/>
              <a:alpha val="71000"/>
            </a:schemeClr>
          </a:solidFill>
          <a:ln>
            <a:noFill/>
          </a:ln>
        </p:spPr>
        <p:style>
          <a:lnRef idx="3">
            <a:schemeClr val="lt1"/>
          </a:lnRef>
          <a:fillRef idx="1">
            <a:schemeClr val="accent2"/>
          </a:fillRef>
          <a:effectRef idx="1">
            <a:schemeClr val="accent2"/>
          </a:effectRef>
          <a:fontRef idx="minor">
            <a:schemeClr val="lt1"/>
          </a:fontRef>
        </p:style>
        <p:txBody>
          <a:bodyPr wrap="square" tIns="86400" rtlCol="0">
            <a:spAutoFit/>
          </a:bodyP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70000"/>
              </a:lnSpc>
            </a:pPr>
            <a:r>
              <a:rPr lang="cs-CZ" sz="1400" dirty="0" smtClean="0">
                <a:solidFill>
                  <a:schemeClr val="tx1"/>
                </a:solidFill>
              </a:rPr>
              <a:t>Splynutím </a:t>
            </a:r>
            <a:r>
              <a:rPr lang="cs-CZ" sz="1400" dirty="0" err="1" smtClean="0">
                <a:solidFill>
                  <a:schemeClr val="tx1"/>
                </a:solidFill>
              </a:rPr>
              <a:t>fagosomu</a:t>
            </a:r>
            <a:r>
              <a:rPr lang="cs-CZ" sz="1400" dirty="0" smtClean="0">
                <a:solidFill>
                  <a:schemeClr val="tx1"/>
                </a:solidFill>
              </a:rPr>
              <a:t> a lysozomu vzniká </a:t>
            </a:r>
            <a:r>
              <a:rPr lang="cs-CZ" sz="1400" dirty="0" err="1" smtClean="0">
                <a:solidFill>
                  <a:schemeClr val="tx1"/>
                </a:solidFill>
              </a:rPr>
              <a:t>fagolysosom</a:t>
            </a:r>
            <a:endParaRPr lang="cs-CZ" sz="1500" dirty="0">
              <a:solidFill>
                <a:schemeClr val="tx1"/>
              </a:solidFill>
            </a:endParaRPr>
          </a:p>
        </p:txBody>
      </p:sp>
      <p:cxnSp>
        <p:nvCxnSpPr>
          <p:cNvPr id="11" name="Přímá spojovací šipka 20"/>
          <p:cNvCxnSpPr>
            <a:stCxn id="12" idx="1"/>
          </p:cNvCxnSpPr>
          <p:nvPr/>
        </p:nvCxnSpPr>
        <p:spPr>
          <a:xfrm flipH="1">
            <a:off x="4572000" y="4480236"/>
            <a:ext cx="504056" cy="1692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ovéPole 11"/>
          <p:cNvSpPr txBox="1"/>
          <p:nvPr/>
        </p:nvSpPr>
        <p:spPr>
          <a:xfrm>
            <a:off x="5076056" y="4257879"/>
            <a:ext cx="3610742" cy="444714"/>
          </a:xfrm>
          <a:prstGeom prst="rect">
            <a:avLst/>
          </a:prstGeom>
          <a:solidFill>
            <a:schemeClr val="accent6">
              <a:lumMod val="20000"/>
              <a:lumOff val="80000"/>
              <a:alpha val="71000"/>
            </a:schemeClr>
          </a:solidFill>
          <a:ln>
            <a:noFill/>
          </a:ln>
        </p:spPr>
        <p:style>
          <a:lnRef idx="3">
            <a:schemeClr val="lt1"/>
          </a:lnRef>
          <a:fillRef idx="1">
            <a:schemeClr val="accent2"/>
          </a:fillRef>
          <a:effectRef idx="1">
            <a:schemeClr val="accent2"/>
          </a:effectRef>
          <a:fontRef idx="minor">
            <a:schemeClr val="lt1"/>
          </a:fontRef>
        </p:style>
        <p:txBody>
          <a:bodyPr wrap="square" tIns="86400" rtlCol="0">
            <a:spAutoFit/>
          </a:bodyP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70000"/>
              </a:lnSpc>
            </a:pPr>
            <a:r>
              <a:rPr lang="cs-CZ" sz="1400" dirty="0" smtClean="0">
                <a:solidFill>
                  <a:schemeClr val="tx1"/>
                </a:solidFill>
              </a:rPr>
              <a:t>Uvnitř </a:t>
            </a:r>
            <a:r>
              <a:rPr lang="cs-CZ" sz="1400" dirty="0" err="1" smtClean="0">
                <a:solidFill>
                  <a:schemeClr val="tx1"/>
                </a:solidFill>
              </a:rPr>
              <a:t>fagolysosomu</a:t>
            </a:r>
            <a:r>
              <a:rPr lang="cs-CZ" sz="1400" dirty="0" smtClean="0">
                <a:solidFill>
                  <a:schemeClr val="tx1"/>
                </a:solidFill>
              </a:rPr>
              <a:t> dochází k usmrcení </a:t>
            </a:r>
            <a:br>
              <a:rPr lang="cs-CZ" sz="1400" dirty="0" smtClean="0">
                <a:solidFill>
                  <a:schemeClr val="tx1"/>
                </a:solidFill>
              </a:rPr>
            </a:br>
            <a:r>
              <a:rPr lang="cs-CZ" sz="1400" dirty="0" smtClean="0">
                <a:solidFill>
                  <a:schemeClr val="tx1"/>
                </a:solidFill>
              </a:rPr>
              <a:t>a degradaci fagocytovaného materiálu</a:t>
            </a:r>
            <a:endParaRPr lang="cs-CZ" sz="1400" dirty="0">
              <a:solidFill>
                <a:schemeClr val="tx1"/>
              </a:solidFill>
            </a:endParaRPr>
          </a:p>
        </p:txBody>
      </p:sp>
      <p:cxnSp>
        <p:nvCxnSpPr>
          <p:cNvPr id="13" name="Přímá spojovací šipka 20"/>
          <p:cNvCxnSpPr>
            <a:stCxn id="14" idx="1"/>
          </p:cNvCxnSpPr>
          <p:nvPr/>
        </p:nvCxnSpPr>
        <p:spPr>
          <a:xfrm flipH="1">
            <a:off x="6012160" y="5042057"/>
            <a:ext cx="504056" cy="1692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ovéPole 11"/>
          <p:cNvSpPr txBox="1"/>
          <p:nvPr/>
        </p:nvSpPr>
        <p:spPr>
          <a:xfrm>
            <a:off x="6516216" y="4819700"/>
            <a:ext cx="2170582" cy="444714"/>
          </a:xfrm>
          <a:prstGeom prst="rect">
            <a:avLst/>
          </a:prstGeom>
          <a:solidFill>
            <a:schemeClr val="accent6">
              <a:lumMod val="20000"/>
              <a:lumOff val="80000"/>
              <a:alpha val="71000"/>
            </a:schemeClr>
          </a:solidFill>
          <a:ln>
            <a:noFill/>
          </a:ln>
        </p:spPr>
        <p:style>
          <a:lnRef idx="3">
            <a:schemeClr val="lt1"/>
          </a:lnRef>
          <a:fillRef idx="1">
            <a:schemeClr val="accent2"/>
          </a:fillRef>
          <a:effectRef idx="1">
            <a:schemeClr val="accent2"/>
          </a:effectRef>
          <a:fontRef idx="minor">
            <a:schemeClr val="lt1"/>
          </a:fontRef>
        </p:style>
        <p:txBody>
          <a:bodyPr wrap="square" tIns="86400" rtlCol="0">
            <a:spAutoFit/>
          </a:bodyP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70000"/>
              </a:lnSpc>
            </a:pPr>
            <a:r>
              <a:rPr lang="cs-CZ" sz="1400" dirty="0" smtClean="0">
                <a:solidFill>
                  <a:schemeClr val="tx1"/>
                </a:solidFill>
              </a:rPr>
              <a:t>Nedegradovatelný materiál je uvolněn z buňky</a:t>
            </a:r>
            <a:endParaRPr lang="cs-CZ" sz="1400" dirty="0">
              <a:solidFill>
                <a:schemeClr val="tx1"/>
              </a:solidFill>
            </a:endParaRPr>
          </a:p>
        </p:txBody>
      </p:sp>
      <p:cxnSp>
        <p:nvCxnSpPr>
          <p:cNvPr id="15" name="Přímá spojovací šipka 20"/>
          <p:cNvCxnSpPr>
            <a:stCxn id="16" idx="2"/>
          </p:cNvCxnSpPr>
          <p:nvPr/>
        </p:nvCxnSpPr>
        <p:spPr>
          <a:xfrm>
            <a:off x="1324489" y="3719408"/>
            <a:ext cx="727231" cy="3472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ovéPole 11"/>
          <p:cNvSpPr txBox="1"/>
          <p:nvPr/>
        </p:nvSpPr>
        <p:spPr>
          <a:xfrm>
            <a:off x="457200" y="3425505"/>
            <a:ext cx="1734577" cy="293903"/>
          </a:xfrm>
          <a:prstGeom prst="rect">
            <a:avLst/>
          </a:prstGeom>
          <a:solidFill>
            <a:schemeClr val="accent6">
              <a:lumMod val="20000"/>
              <a:lumOff val="80000"/>
              <a:alpha val="71000"/>
            </a:schemeClr>
          </a:solidFill>
          <a:ln>
            <a:noFill/>
          </a:ln>
        </p:spPr>
        <p:style>
          <a:lnRef idx="3">
            <a:schemeClr val="lt1"/>
          </a:lnRef>
          <a:fillRef idx="1">
            <a:schemeClr val="accent2"/>
          </a:fillRef>
          <a:effectRef idx="1">
            <a:schemeClr val="accent2"/>
          </a:effectRef>
          <a:fontRef idx="minor">
            <a:schemeClr val="lt1"/>
          </a:fontRef>
        </p:style>
        <p:txBody>
          <a:bodyPr wrap="square" tIns="86400" rtlCol="0">
            <a:spAutoFit/>
          </a:bodyP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70000"/>
              </a:lnSpc>
            </a:pPr>
            <a:r>
              <a:rPr lang="cs-CZ" sz="1400" dirty="0" err="1" smtClean="0">
                <a:solidFill>
                  <a:schemeClr val="tx1"/>
                </a:solidFill>
              </a:rPr>
              <a:t>Lysosom</a:t>
            </a:r>
            <a:endParaRPr lang="cs-CZ" sz="1400" dirty="0">
              <a:solidFill>
                <a:schemeClr val="tx1"/>
              </a:solidFill>
            </a:endParaRPr>
          </a:p>
        </p:txBody>
      </p:sp>
      <p:sp>
        <p:nvSpPr>
          <p:cNvPr id="17" name="TextovéPole 16"/>
          <p:cNvSpPr txBox="1"/>
          <p:nvPr/>
        </p:nvSpPr>
        <p:spPr>
          <a:xfrm>
            <a:off x="1259632" y="260648"/>
            <a:ext cx="5112568" cy="707886"/>
          </a:xfrm>
          <a:prstGeom prst="rect">
            <a:avLst/>
          </a:prstGeom>
          <a:noFill/>
        </p:spPr>
        <p:txBody>
          <a:bodyPr wrap="square" rtlCol="0">
            <a:spAutoFit/>
          </a:bodyPr>
          <a:lstStyle/>
          <a:p>
            <a:r>
              <a:rPr lang="cs-CZ" sz="4000" b="1" dirty="0" smtClean="0">
                <a:solidFill>
                  <a:srgbClr val="C00000"/>
                </a:solidFill>
              </a:rPr>
              <a:t>Fagocytóza</a:t>
            </a:r>
            <a:endParaRPr lang="cs-CZ" sz="4000" b="1" dirty="0">
              <a:solidFill>
                <a:srgbClr val="C00000"/>
              </a:solidFill>
            </a:endParaRPr>
          </a:p>
        </p:txBody>
      </p:sp>
    </p:spTree>
    <p:extLst>
      <p:ext uri="{BB962C8B-B14F-4D97-AF65-F5344CB8AC3E}">
        <p14:creationId xmlns:p14="http://schemas.microsoft.com/office/powerpoint/2010/main" val="35018050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pPr eaLnBrk="1" hangingPunct="1"/>
            <a:r>
              <a:rPr lang="cs-CZ" sz="3600" smtClean="0"/>
              <a:t>Možnosti vyšetření fagocytárních funkcí</a:t>
            </a:r>
            <a:endParaRPr lang="en-US" sz="3600" smtClean="0"/>
          </a:p>
        </p:txBody>
      </p:sp>
      <p:sp>
        <p:nvSpPr>
          <p:cNvPr id="16387" name="Rectangle 3"/>
          <p:cNvSpPr>
            <a:spLocks noGrp="1" noChangeArrowheads="1"/>
          </p:cNvSpPr>
          <p:nvPr>
            <p:ph type="body" idx="4294967295"/>
          </p:nvPr>
        </p:nvSpPr>
        <p:spPr/>
        <p:txBody>
          <a:bodyPr/>
          <a:lstStyle/>
          <a:p>
            <a:pPr eaLnBrk="1" hangingPunct="1">
              <a:lnSpc>
                <a:spcPct val="90000"/>
              </a:lnSpc>
              <a:buFontTx/>
              <a:buNone/>
            </a:pPr>
            <a:r>
              <a:rPr lang="cs-CZ" smtClean="0"/>
              <a:t>Chemotaxe: vyšetření chemotaxe pod agarózou</a:t>
            </a:r>
          </a:p>
          <a:p>
            <a:pPr eaLnBrk="1" hangingPunct="1">
              <a:lnSpc>
                <a:spcPct val="90000"/>
              </a:lnSpc>
              <a:buFontTx/>
              <a:buNone/>
            </a:pPr>
            <a:r>
              <a:rPr lang="cs-CZ" smtClean="0"/>
              <a:t>Ingesce: ingresce metakrylávých partikulí</a:t>
            </a:r>
          </a:p>
          <a:p>
            <a:pPr eaLnBrk="1" hangingPunct="1">
              <a:lnSpc>
                <a:spcPct val="90000"/>
              </a:lnSpc>
              <a:buFontTx/>
              <a:buNone/>
            </a:pPr>
            <a:r>
              <a:rPr lang="cs-CZ" u="sng" smtClean="0">
                <a:solidFill>
                  <a:schemeClr val="accent2"/>
                </a:solidFill>
              </a:rPr>
              <a:t>Tvorba reaktivních metabolitů kyslíku</a:t>
            </a:r>
            <a:r>
              <a:rPr lang="cs-CZ" smtClean="0">
                <a:solidFill>
                  <a:schemeClr val="accent2"/>
                </a:solidFill>
              </a:rPr>
              <a:t>: </a:t>
            </a:r>
          </a:p>
          <a:p>
            <a:pPr eaLnBrk="1" hangingPunct="1">
              <a:lnSpc>
                <a:spcPct val="90000"/>
              </a:lnSpc>
              <a:buFontTx/>
              <a:buNone/>
            </a:pPr>
            <a:r>
              <a:rPr lang="cs-CZ" smtClean="0">
                <a:solidFill>
                  <a:schemeClr val="accent2"/>
                </a:solidFill>
              </a:rPr>
              <a:t>   NBT test, chemiluminiscence, redukce tetrarhodamidu.</a:t>
            </a:r>
          </a:p>
          <a:p>
            <a:pPr eaLnBrk="1" hangingPunct="1">
              <a:lnSpc>
                <a:spcPct val="90000"/>
              </a:lnSpc>
              <a:buFontTx/>
              <a:buNone/>
            </a:pPr>
            <a:r>
              <a:rPr lang="cs-CZ" smtClean="0"/>
              <a:t>Vyšetření exprese </a:t>
            </a:r>
            <a:r>
              <a:rPr lang="cs-CZ" smtClean="0">
                <a:latin typeface="Symbol" pitchFamily="18" charset="2"/>
              </a:rPr>
              <a:t>b</a:t>
            </a:r>
            <a:r>
              <a:rPr lang="cs-CZ" smtClean="0"/>
              <a:t>2-integrinů</a:t>
            </a:r>
          </a:p>
          <a:p>
            <a:pPr eaLnBrk="1" hangingPunct="1">
              <a:lnSpc>
                <a:spcPct val="90000"/>
              </a:lnSpc>
              <a:buFontTx/>
              <a:buNone/>
            </a:pPr>
            <a:r>
              <a:rPr lang="cs-CZ" smtClean="0"/>
              <a:t>Komplexní vyšetření: mikrobicidie</a:t>
            </a:r>
            <a:endParaRPr lang="en-US" smtClean="0"/>
          </a:p>
        </p:txBody>
      </p:sp>
    </p:spTree>
    <p:extLst>
      <p:ext uri="{BB962C8B-B14F-4D97-AF65-F5344CB8AC3E}">
        <p14:creationId xmlns:p14="http://schemas.microsoft.com/office/powerpoint/2010/main" val="25479671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p:txBody>
          <a:bodyPr>
            <a:normAutofit fontScale="90000"/>
          </a:bodyPr>
          <a:lstStyle/>
          <a:p>
            <a:pPr eaLnBrk="1" hangingPunct="1">
              <a:defRPr/>
            </a:pPr>
            <a:r>
              <a:rPr lang="cs-CZ" sz="3600" smtClean="0"/>
              <a:t>Indikace k vyšetření fagocytárních schopností granulocytů</a:t>
            </a:r>
            <a:endParaRPr lang="en-US" sz="3600" smtClean="0"/>
          </a:p>
        </p:txBody>
      </p:sp>
      <p:sp>
        <p:nvSpPr>
          <p:cNvPr id="17411" name="Rectangle 3"/>
          <p:cNvSpPr>
            <a:spLocks noGrp="1" noChangeArrowheads="1"/>
          </p:cNvSpPr>
          <p:nvPr>
            <p:ph type="body" idx="4294967295"/>
          </p:nvPr>
        </p:nvSpPr>
        <p:spPr>
          <a:xfrm>
            <a:off x="457200" y="1600200"/>
            <a:ext cx="8080375" cy="4525963"/>
          </a:xfrm>
        </p:spPr>
        <p:txBody>
          <a:bodyPr/>
          <a:lstStyle/>
          <a:p>
            <a:pPr eaLnBrk="1" hangingPunct="1"/>
            <a:r>
              <a:rPr lang="cs-CZ" sz="2800" smtClean="0"/>
              <a:t>Především opakované hluboké abscesy, hnisavé lymfadenitidy, případně i první epizoda abscesu v neobvyklé lokalizaci (jaterní absces). Obtíže jsou vrozené, tj. objevují se obvykle od časného věku.</a:t>
            </a:r>
          </a:p>
          <a:p>
            <a:pPr eaLnBrk="1" hangingPunct="1"/>
            <a:r>
              <a:rPr lang="cs-CZ" sz="2800" smtClean="0"/>
              <a:t>Výskyt solitárních, granulomů v časném věku.</a:t>
            </a:r>
          </a:p>
          <a:p>
            <a:pPr eaLnBrk="1" hangingPunct="1"/>
            <a:r>
              <a:rPr lang="cs-CZ" sz="2800" smtClean="0"/>
              <a:t>Poruchy odhojování pupečníku spojené s poruchou hojení ran a výraznou leukocytózou (LAD syndrom). </a:t>
            </a:r>
            <a:endParaRPr lang="en-US" sz="2800" smtClean="0"/>
          </a:p>
        </p:txBody>
      </p:sp>
    </p:spTree>
    <p:extLst>
      <p:ext uri="{BB962C8B-B14F-4D97-AF65-F5344CB8AC3E}">
        <p14:creationId xmlns:p14="http://schemas.microsoft.com/office/powerpoint/2010/main" val="4558862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95536" y="2060574"/>
            <a:ext cx="8466138" cy="38068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altLang="cs-CZ" sz="2800" dirty="0"/>
              <a:t>Příčinou syndromu je porucha syntézy CD18, nevytváří se komplex CD11/CD18 – </a:t>
            </a:r>
            <a:r>
              <a:rPr lang="cs-CZ" altLang="cs-CZ" sz="2800" dirty="0" err="1"/>
              <a:t>integriny</a:t>
            </a:r>
            <a:r>
              <a:rPr lang="cs-CZ" altLang="cs-CZ" sz="2800" dirty="0"/>
              <a:t> nutné k přechodu cév do místa </a:t>
            </a:r>
            <a:r>
              <a:rPr lang="cs-CZ" altLang="cs-CZ" sz="2800" dirty="0" smtClean="0"/>
              <a:t>zánětu.</a:t>
            </a:r>
            <a:endParaRPr lang="cs-CZ" altLang="cs-CZ" sz="2800" dirty="0"/>
          </a:p>
          <a:p>
            <a:r>
              <a:rPr lang="cs-CZ" altLang="cs-CZ" sz="2800" dirty="0" smtClean="0"/>
              <a:t>Opožděné </a:t>
            </a:r>
            <a:r>
              <a:rPr lang="cs-CZ" altLang="cs-CZ" sz="2800" dirty="0" err="1" smtClean="0"/>
              <a:t>odhojování</a:t>
            </a:r>
            <a:r>
              <a:rPr lang="cs-CZ" altLang="cs-CZ" sz="2800" dirty="0" smtClean="0"/>
              <a:t> pupečníku s </a:t>
            </a:r>
            <a:r>
              <a:rPr lang="cs-CZ" altLang="cs-CZ" sz="2800" dirty="0" err="1" smtClean="0"/>
              <a:t>omfalitidou</a:t>
            </a:r>
            <a:r>
              <a:rPr lang="cs-CZ" altLang="cs-CZ" sz="2800" dirty="0" smtClean="0"/>
              <a:t>.</a:t>
            </a:r>
          </a:p>
          <a:p>
            <a:r>
              <a:rPr lang="cs-CZ" altLang="cs-CZ" sz="2800" dirty="0" smtClean="0"/>
              <a:t>Abscesy s malou tvorbou hnisu.</a:t>
            </a:r>
          </a:p>
          <a:p>
            <a:r>
              <a:rPr lang="cs-CZ" altLang="cs-CZ" sz="2800" dirty="0" smtClean="0"/>
              <a:t>Často postižena </a:t>
            </a:r>
            <a:r>
              <a:rPr lang="cs-CZ" altLang="cs-CZ" sz="2800" dirty="0" err="1" smtClean="0"/>
              <a:t>periproktální</a:t>
            </a:r>
            <a:r>
              <a:rPr lang="cs-CZ" altLang="cs-CZ" sz="2800" dirty="0" smtClean="0"/>
              <a:t> oblast, objevují se gingivitidy, lymfadenitidy, kožní infekce.</a:t>
            </a:r>
          </a:p>
          <a:p>
            <a:r>
              <a:rPr lang="cs-CZ" altLang="cs-CZ" sz="2800" dirty="0" smtClean="0"/>
              <a:t> Porucha hojení ran.</a:t>
            </a:r>
          </a:p>
          <a:p>
            <a:r>
              <a:rPr lang="cs-CZ" altLang="cs-CZ" sz="2800" dirty="0" smtClean="0"/>
              <a:t>V krvi výrazná leukocytóza i mimo akutní infekci.</a:t>
            </a:r>
          </a:p>
        </p:txBody>
      </p:sp>
      <p:sp>
        <p:nvSpPr>
          <p:cNvPr id="3" name="Rectangle 2"/>
          <p:cNvSpPr txBox="1">
            <a:spLocks noChangeArrowheads="1"/>
          </p:cNvSpPr>
          <p:nvPr/>
        </p:nvSpPr>
        <p:spPr>
          <a:xfrm>
            <a:off x="685800" y="609600"/>
            <a:ext cx="77724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altLang="cs-CZ" sz="4000" b="1" dirty="0" smtClean="0">
                <a:solidFill>
                  <a:srgbClr val="C00000"/>
                </a:solidFill>
              </a:rPr>
              <a:t>Deficit </a:t>
            </a:r>
            <a:r>
              <a:rPr lang="cs-CZ" altLang="cs-CZ" sz="4000" b="1" dirty="0" err="1" smtClean="0">
                <a:solidFill>
                  <a:srgbClr val="C00000"/>
                </a:solidFill>
              </a:rPr>
              <a:t>leukocytárních</a:t>
            </a:r>
            <a:r>
              <a:rPr lang="cs-CZ" altLang="cs-CZ" sz="4000" b="1" dirty="0" smtClean="0">
                <a:solidFill>
                  <a:srgbClr val="C00000"/>
                </a:solidFill>
              </a:rPr>
              <a:t> </a:t>
            </a:r>
            <a:r>
              <a:rPr lang="cs-CZ" altLang="cs-CZ" sz="4000" b="1" dirty="0" err="1" smtClean="0">
                <a:solidFill>
                  <a:srgbClr val="C00000"/>
                </a:solidFill>
              </a:rPr>
              <a:t>integrinů</a:t>
            </a:r>
            <a:r>
              <a:rPr lang="cs-CZ" altLang="cs-CZ" sz="4000" b="1" dirty="0" smtClean="0">
                <a:solidFill>
                  <a:srgbClr val="C00000"/>
                </a:solidFill>
              </a:rPr>
              <a:t> (LAD-I) </a:t>
            </a:r>
          </a:p>
        </p:txBody>
      </p:sp>
    </p:spTree>
    <p:extLst>
      <p:ext uri="{BB962C8B-B14F-4D97-AF65-F5344CB8AC3E}">
        <p14:creationId xmlns:p14="http://schemas.microsoft.com/office/powerpoint/2010/main" val="37889432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744"/>
            <a:ext cx="9036496" cy="5350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délník 1"/>
          <p:cNvSpPr/>
          <p:nvPr/>
        </p:nvSpPr>
        <p:spPr>
          <a:xfrm>
            <a:off x="654754" y="620688"/>
            <a:ext cx="6353919" cy="646331"/>
          </a:xfrm>
          <a:prstGeom prst="rect">
            <a:avLst/>
          </a:prstGeom>
        </p:spPr>
        <p:txBody>
          <a:bodyPr wrap="none">
            <a:spAutoFit/>
          </a:bodyPr>
          <a:lstStyle/>
          <a:p>
            <a:r>
              <a:rPr lang="cs-CZ" altLang="cs-CZ" sz="3600" b="1" dirty="0" smtClean="0">
                <a:solidFill>
                  <a:srgbClr val="C00000"/>
                </a:solidFill>
              </a:rPr>
              <a:t>Cesta leukocytů do místa zánětu</a:t>
            </a:r>
            <a:endParaRPr lang="cs-CZ" altLang="cs-CZ" sz="3600" b="1" dirty="0">
              <a:solidFill>
                <a:srgbClr val="C00000"/>
              </a:solidFill>
            </a:endParaRPr>
          </a:p>
        </p:txBody>
      </p:sp>
      <p:sp>
        <p:nvSpPr>
          <p:cNvPr id="5" name="TextovéPole 4"/>
          <p:cNvSpPr txBox="1"/>
          <p:nvPr/>
        </p:nvSpPr>
        <p:spPr>
          <a:xfrm>
            <a:off x="22860" y="6401073"/>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38840696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pPr eaLnBrk="1" hangingPunct="1"/>
            <a:r>
              <a:rPr lang="cs-CZ" smtClean="0"/>
              <a:t>Chronická granulomatózní choroba</a:t>
            </a:r>
          </a:p>
        </p:txBody>
      </p:sp>
      <p:sp>
        <p:nvSpPr>
          <p:cNvPr id="19459" name="Rectangle 3"/>
          <p:cNvSpPr>
            <a:spLocks noGrp="1" noChangeArrowheads="1"/>
          </p:cNvSpPr>
          <p:nvPr>
            <p:ph type="body" idx="4294967295"/>
          </p:nvPr>
        </p:nvSpPr>
        <p:spPr>
          <a:xfrm>
            <a:off x="338138" y="2060575"/>
            <a:ext cx="8805862" cy="4181475"/>
          </a:xfrm>
        </p:spPr>
        <p:txBody>
          <a:bodyPr/>
          <a:lstStyle/>
          <a:p>
            <a:pPr eaLnBrk="1" hangingPunct="1"/>
            <a:r>
              <a:rPr lang="cs-CZ" sz="2800" smtClean="0"/>
              <a:t>Opakované abscesy nejčastěji postihující játra, periproktální oblast, plíce, objevují se hnisavé lymfadenitidy, osteomyelitidy.</a:t>
            </a:r>
          </a:p>
          <a:p>
            <a:pPr eaLnBrk="1" hangingPunct="1"/>
            <a:r>
              <a:rPr lang="cs-CZ" sz="2800" smtClean="0"/>
              <a:t>Granulomy mohou působit útlak, například žlučovodů.</a:t>
            </a:r>
          </a:p>
          <a:p>
            <a:pPr eaLnBrk="1" hangingPunct="1"/>
            <a:r>
              <a:rPr lang="cs-CZ" sz="2800" smtClean="0"/>
              <a:t>Většinou poměrně časný nástup obtíží, první příznaky se však vzácně mohou objevit i v dospělosti.</a:t>
            </a:r>
          </a:p>
          <a:p>
            <a:pPr eaLnBrk="1" hangingPunct="1"/>
            <a:r>
              <a:rPr lang="cs-CZ" sz="2800" smtClean="0"/>
              <a:t>Příčinou je </a:t>
            </a:r>
            <a:r>
              <a:rPr lang="cs-CZ" sz="2800" smtClean="0">
                <a:solidFill>
                  <a:schemeClr val="accent2"/>
                </a:solidFill>
              </a:rPr>
              <a:t>porucha tvorby reaktivních metabolitů kyslíku.</a:t>
            </a:r>
          </a:p>
        </p:txBody>
      </p:sp>
    </p:spTree>
    <p:extLst>
      <p:ext uri="{BB962C8B-B14F-4D97-AF65-F5344CB8AC3E}">
        <p14:creationId xmlns:p14="http://schemas.microsoft.com/office/powerpoint/2010/main" val="3997528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2"/>
          <p:cNvGraphicFramePr>
            <a:graphicFrameLocks noChangeAspect="1"/>
          </p:cNvGraphicFramePr>
          <p:nvPr/>
        </p:nvGraphicFramePr>
        <p:xfrm>
          <a:off x="609600" y="1600200"/>
          <a:ext cx="8001000" cy="4800600"/>
        </p:xfrm>
        <a:graphic>
          <a:graphicData uri="http://schemas.openxmlformats.org/presentationml/2006/ole">
            <mc:AlternateContent xmlns:mc="http://schemas.openxmlformats.org/markup-compatibility/2006">
              <mc:Choice xmlns:v="urn:schemas-microsoft-com:vml" Requires="v">
                <p:oleObj spid="_x0000_s1029" name="Photo Editor Photo" r:id="rId3" imgW="9783541" imgH="5649114" progId="MSPhotoEd.3">
                  <p:embed/>
                </p:oleObj>
              </mc:Choice>
              <mc:Fallback>
                <p:oleObj name="Photo Editor Photo" r:id="rId3" imgW="9783541" imgH="564911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600200"/>
                        <a:ext cx="8001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7" name="Rectangle 3"/>
          <p:cNvSpPr>
            <a:spLocks noChangeArrowheads="1"/>
          </p:cNvSpPr>
          <p:nvPr/>
        </p:nvSpPr>
        <p:spPr bwMode="auto">
          <a:xfrm>
            <a:off x="1981200" y="381000"/>
            <a:ext cx="5334000" cy="914400"/>
          </a:xfrm>
          <a:prstGeom prst="rect">
            <a:avLst/>
          </a:prstGeom>
          <a:solidFill>
            <a:schemeClr val="bg1"/>
          </a:solidFill>
          <a:ln w="9525">
            <a:solidFill>
              <a:schemeClr val="tx1"/>
            </a:solidFill>
            <a:miter lim="800000"/>
            <a:headEnd/>
            <a:tailEnd/>
          </a:ln>
        </p:spPr>
        <p:txBody>
          <a:bodyPr wrap="none" anchor="ctr"/>
          <a:lstStyle/>
          <a:p>
            <a:pPr algn="ctr" eaLnBrk="0" hangingPunct="0"/>
            <a:r>
              <a:rPr lang="cs-CZ" sz="2600">
                <a:solidFill>
                  <a:schemeClr val="tx2"/>
                </a:solidFill>
                <a:latin typeface="Tahoma" pitchFamily="34" charset="0"/>
              </a:rPr>
              <a:t>Chronic Granulomatous Disease</a:t>
            </a:r>
          </a:p>
          <a:p>
            <a:pPr algn="ctr" eaLnBrk="0" hangingPunct="0"/>
            <a:r>
              <a:rPr lang="cs-CZ" sz="2600">
                <a:solidFill>
                  <a:schemeClr val="tx2"/>
                </a:solidFill>
                <a:latin typeface="Tahoma" pitchFamily="34" charset="0"/>
              </a:rPr>
              <a:t>(X-linked)</a:t>
            </a:r>
          </a:p>
        </p:txBody>
      </p:sp>
    </p:spTree>
    <p:extLst>
      <p:ext uri="{BB962C8B-B14F-4D97-AF65-F5344CB8AC3E}">
        <p14:creationId xmlns:p14="http://schemas.microsoft.com/office/powerpoint/2010/main" val="968448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685800" y="1981200"/>
            <a:ext cx="77724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cs-CZ" altLang="cs-CZ" sz="2800" smtClean="0"/>
              <a:t>Soustava asi 30 sérových a membránových proteinů</a:t>
            </a:r>
          </a:p>
          <a:p>
            <a:pPr>
              <a:lnSpc>
                <a:spcPct val="90000"/>
              </a:lnSpc>
            </a:pPr>
            <a:r>
              <a:rPr lang="cs-CZ" altLang="cs-CZ" sz="2800" smtClean="0"/>
              <a:t>Hlavní složky 9 sérových proteinů C1-C9</a:t>
            </a:r>
          </a:p>
          <a:p>
            <a:pPr>
              <a:lnSpc>
                <a:spcPct val="90000"/>
              </a:lnSpc>
            </a:pPr>
            <a:r>
              <a:rPr lang="cs-CZ" altLang="cs-CZ" sz="2800" smtClean="0"/>
              <a:t>Kaskádovitá aktivace</a:t>
            </a:r>
          </a:p>
          <a:p>
            <a:pPr>
              <a:lnSpc>
                <a:spcPct val="90000"/>
              </a:lnSpc>
            </a:pPr>
            <a:r>
              <a:rPr lang="cs-CZ" altLang="cs-CZ" sz="2800" smtClean="0"/>
              <a:t>C3 ústřední složka, C3b vazba na mikrobiální povrch </a:t>
            </a:r>
          </a:p>
          <a:p>
            <a:pPr>
              <a:lnSpc>
                <a:spcPct val="90000"/>
              </a:lnSpc>
            </a:pPr>
            <a:r>
              <a:rPr lang="cs-CZ" altLang="cs-CZ" sz="2800" smtClean="0"/>
              <a:t>Terminální produkt komplementové kaskády C5b, C6, C7, C8 a C9 (MAC membrane attack complex)  </a:t>
            </a:r>
            <a:endParaRPr lang="cs-CZ" altLang="cs-CZ" sz="2800" dirty="0" smtClean="0"/>
          </a:p>
        </p:txBody>
      </p:sp>
      <p:sp>
        <p:nvSpPr>
          <p:cNvPr id="4" name="Rectangle 4"/>
          <p:cNvSpPr txBox="1">
            <a:spLocks noChangeArrowheads="1"/>
          </p:cNvSpPr>
          <p:nvPr/>
        </p:nvSpPr>
        <p:spPr>
          <a:xfrm>
            <a:off x="250825" y="-27384"/>
            <a:ext cx="864235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dirty="0" smtClean="0">
                <a:solidFill>
                  <a:srgbClr val="A50021"/>
                </a:solidFill>
                <a:latin typeface="Verdana" pitchFamily="34" charset="0"/>
              </a:rPr>
              <a:t>Komplementový systému</a:t>
            </a:r>
          </a:p>
        </p:txBody>
      </p:sp>
    </p:spTree>
    <p:extLst>
      <p:ext uri="{BB962C8B-B14F-4D97-AF65-F5344CB8AC3E}">
        <p14:creationId xmlns:p14="http://schemas.microsoft.com/office/powerpoint/2010/main" val="24765487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395288" y="0"/>
            <a:ext cx="8066087" cy="69850"/>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cs-CZ"/>
          </a:p>
        </p:txBody>
      </p:sp>
      <p:sp>
        <p:nvSpPr>
          <p:cNvPr id="145411" name="Rectangle 3"/>
          <p:cNvSpPr>
            <a:spLocks noGrp="1" noChangeArrowheads="1"/>
          </p:cNvSpPr>
          <p:nvPr>
            <p:ph type="ctrTitle" idx="4294967295"/>
          </p:nvPr>
        </p:nvSpPr>
        <p:spPr>
          <a:xfrm>
            <a:off x="539552" y="1241376"/>
            <a:ext cx="7991475" cy="5139952"/>
          </a:xfrm>
        </p:spPr>
        <p:txBody>
          <a:bodyPr>
            <a:normAutofit fontScale="90000"/>
          </a:bodyPr>
          <a:lstStyle/>
          <a:p>
            <a:pPr algn="l" defTabSz="762000"/>
            <a:r>
              <a:rPr lang="cs-CZ" sz="2200" dirty="0" smtClean="0"/>
              <a:t>jsou morfologicky podobné  lymfocytům („velké granulární lymfocyty“, LGL), nefagocytují, nemají </a:t>
            </a:r>
            <a:r>
              <a:rPr lang="cs-CZ" sz="2200" dirty="0" err="1" smtClean="0"/>
              <a:t>adherenční</a:t>
            </a:r>
            <a:r>
              <a:rPr lang="cs-CZ" sz="2200" dirty="0" smtClean="0"/>
              <a:t> schopnosti</a:t>
            </a:r>
            <a:br>
              <a:rPr lang="cs-CZ" sz="2200" dirty="0" smtClean="0"/>
            </a:br>
            <a:r>
              <a:rPr lang="cs-CZ" sz="2200" dirty="0"/>
              <a:t/>
            </a:r>
            <a:br>
              <a:rPr lang="cs-CZ" sz="2200" dirty="0"/>
            </a:br>
            <a:r>
              <a:rPr lang="en-US" sz="2200" dirty="0" err="1" smtClean="0"/>
              <a:t>speciali</a:t>
            </a:r>
            <a:r>
              <a:rPr lang="cs-CZ" sz="2200" dirty="0" smtClean="0"/>
              <a:t>zují </a:t>
            </a:r>
            <a:r>
              <a:rPr lang="cs-CZ" sz="2200" dirty="0"/>
              <a:t>se na zabíjení abnormálních vlastních buněk organismu nápadných nízkou expresí</a:t>
            </a:r>
            <a:r>
              <a:rPr lang="en-US" sz="2200" dirty="0"/>
              <a:t> MHC mole</a:t>
            </a:r>
            <a:r>
              <a:rPr lang="cs-CZ" sz="2200" dirty="0"/>
              <a:t>kul</a:t>
            </a:r>
            <a:r>
              <a:rPr lang="en-US" sz="2200" dirty="0"/>
              <a:t> (</a:t>
            </a:r>
            <a:r>
              <a:rPr lang="cs-CZ" sz="2200" dirty="0"/>
              <a:t>např. infikovaných viry</a:t>
            </a:r>
            <a:r>
              <a:rPr lang="cs-CZ" sz="2200" dirty="0" smtClean="0"/>
              <a:t>, intracelulárními bakteriemi, nádorové buňky</a:t>
            </a:r>
            <a:r>
              <a:rPr lang="en-US" sz="2200" dirty="0" smtClean="0"/>
              <a:t>)</a:t>
            </a:r>
            <a:r>
              <a:rPr lang="cs-CZ" sz="2200" dirty="0" smtClean="0"/>
              <a:t/>
            </a:r>
            <a:br>
              <a:rPr lang="cs-CZ" sz="2200" dirty="0" smtClean="0"/>
            </a:br>
            <a:r>
              <a:rPr lang="cs-CZ" sz="2200" dirty="0" smtClean="0"/>
              <a:t/>
            </a:r>
            <a:br>
              <a:rPr lang="cs-CZ" sz="2200" dirty="0" smtClean="0"/>
            </a:br>
            <a:r>
              <a:rPr lang="cs-CZ" sz="2200" dirty="0" smtClean="0"/>
              <a:t>cytotoxické nástroje NK buněk – </a:t>
            </a:r>
            <a:r>
              <a:rPr lang="cs-CZ" sz="2200" dirty="0" err="1" smtClean="0"/>
              <a:t>perforin</a:t>
            </a:r>
            <a:r>
              <a:rPr lang="cs-CZ" sz="2200" dirty="0" smtClean="0"/>
              <a:t> a </a:t>
            </a:r>
            <a:r>
              <a:rPr lang="cs-CZ" sz="2200" dirty="0" err="1" smtClean="0"/>
              <a:t>granzym</a:t>
            </a:r>
            <a:r>
              <a:rPr lang="cs-CZ" sz="2200" dirty="0" smtClean="0"/>
              <a:t> – podobně jako u CD8+ cytotoxických buněk</a:t>
            </a:r>
            <a:r>
              <a:rPr lang="en-US" sz="2200" dirty="0"/>
              <a:t/>
            </a:r>
            <a:br>
              <a:rPr lang="en-US" sz="2200" dirty="0"/>
            </a:br>
            <a:r>
              <a:rPr lang="cs-CZ" sz="2200" dirty="0" smtClean="0"/>
              <a:t/>
            </a:r>
            <a:br>
              <a:rPr lang="cs-CZ" sz="2200" dirty="0" smtClean="0"/>
            </a:br>
            <a:r>
              <a:rPr lang="cs-CZ" sz="2200" dirty="0" smtClean="0"/>
              <a:t>jejich cytotoxická aktivita je jednak přirozená, jednak může být zprostředkována protilátkami vázanými na </a:t>
            </a:r>
            <a:r>
              <a:rPr lang="cs-CZ" sz="2200" dirty="0" err="1" smtClean="0"/>
              <a:t>FcR</a:t>
            </a:r>
            <a:r>
              <a:rPr lang="cs-CZ" sz="2200" dirty="0" smtClean="0"/>
              <a:t> III (CD16), ADCC</a:t>
            </a:r>
            <a:br>
              <a:rPr lang="cs-CZ" sz="2200" dirty="0" smtClean="0"/>
            </a:br>
            <a:r>
              <a:rPr lang="cs-CZ" sz="2200" dirty="0"/>
              <a:t/>
            </a:r>
            <a:br>
              <a:rPr lang="cs-CZ" sz="2200" dirty="0"/>
            </a:br>
            <a:r>
              <a:rPr lang="cs-CZ" sz="2200" dirty="0" smtClean="0"/>
              <a:t>ovlivňují vrozenou i adaptivní imunitu svými </a:t>
            </a:r>
            <a:r>
              <a:rPr lang="cs-CZ" sz="2200" dirty="0" err="1" smtClean="0"/>
              <a:t>cytokiny</a:t>
            </a:r>
            <a:r>
              <a:rPr lang="cs-CZ" sz="2200" dirty="0" smtClean="0"/>
              <a:t>, především </a:t>
            </a:r>
            <a:r>
              <a:rPr lang="cs-CZ" sz="2200" dirty="0" err="1" smtClean="0"/>
              <a:t>IFN</a:t>
            </a:r>
            <a:r>
              <a:rPr lang="cs-CZ" sz="2200" dirty="0" err="1" smtClean="0">
                <a:latin typeface="Symbol" pitchFamily="18" charset="2"/>
              </a:rPr>
              <a:t>g</a:t>
            </a:r>
            <a:r>
              <a:rPr lang="cs-CZ" sz="2200" dirty="0" smtClean="0">
                <a:latin typeface="+mn-lt"/>
              </a:rPr>
              <a:t> a </a:t>
            </a:r>
            <a:r>
              <a:rPr lang="cs-CZ" sz="2200" dirty="0" err="1" smtClean="0">
                <a:latin typeface="+mn-lt"/>
              </a:rPr>
              <a:t>TNF</a:t>
            </a:r>
            <a:r>
              <a:rPr lang="cs-CZ" sz="2200" dirty="0" err="1" smtClean="0">
                <a:latin typeface="Symbol" pitchFamily="18" charset="2"/>
              </a:rPr>
              <a:t>a</a:t>
            </a:r>
            <a:r>
              <a:rPr lang="cs-CZ" sz="2800" dirty="0" smtClean="0"/>
              <a:t/>
            </a:r>
            <a:br>
              <a:rPr lang="cs-CZ" sz="2800" dirty="0" smtClean="0"/>
            </a:br>
            <a:r>
              <a:rPr lang="cs-CZ" sz="2800" dirty="0"/>
              <a:t/>
            </a:r>
            <a:br>
              <a:rPr lang="cs-CZ" sz="2800" dirty="0"/>
            </a:br>
            <a:endParaRPr lang="en-US" sz="2800" dirty="0" smtClean="0"/>
          </a:p>
        </p:txBody>
      </p:sp>
      <p:sp>
        <p:nvSpPr>
          <p:cNvPr id="4" name="TextovéPole 3"/>
          <p:cNvSpPr txBox="1"/>
          <p:nvPr/>
        </p:nvSpPr>
        <p:spPr>
          <a:xfrm>
            <a:off x="1475656" y="332656"/>
            <a:ext cx="5832648" cy="707886"/>
          </a:xfrm>
          <a:prstGeom prst="rect">
            <a:avLst/>
          </a:prstGeom>
          <a:noFill/>
        </p:spPr>
        <p:txBody>
          <a:bodyPr wrap="square" rtlCol="0">
            <a:spAutoFit/>
          </a:bodyPr>
          <a:lstStyle/>
          <a:p>
            <a:r>
              <a:rPr lang="cs-CZ" sz="4000" dirty="0" smtClean="0">
                <a:solidFill>
                  <a:srgbClr val="C00000"/>
                </a:solidFill>
              </a:rPr>
              <a:t>NK (Natural </a:t>
            </a:r>
            <a:r>
              <a:rPr lang="cs-CZ" sz="4000" dirty="0" err="1" smtClean="0">
                <a:solidFill>
                  <a:srgbClr val="C00000"/>
                </a:solidFill>
              </a:rPr>
              <a:t>Killer</a:t>
            </a:r>
            <a:r>
              <a:rPr lang="cs-CZ" sz="4000" dirty="0">
                <a:solidFill>
                  <a:srgbClr val="C00000"/>
                </a:solidFill>
              </a:rPr>
              <a:t>)</a:t>
            </a:r>
            <a:r>
              <a:rPr lang="cs-CZ" sz="4000" dirty="0" smtClean="0">
                <a:solidFill>
                  <a:srgbClr val="C00000"/>
                </a:solidFill>
              </a:rPr>
              <a:t> buňky</a:t>
            </a:r>
            <a:endParaRPr lang="cs-CZ" sz="4000" dirty="0">
              <a:solidFill>
                <a:srgbClr val="C00000"/>
              </a:solidFill>
            </a:endParaRPr>
          </a:p>
        </p:txBody>
      </p:sp>
    </p:spTree>
    <p:extLst>
      <p:ext uri="{BB962C8B-B14F-4D97-AF65-F5344CB8AC3E}">
        <p14:creationId xmlns:p14="http://schemas.microsoft.com/office/powerpoint/2010/main" val="3681068015"/>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88840"/>
            <a:ext cx="8064896" cy="4354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ovéPole 1"/>
          <p:cNvSpPr txBox="1"/>
          <p:nvPr/>
        </p:nvSpPr>
        <p:spPr>
          <a:xfrm>
            <a:off x="1475656" y="836712"/>
            <a:ext cx="5832648" cy="707886"/>
          </a:xfrm>
          <a:prstGeom prst="rect">
            <a:avLst/>
          </a:prstGeom>
          <a:noFill/>
        </p:spPr>
        <p:txBody>
          <a:bodyPr wrap="square" rtlCol="0">
            <a:spAutoFit/>
          </a:bodyPr>
          <a:lstStyle/>
          <a:p>
            <a:r>
              <a:rPr lang="cs-CZ" sz="4000" dirty="0" smtClean="0">
                <a:solidFill>
                  <a:srgbClr val="C00000"/>
                </a:solidFill>
              </a:rPr>
              <a:t>Funkce NK buněk</a:t>
            </a:r>
            <a:endParaRPr lang="cs-CZ" sz="4000" dirty="0">
              <a:solidFill>
                <a:srgbClr val="C00000"/>
              </a:solidFill>
            </a:endParaRPr>
          </a:p>
        </p:txBody>
      </p:sp>
      <p:sp>
        <p:nvSpPr>
          <p:cNvPr id="5" name="TextovéPole 4"/>
          <p:cNvSpPr txBox="1"/>
          <p:nvPr/>
        </p:nvSpPr>
        <p:spPr>
          <a:xfrm>
            <a:off x="22860" y="6401073"/>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38478750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idx="4294967295"/>
          </p:nvPr>
        </p:nvSpPr>
        <p:spPr>
          <a:xfrm>
            <a:off x="457200" y="274638"/>
            <a:ext cx="8229600" cy="838200"/>
          </a:xfrm>
        </p:spPr>
        <p:txBody>
          <a:bodyPr/>
          <a:lstStyle/>
          <a:p>
            <a:r>
              <a:rPr lang="cs-CZ" b="1" dirty="0" smtClean="0">
                <a:solidFill>
                  <a:srgbClr val="002060"/>
                </a:solidFill>
              </a:rPr>
              <a:t>Buňky NK</a:t>
            </a:r>
          </a:p>
        </p:txBody>
      </p:sp>
      <p:sp>
        <p:nvSpPr>
          <p:cNvPr id="89091" name="Rectangle 3"/>
          <p:cNvSpPr>
            <a:spLocks noGrp="1" noChangeArrowheads="1"/>
          </p:cNvSpPr>
          <p:nvPr>
            <p:ph type="body" idx="4294967295"/>
          </p:nvPr>
        </p:nvSpPr>
        <p:spPr>
          <a:xfrm>
            <a:off x="395536" y="1557338"/>
            <a:ext cx="8424936" cy="4895850"/>
          </a:xfrm>
        </p:spPr>
        <p:txBody>
          <a:bodyPr rtlCol="0">
            <a:normAutofit/>
          </a:bodyPr>
          <a:lstStyle/>
          <a:p>
            <a:pPr marL="469900" indent="-469900" fontAlgn="auto">
              <a:lnSpc>
                <a:spcPct val="80000"/>
              </a:lnSpc>
              <a:spcAft>
                <a:spcPts val="0"/>
              </a:spcAft>
              <a:buFontTx/>
              <a:buNone/>
              <a:defRPr/>
            </a:pPr>
            <a:r>
              <a:rPr lang="cs-CZ" sz="2400" u="sng" dirty="0" smtClean="0">
                <a:solidFill>
                  <a:srgbClr val="002060"/>
                </a:solidFill>
              </a:rPr>
              <a:t>Aktivace NK-buněk je regulována souhrou signálů, které vycházejí </a:t>
            </a:r>
          </a:p>
          <a:p>
            <a:pPr marL="469900" indent="-469900" fontAlgn="auto">
              <a:lnSpc>
                <a:spcPct val="80000"/>
              </a:lnSpc>
              <a:spcAft>
                <a:spcPts val="0"/>
              </a:spcAft>
              <a:buFontTx/>
              <a:buNone/>
              <a:defRPr/>
            </a:pPr>
            <a:r>
              <a:rPr lang="cs-CZ" sz="2400" u="sng" dirty="0" smtClean="0">
                <a:solidFill>
                  <a:srgbClr val="002060"/>
                </a:solidFill>
              </a:rPr>
              <a:t>z aktivačních a inhibičních receptorů</a:t>
            </a:r>
            <a:r>
              <a:rPr lang="cs-CZ" sz="2800" u="sng" dirty="0" smtClean="0"/>
              <a:t>.</a:t>
            </a:r>
          </a:p>
          <a:p>
            <a:pPr marL="469900" indent="-469900" fontAlgn="auto">
              <a:lnSpc>
                <a:spcPct val="80000"/>
              </a:lnSpc>
              <a:spcAft>
                <a:spcPts val="0"/>
              </a:spcAft>
              <a:buFontTx/>
              <a:buNone/>
              <a:defRPr/>
            </a:pPr>
            <a:endParaRPr lang="cs-CZ" sz="2800" dirty="0" smtClean="0"/>
          </a:p>
          <a:p>
            <a:pPr>
              <a:lnSpc>
                <a:spcPct val="80000"/>
              </a:lnSpc>
              <a:defRPr/>
            </a:pPr>
            <a:r>
              <a:rPr lang="cs-CZ" sz="2800" u="sng" dirty="0" smtClean="0"/>
              <a:t>Inhibiční receptory (KIR)</a:t>
            </a:r>
            <a:r>
              <a:rPr lang="cs-CZ" sz="2800" dirty="0" smtClean="0"/>
              <a:t> se váží na molekuly MHC I, které jsou přítomny na  většině zdravých buněk.</a:t>
            </a:r>
          </a:p>
          <a:p>
            <a:pPr>
              <a:lnSpc>
                <a:spcPct val="80000"/>
              </a:lnSpc>
              <a:defRPr/>
            </a:pPr>
            <a:r>
              <a:rPr lang="cs-CZ" sz="2800" u="sng" dirty="0" smtClean="0"/>
              <a:t>Aktivační receptory (KAR) </a:t>
            </a:r>
            <a:r>
              <a:rPr lang="cs-CZ" sz="2800" dirty="0" smtClean="0"/>
              <a:t>poznávají heterogenní skupinu ligandů, které se objeví na buňkách v důsledku stresu, maligní konverse, virové infekce.</a:t>
            </a:r>
          </a:p>
          <a:p>
            <a:pPr fontAlgn="auto">
              <a:lnSpc>
                <a:spcPct val="80000"/>
              </a:lnSpc>
              <a:spcAft>
                <a:spcPts val="0"/>
              </a:spcAft>
              <a:buFontTx/>
              <a:buNone/>
              <a:defRPr/>
            </a:pPr>
            <a:endParaRPr lang="cs-CZ" sz="2000" dirty="0" smtClean="0">
              <a:solidFill>
                <a:srgbClr val="002060"/>
              </a:solidFill>
              <a:latin typeface="Tahoma" pitchFamily="34" charset="0"/>
            </a:endParaRPr>
          </a:p>
          <a:p>
            <a:pPr fontAlgn="auto">
              <a:lnSpc>
                <a:spcPct val="80000"/>
              </a:lnSpc>
              <a:spcAft>
                <a:spcPts val="0"/>
              </a:spcAft>
              <a:buFontTx/>
              <a:buNone/>
              <a:defRPr/>
            </a:pPr>
            <a:r>
              <a:rPr lang="cs-CZ" sz="2000" dirty="0">
                <a:solidFill>
                  <a:srgbClr val="002060"/>
                </a:solidFill>
                <a:latin typeface="Tahoma" pitchFamily="34" charset="0"/>
              </a:rPr>
              <a:t>Ř</a:t>
            </a:r>
            <a:r>
              <a:rPr lang="cs-CZ" sz="2000" dirty="0" smtClean="0">
                <a:solidFill>
                  <a:srgbClr val="002060"/>
                </a:solidFill>
                <a:latin typeface="Tahoma" pitchFamily="34" charset="0"/>
              </a:rPr>
              <a:t>ada </a:t>
            </a:r>
            <a:r>
              <a:rPr lang="cs-CZ" sz="2000" dirty="0">
                <a:solidFill>
                  <a:srgbClr val="002060"/>
                </a:solidFill>
                <a:latin typeface="Tahoma" pitchFamily="34" charset="0"/>
              </a:rPr>
              <a:t>genů, které ovlivňují  funkci NK, jsou </a:t>
            </a:r>
            <a:r>
              <a:rPr lang="cs-CZ" sz="2000" dirty="0" smtClean="0">
                <a:solidFill>
                  <a:srgbClr val="002060"/>
                </a:solidFill>
                <a:latin typeface="Tahoma" pitchFamily="34" charset="0"/>
              </a:rPr>
              <a:t>shluknuty </a:t>
            </a:r>
            <a:r>
              <a:rPr lang="cs-CZ" sz="2000" dirty="0">
                <a:solidFill>
                  <a:srgbClr val="002060"/>
                </a:solidFill>
                <a:latin typeface="Tahoma" pitchFamily="34" charset="0"/>
              </a:rPr>
              <a:t>na chromosomu 12 </a:t>
            </a:r>
            <a:endParaRPr lang="cs-CZ" sz="2000" dirty="0" smtClean="0">
              <a:solidFill>
                <a:srgbClr val="002060"/>
              </a:solidFill>
              <a:latin typeface="Tahoma" pitchFamily="34" charset="0"/>
            </a:endParaRPr>
          </a:p>
          <a:p>
            <a:pPr fontAlgn="auto">
              <a:lnSpc>
                <a:spcPct val="80000"/>
              </a:lnSpc>
              <a:spcAft>
                <a:spcPts val="0"/>
              </a:spcAft>
              <a:buFontTx/>
              <a:buNone/>
              <a:defRPr/>
            </a:pPr>
            <a:r>
              <a:rPr lang="cs-CZ" sz="2000" dirty="0" smtClean="0">
                <a:solidFill>
                  <a:srgbClr val="002060"/>
                </a:solidFill>
                <a:latin typeface="Tahoma" pitchFamily="34" charset="0"/>
              </a:rPr>
              <a:t>(„</a:t>
            </a:r>
            <a:r>
              <a:rPr lang="cs-CZ" sz="2000" dirty="0">
                <a:solidFill>
                  <a:srgbClr val="002060"/>
                </a:solidFill>
                <a:latin typeface="Tahoma" pitchFamily="34" charset="0"/>
              </a:rPr>
              <a:t>natural </a:t>
            </a:r>
            <a:r>
              <a:rPr lang="cs-CZ" sz="2000" dirty="0" err="1">
                <a:solidFill>
                  <a:srgbClr val="002060"/>
                </a:solidFill>
                <a:latin typeface="Tahoma" pitchFamily="34" charset="0"/>
              </a:rPr>
              <a:t>killer</a:t>
            </a:r>
            <a:r>
              <a:rPr lang="cs-CZ" sz="2000" dirty="0">
                <a:solidFill>
                  <a:srgbClr val="002060"/>
                </a:solidFill>
                <a:latin typeface="Tahoma" pitchFamily="34" charset="0"/>
              </a:rPr>
              <a:t> </a:t>
            </a:r>
            <a:r>
              <a:rPr lang="cs-CZ" sz="2000" dirty="0" smtClean="0">
                <a:solidFill>
                  <a:srgbClr val="002060"/>
                </a:solidFill>
                <a:latin typeface="Tahoma" pitchFamily="34" charset="0"/>
              </a:rPr>
              <a:t>gene </a:t>
            </a:r>
            <a:r>
              <a:rPr lang="cs-CZ" sz="2000" dirty="0" err="1">
                <a:solidFill>
                  <a:srgbClr val="002060"/>
                </a:solidFill>
                <a:latin typeface="Tahoma" pitchFamily="34" charset="0"/>
              </a:rPr>
              <a:t>complex</a:t>
            </a:r>
            <a:r>
              <a:rPr lang="cs-CZ" sz="2000" dirty="0">
                <a:solidFill>
                  <a:srgbClr val="002060"/>
                </a:solidFill>
                <a:latin typeface="Tahoma" pitchFamily="34" charset="0"/>
              </a:rPr>
              <a:t> – NKC“) </a:t>
            </a:r>
          </a:p>
          <a:p>
            <a:pPr marL="469900" indent="-469900" fontAlgn="auto">
              <a:lnSpc>
                <a:spcPct val="80000"/>
              </a:lnSpc>
              <a:spcAft>
                <a:spcPts val="0"/>
              </a:spcAft>
              <a:buFontTx/>
              <a:buNone/>
              <a:defRPr/>
            </a:pPr>
            <a:r>
              <a:rPr lang="cs-CZ" sz="2000" dirty="0" smtClean="0"/>
              <a:t>c</a:t>
            </a:r>
          </a:p>
        </p:txBody>
      </p:sp>
    </p:spTree>
    <p:extLst>
      <p:ext uri="{BB962C8B-B14F-4D97-AF65-F5344CB8AC3E}">
        <p14:creationId xmlns:p14="http://schemas.microsoft.com/office/powerpoint/2010/main" val="27446857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3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0" y="957263"/>
            <a:ext cx="905827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Nadpis 3"/>
          <p:cNvSpPr txBox="1">
            <a:spLocks/>
          </p:cNvSpPr>
          <p:nvPr/>
        </p:nvSpPr>
        <p:spPr>
          <a:xfrm>
            <a:off x="-108520" y="11113"/>
            <a:ext cx="92583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cs-CZ" sz="3200" smtClean="0"/>
              <a:t>Antibody dependent cellular cytotoxicity (ADCC)</a:t>
            </a:r>
            <a:endParaRPr lang="cs-CZ" altLang="cs-CZ" sz="3200" smtClean="0"/>
          </a:p>
        </p:txBody>
      </p:sp>
      <p:cxnSp>
        <p:nvCxnSpPr>
          <p:cNvPr id="4" name="Přímá spojovací šipka 20"/>
          <p:cNvCxnSpPr>
            <a:stCxn id="5" idx="0"/>
          </p:cNvCxnSpPr>
          <p:nvPr/>
        </p:nvCxnSpPr>
        <p:spPr>
          <a:xfrm flipH="1" flipV="1">
            <a:off x="4196780" y="4149725"/>
            <a:ext cx="142875" cy="431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ovéPole 4"/>
          <p:cNvSpPr txBox="1"/>
          <p:nvPr/>
        </p:nvSpPr>
        <p:spPr>
          <a:xfrm>
            <a:off x="3549080" y="4581525"/>
            <a:ext cx="1581150" cy="304800"/>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sz="1500" dirty="0" err="1"/>
              <a:t>Fc</a:t>
            </a:r>
            <a:r>
              <a:rPr lang="cs-CZ" sz="1500" dirty="0"/>
              <a:t> receptor</a:t>
            </a:r>
          </a:p>
        </p:txBody>
      </p:sp>
      <p:sp>
        <p:nvSpPr>
          <p:cNvPr id="6" name="TextovéPole 5"/>
          <p:cNvSpPr txBox="1"/>
          <p:nvPr/>
        </p:nvSpPr>
        <p:spPr>
          <a:xfrm>
            <a:off x="2605" y="1433513"/>
            <a:ext cx="9074150" cy="339725"/>
          </a:xfrm>
          <a:prstGeom prst="rect">
            <a:avLst/>
          </a:prstGeom>
          <a:solidFill>
            <a:schemeClr val="accent3">
              <a:lumMod val="75000"/>
            </a:schemeClr>
          </a:solidFill>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b="1" dirty="0"/>
              <a:t>Virus-</a:t>
            </a:r>
            <a:r>
              <a:rPr lang="cs-CZ" b="1" dirty="0" err="1"/>
              <a:t>infected</a:t>
            </a:r>
            <a:r>
              <a:rPr lang="cs-CZ" b="1" dirty="0"/>
              <a:t> Cell</a:t>
            </a:r>
          </a:p>
        </p:txBody>
      </p:sp>
      <p:sp>
        <p:nvSpPr>
          <p:cNvPr id="7" name="TextovéPole 6"/>
          <p:cNvSpPr txBox="1"/>
          <p:nvPr/>
        </p:nvSpPr>
        <p:spPr>
          <a:xfrm>
            <a:off x="-16445" y="6051550"/>
            <a:ext cx="9074150" cy="339725"/>
          </a:xfrm>
          <a:prstGeom prst="rect">
            <a:avLst/>
          </a:prstGeom>
          <a:solidFill>
            <a:schemeClr val="accent4">
              <a:lumMod val="75000"/>
            </a:schemeClr>
          </a:solidFill>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b="1" dirty="0"/>
              <a:t>NK Cell</a:t>
            </a:r>
          </a:p>
        </p:txBody>
      </p:sp>
      <p:cxnSp>
        <p:nvCxnSpPr>
          <p:cNvPr id="8" name="Přímá spojovací šipka 20"/>
          <p:cNvCxnSpPr>
            <a:stCxn id="9" idx="3"/>
          </p:cNvCxnSpPr>
          <p:nvPr/>
        </p:nvCxnSpPr>
        <p:spPr>
          <a:xfrm flipV="1">
            <a:off x="5160393" y="5467350"/>
            <a:ext cx="420687" cy="714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3579243" y="5386388"/>
            <a:ext cx="1581150" cy="304800"/>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sz="1500" dirty="0" err="1"/>
              <a:t>perforin</a:t>
            </a:r>
            <a:endParaRPr lang="cs-CZ" sz="1500" dirty="0"/>
          </a:p>
        </p:txBody>
      </p:sp>
      <p:cxnSp>
        <p:nvCxnSpPr>
          <p:cNvPr id="10" name="Přímá spojovací šipka 20"/>
          <p:cNvCxnSpPr>
            <a:stCxn id="11" idx="1"/>
          </p:cNvCxnSpPr>
          <p:nvPr/>
        </p:nvCxnSpPr>
        <p:spPr>
          <a:xfrm flipH="1" flipV="1">
            <a:off x="6222430" y="5538788"/>
            <a:ext cx="485775" cy="571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ovéPole 10"/>
          <p:cNvSpPr txBox="1"/>
          <p:nvPr/>
        </p:nvSpPr>
        <p:spPr>
          <a:xfrm>
            <a:off x="6708205" y="5443538"/>
            <a:ext cx="1581150" cy="304800"/>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sz="1500" dirty="0" err="1"/>
              <a:t>granzyne</a:t>
            </a:r>
            <a:endParaRPr lang="cs-CZ" sz="1500" dirty="0"/>
          </a:p>
        </p:txBody>
      </p:sp>
      <p:sp>
        <p:nvSpPr>
          <p:cNvPr id="12" name="TextovéPole 11"/>
          <p:cNvSpPr txBox="1"/>
          <p:nvPr/>
        </p:nvSpPr>
        <p:spPr>
          <a:xfrm>
            <a:off x="8084568" y="2566988"/>
            <a:ext cx="566737" cy="339725"/>
          </a:xfrm>
          <a:prstGeom prst="rect">
            <a:avLst/>
          </a:prstGeom>
          <a:noFill/>
          <a:ln>
            <a:noFill/>
          </a:ln>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dirty="0" err="1">
                <a:solidFill>
                  <a:schemeClr val="tx1"/>
                </a:solidFill>
              </a:rPr>
              <a:t>IgG</a:t>
            </a:r>
            <a:endParaRPr lang="cs-CZ" dirty="0">
              <a:solidFill>
                <a:schemeClr val="tx1"/>
              </a:solidFill>
            </a:endParaRPr>
          </a:p>
        </p:txBody>
      </p:sp>
      <p:sp>
        <p:nvSpPr>
          <p:cNvPr id="13" name="TextovéPole 12"/>
          <p:cNvSpPr txBox="1"/>
          <p:nvPr/>
        </p:nvSpPr>
        <p:spPr>
          <a:xfrm>
            <a:off x="6836793" y="2809875"/>
            <a:ext cx="666750" cy="32861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dirty="0" err="1">
                <a:solidFill>
                  <a:schemeClr val="tx1"/>
                </a:solidFill>
              </a:rPr>
              <a:t>Fab</a:t>
            </a:r>
            <a:endParaRPr lang="cs-CZ" dirty="0">
              <a:solidFill>
                <a:schemeClr val="tx1"/>
              </a:solidFill>
            </a:endParaRPr>
          </a:p>
        </p:txBody>
      </p:sp>
      <p:sp>
        <p:nvSpPr>
          <p:cNvPr id="14" name="TextovéPole 13"/>
          <p:cNvSpPr txBox="1"/>
          <p:nvPr/>
        </p:nvSpPr>
        <p:spPr>
          <a:xfrm>
            <a:off x="7436868" y="3452813"/>
            <a:ext cx="566737" cy="339725"/>
          </a:xfrm>
          <a:prstGeom prst="rect">
            <a:avLst/>
          </a:prstGeom>
          <a:noFill/>
          <a:ln>
            <a:noFill/>
          </a:ln>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dirty="0" err="1">
                <a:solidFill>
                  <a:schemeClr val="tx1"/>
                </a:solidFill>
              </a:rPr>
              <a:t>Fc</a:t>
            </a:r>
            <a:endParaRPr lang="cs-CZ" dirty="0">
              <a:solidFill>
                <a:schemeClr val="tx1"/>
              </a:solidFill>
            </a:endParaRPr>
          </a:p>
        </p:txBody>
      </p:sp>
      <p:cxnSp>
        <p:nvCxnSpPr>
          <p:cNvPr id="15" name="Přímá spojovací šipka 20"/>
          <p:cNvCxnSpPr>
            <a:stCxn id="16" idx="0"/>
          </p:cNvCxnSpPr>
          <p:nvPr/>
        </p:nvCxnSpPr>
        <p:spPr>
          <a:xfrm flipH="1" flipV="1">
            <a:off x="1785368" y="2697163"/>
            <a:ext cx="336550" cy="431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ovéPole 15"/>
          <p:cNvSpPr txBox="1"/>
          <p:nvPr/>
        </p:nvSpPr>
        <p:spPr>
          <a:xfrm>
            <a:off x="1523430" y="3128963"/>
            <a:ext cx="1196975" cy="306387"/>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sz="1500" dirty="0"/>
              <a:t>Epitope</a:t>
            </a:r>
          </a:p>
        </p:txBody>
      </p:sp>
    </p:spTree>
    <p:extLst>
      <p:ext uri="{BB962C8B-B14F-4D97-AF65-F5344CB8AC3E}">
        <p14:creationId xmlns:p14="http://schemas.microsoft.com/office/powerpoint/2010/main" val="30505675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14350" y="274638"/>
            <a:ext cx="92583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altLang="cs-CZ" smtClean="0"/>
              <a:t>Interferony (IFN)</a:t>
            </a:r>
            <a:endParaRPr lang="en-US" altLang="cs-CZ" dirty="0" smtClean="0"/>
          </a:p>
        </p:txBody>
      </p:sp>
      <p:sp>
        <p:nvSpPr>
          <p:cNvPr id="5" name="Rectangle 3"/>
          <p:cNvSpPr txBox="1">
            <a:spLocks noChangeArrowheads="1"/>
          </p:cNvSpPr>
          <p:nvPr/>
        </p:nvSpPr>
        <p:spPr>
          <a:xfrm>
            <a:off x="32048" y="1628775"/>
            <a:ext cx="92583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altLang="cs-CZ" dirty="0" smtClean="0"/>
              <a:t>Existují dva typy interferonů:</a:t>
            </a:r>
          </a:p>
          <a:p>
            <a:r>
              <a:rPr lang="cs-CZ" altLang="cs-CZ" dirty="0" smtClean="0"/>
              <a:t>Typ I: IFN a, IFN b - jsou produkována některými buňkami infikovanými viry (hlavně fibroblasty, makrofágy). V cílové buňce inhibují virovou replikaci.</a:t>
            </a:r>
          </a:p>
          <a:p>
            <a:r>
              <a:rPr lang="cs-CZ" altLang="cs-CZ" dirty="0" smtClean="0"/>
              <a:t>Typ II tzv. imunní -  IFN g: produkován </a:t>
            </a:r>
            <a:r>
              <a:rPr lang="cs-CZ" altLang="cs-CZ" dirty="0"/>
              <a:t>NK </a:t>
            </a:r>
            <a:r>
              <a:rPr lang="cs-CZ" altLang="cs-CZ" dirty="0" smtClean="0"/>
              <a:t>buňkami, aktivovanými T</a:t>
            </a:r>
            <a:r>
              <a:rPr lang="cs-CZ" altLang="cs-CZ" baseline="-25000" dirty="0" smtClean="0"/>
              <a:t>H</a:t>
            </a:r>
            <a:r>
              <a:rPr lang="cs-CZ" altLang="cs-CZ" dirty="0" smtClean="0"/>
              <a:t>1 buňkami, způsobuje především aktivaci makrofágů</a:t>
            </a:r>
            <a:r>
              <a:rPr lang="cs-CZ" altLang="cs-CZ" dirty="0" smtClean="0">
                <a:latin typeface="Times New Roman" pitchFamily="18" charset="0"/>
              </a:rPr>
              <a:t>. </a:t>
            </a:r>
            <a:endParaRPr lang="en-US" altLang="cs-CZ" dirty="0" smtClean="0">
              <a:latin typeface="Times New Roman" pitchFamily="18" charset="0"/>
            </a:endParaRPr>
          </a:p>
        </p:txBody>
      </p:sp>
    </p:spTree>
    <p:extLst>
      <p:ext uri="{BB962C8B-B14F-4D97-AF65-F5344CB8AC3E}">
        <p14:creationId xmlns:p14="http://schemas.microsoft.com/office/powerpoint/2010/main" val="8137050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Reakce NK buněk</a:t>
            </a:r>
            <a:endParaRPr lang="cs-CZ"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72816"/>
            <a:ext cx="7686675"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22860" y="6401073"/>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9271626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p:cNvSpPr>
          <p:nvPr>
            <p:ph type="title"/>
          </p:nvPr>
        </p:nvSpPr>
        <p:spPr/>
        <p:txBody>
          <a:bodyPr/>
          <a:lstStyle/>
          <a:p>
            <a:r>
              <a:rPr lang="cs-CZ" sz="3600" b="1" dirty="0" smtClean="0">
                <a:solidFill>
                  <a:srgbClr val="002060"/>
                </a:solidFill>
                <a:latin typeface="Tahoma" pitchFamily="34" charset="0"/>
              </a:rPr>
              <a:t>Buňky NKT</a:t>
            </a:r>
          </a:p>
        </p:txBody>
      </p:sp>
      <p:sp>
        <p:nvSpPr>
          <p:cNvPr id="159747" name="Rectangle 3"/>
          <p:cNvSpPr>
            <a:spLocks noGrp="1"/>
          </p:cNvSpPr>
          <p:nvPr>
            <p:ph type="body" idx="1"/>
          </p:nvPr>
        </p:nvSpPr>
        <p:spPr>
          <a:xfrm>
            <a:off x="457200" y="1341438"/>
            <a:ext cx="8229600" cy="5111750"/>
          </a:xfrm>
          <a:ln>
            <a:solidFill>
              <a:schemeClr val="bg1"/>
            </a:solidFill>
            <a:miter lim="800000"/>
            <a:headEnd/>
            <a:tailEnd/>
          </a:ln>
        </p:spPr>
        <p:txBody>
          <a:bodyPr/>
          <a:lstStyle/>
          <a:p>
            <a:pPr>
              <a:lnSpc>
                <a:spcPct val="90000"/>
              </a:lnSpc>
            </a:pPr>
            <a:r>
              <a:rPr lang="cs-CZ" sz="2800" dirty="0" err="1" smtClean="0">
                <a:solidFill>
                  <a:srgbClr val="002060"/>
                </a:solidFill>
              </a:rPr>
              <a:t>Imunofenotypově</a:t>
            </a:r>
            <a:r>
              <a:rPr lang="cs-CZ" sz="2800" dirty="0" smtClean="0">
                <a:solidFill>
                  <a:srgbClr val="002060"/>
                </a:solidFill>
              </a:rPr>
              <a:t> i funkčně podobné NK a T </a:t>
            </a:r>
          </a:p>
          <a:p>
            <a:pPr>
              <a:lnSpc>
                <a:spcPct val="90000"/>
              </a:lnSpc>
            </a:pPr>
            <a:r>
              <a:rPr lang="cs-CZ" sz="2800" dirty="0" smtClean="0">
                <a:solidFill>
                  <a:srgbClr val="002060"/>
                </a:solidFill>
              </a:rPr>
              <a:t>Přítomny  v periferní krvi, slezině, játrech, lymfatických uzlinách, kostní dřeni, </a:t>
            </a:r>
            <a:r>
              <a:rPr lang="cs-CZ" sz="2800" dirty="0" err="1" smtClean="0">
                <a:solidFill>
                  <a:srgbClr val="002060"/>
                </a:solidFill>
              </a:rPr>
              <a:t>thymu</a:t>
            </a:r>
            <a:endParaRPr lang="cs-CZ" sz="2800" dirty="0" smtClean="0">
              <a:solidFill>
                <a:srgbClr val="002060"/>
              </a:solidFill>
            </a:endParaRPr>
          </a:p>
          <a:p>
            <a:pPr>
              <a:lnSpc>
                <a:spcPct val="90000"/>
              </a:lnSpc>
            </a:pPr>
            <a:r>
              <a:rPr lang="cs-CZ" sz="2800" dirty="0" smtClean="0">
                <a:solidFill>
                  <a:srgbClr val="002060"/>
                </a:solidFill>
              </a:rPr>
              <a:t>Aktivované migrují do míst infekce nebo zánětu</a:t>
            </a:r>
          </a:p>
          <a:p>
            <a:pPr>
              <a:lnSpc>
                <a:spcPct val="90000"/>
              </a:lnSpc>
            </a:pPr>
            <a:r>
              <a:rPr lang="cs-CZ" sz="2800" dirty="0" smtClean="0">
                <a:solidFill>
                  <a:srgbClr val="002060"/>
                </a:solidFill>
              </a:rPr>
              <a:t>Receptor má charakter „</a:t>
            </a:r>
            <a:r>
              <a:rPr lang="cs-CZ" sz="2800" dirty="0" err="1" smtClean="0">
                <a:solidFill>
                  <a:srgbClr val="002060"/>
                </a:solidFill>
              </a:rPr>
              <a:t>semi</a:t>
            </a:r>
            <a:r>
              <a:rPr lang="cs-CZ" sz="2800" dirty="0" smtClean="0">
                <a:solidFill>
                  <a:srgbClr val="002060"/>
                </a:solidFill>
              </a:rPr>
              <a:t>-invariantního“ </a:t>
            </a:r>
            <a:r>
              <a:rPr lang="cs-CZ" sz="2800" dirty="0" err="1" smtClean="0">
                <a:solidFill>
                  <a:srgbClr val="002060"/>
                </a:solidFill>
                <a:latin typeface="Symbol" pitchFamily="18" charset="2"/>
              </a:rPr>
              <a:t>ab</a:t>
            </a:r>
            <a:r>
              <a:rPr lang="cs-CZ" sz="2800" dirty="0" err="1" smtClean="0">
                <a:solidFill>
                  <a:srgbClr val="002060"/>
                </a:solidFill>
              </a:rPr>
              <a:t>TCR</a:t>
            </a:r>
            <a:r>
              <a:rPr lang="cs-CZ" sz="2800" dirty="0" smtClean="0">
                <a:solidFill>
                  <a:srgbClr val="002060"/>
                </a:solidFill>
              </a:rPr>
              <a:t> (Va24/Ja18 – Vb11)</a:t>
            </a:r>
          </a:p>
          <a:p>
            <a:pPr>
              <a:lnSpc>
                <a:spcPct val="90000"/>
              </a:lnSpc>
            </a:pPr>
            <a:r>
              <a:rPr lang="cs-CZ" sz="2800" dirty="0" smtClean="0">
                <a:solidFill>
                  <a:srgbClr val="C00000"/>
                </a:solidFill>
              </a:rPr>
              <a:t>Poznávají glykolipidové nebo lipidové struktury presentované na nepolymorfní CD1 molekule </a:t>
            </a:r>
            <a:r>
              <a:rPr lang="cs-CZ" sz="2800" dirty="0" smtClean="0">
                <a:solidFill>
                  <a:srgbClr val="002060"/>
                </a:solidFill>
              </a:rPr>
              <a:t>(</a:t>
            </a:r>
            <a:r>
              <a:rPr lang="cs-CZ" sz="2800" dirty="0" err="1" smtClean="0">
                <a:solidFill>
                  <a:srgbClr val="002060"/>
                </a:solidFill>
              </a:rPr>
              <a:t>lysofostatidylcholin</a:t>
            </a:r>
            <a:r>
              <a:rPr lang="cs-CZ" sz="2800" dirty="0" smtClean="0">
                <a:solidFill>
                  <a:srgbClr val="002060"/>
                </a:solidFill>
              </a:rPr>
              <a:t> je </a:t>
            </a:r>
            <a:r>
              <a:rPr lang="cs-CZ" sz="2800" dirty="0" err="1" smtClean="0">
                <a:solidFill>
                  <a:srgbClr val="002060"/>
                </a:solidFill>
              </a:rPr>
              <a:t>autoantigenem</a:t>
            </a:r>
            <a:r>
              <a:rPr lang="cs-CZ" sz="2800" dirty="0" smtClean="0">
                <a:solidFill>
                  <a:srgbClr val="002060"/>
                </a:solidFill>
              </a:rPr>
              <a:t> pro lidské NKT)</a:t>
            </a:r>
          </a:p>
          <a:p>
            <a:pPr>
              <a:lnSpc>
                <a:spcPct val="90000"/>
              </a:lnSpc>
              <a:buFont typeface="Arial" pitchFamily="34" charset="0"/>
              <a:buNone/>
            </a:pPr>
            <a:endParaRPr lang="cs-CZ" sz="2800" dirty="0" smtClean="0">
              <a:solidFill>
                <a:srgbClr val="A50021"/>
              </a:solidFill>
              <a:latin typeface="Tahoma" pitchFamily="34" charset="0"/>
            </a:endParaRPr>
          </a:p>
        </p:txBody>
      </p:sp>
    </p:spTree>
    <p:extLst>
      <p:ext uri="{BB962C8B-B14F-4D97-AF65-F5344CB8AC3E}">
        <p14:creationId xmlns:p14="http://schemas.microsoft.com/office/powerpoint/2010/main" val="41690549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cs-CZ" smtClean="0"/>
              <a:t>Molekuly  buněčných interakcí</a:t>
            </a:r>
          </a:p>
        </p:txBody>
      </p:sp>
      <p:sp>
        <p:nvSpPr>
          <p:cNvPr id="78851" name="Rectangle 3"/>
          <p:cNvSpPr>
            <a:spLocks noGrp="1" noChangeArrowheads="1"/>
          </p:cNvSpPr>
          <p:nvPr>
            <p:ph type="body" idx="1"/>
          </p:nvPr>
        </p:nvSpPr>
        <p:spPr/>
        <p:txBody>
          <a:bodyPr/>
          <a:lstStyle/>
          <a:p>
            <a:pPr marL="0" indent="0" eaLnBrk="1" hangingPunct="1">
              <a:buFont typeface="Wingdings" pitchFamily="2" charset="2"/>
              <a:buNone/>
              <a:defRPr/>
            </a:pPr>
            <a:r>
              <a:rPr lang="cs-CZ" u="sng" dirty="0" err="1" smtClean="0"/>
              <a:t>Cytokiny</a:t>
            </a:r>
            <a:r>
              <a:rPr lang="cs-CZ" u="sng" dirty="0" smtClean="0"/>
              <a:t> </a:t>
            </a:r>
          </a:p>
          <a:p>
            <a:pPr eaLnBrk="1" hangingPunct="1">
              <a:buFontTx/>
              <a:buNone/>
              <a:defRPr/>
            </a:pPr>
            <a:r>
              <a:rPr lang="cs-CZ" dirty="0" smtClean="0"/>
              <a:t>   </a:t>
            </a:r>
            <a:r>
              <a:rPr lang="cs-CZ" dirty="0" err="1" smtClean="0"/>
              <a:t>Interleukiny</a:t>
            </a:r>
            <a:r>
              <a:rPr lang="cs-CZ" dirty="0" smtClean="0"/>
              <a:t> (IL-1 – IL-35), </a:t>
            </a:r>
          </a:p>
          <a:p>
            <a:pPr eaLnBrk="1" hangingPunct="1">
              <a:buFontTx/>
              <a:buNone/>
              <a:defRPr/>
            </a:pPr>
            <a:r>
              <a:rPr lang="cs-CZ" dirty="0" smtClean="0"/>
              <a:t>   IFN, TNF, TGF, CSF</a:t>
            </a:r>
          </a:p>
          <a:p>
            <a:pPr eaLnBrk="1" hangingPunct="1">
              <a:buFontTx/>
              <a:buNone/>
              <a:defRPr/>
            </a:pPr>
            <a:endParaRPr lang="cs-CZ" dirty="0" smtClean="0"/>
          </a:p>
          <a:p>
            <a:pPr marL="0" indent="0" eaLnBrk="1" hangingPunct="1">
              <a:buFont typeface="Wingdings" pitchFamily="2" charset="2"/>
              <a:buNone/>
              <a:defRPr/>
            </a:pPr>
            <a:r>
              <a:rPr lang="cs-CZ" dirty="0" err="1" smtClean="0"/>
              <a:t>Chemokiny</a:t>
            </a:r>
            <a:r>
              <a:rPr lang="cs-CZ" dirty="0" smtClean="0"/>
              <a:t> (C, CC, CXC,CX3C)</a:t>
            </a:r>
          </a:p>
          <a:p>
            <a:pPr eaLnBrk="1" hangingPunct="1">
              <a:defRPr/>
            </a:pPr>
            <a:endParaRPr lang="cs-CZ" dirty="0" smtClean="0"/>
          </a:p>
          <a:p>
            <a:pPr marL="0" indent="0" eaLnBrk="1" hangingPunct="1">
              <a:buFont typeface="Wingdings" pitchFamily="2" charset="2"/>
              <a:buNone/>
              <a:defRPr/>
            </a:pPr>
            <a:r>
              <a:rPr lang="cs-CZ" u="sng" dirty="0" smtClean="0"/>
              <a:t>Adhezivní </a:t>
            </a:r>
            <a:r>
              <a:rPr lang="cs-CZ" u="sng" dirty="0" err="1" smtClean="0"/>
              <a:t>molekuly</a:t>
            </a:r>
            <a:r>
              <a:rPr lang="cs-CZ" dirty="0" err="1" smtClean="0"/>
              <a:t>:</a:t>
            </a:r>
            <a:r>
              <a:rPr lang="cs-CZ" sz="2400" dirty="0" err="1" smtClean="0"/>
              <a:t>integriny</a:t>
            </a:r>
            <a:r>
              <a:rPr lang="cs-CZ" sz="2000" dirty="0" smtClean="0"/>
              <a:t>, </a:t>
            </a:r>
            <a:r>
              <a:rPr lang="cs-CZ" sz="2400" dirty="0" err="1" smtClean="0"/>
              <a:t>selektiny</a:t>
            </a:r>
            <a:r>
              <a:rPr lang="cs-CZ" sz="2400" dirty="0" smtClean="0"/>
              <a:t>, </a:t>
            </a:r>
            <a:r>
              <a:rPr lang="cs-CZ" sz="2400" dirty="0" err="1" smtClean="0"/>
              <a:t>adresiny</a:t>
            </a:r>
            <a:r>
              <a:rPr lang="cs-CZ" dirty="0" smtClean="0"/>
              <a:t> </a:t>
            </a:r>
          </a:p>
        </p:txBody>
      </p:sp>
    </p:spTree>
    <p:extLst>
      <p:ext uri="{BB962C8B-B14F-4D97-AF65-F5344CB8AC3E}">
        <p14:creationId xmlns:p14="http://schemas.microsoft.com/office/powerpoint/2010/main" val="24617322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Cytokiny</a:t>
            </a:r>
            <a:endParaRPr lang="cs-CZ" dirty="0"/>
          </a:p>
        </p:txBody>
      </p:sp>
      <p:sp>
        <p:nvSpPr>
          <p:cNvPr id="3" name="Zástupný symbol pro obsah 2"/>
          <p:cNvSpPr>
            <a:spLocks noGrp="1"/>
          </p:cNvSpPr>
          <p:nvPr>
            <p:ph idx="1"/>
          </p:nvPr>
        </p:nvSpPr>
        <p:spPr/>
        <p:txBody>
          <a:bodyPr/>
          <a:lstStyle/>
          <a:p>
            <a:r>
              <a:rPr lang="cs-CZ" dirty="0" smtClean="0"/>
              <a:t>Hlavní regulátory imunitního systému, působící na krátkou vzdálenost prostřednictvím vazby na specifické receptory na povrchu buněk</a:t>
            </a:r>
          </a:p>
          <a:p>
            <a:r>
              <a:rPr lang="cs-CZ" dirty="0" smtClean="0"/>
              <a:t>Jsou produkovány buňkami imunitního systému, mají krátký biologický poločas</a:t>
            </a:r>
          </a:p>
          <a:p>
            <a:r>
              <a:rPr lang="cs-CZ" dirty="0" smtClean="0"/>
              <a:t>Účinek – </a:t>
            </a:r>
            <a:r>
              <a:rPr lang="cs-CZ" dirty="0" err="1" smtClean="0"/>
              <a:t>autokrinní</a:t>
            </a:r>
            <a:r>
              <a:rPr lang="cs-CZ" dirty="0" smtClean="0"/>
              <a:t>, </a:t>
            </a:r>
            <a:r>
              <a:rPr lang="cs-CZ" dirty="0" err="1" smtClean="0"/>
              <a:t>parakrinní</a:t>
            </a:r>
            <a:r>
              <a:rPr lang="cs-CZ" dirty="0" smtClean="0"/>
              <a:t>, </a:t>
            </a:r>
            <a:r>
              <a:rPr lang="cs-CZ" dirty="0" err="1" smtClean="0"/>
              <a:t>endokrynní</a:t>
            </a:r>
            <a:endParaRPr lang="cs-CZ" dirty="0" smtClean="0"/>
          </a:p>
          <a:p>
            <a:pPr marL="0" indent="0">
              <a:buNone/>
            </a:pPr>
            <a:r>
              <a:rPr lang="cs-CZ" dirty="0" smtClean="0"/>
              <a:t> </a:t>
            </a:r>
          </a:p>
          <a:p>
            <a:endParaRPr lang="cs-CZ" dirty="0"/>
          </a:p>
        </p:txBody>
      </p:sp>
    </p:spTree>
    <p:extLst>
      <p:ext uri="{BB962C8B-B14F-4D97-AF65-F5344CB8AC3E}">
        <p14:creationId xmlns:p14="http://schemas.microsoft.com/office/powerpoint/2010/main" val="40408074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27" descr="schemata7.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650" y="836613"/>
            <a:ext cx="7632700" cy="566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Nadpis 1"/>
          <p:cNvSpPr txBox="1">
            <a:spLocks/>
          </p:cNvSpPr>
          <p:nvPr/>
        </p:nvSpPr>
        <p:spPr>
          <a:xfrm>
            <a:off x="179388" y="0"/>
            <a:ext cx="885666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altLang="cs-CZ" sz="3200" smtClean="0"/>
              <a:t>Schéma typů působení cytokinů na druhé buňky</a:t>
            </a:r>
            <a:endParaRPr lang="en-US" altLang="cs-CZ" sz="3200" smtClean="0"/>
          </a:p>
        </p:txBody>
      </p:sp>
      <p:sp>
        <p:nvSpPr>
          <p:cNvPr id="6" name="TextovéPole 5"/>
          <p:cNvSpPr txBox="1"/>
          <p:nvPr/>
        </p:nvSpPr>
        <p:spPr>
          <a:xfrm>
            <a:off x="468313" y="1773238"/>
            <a:ext cx="1690687" cy="315912"/>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sz="1600" b="1" dirty="0" err="1"/>
              <a:t>Autokrinní</a:t>
            </a:r>
            <a:endParaRPr lang="cs-CZ" sz="1600" dirty="0"/>
          </a:p>
        </p:txBody>
      </p:sp>
      <p:sp>
        <p:nvSpPr>
          <p:cNvPr id="7" name="TextovéPole 6"/>
          <p:cNvSpPr txBox="1"/>
          <p:nvPr/>
        </p:nvSpPr>
        <p:spPr>
          <a:xfrm>
            <a:off x="3059113" y="908050"/>
            <a:ext cx="936625" cy="27781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a:lnSpc>
                <a:spcPct val="80000"/>
              </a:lnSpc>
              <a:defRPr/>
            </a:pPr>
            <a:r>
              <a:rPr lang="cs-CZ" sz="1500" dirty="0">
                <a:solidFill>
                  <a:schemeClr val="tx1">
                    <a:lumMod val="85000"/>
                    <a:lumOff val="15000"/>
                  </a:schemeClr>
                </a:solidFill>
              </a:rPr>
              <a:t>Receptor</a:t>
            </a:r>
          </a:p>
        </p:txBody>
      </p:sp>
      <p:sp>
        <p:nvSpPr>
          <p:cNvPr id="8" name="TextovéPole 7"/>
          <p:cNvSpPr txBox="1"/>
          <p:nvPr/>
        </p:nvSpPr>
        <p:spPr>
          <a:xfrm>
            <a:off x="468313" y="3536950"/>
            <a:ext cx="1690687" cy="317500"/>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sz="1600" b="1" dirty="0" err="1"/>
              <a:t>Parakrinní</a:t>
            </a:r>
            <a:endParaRPr lang="cs-CZ" sz="1600" dirty="0"/>
          </a:p>
        </p:txBody>
      </p:sp>
      <p:sp>
        <p:nvSpPr>
          <p:cNvPr id="9" name="TextovéPole 8"/>
          <p:cNvSpPr txBox="1"/>
          <p:nvPr/>
        </p:nvSpPr>
        <p:spPr>
          <a:xfrm>
            <a:off x="468313" y="5300663"/>
            <a:ext cx="1690687" cy="317500"/>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sz="1600" b="1" dirty="0"/>
              <a:t>Endokrinní</a:t>
            </a:r>
            <a:endParaRPr lang="cs-CZ" sz="1600" dirty="0"/>
          </a:p>
        </p:txBody>
      </p:sp>
      <p:sp>
        <p:nvSpPr>
          <p:cNvPr id="10" name="TextovéPole 9"/>
          <p:cNvSpPr txBox="1"/>
          <p:nvPr/>
        </p:nvSpPr>
        <p:spPr>
          <a:xfrm>
            <a:off x="1908175" y="1196975"/>
            <a:ext cx="935038" cy="280988"/>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a:lnSpc>
                <a:spcPct val="80000"/>
              </a:lnSpc>
              <a:defRPr/>
            </a:pPr>
            <a:r>
              <a:rPr lang="cs-CZ" sz="1500" dirty="0">
                <a:solidFill>
                  <a:schemeClr val="tx1">
                    <a:lumMod val="85000"/>
                    <a:lumOff val="15000"/>
                  </a:schemeClr>
                </a:solidFill>
              </a:rPr>
              <a:t>Signál</a:t>
            </a:r>
          </a:p>
        </p:txBody>
      </p:sp>
      <p:sp>
        <p:nvSpPr>
          <p:cNvPr id="11" name="TextovéPole 10"/>
          <p:cNvSpPr txBox="1"/>
          <p:nvPr/>
        </p:nvSpPr>
        <p:spPr>
          <a:xfrm>
            <a:off x="5292725" y="1844675"/>
            <a:ext cx="1655763" cy="280988"/>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a:lnSpc>
                <a:spcPct val="80000"/>
              </a:lnSpc>
              <a:defRPr/>
            </a:pPr>
            <a:r>
              <a:rPr lang="cs-CZ" sz="1500" dirty="0">
                <a:solidFill>
                  <a:schemeClr val="tx1">
                    <a:lumMod val="85000"/>
                    <a:lumOff val="15000"/>
                  </a:schemeClr>
                </a:solidFill>
              </a:rPr>
              <a:t>Sekrece </a:t>
            </a:r>
            <a:r>
              <a:rPr lang="cs-CZ" sz="1500" dirty="0" err="1">
                <a:solidFill>
                  <a:schemeClr val="tx1">
                    <a:lumMod val="85000"/>
                    <a:lumOff val="15000"/>
                  </a:schemeClr>
                </a:solidFill>
              </a:rPr>
              <a:t>cytokinu</a:t>
            </a:r>
            <a:endParaRPr lang="cs-CZ" sz="1500" dirty="0">
              <a:solidFill>
                <a:schemeClr val="tx1">
                  <a:lumMod val="85000"/>
                  <a:lumOff val="15000"/>
                </a:schemeClr>
              </a:solidFill>
            </a:endParaRPr>
          </a:p>
        </p:txBody>
      </p:sp>
      <p:cxnSp>
        <p:nvCxnSpPr>
          <p:cNvPr id="12" name="Přímá spojovací šipka 16"/>
          <p:cNvCxnSpPr>
            <a:stCxn id="7" idx="2"/>
          </p:cNvCxnSpPr>
          <p:nvPr/>
        </p:nvCxnSpPr>
        <p:spPr>
          <a:xfrm>
            <a:off x="3527425" y="1185863"/>
            <a:ext cx="36513" cy="2984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Přímá spojovací šipka 19"/>
          <p:cNvCxnSpPr/>
          <p:nvPr/>
        </p:nvCxnSpPr>
        <p:spPr>
          <a:xfrm>
            <a:off x="2447925" y="1477963"/>
            <a:ext cx="539750" cy="2222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Přímá spojovací šipka 24"/>
          <p:cNvCxnSpPr/>
          <p:nvPr/>
        </p:nvCxnSpPr>
        <p:spPr>
          <a:xfrm flipH="1">
            <a:off x="4572000" y="1985963"/>
            <a:ext cx="792163"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a:off x="4284663" y="4508500"/>
            <a:ext cx="1800225" cy="27781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a:lnSpc>
                <a:spcPct val="80000"/>
              </a:lnSpc>
              <a:defRPr/>
            </a:pPr>
            <a:r>
              <a:rPr lang="cs-CZ" sz="1500" dirty="0">
                <a:solidFill>
                  <a:schemeClr val="tx1">
                    <a:lumMod val="85000"/>
                    <a:lumOff val="15000"/>
                  </a:schemeClr>
                </a:solidFill>
              </a:rPr>
              <a:t>Céva, krevní oběh </a:t>
            </a:r>
          </a:p>
        </p:txBody>
      </p:sp>
    </p:spTree>
    <p:extLst>
      <p:ext uri="{BB962C8B-B14F-4D97-AF65-F5344CB8AC3E}">
        <p14:creationId xmlns:p14="http://schemas.microsoft.com/office/powerpoint/2010/main" val="2459977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1828800"/>
            <a:ext cx="89154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0000"/>
              </a:buClr>
              <a:buFont typeface="Monotype Sorts" pitchFamily="2" charset="2"/>
              <a:buChar char="F"/>
            </a:pPr>
            <a:r>
              <a:rPr lang="cs-CZ" altLang="cs-CZ" i="1" dirty="0" smtClean="0"/>
              <a:t>  </a:t>
            </a:r>
            <a:r>
              <a:rPr lang="cs-CZ" altLang="cs-CZ" i="1" u="sng" dirty="0" smtClean="0">
                <a:latin typeface="Times New Roman" pitchFamily="18" charset="0"/>
              </a:rPr>
              <a:t>klasická</a:t>
            </a:r>
            <a:r>
              <a:rPr lang="cs-CZ" altLang="cs-CZ" dirty="0" smtClean="0">
                <a:latin typeface="Times New Roman" pitchFamily="18" charset="0"/>
              </a:rPr>
              <a:t> - </a:t>
            </a:r>
            <a:r>
              <a:rPr lang="cs-CZ" altLang="cs-CZ" sz="2400" dirty="0" smtClean="0">
                <a:latin typeface="Times New Roman" pitchFamily="18" charset="0"/>
              </a:rPr>
              <a:t>spouštěna vazbou C1q na </a:t>
            </a:r>
            <a:r>
              <a:rPr lang="cs-CZ" altLang="cs-CZ" sz="2400" dirty="0" err="1" smtClean="0">
                <a:latin typeface="Times New Roman" pitchFamily="18" charset="0"/>
              </a:rPr>
              <a:t>Fc</a:t>
            </a:r>
            <a:r>
              <a:rPr lang="cs-CZ" altLang="cs-CZ" sz="2400" dirty="0" smtClean="0">
                <a:latin typeface="Times New Roman" pitchFamily="18" charset="0"/>
              </a:rPr>
              <a:t> úsek molekuly </a:t>
            </a:r>
          </a:p>
          <a:p>
            <a:pPr>
              <a:buClr>
                <a:srgbClr val="FF0000"/>
              </a:buClr>
              <a:buFont typeface="Monotype Sorts" pitchFamily="2" charset="2"/>
              <a:buNone/>
            </a:pPr>
            <a:r>
              <a:rPr lang="cs-CZ" altLang="cs-CZ" sz="2400" dirty="0" smtClean="0">
                <a:latin typeface="Times New Roman" pitchFamily="18" charset="0"/>
              </a:rPr>
              <a:t>       </a:t>
            </a:r>
            <a:r>
              <a:rPr lang="cs-CZ" altLang="cs-CZ" sz="2400" dirty="0" err="1" smtClean="0">
                <a:latin typeface="Times New Roman" pitchFamily="18" charset="0"/>
              </a:rPr>
              <a:t>IgG</a:t>
            </a:r>
            <a:r>
              <a:rPr lang="cs-CZ" altLang="cs-CZ" sz="2400" dirty="0" smtClean="0">
                <a:latin typeface="Times New Roman" pitchFamily="18" charset="0"/>
              </a:rPr>
              <a:t> nebo </a:t>
            </a:r>
            <a:r>
              <a:rPr lang="cs-CZ" altLang="cs-CZ" sz="2400" dirty="0" err="1" smtClean="0">
                <a:latin typeface="Times New Roman" pitchFamily="18" charset="0"/>
              </a:rPr>
              <a:t>IgM</a:t>
            </a:r>
            <a:endParaRPr lang="cs-CZ" altLang="cs-CZ" sz="2400" dirty="0" smtClean="0">
              <a:latin typeface="Times New Roman" pitchFamily="18" charset="0"/>
            </a:endParaRPr>
          </a:p>
          <a:p>
            <a:pPr>
              <a:buClr>
                <a:srgbClr val="FF0000"/>
              </a:buClr>
              <a:buFont typeface="Monotype Sorts" pitchFamily="2" charset="2"/>
              <a:buNone/>
            </a:pPr>
            <a:endParaRPr lang="cs-CZ" altLang="cs-CZ" sz="2400" dirty="0" smtClean="0">
              <a:latin typeface="Times New Roman" pitchFamily="18" charset="0"/>
            </a:endParaRPr>
          </a:p>
          <a:p>
            <a:pPr>
              <a:buClr>
                <a:srgbClr val="FF0000"/>
              </a:buClr>
              <a:buFont typeface="Monotype Sorts" pitchFamily="2" charset="2"/>
              <a:buChar char="F"/>
            </a:pPr>
            <a:r>
              <a:rPr lang="cs-CZ" altLang="cs-CZ" dirty="0" smtClean="0">
                <a:latin typeface="Times New Roman" pitchFamily="18" charset="0"/>
              </a:rPr>
              <a:t>  </a:t>
            </a:r>
            <a:r>
              <a:rPr lang="cs-CZ" altLang="cs-CZ" i="1" u="sng" dirty="0" smtClean="0">
                <a:latin typeface="Times New Roman" pitchFamily="18" charset="0"/>
              </a:rPr>
              <a:t>alternativní</a:t>
            </a:r>
            <a:r>
              <a:rPr lang="cs-CZ" altLang="cs-CZ" dirty="0" smtClean="0">
                <a:latin typeface="Times New Roman" pitchFamily="18" charset="0"/>
              </a:rPr>
              <a:t> - </a:t>
            </a:r>
            <a:r>
              <a:rPr lang="cs-CZ" altLang="cs-CZ" sz="2400" dirty="0" smtClean="0">
                <a:latin typeface="Times New Roman" pitchFamily="18" charset="0"/>
              </a:rPr>
              <a:t>spouštěna bakteriálními produkty nebo </a:t>
            </a:r>
          </a:p>
          <a:p>
            <a:pPr>
              <a:buClr>
                <a:srgbClr val="FF0000"/>
              </a:buClr>
              <a:buFont typeface="Monotype Sorts" pitchFamily="2" charset="2"/>
              <a:buNone/>
            </a:pPr>
            <a:r>
              <a:rPr lang="cs-CZ" altLang="cs-CZ" sz="2400" dirty="0" smtClean="0">
                <a:latin typeface="Times New Roman" pitchFamily="18" charset="0"/>
              </a:rPr>
              <a:t>       jako následek spontánní hydrolýzy C3 složky komplementu</a:t>
            </a:r>
          </a:p>
          <a:p>
            <a:pPr>
              <a:buClr>
                <a:srgbClr val="FF0000"/>
              </a:buClr>
              <a:buFont typeface="Monotype Sorts" pitchFamily="2" charset="2"/>
              <a:buNone/>
            </a:pPr>
            <a:r>
              <a:rPr lang="cs-CZ" altLang="cs-CZ" sz="2400" dirty="0" smtClean="0">
                <a:latin typeface="Times New Roman" pitchFamily="18" charset="0"/>
              </a:rPr>
              <a:t>       regulačními faktory I a H </a:t>
            </a:r>
            <a:endParaRPr lang="cs-CZ" altLang="cs-CZ" dirty="0" smtClean="0">
              <a:latin typeface="Times New Roman" pitchFamily="18" charset="0"/>
            </a:endParaRPr>
          </a:p>
          <a:p>
            <a:pPr>
              <a:buClr>
                <a:srgbClr val="FF0000"/>
              </a:buClr>
              <a:buFont typeface="Monotype Sorts" pitchFamily="2" charset="2"/>
              <a:buChar char="F"/>
            </a:pPr>
            <a:endParaRPr lang="cs-CZ" altLang="cs-CZ" dirty="0" smtClean="0">
              <a:latin typeface="Times New Roman" pitchFamily="18" charset="0"/>
            </a:endParaRPr>
          </a:p>
          <a:p>
            <a:pPr>
              <a:buClr>
                <a:srgbClr val="FF0000"/>
              </a:buClr>
              <a:buFont typeface="Monotype Sorts" pitchFamily="2" charset="2"/>
              <a:buChar char="F"/>
            </a:pPr>
            <a:r>
              <a:rPr lang="cs-CZ" altLang="cs-CZ" dirty="0" smtClean="0">
                <a:latin typeface="Times New Roman" pitchFamily="18" charset="0"/>
              </a:rPr>
              <a:t>  </a:t>
            </a:r>
            <a:r>
              <a:rPr lang="cs-CZ" altLang="cs-CZ" i="1" u="sng" dirty="0" err="1" smtClean="0">
                <a:latin typeface="Times New Roman" pitchFamily="18" charset="0"/>
              </a:rPr>
              <a:t>lektinová</a:t>
            </a:r>
            <a:r>
              <a:rPr lang="cs-CZ" altLang="cs-CZ" dirty="0" smtClean="0">
                <a:latin typeface="Times New Roman" pitchFamily="18" charset="0"/>
              </a:rPr>
              <a:t> - </a:t>
            </a:r>
            <a:r>
              <a:rPr lang="cs-CZ" altLang="cs-CZ" sz="2400" dirty="0" smtClean="0">
                <a:latin typeface="Times New Roman" pitchFamily="18" charset="0"/>
              </a:rPr>
              <a:t>na C1q a na protilátce nezávislá,</a:t>
            </a:r>
          </a:p>
          <a:p>
            <a:pPr>
              <a:buClr>
                <a:srgbClr val="FF0000"/>
              </a:buClr>
              <a:buFont typeface="Monotype Sorts" pitchFamily="2" charset="2"/>
              <a:buNone/>
            </a:pPr>
            <a:r>
              <a:rPr lang="cs-CZ" altLang="cs-CZ" sz="2400" dirty="0" smtClean="0">
                <a:latin typeface="Times New Roman" pitchFamily="18" charset="0"/>
              </a:rPr>
              <a:t>       spouštěna vazbou MBL-</a:t>
            </a:r>
            <a:r>
              <a:rPr lang="cs-CZ" altLang="cs-CZ" sz="2400" dirty="0" err="1" smtClean="0">
                <a:latin typeface="Times New Roman" pitchFamily="18" charset="0"/>
              </a:rPr>
              <a:t>mannan</a:t>
            </a:r>
            <a:endParaRPr lang="cs-CZ" altLang="cs-CZ" sz="2400" dirty="0" smtClean="0">
              <a:latin typeface="Times New Roman" pitchFamily="18" charset="0"/>
            </a:endParaRPr>
          </a:p>
          <a:p>
            <a:endParaRPr lang="cs-CZ" altLang="cs-CZ" dirty="0"/>
          </a:p>
        </p:txBody>
      </p:sp>
      <p:sp>
        <p:nvSpPr>
          <p:cNvPr id="3" name="Rectangle 4"/>
          <p:cNvSpPr txBox="1">
            <a:spLocks noChangeArrowheads="1"/>
          </p:cNvSpPr>
          <p:nvPr/>
        </p:nvSpPr>
        <p:spPr>
          <a:xfrm>
            <a:off x="250825" y="277813"/>
            <a:ext cx="8642350" cy="11430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dirty="0" smtClean="0">
                <a:solidFill>
                  <a:srgbClr val="A50021"/>
                </a:solidFill>
                <a:latin typeface="Verdana" pitchFamily="34" charset="0"/>
              </a:rPr>
              <a:t>Aktivace aneb cesty komplementového systému</a:t>
            </a:r>
          </a:p>
        </p:txBody>
      </p:sp>
    </p:spTree>
    <p:extLst>
      <p:ext uri="{BB962C8B-B14F-4D97-AF65-F5344CB8AC3E}">
        <p14:creationId xmlns:p14="http://schemas.microsoft.com/office/powerpoint/2010/main" val="658627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Cytokiny</a:t>
            </a:r>
            <a:endParaRPr lang="cs-CZ" dirty="0"/>
          </a:p>
        </p:txBody>
      </p:sp>
      <p:sp>
        <p:nvSpPr>
          <p:cNvPr id="3" name="Zástupný symbol pro obsah 2"/>
          <p:cNvSpPr>
            <a:spLocks noGrp="1"/>
          </p:cNvSpPr>
          <p:nvPr>
            <p:ph idx="1"/>
          </p:nvPr>
        </p:nvSpPr>
        <p:spPr/>
        <p:txBody>
          <a:bodyPr/>
          <a:lstStyle/>
          <a:p>
            <a:r>
              <a:rPr lang="cs-CZ" dirty="0" smtClean="0"/>
              <a:t>Hlavním producentem je určitá skupina buněk  x mohou však být produkovány různými buňkami</a:t>
            </a:r>
          </a:p>
          <a:p>
            <a:r>
              <a:rPr lang="cs-CZ" dirty="0" smtClean="0"/>
              <a:t>Vytvářejí funkční cytokinovou síť </a:t>
            </a:r>
          </a:p>
          <a:p>
            <a:r>
              <a:rPr lang="cs-CZ" dirty="0" smtClean="0"/>
              <a:t>Jeden </a:t>
            </a:r>
            <a:r>
              <a:rPr lang="cs-CZ" dirty="0" err="1" smtClean="0"/>
              <a:t>cytokin</a:t>
            </a:r>
            <a:r>
              <a:rPr lang="cs-CZ" dirty="0" smtClean="0"/>
              <a:t> má často stimulační i tlumivý efekt</a:t>
            </a:r>
          </a:p>
          <a:p>
            <a:r>
              <a:rPr lang="cs-CZ" dirty="0" smtClean="0"/>
              <a:t>Působí</a:t>
            </a:r>
            <a:r>
              <a:rPr lang="cs-CZ" dirty="0"/>
              <a:t> na více oblastí, </a:t>
            </a:r>
            <a:r>
              <a:rPr lang="cs-CZ" dirty="0" smtClean="0"/>
              <a:t>vlastností – tzv. </a:t>
            </a:r>
            <a:r>
              <a:rPr lang="cs-CZ" dirty="0" err="1" smtClean="0"/>
              <a:t>pleiotropní</a:t>
            </a:r>
            <a:r>
              <a:rPr lang="cs-CZ" dirty="0" smtClean="0"/>
              <a:t> efekt </a:t>
            </a:r>
            <a:endParaRPr lang="cs-CZ" dirty="0"/>
          </a:p>
        </p:txBody>
      </p:sp>
    </p:spTree>
    <p:extLst>
      <p:ext uri="{BB962C8B-B14F-4D97-AF65-F5344CB8AC3E}">
        <p14:creationId xmlns:p14="http://schemas.microsoft.com/office/powerpoint/2010/main" val="24359409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Funkce </a:t>
            </a:r>
            <a:r>
              <a:rPr lang="cs-CZ" dirty="0" err="1" smtClean="0"/>
              <a:t>cytokinů</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Stimulační:</a:t>
            </a:r>
          </a:p>
          <a:p>
            <a:pPr lvl="1"/>
            <a:r>
              <a:rPr lang="cs-CZ" dirty="0"/>
              <a:t>Stimulace T- lymfocytů: IL-2</a:t>
            </a:r>
          </a:p>
          <a:p>
            <a:pPr lvl="1"/>
            <a:r>
              <a:rPr lang="cs-CZ" dirty="0"/>
              <a:t>Stimulace B-lymfocytů, produkce protilátek: IL-4, IL-5, IL-10, IL-21</a:t>
            </a:r>
          </a:p>
          <a:p>
            <a:pPr lvl="1"/>
            <a:r>
              <a:rPr lang="cs-CZ" dirty="0"/>
              <a:t>Stimulace makrofágů: </a:t>
            </a:r>
            <a:r>
              <a:rPr lang="cs-CZ" altLang="cs-CZ" dirty="0"/>
              <a:t>IFN-</a:t>
            </a:r>
            <a:r>
              <a:rPr lang="cs-CZ" altLang="cs-CZ" dirty="0">
                <a:latin typeface="Symbol" pitchFamily="18" charset="2"/>
              </a:rPr>
              <a:t>g</a:t>
            </a:r>
            <a:endParaRPr lang="cs-CZ" altLang="cs-CZ" dirty="0"/>
          </a:p>
          <a:p>
            <a:pPr lvl="1"/>
            <a:r>
              <a:rPr lang="cs-CZ" dirty="0"/>
              <a:t>Stimulace granulocytů: IL-8, </a:t>
            </a:r>
            <a:r>
              <a:rPr lang="cs-CZ" dirty="0" err="1"/>
              <a:t>chemokiny</a:t>
            </a:r>
            <a:endParaRPr lang="cs-CZ" dirty="0"/>
          </a:p>
          <a:p>
            <a:pPr lvl="1"/>
            <a:r>
              <a:rPr lang="cs-CZ" dirty="0"/>
              <a:t>Proliferace </a:t>
            </a:r>
            <a:r>
              <a:rPr lang="cs-CZ" dirty="0" err="1"/>
              <a:t>progenitorových</a:t>
            </a:r>
            <a:r>
              <a:rPr lang="cs-CZ" dirty="0"/>
              <a:t> buněk</a:t>
            </a:r>
          </a:p>
          <a:p>
            <a:pPr marL="457200" lvl="1" indent="0">
              <a:buNone/>
            </a:pPr>
            <a:endParaRPr lang="cs-CZ" dirty="0" smtClean="0"/>
          </a:p>
          <a:p>
            <a:r>
              <a:rPr lang="cs-CZ" dirty="0" smtClean="0"/>
              <a:t>Prozánětlivé </a:t>
            </a:r>
            <a:r>
              <a:rPr lang="cs-CZ" dirty="0" err="1" smtClean="0"/>
              <a:t>cytokiny</a:t>
            </a:r>
            <a:r>
              <a:rPr lang="cs-CZ" dirty="0" smtClean="0"/>
              <a:t>: IL-1, IL-6, IL-18, </a:t>
            </a:r>
            <a:r>
              <a:rPr lang="cs-CZ" altLang="cs-CZ" dirty="0"/>
              <a:t>TNF-</a:t>
            </a:r>
            <a:r>
              <a:rPr lang="cs-CZ" altLang="cs-CZ" dirty="0">
                <a:latin typeface="Symbol" pitchFamily="18" charset="2"/>
              </a:rPr>
              <a:t>a</a:t>
            </a:r>
            <a:endParaRPr lang="cs-CZ" dirty="0" smtClean="0"/>
          </a:p>
          <a:p>
            <a:pPr lvl="1"/>
            <a:endParaRPr lang="cs-CZ" dirty="0" smtClean="0"/>
          </a:p>
          <a:p>
            <a:r>
              <a:rPr lang="cs-CZ" dirty="0" smtClean="0"/>
              <a:t>Regulační: IL-10, IL-13, </a:t>
            </a:r>
            <a:r>
              <a:rPr lang="cs-CZ" altLang="cs-CZ" dirty="0" smtClean="0"/>
              <a:t>TGF-</a:t>
            </a:r>
            <a:r>
              <a:rPr lang="cs-CZ" altLang="cs-CZ" dirty="0" smtClean="0">
                <a:latin typeface="Symbol" pitchFamily="18" charset="2"/>
              </a:rPr>
              <a:t>b</a:t>
            </a:r>
            <a:endParaRPr lang="cs-CZ" altLang="cs-CZ" dirty="0">
              <a:latin typeface="Symbol" pitchFamily="18" charset="2"/>
            </a:endParaRPr>
          </a:p>
          <a:p>
            <a:pPr marL="0" indent="0">
              <a:buNone/>
            </a:pPr>
            <a:endParaRPr lang="cs-CZ" dirty="0" smtClean="0"/>
          </a:p>
          <a:p>
            <a:pPr marL="457200" lvl="1" indent="0">
              <a:buNone/>
            </a:pPr>
            <a:endParaRPr lang="cs-CZ" dirty="0" smtClean="0"/>
          </a:p>
        </p:txBody>
      </p:sp>
    </p:spTree>
    <p:extLst>
      <p:ext uri="{BB962C8B-B14F-4D97-AF65-F5344CB8AC3E}">
        <p14:creationId xmlns:p14="http://schemas.microsoft.com/office/powerpoint/2010/main" val="20368396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8013" y="914400"/>
            <a:ext cx="7865859" cy="564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Nadpis 1"/>
          <p:cNvSpPr>
            <a:spLocks noGrp="1"/>
          </p:cNvSpPr>
          <p:nvPr>
            <p:ph type="title"/>
          </p:nvPr>
        </p:nvSpPr>
        <p:spPr>
          <a:xfrm>
            <a:off x="461963" y="-79375"/>
            <a:ext cx="8026892" cy="1143000"/>
          </a:xfrm>
        </p:spPr>
        <p:txBody>
          <a:bodyPr>
            <a:normAutofit fontScale="90000"/>
          </a:bodyPr>
          <a:lstStyle/>
          <a:p>
            <a:pPr>
              <a:defRPr/>
            </a:pPr>
            <a:r>
              <a:rPr lang="cs-CZ" dirty="0" smtClean="0"/>
              <a:t>Mechanismus účinku interferonu (IFN)</a:t>
            </a:r>
            <a:endParaRPr lang="cs-CZ" dirty="0"/>
          </a:p>
        </p:txBody>
      </p:sp>
      <p:cxnSp>
        <p:nvCxnSpPr>
          <p:cNvPr id="6" name="Přímá spojovací šipka 20"/>
          <p:cNvCxnSpPr>
            <a:stCxn id="7" idx="3"/>
          </p:cNvCxnSpPr>
          <p:nvPr/>
        </p:nvCxnSpPr>
        <p:spPr>
          <a:xfrm>
            <a:off x="2176408" y="1556544"/>
            <a:ext cx="566792" cy="182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ovéPole 6"/>
          <p:cNvSpPr txBox="1"/>
          <p:nvPr/>
        </p:nvSpPr>
        <p:spPr>
          <a:xfrm>
            <a:off x="1203326" y="1398588"/>
            <a:ext cx="973082" cy="315912"/>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wrap="square" tIns="86400">
            <a:spAutoFit/>
          </a:bodyPr>
          <a:lstStyle/>
          <a:p>
            <a:pPr algn="ctr">
              <a:lnSpc>
                <a:spcPct val="70000"/>
              </a:lnSpc>
              <a:defRPr/>
            </a:pPr>
            <a:r>
              <a:rPr lang="cs-CZ" sz="1600" dirty="0"/>
              <a:t>Virus</a:t>
            </a:r>
          </a:p>
        </p:txBody>
      </p:sp>
      <p:cxnSp>
        <p:nvCxnSpPr>
          <p:cNvPr id="8" name="Přímá spojovací šipka 20"/>
          <p:cNvCxnSpPr>
            <a:stCxn id="9" idx="1"/>
          </p:cNvCxnSpPr>
          <p:nvPr/>
        </p:nvCxnSpPr>
        <p:spPr>
          <a:xfrm flipH="1">
            <a:off x="3032127" y="1335088"/>
            <a:ext cx="328612" cy="2492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3360739" y="1095375"/>
            <a:ext cx="1194675" cy="479425"/>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wrap="square" tIns="86400">
            <a:spAutoFit/>
          </a:bodyPr>
          <a:lstStyle/>
          <a:p>
            <a:pPr algn="ctr">
              <a:lnSpc>
                <a:spcPct val="70000"/>
              </a:lnSpc>
              <a:defRPr/>
            </a:pPr>
            <a:r>
              <a:rPr lang="cs-CZ" sz="1600" dirty="0" err="1"/>
              <a:t>Viral</a:t>
            </a:r>
            <a:r>
              <a:rPr lang="cs-CZ" sz="1600" dirty="0"/>
              <a:t> </a:t>
            </a:r>
            <a:r>
              <a:rPr lang="cs-CZ" sz="1600" dirty="0" err="1"/>
              <a:t>nucleic</a:t>
            </a:r>
            <a:r>
              <a:rPr lang="cs-CZ" sz="1600" dirty="0"/>
              <a:t> acid</a:t>
            </a:r>
          </a:p>
        </p:txBody>
      </p:sp>
      <p:cxnSp>
        <p:nvCxnSpPr>
          <p:cNvPr id="10" name="Přímá spojovací šipka 20"/>
          <p:cNvCxnSpPr>
            <a:stCxn id="11" idx="1"/>
          </p:cNvCxnSpPr>
          <p:nvPr/>
        </p:nvCxnSpPr>
        <p:spPr>
          <a:xfrm flipH="1">
            <a:off x="5305426" y="1476375"/>
            <a:ext cx="261938" cy="3730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ovéPole 10"/>
          <p:cNvSpPr txBox="1"/>
          <p:nvPr/>
        </p:nvSpPr>
        <p:spPr>
          <a:xfrm>
            <a:off x="5567364" y="1317625"/>
            <a:ext cx="1193299" cy="317500"/>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wrap="square" tIns="86400">
            <a:spAutoFit/>
          </a:bodyPr>
          <a:lstStyle/>
          <a:p>
            <a:pPr algn="ctr">
              <a:lnSpc>
                <a:spcPct val="70000"/>
              </a:lnSpc>
              <a:defRPr/>
            </a:pPr>
            <a:r>
              <a:rPr lang="cs-CZ" sz="1600" dirty="0"/>
              <a:t>New </a:t>
            </a:r>
            <a:r>
              <a:rPr lang="cs-CZ" sz="1600" dirty="0" err="1"/>
              <a:t>viruses</a:t>
            </a:r>
            <a:endParaRPr lang="cs-CZ" sz="1600" dirty="0"/>
          </a:p>
        </p:txBody>
      </p:sp>
      <p:cxnSp>
        <p:nvCxnSpPr>
          <p:cNvPr id="12" name="Přímá spojovací šipka 20"/>
          <p:cNvCxnSpPr>
            <a:stCxn id="13" idx="1"/>
          </p:cNvCxnSpPr>
          <p:nvPr/>
        </p:nvCxnSpPr>
        <p:spPr>
          <a:xfrm flipH="1">
            <a:off x="6926265" y="2228057"/>
            <a:ext cx="344486" cy="2976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ovéPole 12"/>
          <p:cNvSpPr txBox="1"/>
          <p:nvPr/>
        </p:nvSpPr>
        <p:spPr>
          <a:xfrm>
            <a:off x="7270751" y="1989138"/>
            <a:ext cx="2169133" cy="477837"/>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wrap="square" tIns="86400">
            <a:spAutoFit/>
          </a:bodyPr>
          <a:lstStyle/>
          <a:p>
            <a:pPr algn="ctr">
              <a:lnSpc>
                <a:spcPct val="70000"/>
              </a:lnSpc>
              <a:defRPr/>
            </a:pPr>
            <a:r>
              <a:rPr lang="cs-CZ" sz="1600" dirty="0" err="1"/>
              <a:t>Antiviral</a:t>
            </a:r>
            <a:r>
              <a:rPr lang="cs-CZ" sz="1600" dirty="0"/>
              <a:t> </a:t>
            </a:r>
            <a:r>
              <a:rPr lang="cs-CZ" sz="1600" dirty="0" err="1"/>
              <a:t>proteins</a:t>
            </a:r>
            <a:r>
              <a:rPr lang="cs-CZ" sz="1600" dirty="0"/>
              <a:t> </a:t>
            </a:r>
            <a:r>
              <a:rPr lang="cs-CZ" sz="1600" dirty="0" err="1"/>
              <a:t>block</a:t>
            </a:r>
            <a:r>
              <a:rPr lang="cs-CZ" sz="1600" dirty="0"/>
              <a:t> </a:t>
            </a:r>
            <a:r>
              <a:rPr lang="cs-CZ" sz="1600" dirty="0" err="1"/>
              <a:t>viral</a:t>
            </a:r>
            <a:r>
              <a:rPr lang="cs-CZ" sz="1600" dirty="0"/>
              <a:t> </a:t>
            </a:r>
            <a:r>
              <a:rPr lang="cs-CZ" sz="1600" dirty="0" err="1"/>
              <a:t>reproduction</a:t>
            </a:r>
            <a:endParaRPr lang="cs-CZ" sz="1600" dirty="0"/>
          </a:p>
        </p:txBody>
      </p:sp>
      <p:cxnSp>
        <p:nvCxnSpPr>
          <p:cNvPr id="14" name="Přímá spojovací šipka 20"/>
          <p:cNvCxnSpPr>
            <a:stCxn id="15" idx="3"/>
          </p:cNvCxnSpPr>
          <p:nvPr/>
        </p:nvCxnSpPr>
        <p:spPr>
          <a:xfrm>
            <a:off x="2276648" y="4830563"/>
            <a:ext cx="787227" cy="303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a:off x="425452" y="4505325"/>
            <a:ext cx="1851196" cy="650475"/>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wrap="square" tIns="86400">
            <a:spAutoFit/>
          </a:bodyPr>
          <a:lstStyle/>
          <a:p>
            <a:pPr algn="ctr">
              <a:lnSpc>
                <a:spcPct val="70000"/>
              </a:lnSpc>
              <a:defRPr/>
            </a:pPr>
            <a:r>
              <a:rPr lang="cs-CZ" sz="1600" dirty="0"/>
              <a:t>Interferon </a:t>
            </a:r>
            <a:r>
              <a:rPr lang="cs-CZ" sz="1600" dirty="0" err="1"/>
              <a:t>molecules</a:t>
            </a:r>
            <a:r>
              <a:rPr lang="cs-CZ" sz="1600" dirty="0"/>
              <a:t> </a:t>
            </a:r>
            <a:r>
              <a:rPr lang="cs-CZ" sz="1600" dirty="0" err="1"/>
              <a:t>produced</a:t>
            </a:r>
            <a:endParaRPr lang="cs-CZ" sz="1600" dirty="0"/>
          </a:p>
        </p:txBody>
      </p:sp>
      <p:cxnSp>
        <p:nvCxnSpPr>
          <p:cNvPr id="16" name="Přímá spojovací šipka 20"/>
          <p:cNvCxnSpPr>
            <a:stCxn id="17" idx="1"/>
          </p:cNvCxnSpPr>
          <p:nvPr/>
        </p:nvCxnSpPr>
        <p:spPr>
          <a:xfrm flipH="1">
            <a:off x="6115052" y="4820444"/>
            <a:ext cx="957262" cy="3246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ovéPole 16"/>
          <p:cNvSpPr txBox="1"/>
          <p:nvPr/>
        </p:nvSpPr>
        <p:spPr>
          <a:xfrm>
            <a:off x="7072314" y="4495800"/>
            <a:ext cx="2396230" cy="649288"/>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wrap="square" tIns="86400">
            <a:spAutoFit/>
          </a:bodyPr>
          <a:lstStyle/>
          <a:p>
            <a:pPr algn="ctr">
              <a:lnSpc>
                <a:spcPct val="70000"/>
              </a:lnSpc>
              <a:defRPr/>
            </a:pPr>
            <a:r>
              <a:rPr lang="cs-CZ" sz="1600" dirty="0"/>
              <a:t>Interferon </a:t>
            </a:r>
            <a:r>
              <a:rPr lang="cs-CZ" sz="1600" dirty="0" err="1"/>
              <a:t>binding</a:t>
            </a:r>
            <a:r>
              <a:rPr lang="cs-CZ" sz="1600" dirty="0"/>
              <a:t> </a:t>
            </a:r>
            <a:r>
              <a:rPr lang="cs-CZ" sz="1600" dirty="0" err="1"/>
              <a:t>simulates</a:t>
            </a:r>
            <a:r>
              <a:rPr lang="cs-CZ" sz="1600" dirty="0"/>
              <a:t> cell to </a:t>
            </a:r>
            <a:r>
              <a:rPr lang="cs-CZ" sz="1600" dirty="0" err="1"/>
              <a:t>turn</a:t>
            </a:r>
            <a:r>
              <a:rPr lang="cs-CZ" sz="1600" dirty="0"/>
              <a:t> on </a:t>
            </a:r>
            <a:r>
              <a:rPr lang="cs-CZ" sz="1600" dirty="0" err="1"/>
              <a:t>genes</a:t>
            </a:r>
            <a:r>
              <a:rPr lang="cs-CZ" sz="1600" dirty="0"/>
              <a:t> </a:t>
            </a:r>
            <a:r>
              <a:rPr lang="cs-CZ" sz="1600" dirty="0" err="1"/>
              <a:t>for</a:t>
            </a:r>
            <a:r>
              <a:rPr lang="cs-CZ" sz="1600" dirty="0"/>
              <a:t> </a:t>
            </a:r>
            <a:r>
              <a:rPr lang="cs-CZ" sz="1600" dirty="0" err="1"/>
              <a:t>antiviral</a:t>
            </a:r>
            <a:r>
              <a:rPr lang="cs-CZ" sz="1600" dirty="0"/>
              <a:t> </a:t>
            </a:r>
            <a:r>
              <a:rPr lang="cs-CZ" sz="1600" dirty="0" err="1"/>
              <a:t>proteins</a:t>
            </a:r>
            <a:endParaRPr lang="cs-CZ" sz="1600" dirty="0"/>
          </a:p>
        </p:txBody>
      </p:sp>
      <p:sp>
        <p:nvSpPr>
          <p:cNvPr id="18" name="TextovéPole 17"/>
          <p:cNvSpPr txBox="1"/>
          <p:nvPr/>
        </p:nvSpPr>
        <p:spPr>
          <a:xfrm>
            <a:off x="809626" y="5373688"/>
            <a:ext cx="2668749" cy="985837"/>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defRPr/>
            </a:pPr>
            <a:r>
              <a:rPr lang="cs-CZ" sz="1600" b="1" dirty="0">
                <a:solidFill>
                  <a:schemeClr val="tx1"/>
                </a:solidFill>
              </a:rPr>
              <a:t>Host cell 1</a:t>
            </a:r>
            <a:endParaRPr lang="en-GB" sz="1600" b="1" dirty="0">
              <a:solidFill>
                <a:schemeClr val="tx1"/>
              </a:solidFill>
            </a:endParaRPr>
          </a:p>
          <a:p>
            <a:pPr marL="180975" indent="-180975">
              <a:buFontTx/>
              <a:buChar char="•"/>
              <a:defRPr/>
            </a:pPr>
            <a:r>
              <a:rPr lang="cs-CZ" sz="1400" dirty="0" err="1">
                <a:solidFill>
                  <a:schemeClr val="tx1"/>
                </a:solidFill>
              </a:rPr>
              <a:t>Infected</a:t>
            </a:r>
            <a:r>
              <a:rPr lang="cs-CZ" sz="1400" dirty="0">
                <a:solidFill>
                  <a:schemeClr val="tx1"/>
                </a:solidFill>
              </a:rPr>
              <a:t> by virus</a:t>
            </a:r>
          </a:p>
          <a:p>
            <a:pPr marL="180975" indent="-180975">
              <a:buFontTx/>
              <a:buChar char="•"/>
              <a:defRPr/>
            </a:pPr>
            <a:r>
              <a:rPr lang="cs-CZ" sz="1400" dirty="0" err="1">
                <a:solidFill>
                  <a:schemeClr val="tx1"/>
                </a:solidFill>
              </a:rPr>
              <a:t>Makes</a:t>
            </a:r>
            <a:r>
              <a:rPr lang="cs-CZ" sz="1400" dirty="0">
                <a:solidFill>
                  <a:schemeClr val="tx1"/>
                </a:solidFill>
              </a:rPr>
              <a:t> interferon</a:t>
            </a:r>
          </a:p>
          <a:p>
            <a:pPr marL="180975" indent="-180975">
              <a:buFontTx/>
              <a:buChar char="•"/>
              <a:defRPr/>
            </a:pPr>
            <a:r>
              <a:rPr lang="cs-CZ" sz="1400" dirty="0" err="1">
                <a:solidFill>
                  <a:schemeClr val="tx1"/>
                </a:solidFill>
              </a:rPr>
              <a:t>Is</a:t>
            </a:r>
            <a:r>
              <a:rPr lang="cs-CZ" sz="1400" dirty="0">
                <a:solidFill>
                  <a:schemeClr val="tx1"/>
                </a:solidFill>
              </a:rPr>
              <a:t> </a:t>
            </a:r>
            <a:r>
              <a:rPr lang="cs-CZ" sz="1400" dirty="0" err="1">
                <a:solidFill>
                  <a:schemeClr val="tx1"/>
                </a:solidFill>
              </a:rPr>
              <a:t>kiled</a:t>
            </a:r>
            <a:r>
              <a:rPr lang="cs-CZ" sz="1400" dirty="0">
                <a:solidFill>
                  <a:schemeClr val="tx1"/>
                </a:solidFill>
              </a:rPr>
              <a:t> by virus</a:t>
            </a:r>
            <a:endParaRPr lang="en-GB" sz="1400" dirty="0">
              <a:solidFill>
                <a:schemeClr val="tx1"/>
              </a:solidFill>
            </a:endParaRPr>
          </a:p>
        </p:txBody>
      </p:sp>
      <p:sp>
        <p:nvSpPr>
          <p:cNvPr id="19" name="TextovéPole 18"/>
          <p:cNvSpPr txBox="1"/>
          <p:nvPr/>
        </p:nvSpPr>
        <p:spPr>
          <a:xfrm>
            <a:off x="5872163" y="5373688"/>
            <a:ext cx="3121569" cy="984885"/>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defRPr/>
            </a:pPr>
            <a:r>
              <a:rPr lang="cs-CZ" sz="1600" b="1" dirty="0">
                <a:solidFill>
                  <a:schemeClr val="tx1"/>
                </a:solidFill>
              </a:rPr>
              <a:t>Host cell 2</a:t>
            </a:r>
            <a:endParaRPr lang="en-GB" sz="1600" b="1" dirty="0">
              <a:solidFill>
                <a:schemeClr val="tx1"/>
              </a:solidFill>
            </a:endParaRPr>
          </a:p>
          <a:p>
            <a:pPr marL="180975" indent="-180975">
              <a:buFontTx/>
              <a:buChar char="•"/>
              <a:defRPr/>
            </a:pPr>
            <a:r>
              <a:rPr lang="cs-CZ" sz="1400" dirty="0" err="1">
                <a:solidFill>
                  <a:schemeClr val="tx1"/>
                </a:solidFill>
              </a:rPr>
              <a:t>Entered</a:t>
            </a:r>
            <a:r>
              <a:rPr lang="cs-CZ" sz="1400" dirty="0">
                <a:solidFill>
                  <a:schemeClr val="tx1"/>
                </a:solidFill>
              </a:rPr>
              <a:t> by interferon </a:t>
            </a:r>
            <a:r>
              <a:rPr lang="cs-CZ" sz="1400" dirty="0" err="1">
                <a:solidFill>
                  <a:schemeClr val="tx1"/>
                </a:solidFill>
              </a:rPr>
              <a:t>from</a:t>
            </a:r>
            <a:r>
              <a:rPr lang="cs-CZ" sz="1400" dirty="0">
                <a:solidFill>
                  <a:schemeClr val="tx1"/>
                </a:solidFill>
              </a:rPr>
              <a:t> cell 1</a:t>
            </a:r>
            <a:r>
              <a:rPr lang="en-US" sz="1400" dirty="0">
                <a:solidFill>
                  <a:schemeClr val="tx1"/>
                </a:solidFill>
              </a:rPr>
              <a:t>;</a:t>
            </a:r>
            <a:endParaRPr lang="cs-CZ" sz="1400" dirty="0">
              <a:solidFill>
                <a:schemeClr val="tx1"/>
              </a:solidFill>
            </a:endParaRPr>
          </a:p>
          <a:p>
            <a:pPr marL="180975" indent="-180975">
              <a:buFontTx/>
              <a:buChar char="•"/>
              <a:defRPr/>
            </a:pPr>
            <a:r>
              <a:rPr lang="cs-CZ" sz="1400" dirty="0">
                <a:solidFill>
                  <a:schemeClr val="tx1"/>
                </a:solidFill>
              </a:rPr>
              <a:t>Interferon </a:t>
            </a:r>
            <a:r>
              <a:rPr lang="cs-CZ" sz="1400" dirty="0" err="1">
                <a:solidFill>
                  <a:schemeClr val="tx1"/>
                </a:solidFill>
              </a:rPr>
              <a:t>induces</a:t>
            </a:r>
            <a:r>
              <a:rPr lang="cs-CZ" sz="1400" dirty="0">
                <a:solidFill>
                  <a:schemeClr val="tx1"/>
                </a:solidFill>
              </a:rPr>
              <a:t> </a:t>
            </a:r>
            <a:r>
              <a:rPr lang="cs-CZ" sz="1400" dirty="0" err="1">
                <a:solidFill>
                  <a:schemeClr val="tx1"/>
                </a:solidFill>
              </a:rPr>
              <a:t>changes</a:t>
            </a:r>
            <a:r>
              <a:rPr lang="cs-CZ" sz="1400" dirty="0">
                <a:solidFill>
                  <a:schemeClr val="tx1"/>
                </a:solidFill>
              </a:rPr>
              <a:t> </a:t>
            </a:r>
            <a:r>
              <a:rPr lang="cs-CZ" sz="1400" dirty="0" err="1">
                <a:solidFill>
                  <a:schemeClr val="tx1"/>
                </a:solidFill>
              </a:rPr>
              <a:t>that</a:t>
            </a:r>
            <a:r>
              <a:rPr lang="cs-CZ" sz="1400" dirty="0">
                <a:solidFill>
                  <a:schemeClr val="tx1"/>
                </a:solidFill>
              </a:rPr>
              <a:t> </a:t>
            </a:r>
            <a:r>
              <a:rPr lang="cs-CZ" sz="1400" dirty="0" err="1">
                <a:solidFill>
                  <a:schemeClr val="tx1"/>
                </a:solidFill>
              </a:rPr>
              <a:t>protect</a:t>
            </a:r>
            <a:r>
              <a:rPr lang="cs-CZ" sz="1400" dirty="0">
                <a:solidFill>
                  <a:schemeClr val="tx1"/>
                </a:solidFill>
              </a:rPr>
              <a:t> </a:t>
            </a:r>
            <a:r>
              <a:rPr lang="cs-CZ" sz="1400" dirty="0" err="1">
                <a:solidFill>
                  <a:schemeClr val="tx1"/>
                </a:solidFill>
              </a:rPr>
              <a:t>it</a:t>
            </a:r>
            <a:endParaRPr lang="en-GB" sz="1400" dirty="0">
              <a:solidFill>
                <a:schemeClr val="tx1"/>
              </a:solidFill>
            </a:endParaRPr>
          </a:p>
        </p:txBody>
      </p:sp>
    </p:spTree>
    <p:extLst>
      <p:ext uri="{BB962C8B-B14F-4D97-AF65-F5344CB8AC3E}">
        <p14:creationId xmlns:p14="http://schemas.microsoft.com/office/powerpoint/2010/main" val="75264722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Cytokiny</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Uplatňují se v patogenezi: </a:t>
            </a:r>
          </a:p>
          <a:p>
            <a:pPr lvl="1"/>
            <a:r>
              <a:rPr lang="cs-CZ" dirty="0"/>
              <a:t>atopických chorob (IL-4, IL-13 – stimulace tvorby </a:t>
            </a:r>
            <a:r>
              <a:rPr lang="cs-CZ" dirty="0" err="1"/>
              <a:t>IgE</a:t>
            </a:r>
            <a:r>
              <a:rPr lang="cs-CZ" dirty="0"/>
              <a:t>)</a:t>
            </a:r>
          </a:p>
          <a:p>
            <a:pPr lvl="1"/>
            <a:r>
              <a:rPr lang="cs-CZ" dirty="0"/>
              <a:t>Zánětlivé choroby (</a:t>
            </a:r>
            <a:r>
              <a:rPr lang="cs-CZ" altLang="cs-CZ" dirty="0"/>
              <a:t>TNF-</a:t>
            </a:r>
            <a:r>
              <a:rPr lang="cs-CZ" altLang="cs-CZ" dirty="0">
                <a:latin typeface="Symbol" pitchFamily="18" charset="2"/>
              </a:rPr>
              <a:t>a)</a:t>
            </a:r>
          </a:p>
          <a:p>
            <a:pPr lvl="1"/>
            <a:r>
              <a:rPr lang="cs-CZ" dirty="0"/>
              <a:t>Imunodeficity (defekt produkce </a:t>
            </a:r>
            <a:r>
              <a:rPr lang="cs-CZ" dirty="0" err="1"/>
              <a:t>IFN</a:t>
            </a:r>
            <a:r>
              <a:rPr lang="cs-CZ" altLang="cs-CZ" dirty="0" err="1">
                <a:latin typeface="Symbol" pitchFamily="18" charset="2"/>
              </a:rPr>
              <a:t>g</a:t>
            </a:r>
            <a:r>
              <a:rPr lang="cs-CZ" dirty="0"/>
              <a:t>, IL-12)</a:t>
            </a:r>
          </a:p>
          <a:p>
            <a:r>
              <a:rPr lang="cs-CZ" dirty="0" smtClean="0"/>
              <a:t>Ale lze je využít i terapeuticky</a:t>
            </a:r>
          </a:p>
          <a:p>
            <a:pPr lvl="1"/>
            <a:r>
              <a:rPr lang="cs-CZ" dirty="0" smtClean="0"/>
              <a:t> protinádorová léčba (IL-2, </a:t>
            </a:r>
            <a:r>
              <a:rPr lang="cs-CZ" altLang="cs-CZ" dirty="0"/>
              <a:t>IFN-</a:t>
            </a:r>
            <a:r>
              <a:rPr lang="cs-CZ" altLang="cs-CZ" dirty="0">
                <a:latin typeface="Symbol" pitchFamily="18" charset="2"/>
              </a:rPr>
              <a:t>a</a:t>
            </a:r>
            <a:r>
              <a:rPr lang="cs-CZ" dirty="0" smtClean="0"/>
              <a:t>)</a:t>
            </a:r>
          </a:p>
          <a:p>
            <a:pPr lvl="1"/>
            <a:r>
              <a:rPr lang="cs-CZ" dirty="0" smtClean="0"/>
              <a:t>Léčba sklerózy multiplex (</a:t>
            </a:r>
            <a:r>
              <a:rPr lang="cs-CZ" altLang="cs-CZ" dirty="0" smtClean="0"/>
              <a:t>IFN-</a:t>
            </a:r>
            <a:r>
              <a:rPr lang="cs-CZ" altLang="cs-CZ" dirty="0" smtClean="0">
                <a:latin typeface="Symbol" pitchFamily="18" charset="2"/>
              </a:rPr>
              <a:t>b)</a:t>
            </a:r>
            <a:endParaRPr lang="cs-CZ" dirty="0" smtClean="0"/>
          </a:p>
          <a:p>
            <a:pPr lvl="1"/>
            <a:r>
              <a:rPr lang="cs-CZ" dirty="0" smtClean="0"/>
              <a:t>Léčba některých imunodeficitů (</a:t>
            </a:r>
            <a:r>
              <a:rPr lang="cs-CZ" altLang="cs-CZ" dirty="0" smtClean="0"/>
              <a:t>IFN-</a:t>
            </a:r>
            <a:r>
              <a:rPr lang="cs-CZ" altLang="cs-CZ" dirty="0" smtClean="0">
                <a:latin typeface="Symbol" pitchFamily="18" charset="2"/>
              </a:rPr>
              <a:t>g)</a:t>
            </a:r>
            <a:endParaRPr lang="cs-CZ" dirty="0" smtClean="0"/>
          </a:p>
          <a:p>
            <a:pPr marL="457200" lvl="1" indent="0">
              <a:buNone/>
            </a:pPr>
            <a:endParaRPr lang="cs-CZ" altLang="cs-CZ" dirty="0" smtClean="0">
              <a:latin typeface="Symbol" pitchFamily="18" charset="2"/>
            </a:endParaRPr>
          </a:p>
          <a:p>
            <a:pPr lvl="1"/>
            <a:endParaRPr lang="cs-CZ" dirty="0"/>
          </a:p>
        </p:txBody>
      </p:sp>
    </p:spTree>
    <p:extLst>
      <p:ext uri="{BB962C8B-B14F-4D97-AF65-F5344CB8AC3E}">
        <p14:creationId xmlns:p14="http://schemas.microsoft.com/office/powerpoint/2010/main" val="235344819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Zánět</a:t>
            </a:r>
            <a:endParaRPr lang="cs-CZ" b="1" dirty="0"/>
          </a:p>
        </p:txBody>
      </p:sp>
      <p:sp>
        <p:nvSpPr>
          <p:cNvPr id="3" name="Zástupný symbol pro obsah 2"/>
          <p:cNvSpPr>
            <a:spLocks noGrp="1"/>
          </p:cNvSpPr>
          <p:nvPr>
            <p:ph idx="1"/>
          </p:nvPr>
        </p:nvSpPr>
        <p:spPr/>
        <p:txBody>
          <a:bodyPr>
            <a:normAutofit lnSpcReduction="10000"/>
          </a:bodyPr>
          <a:lstStyle/>
          <a:p>
            <a:r>
              <a:rPr lang="cs-CZ" dirty="0"/>
              <a:t>fylogeneticky </a:t>
            </a:r>
            <a:r>
              <a:rPr lang="cs-CZ" dirty="0" smtClean="0"/>
              <a:t>stará </a:t>
            </a:r>
            <a:r>
              <a:rPr lang="cs-CZ" dirty="0"/>
              <a:t>a </a:t>
            </a:r>
            <a:r>
              <a:rPr lang="cs-CZ" dirty="0" smtClean="0"/>
              <a:t>monotónní obranná </a:t>
            </a:r>
            <a:r>
              <a:rPr lang="cs-CZ" dirty="0"/>
              <a:t>reakce</a:t>
            </a:r>
          </a:p>
          <a:p>
            <a:r>
              <a:rPr lang="cs-CZ" dirty="0" smtClean="0"/>
              <a:t>efektorový </a:t>
            </a:r>
            <a:r>
              <a:rPr lang="cs-CZ" dirty="0"/>
              <a:t>mechanismus nejen </a:t>
            </a:r>
            <a:r>
              <a:rPr lang="cs-CZ" dirty="0" smtClean="0"/>
              <a:t>vrozené </a:t>
            </a:r>
            <a:r>
              <a:rPr lang="cs-CZ" dirty="0"/>
              <a:t>, ale i </a:t>
            </a:r>
            <a:r>
              <a:rPr lang="cs-CZ" dirty="0" smtClean="0"/>
              <a:t>adaptivní</a:t>
            </a:r>
            <a:r>
              <a:rPr lang="cs-CZ" dirty="0"/>
              <a:t> </a:t>
            </a:r>
            <a:r>
              <a:rPr lang="cs-CZ" dirty="0" smtClean="0"/>
              <a:t>imunity</a:t>
            </a:r>
            <a:endParaRPr lang="cs-CZ" dirty="0"/>
          </a:p>
          <a:p>
            <a:r>
              <a:rPr lang="cs-CZ" dirty="0"/>
              <a:t>rozvoj </a:t>
            </a:r>
            <a:r>
              <a:rPr lang="cs-CZ" dirty="0" smtClean="0"/>
              <a:t>zánětu</a:t>
            </a:r>
            <a:r>
              <a:rPr lang="cs-CZ" dirty="0"/>
              <a:t>:</a:t>
            </a:r>
          </a:p>
          <a:p>
            <a:pPr lvl="1"/>
            <a:r>
              <a:rPr lang="pl-PL" dirty="0" smtClean="0"/>
              <a:t>rozpoznání nebezpečného</a:t>
            </a:r>
            <a:r>
              <a:rPr lang="pl-PL" b="1" dirty="0" smtClean="0"/>
              <a:t> </a:t>
            </a:r>
            <a:r>
              <a:rPr lang="pl-PL" dirty="0" smtClean="0"/>
              <a:t>podnětu</a:t>
            </a:r>
            <a:endParaRPr lang="pl-PL" dirty="0"/>
          </a:p>
          <a:p>
            <a:pPr lvl="1"/>
            <a:r>
              <a:rPr lang="pl-PL" dirty="0" smtClean="0"/>
              <a:t>vyhodnocení charakterů podnětu a </a:t>
            </a:r>
            <a:r>
              <a:rPr lang="pl-PL" dirty="0"/>
              <a:t>rizika</a:t>
            </a:r>
          </a:p>
          <a:p>
            <a:pPr lvl="1"/>
            <a:r>
              <a:rPr lang="cs-CZ" dirty="0"/>
              <a:t>v</a:t>
            </a:r>
            <a:r>
              <a:rPr lang="cs-CZ" dirty="0" smtClean="0"/>
              <a:t>ylití granul, transkripce genů, ..</a:t>
            </a:r>
            <a:endParaRPr lang="cs-CZ" dirty="0"/>
          </a:p>
          <a:p>
            <a:r>
              <a:rPr lang="cs-CZ" dirty="0" smtClean="0"/>
              <a:t>každý´ zánět má </a:t>
            </a:r>
            <a:r>
              <a:rPr lang="cs-CZ" dirty="0"/>
              <a:t>imunopatologickou </a:t>
            </a:r>
            <a:r>
              <a:rPr lang="cs-CZ" dirty="0" smtClean="0"/>
              <a:t>složku</a:t>
            </a:r>
            <a:endParaRPr lang="cs-CZ" dirty="0"/>
          </a:p>
        </p:txBody>
      </p:sp>
    </p:spTree>
    <p:extLst>
      <p:ext uri="{BB962C8B-B14F-4D97-AF65-F5344CB8AC3E}">
        <p14:creationId xmlns:p14="http://schemas.microsoft.com/office/powerpoint/2010/main" val="38155564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395288" y="333375"/>
            <a:ext cx="8229600" cy="1928813"/>
          </a:xfrm>
        </p:spPr>
        <p:txBody>
          <a:bodyPr>
            <a:normAutofit fontScale="90000"/>
          </a:bodyPr>
          <a:lstStyle/>
          <a:p>
            <a:pPr eaLnBrk="1" hangingPunct="1"/>
            <a:r>
              <a:rPr lang="en-GB" sz="4000" b="1" dirty="0" err="1" smtClean="0">
                <a:solidFill>
                  <a:srgbClr val="002060"/>
                </a:solidFill>
              </a:rPr>
              <a:t>Zánět</a:t>
            </a:r>
            <a:r>
              <a:rPr lang="cs-CZ" sz="4000" b="1" dirty="0" smtClean="0">
                <a:solidFill>
                  <a:srgbClr val="002060"/>
                </a:solidFill>
              </a:rPr>
              <a:t>-</a:t>
            </a:r>
            <a:r>
              <a:rPr lang="cs-CZ" sz="4000" dirty="0" smtClean="0">
                <a:solidFill>
                  <a:srgbClr val="002060"/>
                </a:solidFill>
              </a:rPr>
              <a:t/>
            </a:r>
            <a:br>
              <a:rPr lang="cs-CZ" sz="4000" dirty="0" smtClean="0">
                <a:solidFill>
                  <a:srgbClr val="002060"/>
                </a:solidFill>
              </a:rPr>
            </a:br>
            <a:r>
              <a:rPr lang="cs-CZ" sz="4000" dirty="0" smtClean="0">
                <a:solidFill>
                  <a:srgbClr val="002060"/>
                </a:solidFill>
              </a:rPr>
              <a:t> </a:t>
            </a:r>
            <a:r>
              <a:rPr lang="cs-CZ" sz="4000" b="1" dirty="0" smtClean="0">
                <a:solidFill>
                  <a:srgbClr val="002060"/>
                </a:solidFill>
              </a:rPr>
              <a:t>komplexní obranná reakce systému vrozené imunity</a:t>
            </a:r>
            <a:r>
              <a:rPr lang="cs-CZ" dirty="0" smtClean="0">
                <a:solidFill>
                  <a:srgbClr val="002060"/>
                </a:solidFill>
              </a:rPr>
              <a:t> </a:t>
            </a:r>
            <a:endParaRPr lang="en-GB" dirty="0" smtClean="0">
              <a:solidFill>
                <a:srgbClr val="002060"/>
              </a:solidFill>
            </a:endParaRPr>
          </a:p>
        </p:txBody>
      </p:sp>
      <p:sp>
        <p:nvSpPr>
          <p:cNvPr id="63491" name="Rectangle 3"/>
          <p:cNvSpPr>
            <a:spLocks noGrp="1" noChangeArrowheads="1"/>
          </p:cNvSpPr>
          <p:nvPr>
            <p:ph type="body" idx="4294967295"/>
          </p:nvPr>
        </p:nvSpPr>
        <p:spPr>
          <a:xfrm>
            <a:off x="250825" y="2205038"/>
            <a:ext cx="8713788" cy="4176712"/>
          </a:xfrm>
        </p:spPr>
        <p:txBody>
          <a:bodyPr/>
          <a:lstStyle/>
          <a:p>
            <a:pPr eaLnBrk="1" hangingPunct="1">
              <a:buFontTx/>
              <a:buNone/>
            </a:pPr>
            <a:endParaRPr lang="cs-CZ" sz="2600" smtClean="0"/>
          </a:p>
          <a:p>
            <a:pPr eaLnBrk="1" hangingPunct="1"/>
            <a:r>
              <a:rPr lang="cs-CZ" sz="2800" smtClean="0">
                <a:solidFill>
                  <a:srgbClr val="C00000"/>
                </a:solidFill>
              </a:rPr>
              <a:t>na infekci bakteriální, virovou, parazitární,</a:t>
            </a:r>
          </a:p>
          <a:p>
            <a:pPr eaLnBrk="1" hangingPunct="1"/>
            <a:r>
              <a:rPr lang="cs-CZ" sz="2800" smtClean="0">
                <a:solidFill>
                  <a:srgbClr val="C00000"/>
                </a:solidFill>
              </a:rPr>
              <a:t>na poškození tkání fyzikálními a chemickými faktory  </a:t>
            </a:r>
          </a:p>
          <a:p>
            <a:pPr eaLnBrk="1" hangingPunct="1"/>
            <a:r>
              <a:rPr lang="cs-CZ" sz="2800" smtClean="0">
                <a:solidFill>
                  <a:srgbClr val="C00000"/>
                </a:solidFill>
              </a:rPr>
              <a:t>na efektorové stadium adaptivní imunitní  reakce </a:t>
            </a:r>
          </a:p>
          <a:p>
            <a:pPr eaLnBrk="1" hangingPunct="1"/>
            <a:endParaRPr lang="cs-CZ" sz="2800" b="1" smtClean="0">
              <a:solidFill>
                <a:srgbClr val="C00000"/>
              </a:solidFill>
            </a:endParaRPr>
          </a:p>
          <a:p>
            <a:pPr eaLnBrk="1" hangingPunct="1">
              <a:buFontTx/>
              <a:buNone/>
            </a:pPr>
            <a:r>
              <a:rPr lang="cs-CZ" sz="2600" b="1" smtClean="0"/>
              <a:t>      </a:t>
            </a:r>
            <a:r>
              <a:rPr lang="cs-CZ" sz="2600" b="1" smtClean="0">
                <a:solidFill>
                  <a:srgbClr val="002060"/>
                </a:solidFill>
              </a:rPr>
              <a:t>Směřuje k odstranění škodliviny a k obnově    </a:t>
            </a:r>
          </a:p>
          <a:p>
            <a:pPr eaLnBrk="1" hangingPunct="1">
              <a:buFontTx/>
              <a:buNone/>
            </a:pPr>
            <a:r>
              <a:rPr lang="cs-CZ" sz="2600" b="1" smtClean="0">
                <a:solidFill>
                  <a:srgbClr val="002060"/>
                </a:solidFill>
              </a:rPr>
              <a:t>               poškozených struktur  a funkcí</a:t>
            </a:r>
            <a:endParaRPr lang="en-GB" sz="2600" b="1" smtClean="0">
              <a:solidFill>
                <a:srgbClr val="002060"/>
              </a:solidFill>
            </a:endParaRPr>
          </a:p>
        </p:txBody>
      </p:sp>
    </p:spTree>
    <p:extLst>
      <p:ext uri="{BB962C8B-B14F-4D97-AF65-F5344CB8AC3E}">
        <p14:creationId xmlns:p14="http://schemas.microsoft.com/office/powerpoint/2010/main" val="29364221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t>Zánět</a:t>
            </a:r>
            <a:endParaRPr lang="cs-CZ" dirty="0"/>
          </a:p>
        </p:txBody>
      </p:sp>
      <p:sp>
        <p:nvSpPr>
          <p:cNvPr id="3" name="Zástupný symbol pro obsah 2"/>
          <p:cNvSpPr>
            <a:spLocks noGrp="1"/>
          </p:cNvSpPr>
          <p:nvPr>
            <p:ph idx="1"/>
          </p:nvPr>
        </p:nvSpPr>
        <p:spPr/>
        <p:txBody>
          <a:bodyPr>
            <a:normAutofit fontScale="92500"/>
          </a:bodyPr>
          <a:lstStyle/>
          <a:p>
            <a:r>
              <a:rPr lang="cs-CZ" altLang="cs-CZ" dirty="0" smtClean="0"/>
              <a:t>rychlá </a:t>
            </a:r>
            <a:r>
              <a:rPr lang="cs-CZ" altLang="cs-CZ" dirty="0"/>
              <a:t>odpověď organismu na poškození </a:t>
            </a:r>
            <a:r>
              <a:rPr lang="cs-CZ" altLang="cs-CZ" dirty="0" smtClean="0"/>
              <a:t>tkání, (neimunologický podnět)</a:t>
            </a:r>
          </a:p>
          <a:p>
            <a:r>
              <a:rPr lang="cs-CZ" altLang="cs-CZ" dirty="0" smtClean="0"/>
              <a:t>nebo infekci (imunologický podnět)</a:t>
            </a:r>
          </a:p>
          <a:p>
            <a:r>
              <a:rPr lang="cs-CZ" altLang="cs-CZ" dirty="0" smtClean="0"/>
              <a:t>vede </a:t>
            </a:r>
            <a:r>
              <a:rPr lang="cs-CZ" altLang="cs-CZ" dirty="0"/>
              <a:t>k lokalizaci onemocnění </a:t>
            </a:r>
            <a:endParaRPr lang="cs-CZ" altLang="cs-CZ" dirty="0" smtClean="0"/>
          </a:p>
          <a:p>
            <a:r>
              <a:rPr lang="cs-CZ" altLang="cs-CZ" dirty="0" smtClean="0"/>
              <a:t>Eliminace případné infekce</a:t>
            </a:r>
          </a:p>
          <a:p>
            <a:r>
              <a:rPr lang="cs-CZ" altLang="cs-CZ" dirty="0"/>
              <a:t>z</a:t>
            </a:r>
            <a:r>
              <a:rPr lang="cs-CZ" altLang="cs-CZ" dirty="0" smtClean="0"/>
              <a:t>ahojení</a:t>
            </a:r>
            <a:endParaRPr lang="en-GB" altLang="cs-CZ" dirty="0"/>
          </a:p>
          <a:p>
            <a:r>
              <a:rPr lang="cs-CZ" dirty="0" smtClean="0"/>
              <a:t>Reakce organismu může být místní nebo celková – závisí na rozsahu poškození a délce trvání</a:t>
            </a:r>
            <a:endParaRPr lang="cs-CZ" dirty="0"/>
          </a:p>
        </p:txBody>
      </p:sp>
    </p:spTree>
    <p:extLst>
      <p:ext uri="{BB962C8B-B14F-4D97-AF65-F5344CB8AC3E}">
        <p14:creationId xmlns:p14="http://schemas.microsoft.com/office/powerpoint/2010/main" val="261459068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Dva druhy zánětu</a:t>
            </a:r>
            <a:endParaRPr lang="cs-CZ" dirty="0"/>
          </a:p>
        </p:txBody>
      </p:sp>
      <p:sp>
        <p:nvSpPr>
          <p:cNvPr id="3" name="Zástupný symbol pro obsah 2"/>
          <p:cNvSpPr>
            <a:spLocks noGrp="1"/>
          </p:cNvSpPr>
          <p:nvPr>
            <p:ph idx="1"/>
          </p:nvPr>
        </p:nvSpPr>
        <p:spPr/>
        <p:txBody>
          <a:bodyPr/>
          <a:lstStyle/>
          <a:p>
            <a:r>
              <a:rPr lang="cs-CZ" dirty="0" smtClean="0"/>
              <a:t>Akutní zánět – fyziologický proces:</a:t>
            </a:r>
          </a:p>
          <a:p>
            <a:pPr lvl="1"/>
            <a:r>
              <a:rPr lang="cs-CZ" dirty="0"/>
              <a:t>Odezní bez důsledků, dochází ke zhojení poškozené </a:t>
            </a:r>
            <a:r>
              <a:rPr lang="cs-CZ" dirty="0" smtClean="0"/>
              <a:t>tkáně</a:t>
            </a:r>
          </a:p>
          <a:p>
            <a:r>
              <a:rPr lang="cs-CZ" dirty="0" smtClean="0"/>
              <a:t>Chronický zánět – patologická reakce</a:t>
            </a:r>
          </a:p>
          <a:p>
            <a:pPr lvl="1"/>
            <a:r>
              <a:rPr lang="cs-CZ" dirty="0" smtClean="0"/>
              <a:t>Patologický, dochází k destrukci tkáně, nahrazování vazivem a vede k trvalému poškození</a:t>
            </a:r>
          </a:p>
          <a:p>
            <a:pPr marL="457200" lvl="1" indent="0">
              <a:buNone/>
            </a:pPr>
            <a:endParaRPr lang="cs-CZ" dirty="0"/>
          </a:p>
          <a:p>
            <a:pPr marL="457200" lvl="1" indent="0">
              <a:buNone/>
            </a:pPr>
            <a:endParaRPr lang="cs-CZ" dirty="0" smtClean="0"/>
          </a:p>
        </p:txBody>
      </p:sp>
    </p:spTree>
    <p:extLst>
      <p:ext uri="{BB962C8B-B14F-4D97-AF65-F5344CB8AC3E}">
        <p14:creationId xmlns:p14="http://schemas.microsoft.com/office/powerpoint/2010/main" val="5056559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Průběh zánětlivé reakce</a:t>
            </a:r>
            <a:endParaRPr lang="cs-CZ" dirty="0"/>
          </a:p>
        </p:txBody>
      </p:sp>
      <p:sp>
        <p:nvSpPr>
          <p:cNvPr id="3" name="Zástupný symbol pro obsah 2"/>
          <p:cNvSpPr>
            <a:spLocks noGrp="1"/>
          </p:cNvSpPr>
          <p:nvPr>
            <p:ph idx="1"/>
          </p:nvPr>
        </p:nvSpPr>
        <p:spPr/>
        <p:txBody>
          <a:bodyPr/>
          <a:lstStyle/>
          <a:p>
            <a:r>
              <a:rPr lang="cs-CZ" dirty="0" smtClean="0"/>
              <a:t>Fagocyty a tkáňové žírné buňky – uvolnění obsahu granulí do okolí</a:t>
            </a:r>
          </a:p>
          <a:p>
            <a:r>
              <a:rPr lang="cs-CZ" dirty="0" smtClean="0"/>
              <a:t>Látky uvolněné z poškozených buněk – </a:t>
            </a:r>
          </a:p>
          <a:p>
            <a:r>
              <a:rPr lang="cs-CZ" b="1" dirty="0" smtClean="0">
                <a:solidFill>
                  <a:srgbClr val="FF0000"/>
                </a:solidFill>
              </a:rPr>
              <a:t>Důsledek </a:t>
            </a:r>
            <a:r>
              <a:rPr lang="cs-CZ" dirty="0" smtClean="0"/>
              <a:t>- zvýšení </a:t>
            </a:r>
            <a:r>
              <a:rPr lang="cs-CZ" dirty="0" err="1" smtClean="0"/>
              <a:t>peremaibility</a:t>
            </a:r>
            <a:r>
              <a:rPr lang="cs-CZ" dirty="0" smtClean="0"/>
              <a:t> cév – tzn. prostup plazmatické tekutiny do extravaskulárního prostoru a vzniká otok</a:t>
            </a:r>
          </a:p>
          <a:p>
            <a:endParaRPr lang="cs-CZ" b="1" dirty="0">
              <a:solidFill>
                <a:srgbClr val="FF0000"/>
              </a:solidFill>
            </a:endParaRPr>
          </a:p>
        </p:txBody>
      </p:sp>
    </p:spTree>
    <p:extLst>
      <p:ext uri="{BB962C8B-B14F-4D97-AF65-F5344CB8AC3E}">
        <p14:creationId xmlns:p14="http://schemas.microsoft.com/office/powerpoint/2010/main" val="39659806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cs-CZ" dirty="0" smtClean="0"/>
              <a:t>Klasické známky zánětu</a:t>
            </a:r>
            <a:endParaRPr lang="en-GB" dirty="0"/>
          </a:p>
        </p:txBody>
      </p:sp>
      <p:sp>
        <p:nvSpPr>
          <p:cNvPr id="7" name="Zástupný symbol pro obsah 6"/>
          <p:cNvSpPr>
            <a:spLocks noGrp="1"/>
          </p:cNvSpPr>
          <p:nvPr>
            <p:ph idx="1"/>
          </p:nvPr>
        </p:nvSpPr>
        <p:spPr/>
        <p:txBody>
          <a:bodyPr/>
          <a:lstStyle/>
          <a:p>
            <a:r>
              <a:rPr lang="cs-CZ" dirty="0" smtClean="0"/>
              <a:t>Bolest</a:t>
            </a:r>
          </a:p>
          <a:p>
            <a:r>
              <a:rPr lang="cs-CZ" dirty="0" smtClean="0"/>
              <a:t>Zarudnutí</a:t>
            </a:r>
          </a:p>
          <a:p>
            <a:r>
              <a:rPr lang="cs-CZ" dirty="0" smtClean="0"/>
              <a:t>Otok</a:t>
            </a:r>
          </a:p>
          <a:p>
            <a:r>
              <a:rPr lang="cs-CZ" dirty="0"/>
              <a:t>H</a:t>
            </a:r>
            <a:r>
              <a:rPr lang="cs-CZ" dirty="0" smtClean="0"/>
              <a:t>orečka</a:t>
            </a:r>
            <a:endParaRPr lang="en-GB" dirty="0"/>
          </a:p>
        </p:txBody>
      </p:sp>
    </p:spTree>
    <p:extLst>
      <p:ext uri="{BB962C8B-B14F-4D97-AF65-F5344CB8AC3E}">
        <p14:creationId xmlns:p14="http://schemas.microsoft.com/office/powerpoint/2010/main" val="3302257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7934"/>
            <a:ext cx="9252520" cy="598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4"/>
          <p:cNvSpPr txBox="1">
            <a:spLocks noChangeArrowheads="1"/>
          </p:cNvSpPr>
          <p:nvPr/>
        </p:nvSpPr>
        <p:spPr>
          <a:xfrm>
            <a:off x="250825" y="-27384"/>
            <a:ext cx="864235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dirty="0" smtClean="0">
                <a:solidFill>
                  <a:srgbClr val="A50021"/>
                </a:solidFill>
                <a:latin typeface="Verdana" pitchFamily="34" charset="0"/>
              </a:rPr>
              <a:t>Aktivace komplementového systému</a:t>
            </a:r>
          </a:p>
        </p:txBody>
      </p:sp>
      <p:sp>
        <p:nvSpPr>
          <p:cNvPr id="5" name="TextovéPole 4"/>
          <p:cNvSpPr txBox="1"/>
          <p:nvPr/>
        </p:nvSpPr>
        <p:spPr>
          <a:xfrm>
            <a:off x="22860" y="6577607"/>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26137663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linical symptoms of inflammation:   pain, redness, heat, swelling1. Increased vascular diameter, increased blood flow (h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980728"/>
            <a:ext cx="6934200" cy="520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06436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Zánět - průběh</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Zvýšení </a:t>
            </a:r>
            <a:r>
              <a:rPr lang="cs-CZ" dirty="0" err="1" smtClean="0"/>
              <a:t>adhezivity</a:t>
            </a:r>
            <a:r>
              <a:rPr lang="cs-CZ" dirty="0" smtClean="0"/>
              <a:t> endotelií expresí adhezivních molekul – zachycení fagocytů a lymfocytů – jejich průnik do tkáně</a:t>
            </a:r>
          </a:p>
          <a:p>
            <a:r>
              <a:rPr lang="cs-CZ" dirty="0" err="1" smtClean="0"/>
              <a:t>Altivace</a:t>
            </a:r>
            <a:r>
              <a:rPr lang="cs-CZ" dirty="0" smtClean="0"/>
              <a:t> koagulačního, fibrinolytického, komplementového a kininového sytému</a:t>
            </a:r>
          </a:p>
          <a:p>
            <a:r>
              <a:rPr lang="cs-CZ" dirty="0" smtClean="0"/>
              <a:t>Ovlivnění místních nervových zakončení (bolest)</a:t>
            </a:r>
          </a:p>
          <a:p>
            <a:r>
              <a:rPr lang="cs-CZ" dirty="0" smtClean="0"/>
              <a:t>Změny regulace teploty (některé mediátory působí jako pyrogeny)</a:t>
            </a:r>
            <a:endParaRPr lang="cs-CZ" dirty="0"/>
          </a:p>
        </p:txBody>
      </p:sp>
    </p:spTree>
    <p:extLst>
      <p:ext uri="{BB962C8B-B14F-4D97-AF65-F5344CB8AC3E}">
        <p14:creationId xmlns:p14="http://schemas.microsoft.com/office/powerpoint/2010/main" val="403860679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p:txBody>
          <a:bodyPr/>
          <a:lstStyle/>
          <a:p>
            <a:pPr eaLnBrk="1" hangingPunct="1"/>
            <a:r>
              <a:rPr lang="cs-CZ" sz="4000" dirty="0" smtClean="0">
                <a:solidFill>
                  <a:schemeClr val="accent2"/>
                </a:solidFill>
              </a:rPr>
              <a:t>Vliv prozánětlivých </a:t>
            </a:r>
            <a:r>
              <a:rPr lang="cs-CZ" sz="4000" dirty="0" err="1" smtClean="0">
                <a:solidFill>
                  <a:schemeClr val="accent2"/>
                </a:solidFill>
              </a:rPr>
              <a:t>cytokinů</a:t>
            </a:r>
            <a:endParaRPr lang="en-GB" sz="4000" dirty="0" smtClean="0">
              <a:solidFill>
                <a:schemeClr val="accent2"/>
              </a:solidFill>
            </a:endParaRPr>
          </a:p>
        </p:txBody>
      </p:sp>
      <p:sp>
        <p:nvSpPr>
          <p:cNvPr id="53251" name="Rectangle 3"/>
          <p:cNvSpPr>
            <a:spLocks noGrp="1" noChangeArrowheads="1"/>
          </p:cNvSpPr>
          <p:nvPr>
            <p:ph type="body" idx="4294967295"/>
          </p:nvPr>
        </p:nvSpPr>
        <p:spPr/>
        <p:txBody>
          <a:bodyPr>
            <a:normAutofit fontScale="70000" lnSpcReduction="20000"/>
          </a:bodyPr>
          <a:lstStyle/>
          <a:p>
            <a:pPr eaLnBrk="1" hangingPunct="1"/>
            <a:r>
              <a:rPr lang="en-GB" dirty="0" err="1" smtClean="0"/>
              <a:t>Uplatňuje</a:t>
            </a:r>
            <a:r>
              <a:rPr lang="en-GB" dirty="0" smtClean="0"/>
              <a:t> se </a:t>
            </a:r>
            <a:r>
              <a:rPr lang="en-GB" dirty="0" err="1" smtClean="0"/>
              <a:t>zejména</a:t>
            </a:r>
            <a:r>
              <a:rPr lang="en-GB" dirty="0" smtClean="0"/>
              <a:t> IL-1, IL-6 a TNF-</a:t>
            </a:r>
            <a:r>
              <a:rPr lang="en-GB" dirty="0" smtClean="0">
                <a:latin typeface="Symbol" pitchFamily="18" charset="2"/>
              </a:rPr>
              <a:t>a.</a:t>
            </a:r>
            <a:endParaRPr lang="en-GB" dirty="0" smtClean="0"/>
          </a:p>
          <a:p>
            <a:pPr eaLnBrk="1" hangingPunct="1"/>
            <a:r>
              <a:rPr lang="en-GB" dirty="0" err="1" smtClean="0"/>
              <a:t>Ovlivěním</a:t>
            </a:r>
            <a:r>
              <a:rPr lang="en-GB" dirty="0" smtClean="0"/>
              <a:t> </a:t>
            </a:r>
            <a:r>
              <a:rPr lang="en-GB" dirty="0" err="1" smtClean="0"/>
              <a:t>hypotalamického</a:t>
            </a:r>
            <a:r>
              <a:rPr lang="en-GB" dirty="0" smtClean="0"/>
              <a:t> </a:t>
            </a:r>
            <a:r>
              <a:rPr lang="en-GB" dirty="0" err="1" smtClean="0"/>
              <a:t>centra</a:t>
            </a:r>
            <a:r>
              <a:rPr lang="en-GB" dirty="0" smtClean="0"/>
              <a:t> </a:t>
            </a:r>
            <a:r>
              <a:rPr lang="cs-CZ" dirty="0" smtClean="0"/>
              <a:t>termoregulace </a:t>
            </a:r>
            <a:r>
              <a:rPr lang="en-GB" dirty="0" smtClean="0"/>
              <a:t>se </a:t>
            </a:r>
            <a:r>
              <a:rPr lang="en-GB" dirty="0" err="1" smtClean="0"/>
              <a:t>zvyšuje</a:t>
            </a:r>
            <a:r>
              <a:rPr lang="en-GB" dirty="0" smtClean="0"/>
              <a:t> </a:t>
            </a:r>
            <a:r>
              <a:rPr lang="en-GB" dirty="0" err="1" smtClean="0"/>
              <a:t>tělesná</a:t>
            </a:r>
            <a:r>
              <a:rPr lang="en-GB" dirty="0" smtClean="0"/>
              <a:t> </a:t>
            </a:r>
            <a:r>
              <a:rPr lang="en-GB" dirty="0" err="1" smtClean="0"/>
              <a:t>teplota</a:t>
            </a:r>
            <a:r>
              <a:rPr lang="cs-CZ" dirty="0" smtClean="0"/>
              <a:t> </a:t>
            </a:r>
          </a:p>
          <a:p>
            <a:pPr lvl="1"/>
            <a:r>
              <a:rPr lang="cs-CZ" dirty="0" smtClean="0"/>
              <a:t>Aktivátor metabolických pochodů v buňkách IS: indukce exprese </a:t>
            </a:r>
            <a:r>
              <a:rPr lang="cs-CZ" dirty="0" err="1" smtClean="0"/>
              <a:t>heat</a:t>
            </a:r>
            <a:r>
              <a:rPr lang="cs-CZ" dirty="0" smtClean="0"/>
              <a:t> </a:t>
            </a:r>
            <a:r>
              <a:rPr lang="cs-CZ" dirty="0" err="1" smtClean="0"/>
              <a:t>shock</a:t>
            </a:r>
            <a:r>
              <a:rPr lang="cs-CZ" dirty="0" smtClean="0"/>
              <a:t> </a:t>
            </a:r>
            <a:r>
              <a:rPr lang="cs-CZ" dirty="0" err="1" smtClean="0"/>
              <a:t>proetin</a:t>
            </a:r>
            <a:r>
              <a:rPr lang="cs-CZ" dirty="0" smtClean="0"/>
              <a:t> (HSP) ( pomoc při skládání nativních nově syntetizovaných proteinů do správných konformací)</a:t>
            </a:r>
          </a:p>
          <a:p>
            <a:pPr eaLnBrk="1" hangingPunct="1"/>
            <a:endParaRPr lang="cs-CZ" dirty="0" smtClean="0"/>
          </a:p>
          <a:p>
            <a:pPr eaLnBrk="1" hangingPunct="1"/>
            <a:r>
              <a:rPr lang="cs-CZ" dirty="0" smtClean="0"/>
              <a:t>Aktivace osy </a:t>
            </a:r>
            <a:r>
              <a:rPr lang="cs-CZ" dirty="0" err="1" smtClean="0"/>
              <a:t>hypothalamus</a:t>
            </a:r>
            <a:r>
              <a:rPr lang="cs-CZ" dirty="0" smtClean="0"/>
              <a:t> – hypofýza </a:t>
            </a:r>
            <a:r>
              <a:rPr lang="cs-CZ" dirty="0" err="1" smtClean="0"/>
              <a:t>nadledinky</a:t>
            </a:r>
            <a:r>
              <a:rPr lang="cs-CZ" dirty="0" smtClean="0"/>
              <a:t> – mobilizace tkáňového metabolismu</a:t>
            </a:r>
            <a:endParaRPr lang="cs-CZ" dirty="0"/>
          </a:p>
          <a:p>
            <a:pPr eaLnBrk="1" hangingPunct="1"/>
            <a:endParaRPr lang="en-GB" dirty="0" smtClean="0"/>
          </a:p>
          <a:p>
            <a:pPr eaLnBrk="1" hangingPunct="1"/>
            <a:r>
              <a:rPr lang="cs-CZ" dirty="0" err="1" smtClean="0"/>
              <a:t>Cytokiny</a:t>
            </a:r>
            <a:r>
              <a:rPr lang="cs-CZ" dirty="0" smtClean="0"/>
              <a:t> se </a:t>
            </a:r>
            <a:r>
              <a:rPr lang="cs-CZ" dirty="0" err="1" smtClean="0"/>
              <a:t>dostávájí</a:t>
            </a:r>
            <a:r>
              <a:rPr lang="cs-CZ" dirty="0" smtClean="0"/>
              <a:t> do oběhu – stimulace sérových proteinů tzv.</a:t>
            </a:r>
            <a:r>
              <a:rPr lang="en-GB" dirty="0" smtClean="0"/>
              <a:t> “</a:t>
            </a:r>
            <a:r>
              <a:rPr lang="en-GB" dirty="0" err="1" smtClean="0"/>
              <a:t>proteinů</a:t>
            </a:r>
            <a:r>
              <a:rPr lang="en-GB" dirty="0" smtClean="0"/>
              <a:t> </a:t>
            </a:r>
            <a:r>
              <a:rPr lang="en-GB" dirty="0" err="1" smtClean="0"/>
              <a:t>akutní</a:t>
            </a:r>
            <a:r>
              <a:rPr lang="en-GB" dirty="0" smtClean="0"/>
              <a:t> </a:t>
            </a:r>
            <a:r>
              <a:rPr lang="en-GB" dirty="0" err="1" smtClean="0"/>
              <a:t>fáze</a:t>
            </a:r>
            <a:r>
              <a:rPr lang="en-GB" dirty="0" smtClean="0"/>
              <a:t>”.</a:t>
            </a:r>
          </a:p>
          <a:p>
            <a:pPr eaLnBrk="1" hangingPunct="1"/>
            <a:r>
              <a:rPr lang="en-GB" dirty="0" err="1" smtClean="0"/>
              <a:t>Klesá</a:t>
            </a:r>
            <a:r>
              <a:rPr lang="en-GB" dirty="0" smtClean="0"/>
              <a:t> </a:t>
            </a:r>
            <a:r>
              <a:rPr lang="en-GB" dirty="0" err="1" smtClean="0"/>
              <a:t>sérová</a:t>
            </a:r>
            <a:r>
              <a:rPr lang="en-GB" dirty="0" smtClean="0"/>
              <a:t> </a:t>
            </a:r>
            <a:r>
              <a:rPr lang="en-GB" dirty="0" err="1" smtClean="0"/>
              <a:t>hladina</a:t>
            </a:r>
            <a:r>
              <a:rPr lang="en-GB" dirty="0" smtClean="0"/>
              <a:t> Fe a Zn.</a:t>
            </a:r>
          </a:p>
          <a:p>
            <a:pPr eaLnBrk="1" hangingPunct="1"/>
            <a:r>
              <a:rPr lang="en-GB" dirty="0" err="1" smtClean="0"/>
              <a:t>Objevuje</a:t>
            </a:r>
            <a:r>
              <a:rPr lang="en-GB" dirty="0" smtClean="0"/>
              <a:t> se </a:t>
            </a:r>
            <a:r>
              <a:rPr lang="en-GB" dirty="0" err="1" smtClean="0"/>
              <a:t>únavnost</a:t>
            </a:r>
            <a:r>
              <a:rPr lang="en-GB" dirty="0" smtClean="0"/>
              <a:t>, </a:t>
            </a:r>
            <a:r>
              <a:rPr lang="cs-CZ" dirty="0" smtClean="0"/>
              <a:t>ospalost, </a:t>
            </a:r>
            <a:r>
              <a:rPr lang="en-GB" dirty="0" err="1" smtClean="0"/>
              <a:t>nechutenství</a:t>
            </a:r>
            <a:r>
              <a:rPr lang="en-GB" dirty="0" smtClean="0"/>
              <a:t>.</a:t>
            </a:r>
          </a:p>
        </p:txBody>
      </p:sp>
    </p:spTree>
    <p:extLst>
      <p:ext uri="{BB962C8B-B14F-4D97-AF65-F5344CB8AC3E}">
        <p14:creationId xmlns:p14="http://schemas.microsoft.com/office/powerpoint/2010/main" val="415610898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altLang="cs-CZ" dirty="0"/>
              <a:t>Hlavní události v místě zánětu</a:t>
            </a:r>
            <a:r>
              <a:rPr lang="en-GB" altLang="cs-CZ" i="1" dirty="0"/>
              <a:t> </a:t>
            </a:r>
            <a:endParaRPr lang="cs-CZ" dirty="0"/>
          </a:p>
        </p:txBody>
      </p:sp>
      <p:sp>
        <p:nvSpPr>
          <p:cNvPr id="3" name="Zástupný symbol pro obsah 2"/>
          <p:cNvSpPr>
            <a:spLocks noGrp="1"/>
          </p:cNvSpPr>
          <p:nvPr>
            <p:ph idx="1"/>
          </p:nvPr>
        </p:nvSpPr>
        <p:spPr/>
        <p:txBody>
          <a:bodyPr/>
          <a:lstStyle/>
          <a:p>
            <a:r>
              <a:rPr lang="cs-CZ" altLang="cs-CZ" dirty="0"/>
              <a:t>Hlavní roli hrají složky nespecifické imunity</a:t>
            </a:r>
            <a:endParaRPr lang="en-GB" altLang="cs-CZ" sz="4000" b="1" dirty="0"/>
          </a:p>
          <a:p>
            <a:pPr lvl="1"/>
            <a:r>
              <a:rPr lang="cs-CZ" altLang="cs-CZ" dirty="0" smtClean="0"/>
              <a:t>Vznik </a:t>
            </a:r>
            <a:r>
              <a:rPr lang="cs-CZ" altLang="cs-CZ" dirty="0" err="1"/>
              <a:t>vasoaktivních</a:t>
            </a:r>
            <a:r>
              <a:rPr lang="cs-CZ" altLang="cs-CZ" dirty="0"/>
              <a:t> a chemotaktických látek, často produktů aktivace komplementového systému.</a:t>
            </a:r>
          </a:p>
          <a:p>
            <a:pPr lvl="1"/>
            <a:r>
              <a:rPr lang="cs-CZ" altLang="cs-CZ" dirty="0"/>
              <a:t>Zvýšený přítok krve do místa zánětu.</a:t>
            </a:r>
            <a:endParaRPr lang="en-GB" altLang="cs-CZ" dirty="0"/>
          </a:p>
          <a:p>
            <a:pPr lvl="1"/>
            <a:r>
              <a:rPr lang="cs-CZ" altLang="cs-CZ" dirty="0"/>
              <a:t>Příliv </a:t>
            </a:r>
            <a:r>
              <a:rPr lang="cs-CZ" altLang="cs-CZ" dirty="0" err="1"/>
              <a:t>zánětotvorných</a:t>
            </a:r>
            <a:r>
              <a:rPr lang="cs-CZ" altLang="cs-CZ" dirty="0"/>
              <a:t> buněk, zejména  granulocytů </a:t>
            </a:r>
            <a:br>
              <a:rPr lang="cs-CZ" altLang="cs-CZ" dirty="0"/>
            </a:br>
            <a:r>
              <a:rPr lang="cs-CZ" altLang="cs-CZ" dirty="0"/>
              <a:t>a makrofágů.</a:t>
            </a:r>
            <a:endParaRPr lang="en-GB" altLang="cs-CZ" dirty="0"/>
          </a:p>
          <a:p>
            <a:pPr lvl="1"/>
            <a:r>
              <a:rPr lang="cs-CZ" altLang="cs-CZ" dirty="0"/>
              <a:t>Zvýšená cévní permeabilita vede k přechodu bílkovin do extravaskulárních prostorů.</a:t>
            </a:r>
            <a:endParaRPr lang="en-GB" altLang="cs-CZ" dirty="0"/>
          </a:p>
          <a:p>
            <a:endParaRPr lang="cs-CZ" dirty="0"/>
          </a:p>
        </p:txBody>
      </p:sp>
    </p:spTree>
    <p:extLst>
      <p:ext uri="{BB962C8B-B14F-4D97-AF65-F5344CB8AC3E}">
        <p14:creationId xmlns:p14="http://schemas.microsoft.com/office/powerpoint/2010/main" val="364139571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t>Iniciace zánětlivé odpovědi</a:t>
            </a:r>
            <a:endParaRPr lang="en-US" altLang="cs-CZ" dirty="0"/>
          </a:p>
        </p:txBody>
      </p:sp>
      <p:pic>
        <p:nvPicPr>
          <p:cNvPr id="4" name="Picture 2" descr="inflamm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53283"/>
            <a:ext cx="7920880" cy="4817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4197350" y="6491288"/>
            <a:ext cx="4946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cs-CZ" b="1" dirty="0">
                <a:hlinkClick r:id="rId3"/>
              </a:rPr>
              <a:t>people.eku.edu/</a:t>
            </a:r>
            <a:r>
              <a:rPr lang="en-US" altLang="cs-CZ" b="1" dirty="0" err="1">
                <a:hlinkClick r:id="rId3"/>
              </a:rPr>
              <a:t>ritchisong</a:t>
            </a:r>
            <a:r>
              <a:rPr lang="en-US" altLang="cs-CZ" b="1" dirty="0">
                <a:hlinkClick r:id="rId3"/>
              </a:rPr>
              <a:t>/301notes4b.html</a:t>
            </a:r>
            <a:r>
              <a:rPr lang="en-US" altLang="cs-CZ" dirty="0"/>
              <a:t> </a:t>
            </a:r>
          </a:p>
        </p:txBody>
      </p:sp>
    </p:spTree>
    <p:extLst>
      <p:ext uri="{BB962C8B-B14F-4D97-AF65-F5344CB8AC3E}">
        <p14:creationId xmlns:p14="http://schemas.microsoft.com/office/powerpoint/2010/main" val="251411950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Laboratorní známky zánětu</a:t>
            </a:r>
            <a:endParaRPr lang="cs-CZ" dirty="0"/>
          </a:p>
        </p:txBody>
      </p:sp>
      <p:sp>
        <p:nvSpPr>
          <p:cNvPr id="3" name="Zástupný symbol pro obsah 2"/>
          <p:cNvSpPr>
            <a:spLocks noGrp="1"/>
          </p:cNvSpPr>
          <p:nvPr>
            <p:ph idx="1"/>
          </p:nvPr>
        </p:nvSpPr>
        <p:spPr/>
        <p:txBody>
          <a:bodyPr/>
          <a:lstStyle/>
          <a:p>
            <a:r>
              <a:rPr lang="en-GB" altLang="cs-CZ" dirty="0" err="1" smtClean="0"/>
              <a:t>leukocyt</a:t>
            </a:r>
            <a:r>
              <a:rPr lang="cs-CZ" altLang="cs-CZ" dirty="0" err="1"/>
              <a:t>óza</a:t>
            </a:r>
            <a:r>
              <a:rPr lang="en-GB" altLang="cs-CZ" dirty="0" smtClean="0"/>
              <a:t>,</a:t>
            </a:r>
            <a:endParaRPr lang="cs-CZ" altLang="cs-CZ" dirty="0" smtClean="0"/>
          </a:p>
          <a:p>
            <a:r>
              <a:rPr lang="cs-CZ" altLang="cs-CZ" dirty="0" smtClean="0"/>
              <a:t>zvýšená FW</a:t>
            </a:r>
          </a:p>
          <a:p>
            <a:r>
              <a:rPr lang="en-GB" altLang="cs-CZ" dirty="0" smtClean="0"/>
              <a:t> </a:t>
            </a:r>
            <a:r>
              <a:rPr lang="cs-CZ" altLang="cs-CZ" dirty="0"/>
              <a:t>zvýšené hladiny reaktantů akutní </a:t>
            </a:r>
            <a:r>
              <a:rPr lang="cs-CZ" altLang="cs-CZ" dirty="0" smtClean="0"/>
              <a:t>fáze</a:t>
            </a:r>
          </a:p>
          <a:p>
            <a:r>
              <a:rPr lang="en-GB" altLang="cs-CZ" dirty="0" smtClean="0"/>
              <a:t> </a:t>
            </a:r>
            <a:r>
              <a:rPr lang="cs-CZ" altLang="cs-CZ" dirty="0"/>
              <a:t>snížené hladiny železa a zinku v </a:t>
            </a:r>
            <a:r>
              <a:rPr lang="cs-CZ" altLang="cs-CZ" dirty="0" smtClean="0"/>
              <a:t>plazmě</a:t>
            </a:r>
            <a:endParaRPr lang="en-GB" altLang="cs-CZ" dirty="0"/>
          </a:p>
          <a:p>
            <a:endParaRPr lang="cs-CZ" dirty="0"/>
          </a:p>
        </p:txBody>
      </p:sp>
    </p:spTree>
    <p:extLst>
      <p:ext uri="{BB962C8B-B14F-4D97-AF65-F5344CB8AC3E}">
        <p14:creationId xmlns:p14="http://schemas.microsoft.com/office/powerpoint/2010/main" val="179824035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t>Proteiny akutní fáze</a:t>
            </a:r>
            <a:endParaRPr lang="cs-CZ" dirty="0"/>
          </a:p>
        </p:txBody>
      </p:sp>
      <p:sp>
        <p:nvSpPr>
          <p:cNvPr id="3" name="Zástupný symbol pro obsah 2"/>
          <p:cNvSpPr>
            <a:spLocks noGrp="1"/>
          </p:cNvSpPr>
          <p:nvPr>
            <p:ph idx="1"/>
          </p:nvPr>
        </p:nvSpPr>
        <p:spPr/>
        <p:txBody>
          <a:bodyPr>
            <a:normAutofit lnSpcReduction="10000"/>
          </a:bodyPr>
          <a:lstStyle/>
          <a:p>
            <a:r>
              <a:rPr lang="cs-CZ" altLang="cs-CZ" dirty="0"/>
              <a:t>Jejich hladina se zvyšuje v dob akutního zánětu</a:t>
            </a:r>
            <a:endParaRPr lang="en-GB" altLang="cs-CZ" dirty="0"/>
          </a:p>
          <a:p>
            <a:r>
              <a:rPr lang="cs-CZ" altLang="cs-CZ" dirty="0"/>
              <a:t>Jsou produkovány hlavně játry pod vlivem I</a:t>
            </a:r>
            <a:r>
              <a:rPr lang="en-GB" altLang="cs-CZ" dirty="0"/>
              <a:t>L-1, IL-6, TNF-</a:t>
            </a:r>
            <a:r>
              <a:rPr lang="en-GB" altLang="cs-CZ" dirty="0">
                <a:latin typeface="Symbol" pitchFamily="18" charset="2"/>
              </a:rPr>
              <a:t>a</a:t>
            </a:r>
          </a:p>
          <a:p>
            <a:r>
              <a:rPr lang="cs-CZ" altLang="cs-CZ" dirty="0"/>
              <a:t>Nejznámější a diagnosticky nejčastěji využívaný:</a:t>
            </a:r>
            <a:r>
              <a:rPr lang="en-GB" altLang="cs-CZ" dirty="0"/>
              <a:t> C-rea</a:t>
            </a:r>
            <a:r>
              <a:rPr lang="cs-CZ" altLang="cs-CZ" dirty="0" err="1"/>
              <a:t>ktivní</a:t>
            </a:r>
            <a:r>
              <a:rPr lang="en-GB" altLang="cs-CZ" dirty="0"/>
              <a:t> protein</a:t>
            </a:r>
            <a:r>
              <a:rPr lang="cs-CZ" altLang="cs-CZ" dirty="0"/>
              <a:t> (CRP)</a:t>
            </a:r>
            <a:endParaRPr lang="en-GB" altLang="cs-CZ" dirty="0"/>
          </a:p>
          <a:p>
            <a:r>
              <a:rPr lang="cs-CZ" altLang="cs-CZ" dirty="0"/>
              <a:t>Další</a:t>
            </a:r>
            <a:r>
              <a:rPr lang="en-GB" altLang="cs-CZ" dirty="0"/>
              <a:t>: </a:t>
            </a:r>
            <a:r>
              <a:rPr lang="cs-CZ" altLang="cs-CZ" dirty="0"/>
              <a:t>součásti komplementového systému</a:t>
            </a:r>
            <a:r>
              <a:rPr lang="en-GB" altLang="cs-CZ" dirty="0"/>
              <a:t>, </a:t>
            </a:r>
            <a:r>
              <a:rPr lang="cs-CZ" altLang="cs-CZ" dirty="0"/>
              <a:t>alfa-1-antitrypsin, sérový amyloid A, fibrinogen…</a:t>
            </a:r>
            <a:r>
              <a:rPr lang="en-GB" altLang="cs-CZ" dirty="0"/>
              <a:t> </a:t>
            </a:r>
          </a:p>
          <a:p>
            <a:endParaRPr lang="cs-CZ" dirty="0"/>
          </a:p>
        </p:txBody>
      </p:sp>
    </p:spTree>
    <p:extLst>
      <p:ext uri="{BB962C8B-B14F-4D97-AF65-F5344CB8AC3E}">
        <p14:creationId xmlns:p14="http://schemas.microsoft.com/office/powerpoint/2010/main" val="122524007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Proteiny akutní fáze</a:t>
            </a:r>
            <a:endParaRPr lang="cs-CZ" dirty="0"/>
          </a:p>
        </p:txBody>
      </p:sp>
      <p:sp>
        <p:nvSpPr>
          <p:cNvPr id="3" name="Zástupný symbol pro obsah 2"/>
          <p:cNvSpPr>
            <a:spLocks noGrp="1"/>
          </p:cNvSpPr>
          <p:nvPr>
            <p:ph idx="1"/>
          </p:nvPr>
        </p:nvSpPr>
        <p:spPr/>
        <p:txBody>
          <a:bodyPr>
            <a:normAutofit fontScale="92500" lnSpcReduction="10000"/>
          </a:bodyPr>
          <a:lstStyle/>
          <a:p>
            <a:pPr marL="457200" lvl="1" indent="0">
              <a:buNone/>
            </a:pPr>
            <a:r>
              <a:rPr lang="cs-CZ" dirty="0" err="1" smtClean="0"/>
              <a:t>Opsonizace</a:t>
            </a:r>
            <a:endParaRPr lang="cs-CZ" dirty="0"/>
          </a:p>
          <a:p>
            <a:pPr lvl="1"/>
            <a:r>
              <a:rPr lang="cs-CZ" dirty="0" smtClean="0"/>
              <a:t>CRP – C-reaktivní protein</a:t>
            </a:r>
          </a:p>
          <a:p>
            <a:pPr lvl="1"/>
            <a:r>
              <a:rPr lang="cs-CZ" dirty="0" smtClean="0"/>
              <a:t>SAP – sérový amyloid</a:t>
            </a:r>
          </a:p>
          <a:p>
            <a:pPr lvl="1"/>
            <a:r>
              <a:rPr lang="cs-CZ" dirty="0" smtClean="0"/>
              <a:t>Složky komplementu C3, C4</a:t>
            </a:r>
          </a:p>
          <a:p>
            <a:pPr marL="457200" lvl="1" indent="0">
              <a:buNone/>
            </a:pPr>
            <a:r>
              <a:rPr lang="cs-CZ" dirty="0" smtClean="0"/>
              <a:t>CRP a SAP váží nukleoproteiny vzniklé při rozpadu tkání  a napomáhají jejich odstraňování fagocytózou</a:t>
            </a:r>
          </a:p>
          <a:p>
            <a:pPr marL="457200" lvl="1" indent="0">
              <a:buNone/>
            </a:pPr>
            <a:r>
              <a:rPr lang="cs-CZ" dirty="0" smtClean="0"/>
              <a:t>Zvýšená syntéza sérových transportních proteinů (</a:t>
            </a:r>
            <a:r>
              <a:rPr lang="cs-CZ" dirty="0" err="1" smtClean="0"/>
              <a:t>ceruloplazmin</a:t>
            </a:r>
            <a:r>
              <a:rPr lang="cs-CZ" dirty="0" smtClean="0"/>
              <a:t>, feritin)</a:t>
            </a:r>
          </a:p>
          <a:p>
            <a:pPr marL="457200" lvl="1" indent="0">
              <a:buNone/>
            </a:pPr>
            <a:r>
              <a:rPr lang="cs-CZ" dirty="0" err="1" smtClean="0"/>
              <a:t>Antimikrobiláních</a:t>
            </a:r>
            <a:r>
              <a:rPr lang="cs-CZ" dirty="0" smtClean="0"/>
              <a:t> proteinů – </a:t>
            </a:r>
            <a:r>
              <a:rPr lang="cs-CZ" dirty="0" err="1" smtClean="0"/>
              <a:t>hepcidin</a:t>
            </a:r>
            <a:endParaRPr lang="cs-CZ" dirty="0" smtClean="0"/>
          </a:p>
          <a:p>
            <a:pPr marL="457200" lvl="1" indent="0">
              <a:buNone/>
            </a:pPr>
            <a:r>
              <a:rPr lang="cs-CZ" dirty="0" smtClean="0"/>
              <a:t>Snižuje se tvorba albuminu, </a:t>
            </a:r>
            <a:r>
              <a:rPr lang="cs-CZ" dirty="0" err="1" smtClean="0"/>
              <a:t>prealbuminu</a:t>
            </a:r>
            <a:r>
              <a:rPr lang="cs-CZ" dirty="0" smtClean="0"/>
              <a:t>, transferinu</a:t>
            </a:r>
          </a:p>
          <a:p>
            <a:pPr marL="457200" lvl="1" indent="0">
              <a:buNone/>
            </a:pPr>
            <a:endParaRPr lang="cs-CZ" dirty="0" smtClean="0"/>
          </a:p>
          <a:p>
            <a:pPr lvl="1"/>
            <a:endParaRPr lang="cs-CZ" dirty="0"/>
          </a:p>
        </p:txBody>
      </p:sp>
    </p:spTree>
    <p:extLst>
      <p:ext uri="{BB962C8B-B14F-4D97-AF65-F5344CB8AC3E}">
        <p14:creationId xmlns:p14="http://schemas.microsoft.com/office/powerpoint/2010/main" val="48272345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altLang="cs-CZ" dirty="0"/>
              <a:t>Nejdůležitější léky využívané k tlumení zánětlivých procesů</a:t>
            </a:r>
            <a:endParaRPr lang="cs-CZ" dirty="0"/>
          </a:p>
        </p:txBody>
      </p:sp>
      <p:sp>
        <p:nvSpPr>
          <p:cNvPr id="3" name="Zástupný symbol pro obsah 2"/>
          <p:cNvSpPr>
            <a:spLocks noGrp="1"/>
          </p:cNvSpPr>
          <p:nvPr>
            <p:ph idx="1"/>
          </p:nvPr>
        </p:nvSpPr>
        <p:spPr/>
        <p:txBody>
          <a:bodyPr/>
          <a:lstStyle/>
          <a:p>
            <a:r>
              <a:rPr lang="cs-CZ" altLang="cs-CZ" dirty="0"/>
              <a:t>Nesteroidní antiflogistika (antirevmatika): kyselina </a:t>
            </a:r>
            <a:r>
              <a:rPr lang="cs-CZ" altLang="cs-CZ" dirty="0" err="1"/>
              <a:t>acetylosalicylová</a:t>
            </a:r>
            <a:r>
              <a:rPr lang="cs-CZ" altLang="cs-CZ" dirty="0"/>
              <a:t>, paracetamol…</a:t>
            </a:r>
            <a:endParaRPr lang="en-GB" altLang="cs-CZ" dirty="0"/>
          </a:p>
          <a:p>
            <a:r>
              <a:rPr lang="cs-CZ" altLang="cs-CZ" dirty="0"/>
              <a:t>Glukokortikoidy</a:t>
            </a:r>
            <a:endParaRPr lang="en-GB" altLang="cs-CZ" dirty="0"/>
          </a:p>
          <a:p>
            <a:r>
              <a:rPr lang="en-GB" altLang="cs-CZ" dirty="0" err="1"/>
              <a:t>Antimalari</a:t>
            </a:r>
            <a:r>
              <a:rPr lang="cs-CZ" altLang="cs-CZ" dirty="0" err="1"/>
              <a:t>ka</a:t>
            </a:r>
            <a:endParaRPr lang="en-GB" altLang="cs-CZ" dirty="0"/>
          </a:p>
          <a:p>
            <a:r>
              <a:rPr lang="cs-CZ" altLang="cs-CZ" dirty="0"/>
              <a:t>Koloidní zlato</a:t>
            </a:r>
            <a:endParaRPr lang="en-GB" altLang="cs-CZ" dirty="0"/>
          </a:p>
          <a:p>
            <a:r>
              <a:rPr lang="cs-CZ" altLang="cs-CZ" dirty="0"/>
              <a:t>Monoklonální protilátky proti prozánětlivým </a:t>
            </a:r>
            <a:r>
              <a:rPr lang="cs-CZ" altLang="cs-CZ" dirty="0" err="1"/>
              <a:t>cytokinům</a:t>
            </a:r>
            <a:r>
              <a:rPr lang="cs-CZ" altLang="cs-CZ" dirty="0"/>
              <a:t> a adhezivním molekulám.</a:t>
            </a:r>
            <a:endParaRPr lang="en-GB" altLang="cs-CZ" dirty="0"/>
          </a:p>
        </p:txBody>
      </p:sp>
    </p:spTree>
    <p:extLst>
      <p:ext uri="{BB962C8B-B14F-4D97-AF65-F5344CB8AC3E}">
        <p14:creationId xmlns:p14="http://schemas.microsoft.com/office/powerpoint/2010/main" val="142182508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Reparace poškozené tkáně</a:t>
            </a:r>
            <a:endParaRPr lang="cs-CZ" dirty="0"/>
          </a:p>
        </p:txBody>
      </p:sp>
      <p:sp>
        <p:nvSpPr>
          <p:cNvPr id="3" name="Zástupný symbol pro obsah 2"/>
          <p:cNvSpPr>
            <a:spLocks noGrp="1"/>
          </p:cNvSpPr>
          <p:nvPr>
            <p:ph idx="1"/>
          </p:nvPr>
        </p:nvSpPr>
        <p:spPr/>
        <p:txBody>
          <a:bodyPr/>
          <a:lstStyle/>
          <a:p>
            <a:r>
              <a:rPr lang="cs-CZ" dirty="0" smtClean="0"/>
              <a:t>Eliminace poškozených buněk makrofágy</a:t>
            </a:r>
          </a:p>
          <a:p>
            <a:r>
              <a:rPr lang="cs-CZ" dirty="0" smtClean="0"/>
              <a:t>Aktivace </a:t>
            </a:r>
            <a:r>
              <a:rPr lang="cs-CZ" dirty="0" err="1" smtClean="0"/>
              <a:t>fibroplastických</a:t>
            </a:r>
            <a:r>
              <a:rPr lang="cs-CZ" dirty="0" smtClean="0"/>
              <a:t> mechanismů</a:t>
            </a:r>
          </a:p>
          <a:p>
            <a:r>
              <a:rPr lang="cs-CZ" dirty="0" smtClean="0"/>
              <a:t>Aktivace angiogeneze</a:t>
            </a:r>
          </a:p>
          <a:p>
            <a:r>
              <a:rPr lang="cs-CZ" dirty="0" smtClean="0"/>
              <a:t>Regenerace a </a:t>
            </a:r>
            <a:r>
              <a:rPr lang="cs-CZ" dirty="0" err="1" smtClean="0"/>
              <a:t>remodelace</a:t>
            </a:r>
            <a:r>
              <a:rPr lang="cs-CZ" dirty="0" smtClean="0"/>
              <a:t> tkání</a:t>
            </a:r>
          </a:p>
          <a:p>
            <a:r>
              <a:rPr lang="cs-CZ" dirty="0" smtClean="0"/>
              <a:t>Kontrolováno hormony enzymy a </a:t>
            </a:r>
            <a:r>
              <a:rPr lang="cs-CZ" dirty="0" err="1" smtClean="0"/>
              <a:t>cytokiny</a:t>
            </a:r>
            <a:endParaRPr lang="cs-CZ" dirty="0" smtClean="0"/>
          </a:p>
          <a:p>
            <a:r>
              <a:rPr lang="cs-CZ" dirty="0" smtClean="0"/>
              <a:t>U chronického zánětu zvýšená sekrece TGF beta – aktivace fibroblastů – vznik </a:t>
            </a:r>
            <a:r>
              <a:rPr lang="cs-CZ" dirty="0" err="1" smtClean="0"/>
              <a:t>fibrotiocké</a:t>
            </a:r>
            <a:r>
              <a:rPr lang="cs-CZ" dirty="0" smtClean="0"/>
              <a:t> tkáně</a:t>
            </a:r>
          </a:p>
        </p:txBody>
      </p:sp>
    </p:spTree>
    <p:extLst>
      <p:ext uri="{BB962C8B-B14F-4D97-AF65-F5344CB8AC3E}">
        <p14:creationId xmlns:p14="http://schemas.microsoft.com/office/powerpoint/2010/main" val="3928720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7"/>
          <p:cNvSpPr txBox="1">
            <a:spLocks noChangeArrowheads="1"/>
          </p:cNvSpPr>
          <p:nvPr/>
        </p:nvSpPr>
        <p:spPr bwMode="auto">
          <a:xfrm>
            <a:off x="1889125" y="4984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FFFF00"/>
                </a:solidFill>
                <a:latin typeface="Times New Roman" pitchFamily="18" charset="0"/>
              </a:defRPr>
            </a:lvl1pPr>
            <a:lvl2pPr marL="742950" indent="-285750">
              <a:defRPr sz="3200">
                <a:solidFill>
                  <a:srgbClr val="FFFF00"/>
                </a:solidFill>
                <a:latin typeface="Times New Roman" pitchFamily="18" charset="0"/>
              </a:defRPr>
            </a:lvl2pPr>
            <a:lvl3pPr marL="1143000" indent="-228600">
              <a:defRPr sz="3200">
                <a:solidFill>
                  <a:srgbClr val="FFFF00"/>
                </a:solidFill>
                <a:latin typeface="Times New Roman" pitchFamily="18" charset="0"/>
              </a:defRPr>
            </a:lvl3pPr>
            <a:lvl4pPr marL="1600200" indent="-228600">
              <a:defRPr sz="3200">
                <a:solidFill>
                  <a:srgbClr val="FFFF00"/>
                </a:solidFill>
                <a:latin typeface="Times New Roman" pitchFamily="18" charset="0"/>
              </a:defRPr>
            </a:lvl4pPr>
            <a:lvl5pPr marL="2057400" indent="-228600">
              <a:defRPr sz="3200">
                <a:solidFill>
                  <a:srgbClr val="FFFF00"/>
                </a:solidFill>
                <a:latin typeface="Times New Roman" pitchFamily="18" charset="0"/>
              </a:defRPr>
            </a:lvl5pPr>
            <a:lvl6pPr marL="2514600" indent="-228600" eaLnBrk="0" fontAlgn="base" hangingPunct="0">
              <a:spcBef>
                <a:spcPct val="0"/>
              </a:spcBef>
              <a:spcAft>
                <a:spcPct val="0"/>
              </a:spcAft>
              <a:defRPr sz="3200">
                <a:solidFill>
                  <a:srgbClr val="FFFF00"/>
                </a:solidFill>
                <a:latin typeface="Times New Roman" pitchFamily="18" charset="0"/>
              </a:defRPr>
            </a:lvl6pPr>
            <a:lvl7pPr marL="2971800" indent="-228600" eaLnBrk="0" fontAlgn="base" hangingPunct="0">
              <a:spcBef>
                <a:spcPct val="0"/>
              </a:spcBef>
              <a:spcAft>
                <a:spcPct val="0"/>
              </a:spcAft>
              <a:defRPr sz="3200">
                <a:solidFill>
                  <a:srgbClr val="FFFF00"/>
                </a:solidFill>
                <a:latin typeface="Times New Roman" pitchFamily="18" charset="0"/>
              </a:defRPr>
            </a:lvl7pPr>
            <a:lvl8pPr marL="3429000" indent="-228600" eaLnBrk="0" fontAlgn="base" hangingPunct="0">
              <a:spcBef>
                <a:spcPct val="0"/>
              </a:spcBef>
              <a:spcAft>
                <a:spcPct val="0"/>
              </a:spcAft>
              <a:defRPr sz="3200">
                <a:solidFill>
                  <a:srgbClr val="FFFF00"/>
                </a:solidFill>
                <a:latin typeface="Times New Roman" pitchFamily="18" charset="0"/>
              </a:defRPr>
            </a:lvl8pPr>
            <a:lvl9pPr marL="3886200" indent="-228600" eaLnBrk="0" fontAlgn="base" hangingPunct="0">
              <a:spcBef>
                <a:spcPct val="0"/>
              </a:spcBef>
              <a:spcAft>
                <a:spcPct val="0"/>
              </a:spcAft>
              <a:defRPr sz="3200">
                <a:solidFill>
                  <a:srgbClr val="FFFF00"/>
                </a:solidFill>
                <a:latin typeface="Times New Roman" pitchFamily="18" charset="0"/>
              </a:defRPr>
            </a:lvl9pPr>
          </a:lstStyle>
          <a:p>
            <a:endParaRPr lang="en-GB" altLang="cs-CZ" sz="2400">
              <a:solidFill>
                <a:schemeClr val="tx1"/>
              </a:solidFill>
            </a:endParaRPr>
          </a:p>
        </p:txBody>
      </p:sp>
      <p:sp>
        <p:nvSpPr>
          <p:cNvPr id="9" name="Text Box 28"/>
          <p:cNvSpPr txBox="1">
            <a:spLocks noChangeArrowheads="1"/>
          </p:cNvSpPr>
          <p:nvPr/>
        </p:nvSpPr>
        <p:spPr bwMode="auto">
          <a:xfrm>
            <a:off x="1524000" y="228600"/>
            <a:ext cx="68644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rgbClr val="FFFF00"/>
                </a:solidFill>
                <a:latin typeface="Times New Roman" pitchFamily="18" charset="0"/>
              </a:defRPr>
            </a:lvl1pPr>
            <a:lvl2pPr marL="742950" indent="-285750">
              <a:defRPr sz="3200">
                <a:solidFill>
                  <a:srgbClr val="FFFF00"/>
                </a:solidFill>
                <a:latin typeface="Times New Roman" pitchFamily="18" charset="0"/>
              </a:defRPr>
            </a:lvl2pPr>
            <a:lvl3pPr marL="1143000" indent="-228600">
              <a:defRPr sz="3200">
                <a:solidFill>
                  <a:srgbClr val="FFFF00"/>
                </a:solidFill>
                <a:latin typeface="Times New Roman" pitchFamily="18" charset="0"/>
              </a:defRPr>
            </a:lvl3pPr>
            <a:lvl4pPr marL="1600200" indent="-228600">
              <a:defRPr sz="3200">
                <a:solidFill>
                  <a:srgbClr val="FFFF00"/>
                </a:solidFill>
                <a:latin typeface="Times New Roman" pitchFamily="18" charset="0"/>
              </a:defRPr>
            </a:lvl4pPr>
            <a:lvl5pPr marL="2057400" indent="-228600">
              <a:defRPr sz="3200">
                <a:solidFill>
                  <a:srgbClr val="FFFF00"/>
                </a:solidFill>
                <a:latin typeface="Times New Roman" pitchFamily="18" charset="0"/>
              </a:defRPr>
            </a:lvl5pPr>
            <a:lvl6pPr marL="2514600" indent="-228600" eaLnBrk="0" fontAlgn="base" hangingPunct="0">
              <a:spcBef>
                <a:spcPct val="0"/>
              </a:spcBef>
              <a:spcAft>
                <a:spcPct val="0"/>
              </a:spcAft>
              <a:defRPr sz="3200">
                <a:solidFill>
                  <a:srgbClr val="FFFF00"/>
                </a:solidFill>
                <a:latin typeface="Times New Roman" pitchFamily="18" charset="0"/>
              </a:defRPr>
            </a:lvl6pPr>
            <a:lvl7pPr marL="2971800" indent="-228600" eaLnBrk="0" fontAlgn="base" hangingPunct="0">
              <a:spcBef>
                <a:spcPct val="0"/>
              </a:spcBef>
              <a:spcAft>
                <a:spcPct val="0"/>
              </a:spcAft>
              <a:defRPr sz="3200">
                <a:solidFill>
                  <a:srgbClr val="FFFF00"/>
                </a:solidFill>
                <a:latin typeface="Times New Roman" pitchFamily="18" charset="0"/>
              </a:defRPr>
            </a:lvl7pPr>
            <a:lvl8pPr marL="3429000" indent="-228600" eaLnBrk="0" fontAlgn="base" hangingPunct="0">
              <a:spcBef>
                <a:spcPct val="0"/>
              </a:spcBef>
              <a:spcAft>
                <a:spcPct val="0"/>
              </a:spcAft>
              <a:defRPr sz="3200">
                <a:solidFill>
                  <a:srgbClr val="FFFF00"/>
                </a:solidFill>
                <a:latin typeface="Times New Roman" pitchFamily="18" charset="0"/>
              </a:defRPr>
            </a:lvl8pPr>
            <a:lvl9pPr marL="3886200" indent="-228600" eaLnBrk="0" fontAlgn="base" hangingPunct="0">
              <a:spcBef>
                <a:spcPct val="0"/>
              </a:spcBef>
              <a:spcAft>
                <a:spcPct val="0"/>
              </a:spcAft>
              <a:defRPr sz="3200">
                <a:solidFill>
                  <a:srgbClr val="FFFF00"/>
                </a:solidFill>
                <a:latin typeface="Times New Roman" pitchFamily="18" charset="0"/>
              </a:defRPr>
            </a:lvl9pPr>
          </a:lstStyle>
          <a:p>
            <a:pPr algn="ctr"/>
            <a:r>
              <a:rPr lang="cs-CZ" altLang="cs-CZ" sz="2800" b="1" dirty="0">
                <a:solidFill>
                  <a:schemeClr val="tx1"/>
                </a:solidFill>
                <a:latin typeface="Arial" charset="0"/>
              </a:rPr>
              <a:t>Aktivace </a:t>
            </a:r>
            <a:r>
              <a:rPr lang="cs-CZ" altLang="cs-CZ" sz="2800" b="1" dirty="0" smtClean="0">
                <a:solidFill>
                  <a:schemeClr val="tx1"/>
                </a:solidFill>
                <a:latin typeface="Arial" charset="0"/>
              </a:rPr>
              <a:t>komplementového systému</a:t>
            </a:r>
            <a:endParaRPr lang="cs-CZ" altLang="cs-CZ" b="1" dirty="0">
              <a:solidFill>
                <a:schemeClr val="tx1"/>
              </a:solidFill>
              <a:latin typeface="Arial" charset="0"/>
            </a:endParaRPr>
          </a:p>
        </p:txBody>
      </p:sp>
      <p:sp>
        <p:nvSpPr>
          <p:cNvPr id="10" name="Text Box 29"/>
          <p:cNvSpPr txBox="1">
            <a:spLocks noChangeArrowheads="1"/>
          </p:cNvSpPr>
          <p:nvPr/>
        </p:nvSpPr>
        <p:spPr bwMode="auto">
          <a:xfrm>
            <a:off x="1979613" y="5373688"/>
            <a:ext cx="340201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3200">
                <a:solidFill>
                  <a:srgbClr val="FFFF00"/>
                </a:solidFill>
                <a:latin typeface="Times New Roman" pitchFamily="18" charset="0"/>
              </a:defRPr>
            </a:lvl1pPr>
            <a:lvl2pPr marL="742950" indent="-285750">
              <a:defRPr sz="3200">
                <a:solidFill>
                  <a:srgbClr val="FFFF00"/>
                </a:solidFill>
                <a:latin typeface="Times New Roman" pitchFamily="18" charset="0"/>
              </a:defRPr>
            </a:lvl2pPr>
            <a:lvl3pPr marL="1143000" indent="-228600">
              <a:defRPr sz="3200">
                <a:solidFill>
                  <a:srgbClr val="FFFF00"/>
                </a:solidFill>
                <a:latin typeface="Times New Roman" pitchFamily="18" charset="0"/>
              </a:defRPr>
            </a:lvl3pPr>
            <a:lvl4pPr marL="1600200" indent="-228600">
              <a:defRPr sz="3200">
                <a:solidFill>
                  <a:srgbClr val="FFFF00"/>
                </a:solidFill>
                <a:latin typeface="Times New Roman" pitchFamily="18" charset="0"/>
              </a:defRPr>
            </a:lvl4pPr>
            <a:lvl5pPr marL="2057400" indent="-228600">
              <a:defRPr sz="3200">
                <a:solidFill>
                  <a:srgbClr val="FFFF00"/>
                </a:solidFill>
                <a:latin typeface="Times New Roman" pitchFamily="18" charset="0"/>
              </a:defRPr>
            </a:lvl5pPr>
            <a:lvl6pPr marL="2514600" indent="-228600" eaLnBrk="0" fontAlgn="base" hangingPunct="0">
              <a:spcBef>
                <a:spcPct val="0"/>
              </a:spcBef>
              <a:spcAft>
                <a:spcPct val="0"/>
              </a:spcAft>
              <a:defRPr sz="3200">
                <a:solidFill>
                  <a:srgbClr val="FFFF00"/>
                </a:solidFill>
                <a:latin typeface="Times New Roman" pitchFamily="18" charset="0"/>
              </a:defRPr>
            </a:lvl6pPr>
            <a:lvl7pPr marL="2971800" indent="-228600" eaLnBrk="0" fontAlgn="base" hangingPunct="0">
              <a:spcBef>
                <a:spcPct val="0"/>
              </a:spcBef>
              <a:spcAft>
                <a:spcPct val="0"/>
              </a:spcAft>
              <a:defRPr sz="3200">
                <a:solidFill>
                  <a:srgbClr val="FFFF00"/>
                </a:solidFill>
                <a:latin typeface="Times New Roman" pitchFamily="18" charset="0"/>
              </a:defRPr>
            </a:lvl7pPr>
            <a:lvl8pPr marL="3429000" indent="-228600" eaLnBrk="0" fontAlgn="base" hangingPunct="0">
              <a:spcBef>
                <a:spcPct val="0"/>
              </a:spcBef>
              <a:spcAft>
                <a:spcPct val="0"/>
              </a:spcAft>
              <a:defRPr sz="3200">
                <a:solidFill>
                  <a:srgbClr val="FFFF00"/>
                </a:solidFill>
                <a:latin typeface="Times New Roman" pitchFamily="18" charset="0"/>
              </a:defRPr>
            </a:lvl8pPr>
            <a:lvl9pPr marL="3886200" indent="-228600" eaLnBrk="0" fontAlgn="base" hangingPunct="0">
              <a:spcBef>
                <a:spcPct val="0"/>
              </a:spcBef>
              <a:spcAft>
                <a:spcPct val="0"/>
              </a:spcAft>
              <a:defRPr sz="3200">
                <a:solidFill>
                  <a:srgbClr val="FFFF00"/>
                </a:solidFill>
                <a:latin typeface="Times New Roman" pitchFamily="18" charset="0"/>
              </a:defRPr>
            </a:lvl9pPr>
          </a:lstStyle>
          <a:p>
            <a:r>
              <a:rPr lang="cs-CZ" altLang="cs-CZ" sz="2200">
                <a:solidFill>
                  <a:schemeClr val="tx1"/>
                </a:solidFill>
                <a:latin typeface="Arial" charset="0"/>
              </a:rPr>
              <a:t>membranolytický komplex</a:t>
            </a:r>
            <a:endParaRPr lang="cs-CZ" altLang="cs-CZ" sz="2400">
              <a:solidFill>
                <a:schemeClr val="tx1"/>
              </a:solidFill>
              <a:latin typeface="Arial" charset="0"/>
            </a:endParaRP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751820"/>
            <a:ext cx="8549010" cy="5845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ovéPole 5"/>
          <p:cNvSpPr txBox="1"/>
          <p:nvPr/>
        </p:nvSpPr>
        <p:spPr>
          <a:xfrm>
            <a:off x="22860" y="6577607"/>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372466448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p:txBody>
          <a:bodyPr/>
          <a:lstStyle/>
          <a:p>
            <a:pPr eaLnBrk="1" hangingPunct="1"/>
            <a:r>
              <a:rPr lang="en-GB" sz="4000" smtClean="0">
                <a:solidFill>
                  <a:schemeClr val="accent2"/>
                </a:solidFill>
              </a:rPr>
              <a:t>Mediátory zánětlivé odpovědi</a:t>
            </a:r>
          </a:p>
        </p:txBody>
      </p:sp>
      <p:sp>
        <p:nvSpPr>
          <p:cNvPr id="52227" name="Rectangle 3"/>
          <p:cNvSpPr>
            <a:spLocks noGrp="1" noChangeArrowheads="1"/>
          </p:cNvSpPr>
          <p:nvPr>
            <p:ph type="body" idx="4294967295"/>
          </p:nvPr>
        </p:nvSpPr>
        <p:spPr>
          <a:xfrm>
            <a:off x="457200" y="1981200"/>
            <a:ext cx="8382000" cy="4114800"/>
          </a:xfrm>
        </p:spPr>
        <p:txBody>
          <a:bodyPr/>
          <a:lstStyle/>
          <a:p>
            <a:pPr eaLnBrk="1" hangingPunct="1"/>
            <a:r>
              <a:rPr lang="en-GB" sz="2800" dirty="0" smtClean="0"/>
              <a:t>IL-1, IL-6, TNF-</a:t>
            </a:r>
            <a:r>
              <a:rPr lang="en-GB" sz="2800" dirty="0" smtClean="0">
                <a:latin typeface="Symbol" pitchFamily="18" charset="2"/>
              </a:rPr>
              <a:t>a - </a:t>
            </a:r>
            <a:r>
              <a:rPr lang="en-GB" sz="2800" dirty="0" err="1" smtClean="0"/>
              <a:t>celkové</a:t>
            </a:r>
            <a:r>
              <a:rPr lang="en-GB" sz="2800" dirty="0" smtClean="0"/>
              <a:t> </a:t>
            </a:r>
            <a:r>
              <a:rPr lang="en-GB" sz="2800" dirty="0" err="1" smtClean="0"/>
              <a:t>zánětlivé</a:t>
            </a:r>
            <a:r>
              <a:rPr lang="en-GB" sz="2800" dirty="0" smtClean="0"/>
              <a:t> </a:t>
            </a:r>
            <a:r>
              <a:rPr lang="en-GB" sz="2800" dirty="0" err="1" smtClean="0"/>
              <a:t>příznaky</a:t>
            </a:r>
            <a:endParaRPr lang="en-GB" sz="2800" dirty="0" smtClean="0"/>
          </a:p>
          <a:p>
            <a:pPr eaLnBrk="1" hangingPunct="1"/>
            <a:r>
              <a:rPr lang="en-GB" sz="2800" dirty="0" smtClean="0"/>
              <a:t>IL-1, TNF-</a:t>
            </a:r>
            <a:r>
              <a:rPr lang="en-GB" sz="2800" dirty="0" smtClean="0">
                <a:latin typeface="Symbol" pitchFamily="18" charset="2"/>
              </a:rPr>
              <a:t>a</a:t>
            </a:r>
            <a:r>
              <a:rPr lang="en-GB" sz="2800" dirty="0" smtClean="0"/>
              <a:t>, IL-18 - </a:t>
            </a:r>
            <a:r>
              <a:rPr lang="en-GB" sz="2800" dirty="0" err="1" smtClean="0"/>
              <a:t>lokální</a:t>
            </a:r>
            <a:r>
              <a:rPr lang="en-GB" sz="2800" dirty="0" smtClean="0"/>
              <a:t> </a:t>
            </a:r>
            <a:r>
              <a:rPr lang="en-GB" sz="2800" dirty="0" err="1" smtClean="0"/>
              <a:t>aktivace</a:t>
            </a:r>
            <a:r>
              <a:rPr lang="en-GB" sz="2800" dirty="0" smtClean="0"/>
              <a:t> </a:t>
            </a:r>
            <a:r>
              <a:rPr lang="en-GB" sz="2800" dirty="0" err="1" smtClean="0"/>
              <a:t>buněk</a:t>
            </a:r>
            <a:r>
              <a:rPr lang="en-GB" sz="2800" dirty="0" smtClean="0"/>
              <a:t> </a:t>
            </a:r>
            <a:r>
              <a:rPr lang="en-GB" sz="2800" dirty="0" err="1" smtClean="0"/>
              <a:t>imunitního</a:t>
            </a:r>
            <a:r>
              <a:rPr lang="en-GB" sz="2800" dirty="0" smtClean="0"/>
              <a:t> </a:t>
            </a:r>
            <a:r>
              <a:rPr lang="en-GB" sz="2800" dirty="0" err="1" smtClean="0"/>
              <a:t>systému</a:t>
            </a:r>
            <a:r>
              <a:rPr lang="en-GB" sz="2800" dirty="0" smtClean="0"/>
              <a:t> </a:t>
            </a:r>
          </a:p>
          <a:p>
            <a:pPr eaLnBrk="1" hangingPunct="1"/>
            <a:r>
              <a:rPr lang="en-GB" sz="2800" dirty="0" smtClean="0"/>
              <a:t>IL-8, </a:t>
            </a:r>
            <a:r>
              <a:rPr lang="en-GB" sz="2800" dirty="0" err="1" smtClean="0"/>
              <a:t>leukotrieny</a:t>
            </a:r>
            <a:r>
              <a:rPr lang="en-GB" sz="2800" dirty="0" smtClean="0"/>
              <a:t>, </a:t>
            </a:r>
            <a:r>
              <a:rPr lang="en-GB" sz="2800" dirty="0" err="1" smtClean="0"/>
              <a:t>prostagladiny</a:t>
            </a:r>
            <a:r>
              <a:rPr lang="en-GB" sz="2800" dirty="0" smtClean="0"/>
              <a:t>, C5a- </a:t>
            </a:r>
            <a:r>
              <a:rPr lang="en-GB" sz="2800" dirty="0" err="1" smtClean="0"/>
              <a:t>chemotaxe</a:t>
            </a:r>
            <a:r>
              <a:rPr lang="en-GB" sz="2800" dirty="0" smtClean="0"/>
              <a:t>.</a:t>
            </a:r>
          </a:p>
          <a:p>
            <a:pPr eaLnBrk="1" hangingPunct="1"/>
            <a:r>
              <a:rPr lang="en-GB" sz="2800" dirty="0" err="1" smtClean="0"/>
              <a:t>Histamin</a:t>
            </a:r>
            <a:r>
              <a:rPr lang="en-GB" sz="2800" dirty="0" smtClean="0"/>
              <a:t>, serotonin, </a:t>
            </a:r>
            <a:r>
              <a:rPr lang="en-GB" sz="2800" dirty="0" err="1" smtClean="0"/>
              <a:t>metabolity</a:t>
            </a:r>
            <a:r>
              <a:rPr lang="en-GB" sz="2800" dirty="0" smtClean="0"/>
              <a:t> </a:t>
            </a:r>
            <a:r>
              <a:rPr lang="en-GB" sz="2800" dirty="0" err="1" smtClean="0"/>
              <a:t>kys</a:t>
            </a:r>
            <a:r>
              <a:rPr lang="en-GB" sz="2800" dirty="0" smtClean="0"/>
              <a:t>. </a:t>
            </a:r>
            <a:r>
              <a:rPr lang="en-GB" sz="2800" dirty="0" err="1" smtClean="0"/>
              <a:t>arachidonové</a:t>
            </a:r>
            <a:r>
              <a:rPr lang="en-GB" sz="2800" dirty="0" smtClean="0"/>
              <a:t> -</a:t>
            </a:r>
            <a:r>
              <a:rPr lang="en-GB" sz="2800" dirty="0" err="1" smtClean="0"/>
              <a:t>vazodilace</a:t>
            </a:r>
            <a:r>
              <a:rPr lang="en-GB" sz="2800" dirty="0" smtClean="0"/>
              <a:t>, </a:t>
            </a:r>
            <a:r>
              <a:rPr lang="en-GB" sz="2800" dirty="0" err="1" smtClean="0"/>
              <a:t>ovlivnění</a:t>
            </a:r>
            <a:r>
              <a:rPr lang="en-GB" sz="2800" dirty="0" smtClean="0"/>
              <a:t> permeability.   </a:t>
            </a:r>
          </a:p>
        </p:txBody>
      </p:sp>
    </p:spTree>
    <p:extLst>
      <p:ext uri="{BB962C8B-B14F-4D97-AF65-F5344CB8AC3E}">
        <p14:creationId xmlns:p14="http://schemas.microsoft.com/office/powerpoint/2010/main" val="281453960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a:normAutofit fontScale="90000"/>
          </a:bodyPr>
          <a:lstStyle/>
          <a:p>
            <a:pPr algn="l" eaLnBrk="1" hangingPunct="1">
              <a:defRPr/>
            </a:pPr>
            <a:r>
              <a:rPr lang="en-GB" sz="3600" b="1" dirty="0" err="1" smtClean="0">
                <a:solidFill>
                  <a:schemeClr val="accent2"/>
                </a:solidFill>
              </a:rPr>
              <a:t>Monitorování</a:t>
            </a:r>
            <a:r>
              <a:rPr lang="en-GB" sz="3600" b="1" dirty="0" smtClean="0">
                <a:solidFill>
                  <a:schemeClr val="accent2"/>
                </a:solidFill>
              </a:rPr>
              <a:t> </a:t>
            </a:r>
            <a:r>
              <a:rPr lang="cs-CZ" sz="3600" b="1" dirty="0">
                <a:solidFill>
                  <a:schemeClr val="accent2"/>
                </a:solidFill>
              </a:rPr>
              <a:t> </a:t>
            </a:r>
            <a:r>
              <a:rPr lang="en-GB" sz="3600" b="1" dirty="0" err="1" smtClean="0">
                <a:solidFill>
                  <a:schemeClr val="accent2"/>
                </a:solidFill>
              </a:rPr>
              <a:t>akutního</a:t>
            </a:r>
            <a:r>
              <a:rPr lang="en-GB" sz="3600" b="1" dirty="0" smtClean="0">
                <a:solidFill>
                  <a:schemeClr val="accent2"/>
                </a:solidFill>
              </a:rPr>
              <a:t> </a:t>
            </a:r>
            <a:r>
              <a:rPr lang="cs-CZ" sz="3600" b="1" dirty="0" smtClean="0">
                <a:solidFill>
                  <a:schemeClr val="accent2"/>
                </a:solidFill>
              </a:rPr>
              <a:t> </a:t>
            </a:r>
            <a:r>
              <a:rPr lang="en-GB" sz="3600" b="1" dirty="0" err="1" smtClean="0">
                <a:solidFill>
                  <a:schemeClr val="accent2"/>
                </a:solidFill>
              </a:rPr>
              <a:t>zánětlivého</a:t>
            </a:r>
            <a:r>
              <a:rPr lang="en-GB" sz="3600" b="1" dirty="0" smtClean="0">
                <a:solidFill>
                  <a:schemeClr val="accent2"/>
                </a:solidFill>
              </a:rPr>
              <a:t> </a:t>
            </a:r>
            <a:r>
              <a:rPr lang="cs-CZ" sz="3600" b="1" dirty="0" smtClean="0">
                <a:solidFill>
                  <a:schemeClr val="accent2"/>
                </a:solidFill>
              </a:rPr>
              <a:t> </a:t>
            </a:r>
            <a:r>
              <a:rPr lang="en-GB" sz="3600" b="1" dirty="0" smtClean="0">
                <a:solidFill>
                  <a:schemeClr val="accent2"/>
                </a:solidFill>
              </a:rPr>
              <a:t>pro</a:t>
            </a:r>
            <a:r>
              <a:rPr lang="cs-CZ" sz="3600" b="1" dirty="0" smtClean="0">
                <a:solidFill>
                  <a:schemeClr val="accent2"/>
                </a:solidFill>
              </a:rPr>
              <a:t>c</a:t>
            </a:r>
            <a:r>
              <a:rPr lang="en-GB" sz="3600" b="1" dirty="0" err="1" smtClean="0">
                <a:solidFill>
                  <a:schemeClr val="accent2"/>
                </a:solidFill>
              </a:rPr>
              <a:t>esu</a:t>
            </a:r>
            <a:endParaRPr lang="en-GB" sz="3600" b="1" dirty="0" smtClean="0">
              <a:solidFill>
                <a:schemeClr val="accent2"/>
              </a:solidFill>
            </a:endParaRPr>
          </a:p>
        </p:txBody>
      </p:sp>
      <p:sp>
        <p:nvSpPr>
          <p:cNvPr id="54275" name="Rectangle 3"/>
          <p:cNvSpPr>
            <a:spLocks noGrp="1" noChangeArrowheads="1"/>
          </p:cNvSpPr>
          <p:nvPr>
            <p:ph type="body" idx="4294967295"/>
          </p:nvPr>
        </p:nvSpPr>
        <p:spPr>
          <a:xfrm>
            <a:off x="457200" y="1844824"/>
            <a:ext cx="8382000" cy="4114800"/>
          </a:xfrm>
        </p:spPr>
        <p:txBody>
          <a:bodyPr/>
          <a:lstStyle/>
          <a:p>
            <a:pPr eaLnBrk="1" hangingPunct="1">
              <a:buFontTx/>
              <a:buNone/>
            </a:pPr>
            <a:r>
              <a:rPr lang="en-GB" dirty="0" err="1" smtClean="0"/>
              <a:t>Tělesná</a:t>
            </a:r>
            <a:r>
              <a:rPr lang="en-GB" dirty="0" smtClean="0"/>
              <a:t> </a:t>
            </a:r>
            <a:r>
              <a:rPr lang="en-GB" dirty="0" err="1" smtClean="0"/>
              <a:t>teplota</a:t>
            </a:r>
            <a:endParaRPr lang="en-GB" dirty="0" smtClean="0"/>
          </a:p>
          <a:p>
            <a:pPr eaLnBrk="1" hangingPunct="1">
              <a:buFontTx/>
              <a:buNone/>
            </a:pPr>
            <a:r>
              <a:rPr lang="en-GB" dirty="0" err="1" smtClean="0"/>
              <a:t>Sedimentace</a:t>
            </a:r>
            <a:r>
              <a:rPr lang="en-GB" dirty="0" smtClean="0"/>
              <a:t> </a:t>
            </a:r>
            <a:r>
              <a:rPr lang="en-GB" dirty="0" err="1" smtClean="0"/>
              <a:t>erytrocytů</a:t>
            </a:r>
            <a:r>
              <a:rPr lang="en-GB" dirty="0" smtClean="0"/>
              <a:t> (FW)</a:t>
            </a:r>
          </a:p>
          <a:p>
            <a:pPr eaLnBrk="1" hangingPunct="1">
              <a:buFontTx/>
              <a:buNone/>
            </a:pPr>
            <a:r>
              <a:rPr lang="en-GB" dirty="0" err="1" smtClean="0"/>
              <a:t>Počet</a:t>
            </a:r>
            <a:r>
              <a:rPr lang="en-GB" dirty="0" smtClean="0"/>
              <a:t> </a:t>
            </a:r>
            <a:r>
              <a:rPr lang="en-GB" dirty="0" err="1" smtClean="0"/>
              <a:t>leukocytů</a:t>
            </a:r>
            <a:r>
              <a:rPr lang="en-GB" dirty="0" smtClean="0"/>
              <a:t> v </a:t>
            </a:r>
            <a:r>
              <a:rPr lang="en-GB" dirty="0" err="1" smtClean="0"/>
              <a:t>krvi</a:t>
            </a:r>
            <a:endParaRPr lang="en-GB" dirty="0" smtClean="0"/>
          </a:p>
          <a:p>
            <a:pPr eaLnBrk="1" hangingPunct="1">
              <a:buFontTx/>
              <a:buNone/>
            </a:pPr>
            <a:r>
              <a:rPr lang="en-GB" dirty="0" err="1" smtClean="0"/>
              <a:t>Změny</a:t>
            </a:r>
            <a:r>
              <a:rPr lang="en-GB" dirty="0" smtClean="0"/>
              <a:t> </a:t>
            </a:r>
            <a:r>
              <a:rPr lang="en-GB" dirty="0" err="1" smtClean="0"/>
              <a:t>spektra</a:t>
            </a:r>
            <a:r>
              <a:rPr lang="en-GB" dirty="0" smtClean="0"/>
              <a:t> </a:t>
            </a:r>
            <a:r>
              <a:rPr lang="en-GB" dirty="0" err="1" smtClean="0"/>
              <a:t>sérových</a:t>
            </a:r>
            <a:r>
              <a:rPr lang="en-GB" dirty="0" smtClean="0"/>
              <a:t> </a:t>
            </a:r>
            <a:r>
              <a:rPr lang="en-GB" dirty="0" err="1" smtClean="0"/>
              <a:t>bílkovin</a:t>
            </a:r>
            <a:r>
              <a:rPr lang="en-GB" dirty="0" smtClean="0"/>
              <a:t> </a:t>
            </a:r>
            <a:br>
              <a:rPr lang="en-GB" dirty="0" smtClean="0"/>
            </a:br>
            <a:r>
              <a:rPr lang="en-GB" dirty="0" smtClean="0"/>
              <a:t>v </a:t>
            </a:r>
            <a:r>
              <a:rPr lang="en-GB" dirty="0" err="1" smtClean="0"/>
              <a:t>elektroforéze</a:t>
            </a:r>
            <a:r>
              <a:rPr lang="en-GB" dirty="0" smtClean="0"/>
              <a:t> (</a:t>
            </a:r>
            <a:r>
              <a:rPr lang="en-GB" dirty="0" err="1" smtClean="0"/>
              <a:t>pokles</a:t>
            </a:r>
            <a:r>
              <a:rPr lang="en-GB" dirty="0" smtClean="0"/>
              <a:t> </a:t>
            </a:r>
            <a:r>
              <a:rPr lang="en-GB" dirty="0" err="1" smtClean="0"/>
              <a:t>albuminu</a:t>
            </a:r>
            <a:r>
              <a:rPr lang="en-GB" dirty="0" smtClean="0"/>
              <a:t>, </a:t>
            </a:r>
            <a:r>
              <a:rPr lang="en-GB" dirty="0" err="1" smtClean="0"/>
              <a:t>vzestup</a:t>
            </a:r>
            <a:r>
              <a:rPr lang="en-GB" dirty="0" smtClean="0"/>
              <a:t> </a:t>
            </a:r>
            <a:r>
              <a:rPr lang="en-GB" dirty="0" smtClean="0">
                <a:latin typeface="Symbol" pitchFamily="18" charset="2"/>
              </a:rPr>
              <a:t>a</a:t>
            </a:r>
            <a:r>
              <a:rPr lang="en-GB" dirty="0" smtClean="0"/>
              <a:t>1</a:t>
            </a:r>
            <a:r>
              <a:rPr lang="cs-CZ" dirty="0" smtClean="0"/>
              <a:t> </a:t>
            </a:r>
            <a:r>
              <a:rPr lang="en-GB" dirty="0" smtClean="0"/>
              <a:t>a </a:t>
            </a:r>
            <a:r>
              <a:rPr lang="en-GB" dirty="0" smtClean="0">
                <a:latin typeface="Symbol" pitchFamily="18" charset="2"/>
              </a:rPr>
              <a:t>a</a:t>
            </a:r>
            <a:r>
              <a:rPr lang="en-GB" dirty="0" smtClean="0"/>
              <a:t>2 </a:t>
            </a:r>
            <a:r>
              <a:rPr lang="en-GB" dirty="0" err="1" smtClean="0"/>
              <a:t>globulinů</a:t>
            </a:r>
            <a:r>
              <a:rPr lang="en-GB" dirty="0" smtClean="0"/>
              <a:t>)</a:t>
            </a:r>
          </a:p>
          <a:p>
            <a:pPr eaLnBrk="1" hangingPunct="1">
              <a:buFontTx/>
              <a:buNone/>
            </a:pPr>
            <a:r>
              <a:rPr lang="en-GB" dirty="0" err="1" smtClean="0"/>
              <a:t>Sledování</a:t>
            </a:r>
            <a:r>
              <a:rPr lang="en-GB" dirty="0" smtClean="0"/>
              <a:t> </a:t>
            </a:r>
            <a:r>
              <a:rPr lang="en-GB" dirty="0" err="1" smtClean="0"/>
              <a:t>hladin</a:t>
            </a:r>
            <a:r>
              <a:rPr lang="en-GB" dirty="0" smtClean="0"/>
              <a:t> </a:t>
            </a:r>
            <a:r>
              <a:rPr lang="en-GB" dirty="0" err="1" smtClean="0"/>
              <a:t>proteinů</a:t>
            </a:r>
            <a:r>
              <a:rPr lang="en-GB" dirty="0" smtClean="0"/>
              <a:t> “</a:t>
            </a:r>
            <a:r>
              <a:rPr lang="en-GB" dirty="0" err="1" smtClean="0"/>
              <a:t>akutní</a:t>
            </a:r>
            <a:r>
              <a:rPr lang="en-GB" dirty="0" smtClean="0"/>
              <a:t> </a:t>
            </a:r>
            <a:r>
              <a:rPr lang="en-GB" dirty="0" err="1" smtClean="0"/>
              <a:t>fáze</a:t>
            </a:r>
            <a:r>
              <a:rPr lang="en-GB" dirty="0" smtClean="0"/>
              <a:t>”</a:t>
            </a:r>
          </a:p>
        </p:txBody>
      </p:sp>
    </p:spTree>
    <p:extLst>
      <p:ext uri="{BB962C8B-B14F-4D97-AF65-F5344CB8AC3E}">
        <p14:creationId xmlns:p14="http://schemas.microsoft.com/office/powerpoint/2010/main" val="183880288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nnate Immune Receptors   Innate immune receptors are not clonally distributed   Binding of receptors results in rapid 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908720"/>
            <a:ext cx="6934200" cy="520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2223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nnate Immunity-                  First Line of DefenseCharacteristics:- rapid- does not generate immunologic memory- de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24644"/>
            <a:ext cx="8844473" cy="6633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62968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476250"/>
            <a:ext cx="7772400" cy="4032250"/>
          </a:xfrm>
        </p:spPr>
        <p:txBody>
          <a:bodyPr/>
          <a:lstStyle/>
          <a:p>
            <a:pPr eaLnBrk="1" hangingPunct="1"/>
            <a:r>
              <a:rPr lang="cs-CZ" sz="3600" dirty="0" smtClean="0">
                <a:solidFill>
                  <a:srgbClr val="990033"/>
                </a:solidFill>
              </a:rPr>
              <a:t/>
            </a:r>
            <a:br>
              <a:rPr lang="cs-CZ" sz="3600" dirty="0" smtClean="0">
                <a:solidFill>
                  <a:srgbClr val="990033"/>
                </a:solidFill>
              </a:rPr>
            </a:br>
            <a:r>
              <a:rPr lang="cs-CZ" sz="3600" dirty="0">
                <a:solidFill>
                  <a:srgbClr val="990033"/>
                </a:solidFill>
              </a:rPr>
              <a:t/>
            </a:r>
            <a:br>
              <a:rPr lang="cs-CZ" sz="3600" dirty="0">
                <a:solidFill>
                  <a:srgbClr val="990033"/>
                </a:solidFill>
              </a:rPr>
            </a:br>
            <a:r>
              <a:rPr lang="cs-CZ" sz="3600" dirty="0" smtClean="0">
                <a:solidFill>
                  <a:srgbClr val="990033"/>
                </a:solidFill>
              </a:rPr>
              <a:t>Major </a:t>
            </a:r>
            <a:r>
              <a:rPr lang="cs-CZ" sz="3600" dirty="0" err="1" smtClean="0">
                <a:solidFill>
                  <a:srgbClr val="990033"/>
                </a:solidFill>
              </a:rPr>
              <a:t>histocompatibility</a:t>
            </a:r>
            <a:r>
              <a:rPr lang="cs-CZ" sz="3600" dirty="0" smtClean="0">
                <a:solidFill>
                  <a:srgbClr val="990033"/>
                </a:solidFill>
              </a:rPr>
              <a:t> </a:t>
            </a:r>
            <a:r>
              <a:rPr lang="cs-CZ" sz="3600" dirty="0" err="1" smtClean="0">
                <a:solidFill>
                  <a:srgbClr val="990033"/>
                </a:solidFill>
              </a:rPr>
              <a:t>complex</a:t>
            </a:r>
            <a:r>
              <a:rPr lang="cs-CZ" sz="3600" dirty="0" smtClean="0">
                <a:solidFill>
                  <a:srgbClr val="990033"/>
                </a:solidFill>
              </a:rPr>
              <a:t> (MHC)</a:t>
            </a:r>
            <a:br>
              <a:rPr lang="cs-CZ" sz="3600" dirty="0" smtClean="0">
                <a:solidFill>
                  <a:srgbClr val="990033"/>
                </a:solidFill>
              </a:rPr>
            </a:br>
            <a:r>
              <a:rPr lang="cs-CZ" sz="3600" dirty="0" smtClean="0"/>
              <a:t/>
            </a:r>
            <a:br>
              <a:rPr lang="cs-CZ" sz="3600" dirty="0" smtClean="0"/>
            </a:br>
            <a:r>
              <a:rPr lang="cs-CZ" sz="3600" dirty="0" err="1" smtClean="0">
                <a:solidFill>
                  <a:srgbClr val="002060"/>
                </a:solidFill>
              </a:rPr>
              <a:t>Human</a:t>
            </a:r>
            <a:r>
              <a:rPr lang="cs-CZ" sz="3600" dirty="0" smtClean="0">
                <a:solidFill>
                  <a:srgbClr val="002060"/>
                </a:solidFill>
              </a:rPr>
              <a:t> leukocyte </a:t>
            </a:r>
            <a:r>
              <a:rPr lang="cs-CZ" sz="3600" dirty="0" err="1" smtClean="0">
                <a:solidFill>
                  <a:srgbClr val="002060"/>
                </a:solidFill>
              </a:rPr>
              <a:t>antigens</a:t>
            </a:r>
            <a:r>
              <a:rPr lang="cs-CZ" sz="3600" dirty="0" smtClean="0">
                <a:solidFill>
                  <a:srgbClr val="002060"/>
                </a:solidFill>
              </a:rPr>
              <a:t> </a:t>
            </a:r>
            <a:br>
              <a:rPr lang="cs-CZ" sz="3600" dirty="0" smtClean="0">
                <a:solidFill>
                  <a:srgbClr val="002060"/>
                </a:solidFill>
              </a:rPr>
            </a:br>
            <a:r>
              <a:rPr lang="cs-CZ" sz="3600" dirty="0" smtClean="0">
                <a:solidFill>
                  <a:srgbClr val="002060"/>
                </a:solidFill>
              </a:rPr>
              <a:t>(HLA)</a:t>
            </a:r>
          </a:p>
        </p:txBody>
      </p:sp>
      <p:sp>
        <p:nvSpPr>
          <p:cNvPr id="2051" name="Rectangle 3"/>
          <p:cNvSpPr>
            <a:spLocks noGrp="1" noChangeArrowheads="1"/>
          </p:cNvSpPr>
          <p:nvPr>
            <p:ph type="subTitle" idx="1"/>
          </p:nvPr>
        </p:nvSpPr>
        <p:spPr>
          <a:xfrm>
            <a:off x="1476375" y="4797425"/>
            <a:ext cx="6400800" cy="1752600"/>
          </a:xfrm>
        </p:spPr>
        <p:txBody>
          <a:bodyPr/>
          <a:lstStyle/>
          <a:p>
            <a:pPr eaLnBrk="1" hangingPunct="1"/>
            <a:r>
              <a:rPr lang="cs-CZ" sz="1800" dirty="0" smtClean="0"/>
              <a:t> </a:t>
            </a:r>
          </a:p>
        </p:txBody>
      </p:sp>
    </p:spTree>
    <p:extLst>
      <p:ext uri="{BB962C8B-B14F-4D97-AF65-F5344CB8AC3E}">
        <p14:creationId xmlns:p14="http://schemas.microsoft.com/office/powerpoint/2010/main" val="26289209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51520" y="274638"/>
            <a:ext cx="8640960" cy="1143000"/>
          </a:xfrm>
        </p:spPr>
        <p:txBody>
          <a:bodyPr>
            <a:normAutofit fontScale="90000"/>
          </a:bodyPr>
          <a:lstStyle/>
          <a:p>
            <a:pPr eaLnBrk="1" hangingPunct="1"/>
            <a:r>
              <a:rPr lang="cs-CZ" sz="3200" b="1" dirty="0" smtClean="0">
                <a:solidFill>
                  <a:schemeClr val="accent2"/>
                </a:solidFill>
                <a:latin typeface="Verdana" pitchFamily="34" charset="0"/>
              </a:rPr>
              <a:t>Charakteristika </a:t>
            </a:r>
            <a:r>
              <a:rPr lang="cs-CZ" sz="3200" b="1" u="sng" dirty="0" smtClean="0">
                <a:solidFill>
                  <a:schemeClr val="accent2"/>
                </a:solidFill>
                <a:latin typeface="Verdana" pitchFamily="34" charset="0"/>
              </a:rPr>
              <a:t>molekul (antigenů) MHC </a:t>
            </a:r>
            <a:br>
              <a:rPr lang="cs-CZ" sz="3200" b="1" u="sng" dirty="0" smtClean="0">
                <a:solidFill>
                  <a:schemeClr val="accent2"/>
                </a:solidFill>
                <a:latin typeface="Verdana" pitchFamily="34" charset="0"/>
              </a:rPr>
            </a:br>
            <a:endParaRPr lang="cs-CZ" sz="3200" b="1" u="sng" dirty="0" smtClean="0">
              <a:solidFill>
                <a:schemeClr val="accent2"/>
              </a:solidFill>
              <a:latin typeface="Verdana" pitchFamily="34" charset="0"/>
            </a:endParaRPr>
          </a:p>
        </p:txBody>
      </p:sp>
      <p:sp>
        <p:nvSpPr>
          <p:cNvPr id="10243" name="Rectangle 3"/>
          <p:cNvSpPr>
            <a:spLocks noGrp="1" noChangeArrowheads="1"/>
          </p:cNvSpPr>
          <p:nvPr>
            <p:ph type="body" idx="1"/>
          </p:nvPr>
        </p:nvSpPr>
        <p:spPr>
          <a:xfrm>
            <a:off x="457200" y="1412776"/>
            <a:ext cx="8229600" cy="4896544"/>
          </a:xfrm>
        </p:spPr>
        <p:txBody>
          <a:bodyPr>
            <a:normAutofit lnSpcReduction="10000"/>
          </a:bodyPr>
          <a:lstStyle/>
          <a:p>
            <a:pPr eaLnBrk="1" hangingPunct="1"/>
            <a:r>
              <a:rPr lang="cs-CZ" sz="2400" u="sng" dirty="0" smtClean="0">
                <a:latin typeface="Tahoma" pitchFamily="34" charset="0"/>
              </a:rPr>
              <a:t>Molekuly MHC I třídy</a:t>
            </a:r>
            <a:r>
              <a:rPr lang="cs-CZ" sz="2400" dirty="0" smtClean="0">
                <a:latin typeface="Tahoma" pitchFamily="34" charset="0"/>
              </a:rPr>
              <a:t> jsou přítomny na všech jaderných buňkách(tedy ne na erytrocytech!)</a:t>
            </a:r>
          </a:p>
          <a:p>
            <a:pPr eaLnBrk="1" hangingPunct="1"/>
            <a:r>
              <a:rPr lang="cs-CZ" sz="2400" u="sng" dirty="0" smtClean="0">
                <a:latin typeface="Tahoma" pitchFamily="34" charset="0"/>
              </a:rPr>
              <a:t>Molekuly MHC II třídy </a:t>
            </a:r>
            <a:r>
              <a:rPr lang="cs-CZ" sz="2400" dirty="0" smtClean="0">
                <a:latin typeface="Tahoma" pitchFamily="34" charset="0"/>
              </a:rPr>
              <a:t>jsou přítomny na buňkách imunitního systému (buňky předkládající antigen – dendritické buňky, makrofágy, B-lymfocyty), dále na buňkách endotelových a na epitelu </a:t>
            </a:r>
            <a:r>
              <a:rPr lang="cs-CZ" sz="2400" dirty="0" err="1" smtClean="0">
                <a:latin typeface="Tahoma" pitchFamily="34" charset="0"/>
              </a:rPr>
              <a:t>thymu</a:t>
            </a:r>
            <a:r>
              <a:rPr lang="cs-CZ" sz="2400" dirty="0" smtClean="0">
                <a:latin typeface="Tahoma" pitchFamily="34" charset="0"/>
              </a:rPr>
              <a:t>.</a:t>
            </a:r>
          </a:p>
          <a:p>
            <a:pPr marL="0" indent="0" eaLnBrk="1" hangingPunct="1">
              <a:buNone/>
            </a:pPr>
            <a:r>
              <a:rPr lang="cs-CZ" sz="2400" dirty="0" smtClean="0">
                <a:latin typeface="Tahoma" pitchFamily="34" charset="0"/>
              </a:rPr>
              <a:t> </a:t>
            </a:r>
          </a:p>
          <a:p>
            <a:pPr eaLnBrk="1" hangingPunct="1"/>
            <a:r>
              <a:rPr lang="cs-CZ" sz="2400" u="sng" dirty="0" smtClean="0">
                <a:latin typeface="Tahoma" pitchFamily="34" charset="0"/>
              </a:rPr>
              <a:t>Exprese molekul MHC I </a:t>
            </a:r>
            <a:r>
              <a:rPr lang="cs-CZ" sz="2400" dirty="0" smtClean="0">
                <a:latin typeface="Tahoma" pitchFamily="34" charset="0"/>
              </a:rPr>
              <a:t>je na většině buněk </a:t>
            </a:r>
            <a:r>
              <a:rPr lang="cs-CZ" sz="2400" u="sng" dirty="0" smtClean="0">
                <a:latin typeface="Tahoma" pitchFamily="34" charset="0"/>
              </a:rPr>
              <a:t>zvýšena </a:t>
            </a:r>
            <a:r>
              <a:rPr lang="cs-CZ" sz="2400" dirty="0" smtClean="0">
                <a:latin typeface="Tahoma" pitchFamily="34" charset="0"/>
              </a:rPr>
              <a:t>působením IFN, TNF, LT (tedy při vrozených imunitních reakcích)</a:t>
            </a:r>
          </a:p>
          <a:p>
            <a:pPr eaLnBrk="1" hangingPunct="1"/>
            <a:r>
              <a:rPr lang="cs-CZ" sz="2400" u="sng" dirty="0" smtClean="0">
                <a:latin typeface="Tahoma" pitchFamily="34" charset="0"/>
              </a:rPr>
              <a:t>Expresi molekul MHC II  </a:t>
            </a:r>
            <a:r>
              <a:rPr lang="cs-CZ" sz="2400" dirty="0" smtClean="0">
                <a:latin typeface="Tahoma" pitchFamily="34" charset="0"/>
              </a:rPr>
              <a:t>na buňkách presentujících antigen, vaskulárních endotelových buňkách, ale i na jiných buňkách (ne však na neuronech) </a:t>
            </a:r>
            <a:r>
              <a:rPr lang="cs-CZ" sz="2400" u="sng" dirty="0" smtClean="0">
                <a:latin typeface="Tahoma" pitchFamily="34" charset="0"/>
              </a:rPr>
              <a:t>zvyšuje</a:t>
            </a:r>
            <a:r>
              <a:rPr lang="cs-CZ" sz="2400" dirty="0" smtClean="0">
                <a:latin typeface="Tahoma" pitchFamily="34" charset="0"/>
              </a:rPr>
              <a:t> </a:t>
            </a:r>
            <a:r>
              <a:rPr lang="cs-CZ" sz="2400" dirty="0" err="1" smtClean="0">
                <a:latin typeface="Tahoma" pitchFamily="34" charset="0"/>
              </a:rPr>
              <a:t>IFN</a:t>
            </a:r>
            <a:r>
              <a:rPr lang="cs-CZ" sz="2400" dirty="0" err="1" smtClean="0">
                <a:latin typeface="Symbol" pitchFamily="18" charset="2"/>
              </a:rPr>
              <a:t>g</a:t>
            </a:r>
            <a:r>
              <a:rPr lang="cs-CZ" sz="2400" dirty="0" smtClean="0">
                <a:latin typeface="Tahoma" pitchFamily="34" charset="0"/>
              </a:rPr>
              <a:t> </a:t>
            </a:r>
          </a:p>
        </p:txBody>
      </p:sp>
    </p:spTree>
    <p:extLst>
      <p:ext uri="{BB962C8B-B14F-4D97-AF65-F5344CB8AC3E}">
        <p14:creationId xmlns:p14="http://schemas.microsoft.com/office/powerpoint/2010/main" val="41505045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cs-CZ" sz="3200" b="1" dirty="0" smtClean="0">
                <a:solidFill>
                  <a:schemeClr val="accent2"/>
                </a:solidFill>
                <a:latin typeface="Verdana" pitchFamily="34" charset="0"/>
              </a:rPr>
              <a:t>Charakteristika genů MHC</a:t>
            </a:r>
          </a:p>
        </p:txBody>
      </p:sp>
      <p:sp>
        <p:nvSpPr>
          <p:cNvPr id="3075" name="Rectangle 3"/>
          <p:cNvSpPr>
            <a:spLocks noGrp="1" noChangeArrowheads="1"/>
          </p:cNvSpPr>
          <p:nvPr>
            <p:ph type="body" idx="1"/>
          </p:nvPr>
        </p:nvSpPr>
        <p:spPr/>
        <p:txBody>
          <a:bodyPr/>
          <a:lstStyle/>
          <a:p>
            <a:pPr eaLnBrk="1" hangingPunct="1">
              <a:lnSpc>
                <a:spcPct val="90000"/>
              </a:lnSpc>
            </a:pPr>
            <a:r>
              <a:rPr lang="cs-CZ" sz="2400" u="sng" dirty="0" smtClean="0">
                <a:latin typeface="Verdana" pitchFamily="34" charset="0"/>
              </a:rPr>
              <a:t>Dvě třídy</a:t>
            </a:r>
            <a:r>
              <a:rPr lang="cs-CZ" sz="2400" dirty="0" smtClean="0">
                <a:latin typeface="Verdana" pitchFamily="34" charset="0"/>
              </a:rPr>
              <a:t>: </a:t>
            </a:r>
            <a:r>
              <a:rPr lang="cs-CZ" sz="2400" b="1" dirty="0" smtClean="0">
                <a:latin typeface="Verdana" pitchFamily="34" charset="0"/>
              </a:rPr>
              <a:t>MHC I a MHC II </a:t>
            </a:r>
            <a:r>
              <a:rPr lang="cs-CZ" sz="2400" b="1" dirty="0" smtClean="0">
                <a:solidFill>
                  <a:srgbClr val="C00000"/>
                </a:solidFill>
                <a:latin typeface="Verdana" pitchFamily="34" charset="0"/>
              </a:rPr>
              <a:t>(HLA I, HLA II)</a:t>
            </a:r>
          </a:p>
          <a:p>
            <a:pPr marL="0" indent="0" eaLnBrk="1" hangingPunct="1">
              <a:lnSpc>
                <a:spcPct val="90000"/>
              </a:lnSpc>
              <a:buNone/>
            </a:pPr>
            <a:r>
              <a:rPr lang="cs-CZ" sz="2400" b="1" dirty="0">
                <a:solidFill>
                  <a:srgbClr val="C00000"/>
                </a:solidFill>
                <a:latin typeface="Verdana" pitchFamily="34" charset="0"/>
              </a:rPr>
              <a:t> </a:t>
            </a:r>
            <a:r>
              <a:rPr lang="cs-CZ" sz="2400" b="1" dirty="0" smtClean="0">
                <a:solidFill>
                  <a:srgbClr val="C00000"/>
                </a:solidFill>
                <a:latin typeface="Verdana" pitchFamily="34" charset="0"/>
              </a:rPr>
              <a:t>   </a:t>
            </a:r>
            <a:r>
              <a:rPr lang="cs-CZ" sz="2400" dirty="0" smtClean="0">
                <a:solidFill>
                  <a:srgbClr val="C00000"/>
                </a:solidFill>
                <a:latin typeface="Verdana" pitchFamily="34" charset="0"/>
              </a:rPr>
              <a:t>(krátké raménko 6. chromosomu)</a:t>
            </a:r>
            <a:endParaRPr lang="cs-CZ" sz="2400" dirty="0" smtClean="0">
              <a:latin typeface="Verdana" pitchFamily="34" charset="0"/>
            </a:endParaRPr>
          </a:p>
          <a:p>
            <a:pPr eaLnBrk="1" hangingPunct="1">
              <a:lnSpc>
                <a:spcPct val="90000"/>
              </a:lnSpc>
            </a:pPr>
            <a:r>
              <a:rPr lang="cs-CZ" sz="2400" u="sng" dirty="0" smtClean="0">
                <a:latin typeface="Verdana" pitchFamily="34" charset="0"/>
              </a:rPr>
              <a:t>Polymorfismus:</a:t>
            </a:r>
          </a:p>
          <a:p>
            <a:pPr eaLnBrk="1" hangingPunct="1">
              <a:lnSpc>
                <a:spcPct val="90000"/>
              </a:lnSpc>
              <a:buFontTx/>
              <a:buNone/>
            </a:pPr>
            <a:r>
              <a:rPr lang="cs-CZ" sz="2400" dirty="0" smtClean="0">
                <a:latin typeface="Verdana" pitchFamily="34" charset="0"/>
              </a:rPr>
              <a:t>     </a:t>
            </a:r>
            <a:r>
              <a:rPr lang="cs-CZ" sz="2000" dirty="0" smtClean="0">
                <a:latin typeface="Verdana" pitchFamily="34" charset="0"/>
              </a:rPr>
              <a:t>Geny MHC jsou nejpolymorfnějšími geny v genomu </a:t>
            </a:r>
          </a:p>
          <a:p>
            <a:pPr>
              <a:lnSpc>
                <a:spcPct val="90000"/>
              </a:lnSpc>
            </a:pPr>
            <a:r>
              <a:rPr lang="cs-CZ" sz="2400" u="sng" dirty="0" err="1" smtClean="0">
                <a:latin typeface="Verdana" pitchFamily="34" charset="0"/>
              </a:rPr>
              <a:t>Kodominantní</a:t>
            </a:r>
            <a:r>
              <a:rPr lang="cs-CZ" sz="2400" u="sng" dirty="0" smtClean="0">
                <a:latin typeface="Verdana" pitchFamily="34" charset="0"/>
              </a:rPr>
              <a:t> exprese:</a:t>
            </a:r>
          </a:p>
          <a:p>
            <a:pPr eaLnBrk="1" hangingPunct="1">
              <a:lnSpc>
                <a:spcPct val="90000"/>
              </a:lnSpc>
              <a:buFontTx/>
              <a:buNone/>
            </a:pPr>
            <a:r>
              <a:rPr lang="cs-CZ" sz="2400" dirty="0" smtClean="0">
                <a:latin typeface="Verdana" pitchFamily="34" charset="0"/>
              </a:rPr>
              <a:t>     </a:t>
            </a:r>
            <a:r>
              <a:rPr lang="cs-CZ" sz="2000" dirty="0" smtClean="0">
                <a:latin typeface="Verdana" pitchFamily="34" charset="0"/>
              </a:rPr>
              <a:t>Každý jedinec má dvě alely (od obou rodičů)</a:t>
            </a:r>
            <a:r>
              <a:rPr lang="en-US" sz="2000" dirty="0" smtClean="0">
                <a:latin typeface="Verdana" pitchFamily="34" charset="0"/>
              </a:rPr>
              <a:t>;</a:t>
            </a:r>
            <a:r>
              <a:rPr lang="cs-CZ" sz="2000" dirty="0" smtClean="0">
                <a:latin typeface="Verdana" pitchFamily="34" charset="0"/>
              </a:rPr>
              <a:t> označují se </a:t>
            </a:r>
          </a:p>
          <a:p>
            <a:pPr eaLnBrk="1" hangingPunct="1">
              <a:lnSpc>
                <a:spcPct val="90000"/>
              </a:lnSpc>
              <a:buFontTx/>
              <a:buNone/>
            </a:pPr>
            <a:r>
              <a:rPr lang="cs-CZ" sz="2000" dirty="0" smtClean="0">
                <a:latin typeface="Verdana" pitchFamily="34" charset="0"/>
              </a:rPr>
              <a:t>      číslicemi (např. HLA-A2, HLA-B5, HLA-DR3 …)</a:t>
            </a:r>
          </a:p>
          <a:p>
            <a:pPr eaLnBrk="1" hangingPunct="1">
              <a:lnSpc>
                <a:spcPct val="90000"/>
              </a:lnSpc>
            </a:pPr>
            <a:r>
              <a:rPr lang="cs-CZ" sz="2400" u="sng" dirty="0" smtClean="0">
                <a:latin typeface="Verdana" pitchFamily="34" charset="0"/>
              </a:rPr>
              <a:t>Soubor MHC alel </a:t>
            </a:r>
            <a:r>
              <a:rPr lang="cs-CZ" sz="2400" dirty="0" smtClean="0">
                <a:latin typeface="Verdana" pitchFamily="34" charset="0"/>
              </a:rPr>
              <a:t>na chromosomu se nazývá </a:t>
            </a:r>
          </a:p>
          <a:p>
            <a:pPr eaLnBrk="1" hangingPunct="1">
              <a:lnSpc>
                <a:spcPct val="90000"/>
              </a:lnSpc>
              <a:buFontTx/>
              <a:buNone/>
            </a:pPr>
            <a:r>
              <a:rPr lang="cs-CZ" sz="2400" b="1" dirty="0" smtClean="0">
                <a:latin typeface="Verdana" pitchFamily="34" charset="0"/>
              </a:rPr>
              <a:t>     </a:t>
            </a:r>
            <a:r>
              <a:rPr lang="cs-CZ" sz="2400" b="1" dirty="0" err="1" smtClean="0">
                <a:latin typeface="Verdana" pitchFamily="34" charset="0"/>
              </a:rPr>
              <a:t>haplotyp</a:t>
            </a:r>
            <a:r>
              <a:rPr lang="cs-CZ" sz="2400" b="1" dirty="0" smtClean="0">
                <a:latin typeface="Verdana" pitchFamily="34" charset="0"/>
              </a:rPr>
              <a:t> </a:t>
            </a:r>
          </a:p>
        </p:txBody>
      </p:sp>
    </p:spTree>
    <p:extLst>
      <p:ext uri="{BB962C8B-B14F-4D97-AF65-F5344CB8AC3E}">
        <p14:creationId xmlns:p14="http://schemas.microsoft.com/office/powerpoint/2010/main" val="74038659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0241X-003-f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052513"/>
            <a:ext cx="6916738" cy="5322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611188" y="5876925"/>
            <a:ext cx="7848600" cy="215900"/>
          </a:xfrm>
          <a:prstGeom prst="rect">
            <a:avLst/>
          </a:prstGeom>
          <a:solidFill>
            <a:schemeClr val="bg1">
              <a:alpha val="38039"/>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endParaRPr lang="cs-CZ" altLang="cs-CZ" sz="800">
              <a:solidFill>
                <a:schemeClr val="tx1"/>
              </a:solidFill>
            </a:endParaRPr>
          </a:p>
        </p:txBody>
      </p:sp>
      <p:sp>
        <p:nvSpPr>
          <p:cNvPr id="6" name="Text Box 4"/>
          <p:cNvSpPr txBox="1">
            <a:spLocks noChangeArrowheads="1"/>
          </p:cNvSpPr>
          <p:nvPr/>
        </p:nvSpPr>
        <p:spPr bwMode="auto">
          <a:xfrm>
            <a:off x="4005263" y="6516688"/>
            <a:ext cx="44640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r">
              <a:spcBef>
                <a:spcPct val="50000"/>
              </a:spcBef>
            </a:pPr>
            <a:r>
              <a:rPr lang="en-US" altLang="cs-CZ" sz="700" i="1">
                <a:solidFill>
                  <a:schemeClr val="tx1"/>
                </a:solidFill>
              </a:rPr>
              <a:t>Downloaded from: StudentConsult (on 18 July 2006 08:13 AM)</a:t>
            </a:r>
          </a:p>
        </p:txBody>
      </p:sp>
      <p:sp>
        <p:nvSpPr>
          <p:cNvPr id="7" name="Text Box 5"/>
          <p:cNvSpPr txBox="1">
            <a:spLocks noChangeArrowheads="1"/>
          </p:cNvSpPr>
          <p:nvPr/>
        </p:nvSpPr>
        <p:spPr bwMode="auto">
          <a:xfrm>
            <a:off x="4000500" y="6645275"/>
            <a:ext cx="44640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algn="r">
              <a:spcBef>
                <a:spcPct val="50000"/>
              </a:spcBef>
            </a:pPr>
            <a:r>
              <a:rPr lang="en-US" altLang="cs-CZ" sz="700" i="1">
                <a:solidFill>
                  <a:schemeClr val="tx1"/>
                </a:solidFill>
              </a:rPr>
              <a:t>© 2005 Elsevier </a:t>
            </a:r>
          </a:p>
        </p:txBody>
      </p:sp>
      <p:pic>
        <p:nvPicPr>
          <p:cNvPr id="8" name="Picture 6" descr="top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9525"/>
            <a:ext cx="30194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ovéPole 8"/>
          <p:cNvSpPr txBox="1">
            <a:spLocks noChangeArrowheads="1"/>
          </p:cNvSpPr>
          <p:nvPr/>
        </p:nvSpPr>
        <p:spPr bwMode="auto">
          <a:xfrm>
            <a:off x="1571625" y="476250"/>
            <a:ext cx="62722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2"/>
                </a:solidFill>
                <a:latin typeface="Arial" charset="0"/>
              </a:defRPr>
            </a:lvl1pPr>
            <a:lvl2pPr marL="742950" indent="-285750" eaLnBrk="0" hangingPunct="0">
              <a:defRPr sz="4400">
                <a:solidFill>
                  <a:schemeClr val="tx2"/>
                </a:solidFill>
                <a:latin typeface="Arial" charset="0"/>
              </a:defRPr>
            </a:lvl2pPr>
            <a:lvl3pPr marL="1143000" indent="-228600" eaLnBrk="0" hangingPunct="0">
              <a:defRPr sz="4400">
                <a:solidFill>
                  <a:schemeClr val="tx2"/>
                </a:solidFill>
                <a:latin typeface="Arial" charset="0"/>
              </a:defRPr>
            </a:lvl3pPr>
            <a:lvl4pPr marL="1600200" indent="-228600" eaLnBrk="0" hangingPunct="0">
              <a:defRPr sz="4400">
                <a:solidFill>
                  <a:schemeClr val="tx2"/>
                </a:solidFill>
                <a:latin typeface="Arial" charset="0"/>
              </a:defRPr>
            </a:lvl4pPr>
            <a:lvl5pPr marL="2057400" indent="-228600" eaLnBrk="0" hangingPunct="0">
              <a:defRPr sz="4400">
                <a:solidFill>
                  <a:schemeClr val="tx2"/>
                </a:solidFill>
                <a:latin typeface="Arial" charset="0"/>
              </a:defRPr>
            </a:lvl5pPr>
            <a:lvl6pPr marL="2514600" indent="-228600" algn="ctr" eaLnBrk="0" fontAlgn="base" hangingPunct="0">
              <a:spcBef>
                <a:spcPct val="0"/>
              </a:spcBef>
              <a:spcAft>
                <a:spcPct val="0"/>
              </a:spcAft>
              <a:defRPr sz="4400">
                <a:solidFill>
                  <a:schemeClr val="tx2"/>
                </a:solidFill>
                <a:latin typeface="Arial" charset="0"/>
              </a:defRPr>
            </a:lvl6pPr>
            <a:lvl7pPr marL="2971800" indent="-228600" algn="ctr" eaLnBrk="0" fontAlgn="base" hangingPunct="0">
              <a:spcBef>
                <a:spcPct val="0"/>
              </a:spcBef>
              <a:spcAft>
                <a:spcPct val="0"/>
              </a:spcAft>
              <a:defRPr sz="4400">
                <a:solidFill>
                  <a:schemeClr val="tx2"/>
                </a:solidFill>
                <a:latin typeface="Arial" charset="0"/>
              </a:defRPr>
            </a:lvl7pPr>
            <a:lvl8pPr marL="3429000" indent="-228600" algn="ctr" eaLnBrk="0" fontAlgn="base" hangingPunct="0">
              <a:spcBef>
                <a:spcPct val="0"/>
              </a:spcBef>
              <a:spcAft>
                <a:spcPct val="0"/>
              </a:spcAft>
              <a:defRPr sz="4400">
                <a:solidFill>
                  <a:schemeClr val="tx2"/>
                </a:solidFill>
                <a:latin typeface="Arial" charset="0"/>
              </a:defRPr>
            </a:lvl8pPr>
            <a:lvl9pPr marL="3886200" indent="-228600" algn="ctr" eaLnBrk="0" fontAlgn="base" hangingPunct="0">
              <a:spcBef>
                <a:spcPct val="0"/>
              </a:spcBef>
              <a:spcAft>
                <a:spcPct val="0"/>
              </a:spcAft>
              <a:defRPr sz="4400">
                <a:solidFill>
                  <a:schemeClr val="tx2"/>
                </a:solidFill>
                <a:latin typeface="Arial" charset="0"/>
              </a:defRPr>
            </a:lvl9pPr>
          </a:lstStyle>
          <a:p>
            <a:pPr eaLnBrk="1" hangingPunct="1"/>
            <a:r>
              <a:rPr lang="cs-CZ" altLang="cs-CZ" sz="2400"/>
              <a:t>Vazba antigenu na HLA-I a HLA-II antigeny</a:t>
            </a:r>
          </a:p>
        </p:txBody>
      </p:sp>
    </p:spTree>
    <p:extLst>
      <p:ext uri="{BB962C8B-B14F-4D97-AF65-F5344CB8AC3E}">
        <p14:creationId xmlns:p14="http://schemas.microsoft.com/office/powerpoint/2010/main" val="8668543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9143999"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p:cNvSpPr txBox="1"/>
          <p:nvPr/>
        </p:nvSpPr>
        <p:spPr>
          <a:xfrm>
            <a:off x="22860" y="6401073"/>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123821117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HLA antigeny</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HLA – I</a:t>
            </a:r>
          </a:p>
          <a:p>
            <a:pPr lvl="2"/>
            <a:r>
              <a:rPr lang="cs-CZ" dirty="0"/>
              <a:t>Exprese na všech jaderných buňkách</a:t>
            </a:r>
          </a:p>
          <a:p>
            <a:pPr lvl="2"/>
            <a:r>
              <a:rPr lang="cs-CZ" dirty="0"/>
              <a:t>Prezentace antigenu CD8+ T lymfocytům</a:t>
            </a:r>
          </a:p>
          <a:p>
            <a:pPr lvl="2"/>
            <a:r>
              <a:rPr lang="cs-CZ" dirty="0"/>
              <a:t>Prezentované antigeny jsou produktem buněčné proteosyntézy</a:t>
            </a:r>
          </a:p>
          <a:p>
            <a:pPr lvl="2"/>
            <a:endParaRPr lang="cs-CZ" dirty="0" smtClean="0"/>
          </a:p>
          <a:p>
            <a:r>
              <a:rPr lang="cs-CZ" dirty="0" smtClean="0"/>
              <a:t>HLA-II</a:t>
            </a:r>
          </a:p>
          <a:p>
            <a:pPr lvl="2"/>
            <a:r>
              <a:rPr lang="cs-CZ" dirty="0" smtClean="0"/>
              <a:t>Prezentace na APC</a:t>
            </a:r>
          </a:p>
          <a:p>
            <a:pPr lvl="2"/>
            <a:r>
              <a:rPr lang="cs-CZ" dirty="0" smtClean="0"/>
              <a:t>Antigeny předkládány CD4+ T lymfocytům</a:t>
            </a:r>
          </a:p>
          <a:p>
            <a:pPr lvl="2"/>
            <a:r>
              <a:rPr lang="cs-CZ" dirty="0" smtClean="0"/>
              <a:t>Antigeny jsou exogenního původu</a:t>
            </a:r>
            <a:endParaRPr lang="cs-CZ" dirty="0"/>
          </a:p>
        </p:txBody>
      </p:sp>
    </p:spTree>
    <p:extLst>
      <p:ext uri="{BB962C8B-B14F-4D97-AF65-F5344CB8AC3E}">
        <p14:creationId xmlns:p14="http://schemas.microsoft.com/office/powerpoint/2010/main" val="3703149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6084168" y="5013344"/>
            <a:ext cx="2520000" cy="1512000"/>
          </a:xfrm>
          <a:prstGeom prst="rect">
            <a:avLst/>
          </a:prstGeom>
          <a:solidFill>
            <a:srgbClr val="6F972D"/>
          </a:solidFill>
        </p:spPr>
        <p:style>
          <a:lnRef idx="3">
            <a:schemeClr val="lt1"/>
          </a:lnRef>
          <a:fillRef idx="1">
            <a:schemeClr val="accent2"/>
          </a:fillRef>
          <a:effectRef idx="1">
            <a:schemeClr val="accent2"/>
          </a:effectRef>
          <a:fontRef idx="minor">
            <a:schemeClr val="lt1"/>
          </a:fontRef>
        </p:style>
        <p:txBody>
          <a:bodyPr wrap="square" tIns="79200" rtlCol="0" anchor="t" anchorCtr="0">
            <a:noAutofit/>
          </a:bodyPr>
          <a:lstStyle/>
          <a:p>
            <a:pPr algn="ctr"/>
            <a:r>
              <a:rPr lang="cs-CZ" b="1" dirty="0" smtClean="0"/>
              <a:t>anafylaxe</a:t>
            </a:r>
          </a:p>
          <a:p>
            <a:pPr algn="ctr"/>
            <a:r>
              <a:rPr lang="cs-CZ" sz="1400" b="1" i="1" dirty="0" smtClean="0"/>
              <a:t>zánět, </a:t>
            </a:r>
            <a:br>
              <a:rPr lang="cs-CZ" sz="1400" b="1" i="1" dirty="0" smtClean="0"/>
            </a:br>
            <a:r>
              <a:rPr lang="cs-CZ" sz="1400" b="1" i="1" dirty="0" smtClean="0"/>
              <a:t>přitahování  fagocytů</a:t>
            </a:r>
          </a:p>
          <a:p>
            <a:pPr algn="ctr"/>
            <a:endParaRPr lang="cs-CZ" sz="1600" dirty="0" smtClean="0"/>
          </a:p>
          <a:p>
            <a:pPr algn="ctr"/>
            <a:r>
              <a:rPr lang="cs-CZ" sz="1600" dirty="0" smtClean="0"/>
              <a:t>C4a, C3a, C5a</a:t>
            </a:r>
          </a:p>
        </p:txBody>
      </p:sp>
      <p:sp>
        <p:nvSpPr>
          <p:cNvPr id="3" name="TextovéPole 2"/>
          <p:cNvSpPr txBox="1"/>
          <p:nvPr/>
        </p:nvSpPr>
        <p:spPr>
          <a:xfrm>
            <a:off x="467544" y="5013344"/>
            <a:ext cx="2520000" cy="1512000"/>
          </a:xfrm>
          <a:prstGeom prst="rect">
            <a:avLst/>
          </a:prstGeom>
          <a:solidFill>
            <a:srgbClr val="957DB1"/>
          </a:solidFill>
        </p:spPr>
        <p:style>
          <a:lnRef idx="3">
            <a:schemeClr val="lt1"/>
          </a:lnRef>
          <a:fillRef idx="1">
            <a:schemeClr val="accent2"/>
          </a:fillRef>
          <a:effectRef idx="1">
            <a:schemeClr val="accent2"/>
          </a:effectRef>
          <a:fontRef idx="minor">
            <a:schemeClr val="lt1"/>
          </a:fontRef>
        </p:style>
        <p:txBody>
          <a:bodyPr wrap="square" tIns="79200" rtlCol="0" anchor="t" anchorCtr="0">
            <a:noAutofit/>
          </a:bodyPr>
          <a:lstStyle/>
          <a:p>
            <a:pPr algn="ctr"/>
            <a:r>
              <a:rPr lang="cs-CZ" b="1" dirty="0" smtClean="0"/>
              <a:t>Lytická cesta</a:t>
            </a:r>
          </a:p>
          <a:p>
            <a:pPr algn="ctr"/>
            <a:r>
              <a:rPr lang="cs-CZ" sz="1400" b="1" i="1" dirty="0" smtClean="0"/>
              <a:t>Formace komplexu atakujícího membránu, </a:t>
            </a:r>
          </a:p>
          <a:p>
            <a:pPr algn="ctr"/>
            <a:r>
              <a:rPr lang="cs-CZ" sz="1400" b="1" i="1" dirty="0" err="1" smtClean="0"/>
              <a:t>lýza</a:t>
            </a:r>
            <a:r>
              <a:rPr lang="cs-CZ" sz="1400" b="1" i="1" dirty="0" smtClean="0"/>
              <a:t> patogenu</a:t>
            </a:r>
          </a:p>
          <a:p>
            <a:pPr algn="ctr"/>
            <a:endParaRPr lang="cs-CZ" sz="1600" dirty="0" smtClean="0"/>
          </a:p>
          <a:p>
            <a:pPr algn="ctr"/>
            <a:r>
              <a:rPr lang="cs-CZ" sz="1600" dirty="0" smtClean="0"/>
              <a:t>C5b, C6, C7, C8, C9</a:t>
            </a:r>
          </a:p>
        </p:txBody>
      </p:sp>
      <p:sp>
        <p:nvSpPr>
          <p:cNvPr id="4" name="TextovéPole 3"/>
          <p:cNvSpPr txBox="1"/>
          <p:nvPr/>
        </p:nvSpPr>
        <p:spPr>
          <a:xfrm>
            <a:off x="3276136" y="5013344"/>
            <a:ext cx="2520000" cy="1512000"/>
          </a:xfrm>
          <a:prstGeom prst="rect">
            <a:avLst/>
          </a:prstGeom>
          <a:solidFill>
            <a:schemeClr val="accent5">
              <a:lumMod val="75000"/>
            </a:schemeClr>
          </a:solidFill>
        </p:spPr>
        <p:style>
          <a:lnRef idx="3">
            <a:schemeClr val="lt1"/>
          </a:lnRef>
          <a:fillRef idx="1">
            <a:schemeClr val="accent2"/>
          </a:fillRef>
          <a:effectRef idx="1">
            <a:schemeClr val="accent2"/>
          </a:effectRef>
          <a:fontRef idx="minor">
            <a:schemeClr val="lt1"/>
          </a:fontRef>
        </p:style>
        <p:txBody>
          <a:bodyPr wrap="square" tIns="79200" rtlCol="0" anchor="t" anchorCtr="0">
            <a:noAutofit/>
          </a:bodyPr>
          <a:lstStyle/>
          <a:p>
            <a:pPr algn="ctr"/>
            <a:r>
              <a:rPr lang="cs-CZ" b="1" dirty="0" err="1" smtClean="0"/>
              <a:t>opsonizace</a:t>
            </a:r>
            <a:endParaRPr lang="cs-CZ" b="1" dirty="0" smtClean="0"/>
          </a:p>
          <a:p>
            <a:pPr algn="ctr"/>
            <a:r>
              <a:rPr lang="cs-CZ" sz="1400" b="1" i="1" dirty="0" smtClean="0"/>
              <a:t>fagocytóza</a:t>
            </a:r>
          </a:p>
          <a:p>
            <a:pPr algn="ctr"/>
            <a:endParaRPr lang="cs-CZ" sz="1600" dirty="0" smtClean="0"/>
          </a:p>
          <a:p>
            <a:pPr algn="ctr"/>
            <a:endParaRPr lang="cs-CZ" sz="1600" dirty="0" smtClean="0"/>
          </a:p>
          <a:p>
            <a:pPr algn="ctr"/>
            <a:r>
              <a:rPr lang="cs-CZ" sz="1600" dirty="0" smtClean="0"/>
              <a:t>C3b</a:t>
            </a:r>
          </a:p>
        </p:txBody>
      </p:sp>
      <p:grpSp>
        <p:nvGrpSpPr>
          <p:cNvPr id="5" name="Skupina 33"/>
          <p:cNvGrpSpPr/>
          <p:nvPr/>
        </p:nvGrpSpPr>
        <p:grpSpPr>
          <a:xfrm>
            <a:off x="467544" y="692696"/>
            <a:ext cx="2520000" cy="2592000"/>
            <a:chOff x="467544" y="692696"/>
            <a:chExt cx="2520000" cy="1800000"/>
          </a:xfrm>
        </p:grpSpPr>
        <p:sp>
          <p:nvSpPr>
            <p:cNvPr id="6" name="TextovéPole 5"/>
            <p:cNvSpPr txBox="1"/>
            <p:nvPr/>
          </p:nvSpPr>
          <p:spPr>
            <a:xfrm>
              <a:off x="467544" y="692696"/>
              <a:ext cx="2520000" cy="1800000"/>
            </a:xfrm>
            <a:prstGeom prst="downArrowCallout">
              <a:avLst>
                <a:gd name="adj1" fmla="val 50000"/>
                <a:gd name="adj2" fmla="val 40551"/>
                <a:gd name="adj3" fmla="val 21230"/>
                <a:gd name="adj4" fmla="val 73224"/>
              </a:avLst>
            </a:prstGeom>
            <a:solidFill>
              <a:srgbClr val="F2B800"/>
            </a:solidFill>
          </p:spPr>
          <p:style>
            <a:lnRef idx="3">
              <a:schemeClr val="lt1"/>
            </a:lnRef>
            <a:fillRef idx="1">
              <a:schemeClr val="accent2"/>
            </a:fillRef>
            <a:effectRef idx="1">
              <a:schemeClr val="accent2"/>
            </a:effectRef>
            <a:fontRef idx="minor">
              <a:schemeClr val="lt1"/>
            </a:fontRef>
          </p:style>
          <p:txBody>
            <a:bodyPr wrap="square" tIns="79200" rtlCol="0" anchor="t" anchorCtr="0">
              <a:noAutofit/>
            </a:bodyPr>
            <a:lstStyle/>
            <a:p>
              <a:pPr algn="ctr"/>
              <a:r>
                <a:rPr lang="cs-CZ" b="1" dirty="0" smtClean="0">
                  <a:solidFill>
                    <a:schemeClr val="tx1"/>
                  </a:solidFill>
                </a:rPr>
                <a:t>Alternativní cesta</a:t>
              </a:r>
            </a:p>
            <a:p>
              <a:pPr algn="ctr"/>
              <a:r>
                <a:rPr lang="cs-CZ" sz="1400" b="1" i="1" dirty="0" smtClean="0">
                  <a:solidFill>
                    <a:schemeClr val="tx1"/>
                  </a:solidFill>
                </a:rPr>
                <a:t>Spontánní aktivace</a:t>
              </a:r>
            </a:p>
            <a:p>
              <a:pPr algn="ctr"/>
              <a:endParaRPr lang="cs-CZ" sz="1600" dirty="0" smtClean="0">
                <a:solidFill>
                  <a:schemeClr val="tx1"/>
                </a:solidFill>
              </a:endParaRPr>
            </a:p>
            <a:p>
              <a:pPr algn="ctr">
                <a:lnSpc>
                  <a:spcPct val="130000"/>
                </a:lnSpc>
              </a:pPr>
              <a:r>
                <a:rPr lang="cs-CZ" sz="1600" dirty="0" smtClean="0">
                  <a:solidFill>
                    <a:schemeClr val="tx1"/>
                  </a:solidFill>
                </a:rPr>
                <a:t>C3	  C3b</a:t>
              </a:r>
            </a:p>
            <a:p>
              <a:pPr algn="ctr">
                <a:lnSpc>
                  <a:spcPct val="130000"/>
                </a:lnSpc>
              </a:pPr>
              <a:r>
                <a:rPr lang="cs-CZ" sz="1600" dirty="0" err="1" smtClean="0">
                  <a:solidFill>
                    <a:schemeClr val="tx1"/>
                  </a:solidFill>
                </a:rPr>
                <a:t>Bf</a:t>
              </a:r>
              <a:r>
                <a:rPr lang="cs-CZ" sz="1600" dirty="0" smtClean="0">
                  <a:solidFill>
                    <a:schemeClr val="tx1"/>
                  </a:solidFill>
                </a:rPr>
                <a:t>     </a:t>
              </a:r>
              <a:r>
                <a:rPr lang="cs-CZ" sz="1600" baseline="30000" dirty="0" smtClean="0">
                  <a:solidFill>
                    <a:schemeClr val="tx1"/>
                  </a:solidFill>
                </a:rPr>
                <a:t>Factor D</a:t>
              </a:r>
              <a:r>
                <a:rPr lang="cs-CZ" sz="1600" dirty="0" smtClean="0">
                  <a:solidFill>
                    <a:schemeClr val="tx1"/>
                  </a:solidFill>
                </a:rPr>
                <a:t>    </a:t>
              </a:r>
              <a:r>
                <a:rPr lang="cs-CZ" sz="1600" dirty="0" err="1" smtClean="0">
                  <a:solidFill>
                    <a:schemeClr val="tx1"/>
                  </a:solidFill>
                </a:rPr>
                <a:t>Bb</a:t>
              </a:r>
              <a:endParaRPr lang="cs-CZ" sz="1600" dirty="0" smtClean="0">
                <a:solidFill>
                  <a:schemeClr val="tx1"/>
                </a:solidFill>
              </a:endParaRPr>
            </a:p>
          </p:txBody>
        </p:sp>
        <p:cxnSp>
          <p:nvCxnSpPr>
            <p:cNvPr id="7" name="Přímá spojovací šipka 23"/>
            <p:cNvCxnSpPr/>
            <p:nvPr/>
          </p:nvCxnSpPr>
          <p:spPr>
            <a:xfrm>
              <a:off x="1475656" y="1382772"/>
              <a:ext cx="504056" cy="0"/>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Přímá spojovací šipka 25"/>
            <p:cNvCxnSpPr/>
            <p:nvPr/>
          </p:nvCxnSpPr>
          <p:spPr>
            <a:xfrm>
              <a:off x="1475656" y="1642802"/>
              <a:ext cx="504056" cy="0"/>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Skupina 32"/>
          <p:cNvGrpSpPr/>
          <p:nvPr/>
        </p:nvGrpSpPr>
        <p:grpSpPr>
          <a:xfrm>
            <a:off x="3276136" y="692696"/>
            <a:ext cx="2520000" cy="2592000"/>
            <a:chOff x="3276136" y="692696"/>
            <a:chExt cx="2520000" cy="1800000"/>
          </a:xfrm>
        </p:grpSpPr>
        <p:sp>
          <p:nvSpPr>
            <p:cNvPr id="10" name="TextovéPole 9"/>
            <p:cNvSpPr txBox="1"/>
            <p:nvPr/>
          </p:nvSpPr>
          <p:spPr>
            <a:xfrm>
              <a:off x="3276136" y="692696"/>
              <a:ext cx="2520000" cy="1800000"/>
            </a:xfrm>
            <a:prstGeom prst="downArrowCallout">
              <a:avLst>
                <a:gd name="adj1" fmla="val 50000"/>
                <a:gd name="adj2" fmla="val 39609"/>
                <a:gd name="adj3" fmla="val 21701"/>
                <a:gd name="adj4" fmla="val 72766"/>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wrap="square" tIns="79200" rtlCol="0" anchor="t" anchorCtr="0">
              <a:noAutofit/>
            </a:bodyPr>
            <a:lstStyle/>
            <a:p>
              <a:pPr algn="ctr"/>
              <a:r>
                <a:rPr lang="cs-CZ" b="1" dirty="0" err="1" smtClean="0">
                  <a:solidFill>
                    <a:schemeClr val="tx1"/>
                  </a:solidFill>
                </a:rPr>
                <a:t>Lektinová</a:t>
              </a:r>
              <a:r>
                <a:rPr lang="cs-CZ" b="1" dirty="0" smtClean="0">
                  <a:solidFill>
                    <a:schemeClr val="tx1"/>
                  </a:solidFill>
                </a:rPr>
                <a:t> cesta</a:t>
              </a:r>
            </a:p>
            <a:p>
              <a:pPr algn="ctr"/>
              <a:r>
                <a:rPr lang="cs-CZ" sz="1400" b="1" i="1" dirty="0" smtClean="0">
                  <a:solidFill>
                    <a:schemeClr val="tx1"/>
                  </a:solidFill>
                </a:rPr>
                <a:t>Vazba manózy</a:t>
              </a:r>
            </a:p>
            <a:p>
              <a:pPr algn="ctr"/>
              <a:r>
                <a:rPr lang="cs-CZ" sz="1600" dirty="0" smtClean="0">
                  <a:solidFill>
                    <a:schemeClr val="tx1"/>
                  </a:solidFill>
                </a:rPr>
                <a:t>MBL</a:t>
              </a:r>
            </a:p>
            <a:p>
              <a:pPr algn="ctr"/>
              <a:r>
                <a:rPr lang="cs-CZ" sz="1600" dirty="0" smtClean="0">
                  <a:solidFill>
                    <a:schemeClr val="tx1"/>
                  </a:solidFill>
                </a:rPr>
                <a:t>MASP-1</a:t>
              </a:r>
            </a:p>
            <a:p>
              <a:pPr algn="ctr"/>
              <a:r>
                <a:rPr lang="cs-CZ" sz="1600" dirty="0" smtClean="0">
                  <a:solidFill>
                    <a:schemeClr val="tx1"/>
                  </a:solidFill>
                </a:rPr>
                <a:t>MASP-2</a:t>
              </a:r>
            </a:p>
            <a:p>
              <a:pPr algn="ctr"/>
              <a:r>
                <a:rPr lang="cs-CZ" sz="1600" dirty="0" smtClean="0">
                  <a:solidFill>
                    <a:schemeClr val="tx1"/>
                  </a:solidFill>
                </a:rPr>
                <a:t>C4/C2	        C4b/C2b</a:t>
              </a:r>
            </a:p>
          </p:txBody>
        </p:sp>
        <p:cxnSp>
          <p:nvCxnSpPr>
            <p:cNvPr id="11" name="Přímá spojovací šipka 27"/>
            <p:cNvCxnSpPr/>
            <p:nvPr/>
          </p:nvCxnSpPr>
          <p:spPr>
            <a:xfrm>
              <a:off x="4140232" y="1692807"/>
              <a:ext cx="576064" cy="0"/>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Skupina 31"/>
          <p:cNvGrpSpPr/>
          <p:nvPr/>
        </p:nvGrpSpPr>
        <p:grpSpPr>
          <a:xfrm>
            <a:off x="6084448" y="692896"/>
            <a:ext cx="2520000" cy="2592000"/>
            <a:chOff x="6084448" y="692696"/>
            <a:chExt cx="2520000" cy="1800000"/>
          </a:xfrm>
        </p:grpSpPr>
        <p:sp>
          <p:nvSpPr>
            <p:cNvPr id="13" name="TextovéPole 12"/>
            <p:cNvSpPr txBox="1"/>
            <p:nvPr/>
          </p:nvSpPr>
          <p:spPr>
            <a:xfrm>
              <a:off x="6084448" y="692696"/>
              <a:ext cx="2520000" cy="1800000"/>
            </a:xfrm>
            <a:prstGeom prst="downArrowCallout">
              <a:avLst>
                <a:gd name="adj1" fmla="val 49058"/>
                <a:gd name="adj2" fmla="val 37724"/>
                <a:gd name="adj3" fmla="val 21701"/>
                <a:gd name="adj4" fmla="val 72766"/>
              </a:avLst>
            </a:prstGeom>
            <a:solidFill>
              <a:schemeClr val="accent2"/>
            </a:solidFill>
          </p:spPr>
          <p:style>
            <a:lnRef idx="3">
              <a:schemeClr val="lt1"/>
            </a:lnRef>
            <a:fillRef idx="1">
              <a:schemeClr val="accent2"/>
            </a:fillRef>
            <a:effectRef idx="1">
              <a:schemeClr val="accent2"/>
            </a:effectRef>
            <a:fontRef idx="minor">
              <a:schemeClr val="lt1"/>
            </a:fontRef>
          </p:style>
          <p:txBody>
            <a:bodyPr wrap="square" tIns="79200" rtlCol="0" anchor="t" anchorCtr="0">
              <a:noAutofit/>
            </a:bodyPr>
            <a:lstStyle/>
            <a:p>
              <a:pPr algn="ctr"/>
              <a:r>
                <a:rPr lang="cs-CZ" b="1" dirty="0">
                  <a:solidFill>
                    <a:schemeClr val="tx1"/>
                  </a:solidFill>
                </a:rPr>
                <a:t>K</a:t>
              </a:r>
              <a:r>
                <a:rPr lang="cs-CZ" b="1" dirty="0" smtClean="0">
                  <a:solidFill>
                    <a:schemeClr val="tx1"/>
                  </a:solidFill>
                </a:rPr>
                <a:t>lasická cesta</a:t>
              </a:r>
            </a:p>
            <a:p>
              <a:pPr algn="ctr"/>
              <a:r>
                <a:rPr lang="cs-CZ" sz="1400" b="1" dirty="0" smtClean="0">
                  <a:solidFill>
                    <a:schemeClr val="tx1"/>
                  </a:solidFill>
                </a:rPr>
                <a:t>Vazba protilátek</a:t>
              </a:r>
            </a:p>
            <a:p>
              <a:pPr algn="ctr"/>
              <a:endParaRPr lang="cs-CZ" sz="1600" dirty="0" smtClean="0">
                <a:solidFill>
                  <a:schemeClr val="tx1"/>
                </a:solidFill>
              </a:endParaRPr>
            </a:p>
            <a:p>
              <a:pPr algn="ctr"/>
              <a:r>
                <a:rPr lang="cs-CZ" sz="1600" dirty="0" smtClean="0">
                  <a:solidFill>
                    <a:schemeClr val="tx1"/>
                  </a:solidFill>
                </a:rPr>
                <a:t>C1q/r</a:t>
              </a:r>
              <a:r>
                <a:rPr lang="cs-CZ" sz="1600" baseline="-25000" dirty="0" smtClean="0">
                  <a:solidFill>
                    <a:schemeClr val="tx1"/>
                  </a:solidFill>
                </a:rPr>
                <a:t>2</a:t>
              </a:r>
              <a:r>
                <a:rPr lang="cs-CZ" sz="1600" dirty="0" smtClean="0">
                  <a:solidFill>
                    <a:schemeClr val="tx1"/>
                  </a:solidFill>
                </a:rPr>
                <a:t>/s</a:t>
              </a:r>
              <a:r>
                <a:rPr lang="cs-CZ" sz="1600" baseline="-25000" dirty="0" smtClean="0">
                  <a:solidFill>
                    <a:schemeClr val="tx1"/>
                  </a:solidFill>
                </a:rPr>
                <a:t>2</a:t>
              </a:r>
              <a:endParaRPr lang="cs-CZ" sz="1600" dirty="0" smtClean="0">
                <a:solidFill>
                  <a:schemeClr val="tx1"/>
                </a:solidFill>
              </a:endParaRPr>
            </a:p>
            <a:p>
              <a:pPr algn="ctr"/>
              <a:endParaRPr lang="cs-CZ" sz="1600" dirty="0" smtClean="0">
                <a:solidFill>
                  <a:schemeClr val="tx1"/>
                </a:solidFill>
              </a:endParaRPr>
            </a:p>
            <a:p>
              <a:pPr algn="ctr"/>
              <a:r>
                <a:rPr lang="cs-CZ" sz="1600" dirty="0" smtClean="0">
                  <a:solidFill>
                    <a:schemeClr val="tx1"/>
                  </a:solidFill>
                </a:rPr>
                <a:t>C4/C2 	          C4b/C2b</a:t>
              </a:r>
            </a:p>
          </p:txBody>
        </p:sp>
        <p:cxnSp>
          <p:nvCxnSpPr>
            <p:cNvPr id="14" name="Přímá spojovací šipka 30"/>
            <p:cNvCxnSpPr/>
            <p:nvPr/>
          </p:nvCxnSpPr>
          <p:spPr>
            <a:xfrm>
              <a:off x="6948264" y="1692668"/>
              <a:ext cx="576064" cy="0"/>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Skupina 39"/>
          <p:cNvGrpSpPr/>
          <p:nvPr/>
        </p:nvGrpSpPr>
        <p:grpSpPr>
          <a:xfrm>
            <a:off x="539552" y="3393072"/>
            <a:ext cx="8064896" cy="684000"/>
            <a:chOff x="3276136" y="3573056"/>
            <a:chExt cx="2520000" cy="684000"/>
          </a:xfrm>
        </p:grpSpPr>
        <p:sp>
          <p:nvSpPr>
            <p:cNvPr id="16" name="TextovéPole 15"/>
            <p:cNvSpPr txBox="1"/>
            <p:nvPr/>
          </p:nvSpPr>
          <p:spPr>
            <a:xfrm>
              <a:off x="3276136" y="3573056"/>
              <a:ext cx="2520000" cy="684000"/>
            </a:xfrm>
            <a:prstGeom prst="rect">
              <a:avLst/>
            </a:prstGeom>
            <a:solidFill>
              <a:schemeClr val="bg1">
                <a:lumMod val="85000"/>
              </a:schemeClr>
            </a:solidFill>
          </p:spPr>
          <p:style>
            <a:lnRef idx="3">
              <a:schemeClr val="lt1"/>
            </a:lnRef>
            <a:fillRef idx="1">
              <a:schemeClr val="accent2"/>
            </a:fillRef>
            <a:effectRef idx="1">
              <a:schemeClr val="accent2"/>
            </a:effectRef>
            <a:fontRef idx="minor">
              <a:schemeClr val="lt1"/>
            </a:fontRef>
          </p:style>
          <p:txBody>
            <a:bodyPr wrap="square" tIns="79200" rtlCol="0" anchor="ctr" anchorCtr="0">
              <a:noAutofit/>
            </a:bodyPr>
            <a:lstStyle/>
            <a:p>
              <a:pPr algn="ctr">
                <a:lnSpc>
                  <a:spcPct val="110000"/>
                </a:lnSpc>
              </a:pPr>
              <a:r>
                <a:rPr lang="cs-CZ" sz="1600" b="1" dirty="0" smtClean="0">
                  <a:solidFill>
                    <a:schemeClr val="tx1"/>
                  </a:solidFill>
                </a:rPr>
                <a:t>C3 </a:t>
              </a:r>
              <a:r>
                <a:rPr lang="cs-CZ" sz="1600" b="1" dirty="0" err="1" smtClean="0">
                  <a:solidFill>
                    <a:schemeClr val="tx1"/>
                  </a:solidFill>
                </a:rPr>
                <a:t>convertáza</a:t>
              </a:r>
              <a:endParaRPr lang="cs-CZ" sz="1600" b="1" dirty="0" smtClean="0">
                <a:solidFill>
                  <a:schemeClr val="tx1"/>
                </a:solidFill>
              </a:endParaRPr>
            </a:p>
            <a:p>
              <a:pPr algn="ctr">
                <a:lnSpc>
                  <a:spcPct val="110000"/>
                </a:lnSpc>
              </a:pPr>
              <a:r>
                <a:rPr lang="cs-CZ" sz="1600" dirty="0" smtClean="0">
                  <a:solidFill>
                    <a:schemeClr val="tx1"/>
                  </a:solidFill>
                </a:rPr>
                <a:t>C3	C3a + C3b</a:t>
              </a:r>
            </a:p>
          </p:txBody>
        </p:sp>
        <p:cxnSp>
          <p:nvCxnSpPr>
            <p:cNvPr id="17" name="Přímá spojovací šipka 34"/>
            <p:cNvCxnSpPr/>
            <p:nvPr/>
          </p:nvCxnSpPr>
          <p:spPr>
            <a:xfrm>
              <a:off x="4355936" y="4077072"/>
              <a:ext cx="180200" cy="40"/>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8" name="Šipka dolů 17"/>
          <p:cNvSpPr/>
          <p:nvPr/>
        </p:nvSpPr>
        <p:spPr>
          <a:xfrm>
            <a:off x="1763688" y="4149080"/>
            <a:ext cx="1440160" cy="792088"/>
          </a:xfrm>
          <a:prstGeom prst="downArrow">
            <a:avLst>
              <a:gd name="adj1" fmla="val 50000"/>
              <a:gd name="adj2" fmla="val 77678"/>
            </a:avLst>
          </a:prstGeom>
          <a:solidFill>
            <a:srgbClr val="957DB1"/>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cs-CZ"/>
          </a:p>
        </p:txBody>
      </p:sp>
      <p:sp>
        <p:nvSpPr>
          <p:cNvPr id="19" name="Šipka dolů 18"/>
          <p:cNvSpPr/>
          <p:nvPr/>
        </p:nvSpPr>
        <p:spPr>
          <a:xfrm>
            <a:off x="3851920" y="4149080"/>
            <a:ext cx="1440160" cy="792088"/>
          </a:xfrm>
          <a:prstGeom prst="downArrow">
            <a:avLst>
              <a:gd name="adj1" fmla="val 50000"/>
              <a:gd name="adj2" fmla="val 77678"/>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cs-CZ"/>
          </a:p>
        </p:txBody>
      </p:sp>
      <p:sp>
        <p:nvSpPr>
          <p:cNvPr id="20" name="Šipka dolů 19"/>
          <p:cNvSpPr/>
          <p:nvPr/>
        </p:nvSpPr>
        <p:spPr>
          <a:xfrm>
            <a:off x="5796136" y="4149080"/>
            <a:ext cx="1512168" cy="792088"/>
          </a:xfrm>
          <a:prstGeom prst="downArrow">
            <a:avLst>
              <a:gd name="adj1" fmla="val 50000"/>
              <a:gd name="adj2" fmla="val 77678"/>
            </a:avLst>
          </a:prstGeom>
          <a:solidFill>
            <a:srgbClr val="6F972D"/>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cs-CZ"/>
          </a:p>
        </p:txBody>
      </p:sp>
      <p:sp>
        <p:nvSpPr>
          <p:cNvPr id="21" name="TextovéPole 20"/>
          <p:cNvSpPr txBox="1"/>
          <p:nvPr/>
        </p:nvSpPr>
        <p:spPr>
          <a:xfrm>
            <a:off x="1259632" y="2699628"/>
            <a:ext cx="899605" cy="369332"/>
          </a:xfrm>
          <a:prstGeom prst="rect">
            <a:avLst/>
          </a:prstGeom>
          <a:noFill/>
        </p:spPr>
        <p:txBody>
          <a:bodyPr wrap="none" rtlCol="0">
            <a:spAutoFit/>
          </a:bodyPr>
          <a:lstStyle/>
          <a:p>
            <a:pPr algn="ctr"/>
            <a:r>
              <a:rPr lang="cs-CZ" b="1" dirty="0" smtClean="0"/>
              <a:t>C3b/</a:t>
            </a:r>
            <a:r>
              <a:rPr lang="cs-CZ" b="1" dirty="0" err="1" smtClean="0"/>
              <a:t>Bb</a:t>
            </a:r>
            <a:endParaRPr lang="cs-CZ" b="1" dirty="0"/>
          </a:p>
        </p:txBody>
      </p:sp>
      <p:sp>
        <p:nvSpPr>
          <p:cNvPr id="22" name="TextovéPole 21"/>
          <p:cNvSpPr txBox="1"/>
          <p:nvPr/>
        </p:nvSpPr>
        <p:spPr>
          <a:xfrm>
            <a:off x="4049941" y="2708920"/>
            <a:ext cx="1008609" cy="369332"/>
          </a:xfrm>
          <a:prstGeom prst="rect">
            <a:avLst/>
          </a:prstGeom>
          <a:noFill/>
        </p:spPr>
        <p:txBody>
          <a:bodyPr wrap="none" rtlCol="0">
            <a:spAutoFit/>
          </a:bodyPr>
          <a:lstStyle/>
          <a:p>
            <a:pPr algn="ctr"/>
            <a:r>
              <a:rPr lang="cs-CZ" b="1" dirty="0" smtClean="0"/>
              <a:t>C4b/C2b</a:t>
            </a:r>
            <a:endParaRPr lang="cs-CZ" b="1" dirty="0"/>
          </a:p>
        </p:txBody>
      </p:sp>
      <p:sp>
        <p:nvSpPr>
          <p:cNvPr id="23" name="TextovéPole 22"/>
          <p:cNvSpPr txBox="1"/>
          <p:nvPr/>
        </p:nvSpPr>
        <p:spPr>
          <a:xfrm>
            <a:off x="6804248" y="2708920"/>
            <a:ext cx="1008609" cy="369332"/>
          </a:xfrm>
          <a:prstGeom prst="rect">
            <a:avLst/>
          </a:prstGeom>
          <a:noFill/>
        </p:spPr>
        <p:txBody>
          <a:bodyPr wrap="none" rtlCol="0">
            <a:spAutoFit/>
          </a:bodyPr>
          <a:lstStyle/>
          <a:p>
            <a:pPr algn="ctr"/>
            <a:r>
              <a:rPr lang="cs-CZ" b="1" dirty="0" smtClean="0"/>
              <a:t>C4b/C2b</a:t>
            </a:r>
            <a:endParaRPr lang="cs-CZ" b="1" dirty="0"/>
          </a:p>
        </p:txBody>
      </p:sp>
      <p:grpSp>
        <p:nvGrpSpPr>
          <p:cNvPr id="24" name="Skupina 54"/>
          <p:cNvGrpSpPr/>
          <p:nvPr/>
        </p:nvGrpSpPr>
        <p:grpSpPr>
          <a:xfrm>
            <a:off x="475902" y="4284385"/>
            <a:ext cx="1431802" cy="584775"/>
            <a:chOff x="7923796" y="4150821"/>
            <a:chExt cx="1431802" cy="584775"/>
          </a:xfrm>
        </p:grpSpPr>
        <p:sp>
          <p:nvSpPr>
            <p:cNvPr id="25" name="TextovéPole 24"/>
            <p:cNvSpPr txBox="1"/>
            <p:nvPr/>
          </p:nvSpPr>
          <p:spPr>
            <a:xfrm>
              <a:off x="7923796" y="4150821"/>
              <a:ext cx="1431802" cy="584775"/>
            </a:xfrm>
            <a:prstGeom prst="rect">
              <a:avLst/>
            </a:prstGeom>
            <a:noFill/>
          </p:spPr>
          <p:txBody>
            <a:bodyPr wrap="none" rtlCol="0">
              <a:spAutoFit/>
            </a:bodyPr>
            <a:lstStyle/>
            <a:p>
              <a:pPr algn="ctr"/>
              <a:r>
                <a:rPr lang="cs-CZ" sz="1600" b="1" dirty="0" smtClean="0"/>
                <a:t>C5 </a:t>
              </a:r>
              <a:r>
                <a:rPr lang="cs-CZ" sz="1600" b="1" dirty="0" err="1" smtClean="0"/>
                <a:t>convertase</a:t>
              </a:r>
              <a:endParaRPr lang="cs-CZ" sz="1600" b="1" dirty="0" smtClean="0"/>
            </a:p>
            <a:p>
              <a:pPr algn="ctr"/>
              <a:r>
                <a:rPr lang="cs-CZ" sz="1600" b="1" dirty="0" smtClean="0"/>
                <a:t>C5	C5b</a:t>
              </a:r>
              <a:endParaRPr lang="cs-CZ" sz="1600" b="1" dirty="0"/>
            </a:p>
          </p:txBody>
        </p:sp>
        <p:cxnSp>
          <p:nvCxnSpPr>
            <p:cNvPr id="26" name="Přímá spojovací šipka 52"/>
            <p:cNvCxnSpPr/>
            <p:nvPr/>
          </p:nvCxnSpPr>
          <p:spPr>
            <a:xfrm>
              <a:off x="8316416" y="4581128"/>
              <a:ext cx="504696" cy="0"/>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7" name="Nadpis 28"/>
          <p:cNvSpPr txBox="1">
            <a:spLocks/>
          </p:cNvSpPr>
          <p:nvPr/>
        </p:nvSpPr>
        <p:spPr>
          <a:xfrm>
            <a:off x="467544" y="0"/>
            <a:ext cx="8229600" cy="8367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mtClean="0"/>
              <a:t>Komplementový systém</a:t>
            </a:r>
            <a:endParaRPr lang="cs-CZ" dirty="0"/>
          </a:p>
        </p:txBody>
      </p:sp>
    </p:spTree>
    <p:extLst>
      <p:ext uri="{BB962C8B-B14F-4D97-AF65-F5344CB8AC3E}">
        <p14:creationId xmlns:p14="http://schemas.microsoft.com/office/powerpoint/2010/main" val="4372655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50825" y="274638"/>
            <a:ext cx="8642350" cy="1143000"/>
          </a:xfrm>
        </p:spPr>
        <p:txBody>
          <a:bodyPr/>
          <a:lstStyle/>
          <a:p>
            <a:r>
              <a:rPr lang="cs-CZ" sz="2800">
                <a:solidFill>
                  <a:schemeClr val="accent2"/>
                </a:solidFill>
                <a:latin typeface="Verdana" pitchFamily="34" charset="0"/>
              </a:rPr>
              <a:t>Charakteristika interakcí mezi MHC a peptidy</a:t>
            </a:r>
          </a:p>
        </p:txBody>
      </p:sp>
      <p:sp>
        <p:nvSpPr>
          <p:cNvPr id="23555" name="Rectangle 3"/>
          <p:cNvSpPr>
            <a:spLocks noGrp="1" noChangeArrowheads="1"/>
          </p:cNvSpPr>
          <p:nvPr>
            <p:ph type="body" idx="1"/>
          </p:nvPr>
        </p:nvSpPr>
        <p:spPr/>
        <p:txBody>
          <a:bodyPr/>
          <a:lstStyle/>
          <a:p>
            <a:endParaRPr lang="cs-CZ" sz="2400">
              <a:latin typeface="Tahoma" pitchFamily="34" charset="0"/>
            </a:endParaRPr>
          </a:p>
          <a:p>
            <a:r>
              <a:rPr lang="cs-CZ" sz="2400">
                <a:latin typeface="Tahoma" pitchFamily="34" charset="0"/>
              </a:rPr>
              <a:t>MHC molekuly neodlišují peptidy vlastní a cizí</a:t>
            </a:r>
          </a:p>
          <a:p>
            <a:pPr>
              <a:buFontTx/>
              <a:buNone/>
            </a:pPr>
            <a:endParaRPr lang="cs-CZ" sz="2400">
              <a:latin typeface="Tahoma" pitchFamily="34" charset="0"/>
            </a:endParaRPr>
          </a:p>
          <a:p>
            <a:r>
              <a:rPr lang="cs-CZ" sz="2400">
                <a:latin typeface="Tahoma" pitchFamily="34" charset="0"/>
              </a:rPr>
              <a:t>MHC molekuly vážou řadu strukturálně podobných peptidů (</a:t>
            </a:r>
            <a:r>
              <a:rPr lang="cs-CZ" sz="2400" b="1">
                <a:latin typeface="Tahoma" pitchFamily="34" charset="0"/>
              </a:rPr>
              <a:t>x</a:t>
            </a:r>
            <a:r>
              <a:rPr lang="cs-CZ" sz="2400">
                <a:latin typeface="Tahoma" pitchFamily="34" charset="0"/>
              </a:rPr>
              <a:t> TCR-epitop)</a:t>
            </a:r>
          </a:p>
          <a:p>
            <a:endParaRPr lang="cs-CZ" sz="2400">
              <a:latin typeface="Tahoma" pitchFamily="34" charset="0"/>
            </a:endParaRPr>
          </a:p>
          <a:p>
            <a:r>
              <a:rPr lang="cs-CZ" sz="2400">
                <a:latin typeface="Tahoma" pitchFamily="34" charset="0"/>
              </a:rPr>
              <a:t>Vazba je nekovalentní, ligand pro MHC I sestává z 8-11 aminokyselin, pro MHC II cca z 10-30 </a:t>
            </a:r>
          </a:p>
          <a:p>
            <a:endParaRPr lang="cs-CZ" sz="2400">
              <a:latin typeface="Tahoma" pitchFamily="34" charset="0"/>
            </a:endParaRPr>
          </a:p>
          <a:p>
            <a:endParaRPr lang="cs-CZ" sz="2400">
              <a:latin typeface="Tahoma" pitchFamily="34" charset="0"/>
            </a:endParaRPr>
          </a:p>
        </p:txBody>
      </p:sp>
    </p:spTree>
    <p:extLst>
      <p:ext uri="{BB962C8B-B14F-4D97-AF65-F5344CB8AC3E}">
        <p14:creationId xmlns:p14="http://schemas.microsoft.com/office/powerpoint/2010/main" val="317453940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0241X-003-f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938" y="980728"/>
            <a:ext cx="6350000" cy="451202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47" name="Text Box 3"/>
          <p:cNvSpPr txBox="1">
            <a:spLocks noChangeArrowheads="1"/>
          </p:cNvSpPr>
          <p:nvPr/>
        </p:nvSpPr>
        <p:spPr bwMode="auto">
          <a:xfrm>
            <a:off x="611188" y="5876925"/>
            <a:ext cx="7848600" cy="215900"/>
          </a:xfrm>
          <a:prstGeom prst="rect">
            <a:avLst/>
          </a:prstGeom>
          <a:solidFill>
            <a:schemeClr val="bg1">
              <a:alpha val="38039"/>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lvl1pPr eaLnBrk="0" hangingPunct="0">
              <a:defRPr sz="2800">
                <a:solidFill>
                  <a:schemeClr val="tx1"/>
                </a:solidFill>
                <a:latin typeface="Tahoma" pitchFamily="34" charset="0"/>
              </a:defRPr>
            </a:lvl1pPr>
            <a:lvl2pPr marL="742950" indent="-285750" eaLnBrk="0" hangingPunct="0">
              <a:defRPr sz="2800">
                <a:solidFill>
                  <a:schemeClr val="tx1"/>
                </a:solidFill>
                <a:latin typeface="Tahoma" pitchFamily="34" charset="0"/>
              </a:defRPr>
            </a:lvl2pPr>
            <a:lvl3pPr marL="1143000" indent="-228600" eaLnBrk="0" hangingPunct="0">
              <a:defRPr sz="2800">
                <a:solidFill>
                  <a:schemeClr val="tx1"/>
                </a:solidFill>
                <a:latin typeface="Tahoma" pitchFamily="34" charset="0"/>
              </a:defRPr>
            </a:lvl3pPr>
            <a:lvl4pPr marL="1600200" indent="-228600" eaLnBrk="0" hangingPunct="0">
              <a:defRPr sz="2800">
                <a:solidFill>
                  <a:schemeClr val="tx1"/>
                </a:solidFill>
                <a:latin typeface="Tahoma" pitchFamily="34" charset="0"/>
              </a:defRPr>
            </a:lvl4pPr>
            <a:lvl5pPr marL="2057400" indent="-228600" eaLnBrk="0" hangingPunct="0">
              <a:defRPr sz="2800">
                <a:solidFill>
                  <a:schemeClr val="tx1"/>
                </a:solidFill>
                <a:latin typeface="Tahoma" pitchFamily="34" charset="0"/>
              </a:defRPr>
            </a:lvl5pPr>
            <a:lvl6pPr marL="2514600" indent="-228600" eaLnBrk="0" fontAlgn="base" hangingPunct="0">
              <a:spcBef>
                <a:spcPct val="0"/>
              </a:spcBef>
              <a:spcAft>
                <a:spcPct val="0"/>
              </a:spcAft>
              <a:defRPr sz="2800">
                <a:solidFill>
                  <a:schemeClr val="tx1"/>
                </a:solidFill>
                <a:latin typeface="Tahoma" pitchFamily="34" charset="0"/>
              </a:defRPr>
            </a:lvl6pPr>
            <a:lvl7pPr marL="2971800" indent="-228600" eaLnBrk="0" fontAlgn="base" hangingPunct="0">
              <a:spcBef>
                <a:spcPct val="0"/>
              </a:spcBef>
              <a:spcAft>
                <a:spcPct val="0"/>
              </a:spcAft>
              <a:defRPr sz="2800">
                <a:solidFill>
                  <a:schemeClr val="tx1"/>
                </a:solidFill>
                <a:latin typeface="Tahoma" pitchFamily="34" charset="0"/>
              </a:defRPr>
            </a:lvl7pPr>
            <a:lvl8pPr marL="3429000" indent="-228600" eaLnBrk="0" fontAlgn="base" hangingPunct="0">
              <a:spcBef>
                <a:spcPct val="0"/>
              </a:spcBef>
              <a:spcAft>
                <a:spcPct val="0"/>
              </a:spcAft>
              <a:defRPr sz="2800">
                <a:solidFill>
                  <a:schemeClr val="tx1"/>
                </a:solidFill>
                <a:latin typeface="Tahoma" pitchFamily="34" charset="0"/>
              </a:defRPr>
            </a:lvl8pPr>
            <a:lvl9pPr marL="3886200" indent="-228600" eaLnBrk="0" fontAlgn="base" hangingPunct="0">
              <a:spcBef>
                <a:spcPct val="0"/>
              </a:spcBef>
              <a:spcAft>
                <a:spcPct val="0"/>
              </a:spcAft>
              <a:defRPr sz="2800">
                <a:solidFill>
                  <a:schemeClr val="tx1"/>
                </a:solidFill>
                <a:latin typeface="Tahoma" pitchFamily="34" charset="0"/>
              </a:defRPr>
            </a:lvl9pPr>
          </a:lstStyle>
          <a:p>
            <a:pPr algn="ctr"/>
            <a:endParaRPr lang="cs-CZ" sz="800">
              <a:latin typeface="Arial" pitchFamily="34" charset="0"/>
            </a:endParaRPr>
          </a:p>
        </p:txBody>
      </p:sp>
      <p:sp>
        <p:nvSpPr>
          <p:cNvPr id="6148" name="Text Box 4"/>
          <p:cNvSpPr txBox="1">
            <a:spLocks noChangeArrowheads="1"/>
          </p:cNvSpPr>
          <p:nvPr/>
        </p:nvSpPr>
        <p:spPr bwMode="auto">
          <a:xfrm>
            <a:off x="4005263" y="6516688"/>
            <a:ext cx="4464050"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eaLnBrk="0" hangingPunct="0">
              <a:defRPr sz="2800">
                <a:solidFill>
                  <a:schemeClr val="tx1"/>
                </a:solidFill>
                <a:latin typeface="Tahoma" pitchFamily="34" charset="0"/>
              </a:defRPr>
            </a:lvl1pPr>
            <a:lvl2pPr marL="742950" indent="-285750" eaLnBrk="0" hangingPunct="0">
              <a:defRPr sz="2800">
                <a:solidFill>
                  <a:schemeClr val="tx1"/>
                </a:solidFill>
                <a:latin typeface="Tahoma" pitchFamily="34" charset="0"/>
              </a:defRPr>
            </a:lvl2pPr>
            <a:lvl3pPr marL="1143000" indent="-228600" eaLnBrk="0" hangingPunct="0">
              <a:defRPr sz="2800">
                <a:solidFill>
                  <a:schemeClr val="tx1"/>
                </a:solidFill>
                <a:latin typeface="Tahoma" pitchFamily="34" charset="0"/>
              </a:defRPr>
            </a:lvl3pPr>
            <a:lvl4pPr marL="1600200" indent="-228600" eaLnBrk="0" hangingPunct="0">
              <a:defRPr sz="2800">
                <a:solidFill>
                  <a:schemeClr val="tx1"/>
                </a:solidFill>
                <a:latin typeface="Tahoma" pitchFamily="34" charset="0"/>
              </a:defRPr>
            </a:lvl4pPr>
            <a:lvl5pPr marL="2057400" indent="-228600" eaLnBrk="0" hangingPunct="0">
              <a:defRPr sz="2800">
                <a:solidFill>
                  <a:schemeClr val="tx1"/>
                </a:solidFill>
                <a:latin typeface="Tahoma" pitchFamily="34" charset="0"/>
              </a:defRPr>
            </a:lvl5pPr>
            <a:lvl6pPr marL="2514600" indent="-228600" eaLnBrk="0" fontAlgn="base" hangingPunct="0">
              <a:spcBef>
                <a:spcPct val="0"/>
              </a:spcBef>
              <a:spcAft>
                <a:spcPct val="0"/>
              </a:spcAft>
              <a:defRPr sz="2800">
                <a:solidFill>
                  <a:schemeClr val="tx1"/>
                </a:solidFill>
                <a:latin typeface="Tahoma" pitchFamily="34" charset="0"/>
              </a:defRPr>
            </a:lvl6pPr>
            <a:lvl7pPr marL="2971800" indent="-228600" eaLnBrk="0" fontAlgn="base" hangingPunct="0">
              <a:spcBef>
                <a:spcPct val="0"/>
              </a:spcBef>
              <a:spcAft>
                <a:spcPct val="0"/>
              </a:spcAft>
              <a:defRPr sz="2800">
                <a:solidFill>
                  <a:schemeClr val="tx1"/>
                </a:solidFill>
                <a:latin typeface="Tahoma" pitchFamily="34" charset="0"/>
              </a:defRPr>
            </a:lvl7pPr>
            <a:lvl8pPr marL="3429000" indent="-228600" eaLnBrk="0" fontAlgn="base" hangingPunct="0">
              <a:spcBef>
                <a:spcPct val="0"/>
              </a:spcBef>
              <a:spcAft>
                <a:spcPct val="0"/>
              </a:spcAft>
              <a:defRPr sz="2800">
                <a:solidFill>
                  <a:schemeClr val="tx1"/>
                </a:solidFill>
                <a:latin typeface="Tahoma" pitchFamily="34" charset="0"/>
              </a:defRPr>
            </a:lvl8pPr>
            <a:lvl9pPr marL="3886200" indent="-228600" eaLnBrk="0" fontAlgn="base" hangingPunct="0">
              <a:spcBef>
                <a:spcPct val="0"/>
              </a:spcBef>
              <a:spcAft>
                <a:spcPct val="0"/>
              </a:spcAft>
              <a:defRPr sz="2800">
                <a:solidFill>
                  <a:schemeClr val="tx1"/>
                </a:solidFill>
                <a:latin typeface="Tahoma" pitchFamily="34" charset="0"/>
              </a:defRPr>
            </a:lvl9pPr>
          </a:lstStyle>
          <a:p>
            <a:pPr algn="r">
              <a:spcBef>
                <a:spcPct val="50000"/>
              </a:spcBef>
            </a:pPr>
            <a:r>
              <a:rPr lang="en-US" sz="700" i="1">
                <a:latin typeface="Arial" pitchFamily="34" charset="0"/>
              </a:rPr>
              <a:t>Downloaded from: StudentConsult (on 18 July 2006 08:13 AM)</a:t>
            </a:r>
          </a:p>
        </p:txBody>
      </p:sp>
      <p:sp>
        <p:nvSpPr>
          <p:cNvPr id="6149" name="Text Box 5"/>
          <p:cNvSpPr txBox="1">
            <a:spLocks noChangeArrowheads="1"/>
          </p:cNvSpPr>
          <p:nvPr/>
        </p:nvSpPr>
        <p:spPr bwMode="auto">
          <a:xfrm>
            <a:off x="4000500" y="6645275"/>
            <a:ext cx="446405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eaLnBrk="0" hangingPunct="0">
              <a:defRPr sz="2800">
                <a:solidFill>
                  <a:schemeClr val="tx1"/>
                </a:solidFill>
                <a:latin typeface="Tahoma" pitchFamily="34" charset="0"/>
              </a:defRPr>
            </a:lvl1pPr>
            <a:lvl2pPr marL="742950" indent="-285750" eaLnBrk="0" hangingPunct="0">
              <a:defRPr sz="2800">
                <a:solidFill>
                  <a:schemeClr val="tx1"/>
                </a:solidFill>
                <a:latin typeface="Tahoma" pitchFamily="34" charset="0"/>
              </a:defRPr>
            </a:lvl2pPr>
            <a:lvl3pPr marL="1143000" indent="-228600" eaLnBrk="0" hangingPunct="0">
              <a:defRPr sz="2800">
                <a:solidFill>
                  <a:schemeClr val="tx1"/>
                </a:solidFill>
                <a:latin typeface="Tahoma" pitchFamily="34" charset="0"/>
              </a:defRPr>
            </a:lvl3pPr>
            <a:lvl4pPr marL="1600200" indent="-228600" eaLnBrk="0" hangingPunct="0">
              <a:defRPr sz="2800">
                <a:solidFill>
                  <a:schemeClr val="tx1"/>
                </a:solidFill>
                <a:latin typeface="Tahoma" pitchFamily="34" charset="0"/>
              </a:defRPr>
            </a:lvl4pPr>
            <a:lvl5pPr marL="2057400" indent="-228600" eaLnBrk="0" hangingPunct="0">
              <a:defRPr sz="2800">
                <a:solidFill>
                  <a:schemeClr val="tx1"/>
                </a:solidFill>
                <a:latin typeface="Tahoma" pitchFamily="34" charset="0"/>
              </a:defRPr>
            </a:lvl5pPr>
            <a:lvl6pPr marL="2514600" indent="-228600" eaLnBrk="0" fontAlgn="base" hangingPunct="0">
              <a:spcBef>
                <a:spcPct val="0"/>
              </a:spcBef>
              <a:spcAft>
                <a:spcPct val="0"/>
              </a:spcAft>
              <a:defRPr sz="2800">
                <a:solidFill>
                  <a:schemeClr val="tx1"/>
                </a:solidFill>
                <a:latin typeface="Tahoma" pitchFamily="34" charset="0"/>
              </a:defRPr>
            </a:lvl6pPr>
            <a:lvl7pPr marL="2971800" indent="-228600" eaLnBrk="0" fontAlgn="base" hangingPunct="0">
              <a:spcBef>
                <a:spcPct val="0"/>
              </a:spcBef>
              <a:spcAft>
                <a:spcPct val="0"/>
              </a:spcAft>
              <a:defRPr sz="2800">
                <a:solidFill>
                  <a:schemeClr val="tx1"/>
                </a:solidFill>
                <a:latin typeface="Tahoma" pitchFamily="34" charset="0"/>
              </a:defRPr>
            </a:lvl7pPr>
            <a:lvl8pPr marL="3429000" indent="-228600" eaLnBrk="0" fontAlgn="base" hangingPunct="0">
              <a:spcBef>
                <a:spcPct val="0"/>
              </a:spcBef>
              <a:spcAft>
                <a:spcPct val="0"/>
              </a:spcAft>
              <a:defRPr sz="2800">
                <a:solidFill>
                  <a:schemeClr val="tx1"/>
                </a:solidFill>
                <a:latin typeface="Tahoma" pitchFamily="34" charset="0"/>
              </a:defRPr>
            </a:lvl8pPr>
            <a:lvl9pPr marL="3886200" indent="-228600" eaLnBrk="0" fontAlgn="base" hangingPunct="0">
              <a:spcBef>
                <a:spcPct val="0"/>
              </a:spcBef>
              <a:spcAft>
                <a:spcPct val="0"/>
              </a:spcAft>
              <a:defRPr sz="2800">
                <a:solidFill>
                  <a:schemeClr val="tx1"/>
                </a:solidFill>
                <a:latin typeface="Tahoma" pitchFamily="34" charset="0"/>
              </a:defRPr>
            </a:lvl9pPr>
          </a:lstStyle>
          <a:p>
            <a:pPr algn="r">
              <a:spcBef>
                <a:spcPct val="50000"/>
              </a:spcBef>
            </a:pPr>
            <a:r>
              <a:rPr lang="en-US" sz="700" i="1">
                <a:latin typeface="Arial" pitchFamily="34" charset="0"/>
              </a:rPr>
              <a:t>© 2005 Elsevier </a:t>
            </a:r>
          </a:p>
        </p:txBody>
      </p:sp>
      <p:pic>
        <p:nvPicPr>
          <p:cNvPr id="6150" name="Picture 6" descr="top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8" y="9525"/>
            <a:ext cx="30194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036822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Text Box 2"/>
          <p:cNvSpPr txBox="1">
            <a:spLocks noChangeArrowheads="1"/>
          </p:cNvSpPr>
          <p:nvPr/>
        </p:nvSpPr>
        <p:spPr bwMode="auto">
          <a:xfrm>
            <a:off x="222956" y="349250"/>
            <a:ext cx="8851900" cy="1163638"/>
          </a:xfrm>
          <a:prstGeom prst="rect">
            <a:avLst/>
          </a:prstGeom>
          <a:noFill/>
          <a:ln w="9525">
            <a:noFill/>
            <a:miter lim="800000"/>
            <a:headEnd/>
            <a:tailEnd/>
          </a:ln>
        </p:spPr>
        <p:txBody>
          <a:bodyPr lIns="90000" tIns="46800" rIns="90000" bIns="46800">
            <a:spAutoFit/>
          </a:bodyPr>
          <a:lstStyle/>
          <a:p>
            <a:pPr algn="ctr">
              <a:lnSpc>
                <a:spcPct val="93000"/>
              </a:lnSpc>
              <a:buClr>
                <a:srgbClr val="FFFF00"/>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dirty="0" err="1">
                <a:solidFill>
                  <a:srgbClr val="C00000"/>
                </a:solidFill>
                <a:effectLst>
                  <a:outerShdw blurRad="38100" dist="38100" dir="2700000" algn="tl">
                    <a:srgbClr val="000000"/>
                  </a:outerShdw>
                </a:effectLst>
                <a:latin typeface="+mj-lt"/>
              </a:rPr>
              <a:t>Nomeklatura</a:t>
            </a:r>
            <a:r>
              <a:rPr lang="en-GB" sz="3600" dirty="0">
                <a:solidFill>
                  <a:srgbClr val="C00000"/>
                </a:solidFill>
                <a:effectLst>
                  <a:outerShdw blurRad="38100" dist="38100" dir="2700000" algn="tl">
                    <a:srgbClr val="000000"/>
                  </a:outerShdw>
                </a:effectLst>
                <a:latin typeface="+mj-lt"/>
              </a:rPr>
              <a:t> HLA </a:t>
            </a:r>
            <a:r>
              <a:rPr lang="en-GB" sz="3600" dirty="0" err="1">
                <a:solidFill>
                  <a:srgbClr val="C00000"/>
                </a:solidFill>
                <a:effectLst>
                  <a:outerShdw blurRad="38100" dist="38100" dir="2700000" algn="tl">
                    <a:srgbClr val="000000"/>
                  </a:outerShdw>
                </a:effectLst>
                <a:latin typeface="+mj-lt"/>
              </a:rPr>
              <a:t>systému</a:t>
            </a:r>
            <a:r>
              <a:rPr lang="en-GB" sz="3600" dirty="0">
                <a:solidFill>
                  <a:srgbClr val="C00000"/>
                </a:solidFill>
                <a:effectLst>
                  <a:outerShdw blurRad="38100" dist="38100" dir="2700000" algn="tl">
                    <a:srgbClr val="000000"/>
                  </a:outerShdw>
                </a:effectLst>
                <a:latin typeface="+mj-lt"/>
              </a:rPr>
              <a:t> (WHO)</a:t>
            </a:r>
          </a:p>
          <a:p>
            <a:pPr algn="ctr">
              <a:buClr>
                <a:srgbClr val="FFFF00"/>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3600" dirty="0">
              <a:solidFill>
                <a:srgbClr val="FFC000"/>
              </a:solidFill>
              <a:effectLst>
                <a:outerShdw blurRad="38100" dist="38100" dir="2700000" algn="tl">
                  <a:srgbClr val="000000"/>
                </a:outerShdw>
              </a:effectLst>
              <a:latin typeface="+mj-lt"/>
            </a:endParaRPr>
          </a:p>
        </p:txBody>
      </p:sp>
      <p:sp>
        <p:nvSpPr>
          <p:cNvPr id="582660" name="Text Box 4"/>
          <p:cNvSpPr txBox="1">
            <a:spLocks noChangeArrowheads="1"/>
          </p:cNvSpPr>
          <p:nvPr/>
        </p:nvSpPr>
        <p:spPr bwMode="auto">
          <a:xfrm>
            <a:off x="508000" y="1257300"/>
            <a:ext cx="8191500" cy="5287217"/>
          </a:xfrm>
          <a:prstGeom prst="rect">
            <a:avLst/>
          </a:prstGeom>
          <a:noFill/>
          <a:ln w="9525">
            <a:noFill/>
            <a:miter lim="800000"/>
            <a:headEnd/>
            <a:tailEnd/>
          </a:ln>
        </p:spPr>
        <p:txBody>
          <a:bodyPr lIns="0" tIns="0" rIns="0" bIns="0">
            <a:spAutoFit/>
          </a:bodyPr>
          <a:lstStyle/>
          <a:p>
            <a:pPr>
              <a:lnSpc>
                <a:spcPct val="93000"/>
              </a:lnSpc>
              <a:buClr>
                <a:srgbClr val="000000"/>
              </a:buClr>
              <a:buSzPct val="109000"/>
              <a:buFont typeface="StarSymbo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1" dirty="0" err="1">
                <a:solidFill>
                  <a:srgbClr val="002060"/>
                </a:solidFill>
                <a:effectLst>
                  <a:outerShdw blurRad="38100" dist="38100" dir="2700000" algn="tl">
                    <a:srgbClr val="000000"/>
                  </a:outerShdw>
                </a:effectLst>
                <a:latin typeface="+mj-lt"/>
              </a:rPr>
              <a:t>Sérologická</a:t>
            </a:r>
            <a:r>
              <a:rPr lang="en-GB" sz="2800" b="1" dirty="0">
                <a:solidFill>
                  <a:srgbClr val="002060"/>
                </a:solidFill>
                <a:effectLst>
                  <a:outerShdw blurRad="38100" dist="38100" dir="2700000" algn="tl">
                    <a:srgbClr val="000000"/>
                  </a:outerShdw>
                </a:effectLst>
                <a:latin typeface="+mj-lt"/>
              </a:rPr>
              <a:t> </a:t>
            </a:r>
            <a:r>
              <a:rPr lang="en-GB" sz="2800" b="1" dirty="0">
                <a:solidFill>
                  <a:srgbClr val="C00000"/>
                </a:solidFill>
                <a:effectLst>
                  <a:outerShdw blurRad="38100" dist="38100" dir="2700000" algn="tl">
                    <a:srgbClr val="000000"/>
                  </a:outerShdw>
                </a:effectLst>
                <a:latin typeface="+mj-lt"/>
              </a:rPr>
              <a:t>(HLA </a:t>
            </a:r>
            <a:r>
              <a:rPr lang="en-GB" sz="2800" b="1" dirty="0" err="1">
                <a:solidFill>
                  <a:srgbClr val="C00000"/>
                </a:solidFill>
                <a:effectLst>
                  <a:outerShdw blurRad="38100" dist="38100" dir="2700000" algn="tl">
                    <a:srgbClr val="000000"/>
                  </a:outerShdw>
                </a:effectLst>
                <a:latin typeface="+mj-lt"/>
              </a:rPr>
              <a:t>antigeny</a:t>
            </a:r>
            <a:r>
              <a:rPr lang="en-GB" sz="2800" b="1" dirty="0">
                <a:solidFill>
                  <a:srgbClr val="C00000"/>
                </a:solidFill>
                <a:effectLst>
                  <a:outerShdw blurRad="38100" dist="38100" dir="2700000" algn="tl">
                    <a:srgbClr val="000000"/>
                  </a:outerShdw>
                </a:effectLst>
                <a:latin typeface="+mj-lt"/>
              </a:rPr>
              <a:t>)</a:t>
            </a:r>
            <a:r>
              <a:rPr lang="en-GB" sz="2800" b="1" dirty="0">
                <a:solidFill>
                  <a:srgbClr val="002060"/>
                </a:solidFill>
                <a:effectLst>
                  <a:outerShdw blurRad="38100" dist="38100" dir="2700000" algn="tl">
                    <a:srgbClr val="000000"/>
                  </a:outerShdw>
                </a:effectLst>
                <a:latin typeface="+mj-lt"/>
              </a:rPr>
              <a:t>: </a:t>
            </a:r>
          </a:p>
          <a:p>
            <a:pPr>
              <a:lnSpc>
                <a:spcPct val="98000"/>
              </a:lnSpc>
              <a:buClr>
                <a:srgbClr val="000000"/>
              </a:buClr>
              <a:buSzPct val="109000"/>
              <a:buFont typeface="StarSymbo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sz="2800" i="1" dirty="0" smtClean="0">
                <a:solidFill>
                  <a:srgbClr val="002060"/>
                </a:solidFill>
                <a:effectLst>
                  <a:outerShdw blurRad="38100" dist="38100" dir="2700000" algn="tl">
                    <a:srgbClr val="000000"/>
                  </a:outerShdw>
                </a:effectLst>
                <a:latin typeface="+mj-lt"/>
              </a:rPr>
              <a:t>Např.:</a:t>
            </a:r>
            <a:r>
              <a:rPr lang="en-GB" sz="2800" dirty="0" smtClean="0">
                <a:solidFill>
                  <a:srgbClr val="002060"/>
                </a:solidFill>
                <a:effectLst>
                  <a:outerShdw blurRad="38100" dist="38100" dir="2700000" algn="tl">
                    <a:srgbClr val="000000"/>
                  </a:outerShdw>
                </a:effectLst>
                <a:latin typeface="+mj-lt"/>
              </a:rPr>
              <a:t>                               </a:t>
            </a:r>
            <a:endParaRPr lang="en-GB" sz="2800" dirty="0">
              <a:solidFill>
                <a:srgbClr val="002060"/>
              </a:solidFill>
              <a:effectLst>
                <a:outerShdw blurRad="38100" dist="38100" dir="2700000" algn="tl">
                  <a:srgbClr val="000000"/>
                </a:outerShdw>
              </a:effectLst>
              <a:latin typeface="+mj-lt"/>
            </a:endParaRPr>
          </a:p>
          <a:p>
            <a:pPr>
              <a:lnSpc>
                <a:spcPct val="98000"/>
              </a:lnSpc>
              <a:buClr>
                <a:srgbClr val="000000"/>
              </a:buClr>
              <a:buSzPct val="109000"/>
              <a:buFont typeface="StarSymbo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dirty="0">
                <a:solidFill>
                  <a:srgbClr val="002060"/>
                </a:solidFill>
                <a:effectLst>
                  <a:outerShdw blurRad="38100" dist="38100" dir="2700000" algn="tl">
                    <a:srgbClr val="000000"/>
                  </a:outerShdw>
                </a:effectLst>
                <a:latin typeface="+mj-lt"/>
              </a:rPr>
              <a:t>HLA-A2</a:t>
            </a:r>
          </a:p>
          <a:p>
            <a:pPr>
              <a:lnSpc>
                <a:spcPct val="98000"/>
              </a:lnSpc>
              <a:buClr>
                <a:srgbClr val="000000"/>
              </a:buClr>
              <a:buSzPct val="109000"/>
              <a:buFont typeface="StarSymbo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dirty="0">
                <a:solidFill>
                  <a:srgbClr val="002060"/>
                </a:solidFill>
                <a:effectLst>
                  <a:outerShdw blurRad="38100" dist="38100" dir="2700000" algn="tl">
                    <a:srgbClr val="000000"/>
                  </a:outerShdw>
                </a:effectLst>
                <a:latin typeface="+mj-lt"/>
              </a:rPr>
              <a:t>HLA-DR3 </a:t>
            </a:r>
            <a:endParaRPr lang="cs-CZ" sz="2800" dirty="0">
              <a:solidFill>
                <a:srgbClr val="002060"/>
              </a:solidFill>
              <a:effectLst>
                <a:outerShdw blurRad="38100" dist="38100" dir="2700000" algn="tl">
                  <a:srgbClr val="000000"/>
                </a:outerShdw>
              </a:effectLst>
              <a:latin typeface="+mj-lt"/>
            </a:endParaRPr>
          </a:p>
          <a:p>
            <a:pPr>
              <a:lnSpc>
                <a:spcPct val="98000"/>
              </a:lnSpc>
              <a:buClr>
                <a:srgbClr val="000000"/>
              </a:buClr>
              <a:buSzPct val="109000"/>
              <a:buFont typeface="StarSymbo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sz="2800" dirty="0">
                <a:solidFill>
                  <a:srgbClr val="002060"/>
                </a:solidFill>
                <a:effectLst>
                  <a:outerShdw blurRad="38100" dist="38100" dir="2700000" algn="tl">
                    <a:srgbClr val="000000"/>
                  </a:outerShdw>
                </a:effectLst>
                <a:latin typeface="+mj-lt"/>
              </a:rPr>
              <a:t>HLA-B27</a:t>
            </a:r>
            <a:endParaRPr lang="en-GB" sz="2800" dirty="0">
              <a:solidFill>
                <a:srgbClr val="002060"/>
              </a:solidFill>
              <a:effectLst>
                <a:outerShdw blurRad="38100" dist="38100" dir="2700000" algn="tl">
                  <a:srgbClr val="000000"/>
                </a:outerShdw>
              </a:effectLst>
              <a:latin typeface="+mj-lt"/>
            </a:endParaRPr>
          </a:p>
          <a:p>
            <a:pPr>
              <a:lnSpc>
                <a:spcPct val="98000"/>
              </a:lnSpc>
              <a:buClr>
                <a:srgbClr val="000000"/>
              </a:buClr>
              <a:buFont typeface="StarSymbo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cs-CZ" sz="2200" dirty="0">
              <a:solidFill>
                <a:srgbClr val="FFFFFF"/>
              </a:solidFill>
              <a:effectLst>
                <a:outerShdw blurRad="38100" dist="38100" dir="2700000" algn="tl">
                  <a:srgbClr val="000000"/>
                </a:outerShdw>
              </a:effectLst>
              <a:latin typeface="+mj-lt"/>
            </a:endParaRPr>
          </a:p>
          <a:p>
            <a:pPr>
              <a:lnSpc>
                <a:spcPct val="98000"/>
              </a:lnSpc>
              <a:buClr>
                <a:srgbClr val="000000"/>
              </a:buClr>
              <a:buFont typeface="StarSymbo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200" dirty="0">
              <a:solidFill>
                <a:srgbClr val="FFFFFF"/>
              </a:solidFill>
              <a:effectLst>
                <a:outerShdw blurRad="38100" dist="38100" dir="2700000" algn="tl">
                  <a:srgbClr val="000000"/>
                </a:outerShdw>
              </a:effectLst>
              <a:latin typeface="+mj-lt"/>
            </a:endParaRPr>
          </a:p>
          <a:p>
            <a:pPr>
              <a:lnSpc>
                <a:spcPct val="98000"/>
              </a:lnSpc>
              <a:buClr>
                <a:srgbClr val="000000"/>
              </a:buClr>
              <a:buSzPct val="109000"/>
              <a:buFont typeface="StarSymbo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1" dirty="0" err="1">
                <a:solidFill>
                  <a:srgbClr val="002060"/>
                </a:solidFill>
                <a:effectLst>
                  <a:outerShdw blurRad="38100" dist="38100" dir="2700000" algn="tl">
                    <a:srgbClr val="000000"/>
                  </a:outerShdw>
                </a:effectLst>
                <a:latin typeface="+mj-lt"/>
              </a:rPr>
              <a:t>Molekulárně</a:t>
            </a:r>
            <a:r>
              <a:rPr lang="en-GB" sz="2800" b="1" dirty="0">
                <a:solidFill>
                  <a:srgbClr val="002060"/>
                </a:solidFill>
                <a:effectLst>
                  <a:outerShdw blurRad="38100" dist="38100" dir="2700000" algn="tl">
                    <a:srgbClr val="000000"/>
                  </a:outerShdw>
                </a:effectLst>
                <a:latin typeface="+mj-lt"/>
              </a:rPr>
              <a:t> </a:t>
            </a:r>
            <a:r>
              <a:rPr lang="en-GB" sz="2800" b="1" dirty="0" err="1">
                <a:solidFill>
                  <a:srgbClr val="002060"/>
                </a:solidFill>
                <a:effectLst>
                  <a:outerShdw blurRad="38100" dist="38100" dir="2700000" algn="tl">
                    <a:srgbClr val="000000"/>
                  </a:outerShdw>
                </a:effectLst>
                <a:latin typeface="+mj-lt"/>
              </a:rPr>
              <a:t>genetická</a:t>
            </a:r>
            <a:r>
              <a:rPr lang="en-GB" sz="2800" b="1" dirty="0">
                <a:solidFill>
                  <a:srgbClr val="002060"/>
                </a:solidFill>
                <a:effectLst>
                  <a:outerShdw blurRad="38100" dist="38100" dir="2700000" algn="tl">
                    <a:srgbClr val="000000"/>
                  </a:outerShdw>
                </a:effectLst>
                <a:latin typeface="+mj-lt"/>
              </a:rPr>
              <a:t> (DNA) </a:t>
            </a:r>
            <a:r>
              <a:rPr lang="en-GB" sz="2800" b="1" dirty="0" err="1">
                <a:solidFill>
                  <a:srgbClr val="002060"/>
                </a:solidFill>
                <a:effectLst>
                  <a:outerShdw blurRad="38100" dist="38100" dir="2700000" algn="tl">
                    <a:srgbClr val="000000"/>
                  </a:outerShdw>
                </a:effectLst>
                <a:latin typeface="+mj-lt"/>
              </a:rPr>
              <a:t>nomenklatura</a:t>
            </a:r>
            <a:r>
              <a:rPr lang="cs-CZ" sz="2800" b="1" dirty="0">
                <a:solidFill>
                  <a:srgbClr val="002060"/>
                </a:solidFill>
                <a:effectLst>
                  <a:outerShdw blurRad="38100" dist="38100" dir="2700000" algn="tl">
                    <a:srgbClr val="000000"/>
                  </a:outerShdw>
                </a:effectLst>
                <a:latin typeface="+mj-lt"/>
              </a:rPr>
              <a:t> </a:t>
            </a:r>
            <a:r>
              <a:rPr lang="en-GB" sz="2800" b="1" dirty="0">
                <a:solidFill>
                  <a:srgbClr val="C00000"/>
                </a:solidFill>
                <a:effectLst>
                  <a:outerShdw blurRad="38100" dist="38100" dir="2700000" algn="tl">
                    <a:srgbClr val="000000"/>
                  </a:outerShdw>
                </a:effectLst>
                <a:latin typeface="+mj-lt"/>
              </a:rPr>
              <a:t>(HLA </a:t>
            </a:r>
            <a:r>
              <a:rPr lang="en-GB" sz="2800" b="1" dirty="0" err="1">
                <a:solidFill>
                  <a:srgbClr val="C00000"/>
                </a:solidFill>
                <a:effectLst>
                  <a:outerShdw blurRad="38100" dist="38100" dir="2700000" algn="tl">
                    <a:srgbClr val="000000"/>
                  </a:outerShdw>
                </a:effectLst>
                <a:latin typeface="+mj-lt"/>
              </a:rPr>
              <a:t>alely</a:t>
            </a:r>
            <a:r>
              <a:rPr lang="en-GB" sz="2800" b="1" dirty="0">
                <a:solidFill>
                  <a:srgbClr val="C00000"/>
                </a:solidFill>
                <a:effectLst>
                  <a:outerShdw blurRad="38100" dist="38100" dir="2700000" algn="tl">
                    <a:srgbClr val="000000"/>
                  </a:outerShdw>
                </a:effectLst>
                <a:latin typeface="+mj-lt"/>
              </a:rPr>
              <a:t>) </a:t>
            </a:r>
          </a:p>
          <a:p>
            <a:pPr>
              <a:lnSpc>
                <a:spcPct val="98000"/>
              </a:lnSpc>
              <a:buClr>
                <a:srgbClr val="000000"/>
              </a:buClr>
              <a:buSzPct val="109000"/>
              <a:buFont typeface="StarSymbo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sz="2800" i="1" dirty="0" smtClean="0">
                <a:solidFill>
                  <a:srgbClr val="002060"/>
                </a:solidFill>
                <a:effectLst>
                  <a:outerShdw blurRad="38100" dist="38100" dir="2700000" algn="tl">
                    <a:srgbClr val="000000"/>
                  </a:outerShdw>
                </a:effectLst>
                <a:latin typeface="+mj-lt"/>
              </a:rPr>
              <a:t>Např.:</a:t>
            </a:r>
            <a:endParaRPr lang="en-GB" sz="2800" i="1" dirty="0">
              <a:solidFill>
                <a:srgbClr val="002060"/>
              </a:solidFill>
              <a:effectLst>
                <a:outerShdw blurRad="38100" dist="38100" dir="2700000" algn="tl">
                  <a:srgbClr val="000000"/>
                </a:outerShdw>
              </a:effectLst>
              <a:latin typeface="+mj-lt"/>
            </a:endParaRPr>
          </a:p>
          <a:p>
            <a:pPr>
              <a:lnSpc>
                <a:spcPct val="98000"/>
              </a:lnSpc>
              <a:buClr>
                <a:srgbClr val="000000"/>
              </a:buClr>
              <a:buSzPct val="109000"/>
              <a:buFont typeface="StarSymbo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dirty="0">
                <a:solidFill>
                  <a:srgbClr val="002060"/>
                </a:solidFill>
                <a:effectLst>
                  <a:outerShdw blurRad="38100" dist="38100" dir="2700000" algn="tl">
                    <a:srgbClr val="000000"/>
                  </a:outerShdw>
                </a:effectLst>
                <a:latin typeface="+mj-lt"/>
              </a:rPr>
              <a:t>HLA-A*</a:t>
            </a:r>
            <a:r>
              <a:rPr lang="en-GB" sz="2800" b="1" dirty="0">
                <a:solidFill>
                  <a:srgbClr val="002060"/>
                </a:solidFill>
                <a:effectLst>
                  <a:outerShdw blurRad="38100" dist="38100" dir="2700000" algn="tl">
                    <a:srgbClr val="000000"/>
                  </a:outerShdw>
                </a:effectLst>
                <a:latin typeface="+mj-lt"/>
              </a:rPr>
              <a:t>0201</a:t>
            </a:r>
            <a:endParaRPr lang="en-GB" sz="2800" dirty="0">
              <a:solidFill>
                <a:srgbClr val="002060"/>
              </a:solidFill>
              <a:effectLst>
                <a:outerShdw blurRad="38100" dist="38100" dir="2700000" algn="tl">
                  <a:srgbClr val="000000"/>
                </a:outerShdw>
              </a:effectLst>
              <a:latin typeface="+mj-lt"/>
            </a:endParaRPr>
          </a:p>
          <a:p>
            <a:pPr>
              <a:lnSpc>
                <a:spcPct val="98000"/>
              </a:lnSpc>
              <a:buClr>
                <a:srgbClr val="000000"/>
              </a:buClr>
              <a:buSzPct val="109000"/>
              <a:buFont typeface="StarSymbo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i="1" dirty="0">
                <a:solidFill>
                  <a:srgbClr val="002060"/>
                </a:solidFill>
                <a:effectLst>
                  <a:outerShdw blurRad="38100" dist="38100" dir="2700000" algn="tl">
                    <a:srgbClr val="000000"/>
                  </a:outerShdw>
                </a:effectLst>
                <a:latin typeface="+mj-lt"/>
              </a:rPr>
              <a:t>HLA-A*02     </a:t>
            </a:r>
            <a:r>
              <a:rPr lang="en-GB" sz="2800" i="1" dirty="0" err="1">
                <a:solidFill>
                  <a:srgbClr val="002060"/>
                </a:solidFill>
                <a:effectLst>
                  <a:outerShdw blurRad="38100" dist="38100" dir="2700000" algn="tl">
                    <a:srgbClr val="000000"/>
                  </a:outerShdw>
                </a:effectLst>
                <a:latin typeface="+mj-lt"/>
              </a:rPr>
              <a:t>alelická</a:t>
            </a:r>
            <a:r>
              <a:rPr lang="en-GB" sz="2800" i="1" dirty="0">
                <a:solidFill>
                  <a:srgbClr val="002060"/>
                </a:solidFill>
                <a:effectLst>
                  <a:outerShdw blurRad="38100" dist="38100" dir="2700000" algn="tl">
                    <a:srgbClr val="000000"/>
                  </a:outerShdw>
                </a:effectLst>
                <a:latin typeface="+mj-lt"/>
              </a:rPr>
              <a:t> </a:t>
            </a:r>
            <a:r>
              <a:rPr lang="en-GB" sz="2800" i="1" dirty="0" err="1">
                <a:solidFill>
                  <a:srgbClr val="002060"/>
                </a:solidFill>
                <a:effectLst>
                  <a:outerShdw blurRad="38100" dist="38100" dir="2700000" algn="tl">
                    <a:srgbClr val="000000"/>
                  </a:outerShdw>
                </a:effectLst>
                <a:latin typeface="+mj-lt"/>
              </a:rPr>
              <a:t>skupina</a:t>
            </a:r>
            <a:endParaRPr lang="en-GB" sz="2800" i="1" dirty="0">
              <a:solidFill>
                <a:srgbClr val="002060"/>
              </a:solidFill>
              <a:effectLst>
                <a:outerShdw blurRad="38100" dist="38100" dir="2700000" algn="tl">
                  <a:srgbClr val="000000"/>
                </a:outerShdw>
              </a:effectLst>
              <a:latin typeface="+mj-lt"/>
            </a:endParaRPr>
          </a:p>
          <a:p>
            <a:pPr>
              <a:lnSpc>
                <a:spcPct val="98000"/>
              </a:lnSpc>
              <a:buClr>
                <a:srgbClr val="000000"/>
              </a:buClr>
              <a:buSzPct val="109000"/>
              <a:buFont typeface="StarSymbo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i="1" dirty="0">
                <a:solidFill>
                  <a:srgbClr val="002060"/>
                </a:solidFill>
                <a:effectLst>
                  <a:outerShdw blurRad="38100" dist="38100" dir="2700000" algn="tl">
                    <a:srgbClr val="000000"/>
                  </a:outerShdw>
                </a:effectLst>
                <a:latin typeface="+mj-lt"/>
              </a:rPr>
              <a:t>HLA-A*0201   </a:t>
            </a:r>
            <a:r>
              <a:rPr lang="en-GB" sz="2800" i="1" dirty="0" err="1">
                <a:solidFill>
                  <a:srgbClr val="002060"/>
                </a:solidFill>
                <a:effectLst>
                  <a:outerShdw blurRad="38100" dist="38100" dir="2700000" algn="tl">
                    <a:srgbClr val="000000"/>
                  </a:outerShdw>
                </a:effectLst>
                <a:latin typeface="+mj-lt"/>
              </a:rPr>
              <a:t>alela</a:t>
            </a:r>
            <a:endParaRPr lang="en-GB" sz="2800" i="1" dirty="0">
              <a:solidFill>
                <a:srgbClr val="002060"/>
              </a:solidFill>
              <a:effectLst>
                <a:outerShdw blurRad="38100" dist="38100" dir="2700000" algn="tl">
                  <a:srgbClr val="000000"/>
                </a:outerShdw>
              </a:effectLst>
              <a:latin typeface="+mj-lt"/>
            </a:endParaRPr>
          </a:p>
        </p:txBody>
      </p:sp>
    </p:spTree>
    <p:extLst>
      <p:ext uri="{BB962C8B-B14F-4D97-AF65-F5344CB8AC3E}">
        <p14:creationId xmlns:p14="http://schemas.microsoft.com/office/powerpoint/2010/main" val="1864545223"/>
      </p:ext>
    </p:extLst>
  </p:cSld>
  <p:clrMapOvr>
    <a:masterClrMapping/>
  </p:clrMapOvr>
  <p:transition spd="med"/>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cs-CZ" sz="3200">
                <a:solidFill>
                  <a:schemeClr val="accent2"/>
                </a:solidFill>
                <a:latin typeface="Verdana" pitchFamily="34" charset="0"/>
              </a:rPr>
              <a:t>Vztah antigenů HLA k chorobám</a:t>
            </a:r>
          </a:p>
        </p:txBody>
      </p:sp>
      <p:sp>
        <p:nvSpPr>
          <p:cNvPr id="60419" name="Rectangle 3"/>
          <p:cNvSpPr>
            <a:spLocks noGrp="1" noChangeArrowheads="1"/>
          </p:cNvSpPr>
          <p:nvPr>
            <p:ph type="body" idx="1"/>
          </p:nvPr>
        </p:nvSpPr>
        <p:spPr/>
        <p:txBody>
          <a:bodyPr/>
          <a:lstStyle/>
          <a:p>
            <a:r>
              <a:rPr lang="cs-CZ" sz="2400">
                <a:latin typeface="Tahoma" pitchFamily="34" charset="0"/>
              </a:rPr>
              <a:t>Choroby s imunologickou patogenezí (např. autoimunitní, jako revmatoidní arthritida, juvenilní diabetes, celiakie..)</a:t>
            </a:r>
          </a:p>
          <a:p>
            <a:r>
              <a:rPr lang="cs-CZ" sz="2400">
                <a:latin typeface="Tahoma" pitchFamily="34" charset="0"/>
              </a:rPr>
              <a:t>Choroby s etiopatogenezí nejasnou (psoriasis vulgaris, m. Bechterev)</a:t>
            </a:r>
          </a:p>
          <a:p>
            <a:r>
              <a:rPr lang="cs-CZ" sz="2400">
                <a:latin typeface="Tahoma" pitchFamily="34" charset="0"/>
              </a:rPr>
              <a:t>Choroby, u nichž se imunopatogenetický mechanismus neuplatňuje (narkolepsie, idiopatická hemochromatóza, adrenogenitální syndrom)</a:t>
            </a:r>
          </a:p>
          <a:p>
            <a:endParaRPr lang="cs-CZ" sz="2400">
              <a:latin typeface="Tahoma" pitchFamily="34" charset="0"/>
            </a:endParaRPr>
          </a:p>
          <a:p>
            <a:pPr>
              <a:buFontTx/>
              <a:buNone/>
            </a:pPr>
            <a:r>
              <a:rPr lang="cs-CZ" sz="2000" i="1">
                <a:latin typeface="Tahoma" pitchFamily="34" charset="0"/>
              </a:rPr>
              <a:t>Možné příčiny: HLA antigen je znakem přítomnosti patognostického genu, HLA antigeny jsou receptory pro mikroby, fenomen molekulárního mimikry a zkřížená reaktivita</a:t>
            </a:r>
          </a:p>
        </p:txBody>
      </p:sp>
    </p:spTree>
    <p:extLst>
      <p:ext uri="{BB962C8B-B14F-4D97-AF65-F5344CB8AC3E}">
        <p14:creationId xmlns:p14="http://schemas.microsoft.com/office/powerpoint/2010/main" val="362794781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50825" y="260350"/>
            <a:ext cx="8447088" cy="1368425"/>
          </a:xfrm>
        </p:spPr>
        <p:txBody>
          <a:bodyPr/>
          <a:lstStyle/>
          <a:p>
            <a:r>
              <a:rPr lang="cs-CZ" sz="3200">
                <a:solidFill>
                  <a:schemeClr val="accent2"/>
                </a:solidFill>
                <a:latin typeface="Verdana" pitchFamily="34" charset="0"/>
              </a:rPr>
              <a:t>Vztah antigenů HLA k chorobám</a:t>
            </a:r>
            <a:br>
              <a:rPr lang="cs-CZ" sz="3200">
                <a:solidFill>
                  <a:schemeClr val="accent2"/>
                </a:solidFill>
                <a:latin typeface="Verdana" pitchFamily="34" charset="0"/>
              </a:rPr>
            </a:br>
            <a:r>
              <a:rPr lang="cs-CZ" sz="1800">
                <a:solidFill>
                  <a:schemeClr val="accent2"/>
                </a:solidFill>
                <a:latin typeface="Verdana" pitchFamily="34" charset="0"/>
              </a:rPr>
              <a:t>(pacienti v %, kontroly v %, relativní riziko)</a:t>
            </a:r>
            <a:br>
              <a:rPr lang="cs-CZ" sz="1800">
                <a:solidFill>
                  <a:schemeClr val="accent2"/>
                </a:solidFill>
                <a:latin typeface="Verdana" pitchFamily="34" charset="0"/>
              </a:rPr>
            </a:br>
            <a:r>
              <a:rPr lang="cs-CZ" sz="1800" i="1">
                <a:solidFill>
                  <a:schemeClr val="accent2"/>
                </a:solidFill>
                <a:latin typeface="Verdana" pitchFamily="34" charset="0"/>
              </a:rPr>
              <a:t>M. Buc, 1997</a:t>
            </a:r>
            <a:endParaRPr lang="cs-CZ" sz="3200">
              <a:solidFill>
                <a:schemeClr val="accent2"/>
              </a:solidFill>
              <a:latin typeface="Verdana" pitchFamily="34" charset="0"/>
            </a:endParaRPr>
          </a:p>
        </p:txBody>
      </p:sp>
      <p:sp>
        <p:nvSpPr>
          <p:cNvPr id="61443" name="Rectangle 3"/>
          <p:cNvSpPr>
            <a:spLocks noGrp="1" noChangeArrowheads="1"/>
          </p:cNvSpPr>
          <p:nvPr>
            <p:ph type="body" idx="1"/>
          </p:nvPr>
        </p:nvSpPr>
        <p:spPr/>
        <p:txBody>
          <a:bodyPr/>
          <a:lstStyle/>
          <a:p>
            <a:r>
              <a:rPr lang="cs-CZ" sz="2400">
                <a:latin typeface="Tahoma" pitchFamily="34" charset="0"/>
              </a:rPr>
              <a:t>Narkolepsie:   HLA-DQ6   (100 – 25 -  297,0)</a:t>
            </a:r>
          </a:p>
          <a:p>
            <a:endParaRPr lang="cs-CZ" sz="2400">
              <a:latin typeface="Tahoma" pitchFamily="34" charset="0"/>
            </a:endParaRPr>
          </a:p>
          <a:p>
            <a:r>
              <a:rPr lang="cs-CZ" sz="2400">
                <a:latin typeface="Tahoma" pitchFamily="34" charset="0"/>
              </a:rPr>
              <a:t>M. Bechterev: HLA-B27   (96 – 9 – 87,4)</a:t>
            </a:r>
          </a:p>
          <a:p>
            <a:pPr>
              <a:buFontTx/>
              <a:buNone/>
            </a:pPr>
            <a:endParaRPr lang="cs-CZ" sz="2400">
              <a:latin typeface="Tahoma" pitchFamily="34" charset="0"/>
            </a:endParaRPr>
          </a:p>
          <a:p>
            <a:r>
              <a:rPr lang="cs-CZ" sz="2400">
                <a:latin typeface="Tahoma" pitchFamily="34" charset="0"/>
              </a:rPr>
              <a:t>Celiakie: HLA-DR7/DR3  (34 – 1 -  60,0)</a:t>
            </a:r>
          </a:p>
          <a:p>
            <a:pPr>
              <a:buFontTx/>
              <a:buNone/>
            </a:pPr>
            <a:r>
              <a:rPr lang="cs-CZ" sz="2400">
                <a:latin typeface="Tahoma" pitchFamily="34" charset="0"/>
              </a:rPr>
              <a:t>                HLA-DQ2  (100 – 72 – 38,5)            </a:t>
            </a:r>
          </a:p>
          <a:p>
            <a:endParaRPr lang="cs-CZ" sz="2400">
              <a:latin typeface="Tahoma" pitchFamily="34" charset="0"/>
            </a:endParaRPr>
          </a:p>
          <a:p>
            <a:r>
              <a:rPr lang="cs-CZ" sz="2400">
                <a:latin typeface="Tahoma" pitchFamily="34" charset="0"/>
              </a:rPr>
              <a:t>Juvenilní diabetes mellitus: HLA-DR3/4 (32 – 1 – 47,0)</a:t>
            </a:r>
          </a:p>
          <a:p>
            <a:endParaRPr lang="cs-CZ" sz="2400">
              <a:latin typeface="Tahoma" pitchFamily="34" charset="0"/>
            </a:endParaRPr>
          </a:p>
          <a:p>
            <a:r>
              <a:rPr lang="cs-CZ" sz="2400">
                <a:latin typeface="Tahoma" pitchFamily="34" charset="0"/>
              </a:rPr>
              <a:t>Revmatoidní arthritida:  HLA-DR4  (50 – 19 – 4)</a:t>
            </a:r>
          </a:p>
        </p:txBody>
      </p:sp>
    </p:spTree>
    <p:extLst>
      <p:ext uri="{BB962C8B-B14F-4D97-AF65-F5344CB8AC3E}">
        <p14:creationId xmlns:p14="http://schemas.microsoft.com/office/powerpoint/2010/main" val="204712040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Text Box 2"/>
          <p:cNvSpPr txBox="1">
            <a:spLocks noChangeArrowheads="1"/>
          </p:cNvSpPr>
          <p:nvPr/>
        </p:nvSpPr>
        <p:spPr bwMode="auto">
          <a:xfrm>
            <a:off x="381000" y="307975"/>
            <a:ext cx="8693856" cy="6965241"/>
          </a:xfrm>
          <a:prstGeom prst="rect">
            <a:avLst/>
          </a:prstGeom>
          <a:noFill/>
          <a:ln w="9525">
            <a:noFill/>
            <a:miter lim="800000"/>
            <a:headEnd/>
            <a:tailEnd/>
          </a:ln>
        </p:spPr>
        <p:txBody>
          <a:bodyPr lIns="90000" tIns="46800" rIns="90000" bIns="46800">
            <a:spAutoFit/>
          </a:bodyPr>
          <a:lstStyle/>
          <a:p>
            <a:pPr algn="ctr">
              <a:lnSpc>
                <a:spcPct val="93000"/>
              </a:lnSpc>
              <a:buClr>
                <a:srgbClr val="FFFF00"/>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4000" dirty="0" err="1">
                <a:solidFill>
                  <a:srgbClr val="C00000"/>
                </a:solidFill>
                <a:effectLst>
                  <a:outerShdw blurRad="38100" dist="38100" dir="2700000" algn="tl">
                    <a:srgbClr val="000000"/>
                  </a:outerShdw>
                </a:effectLst>
                <a:latin typeface="+mj-lt"/>
              </a:rPr>
              <a:t>Vyšetření</a:t>
            </a:r>
            <a:r>
              <a:rPr lang="en-GB" sz="4000" dirty="0">
                <a:solidFill>
                  <a:srgbClr val="C00000"/>
                </a:solidFill>
                <a:effectLst>
                  <a:outerShdw blurRad="38100" dist="38100" dir="2700000" algn="tl">
                    <a:srgbClr val="000000"/>
                  </a:outerShdw>
                </a:effectLst>
                <a:latin typeface="+mj-lt"/>
              </a:rPr>
              <a:t> HLA </a:t>
            </a:r>
            <a:r>
              <a:rPr lang="en-GB" sz="4000" dirty="0" err="1">
                <a:solidFill>
                  <a:srgbClr val="C00000"/>
                </a:solidFill>
                <a:effectLst>
                  <a:outerShdw blurRad="38100" dist="38100" dir="2700000" algn="tl">
                    <a:srgbClr val="000000"/>
                  </a:outerShdw>
                </a:effectLst>
                <a:latin typeface="+mj-lt"/>
              </a:rPr>
              <a:t>systému</a:t>
            </a:r>
            <a:endParaRPr lang="en-GB" sz="4000" dirty="0">
              <a:solidFill>
                <a:srgbClr val="C00000"/>
              </a:solidFill>
              <a:effectLst>
                <a:outerShdw blurRad="38100" dist="38100" dir="2700000" algn="tl">
                  <a:srgbClr val="000000"/>
                </a:outerShdw>
              </a:effectLst>
              <a:latin typeface="+mj-lt"/>
            </a:endParaRPr>
          </a:p>
          <a:p>
            <a:pPr algn="ctr">
              <a:lnSpc>
                <a:spcPct val="93000"/>
              </a:lnSpc>
              <a:buClr>
                <a:srgbClr val="FFFF00"/>
              </a:buClr>
              <a:buSzPct val="38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3200" dirty="0">
              <a:solidFill>
                <a:srgbClr val="FFFF00"/>
              </a:solidFill>
              <a:effectLst>
                <a:outerShdw blurRad="38100" dist="38100" dir="2700000" algn="tl">
                  <a:srgbClr val="000000"/>
                </a:outerShdw>
              </a:effectLst>
              <a:latin typeface="+mj-lt"/>
            </a:endParaRPr>
          </a:p>
          <a:p>
            <a:pPr>
              <a:lnSpc>
                <a:spcPct val="93000"/>
              </a:lnSpc>
              <a:buClr>
                <a:srgbClr val="FFFF00"/>
              </a:buClr>
              <a:buSzPct val="38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200" dirty="0">
                <a:solidFill>
                  <a:srgbClr val="002060"/>
                </a:solidFill>
                <a:effectLst>
                  <a:outerShdw blurRad="38100" dist="38100" dir="2700000" algn="tl">
                    <a:srgbClr val="000000"/>
                  </a:outerShdw>
                </a:effectLst>
                <a:latin typeface="+mj-lt"/>
              </a:rPr>
              <a:t>HLA </a:t>
            </a:r>
            <a:r>
              <a:rPr lang="en-GB" sz="3200" dirty="0" err="1">
                <a:solidFill>
                  <a:srgbClr val="002060"/>
                </a:solidFill>
                <a:effectLst>
                  <a:outerShdw blurRad="38100" dist="38100" dir="2700000" algn="tl">
                    <a:srgbClr val="000000"/>
                  </a:outerShdw>
                </a:effectLst>
                <a:latin typeface="+mj-lt"/>
              </a:rPr>
              <a:t>typizace</a:t>
            </a:r>
            <a:r>
              <a:rPr lang="en-GB" sz="3200" dirty="0">
                <a:solidFill>
                  <a:srgbClr val="002060"/>
                </a:solidFill>
                <a:effectLst>
                  <a:outerShdw blurRad="38100" dist="38100" dir="2700000" algn="tl">
                    <a:srgbClr val="000000"/>
                  </a:outerShdw>
                </a:effectLst>
                <a:latin typeface="+mj-lt"/>
              </a:rPr>
              <a:t> - </a:t>
            </a:r>
            <a:r>
              <a:rPr lang="en-GB" sz="3200" dirty="0" err="1">
                <a:solidFill>
                  <a:srgbClr val="002060"/>
                </a:solidFill>
                <a:effectLst>
                  <a:outerShdw blurRad="38100" dist="38100" dir="2700000" algn="tl">
                    <a:srgbClr val="000000"/>
                  </a:outerShdw>
                </a:effectLst>
                <a:latin typeface="+mj-lt"/>
              </a:rPr>
              <a:t>stanovení</a:t>
            </a:r>
            <a:r>
              <a:rPr lang="en-GB" sz="3200" dirty="0">
                <a:solidFill>
                  <a:srgbClr val="002060"/>
                </a:solidFill>
                <a:effectLst>
                  <a:outerShdw blurRad="38100" dist="38100" dir="2700000" algn="tl">
                    <a:srgbClr val="000000"/>
                  </a:outerShdw>
                </a:effectLst>
                <a:latin typeface="+mj-lt"/>
              </a:rPr>
              <a:t> HLA </a:t>
            </a:r>
            <a:r>
              <a:rPr lang="en-GB" sz="3200" dirty="0" err="1">
                <a:solidFill>
                  <a:srgbClr val="002060"/>
                </a:solidFill>
                <a:effectLst>
                  <a:outerShdw blurRad="38100" dist="38100" dir="2700000" algn="tl">
                    <a:srgbClr val="000000"/>
                  </a:outerShdw>
                </a:effectLst>
                <a:latin typeface="+mj-lt"/>
              </a:rPr>
              <a:t>výbavy</a:t>
            </a:r>
            <a:r>
              <a:rPr lang="en-GB" sz="3200" dirty="0">
                <a:solidFill>
                  <a:srgbClr val="002060"/>
                </a:solidFill>
                <a:effectLst>
                  <a:outerShdw blurRad="38100" dist="38100" dir="2700000" algn="tl">
                    <a:srgbClr val="000000"/>
                  </a:outerShdw>
                </a:effectLst>
                <a:latin typeface="+mj-lt"/>
              </a:rPr>
              <a:t> (</a:t>
            </a:r>
            <a:r>
              <a:rPr lang="en-GB" sz="3200" dirty="0" err="1">
                <a:solidFill>
                  <a:srgbClr val="002060"/>
                </a:solidFill>
                <a:effectLst>
                  <a:outerShdw blurRad="38100" dist="38100" dir="2700000" algn="tl">
                    <a:srgbClr val="000000"/>
                  </a:outerShdw>
                </a:effectLst>
                <a:latin typeface="+mj-lt"/>
              </a:rPr>
              <a:t>antigenů</a:t>
            </a:r>
            <a:r>
              <a:rPr lang="en-GB" sz="3200" dirty="0">
                <a:solidFill>
                  <a:srgbClr val="002060"/>
                </a:solidFill>
                <a:effectLst>
                  <a:outerShdw blurRad="38100" dist="38100" dir="2700000" algn="tl">
                    <a:srgbClr val="000000"/>
                  </a:outerShdw>
                </a:effectLst>
                <a:latin typeface="+mj-lt"/>
              </a:rPr>
              <a:t>, </a:t>
            </a:r>
            <a:r>
              <a:rPr lang="en-GB" sz="3200" dirty="0" err="1" smtClean="0">
                <a:solidFill>
                  <a:srgbClr val="002060"/>
                </a:solidFill>
                <a:effectLst>
                  <a:outerShdw blurRad="38100" dist="38100" dir="2700000" algn="tl">
                    <a:srgbClr val="000000"/>
                  </a:outerShdw>
                </a:effectLst>
                <a:latin typeface="+mj-lt"/>
              </a:rPr>
              <a:t>alel</a:t>
            </a:r>
            <a:r>
              <a:rPr lang="en-GB" sz="3200" dirty="0" smtClean="0">
                <a:solidFill>
                  <a:srgbClr val="002060"/>
                </a:solidFill>
                <a:effectLst>
                  <a:outerShdw blurRad="38100" dist="38100" dir="2700000" algn="tl">
                    <a:srgbClr val="000000"/>
                  </a:outerShdw>
                </a:effectLst>
                <a:latin typeface="+mj-lt"/>
              </a:rPr>
              <a:t>)</a:t>
            </a:r>
            <a:r>
              <a:rPr lang="cs-CZ" sz="3200" dirty="0" smtClean="0">
                <a:solidFill>
                  <a:srgbClr val="002060"/>
                </a:solidFill>
                <a:effectLst>
                  <a:outerShdw blurRad="38100" dist="38100" dir="2700000" algn="tl">
                    <a:srgbClr val="000000"/>
                  </a:outerShdw>
                </a:effectLst>
                <a:latin typeface="+mj-lt"/>
              </a:rPr>
              <a:t> </a:t>
            </a:r>
            <a:r>
              <a:rPr lang="en-GB" sz="3200" dirty="0" err="1" smtClean="0">
                <a:solidFill>
                  <a:srgbClr val="002060"/>
                </a:solidFill>
                <a:effectLst>
                  <a:outerShdw blurRad="38100" dist="38100" dir="2700000" algn="tl">
                    <a:srgbClr val="000000"/>
                  </a:outerShdw>
                </a:effectLst>
                <a:latin typeface="+mj-lt"/>
              </a:rPr>
              <a:t>konkrétního</a:t>
            </a:r>
            <a:r>
              <a:rPr lang="en-GB" sz="3200" dirty="0" smtClean="0">
                <a:solidFill>
                  <a:srgbClr val="002060"/>
                </a:solidFill>
                <a:effectLst>
                  <a:outerShdw blurRad="38100" dist="38100" dir="2700000" algn="tl">
                    <a:srgbClr val="000000"/>
                  </a:outerShdw>
                </a:effectLst>
                <a:latin typeface="+mj-lt"/>
              </a:rPr>
              <a:t> </a:t>
            </a:r>
            <a:r>
              <a:rPr lang="en-GB" sz="3200" dirty="0" err="1">
                <a:solidFill>
                  <a:srgbClr val="002060"/>
                </a:solidFill>
                <a:effectLst>
                  <a:outerShdw blurRad="38100" dist="38100" dir="2700000" algn="tl">
                    <a:srgbClr val="000000"/>
                  </a:outerShdw>
                </a:effectLst>
                <a:latin typeface="+mj-lt"/>
              </a:rPr>
              <a:t>jedince</a:t>
            </a:r>
            <a:r>
              <a:rPr lang="en-GB" sz="3200" dirty="0">
                <a:solidFill>
                  <a:srgbClr val="002060"/>
                </a:solidFill>
                <a:effectLst>
                  <a:outerShdw blurRad="38100" dist="38100" dir="2700000" algn="tl">
                    <a:srgbClr val="000000"/>
                  </a:outerShdw>
                </a:effectLst>
                <a:latin typeface="+mj-lt"/>
              </a:rPr>
              <a:t>  </a:t>
            </a:r>
          </a:p>
          <a:p>
            <a:pPr algn="ctr">
              <a:buClr>
                <a:srgbClr val="FFFF00"/>
              </a:buClr>
              <a:buSzPct val="332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200" i="1" dirty="0">
                <a:solidFill>
                  <a:srgbClr val="E6E6E6"/>
                </a:solidFill>
                <a:effectLst>
                  <a:outerShdw blurRad="38100" dist="38100" dir="2700000" algn="tl">
                    <a:srgbClr val="000000"/>
                  </a:outerShdw>
                </a:effectLst>
                <a:latin typeface="+mj-lt"/>
              </a:rPr>
              <a:t> </a:t>
            </a:r>
          </a:p>
          <a:p>
            <a:pPr>
              <a:buClr>
                <a:srgbClr val="FFFF00"/>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200" dirty="0">
                <a:solidFill>
                  <a:srgbClr val="002060"/>
                </a:solidFill>
                <a:effectLst>
                  <a:outerShdw blurRad="38100" dist="38100" dir="2700000" algn="tl">
                    <a:srgbClr val="000000"/>
                  </a:outerShdw>
                </a:effectLst>
                <a:latin typeface="+mj-lt"/>
              </a:rPr>
              <a:t>DNA (HLA gen</a:t>
            </a:r>
            <a:r>
              <a:rPr lang="en-GB" sz="3200" dirty="0">
                <a:solidFill>
                  <a:srgbClr val="E6E6E6"/>
                </a:solidFill>
                <a:effectLst>
                  <a:outerShdw blurRad="38100" dist="38100" dir="2700000" algn="tl">
                    <a:srgbClr val="000000"/>
                  </a:outerShdw>
                </a:effectLst>
                <a:latin typeface="+mj-lt"/>
              </a:rPr>
              <a:t>)</a:t>
            </a:r>
          </a:p>
          <a:p>
            <a:pPr algn="ctr">
              <a:buClr>
                <a:srgbClr val="FFFF00"/>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3200" dirty="0">
              <a:solidFill>
                <a:srgbClr val="E6E6E6"/>
              </a:solidFill>
              <a:effectLst>
                <a:outerShdw blurRad="38100" dist="38100" dir="2700000" algn="tl">
                  <a:srgbClr val="000000"/>
                </a:outerShdw>
              </a:effectLst>
              <a:latin typeface="+mj-lt"/>
            </a:endParaRPr>
          </a:p>
          <a:p>
            <a:pPr algn="ctr">
              <a:buClr>
                <a:srgbClr val="FFFF00"/>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3200" dirty="0">
              <a:solidFill>
                <a:srgbClr val="E6E6E6"/>
              </a:solidFill>
              <a:effectLst>
                <a:outerShdw blurRad="38100" dist="38100" dir="2700000" algn="tl">
                  <a:srgbClr val="000000"/>
                </a:outerShdw>
              </a:effectLst>
              <a:latin typeface="+mj-lt"/>
            </a:endParaRPr>
          </a:p>
          <a:p>
            <a:pPr>
              <a:buClr>
                <a:srgbClr val="FFFF00"/>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200" dirty="0">
                <a:solidFill>
                  <a:srgbClr val="002060"/>
                </a:solidFill>
                <a:effectLst>
                  <a:outerShdw blurRad="38100" dist="38100" dir="2700000" algn="tl">
                    <a:srgbClr val="000000"/>
                  </a:outerShdw>
                </a:effectLst>
                <a:latin typeface="+mj-lt"/>
              </a:rPr>
              <a:t>mRNA</a:t>
            </a:r>
          </a:p>
          <a:p>
            <a:pPr algn="ctr">
              <a:buClr>
                <a:srgbClr val="FFFF00"/>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3200" dirty="0">
              <a:solidFill>
                <a:srgbClr val="E6E6E6"/>
              </a:solidFill>
              <a:effectLst>
                <a:outerShdw blurRad="38100" dist="38100" dir="2700000" algn="tl">
                  <a:srgbClr val="000000"/>
                </a:outerShdw>
              </a:effectLst>
              <a:latin typeface="+mj-lt"/>
            </a:endParaRPr>
          </a:p>
          <a:p>
            <a:pPr algn="ctr">
              <a:buClr>
                <a:srgbClr val="FFFF00"/>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3200" dirty="0">
              <a:solidFill>
                <a:srgbClr val="E6E6E6"/>
              </a:solidFill>
              <a:effectLst>
                <a:outerShdw blurRad="38100" dist="38100" dir="2700000" algn="tl">
                  <a:srgbClr val="000000"/>
                </a:outerShdw>
              </a:effectLst>
              <a:latin typeface="+mj-lt"/>
            </a:endParaRPr>
          </a:p>
          <a:p>
            <a:pPr>
              <a:buClr>
                <a:srgbClr val="FFFF00"/>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cs-CZ" sz="3200" dirty="0" smtClean="0">
              <a:solidFill>
                <a:srgbClr val="002060"/>
              </a:solidFill>
              <a:effectLst>
                <a:outerShdw blurRad="38100" dist="38100" dir="2700000" algn="tl">
                  <a:srgbClr val="000000"/>
                </a:outerShdw>
              </a:effectLst>
              <a:latin typeface="+mj-lt"/>
            </a:endParaRPr>
          </a:p>
          <a:p>
            <a:pPr>
              <a:buClr>
                <a:srgbClr val="FFFF00"/>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200" dirty="0" smtClean="0">
                <a:solidFill>
                  <a:srgbClr val="002060"/>
                </a:solidFill>
                <a:effectLst>
                  <a:outerShdw blurRad="38100" dist="38100" dir="2700000" algn="tl">
                    <a:srgbClr val="000000"/>
                  </a:outerShdw>
                </a:effectLst>
                <a:latin typeface="+mj-lt"/>
              </a:rPr>
              <a:t>protein </a:t>
            </a:r>
            <a:r>
              <a:rPr lang="en-GB" sz="3200" dirty="0">
                <a:solidFill>
                  <a:srgbClr val="002060"/>
                </a:solidFill>
                <a:effectLst>
                  <a:outerShdw blurRad="38100" dist="38100" dir="2700000" algn="tl">
                    <a:srgbClr val="000000"/>
                  </a:outerShdw>
                </a:effectLst>
                <a:latin typeface="+mj-lt"/>
              </a:rPr>
              <a:t>(HLA antigen)</a:t>
            </a:r>
          </a:p>
          <a:p>
            <a:pPr algn="ctr">
              <a:buClr>
                <a:srgbClr val="FFFF00"/>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3200" dirty="0">
              <a:solidFill>
                <a:srgbClr val="E6E6E6"/>
              </a:solidFill>
              <a:effectLst>
                <a:outerShdw blurRad="38100" dist="38100" dir="2700000" algn="tl">
                  <a:srgbClr val="000000"/>
                </a:outerShdw>
              </a:effectLst>
              <a:latin typeface="+mj-lt"/>
            </a:endParaRPr>
          </a:p>
        </p:txBody>
      </p:sp>
      <p:sp>
        <p:nvSpPr>
          <p:cNvPr id="39940" name="AutoShape 5"/>
          <p:cNvSpPr>
            <a:spLocks noChangeArrowheads="1"/>
          </p:cNvSpPr>
          <p:nvPr/>
        </p:nvSpPr>
        <p:spPr bwMode="auto">
          <a:xfrm>
            <a:off x="709316" y="3281327"/>
            <a:ext cx="381000" cy="762000"/>
          </a:xfrm>
          <a:prstGeom prst="downArrow">
            <a:avLst>
              <a:gd name="adj1" fmla="val 50000"/>
              <a:gd name="adj2" fmla="val 44444"/>
            </a:avLst>
          </a:prstGeom>
          <a:solidFill>
            <a:srgbClr val="00B8FF"/>
          </a:solidFill>
          <a:ln w="9360">
            <a:solidFill>
              <a:srgbClr val="000000"/>
            </a:solidFill>
            <a:miter lim="800000"/>
            <a:headEnd/>
            <a:tailEnd/>
          </a:ln>
        </p:spPr>
        <p:txBody>
          <a:bodyPr wrap="none" anchor="ctr"/>
          <a:lstStyle/>
          <a:p>
            <a:endParaRPr lang="cs-CZ"/>
          </a:p>
        </p:txBody>
      </p:sp>
      <p:sp>
        <p:nvSpPr>
          <p:cNvPr id="39941" name="AutoShape 6"/>
          <p:cNvSpPr>
            <a:spLocks noChangeArrowheads="1"/>
          </p:cNvSpPr>
          <p:nvPr/>
        </p:nvSpPr>
        <p:spPr bwMode="auto">
          <a:xfrm>
            <a:off x="698501" y="4781488"/>
            <a:ext cx="381000" cy="763587"/>
          </a:xfrm>
          <a:prstGeom prst="downArrow">
            <a:avLst>
              <a:gd name="adj1" fmla="val 50000"/>
              <a:gd name="adj2" fmla="val 44537"/>
            </a:avLst>
          </a:prstGeom>
          <a:solidFill>
            <a:srgbClr val="00B8FF"/>
          </a:solidFill>
          <a:ln w="9360">
            <a:solidFill>
              <a:srgbClr val="000000"/>
            </a:solidFill>
            <a:miter lim="800000"/>
            <a:headEnd/>
            <a:tailEnd/>
          </a:ln>
        </p:spPr>
        <p:txBody>
          <a:bodyPr wrap="none" anchor="ctr"/>
          <a:lstStyle/>
          <a:p>
            <a:endParaRPr lang="cs-CZ"/>
          </a:p>
        </p:txBody>
      </p:sp>
      <p:sp>
        <p:nvSpPr>
          <p:cNvPr id="39942" name="Line 7"/>
          <p:cNvSpPr>
            <a:spLocks noChangeShapeType="1"/>
          </p:cNvSpPr>
          <p:nvPr/>
        </p:nvSpPr>
        <p:spPr bwMode="auto">
          <a:xfrm flipH="1" flipV="1">
            <a:off x="3302000" y="3000375"/>
            <a:ext cx="1113367" cy="14288"/>
          </a:xfrm>
          <a:prstGeom prst="line">
            <a:avLst/>
          </a:prstGeom>
          <a:noFill/>
          <a:ln w="15840">
            <a:solidFill>
              <a:srgbClr val="FFFFFF"/>
            </a:solidFill>
            <a:round/>
            <a:headEnd/>
            <a:tailEnd type="triangle" w="lg" len="lg"/>
          </a:ln>
          <a:extLst>
            <a:ext uri="{909E8E84-426E-40DD-AFC4-6F175D3DCCD1}">
              <a14:hiddenFill xmlns:a14="http://schemas.microsoft.com/office/drawing/2010/main">
                <a:noFill/>
              </a14:hiddenFill>
            </a:ext>
          </a:extLst>
        </p:spPr>
        <p:txBody>
          <a:bodyPr/>
          <a:lstStyle/>
          <a:p>
            <a:endParaRPr lang="cs-CZ"/>
          </a:p>
        </p:txBody>
      </p:sp>
      <p:sp>
        <p:nvSpPr>
          <p:cNvPr id="580616" name="Text Box 8"/>
          <p:cNvSpPr txBox="1">
            <a:spLocks noChangeArrowheads="1"/>
          </p:cNvSpPr>
          <p:nvPr/>
        </p:nvSpPr>
        <p:spPr bwMode="auto">
          <a:xfrm>
            <a:off x="4572000" y="2786062"/>
            <a:ext cx="3896940" cy="495265"/>
          </a:xfrm>
          <a:prstGeom prst="rect">
            <a:avLst/>
          </a:prstGeom>
          <a:noFill/>
          <a:ln w="9525">
            <a:noFill/>
            <a:miter lim="800000"/>
            <a:headEnd/>
            <a:tailEnd/>
          </a:ln>
        </p:spPr>
        <p:txBody>
          <a:bodyPr wrap="square" lIns="90000" tIns="46800" rIns="90000" bIns="46800">
            <a:spAutoFit/>
          </a:bodyPr>
          <a:lstStyle/>
          <a:p>
            <a:pPr>
              <a:lnSpc>
                <a:spcPct val="93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i="1" dirty="0">
                <a:solidFill>
                  <a:srgbClr val="C00000"/>
                </a:solidFill>
                <a:effectLst>
                  <a:outerShdw blurRad="38100" dist="38100" dir="2700000" algn="tl">
                    <a:srgbClr val="000000"/>
                  </a:outerShdw>
                </a:effectLst>
                <a:latin typeface="Arial" charset="0"/>
              </a:rPr>
              <a:t>Mol. </a:t>
            </a:r>
            <a:r>
              <a:rPr lang="en-GB" sz="2800" i="1" dirty="0" err="1">
                <a:solidFill>
                  <a:srgbClr val="C00000"/>
                </a:solidFill>
                <a:effectLst>
                  <a:outerShdw blurRad="38100" dist="38100" dir="2700000" algn="tl">
                    <a:srgbClr val="000000"/>
                  </a:outerShdw>
                </a:effectLst>
                <a:latin typeface="Arial" charset="0"/>
              </a:rPr>
              <a:t>genetické</a:t>
            </a:r>
            <a:r>
              <a:rPr lang="en-GB" sz="2800" i="1" dirty="0">
                <a:solidFill>
                  <a:srgbClr val="C00000"/>
                </a:solidFill>
                <a:effectLst>
                  <a:outerShdw blurRad="38100" dist="38100" dir="2700000" algn="tl">
                    <a:srgbClr val="000000"/>
                  </a:outerShdw>
                </a:effectLst>
                <a:latin typeface="Arial" charset="0"/>
              </a:rPr>
              <a:t> </a:t>
            </a:r>
            <a:r>
              <a:rPr lang="en-GB" sz="2800" i="1" dirty="0" err="1">
                <a:solidFill>
                  <a:srgbClr val="C00000"/>
                </a:solidFill>
                <a:effectLst>
                  <a:outerShdw blurRad="38100" dist="38100" dir="2700000" algn="tl">
                    <a:srgbClr val="000000"/>
                  </a:outerShdw>
                </a:effectLst>
                <a:latin typeface="Arial" charset="0"/>
              </a:rPr>
              <a:t>techniky</a:t>
            </a:r>
            <a:endParaRPr lang="en-GB" sz="2800" i="1" dirty="0">
              <a:solidFill>
                <a:srgbClr val="C00000"/>
              </a:solidFill>
              <a:effectLst>
                <a:outerShdw blurRad="38100" dist="38100" dir="2700000" algn="tl">
                  <a:srgbClr val="000000"/>
                </a:outerShdw>
              </a:effectLst>
              <a:latin typeface="Arial" charset="0"/>
            </a:endParaRPr>
          </a:p>
        </p:txBody>
      </p:sp>
      <p:sp>
        <p:nvSpPr>
          <p:cNvPr id="580617" name="Text Box 9"/>
          <p:cNvSpPr txBox="1">
            <a:spLocks noChangeArrowheads="1"/>
          </p:cNvSpPr>
          <p:nvPr/>
        </p:nvSpPr>
        <p:spPr bwMode="auto">
          <a:xfrm>
            <a:off x="4753202" y="5686425"/>
            <a:ext cx="3563213" cy="495265"/>
          </a:xfrm>
          <a:prstGeom prst="rect">
            <a:avLst/>
          </a:prstGeom>
          <a:noFill/>
          <a:ln w="9525">
            <a:noFill/>
            <a:miter lim="800000"/>
            <a:headEnd/>
            <a:tailEnd/>
          </a:ln>
        </p:spPr>
        <p:txBody>
          <a:bodyPr wrap="square" lIns="90000" tIns="46800" rIns="90000" bIns="46800">
            <a:spAutoFit/>
          </a:bodyPr>
          <a:lstStyle/>
          <a:p>
            <a:pPr>
              <a:lnSpc>
                <a:spcPct val="93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i="1" dirty="0" err="1">
                <a:solidFill>
                  <a:srgbClr val="C00000"/>
                </a:solidFill>
                <a:effectLst>
                  <a:outerShdw blurRad="38100" dist="38100" dir="2700000" algn="tl">
                    <a:srgbClr val="000000"/>
                  </a:outerShdw>
                </a:effectLst>
                <a:latin typeface="Arial" charset="0"/>
              </a:rPr>
              <a:t>Sérologické</a:t>
            </a:r>
            <a:r>
              <a:rPr lang="en-GB" sz="2800" i="1" dirty="0">
                <a:solidFill>
                  <a:srgbClr val="C00000"/>
                </a:solidFill>
                <a:effectLst>
                  <a:outerShdw blurRad="38100" dist="38100" dir="2700000" algn="tl">
                    <a:srgbClr val="000000"/>
                  </a:outerShdw>
                </a:effectLst>
                <a:latin typeface="Arial" charset="0"/>
              </a:rPr>
              <a:t> </a:t>
            </a:r>
            <a:r>
              <a:rPr lang="en-GB" sz="2800" i="1" dirty="0" err="1">
                <a:solidFill>
                  <a:srgbClr val="C00000"/>
                </a:solidFill>
                <a:effectLst>
                  <a:outerShdw blurRad="38100" dist="38100" dir="2700000" algn="tl">
                    <a:srgbClr val="000000"/>
                  </a:outerShdw>
                </a:effectLst>
                <a:latin typeface="Arial" charset="0"/>
              </a:rPr>
              <a:t>techniky</a:t>
            </a:r>
            <a:endParaRPr lang="en-GB" sz="2800" i="1" dirty="0">
              <a:solidFill>
                <a:srgbClr val="C00000"/>
              </a:solidFill>
              <a:effectLst>
                <a:outerShdw blurRad="38100" dist="38100" dir="2700000" algn="tl">
                  <a:srgbClr val="000000"/>
                </a:outerShdw>
              </a:effectLst>
              <a:latin typeface="Arial" charset="0"/>
            </a:endParaRPr>
          </a:p>
        </p:txBody>
      </p:sp>
      <p:sp>
        <p:nvSpPr>
          <p:cNvPr id="39945" name="Line 10"/>
          <p:cNvSpPr>
            <a:spLocks noChangeShapeType="1"/>
          </p:cNvSpPr>
          <p:nvPr/>
        </p:nvSpPr>
        <p:spPr bwMode="auto">
          <a:xfrm flipH="1">
            <a:off x="4127500" y="5929313"/>
            <a:ext cx="1206500" cy="0"/>
          </a:xfrm>
          <a:prstGeom prst="line">
            <a:avLst/>
          </a:prstGeom>
          <a:noFill/>
          <a:ln w="15840">
            <a:solidFill>
              <a:srgbClr val="FFFFFF"/>
            </a:solidFill>
            <a:round/>
            <a:headEnd/>
            <a:tailEnd type="triangle" w="lg" len="lg"/>
          </a:ln>
          <a:extLst>
            <a:ext uri="{909E8E84-426E-40DD-AFC4-6F175D3DCCD1}">
              <a14:hiddenFill xmlns:a14="http://schemas.microsoft.com/office/drawing/2010/main">
                <a:noFill/>
              </a14:hiddenFill>
            </a:ext>
          </a:extLst>
        </p:spPr>
        <p:txBody>
          <a:bodyPr/>
          <a:lstStyle/>
          <a:p>
            <a:endParaRPr lang="cs-CZ"/>
          </a:p>
        </p:txBody>
      </p:sp>
    </p:spTree>
    <p:extLst>
      <p:ext uri="{BB962C8B-B14F-4D97-AF65-F5344CB8AC3E}">
        <p14:creationId xmlns:p14="http://schemas.microsoft.com/office/powerpoint/2010/main" val="1196631245"/>
      </p:ext>
    </p:extLst>
  </p:cSld>
  <p:clrMapOvr>
    <a:masterClrMapping/>
  </p:clrMapOvr>
  <p:transition spd="med"/>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5" name="Text Box 3"/>
          <p:cNvSpPr txBox="1">
            <a:spLocks noChangeArrowheads="1"/>
          </p:cNvSpPr>
          <p:nvPr/>
        </p:nvSpPr>
        <p:spPr bwMode="auto">
          <a:xfrm>
            <a:off x="381001" y="571500"/>
            <a:ext cx="8470900" cy="5903477"/>
          </a:xfrm>
          <a:prstGeom prst="rect">
            <a:avLst/>
          </a:prstGeom>
          <a:noFill/>
          <a:ln w="9525">
            <a:noFill/>
            <a:miter lim="800000"/>
            <a:headEnd/>
            <a:tailEnd/>
          </a:ln>
        </p:spPr>
        <p:txBody>
          <a:bodyPr lIns="90000" tIns="46800" rIns="90000" bIns="46800">
            <a:spAutoFit/>
          </a:bodyPr>
          <a:lstStyle/>
          <a:p>
            <a:pPr algn="ctr">
              <a:lnSpc>
                <a:spcPct val="93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b="1" dirty="0">
                <a:solidFill>
                  <a:srgbClr val="C00000"/>
                </a:solidFill>
                <a:effectLst>
                  <a:outerShdw blurRad="38100" dist="38100" dir="2700000" algn="tl">
                    <a:srgbClr val="000000"/>
                  </a:outerShdw>
                </a:effectLst>
                <a:latin typeface="+mj-lt"/>
              </a:rPr>
              <a:t>SÉROLOGICKÉ </a:t>
            </a:r>
            <a:r>
              <a:rPr lang="en-GB" sz="3600" b="1" i="1" dirty="0">
                <a:solidFill>
                  <a:srgbClr val="C00000"/>
                </a:solidFill>
                <a:effectLst>
                  <a:outerShdw blurRad="38100" dist="38100" dir="2700000" algn="tl">
                    <a:srgbClr val="000000"/>
                  </a:outerShdw>
                </a:effectLst>
                <a:latin typeface="+mj-lt"/>
              </a:rPr>
              <a:t>versus</a:t>
            </a:r>
            <a:r>
              <a:rPr lang="en-GB" sz="3600" b="1" dirty="0">
                <a:solidFill>
                  <a:srgbClr val="C00000"/>
                </a:solidFill>
                <a:effectLst>
                  <a:outerShdw blurRad="38100" dist="38100" dir="2700000" algn="tl">
                    <a:srgbClr val="000000"/>
                  </a:outerShdw>
                </a:effectLst>
                <a:latin typeface="+mj-lt"/>
              </a:rPr>
              <a:t> DNA TECHNIKY  </a:t>
            </a:r>
          </a:p>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b="1" dirty="0">
              <a:solidFill>
                <a:srgbClr val="FFFF00"/>
              </a:solidFill>
              <a:effectLst>
                <a:outerShdw blurRad="38100" dist="38100" dir="2700000" algn="tl">
                  <a:srgbClr val="000000"/>
                </a:outerShdw>
              </a:effectLst>
              <a:latin typeface="+mj-lt"/>
            </a:endParaRPr>
          </a:p>
          <a:p>
            <a:pPr algn="ct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b="1" dirty="0">
              <a:solidFill>
                <a:srgbClr val="FFFF00"/>
              </a:solidFill>
              <a:effectLst>
                <a:outerShdw blurRad="38100" dist="38100" dir="2700000" algn="tl">
                  <a:srgbClr val="000000"/>
                </a:outerShdw>
              </a:effectLst>
              <a:latin typeface="+mj-lt"/>
            </a:endParaRP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1" dirty="0" err="1">
                <a:solidFill>
                  <a:srgbClr val="C00000"/>
                </a:solidFill>
                <a:effectLst>
                  <a:outerShdw blurRad="38100" dist="38100" dir="2700000" algn="tl">
                    <a:srgbClr val="000000"/>
                  </a:outerShdw>
                </a:effectLst>
                <a:latin typeface="+mj-lt"/>
              </a:rPr>
              <a:t>Sérologie</a:t>
            </a:r>
            <a:r>
              <a:rPr lang="en-GB" sz="2800" b="1" dirty="0">
                <a:solidFill>
                  <a:srgbClr val="C00000"/>
                </a:solidFill>
                <a:effectLst>
                  <a:outerShdw blurRad="38100" dist="38100" dir="2700000" algn="tl">
                    <a:srgbClr val="000000"/>
                  </a:outerShdw>
                </a:effectLst>
                <a:latin typeface="+mj-lt"/>
              </a:rPr>
              <a:t> (</a:t>
            </a:r>
            <a:r>
              <a:rPr lang="en-GB" sz="2800" b="1" dirty="0" err="1">
                <a:solidFill>
                  <a:srgbClr val="C00000"/>
                </a:solidFill>
                <a:effectLst>
                  <a:outerShdw blurRad="38100" dist="38100" dir="2700000" algn="tl">
                    <a:srgbClr val="000000"/>
                  </a:outerShdw>
                </a:effectLst>
                <a:latin typeface="+mj-lt"/>
              </a:rPr>
              <a:t>mikrolymfocytotoxický</a:t>
            </a:r>
            <a:r>
              <a:rPr lang="en-GB" sz="2800" b="1" dirty="0">
                <a:solidFill>
                  <a:srgbClr val="C00000"/>
                </a:solidFill>
                <a:effectLst>
                  <a:outerShdw blurRad="38100" dist="38100" dir="2700000" algn="tl">
                    <a:srgbClr val="000000"/>
                  </a:outerShdw>
                </a:effectLst>
                <a:latin typeface="+mj-lt"/>
              </a:rPr>
              <a:t> test):</a:t>
            </a: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1" dirty="0">
                <a:solidFill>
                  <a:srgbClr val="FFFF00"/>
                </a:solidFill>
                <a:effectLst>
                  <a:outerShdw blurRad="38100" dist="38100" dir="2700000" algn="tl">
                    <a:srgbClr val="000000"/>
                  </a:outerShdw>
                </a:effectLst>
                <a:latin typeface="+mj-lt"/>
              </a:rPr>
              <a:t>     </a:t>
            </a:r>
            <a:r>
              <a:rPr lang="en-GB" sz="2800" dirty="0" err="1">
                <a:solidFill>
                  <a:srgbClr val="002060"/>
                </a:solidFill>
                <a:effectLst>
                  <a:outerShdw blurRad="38100" dist="38100" dir="2700000" algn="tl">
                    <a:srgbClr val="000000"/>
                  </a:outerShdw>
                </a:effectLst>
                <a:latin typeface="+mj-lt"/>
              </a:rPr>
              <a:t>typizace</a:t>
            </a:r>
            <a:r>
              <a:rPr lang="en-GB" sz="2800" dirty="0">
                <a:solidFill>
                  <a:srgbClr val="002060"/>
                </a:solidFill>
                <a:effectLst>
                  <a:outerShdw blurRad="38100" dist="38100" dir="2700000" algn="tl">
                    <a:srgbClr val="000000"/>
                  </a:outerShdw>
                </a:effectLst>
                <a:latin typeface="+mj-lt"/>
              </a:rPr>
              <a:t> HLA I. </a:t>
            </a:r>
            <a:r>
              <a:rPr lang="en-GB" sz="2800" dirty="0" err="1">
                <a:solidFill>
                  <a:srgbClr val="002060"/>
                </a:solidFill>
                <a:effectLst>
                  <a:outerShdw blurRad="38100" dist="38100" dir="2700000" algn="tl">
                    <a:srgbClr val="000000"/>
                  </a:outerShdw>
                </a:effectLst>
                <a:latin typeface="+mj-lt"/>
              </a:rPr>
              <a:t>třídy</a:t>
            </a:r>
            <a:r>
              <a:rPr lang="en-GB" sz="2800" dirty="0">
                <a:solidFill>
                  <a:srgbClr val="002060"/>
                </a:solidFill>
                <a:effectLst>
                  <a:outerShdw blurRad="38100" dist="38100" dir="2700000" algn="tl">
                    <a:srgbClr val="000000"/>
                  </a:outerShdw>
                </a:effectLst>
                <a:latin typeface="+mj-lt"/>
              </a:rPr>
              <a:t> (</a:t>
            </a:r>
            <a:r>
              <a:rPr lang="en-GB" sz="2800" dirty="0" err="1">
                <a:solidFill>
                  <a:srgbClr val="002060"/>
                </a:solidFill>
                <a:effectLst>
                  <a:outerShdw blurRad="38100" dist="38100" dir="2700000" algn="tl">
                    <a:srgbClr val="000000"/>
                  </a:outerShdw>
                </a:effectLst>
                <a:latin typeface="+mj-lt"/>
              </a:rPr>
              <a:t>rozlišení</a:t>
            </a:r>
            <a:r>
              <a:rPr lang="en-GB" sz="2800" dirty="0">
                <a:solidFill>
                  <a:srgbClr val="002060"/>
                </a:solidFill>
                <a:effectLst>
                  <a:outerShdw blurRad="38100" dist="38100" dir="2700000" algn="tl">
                    <a:srgbClr val="000000"/>
                  </a:outerShdw>
                </a:effectLst>
                <a:latin typeface="+mj-lt"/>
              </a:rPr>
              <a:t> </a:t>
            </a:r>
            <a:r>
              <a:rPr lang="en-GB" sz="2800" dirty="0" err="1">
                <a:solidFill>
                  <a:srgbClr val="002060"/>
                </a:solidFill>
                <a:effectLst>
                  <a:outerShdw blurRad="38100" dist="38100" dir="2700000" algn="tl">
                    <a:srgbClr val="000000"/>
                  </a:outerShdw>
                </a:effectLst>
                <a:latin typeface="+mj-lt"/>
              </a:rPr>
              <a:t>př</a:t>
            </a:r>
            <a:r>
              <a:rPr lang="en-GB" sz="2800" dirty="0">
                <a:solidFill>
                  <a:srgbClr val="002060"/>
                </a:solidFill>
                <a:effectLst>
                  <a:outerShdw blurRad="38100" dist="38100" dir="2700000" algn="tl">
                    <a:srgbClr val="000000"/>
                  </a:outerShdw>
                </a:effectLst>
                <a:latin typeface="+mj-lt"/>
              </a:rPr>
              <a:t>. HLA-A2)</a:t>
            </a: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dirty="0">
                <a:solidFill>
                  <a:srgbClr val="002060"/>
                </a:solidFill>
                <a:effectLst>
                  <a:outerShdw blurRad="38100" dist="38100" dir="2700000" algn="tl">
                    <a:srgbClr val="000000"/>
                  </a:outerShdw>
                </a:effectLst>
                <a:latin typeface="+mj-lt"/>
              </a:rPr>
              <a:t>     </a:t>
            </a:r>
            <a:r>
              <a:rPr lang="en-GB" sz="2800" dirty="0" err="1">
                <a:solidFill>
                  <a:srgbClr val="002060"/>
                </a:solidFill>
                <a:effectLst>
                  <a:outerShdw blurRad="38100" dist="38100" dir="2700000" algn="tl">
                    <a:srgbClr val="000000"/>
                  </a:outerShdw>
                </a:effectLst>
                <a:latin typeface="+mj-lt"/>
              </a:rPr>
              <a:t>crossmatch</a:t>
            </a:r>
            <a:endParaRPr lang="cs-CZ" sz="2800" dirty="0">
              <a:solidFill>
                <a:srgbClr val="002060"/>
              </a:solidFill>
              <a:effectLst>
                <a:outerShdw blurRad="38100" dist="38100" dir="2700000" algn="tl">
                  <a:srgbClr val="000000"/>
                </a:outerShdw>
              </a:effectLst>
              <a:latin typeface="+mj-lt"/>
            </a:endParaRP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dirty="0">
                <a:solidFill>
                  <a:srgbClr val="002060"/>
                </a:solidFill>
                <a:effectLst>
                  <a:outerShdw blurRad="38100" dist="38100" dir="2700000" algn="tl">
                    <a:srgbClr val="000000"/>
                  </a:outerShdw>
                </a:effectLst>
                <a:latin typeface="+mj-lt"/>
              </a:rPr>
              <a:t>     screening anti-HLA </a:t>
            </a:r>
            <a:r>
              <a:rPr lang="en-GB" sz="2800" dirty="0" err="1">
                <a:solidFill>
                  <a:srgbClr val="002060"/>
                </a:solidFill>
                <a:effectLst>
                  <a:outerShdw blurRad="38100" dist="38100" dir="2700000" algn="tl">
                    <a:srgbClr val="000000"/>
                  </a:outerShdw>
                </a:effectLst>
                <a:latin typeface="+mj-lt"/>
              </a:rPr>
              <a:t>protilátek</a:t>
            </a:r>
            <a:endParaRPr lang="en-GB" sz="2800" dirty="0">
              <a:solidFill>
                <a:srgbClr val="002060"/>
              </a:solidFill>
              <a:effectLst>
                <a:outerShdw blurRad="38100" dist="38100" dir="2700000" algn="tl">
                  <a:srgbClr val="000000"/>
                </a:outerShdw>
              </a:effectLst>
              <a:latin typeface="+mj-lt"/>
            </a:endParaRP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dirty="0">
                <a:solidFill>
                  <a:srgbClr val="002060"/>
                </a:solidFill>
                <a:effectLst>
                  <a:outerShdw blurRad="38100" dist="38100" dir="2700000" algn="tl">
                    <a:srgbClr val="000000"/>
                  </a:outerShdw>
                </a:effectLst>
                <a:latin typeface="+mj-lt"/>
              </a:rPr>
              <a:t>     </a:t>
            </a:r>
            <a:r>
              <a:rPr lang="en-GB" sz="2800" dirty="0" err="1">
                <a:solidFill>
                  <a:srgbClr val="002060"/>
                </a:solidFill>
                <a:effectLst>
                  <a:outerShdw blurRad="38100" dist="38100" dir="2700000" algn="tl">
                    <a:srgbClr val="000000"/>
                  </a:outerShdw>
                </a:effectLst>
                <a:latin typeface="+mj-lt"/>
              </a:rPr>
              <a:t>relativně</a:t>
            </a:r>
            <a:r>
              <a:rPr lang="en-GB" sz="2800" dirty="0">
                <a:solidFill>
                  <a:srgbClr val="002060"/>
                </a:solidFill>
                <a:effectLst>
                  <a:outerShdw blurRad="38100" dist="38100" dir="2700000" algn="tl">
                    <a:srgbClr val="000000"/>
                  </a:outerShdw>
                </a:effectLst>
                <a:latin typeface="+mj-lt"/>
              </a:rPr>
              <a:t> </a:t>
            </a:r>
            <a:r>
              <a:rPr lang="en-GB" sz="2800" dirty="0" err="1">
                <a:solidFill>
                  <a:srgbClr val="002060"/>
                </a:solidFill>
                <a:effectLst>
                  <a:outerShdw blurRad="38100" dist="38100" dir="2700000" algn="tl">
                    <a:srgbClr val="000000"/>
                  </a:outerShdw>
                </a:effectLst>
                <a:latin typeface="+mj-lt"/>
              </a:rPr>
              <a:t>rychlá</a:t>
            </a:r>
            <a:r>
              <a:rPr lang="en-GB" sz="2800" dirty="0">
                <a:solidFill>
                  <a:srgbClr val="002060"/>
                </a:solidFill>
                <a:effectLst>
                  <a:outerShdw blurRad="38100" dist="38100" dir="2700000" algn="tl">
                    <a:srgbClr val="000000"/>
                  </a:outerShdw>
                </a:effectLst>
                <a:latin typeface="+mj-lt"/>
              </a:rPr>
              <a:t> a </a:t>
            </a:r>
            <a:r>
              <a:rPr lang="en-GB" sz="2800" dirty="0" err="1">
                <a:solidFill>
                  <a:srgbClr val="002060"/>
                </a:solidFill>
                <a:effectLst>
                  <a:outerShdw blurRad="38100" dist="38100" dir="2700000" algn="tl">
                    <a:srgbClr val="000000"/>
                  </a:outerShdw>
                </a:effectLst>
                <a:latin typeface="+mj-lt"/>
              </a:rPr>
              <a:t>levná</a:t>
            </a:r>
            <a:endParaRPr lang="en-GB" sz="2800" dirty="0">
              <a:solidFill>
                <a:srgbClr val="002060"/>
              </a:solidFill>
              <a:effectLst>
                <a:outerShdw blurRad="38100" dist="38100" dir="2700000" algn="tl">
                  <a:srgbClr val="000000"/>
                </a:outerShdw>
              </a:effectLst>
              <a:latin typeface="+mj-lt"/>
            </a:endParaRP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800" b="1" dirty="0">
              <a:solidFill>
                <a:srgbClr val="FFFF00"/>
              </a:solidFill>
              <a:effectLst>
                <a:outerShdw blurRad="38100" dist="38100" dir="2700000" algn="tl">
                  <a:srgbClr val="000000"/>
                </a:outerShdw>
              </a:effectLst>
              <a:latin typeface="+mj-lt"/>
            </a:endParaRP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1" dirty="0">
                <a:solidFill>
                  <a:srgbClr val="C00000"/>
                </a:solidFill>
                <a:effectLst>
                  <a:outerShdw blurRad="38100" dist="38100" dir="2700000" algn="tl">
                    <a:srgbClr val="000000"/>
                  </a:outerShdw>
                </a:effectLst>
                <a:latin typeface="+mj-lt"/>
              </a:rPr>
              <a:t>DNA </a:t>
            </a:r>
            <a:r>
              <a:rPr lang="en-GB" sz="2800" b="1" dirty="0" err="1">
                <a:solidFill>
                  <a:srgbClr val="C00000"/>
                </a:solidFill>
                <a:effectLst>
                  <a:outerShdw blurRad="38100" dist="38100" dir="2700000" algn="tl">
                    <a:srgbClr val="000000"/>
                  </a:outerShdw>
                </a:effectLst>
                <a:latin typeface="+mj-lt"/>
              </a:rPr>
              <a:t>techniky</a:t>
            </a:r>
            <a:r>
              <a:rPr lang="en-GB" sz="2800" b="1" dirty="0">
                <a:solidFill>
                  <a:srgbClr val="C00000"/>
                </a:solidFill>
                <a:effectLst>
                  <a:outerShdw blurRad="38100" dist="38100" dir="2700000" algn="tl">
                    <a:srgbClr val="000000"/>
                  </a:outerShdw>
                </a:effectLst>
                <a:latin typeface="+mj-lt"/>
              </a:rPr>
              <a:t>: </a:t>
            </a: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b="1" dirty="0">
                <a:solidFill>
                  <a:srgbClr val="FFFF00"/>
                </a:solidFill>
                <a:effectLst>
                  <a:outerShdw blurRad="38100" dist="38100" dir="2700000" algn="tl">
                    <a:srgbClr val="000000"/>
                  </a:outerShdw>
                </a:effectLst>
                <a:latin typeface="+mj-lt"/>
              </a:rPr>
              <a:t>      </a:t>
            </a:r>
            <a:r>
              <a:rPr lang="en-GB" sz="2800" dirty="0" err="1">
                <a:solidFill>
                  <a:srgbClr val="002060"/>
                </a:solidFill>
                <a:effectLst>
                  <a:outerShdw blurRad="38100" dist="38100" dir="2700000" algn="tl">
                    <a:srgbClr val="000000"/>
                  </a:outerShdw>
                </a:effectLst>
                <a:latin typeface="+mj-lt"/>
              </a:rPr>
              <a:t>typizace</a:t>
            </a:r>
            <a:r>
              <a:rPr lang="en-GB" sz="2800" dirty="0">
                <a:solidFill>
                  <a:srgbClr val="002060"/>
                </a:solidFill>
                <a:effectLst>
                  <a:outerShdw blurRad="38100" dist="38100" dir="2700000" algn="tl">
                    <a:srgbClr val="000000"/>
                  </a:outerShdw>
                </a:effectLst>
                <a:latin typeface="+mj-lt"/>
              </a:rPr>
              <a:t> HLA I. a II. </a:t>
            </a:r>
            <a:r>
              <a:rPr lang="en-GB" sz="2800" dirty="0" err="1">
                <a:solidFill>
                  <a:srgbClr val="002060"/>
                </a:solidFill>
                <a:effectLst>
                  <a:outerShdw blurRad="38100" dist="38100" dir="2700000" algn="tl">
                    <a:srgbClr val="000000"/>
                  </a:outerShdw>
                </a:effectLst>
                <a:latin typeface="+mj-lt"/>
              </a:rPr>
              <a:t>třídy</a:t>
            </a:r>
            <a:r>
              <a:rPr lang="en-GB" sz="2800" dirty="0">
                <a:solidFill>
                  <a:srgbClr val="002060"/>
                </a:solidFill>
                <a:effectLst>
                  <a:outerShdw blurRad="38100" dist="38100" dir="2700000" algn="tl">
                    <a:srgbClr val="000000"/>
                  </a:outerShdw>
                </a:effectLst>
                <a:latin typeface="+mj-lt"/>
              </a:rPr>
              <a:t> (</a:t>
            </a:r>
            <a:r>
              <a:rPr lang="cs-CZ" sz="2800" dirty="0">
                <a:solidFill>
                  <a:srgbClr val="002060"/>
                </a:solidFill>
                <a:effectLst>
                  <a:outerShdw blurRad="38100" dist="38100" dir="2700000" algn="tl">
                    <a:srgbClr val="000000"/>
                  </a:outerShdw>
                </a:effectLst>
                <a:latin typeface="+mj-lt"/>
              </a:rPr>
              <a:t>nízké i vysoké </a:t>
            </a:r>
            <a:r>
              <a:rPr lang="en-GB" sz="2800" dirty="0" err="1">
                <a:solidFill>
                  <a:srgbClr val="002060"/>
                </a:solidFill>
                <a:effectLst>
                  <a:outerShdw blurRad="38100" dist="38100" dir="2700000" algn="tl">
                    <a:srgbClr val="000000"/>
                  </a:outerShdw>
                </a:effectLst>
                <a:latin typeface="+mj-lt"/>
              </a:rPr>
              <a:t>rozlišení</a:t>
            </a:r>
            <a:r>
              <a:rPr lang="en-GB" sz="2800" dirty="0">
                <a:solidFill>
                  <a:srgbClr val="002060"/>
                </a:solidFill>
                <a:effectLst>
                  <a:outerShdw blurRad="38100" dist="38100" dir="2700000" algn="tl">
                    <a:srgbClr val="000000"/>
                  </a:outerShdw>
                </a:effectLst>
                <a:latin typeface="+mj-lt"/>
              </a:rPr>
              <a:t> )</a:t>
            </a: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dirty="0">
                <a:solidFill>
                  <a:srgbClr val="002060"/>
                </a:solidFill>
                <a:effectLst>
                  <a:outerShdw blurRad="38100" dist="38100" dir="2700000" algn="tl">
                    <a:srgbClr val="000000"/>
                  </a:outerShdw>
                </a:effectLst>
                <a:latin typeface="+mj-lt"/>
              </a:rPr>
              <a:t>      </a:t>
            </a:r>
            <a:r>
              <a:rPr lang="en-GB" sz="2800" dirty="0" err="1">
                <a:solidFill>
                  <a:srgbClr val="002060"/>
                </a:solidFill>
                <a:effectLst>
                  <a:outerShdw blurRad="38100" dist="38100" dir="2700000" algn="tl">
                    <a:srgbClr val="000000"/>
                  </a:outerShdw>
                </a:effectLst>
                <a:latin typeface="+mj-lt"/>
              </a:rPr>
              <a:t>vyšší</a:t>
            </a:r>
            <a:r>
              <a:rPr lang="en-GB" sz="2800" dirty="0">
                <a:solidFill>
                  <a:srgbClr val="002060"/>
                </a:solidFill>
                <a:effectLst>
                  <a:outerShdw blurRad="38100" dist="38100" dir="2700000" algn="tl">
                    <a:srgbClr val="000000"/>
                  </a:outerShdw>
                </a:effectLst>
                <a:latin typeface="+mj-lt"/>
              </a:rPr>
              <a:t> </a:t>
            </a:r>
            <a:r>
              <a:rPr lang="en-GB" sz="2800" dirty="0" err="1">
                <a:solidFill>
                  <a:srgbClr val="002060"/>
                </a:solidFill>
                <a:effectLst>
                  <a:outerShdw blurRad="38100" dist="38100" dir="2700000" algn="tl">
                    <a:srgbClr val="000000"/>
                  </a:outerShdw>
                </a:effectLst>
                <a:latin typeface="+mj-lt"/>
              </a:rPr>
              <a:t>přesnost</a:t>
            </a:r>
            <a:r>
              <a:rPr lang="en-GB" sz="2800" dirty="0">
                <a:solidFill>
                  <a:srgbClr val="002060"/>
                </a:solidFill>
                <a:effectLst>
                  <a:outerShdw blurRad="38100" dist="38100" dir="2700000" algn="tl">
                    <a:srgbClr val="000000"/>
                  </a:outerShdw>
                </a:effectLst>
                <a:latin typeface="+mj-lt"/>
              </a:rPr>
              <a:t> a </a:t>
            </a:r>
            <a:r>
              <a:rPr lang="en-GB" sz="2800" dirty="0" err="1">
                <a:solidFill>
                  <a:srgbClr val="002060"/>
                </a:solidFill>
                <a:effectLst>
                  <a:outerShdw blurRad="38100" dist="38100" dir="2700000" algn="tl">
                    <a:srgbClr val="000000"/>
                  </a:outerShdw>
                </a:effectLst>
                <a:latin typeface="+mj-lt"/>
              </a:rPr>
              <a:t>spolehlivost</a:t>
            </a:r>
            <a:r>
              <a:rPr lang="en-GB" sz="2800" dirty="0">
                <a:solidFill>
                  <a:srgbClr val="002060"/>
                </a:solidFill>
                <a:effectLst>
                  <a:outerShdw blurRad="38100" dist="38100" dir="2700000" algn="tl">
                    <a:srgbClr val="000000"/>
                  </a:outerShdw>
                </a:effectLst>
                <a:latin typeface="+mj-lt"/>
              </a:rPr>
              <a:t> </a:t>
            </a:r>
            <a:r>
              <a:rPr lang="en-GB" sz="2800" dirty="0" err="1">
                <a:solidFill>
                  <a:srgbClr val="002060"/>
                </a:solidFill>
                <a:effectLst>
                  <a:outerShdw blurRad="38100" dist="38100" dir="2700000" algn="tl">
                    <a:srgbClr val="000000"/>
                  </a:outerShdw>
                </a:effectLst>
                <a:latin typeface="+mj-lt"/>
              </a:rPr>
              <a:t>typizace</a:t>
            </a:r>
            <a:r>
              <a:rPr lang="en-GB" sz="2800" dirty="0">
                <a:solidFill>
                  <a:srgbClr val="002060"/>
                </a:solidFill>
                <a:effectLst>
                  <a:outerShdw blurRad="38100" dist="38100" dir="2700000" algn="tl">
                    <a:srgbClr val="000000"/>
                  </a:outerShdw>
                </a:effectLst>
                <a:latin typeface="+mj-lt"/>
              </a:rPr>
              <a:t>                </a:t>
            </a: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dirty="0">
                <a:solidFill>
                  <a:srgbClr val="002060"/>
                </a:solidFill>
                <a:effectLst>
                  <a:outerShdw blurRad="38100" dist="38100" dir="2700000" algn="tl">
                    <a:srgbClr val="000000"/>
                  </a:outerShdw>
                </a:effectLst>
                <a:latin typeface="+mj-lt"/>
              </a:rPr>
              <a:t>      </a:t>
            </a:r>
            <a:r>
              <a:rPr lang="en-GB" sz="2800" dirty="0" err="1">
                <a:solidFill>
                  <a:srgbClr val="002060"/>
                </a:solidFill>
                <a:effectLst>
                  <a:outerShdw blurRad="38100" dist="38100" dir="2700000" algn="tl">
                    <a:srgbClr val="000000"/>
                  </a:outerShdw>
                </a:effectLst>
                <a:latin typeface="+mj-lt"/>
              </a:rPr>
              <a:t>lze</a:t>
            </a:r>
            <a:r>
              <a:rPr lang="en-GB" sz="2800" dirty="0">
                <a:solidFill>
                  <a:srgbClr val="002060"/>
                </a:solidFill>
                <a:effectLst>
                  <a:outerShdw blurRad="38100" dist="38100" dir="2700000" algn="tl">
                    <a:srgbClr val="000000"/>
                  </a:outerShdw>
                </a:effectLst>
                <a:latin typeface="+mj-lt"/>
              </a:rPr>
              <a:t> </a:t>
            </a:r>
            <a:r>
              <a:rPr lang="en-GB" sz="2800" dirty="0" err="1">
                <a:solidFill>
                  <a:srgbClr val="002060"/>
                </a:solidFill>
                <a:effectLst>
                  <a:outerShdw blurRad="38100" dist="38100" dir="2700000" algn="tl">
                    <a:srgbClr val="000000"/>
                  </a:outerShdw>
                </a:effectLst>
                <a:latin typeface="+mj-lt"/>
              </a:rPr>
              <a:t>i</a:t>
            </a:r>
            <a:r>
              <a:rPr lang="en-GB" sz="2800" dirty="0">
                <a:solidFill>
                  <a:srgbClr val="002060"/>
                </a:solidFill>
                <a:effectLst>
                  <a:outerShdw blurRad="38100" dist="38100" dir="2700000" algn="tl">
                    <a:srgbClr val="000000"/>
                  </a:outerShdw>
                </a:effectLst>
                <a:latin typeface="+mj-lt"/>
              </a:rPr>
              <a:t> </a:t>
            </a:r>
            <a:r>
              <a:rPr lang="en-GB" sz="2800" dirty="0" err="1">
                <a:solidFill>
                  <a:srgbClr val="002060"/>
                </a:solidFill>
                <a:effectLst>
                  <a:outerShdw blurRad="38100" dist="38100" dir="2700000" algn="tl">
                    <a:srgbClr val="000000"/>
                  </a:outerShdw>
                </a:effectLst>
                <a:latin typeface="+mj-lt"/>
              </a:rPr>
              <a:t>statim</a:t>
            </a:r>
            <a:r>
              <a:rPr lang="en-GB" sz="2800" dirty="0">
                <a:solidFill>
                  <a:srgbClr val="002060"/>
                </a:solidFill>
                <a:effectLst>
                  <a:outerShdw blurRad="38100" dist="38100" dir="2700000" algn="tl">
                    <a:srgbClr val="000000"/>
                  </a:outerShdw>
                </a:effectLst>
                <a:latin typeface="+mj-lt"/>
              </a:rPr>
              <a:t> </a:t>
            </a:r>
            <a:r>
              <a:rPr lang="en-GB" sz="2800" dirty="0" err="1">
                <a:solidFill>
                  <a:srgbClr val="002060"/>
                </a:solidFill>
                <a:effectLst>
                  <a:outerShdw blurRad="38100" dist="38100" dir="2700000" algn="tl">
                    <a:srgbClr val="000000"/>
                  </a:outerShdw>
                </a:effectLst>
                <a:latin typeface="+mj-lt"/>
              </a:rPr>
              <a:t>vyšetření</a:t>
            </a:r>
            <a:r>
              <a:rPr lang="en-GB" sz="2800" dirty="0">
                <a:solidFill>
                  <a:srgbClr val="002060"/>
                </a:solidFill>
                <a:effectLst>
                  <a:outerShdw blurRad="38100" dist="38100" dir="2700000" algn="tl">
                    <a:srgbClr val="000000"/>
                  </a:outerShdw>
                </a:effectLst>
                <a:latin typeface="+mj-lt"/>
              </a:rPr>
              <a:t>  </a:t>
            </a:r>
          </a:p>
          <a:p>
            <a:pPr>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dirty="0">
                <a:solidFill>
                  <a:srgbClr val="002060"/>
                </a:solidFill>
                <a:effectLst>
                  <a:outerShdw blurRad="38100" dist="38100" dir="2700000" algn="tl">
                    <a:srgbClr val="000000"/>
                  </a:outerShdw>
                </a:effectLst>
                <a:latin typeface="+mj-lt"/>
              </a:rPr>
              <a:t>      </a:t>
            </a:r>
            <a:r>
              <a:rPr lang="en-GB" sz="2800" dirty="0" err="1">
                <a:solidFill>
                  <a:srgbClr val="002060"/>
                </a:solidFill>
                <a:effectLst>
                  <a:outerShdw blurRad="38100" dist="38100" dir="2700000" algn="tl">
                    <a:srgbClr val="000000"/>
                  </a:outerShdw>
                </a:effectLst>
                <a:latin typeface="+mj-lt"/>
              </a:rPr>
              <a:t>vyšší</a:t>
            </a:r>
            <a:r>
              <a:rPr lang="en-GB" sz="2800" dirty="0">
                <a:solidFill>
                  <a:srgbClr val="002060"/>
                </a:solidFill>
                <a:effectLst>
                  <a:outerShdw blurRad="38100" dist="38100" dir="2700000" algn="tl">
                    <a:srgbClr val="000000"/>
                  </a:outerShdw>
                </a:effectLst>
                <a:latin typeface="+mj-lt"/>
              </a:rPr>
              <a:t> </a:t>
            </a:r>
            <a:r>
              <a:rPr lang="en-GB" sz="2800" dirty="0" err="1">
                <a:solidFill>
                  <a:srgbClr val="002060"/>
                </a:solidFill>
                <a:effectLst>
                  <a:outerShdw blurRad="38100" dist="38100" dir="2700000" algn="tl">
                    <a:srgbClr val="000000"/>
                  </a:outerShdw>
                </a:effectLst>
                <a:latin typeface="+mj-lt"/>
              </a:rPr>
              <a:t>náklady</a:t>
            </a:r>
            <a:endParaRPr lang="en-GB" sz="2800" dirty="0">
              <a:solidFill>
                <a:srgbClr val="002060"/>
              </a:solidFill>
              <a:effectLst>
                <a:outerShdw blurRad="38100" dist="38100" dir="2700000" algn="tl">
                  <a:srgbClr val="000000"/>
                </a:outerShdw>
              </a:effectLst>
              <a:latin typeface="+mj-lt"/>
            </a:endParaRPr>
          </a:p>
        </p:txBody>
      </p:sp>
    </p:spTree>
    <p:extLst>
      <p:ext uri="{BB962C8B-B14F-4D97-AF65-F5344CB8AC3E}">
        <p14:creationId xmlns:p14="http://schemas.microsoft.com/office/powerpoint/2010/main" val="3543186564"/>
      </p:ext>
    </p:extLst>
  </p:cSld>
  <p:clrMapOvr>
    <a:masterClrMapping/>
  </p:clrMapOvr>
  <p:transition spd="med"/>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3" name="Text Box 3"/>
          <p:cNvSpPr txBox="1">
            <a:spLocks noChangeArrowheads="1"/>
          </p:cNvSpPr>
          <p:nvPr/>
        </p:nvSpPr>
        <p:spPr bwMode="auto">
          <a:xfrm>
            <a:off x="635000" y="476250"/>
            <a:ext cx="8280400" cy="6391944"/>
          </a:xfrm>
          <a:prstGeom prst="rect">
            <a:avLst/>
          </a:prstGeom>
          <a:noFill/>
          <a:ln w="9525">
            <a:noFill/>
            <a:miter lim="800000"/>
            <a:headEnd/>
            <a:tailEnd/>
          </a:ln>
        </p:spPr>
        <p:txBody>
          <a:bodyPr lIns="90000" tIns="46800" rIns="90000" bIns="46800">
            <a:spAutoFit/>
          </a:bodyPr>
          <a:lstStyle/>
          <a:p>
            <a:pPr algn="ctr">
              <a:lnSpc>
                <a:spcPct val="93000"/>
              </a:lnSpc>
              <a:buClr>
                <a:srgbClr val="FFFF00"/>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600" dirty="0">
                <a:solidFill>
                  <a:srgbClr val="C00000"/>
                </a:solidFill>
                <a:effectLst>
                  <a:outerShdw blurRad="38100" dist="38100" dir="2700000" algn="tl">
                    <a:srgbClr val="000000"/>
                  </a:outerShdw>
                </a:effectLst>
                <a:latin typeface="+mj-lt"/>
              </a:rPr>
              <a:t>HLA </a:t>
            </a:r>
            <a:r>
              <a:rPr lang="en-GB" sz="3600" dirty="0" err="1">
                <a:solidFill>
                  <a:srgbClr val="C00000"/>
                </a:solidFill>
                <a:effectLst>
                  <a:outerShdw blurRad="38100" dist="38100" dir="2700000" algn="tl">
                    <a:srgbClr val="000000"/>
                  </a:outerShdw>
                </a:effectLst>
                <a:latin typeface="+mj-lt"/>
              </a:rPr>
              <a:t>typizace</a:t>
            </a:r>
            <a:r>
              <a:rPr lang="en-GB" sz="3600" dirty="0">
                <a:solidFill>
                  <a:srgbClr val="C00000"/>
                </a:solidFill>
                <a:effectLst>
                  <a:outerShdw blurRad="38100" dist="38100" dir="2700000" algn="tl">
                    <a:srgbClr val="000000"/>
                  </a:outerShdw>
                </a:effectLst>
                <a:latin typeface="+mj-lt"/>
              </a:rPr>
              <a:t> - DNA </a:t>
            </a:r>
            <a:r>
              <a:rPr lang="en-GB" sz="3600" dirty="0" err="1">
                <a:solidFill>
                  <a:srgbClr val="C00000"/>
                </a:solidFill>
                <a:effectLst>
                  <a:outerShdw blurRad="38100" dist="38100" dir="2700000" algn="tl">
                    <a:srgbClr val="000000"/>
                  </a:outerShdw>
                </a:effectLst>
                <a:latin typeface="+mj-lt"/>
              </a:rPr>
              <a:t>techniky</a:t>
            </a:r>
            <a:endParaRPr lang="en-GB" sz="3600" dirty="0">
              <a:solidFill>
                <a:srgbClr val="C00000"/>
              </a:solidFill>
              <a:effectLst>
                <a:outerShdw blurRad="38100" dist="38100" dir="2700000" algn="tl">
                  <a:srgbClr val="000000"/>
                </a:outerShdw>
              </a:effectLst>
              <a:latin typeface="+mj-lt"/>
            </a:endParaRPr>
          </a:p>
          <a:p>
            <a:pPr algn="ctr">
              <a:lnSpc>
                <a:spcPct val="93000"/>
              </a:lnSpc>
              <a:buClr>
                <a:srgbClr val="FFFF00"/>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3200" dirty="0">
              <a:solidFill>
                <a:srgbClr val="C00000"/>
              </a:solidFill>
              <a:effectLst>
                <a:outerShdw blurRad="38100" dist="38100" dir="2700000" algn="tl">
                  <a:srgbClr val="000000"/>
                </a:outerShdw>
              </a:effectLst>
              <a:latin typeface="Arial" charset="0"/>
            </a:endParaRPr>
          </a:p>
          <a:p>
            <a:pPr>
              <a:lnSpc>
                <a:spcPct val="93000"/>
              </a:lnSpc>
              <a:buClr>
                <a:srgbClr val="FFFF00"/>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dirty="0">
              <a:solidFill>
                <a:srgbClr val="FFFF00"/>
              </a:solidFill>
              <a:effectLst>
                <a:outerShdw blurRad="38100" dist="38100" dir="2700000" algn="tl">
                  <a:srgbClr val="000000"/>
                </a:outerShdw>
              </a:effectLst>
              <a:latin typeface="+mj-lt"/>
            </a:endParaRPr>
          </a:p>
          <a:p>
            <a:pPr>
              <a:lnSpc>
                <a:spcPct val="93000"/>
              </a:lnSpc>
              <a:buClr>
                <a:srgbClr val="FFFF00"/>
              </a:buClr>
              <a:buSzPct val="38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dirty="0" err="1">
                <a:solidFill>
                  <a:srgbClr val="C00000"/>
                </a:solidFill>
                <a:effectLst>
                  <a:outerShdw blurRad="38100" dist="38100" dir="2700000" algn="tl">
                    <a:srgbClr val="000000"/>
                  </a:outerShdw>
                </a:effectLst>
                <a:latin typeface="+mj-lt"/>
              </a:rPr>
              <a:t>Nejčastěji</a:t>
            </a:r>
            <a:r>
              <a:rPr lang="en-GB" sz="2800" dirty="0">
                <a:solidFill>
                  <a:srgbClr val="C00000"/>
                </a:solidFill>
                <a:effectLst>
                  <a:outerShdw blurRad="38100" dist="38100" dir="2700000" algn="tl">
                    <a:srgbClr val="000000"/>
                  </a:outerShdw>
                </a:effectLst>
                <a:latin typeface="+mj-lt"/>
              </a:rPr>
              <a:t> </a:t>
            </a:r>
            <a:r>
              <a:rPr lang="en-GB" sz="2800" dirty="0" err="1">
                <a:solidFill>
                  <a:srgbClr val="C00000"/>
                </a:solidFill>
                <a:effectLst>
                  <a:outerShdw blurRad="38100" dist="38100" dir="2700000" algn="tl">
                    <a:srgbClr val="000000"/>
                  </a:outerShdw>
                </a:effectLst>
                <a:latin typeface="+mj-lt"/>
              </a:rPr>
              <a:t>používané</a:t>
            </a:r>
            <a:r>
              <a:rPr lang="en-GB" sz="2800" dirty="0">
                <a:solidFill>
                  <a:srgbClr val="C00000"/>
                </a:solidFill>
                <a:effectLst>
                  <a:outerShdw blurRad="38100" dist="38100" dir="2700000" algn="tl">
                    <a:srgbClr val="000000"/>
                  </a:outerShdw>
                </a:effectLst>
                <a:latin typeface="+mj-lt"/>
              </a:rPr>
              <a:t> </a:t>
            </a:r>
            <a:r>
              <a:rPr lang="en-GB" sz="2800" dirty="0" err="1">
                <a:solidFill>
                  <a:srgbClr val="C00000"/>
                </a:solidFill>
                <a:effectLst>
                  <a:outerShdw blurRad="38100" dist="38100" dir="2700000" algn="tl">
                    <a:srgbClr val="000000"/>
                  </a:outerShdw>
                </a:effectLst>
                <a:latin typeface="+mj-lt"/>
              </a:rPr>
              <a:t>techniky</a:t>
            </a:r>
            <a:r>
              <a:rPr lang="en-GB" sz="2800" dirty="0" smtClean="0">
                <a:solidFill>
                  <a:srgbClr val="C00000"/>
                </a:solidFill>
                <a:effectLst>
                  <a:outerShdw blurRad="38100" dist="38100" dir="2700000" algn="tl">
                    <a:srgbClr val="000000"/>
                  </a:outerShdw>
                </a:effectLst>
                <a:latin typeface="+mj-lt"/>
              </a:rPr>
              <a:t>:</a:t>
            </a:r>
            <a:endParaRPr lang="cs-CZ" sz="2800" dirty="0" smtClean="0">
              <a:solidFill>
                <a:srgbClr val="C00000"/>
              </a:solidFill>
              <a:effectLst>
                <a:outerShdw blurRad="38100" dist="38100" dir="2700000" algn="tl">
                  <a:srgbClr val="000000"/>
                </a:outerShdw>
              </a:effectLst>
              <a:latin typeface="+mj-lt"/>
            </a:endParaRPr>
          </a:p>
          <a:p>
            <a:pPr>
              <a:lnSpc>
                <a:spcPct val="93000"/>
              </a:lnSpc>
              <a:buClr>
                <a:srgbClr val="FFFF00"/>
              </a:buClr>
              <a:buSzPct val="38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800" dirty="0">
              <a:solidFill>
                <a:srgbClr val="C00000"/>
              </a:solidFill>
              <a:effectLst>
                <a:outerShdw blurRad="38100" dist="38100" dir="2700000" algn="tl">
                  <a:srgbClr val="000000"/>
                </a:outerShdw>
              </a:effectLst>
              <a:latin typeface="+mj-lt"/>
            </a:endParaRPr>
          </a:p>
          <a:p>
            <a:pPr>
              <a:lnSpc>
                <a:spcPct val="93000"/>
              </a:lnSpc>
              <a:buClr>
                <a:srgbClr val="FFFF00"/>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dirty="0">
                <a:solidFill>
                  <a:srgbClr val="002060"/>
                </a:solidFill>
                <a:effectLst>
                  <a:outerShdw blurRad="38100" dist="38100" dir="2700000" algn="tl">
                    <a:srgbClr val="000000"/>
                  </a:outerShdw>
                </a:effectLst>
                <a:latin typeface="+mj-lt"/>
              </a:rPr>
              <a:t>PCR-SSP </a:t>
            </a:r>
            <a:endParaRPr lang="cs-CZ" sz="2800" dirty="0">
              <a:solidFill>
                <a:srgbClr val="002060"/>
              </a:solidFill>
              <a:effectLst>
                <a:outerShdw blurRad="38100" dist="38100" dir="2700000" algn="tl">
                  <a:srgbClr val="000000"/>
                </a:outerShdw>
              </a:effectLst>
              <a:latin typeface="+mj-lt"/>
            </a:endParaRPr>
          </a:p>
          <a:p>
            <a:pPr>
              <a:lnSpc>
                <a:spcPct val="93000"/>
              </a:lnSpc>
              <a:buClr>
                <a:srgbClr val="FFFF00"/>
              </a:buClr>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dirty="0">
                <a:solidFill>
                  <a:srgbClr val="002060"/>
                </a:solidFill>
                <a:effectLst>
                  <a:outerShdw blurRad="38100" dist="38100" dir="2700000" algn="tl">
                    <a:srgbClr val="000000"/>
                  </a:outerShdw>
                </a:effectLst>
                <a:latin typeface="+mj-lt"/>
              </a:rPr>
              <a:t>(Polymerase chain reaction with sequence specific primers)</a:t>
            </a:r>
          </a:p>
          <a:p>
            <a:pPr>
              <a:lnSpc>
                <a:spcPct val="93000"/>
              </a:lnSpc>
              <a:buClr>
                <a:srgbClr val="FFFF00"/>
              </a:buClr>
              <a:buSzPct val="7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800" dirty="0">
              <a:solidFill>
                <a:srgbClr val="002060"/>
              </a:solidFill>
              <a:effectLst>
                <a:outerShdw blurRad="38100" dist="38100" dir="2700000" algn="tl">
                  <a:srgbClr val="000000"/>
                </a:outerShdw>
              </a:effectLst>
              <a:latin typeface="+mj-lt"/>
            </a:endParaRPr>
          </a:p>
          <a:p>
            <a:pPr>
              <a:lnSpc>
                <a:spcPct val="93000"/>
              </a:lnSpc>
              <a:buClr>
                <a:srgbClr val="FFFF00"/>
              </a:buClr>
              <a:buSzPct val="38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dirty="0">
                <a:solidFill>
                  <a:srgbClr val="002060"/>
                </a:solidFill>
                <a:effectLst>
                  <a:outerShdw blurRad="38100" dist="38100" dir="2700000" algn="tl">
                    <a:srgbClr val="000000"/>
                  </a:outerShdw>
                </a:effectLst>
                <a:latin typeface="+mj-lt"/>
              </a:rPr>
              <a:t>PCR-SSO</a:t>
            </a:r>
          </a:p>
          <a:p>
            <a:pPr>
              <a:lnSpc>
                <a:spcPct val="93000"/>
              </a:lnSpc>
              <a:buClr>
                <a:srgbClr val="FFFF00"/>
              </a:buClr>
              <a:buSzPct val="7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dirty="0">
                <a:solidFill>
                  <a:srgbClr val="002060"/>
                </a:solidFill>
                <a:effectLst>
                  <a:outerShdw blurRad="38100" dist="38100" dir="2700000" algn="tl">
                    <a:srgbClr val="000000"/>
                  </a:outerShdw>
                </a:effectLst>
                <a:latin typeface="+mj-lt"/>
              </a:rPr>
              <a:t>(Polymerase chain reaction with sequence specific </a:t>
            </a:r>
            <a:r>
              <a:rPr lang="en-GB" sz="2800" dirty="0" err="1">
                <a:solidFill>
                  <a:srgbClr val="002060"/>
                </a:solidFill>
                <a:effectLst>
                  <a:outerShdw blurRad="38100" dist="38100" dir="2700000" algn="tl">
                    <a:srgbClr val="000000"/>
                  </a:outerShdw>
                </a:effectLst>
                <a:latin typeface="+mj-lt"/>
              </a:rPr>
              <a:t>oligoprobes</a:t>
            </a:r>
            <a:r>
              <a:rPr lang="en-GB" sz="2800" dirty="0">
                <a:solidFill>
                  <a:srgbClr val="002060"/>
                </a:solidFill>
                <a:effectLst>
                  <a:outerShdw blurRad="38100" dist="38100" dir="2700000" algn="tl">
                    <a:srgbClr val="000000"/>
                  </a:outerShdw>
                </a:effectLst>
                <a:latin typeface="+mj-lt"/>
              </a:rPr>
              <a:t>)</a:t>
            </a:r>
          </a:p>
          <a:p>
            <a:pPr>
              <a:lnSpc>
                <a:spcPct val="93000"/>
              </a:lnSpc>
              <a:buClr>
                <a:srgbClr val="FFFF00"/>
              </a:buClr>
              <a:buSzPct val="7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800" dirty="0">
              <a:solidFill>
                <a:srgbClr val="002060"/>
              </a:solidFill>
              <a:effectLst>
                <a:outerShdw blurRad="38100" dist="38100" dir="2700000" algn="tl">
                  <a:srgbClr val="000000"/>
                </a:outerShdw>
              </a:effectLst>
              <a:latin typeface="+mj-lt"/>
            </a:endParaRPr>
          </a:p>
          <a:p>
            <a:pPr>
              <a:lnSpc>
                <a:spcPct val="93000"/>
              </a:lnSpc>
              <a:buClr>
                <a:srgbClr val="FFFF00"/>
              </a:buClr>
              <a:buSzPct val="7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dirty="0">
                <a:solidFill>
                  <a:srgbClr val="002060"/>
                </a:solidFill>
                <a:effectLst>
                  <a:outerShdw blurRad="38100" dist="38100" dir="2700000" algn="tl">
                    <a:srgbClr val="000000"/>
                  </a:outerShdw>
                </a:effectLst>
                <a:latin typeface="+mj-lt"/>
              </a:rPr>
              <a:t>SBT</a:t>
            </a:r>
          </a:p>
          <a:p>
            <a:pPr>
              <a:lnSpc>
                <a:spcPct val="93000"/>
              </a:lnSpc>
              <a:buClr>
                <a:srgbClr val="FFFF00"/>
              </a:buClr>
              <a:buSzPct val="7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800" dirty="0">
                <a:solidFill>
                  <a:srgbClr val="002060"/>
                </a:solidFill>
                <a:effectLst>
                  <a:outerShdw blurRad="38100" dist="38100" dir="2700000" algn="tl">
                    <a:srgbClr val="000000"/>
                  </a:outerShdw>
                </a:effectLst>
                <a:latin typeface="+mj-lt"/>
              </a:rPr>
              <a:t>(Sequence based typing)</a:t>
            </a:r>
          </a:p>
          <a:p>
            <a:pPr>
              <a:lnSpc>
                <a:spcPct val="93000"/>
              </a:lnSpc>
              <a:buClr>
                <a:srgbClr val="FFFF00"/>
              </a:buClr>
              <a:buSzPct val="7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dirty="0">
              <a:solidFill>
                <a:srgbClr val="002060"/>
              </a:solidFill>
              <a:effectLst>
                <a:outerShdw blurRad="38100" dist="38100" dir="2700000" algn="tl">
                  <a:srgbClr val="000000"/>
                </a:outerShdw>
              </a:effectLst>
              <a:latin typeface="+mj-lt"/>
            </a:endParaRPr>
          </a:p>
        </p:txBody>
      </p:sp>
    </p:spTree>
    <p:extLst>
      <p:ext uri="{BB962C8B-B14F-4D97-AF65-F5344CB8AC3E}">
        <p14:creationId xmlns:p14="http://schemas.microsoft.com/office/powerpoint/2010/main" val="3218889342"/>
      </p:ext>
    </p:extLst>
  </p:cSld>
  <p:clrMapOvr>
    <a:masterClrMapping/>
  </p:clrMapOvr>
  <p:transition spd="med"/>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cs-CZ" smtClean="0"/>
              <a:t>Využití HLA typizace</a:t>
            </a:r>
          </a:p>
        </p:txBody>
      </p:sp>
      <p:sp>
        <p:nvSpPr>
          <p:cNvPr id="38915" name="Rectangle 3"/>
          <p:cNvSpPr>
            <a:spLocks noGrp="1" noChangeArrowheads="1"/>
          </p:cNvSpPr>
          <p:nvPr>
            <p:ph type="body" idx="1"/>
          </p:nvPr>
        </p:nvSpPr>
        <p:spPr>
          <a:xfrm>
            <a:off x="698500" y="2214563"/>
            <a:ext cx="7772400" cy="3714750"/>
          </a:xfrm>
        </p:spPr>
        <p:txBody>
          <a:bodyPr/>
          <a:lstStyle/>
          <a:p>
            <a:pPr lvl="1"/>
            <a:r>
              <a:rPr lang="cs-CZ" smtClean="0"/>
              <a:t> transplantace </a:t>
            </a:r>
          </a:p>
          <a:p>
            <a:pPr lvl="2"/>
            <a:r>
              <a:rPr lang="cs-CZ" smtClean="0"/>
              <a:t>PBSCT – vysoké rozlišení</a:t>
            </a:r>
          </a:p>
          <a:p>
            <a:pPr lvl="2"/>
            <a:r>
              <a:rPr lang="cs-CZ" smtClean="0"/>
              <a:t>ledviny – nízké rozlišení</a:t>
            </a:r>
          </a:p>
          <a:p>
            <a:pPr lvl="1">
              <a:buFont typeface="Monotype Sorts" pitchFamily="2" charset="2"/>
              <a:buNone/>
            </a:pPr>
            <a:endParaRPr lang="cs-CZ" smtClean="0"/>
          </a:p>
          <a:p>
            <a:pPr lvl="1"/>
            <a:r>
              <a:rPr lang="cs-CZ" smtClean="0"/>
              <a:t> asociace HLA s určitými chorobami</a:t>
            </a:r>
          </a:p>
          <a:p>
            <a:pPr lvl="2"/>
            <a:r>
              <a:rPr lang="cs-CZ" smtClean="0"/>
              <a:t>ankylozující spondylitida</a:t>
            </a:r>
          </a:p>
          <a:p>
            <a:pPr lvl="2"/>
            <a:r>
              <a:rPr lang="cs-CZ" smtClean="0"/>
              <a:t>celiakie</a:t>
            </a:r>
          </a:p>
          <a:p>
            <a:pPr lvl="2"/>
            <a:endParaRPr lang="cs-CZ" smtClean="0"/>
          </a:p>
        </p:txBody>
      </p:sp>
    </p:spTree>
    <p:extLst>
      <p:ext uri="{BB962C8B-B14F-4D97-AF65-F5344CB8AC3E}">
        <p14:creationId xmlns:p14="http://schemas.microsoft.com/office/powerpoint/2010/main" val="1457547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4030</Words>
  <Application>Microsoft Office PowerPoint</Application>
  <PresentationFormat>Předvádění na obrazovce (4:3)</PresentationFormat>
  <Paragraphs>695</Paragraphs>
  <Slides>98</Slides>
  <Notes>6</Notes>
  <HiddenSlides>0</HiddenSlides>
  <MMClips>0</MMClips>
  <ScaleCrop>false</ScaleCrop>
  <HeadingPairs>
    <vt:vector size="6" baseType="variant">
      <vt:variant>
        <vt:lpstr>Motiv</vt:lpstr>
      </vt:variant>
      <vt:variant>
        <vt:i4>1</vt:i4>
      </vt:variant>
      <vt:variant>
        <vt:lpstr>Vložené servery OLE</vt:lpstr>
      </vt:variant>
      <vt:variant>
        <vt:i4>2</vt:i4>
      </vt:variant>
      <vt:variant>
        <vt:lpstr>Nadpisy snímků</vt:lpstr>
      </vt:variant>
      <vt:variant>
        <vt:i4>98</vt:i4>
      </vt:variant>
    </vt:vector>
  </HeadingPairs>
  <TitlesOfParts>
    <vt:vector size="101" baseType="lpstr">
      <vt:lpstr>Motiv systému Office</vt:lpstr>
      <vt:lpstr>Photo Editor Photo</vt:lpstr>
      <vt:lpstr>Fotografie</vt:lpstr>
      <vt:lpstr>IMUNITA VROZENÁ</vt:lpstr>
      <vt:lpstr>Vrozená imunita</vt:lpstr>
      <vt:lpstr>Prezentace aplikace PowerPoint</vt:lpstr>
      <vt:lpstr>Komplementový systém - funkce</vt:lpstr>
      <vt:lpstr>Prezentace aplikace PowerPoint</vt:lpstr>
      <vt:lpstr>Prezentace aplikace PowerPoint</vt:lpstr>
      <vt:lpstr>Prezentace aplikace PowerPoint</vt:lpstr>
      <vt:lpstr>Prezentace aplikace PowerPoint</vt:lpstr>
      <vt:lpstr>Prezentace aplikace PowerPoint</vt:lpstr>
      <vt:lpstr>Biologicky aktivní produkty aktivace C</vt:lpstr>
      <vt:lpstr>Deficience  komplementového systému</vt:lpstr>
      <vt:lpstr>Základní indikace vyšetření složek komplementového systému</vt:lpstr>
      <vt:lpstr>FUNKČNÍ VYŠETŘENÍ KLASICKÉ DRÁHY  </vt:lpstr>
      <vt:lpstr>Imunochemické vyšetření jednotlivých složek komplementového systému</vt:lpstr>
      <vt:lpstr>Lektin vázající manózu (MBL)</vt:lpstr>
      <vt:lpstr>Funkce C1-INH</vt:lpstr>
      <vt:lpstr>Hereditární angioedém</vt:lpstr>
      <vt:lpstr>Prezentace aplikace PowerPoint</vt:lpstr>
      <vt:lpstr>Vrozená imunita – charakteristické rysy</vt:lpstr>
      <vt:lpstr>Vrozená imunita:  charakteristické rysy</vt:lpstr>
      <vt:lpstr>PAMP „ Pathogen Associated Molecular Pattern“</vt:lpstr>
      <vt:lpstr>DAMP „Damage Associated Molecular Patterns“</vt:lpstr>
      <vt:lpstr>PAMPs and DAMPs</vt:lpstr>
      <vt:lpstr>Vrozená imunita:  charakteristické rysy</vt:lpstr>
      <vt:lpstr>Vrozená imunita:  charakteristické rysy</vt:lpstr>
      <vt:lpstr>PRR- Pattern Recognition Receptors </vt:lpstr>
      <vt:lpstr>PRR- Pattern Recognition Receptors </vt:lpstr>
      <vt:lpstr>Cell associated PRR</vt:lpstr>
      <vt:lpstr>Toll-like receptory a endogenní ligandy</vt:lpstr>
      <vt:lpstr>PRR- Pattern Recognition Receptors </vt:lpstr>
      <vt:lpstr>Vrozená imunita</vt:lpstr>
      <vt:lpstr>Solubilní PRR</vt:lpstr>
      <vt:lpstr>Prezentace aplikace PowerPoint</vt:lpstr>
      <vt:lpstr>Prezentace aplikace PowerPoint</vt:lpstr>
      <vt:lpstr>Antimikrobiální peptidy</vt:lpstr>
      <vt:lpstr>Antimikrobiální peptidy v residentních kožních buňkách </vt:lpstr>
      <vt:lpstr>Prezentace aplikace PowerPoint</vt:lpstr>
      <vt:lpstr> Celulární složky vrozené imunity Mastocyty </vt:lpstr>
      <vt:lpstr>Buňky imunitního systému – monocyty, makrofágy, dendritické buňky</vt:lpstr>
      <vt:lpstr>Prezentace aplikace PowerPoint</vt:lpstr>
      <vt:lpstr>Prezentace aplikace PowerPoint</vt:lpstr>
      <vt:lpstr>Zabíjecí mechanismy fagocytujících buněk</vt:lpstr>
      <vt:lpstr>Prezentace aplikace PowerPoint</vt:lpstr>
      <vt:lpstr>Možnosti vyšetření fagocytárních funkcí</vt:lpstr>
      <vt:lpstr>Indikace k vyšetření fagocytárních schopností granulocytů</vt:lpstr>
      <vt:lpstr>Prezentace aplikace PowerPoint</vt:lpstr>
      <vt:lpstr>Prezentace aplikace PowerPoint</vt:lpstr>
      <vt:lpstr>Chronická granulomatózní choroba</vt:lpstr>
      <vt:lpstr>Prezentace aplikace PowerPoint</vt:lpstr>
      <vt:lpstr>jsou morfologicky podobné  lymfocytům („velké granulární lymfocyty“, LGL), nefagocytují, nemají adherenční schopnosti  specializují se na zabíjení abnormálních vlastních buněk organismu nápadných nízkou expresí MHC molekul (např. infikovaných viry, intracelulárními bakteriemi, nádorové buňky)  cytotoxické nástroje NK buněk – perforin a granzym – podobně jako u CD8+ cytotoxických buněk  jejich cytotoxická aktivita je jednak přirozená, jednak může být zprostředkována protilátkami vázanými na FcR III (CD16), ADCC  ovlivňují vrozenou i adaptivní imunitu svými cytokiny, především IFNg a TNFa  </vt:lpstr>
      <vt:lpstr>Prezentace aplikace PowerPoint</vt:lpstr>
      <vt:lpstr>Buňky NK</vt:lpstr>
      <vt:lpstr>Prezentace aplikace PowerPoint</vt:lpstr>
      <vt:lpstr>Prezentace aplikace PowerPoint</vt:lpstr>
      <vt:lpstr>Reakce NK buněk</vt:lpstr>
      <vt:lpstr>Buňky NKT</vt:lpstr>
      <vt:lpstr>Molekuly  buněčných interakcí</vt:lpstr>
      <vt:lpstr>Cytokiny</vt:lpstr>
      <vt:lpstr>Prezentace aplikace PowerPoint</vt:lpstr>
      <vt:lpstr>Cytokiny</vt:lpstr>
      <vt:lpstr>Funkce cytokinů</vt:lpstr>
      <vt:lpstr>Mechanismus účinku interferonu (IFN)</vt:lpstr>
      <vt:lpstr>Cytokiny</vt:lpstr>
      <vt:lpstr>Zánět</vt:lpstr>
      <vt:lpstr>Zánět-  komplexní obranná reakce systému vrozené imunity </vt:lpstr>
      <vt:lpstr>Zánět</vt:lpstr>
      <vt:lpstr>Dva druhy zánětu</vt:lpstr>
      <vt:lpstr>Průběh zánětlivé reakce</vt:lpstr>
      <vt:lpstr>Klasické známky zánětu</vt:lpstr>
      <vt:lpstr>Prezentace aplikace PowerPoint</vt:lpstr>
      <vt:lpstr>Zánět - průběh</vt:lpstr>
      <vt:lpstr>Vliv prozánětlivých cytokinů</vt:lpstr>
      <vt:lpstr>Hlavní události v místě zánětu </vt:lpstr>
      <vt:lpstr>Iniciace zánětlivé odpovědi</vt:lpstr>
      <vt:lpstr>Laboratorní známky zánětu</vt:lpstr>
      <vt:lpstr>Proteiny akutní fáze</vt:lpstr>
      <vt:lpstr>Proteiny akutní fáze</vt:lpstr>
      <vt:lpstr>Nejdůležitější léky využívané k tlumení zánětlivých procesů</vt:lpstr>
      <vt:lpstr>Reparace poškozené tkáně</vt:lpstr>
      <vt:lpstr>Mediátory zánětlivé odpovědi</vt:lpstr>
      <vt:lpstr>Monitorování  akutního  zánětlivého  procesu</vt:lpstr>
      <vt:lpstr>Prezentace aplikace PowerPoint</vt:lpstr>
      <vt:lpstr>Prezentace aplikace PowerPoint</vt:lpstr>
      <vt:lpstr>  Major histocompatibility complex (MHC)  Human leukocyte antigens  (HLA)</vt:lpstr>
      <vt:lpstr>Charakteristika molekul (antigenů) MHC  </vt:lpstr>
      <vt:lpstr>Charakteristika genů MHC</vt:lpstr>
      <vt:lpstr>Prezentace aplikace PowerPoint</vt:lpstr>
      <vt:lpstr>Prezentace aplikace PowerPoint</vt:lpstr>
      <vt:lpstr>HLA antigeny</vt:lpstr>
      <vt:lpstr>Charakteristika interakcí mezi MHC a peptidy</vt:lpstr>
      <vt:lpstr>Prezentace aplikace PowerPoint</vt:lpstr>
      <vt:lpstr>Prezentace aplikace PowerPoint</vt:lpstr>
      <vt:lpstr>Vztah antigenů HLA k chorobám</vt:lpstr>
      <vt:lpstr>Vztah antigenů HLA k chorobám (pacienti v %, kontroly v %, relativní riziko) M. Buc, 1997</vt:lpstr>
      <vt:lpstr>Prezentace aplikace PowerPoint</vt:lpstr>
      <vt:lpstr>Prezentace aplikace PowerPoint</vt:lpstr>
      <vt:lpstr>Prezentace aplikace PowerPoint</vt:lpstr>
      <vt:lpstr>Využití HLA typizace</vt:lpstr>
    </vt:vector>
  </TitlesOfParts>
  <Company>Fakultní nemocnice u sv. Anny v Brně</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IMUNITA VROZENÁ</dc:title>
  <dc:creator>uziv</dc:creator>
  <cp:lastModifiedBy>uziv</cp:lastModifiedBy>
  <cp:revision>6</cp:revision>
  <dcterms:created xsi:type="dcterms:W3CDTF">2016-02-23T07:08:29Z</dcterms:created>
  <dcterms:modified xsi:type="dcterms:W3CDTF">2016-02-23T07:43:26Z</dcterms:modified>
</cp:coreProperties>
</file>