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92" r:id="rId3"/>
    <p:sldId id="293" r:id="rId4"/>
    <p:sldId id="294" r:id="rId5"/>
    <p:sldId id="296" r:id="rId6"/>
    <p:sldId id="297" r:id="rId7"/>
    <p:sldId id="289" r:id="rId8"/>
    <p:sldId id="283" r:id="rId9"/>
    <p:sldId id="290" r:id="rId10"/>
    <p:sldId id="284" r:id="rId11"/>
    <p:sldId id="299" r:id="rId12"/>
    <p:sldId id="301" r:id="rId13"/>
    <p:sldId id="300" r:id="rId14"/>
    <p:sldId id="302" r:id="rId15"/>
    <p:sldId id="303" r:id="rId16"/>
    <p:sldId id="304" r:id="rId17"/>
    <p:sldId id="305" r:id="rId18"/>
    <p:sldId id="291" r:id="rId19"/>
    <p:sldId id="287" r:id="rId20"/>
    <p:sldId id="285" r:id="rId21"/>
    <p:sldId id="298" r:id="rId22"/>
    <p:sldId id="270" r:id="rId23"/>
    <p:sldId id="269" r:id="rId24"/>
    <p:sldId id="271" r:id="rId25"/>
    <p:sldId id="281" r:id="rId26"/>
    <p:sldId id="282" r:id="rId27"/>
    <p:sldId id="274" r:id="rId28"/>
    <p:sldId id="306" r:id="rId29"/>
    <p:sldId id="307" r:id="rId30"/>
    <p:sldId id="308" r:id="rId31"/>
    <p:sldId id="309" r:id="rId32"/>
    <p:sldId id="310" r:id="rId33"/>
    <p:sldId id="31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1" autoAdjust="0"/>
    <p:restoredTop sz="94660"/>
  </p:normalViewPr>
  <p:slideViewPr>
    <p:cSldViewPr>
      <p:cViewPr>
        <p:scale>
          <a:sx n="60" d="100"/>
          <a:sy n="60" d="100"/>
        </p:scale>
        <p:origin x="-3084" y="-1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1FEF5-F759-45F1-9BA4-8D1CC5E114F7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CD79A-357E-467D-80C9-59E4AEB42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5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CD79A-357E-467D-80C9-59E4AEB421D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8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09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1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69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1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34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58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5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24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80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5174-D9F3-44F8-B9AC-3325C44B1F4E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709CF-B801-4227-B1B5-651CC0406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81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HLA - systém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Marcela Vlková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050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0241X-003-f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052513"/>
            <a:ext cx="6916738" cy="5322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1188" y="5876925"/>
            <a:ext cx="7848600" cy="2159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cs-CZ" altLang="cs-CZ" sz="800">
              <a:solidFill>
                <a:schemeClr val="tx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05263" y="6516688"/>
            <a:ext cx="44640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cs-CZ" sz="700" i="1">
                <a:solidFill>
                  <a:schemeClr val="tx1"/>
                </a:solidFill>
              </a:rPr>
              <a:t>Downloaded from: StudentConsult (on 18 July 2006 08:13 AM)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00500" y="6645275"/>
            <a:ext cx="44640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cs-CZ" sz="700" i="1">
                <a:solidFill>
                  <a:schemeClr val="tx1"/>
                </a:solidFill>
              </a:rPr>
              <a:t>© 2005 Elsevier </a:t>
            </a:r>
          </a:p>
        </p:txBody>
      </p:sp>
      <p:pic>
        <p:nvPicPr>
          <p:cNvPr id="8" name="Picture 6" descr="to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9525"/>
            <a:ext cx="30194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571625" y="476250"/>
            <a:ext cx="6272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/>
              <a:t>Vazba antigenu na HLA-I a HLA-II antigeny</a:t>
            </a:r>
          </a:p>
        </p:txBody>
      </p:sp>
    </p:spTree>
    <p:extLst>
      <p:ext uri="{BB962C8B-B14F-4D97-AF65-F5344CB8AC3E}">
        <p14:creationId xmlns:p14="http://schemas.microsoft.com/office/powerpoint/2010/main" val="129684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 I. třídy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800" dirty="0"/>
              <a:t>Exprese na všech jaderných buňkách</a:t>
            </a:r>
          </a:p>
          <a:p>
            <a:pPr lvl="1"/>
            <a:r>
              <a:rPr lang="cs-CZ" altLang="en-US" sz="2400" dirty="0"/>
              <a:t>Nejvíce: buňky IS</a:t>
            </a:r>
          </a:p>
          <a:p>
            <a:pPr lvl="1"/>
            <a:r>
              <a:rPr lang="cs-CZ" altLang="en-US" sz="2400" dirty="0"/>
              <a:t>Méně: </a:t>
            </a:r>
            <a:r>
              <a:rPr lang="cs-CZ" altLang="en-US" sz="2400" dirty="0" err="1"/>
              <a:t>epitelie</a:t>
            </a:r>
            <a:r>
              <a:rPr lang="cs-CZ" altLang="en-US" sz="2400" dirty="0"/>
              <a:t>, </a:t>
            </a:r>
            <a:r>
              <a:rPr lang="cs-CZ" altLang="en-US" sz="2400" dirty="0" err="1"/>
              <a:t>hepatocyty</a:t>
            </a:r>
            <a:r>
              <a:rPr lang="cs-CZ" altLang="en-US" sz="2400" dirty="0"/>
              <a:t>, trombocyty, ledviny, CNS</a:t>
            </a:r>
          </a:p>
          <a:p>
            <a:pPr lvl="1"/>
            <a:r>
              <a:rPr lang="cs-CZ" altLang="en-US" sz="2400" b="1" dirty="0"/>
              <a:t>Nejsou na erytrocytech </a:t>
            </a:r>
          </a:p>
          <a:p>
            <a:r>
              <a:rPr lang="cs-CZ" altLang="en-US" sz="2800" dirty="0"/>
              <a:t>Exprese není konstitutivní, mění se působením </a:t>
            </a:r>
            <a:r>
              <a:rPr lang="cs-CZ" altLang="en-US" sz="2800" dirty="0" err="1"/>
              <a:t>cytokinů</a:t>
            </a:r>
            <a:r>
              <a:rPr lang="cs-CZ" altLang="en-US" sz="2800" dirty="0"/>
              <a:t> – INF</a:t>
            </a:r>
          </a:p>
          <a:p>
            <a:r>
              <a:rPr lang="cs-CZ" altLang="en-US" sz="2800" dirty="0"/>
              <a:t>Indukce cytotoxické imunitní odpovědi</a:t>
            </a:r>
          </a:p>
          <a:p>
            <a:r>
              <a:rPr lang="cs-CZ" altLang="en-US" sz="2800" dirty="0"/>
              <a:t>Rozdíly v expresi = imunobiologické důsledky (buňka IS x </a:t>
            </a:r>
            <a:r>
              <a:rPr lang="cs-CZ" altLang="en-US" sz="2800" dirty="0" err="1"/>
              <a:t>hepatocyt</a:t>
            </a:r>
            <a:r>
              <a:rPr lang="cs-CZ" altLang="en-US" sz="2800" dirty="0"/>
              <a:t> x erytrocyt)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575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Molekula HLA I. třídy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err="1"/>
              <a:t>Transmembránový</a:t>
            </a:r>
            <a:r>
              <a:rPr lang="cs-CZ" altLang="en-US" dirty="0"/>
              <a:t> glykoprotein, </a:t>
            </a:r>
            <a:r>
              <a:rPr lang="cs-CZ" altLang="en-US" dirty="0" err="1"/>
              <a:t>heterodimer</a:t>
            </a:r>
            <a:r>
              <a:rPr lang="cs-CZ" altLang="en-US" dirty="0"/>
              <a:t>, řetězce strukturně podobné imunoglobulinům</a:t>
            </a:r>
          </a:p>
          <a:p>
            <a:pPr lvl="1"/>
            <a:r>
              <a:rPr lang="cs-CZ" altLang="en-US" dirty="0"/>
              <a:t>Alfa řetězec – membránově vázaný</a:t>
            </a:r>
          </a:p>
          <a:p>
            <a:pPr lvl="1"/>
            <a:r>
              <a:rPr lang="cs-CZ" altLang="en-US" dirty="0"/>
              <a:t>Beta-2 mikroglobulin – navázaný na alfa, shodný pro všechny molekuly HLA, kódovaný na 15.chromosomu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793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 I. </a:t>
            </a:r>
            <a:r>
              <a:rPr lang="cs-CZ" dirty="0"/>
              <a:t>t</a:t>
            </a:r>
            <a:r>
              <a:rPr lang="cs-CZ" dirty="0" smtClean="0"/>
              <a:t>řídy vznik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/>
              <a:t>Vznik </a:t>
            </a:r>
            <a:r>
              <a:rPr lang="cs-CZ" altLang="en-US" dirty="0" err="1"/>
              <a:t>Ag</a:t>
            </a:r>
            <a:r>
              <a:rPr lang="cs-CZ" altLang="en-US" dirty="0"/>
              <a:t> fragmentů pro vazbu na HLA I.</a:t>
            </a:r>
          </a:p>
          <a:p>
            <a:pPr lvl="1">
              <a:lnSpc>
                <a:spcPct val="90000"/>
              </a:lnSpc>
            </a:pPr>
            <a:r>
              <a:rPr lang="cs-CZ" altLang="en-US" dirty="0"/>
              <a:t>Protein + </a:t>
            </a:r>
            <a:r>
              <a:rPr lang="cs-CZ" altLang="en-US" dirty="0" err="1"/>
              <a:t>ubikvitin</a:t>
            </a:r>
            <a:endParaRPr lang="cs-CZ" altLang="en-US" dirty="0"/>
          </a:p>
          <a:p>
            <a:pPr lvl="1">
              <a:lnSpc>
                <a:spcPct val="90000"/>
              </a:lnSpc>
            </a:pPr>
            <a:r>
              <a:rPr lang="cs-CZ" altLang="en-US" dirty="0"/>
              <a:t>Štěpení v </a:t>
            </a:r>
            <a:r>
              <a:rPr lang="cs-CZ" altLang="en-US" dirty="0" err="1"/>
              <a:t>proteazomu</a:t>
            </a:r>
            <a:endParaRPr lang="cs-CZ" altLang="en-US" dirty="0"/>
          </a:p>
          <a:p>
            <a:pPr lvl="1">
              <a:lnSpc>
                <a:spcPct val="90000"/>
              </a:lnSpc>
            </a:pPr>
            <a:r>
              <a:rPr lang="cs-CZ" altLang="en-US" dirty="0"/>
              <a:t>Membránovými peptidovými pumpami (TAP) do </a:t>
            </a:r>
            <a:r>
              <a:rPr lang="cs-CZ" altLang="en-US" dirty="0" err="1"/>
              <a:t>endopalzmatického</a:t>
            </a:r>
            <a:r>
              <a:rPr lang="cs-CZ" altLang="en-US" dirty="0"/>
              <a:t> retikula (ER)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V ER: syntéza řetězců HLA I. + vazba fragmentů na HLA I.</a:t>
            </a:r>
          </a:p>
          <a:p>
            <a:pPr>
              <a:lnSpc>
                <a:spcPct val="90000"/>
              </a:lnSpc>
            </a:pPr>
            <a:r>
              <a:rPr lang="cs-CZ" altLang="en-US" dirty="0"/>
              <a:t>Cestou přes Golgiho aparát na povrch buňky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721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Molekula HLA II.třídy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/>
              <a:t>Transmembránový heterodimer, řetězce alfa+beta – oba ukotveny v membráně</a:t>
            </a:r>
          </a:p>
          <a:p>
            <a:pPr>
              <a:lnSpc>
                <a:spcPct val="90000"/>
              </a:lnSpc>
            </a:pPr>
            <a:r>
              <a:rPr lang="cs-CZ" altLang="en-US"/>
              <a:t>Vazbné místo pro Ag je otevřené – vazba delších peptidů (15-35 AK)</a:t>
            </a:r>
          </a:p>
          <a:p>
            <a:pPr>
              <a:lnSpc>
                <a:spcPct val="90000"/>
              </a:lnSpc>
            </a:pPr>
            <a:r>
              <a:rPr lang="cs-CZ" altLang="en-US"/>
              <a:t>Hustě exprimovány na buňkách předkládajících antigen : makrofágy, monocyty, dendritické b., B-ly</a:t>
            </a:r>
          </a:p>
          <a:p>
            <a:pPr>
              <a:lnSpc>
                <a:spcPct val="90000"/>
              </a:lnSpc>
            </a:pPr>
            <a:r>
              <a:rPr lang="cs-CZ" altLang="en-US"/>
              <a:t>Slabá exprese na T-ly</a:t>
            </a:r>
          </a:p>
          <a:p>
            <a:pPr>
              <a:lnSpc>
                <a:spcPct val="90000"/>
              </a:lnSpc>
            </a:pPr>
            <a:r>
              <a:rPr lang="cs-CZ" altLang="en-US" b="1"/>
              <a:t>Jiné buňky molekuly HLA II.tř.  nenesou</a:t>
            </a:r>
          </a:p>
        </p:txBody>
      </p:sp>
    </p:spTree>
    <p:extLst>
      <p:ext uri="{BB962C8B-B14F-4D97-AF65-F5344CB8AC3E}">
        <p14:creationId xmlns:p14="http://schemas.microsoft.com/office/powerpoint/2010/main" val="3483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/>
              <a:t>Vazba peptidů na HLA II.tř. </a:t>
            </a:r>
            <a:endParaRPr lang="cs-CZ" altLang="en-US" sz="2800"/>
          </a:p>
          <a:p>
            <a:r>
              <a:rPr lang="cs-CZ" altLang="en-US" sz="2800"/>
              <a:t>Molekuly HLA II.tř. vážou </a:t>
            </a:r>
            <a:r>
              <a:rPr lang="cs-CZ" altLang="en-US" sz="2800">
                <a:solidFill>
                  <a:srgbClr val="FF0000"/>
                </a:solidFill>
              </a:rPr>
              <a:t>exogenní Ag</a:t>
            </a:r>
            <a:r>
              <a:rPr lang="cs-CZ" altLang="en-US" sz="2800"/>
              <a:t> – peptidové fragmenty pohlcených proteinů</a:t>
            </a:r>
          </a:p>
          <a:p>
            <a:pPr lvl="1"/>
            <a:r>
              <a:rPr lang="cs-CZ" altLang="en-US" sz="2400"/>
              <a:t>Endocytóza + lysozómy…endozómy…Ag fragmenty</a:t>
            </a:r>
          </a:p>
          <a:p>
            <a:r>
              <a:rPr lang="cs-CZ" altLang="en-US" sz="2800"/>
              <a:t>Syntéza řetězců HLA II. V ER+ vazba na invariantní řetězec (Ii)…přes Golgiho a. do endozómu</a:t>
            </a:r>
          </a:p>
          <a:p>
            <a:r>
              <a:rPr lang="cs-CZ" altLang="en-US" sz="2800"/>
              <a:t>Oddělení Ii a vazba peptidu</a:t>
            </a:r>
          </a:p>
          <a:p>
            <a:r>
              <a:rPr lang="cs-CZ" altLang="en-US" sz="2800"/>
              <a:t>Vystavení na povrchu buňky</a:t>
            </a:r>
          </a:p>
          <a:p>
            <a:pPr lvl="1">
              <a:buFontTx/>
              <a:buNone/>
            </a:pPr>
            <a:endParaRPr lang="cs-CZ" alt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1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Genová organizace HLA systému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HLA vysoce polymorfní = každý člověk nese na povrchu svých buněk unikátní sestavu molekul HLA I. a II. </a:t>
            </a:r>
          </a:p>
          <a:p>
            <a:r>
              <a:rPr lang="cs-CZ" altLang="en-US"/>
              <a:t>Molekuly HLA kódovány na krátkém raménku 6.chromosomu = HLA komplex</a:t>
            </a:r>
          </a:p>
          <a:p>
            <a:r>
              <a:rPr lang="cs-CZ" altLang="en-US"/>
              <a:t>Geny se člení do 3 tříd: HLA I., HLA II., HLA III. </a:t>
            </a:r>
          </a:p>
        </p:txBody>
      </p:sp>
    </p:spTree>
    <p:extLst>
      <p:ext uri="{BB962C8B-B14F-4D97-AF65-F5344CB8AC3E}">
        <p14:creationId xmlns:p14="http://schemas.microsoft.com/office/powerpoint/2010/main" val="30327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/>
              <a:t>Geny HLA I. – 20 genů</a:t>
            </a:r>
          </a:p>
          <a:p>
            <a:pPr lvl="1"/>
            <a:r>
              <a:rPr lang="cs-CZ" altLang="en-US" sz="2400"/>
              <a:t>Klasické: HLA-A, -B, -C…..kódují alfa řetězce HLA I.tř</a:t>
            </a:r>
          </a:p>
          <a:p>
            <a:pPr lvl="1"/>
            <a:r>
              <a:rPr lang="cs-CZ" altLang="en-US" sz="2400"/>
              <a:t>HLA-E, -F, -G….jejich produkty inhibují aktivitu NK buněk</a:t>
            </a:r>
          </a:p>
          <a:p>
            <a:r>
              <a:rPr lang="cs-CZ" altLang="en-US" sz="2800"/>
              <a:t>Geny HLA II.</a:t>
            </a:r>
          </a:p>
          <a:p>
            <a:pPr lvl="1"/>
            <a:r>
              <a:rPr lang="cs-CZ" altLang="en-US" sz="2400"/>
              <a:t>Tři páry genů HLA-DR, -DP, -DQ….kódují alfa+beta řetězce HLA II.tř.</a:t>
            </a:r>
          </a:p>
          <a:p>
            <a:pPr lvl="1"/>
            <a:r>
              <a:rPr lang="cs-CZ" altLang="en-US" sz="2400"/>
              <a:t>LMP2, LMP7….bílkoviny štěpící proteiny pro HLA I.tř.</a:t>
            </a:r>
          </a:p>
          <a:p>
            <a:pPr lvl="1"/>
            <a:r>
              <a:rPr lang="cs-CZ" altLang="en-US" sz="2400"/>
              <a:t>TAP…membránové transportéry</a:t>
            </a:r>
          </a:p>
          <a:p>
            <a:r>
              <a:rPr lang="cs-CZ" altLang="en-US" sz="2800"/>
              <a:t>(Geny HLA III. – C4, C2, TNF</a:t>
            </a:r>
            <a:r>
              <a:rPr lang="cs-CZ" altLang="en-US" sz="2400"/>
              <a:t>alfa….)</a:t>
            </a:r>
          </a:p>
        </p:txBody>
      </p:sp>
    </p:spTree>
    <p:extLst>
      <p:ext uri="{BB962C8B-B14F-4D97-AF65-F5344CB8AC3E}">
        <p14:creationId xmlns:p14="http://schemas.microsoft.com/office/powerpoint/2010/main" val="39607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Neklasické HLA I. třídy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Vyskytují se jen na některých buňkách</a:t>
            </a:r>
          </a:p>
          <a:p>
            <a:r>
              <a:rPr lang="cs-CZ" dirty="0" smtClean="0"/>
              <a:t>Vazba na různé ligandy </a:t>
            </a:r>
          </a:p>
          <a:p>
            <a:r>
              <a:rPr lang="cs-CZ" dirty="0" smtClean="0"/>
              <a:t>HLA- E, G –rozeznávány inhibičními receptory NK buněk</a:t>
            </a:r>
          </a:p>
          <a:p>
            <a:r>
              <a:rPr lang="cs-CZ" dirty="0" smtClean="0"/>
              <a:t>CD1 ( CD1a-e) váže mikrobiální lipidy a hydrofobní </a:t>
            </a:r>
            <a:r>
              <a:rPr lang="cs-CZ" dirty="0" err="1" smtClean="0"/>
              <a:t>Ag</a:t>
            </a:r>
            <a:r>
              <a:rPr lang="cs-CZ" dirty="0" smtClean="0"/>
              <a:t>, popř. organismu vlastní </a:t>
            </a:r>
            <a:r>
              <a:rPr lang="cs-CZ" dirty="0" err="1" smtClean="0"/>
              <a:t>glykoloipidy</a:t>
            </a:r>
            <a:r>
              <a:rPr lang="cs-CZ" dirty="0" smtClean="0"/>
              <a:t> (CD1d)</a:t>
            </a:r>
          </a:p>
          <a:p>
            <a:pPr lvl="1"/>
            <a:r>
              <a:rPr lang="cs-CZ" dirty="0" smtClean="0"/>
              <a:t>Jsou rozeznávány NKT buňkami</a:t>
            </a:r>
          </a:p>
        </p:txBody>
      </p:sp>
    </p:spTree>
    <p:extLst>
      <p:ext uri="{BB962C8B-B14F-4D97-AF65-F5344CB8AC3E}">
        <p14:creationId xmlns:p14="http://schemas.microsoft.com/office/powerpoint/2010/main" val="152333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MHC proteinů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antigenů T lymfocytům</a:t>
            </a:r>
          </a:p>
          <a:p>
            <a:r>
              <a:rPr lang="cs-CZ" dirty="0" smtClean="0"/>
              <a:t>HLA I - Vazba peptidových fragmentů proteinů produkovaných buňkou</a:t>
            </a:r>
          </a:p>
          <a:p>
            <a:r>
              <a:rPr lang="cs-CZ" dirty="0" smtClean="0"/>
              <a:t>HLA II- Vazba peptidových fragmentů proteinů pohlcených buňkou </a:t>
            </a:r>
          </a:p>
          <a:p>
            <a:r>
              <a:rPr lang="cs-CZ" dirty="0" smtClean="0"/>
              <a:t>Jsou vystaveny na povrchu buňky</a:t>
            </a:r>
          </a:p>
          <a:p>
            <a:r>
              <a:rPr lang="cs-CZ" dirty="0" smtClean="0"/>
              <a:t>Jsou rozeznávány TCR receptory T lymfocytů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3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</a:t>
            </a:r>
            <a:r>
              <a:rPr lang="cs-CZ" dirty="0" err="1" smtClean="0"/>
              <a:t>histokompatibilitní</a:t>
            </a:r>
            <a:r>
              <a:rPr lang="cs-CZ" dirty="0" smtClean="0"/>
              <a:t> komplex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8520" y="1600200"/>
            <a:ext cx="8795320" cy="4525963"/>
          </a:xfrm>
        </p:spPr>
        <p:txBody>
          <a:bodyPr/>
          <a:lstStyle/>
          <a:p>
            <a:r>
              <a:rPr lang="en-GB" dirty="0" err="1"/>
              <a:t>Jedná</a:t>
            </a:r>
            <a:r>
              <a:rPr lang="en-GB" dirty="0"/>
              <a:t> se o </a:t>
            </a:r>
            <a:r>
              <a:rPr lang="en-GB" dirty="0" err="1"/>
              <a:t>genetický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primárně</a:t>
            </a:r>
            <a:r>
              <a:rPr lang="en-GB" dirty="0"/>
              <a:t> </a:t>
            </a:r>
            <a:r>
              <a:rPr lang="en-GB" dirty="0" err="1"/>
              <a:t>zodpovědný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 </a:t>
            </a:r>
            <a:r>
              <a:rPr lang="en-GB" b="1" dirty="0" err="1"/>
              <a:t>rozeznávání</a:t>
            </a:r>
            <a:r>
              <a:rPr lang="en-GB" b="1" dirty="0"/>
              <a:t> </a:t>
            </a:r>
            <a:r>
              <a:rPr lang="en-GB" b="1" dirty="0" err="1"/>
              <a:t>vlastního</a:t>
            </a:r>
            <a:r>
              <a:rPr lang="en-GB" b="1" dirty="0"/>
              <a:t> od </a:t>
            </a:r>
            <a:r>
              <a:rPr lang="en-GB" b="1" dirty="0" err="1"/>
              <a:t>cizorodého</a:t>
            </a:r>
            <a:r>
              <a:rPr lang="en-GB" dirty="0"/>
              <a:t> (</a:t>
            </a:r>
            <a:r>
              <a:rPr lang="en-GB" b="1" dirty="0"/>
              <a:t>M</a:t>
            </a:r>
            <a:r>
              <a:rPr lang="en-GB" dirty="0"/>
              <a:t>ajor </a:t>
            </a:r>
            <a:r>
              <a:rPr lang="en-GB" b="1" dirty="0"/>
              <a:t>H</a:t>
            </a:r>
            <a:r>
              <a:rPr lang="en-GB" dirty="0"/>
              <a:t>istocompatibility </a:t>
            </a:r>
            <a:r>
              <a:rPr lang="en-GB" b="1" dirty="0"/>
              <a:t>C</a:t>
            </a:r>
            <a:r>
              <a:rPr lang="en-GB" dirty="0"/>
              <a:t>omplex). U </a:t>
            </a:r>
            <a:r>
              <a:rPr lang="en-GB" dirty="0" err="1"/>
              <a:t>člověka</a:t>
            </a:r>
            <a:r>
              <a:rPr lang="en-GB" dirty="0"/>
              <a:t> je </a:t>
            </a: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histokompatibilním</a:t>
            </a:r>
            <a:r>
              <a:rPr lang="en-GB" dirty="0"/>
              <a:t> </a:t>
            </a:r>
            <a:r>
              <a:rPr lang="en-GB" dirty="0" err="1" smtClean="0"/>
              <a:t>systémem</a:t>
            </a:r>
            <a:r>
              <a:rPr lang="cs-CZ" dirty="0"/>
              <a:t> </a:t>
            </a:r>
            <a:r>
              <a:rPr lang="cs-CZ" dirty="0" smtClean="0"/>
              <a:t>komplex  </a:t>
            </a:r>
            <a:r>
              <a:rPr lang="en-GB" b="1" dirty="0" smtClean="0"/>
              <a:t>HLA</a:t>
            </a:r>
            <a:r>
              <a:rPr lang="en-GB" dirty="0"/>
              <a:t> (</a:t>
            </a:r>
            <a:r>
              <a:rPr lang="en-GB" b="1" dirty="0"/>
              <a:t>H</a:t>
            </a:r>
            <a:r>
              <a:rPr lang="en-GB" dirty="0"/>
              <a:t>uman </a:t>
            </a:r>
            <a:r>
              <a:rPr lang="en-GB" b="1" dirty="0"/>
              <a:t>L</a:t>
            </a:r>
            <a:r>
              <a:rPr lang="en-GB" dirty="0"/>
              <a:t>eucocyte </a:t>
            </a:r>
            <a:r>
              <a:rPr lang="en-GB" b="1" dirty="0"/>
              <a:t>A</a:t>
            </a:r>
            <a:r>
              <a:rPr lang="en-GB" dirty="0"/>
              <a:t>ntigen) – </a:t>
            </a:r>
            <a:r>
              <a:rPr lang="en-GB" dirty="0" err="1"/>
              <a:t>rozsáhlý</a:t>
            </a:r>
            <a:r>
              <a:rPr lang="en-GB" dirty="0"/>
              <a:t> </a:t>
            </a:r>
            <a:r>
              <a:rPr lang="en-GB" dirty="0" err="1"/>
              <a:t>komplex</a:t>
            </a:r>
            <a:r>
              <a:rPr lang="en-GB" dirty="0"/>
              <a:t> </a:t>
            </a:r>
            <a:r>
              <a:rPr lang="cs-CZ" dirty="0" smtClean="0"/>
              <a:t> genů,</a:t>
            </a:r>
            <a:r>
              <a:rPr lang="en-GB" dirty="0" smtClean="0"/>
              <a:t>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determinují</a:t>
            </a:r>
            <a:r>
              <a:rPr lang="en-GB" dirty="0"/>
              <a:t> </a:t>
            </a:r>
            <a:r>
              <a:rPr lang="en-GB" dirty="0" err="1"/>
              <a:t>povrchové</a:t>
            </a:r>
            <a:r>
              <a:rPr lang="en-GB" dirty="0"/>
              <a:t> </a:t>
            </a:r>
            <a:r>
              <a:rPr lang="en-GB" dirty="0" err="1"/>
              <a:t>molekuly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cs-CZ" dirty="0" err="1" smtClean="0"/>
              <a:t>Ag</a:t>
            </a:r>
            <a:r>
              <a:rPr lang="en-GB" dirty="0" smtClean="0"/>
              <a:t>) </a:t>
            </a:r>
            <a:r>
              <a:rPr lang="en-GB" dirty="0" err="1"/>
              <a:t>umístěné</a:t>
            </a:r>
            <a:r>
              <a:rPr lang="en-GB" dirty="0"/>
              <a:t> v </a:t>
            </a:r>
            <a:r>
              <a:rPr lang="en-GB" dirty="0" err="1"/>
              <a:t>plazmatické</a:t>
            </a:r>
            <a:r>
              <a:rPr lang="en-GB" dirty="0"/>
              <a:t> </a:t>
            </a:r>
            <a:r>
              <a:rPr lang="en-GB" dirty="0" err="1"/>
              <a:t>membráně</a:t>
            </a:r>
            <a:r>
              <a:rPr lang="en-GB" dirty="0"/>
              <a:t> </a:t>
            </a:r>
            <a:r>
              <a:rPr lang="en-GB" dirty="0" err="1"/>
              <a:t>buněk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612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0241X-003-f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5538"/>
            <a:ext cx="8640763" cy="4846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1188" y="5876925"/>
            <a:ext cx="7848600" cy="2159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cs-CZ" altLang="cs-CZ" sz="80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05263" y="6516688"/>
            <a:ext cx="44640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cs-CZ" sz="700" i="1">
                <a:solidFill>
                  <a:schemeClr val="tx1"/>
                </a:solidFill>
              </a:rPr>
              <a:t>Downloaded from: StudentConsult (on 18 July 2006 08:13 AM)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00500" y="6645275"/>
            <a:ext cx="44640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cs-CZ" sz="700" i="1">
                <a:solidFill>
                  <a:schemeClr val="tx1"/>
                </a:solidFill>
              </a:rPr>
              <a:t>© 2005 Elsevier </a:t>
            </a:r>
          </a:p>
        </p:txBody>
      </p:sp>
      <p:pic>
        <p:nvPicPr>
          <p:cNvPr id="6" name="Picture 6" descr="top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9525"/>
            <a:ext cx="30194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331913" y="404813"/>
            <a:ext cx="6561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Interakce TCR-polypeptid-HLA molekula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2987689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T-lymfocyty rozpoznávají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cizí</a:t>
            </a:r>
            <a:r>
              <a:rPr lang="en-GB" dirty="0"/>
              <a:t> </a:t>
            </a:r>
            <a:r>
              <a:rPr lang="en-GB" dirty="0" err="1"/>
              <a:t>antigeny</a:t>
            </a:r>
            <a:r>
              <a:rPr lang="en-GB" dirty="0"/>
              <a:t> v </a:t>
            </a:r>
            <a:r>
              <a:rPr lang="en-GB" dirty="0" err="1"/>
              <a:t>komplexu</a:t>
            </a:r>
            <a:r>
              <a:rPr lang="en-GB" dirty="0"/>
              <a:t> s </a:t>
            </a:r>
            <a:r>
              <a:rPr lang="en-GB" dirty="0" err="1"/>
              <a:t>vlastními</a:t>
            </a:r>
            <a:r>
              <a:rPr lang="en-GB" dirty="0"/>
              <a:t> </a:t>
            </a:r>
            <a:r>
              <a:rPr lang="en-GB" dirty="0" err="1"/>
              <a:t>molekulami</a:t>
            </a:r>
            <a:r>
              <a:rPr lang="en-GB" dirty="0"/>
              <a:t> MHC,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k </a:t>
            </a:r>
            <a:r>
              <a:rPr lang="en-GB" dirty="0" err="1"/>
              <a:t>imunitní</a:t>
            </a:r>
            <a:r>
              <a:rPr lang="en-GB" dirty="0"/>
              <a:t> </a:t>
            </a:r>
            <a:r>
              <a:rPr lang="en-GB" dirty="0" err="1" smtClean="0"/>
              <a:t>reakci</a:t>
            </a:r>
            <a:endParaRPr lang="cs-CZ" dirty="0" smtClean="0"/>
          </a:p>
          <a:p>
            <a:endParaRPr lang="cs-CZ" dirty="0"/>
          </a:p>
          <a:p>
            <a:r>
              <a:rPr lang="en-GB" dirty="0" smtClean="0"/>
              <a:t> </a:t>
            </a:r>
            <a:r>
              <a:rPr lang="en-GB" dirty="0" err="1" smtClean="0"/>
              <a:t>vlastní</a:t>
            </a:r>
            <a:r>
              <a:rPr lang="en-GB" dirty="0" smtClean="0"/>
              <a:t> </a:t>
            </a:r>
            <a:r>
              <a:rPr lang="en-GB" dirty="0" err="1"/>
              <a:t>antigeny</a:t>
            </a:r>
            <a:r>
              <a:rPr lang="en-GB" dirty="0"/>
              <a:t> v </a:t>
            </a:r>
            <a:r>
              <a:rPr lang="en-GB" dirty="0" err="1"/>
              <a:t>komplexu</a:t>
            </a:r>
            <a:r>
              <a:rPr lang="en-GB" dirty="0"/>
              <a:t> s </a:t>
            </a:r>
            <a:r>
              <a:rPr lang="en-GB" dirty="0" err="1"/>
              <a:t>vlastními</a:t>
            </a:r>
            <a:r>
              <a:rPr lang="en-GB" dirty="0"/>
              <a:t> </a:t>
            </a:r>
            <a:r>
              <a:rPr lang="en-GB" dirty="0" err="1"/>
              <a:t>molekulami</a:t>
            </a:r>
            <a:r>
              <a:rPr lang="en-GB" dirty="0"/>
              <a:t> MHC,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k </a:t>
            </a:r>
            <a:r>
              <a:rPr lang="en-GB" dirty="0" err="1" smtClean="0"/>
              <a:t>toleranci</a:t>
            </a:r>
            <a:endParaRPr lang="cs-CZ" dirty="0" smtClean="0"/>
          </a:p>
          <a:p>
            <a:endParaRPr lang="en-GB" dirty="0"/>
          </a:p>
          <a:p>
            <a:r>
              <a:rPr lang="en-GB" dirty="0" err="1"/>
              <a:t>cizí</a:t>
            </a:r>
            <a:r>
              <a:rPr lang="en-GB" dirty="0"/>
              <a:t> </a:t>
            </a:r>
            <a:r>
              <a:rPr lang="en-GB" dirty="0" err="1"/>
              <a:t>molekuly</a:t>
            </a:r>
            <a:r>
              <a:rPr lang="en-GB" dirty="0"/>
              <a:t> MHC (</a:t>
            </a:r>
            <a:r>
              <a:rPr lang="en-GB" dirty="0" err="1"/>
              <a:t>transplantační</a:t>
            </a:r>
            <a:r>
              <a:rPr lang="en-GB" dirty="0"/>
              <a:t> </a:t>
            </a:r>
            <a:r>
              <a:rPr lang="en-GB" dirty="0" err="1"/>
              <a:t>reakce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07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3999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2860" y="6401073"/>
            <a:ext cx="7861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©</a:t>
            </a:r>
            <a:r>
              <a:rPr lang="cs-CZ" sz="1400" dirty="0"/>
              <a:t> </a:t>
            </a:r>
            <a:r>
              <a:rPr lang="cs-CZ" sz="1400" dirty="0" err="1" smtClean="0"/>
              <a:t>Elsevier</a:t>
            </a:r>
            <a:r>
              <a:rPr lang="cs-CZ" sz="1400" dirty="0" smtClean="0"/>
              <a:t> 2012. </a:t>
            </a:r>
            <a:r>
              <a:rPr lang="cs-CZ" sz="1400" dirty="0" err="1" smtClean="0"/>
              <a:t>Abbas</a:t>
            </a:r>
            <a:r>
              <a:rPr lang="cs-CZ" sz="1400" dirty="0" smtClean="0"/>
              <a:t> </a:t>
            </a:r>
            <a:r>
              <a:rPr lang="en-GB" sz="1400" dirty="0" smtClean="0"/>
              <a:t>&amp;</a:t>
            </a:r>
            <a:r>
              <a:rPr lang="cs-CZ" sz="1400" dirty="0"/>
              <a:t> </a:t>
            </a:r>
            <a:r>
              <a:rPr lang="cs-CZ" sz="1400" dirty="0" err="1" smtClean="0"/>
              <a:t>Lichtman</a:t>
            </a:r>
            <a:r>
              <a:rPr lang="cs-CZ" sz="1400" dirty="0" smtClean="0"/>
              <a:t>: </a:t>
            </a:r>
            <a:r>
              <a:rPr lang="cs-CZ" sz="1400" dirty="0" err="1" smtClean="0"/>
              <a:t>Cellular</a:t>
            </a:r>
            <a:r>
              <a:rPr lang="cs-CZ" sz="1400" dirty="0" smtClean="0"/>
              <a:t> and </a:t>
            </a:r>
            <a:r>
              <a:rPr lang="cs-CZ" sz="1400" dirty="0" err="1" smtClean="0"/>
              <a:t>Molecular</a:t>
            </a:r>
            <a:r>
              <a:rPr lang="cs-CZ" sz="1400" dirty="0" smtClean="0"/>
              <a:t> </a:t>
            </a:r>
            <a:r>
              <a:rPr lang="cs-CZ" sz="1400" dirty="0" err="1" smtClean="0"/>
              <a:t>Immunology</a:t>
            </a:r>
            <a:r>
              <a:rPr lang="cs-CZ" sz="1400" dirty="0" smtClean="0"/>
              <a:t> 7e www.studentconsult.com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97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cs-CZ" sz="2800">
                <a:solidFill>
                  <a:schemeClr val="accent2"/>
                </a:solidFill>
                <a:latin typeface="Verdana" pitchFamily="34" charset="0"/>
              </a:rPr>
              <a:t>Charakteristika interakcí mezi MHC a peptidy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400">
              <a:latin typeface="Tahoma" pitchFamily="34" charset="0"/>
            </a:endParaRPr>
          </a:p>
          <a:p>
            <a:r>
              <a:rPr lang="cs-CZ" sz="2400">
                <a:latin typeface="Tahoma" pitchFamily="34" charset="0"/>
              </a:rPr>
              <a:t>MHC molekuly neodlišují peptidy vlastní a cizí</a:t>
            </a:r>
          </a:p>
          <a:p>
            <a:pPr>
              <a:buFontTx/>
              <a:buNone/>
            </a:pPr>
            <a:endParaRPr lang="cs-CZ" sz="2400">
              <a:latin typeface="Tahoma" pitchFamily="34" charset="0"/>
            </a:endParaRPr>
          </a:p>
          <a:p>
            <a:r>
              <a:rPr lang="cs-CZ" sz="2400">
                <a:latin typeface="Tahoma" pitchFamily="34" charset="0"/>
              </a:rPr>
              <a:t>MHC molekuly vážou řadu strukturálně podobných peptidů (</a:t>
            </a:r>
            <a:r>
              <a:rPr lang="cs-CZ" sz="2400" b="1">
                <a:latin typeface="Tahoma" pitchFamily="34" charset="0"/>
              </a:rPr>
              <a:t>x</a:t>
            </a:r>
            <a:r>
              <a:rPr lang="cs-CZ" sz="2400">
                <a:latin typeface="Tahoma" pitchFamily="34" charset="0"/>
              </a:rPr>
              <a:t> TCR-epitop)</a:t>
            </a:r>
          </a:p>
          <a:p>
            <a:endParaRPr lang="cs-CZ" sz="2400">
              <a:latin typeface="Tahoma" pitchFamily="34" charset="0"/>
            </a:endParaRPr>
          </a:p>
          <a:p>
            <a:r>
              <a:rPr lang="cs-CZ" sz="2400">
                <a:latin typeface="Tahoma" pitchFamily="34" charset="0"/>
              </a:rPr>
              <a:t>Vazba je nekovalentní, ligand pro MHC I sestává z 8-11 aminokyselin, pro MHC II cca z 10-30 </a:t>
            </a:r>
          </a:p>
          <a:p>
            <a:endParaRPr lang="cs-CZ" sz="2400">
              <a:latin typeface="Tahoma" pitchFamily="34" charset="0"/>
            </a:endParaRPr>
          </a:p>
          <a:p>
            <a:endParaRPr lang="cs-CZ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>
                <a:solidFill>
                  <a:schemeClr val="accent2"/>
                </a:solidFill>
                <a:latin typeface="Verdana" pitchFamily="34" charset="0"/>
              </a:rPr>
              <a:t>Vztah antigenů HLA k chorobám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>
                <a:latin typeface="Tahoma" pitchFamily="34" charset="0"/>
              </a:rPr>
              <a:t>Choroby s imunologickou patogenezí (např. autoimunitní, jako revmatoidní arthritida, juvenilní diabetes, celiakie..)</a:t>
            </a:r>
          </a:p>
          <a:p>
            <a:r>
              <a:rPr lang="cs-CZ" sz="2400">
                <a:latin typeface="Tahoma" pitchFamily="34" charset="0"/>
              </a:rPr>
              <a:t>Choroby s etiopatogenezí nejasnou (psoriasis vulgaris, m. Bechterev)</a:t>
            </a:r>
          </a:p>
          <a:p>
            <a:r>
              <a:rPr lang="cs-CZ" sz="2400">
                <a:latin typeface="Tahoma" pitchFamily="34" charset="0"/>
              </a:rPr>
              <a:t>Choroby, u nichž se imunopatogenetický mechanismus neuplatňuje (narkolepsie, idiopatická hemochromatóza, adrenogenitální syndrom)</a:t>
            </a:r>
          </a:p>
          <a:p>
            <a:endParaRPr lang="cs-CZ" sz="2400"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000" i="1">
                <a:latin typeface="Tahoma" pitchFamily="34" charset="0"/>
              </a:rPr>
              <a:t>Možné příčiny: HLA antigen je znakem přítomnosti patognostického genu, HLA antigeny jsou receptory pro mikroby, fenomen molekulárního mimikry a zkřížená reaktivita</a:t>
            </a:r>
          </a:p>
        </p:txBody>
      </p:sp>
    </p:spTree>
    <p:extLst>
      <p:ext uri="{BB962C8B-B14F-4D97-AF65-F5344CB8AC3E}">
        <p14:creationId xmlns:p14="http://schemas.microsoft.com/office/powerpoint/2010/main" val="6744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3"/>
            <a:ext cx="5267325" cy="503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187624" y="116632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Cesty antigenů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2860" y="6577607"/>
            <a:ext cx="7861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©</a:t>
            </a:r>
            <a:r>
              <a:rPr lang="cs-CZ" sz="1400" dirty="0"/>
              <a:t> </a:t>
            </a:r>
            <a:r>
              <a:rPr lang="cs-CZ" sz="1400" dirty="0" err="1" smtClean="0"/>
              <a:t>Elsevier</a:t>
            </a:r>
            <a:r>
              <a:rPr lang="cs-CZ" sz="1400" dirty="0" smtClean="0"/>
              <a:t> 2012. </a:t>
            </a:r>
            <a:r>
              <a:rPr lang="cs-CZ" sz="1400" dirty="0" err="1" smtClean="0"/>
              <a:t>Abbas</a:t>
            </a:r>
            <a:r>
              <a:rPr lang="cs-CZ" sz="1400" dirty="0" smtClean="0"/>
              <a:t> </a:t>
            </a:r>
            <a:r>
              <a:rPr lang="en-GB" sz="1400" dirty="0" smtClean="0"/>
              <a:t>&amp;</a:t>
            </a:r>
            <a:r>
              <a:rPr lang="cs-CZ" sz="1400" dirty="0"/>
              <a:t> </a:t>
            </a:r>
            <a:r>
              <a:rPr lang="cs-CZ" sz="1400" dirty="0" err="1" smtClean="0"/>
              <a:t>Lichtman</a:t>
            </a:r>
            <a:r>
              <a:rPr lang="cs-CZ" sz="1400" dirty="0" smtClean="0"/>
              <a:t>: </a:t>
            </a:r>
            <a:r>
              <a:rPr lang="cs-CZ" sz="1400" dirty="0" err="1" smtClean="0"/>
              <a:t>Cellular</a:t>
            </a:r>
            <a:r>
              <a:rPr lang="cs-CZ" sz="1400" dirty="0" smtClean="0"/>
              <a:t> and </a:t>
            </a:r>
            <a:r>
              <a:rPr lang="cs-CZ" sz="1400" dirty="0" err="1" smtClean="0"/>
              <a:t>Molecular</a:t>
            </a:r>
            <a:r>
              <a:rPr lang="cs-CZ" sz="1400" dirty="0" smtClean="0"/>
              <a:t> </a:t>
            </a:r>
            <a:r>
              <a:rPr lang="cs-CZ" sz="1400" dirty="0" err="1" smtClean="0"/>
              <a:t>Immunology</a:t>
            </a:r>
            <a:r>
              <a:rPr lang="cs-CZ" sz="1400" dirty="0" smtClean="0"/>
              <a:t> 7e www.studentconsult.com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457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>
                <a:solidFill>
                  <a:schemeClr val="accent2"/>
                </a:solidFill>
                <a:latin typeface="Verdana" pitchFamily="34" charset="0"/>
              </a:rPr>
              <a:t>Presentace antigenů lymfocytům 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Tahoma" pitchFamily="34" charset="0"/>
              </a:rPr>
              <a:t>T-lymfocyty poznávají antigeny pouze ve formě peptidových fragmentů vázaných na MHC I nebo II. </a:t>
            </a:r>
            <a:endParaRPr lang="cs-CZ" sz="2000" dirty="0" smtClean="0">
              <a:latin typeface="Tahom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0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Tahoma" pitchFamily="34" charset="0"/>
              </a:rPr>
              <a:t>HLA antigeny musí být stejné, jako má příslušný konkrétní jedinec </a:t>
            </a:r>
            <a:r>
              <a:rPr lang="cs-CZ" sz="2000" i="1" dirty="0" smtClean="0">
                <a:latin typeface="Tahoma" pitchFamily="34" charset="0"/>
              </a:rPr>
              <a:t>(</a:t>
            </a:r>
            <a:r>
              <a:rPr lang="cs-CZ" sz="2000" i="1" dirty="0" err="1" smtClean="0">
                <a:latin typeface="Tahoma" pitchFamily="34" charset="0"/>
              </a:rPr>
              <a:t>Fenomen</a:t>
            </a:r>
            <a:r>
              <a:rPr lang="cs-CZ" sz="2000" i="1" dirty="0" smtClean="0">
                <a:latin typeface="Tahoma" pitchFamily="34" charset="0"/>
              </a:rPr>
              <a:t> </a:t>
            </a:r>
            <a:r>
              <a:rPr lang="cs-CZ" sz="2000" i="1" dirty="0">
                <a:latin typeface="Tahoma" pitchFamily="34" charset="0"/>
              </a:rPr>
              <a:t>MHC-restrikce).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Tahoma" pitchFamily="34" charset="0"/>
              </a:rPr>
              <a:t>Antigen musí být nejdříve v buňkách</a:t>
            </a:r>
            <a:r>
              <a:rPr lang="cs-CZ" sz="2000" i="1" dirty="0">
                <a:latin typeface="Tahoma" pitchFamily="34" charset="0"/>
              </a:rPr>
              <a:t> „zpracován“ (</a:t>
            </a:r>
            <a:r>
              <a:rPr lang="cs-CZ" sz="2000" i="1" dirty="0" err="1">
                <a:latin typeface="Tahoma" pitchFamily="34" charset="0"/>
              </a:rPr>
              <a:t>processing</a:t>
            </a:r>
            <a:r>
              <a:rPr lang="cs-CZ" sz="2000" i="1" dirty="0">
                <a:latin typeface="Tahoma" pitchFamily="34" charset="0"/>
              </a:rPr>
              <a:t>)- </a:t>
            </a:r>
            <a:r>
              <a:rPr lang="cs-CZ" sz="2000" dirty="0">
                <a:latin typeface="Tahoma" pitchFamily="34" charset="0"/>
              </a:rPr>
              <a:t>nativní protein je proteolyticky degradován na peptidy, které se (intracelulárně) váží na molekuly MHC. Tento komplex se dostává na buněčnou membránu, kde je schopen reagovat s TCR.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Tahoma" pitchFamily="34" charset="0"/>
              </a:rPr>
              <a:t>T-lymfocyty jsou schopny poznávat i lipidové a glykolipidové struktury: je to populace NK-T, která poznává tyto antigeny „neklasickými molekulami MHC“ – CD1</a:t>
            </a:r>
          </a:p>
          <a:p>
            <a:pPr>
              <a:lnSpc>
                <a:spcPct val="80000"/>
              </a:lnSpc>
            </a:pPr>
            <a:endParaRPr lang="cs-CZ" sz="2000" i="1" dirty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i="1" dirty="0" err="1">
                <a:latin typeface="Tahoma" pitchFamily="34" charset="0"/>
              </a:rPr>
              <a:t>Imunogennost</a:t>
            </a:r>
            <a:r>
              <a:rPr lang="cs-CZ" sz="2000" i="1" dirty="0">
                <a:latin typeface="Tahoma" pitchFamily="34" charset="0"/>
              </a:rPr>
              <a:t>  proteinových antigenů je určena  schopností buněk  </a:t>
            </a:r>
            <a:r>
              <a:rPr lang="cs-CZ" sz="2000" i="1" dirty="0" err="1">
                <a:latin typeface="Tahoma" pitchFamily="34" charset="0"/>
              </a:rPr>
              <a:t>předkládajích</a:t>
            </a:r>
            <a:r>
              <a:rPr lang="cs-CZ" sz="2000" i="1" dirty="0">
                <a:latin typeface="Tahoma" pitchFamily="34" charset="0"/>
              </a:rPr>
              <a:t> antigen vytvořit peptidy, které se budou vázat na vlastní  molekuly MHC.  </a:t>
            </a:r>
          </a:p>
        </p:txBody>
      </p:sp>
    </p:spTree>
    <p:extLst>
      <p:ext uri="{BB962C8B-B14F-4D97-AF65-F5344CB8AC3E}">
        <p14:creationId xmlns:p14="http://schemas.microsoft.com/office/powerpoint/2010/main" val="32205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Antigen prezentující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Dendritické buňky</a:t>
            </a:r>
          </a:p>
          <a:p>
            <a:r>
              <a:rPr lang="cs-CZ" dirty="0" smtClean="0"/>
              <a:t>Monocyty, makrofágy</a:t>
            </a:r>
          </a:p>
          <a:p>
            <a:r>
              <a:rPr lang="cs-CZ" dirty="0" smtClean="0"/>
              <a:t>B-lymfocyty</a:t>
            </a:r>
          </a:p>
          <a:p>
            <a:r>
              <a:rPr lang="cs-CZ" dirty="0" smtClean="0"/>
              <a:t>Presentují antigen pomocí MHC (major </a:t>
            </a:r>
            <a:r>
              <a:rPr lang="cs-CZ" dirty="0" err="1" smtClean="0"/>
              <a:t>histocompatibility</a:t>
            </a:r>
            <a:r>
              <a:rPr lang="cs-CZ" dirty="0" smtClean="0"/>
              <a:t> </a:t>
            </a:r>
            <a:r>
              <a:rPr lang="cs-CZ" dirty="0" err="1" smtClean="0"/>
              <a:t>complex</a:t>
            </a:r>
            <a:r>
              <a:rPr lang="cs-CZ" dirty="0" smtClean="0"/>
              <a:t>)</a:t>
            </a:r>
          </a:p>
          <a:p>
            <a:r>
              <a:rPr lang="cs-CZ" dirty="0" smtClean="0"/>
              <a:t>U lidí se označují jako HLA (</a:t>
            </a:r>
            <a:r>
              <a:rPr lang="cs-CZ" dirty="0" err="1" smtClean="0"/>
              <a:t>human</a:t>
            </a:r>
            <a:r>
              <a:rPr lang="cs-CZ" dirty="0" smtClean="0"/>
              <a:t> leukocyte antigen)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8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Buňky předkládající antigen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>
                <a:solidFill>
                  <a:srgbClr val="FF0000"/>
                </a:solidFill>
              </a:rPr>
              <a:t>APC</a:t>
            </a:r>
            <a:r>
              <a:rPr lang="cs-CZ" altLang="en-US"/>
              <a:t> (Antigen-presenting Cells)…monocyty/makrofágy, B-lymfocyty, dendritické buňky</a:t>
            </a:r>
          </a:p>
          <a:p>
            <a:pPr>
              <a:lnSpc>
                <a:spcPct val="90000"/>
              </a:lnSpc>
            </a:pPr>
            <a:r>
              <a:rPr lang="cs-CZ" altLang="en-US" b="1"/>
              <a:t>Makrofágy</a:t>
            </a:r>
            <a:r>
              <a:rPr lang="cs-CZ" altLang="en-US"/>
              <a:t> – ve všech tkáních těla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Diferenciace v kostní dřeni – myeloidní řada – monocyt (CD14+HLADR+) – do periferní krve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Změna exprese povrchových znaků – do tkání –makrofág: identifikuje nebezpečné podněty, vystavuje endogenní(HLA I.) i exogenní(HLA II.) antigeny….aktivace T-lymfocytů</a:t>
            </a:r>
          </a:p>
        </p:txBody>
      </p:sp>
    </p:spTree>
    <p:extLst>
      <p:ext uri="{BB962C8B-B14F-4D97-AF65-F5344CB8AC3E}">
        <p14:creationId xmlns:p14="http://schemas.microsoft.com/office/powerpoint/2010/main" val="338922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>
                <a:solidFill>
                  <a:srgbClr val="FF0000"/>
                </a:solidFill>
              </a:rPr>
              <a:t>Dendritické buňky (DC)</a:t>
            </a:r>
            <a:r>
              <a:rPr lang="cs-CZ" altLang="en-US" sz="2800"/>
              <a:t> – informace z počátku 70.let, studium umožněno až po kultivaci v laboratořích (mono z PK, prekurzory z KD)</a:t>
            </a:r>
          </a:p>
          <a:p>
            <a:pPr lvl="1"/>
            <a:r>
              <a:rPr lang="cs-CZ" altLang="en-US" sz="2400"/>
              <a:t>Diferenciace z pluripotentních kmenových buněk (CD34+)</a:t>
            </a:r>
          </a:p>
          <a:p>
            <a:pPr lvl="2"/>
            <a:r>
              <a:rPr lang="cs-CZ" altLang="en-US" sz="2000"/>
              <a:t>Lymfoidní větev (CD11c-)</a:t>
            </a:r>
          </a:p>
          <a:p>
            <a:pPr lvl="2"/>
            <a:r>
              <a:rPr lang="cs-CZ" altLang="en-US" sz="2000"/>
              <a:t>Myeloidní větev (CD11c+)</a:t>
            </a:r>
          </a:p>
          <a:p>
            <a:pPr lvl="1"/>
            <a:r>
              <a:rPr lang="cs-CZ" altLang="en-US" sz="2400"/>
              <a:t>Nejúčinnější APC, žijí 2-3 dny</a:t>
            </a:r>
          </a:p>
          <a:p>
            <a:pPr lvl="1"/>
            <a:r>
              <a:rPr lang="cs-CZ" altLang="en-US" sz="2400"/>
              <a:t>V organismu ve dvou formách</a:t>
            </a:r>
          </a:p>
          <a:p>
            <a:pPr lvl="2"/>
            <a:r>
              <a:rPr lang="cs-CZ" altLang="en-US" sz="2000"/>
              <a:t>Nezralé</a:t>
            </a:r>
          </a:p>
          <a:p>
            <a:pPr lvl="2"/>
            <a:r>
              <a:rPr lang="cs-CZ" altLang="en-US" sz="2000"/>
              <a:t>zralé</a:t>
            </a:r>
          </a:p>
        </p:txBody>
      </p:sp>
    </p:spTree>
    <p:extLst>
      <p:ext uri="{BB962C8B-B14F-4D97-AF65-F5344CB8AC3E}">
        <p14:creationId xmlns:p14="http://schemas.microsoft.com/office/powerpoint/2010/main" val="13081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Antigeny </a:t>
            </a:r>
            <a:r>
              <a:rPr lang="en-GB" dirty="0" smtClean="0"/>
              <a:t>se </a:t>
            </a:r>
            <a:r>
              <a:rPr lang="en-GB" dirty="0" err="1"/>
              <a:t>chovají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 </a:t>
            </a:r>
            <a:r>
              <a:rPr lang="en-GB" b="1" dirty="0" err="1"/>
              <a:t>transplantační</a:t>
            </a:r>
            <a:r>
              <a:rPr lang="en-GB" dirty="0"/>
              <a:t>, </a:t>
            </a:r>
            <a:r>
              <a:rPr lang="en-GB" dirty="0" err="1"/>
              <a:t>tzn</a:t>
            </a:r>
            <a:r>
              <a:rPr lang="en-GB" dirty="0"/>
              <a:t>.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příčinou</a:t>
            </a:r>
            <a:r>
              <a:rPr lang="en-GB" dirty="0"/>
              <a:t> </a:t>
            </a:r>
            <a:r>
              <a:rPr lang="en-GB" dirty="0" err="1"/>
              <a:t>odhojení</a:t>
            </a:r>
            <a:r>
              <a:rPr lang="en-GB" dirty="0"/>
              <a:t> </a:t>
            </a:r>
            <a:r>
              <a:rPr lang="en-GB" dirty="0" err="1"/>
              <a:t>tkáně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inkompatibilních</a:t>
            </a:r>
            <a:r>
              <a:rPr lang="en-GB" dirty="0"/>
              <a:t> </a:t>
            </a:r>
            <a:r>
              <a:rPr lang="en-GB" dirty="0" err="1" smtClean="0"/>
              <a:t>transplantacích</a:t>
            </a:r>
            <a:endParaRPr lang="en-GB" dirty="0"/>
          </a:p>
          <a:p>
            <a:r>
              <a:rPr lang="en-GB" dirty="0"/>
              <a:t>HLA </a:t>
            </a:r>
            <a:r>
              <a:rPr lang="en-GB" dirty="0" err="1"/>
              <a:t>systém</a:t>
            </a:r>
            <a:r>
              <a:rPr lang="en-GB" dirty="0"/>
              <a:t> je </a:t>
            </a:r>
            <a:r>
              <a:rPr lang="en-GB" dirty="0" err="1"/>
              <a:t>homologický</a:t>
            </a:r>
            <a:r>
              <a:rPr lang="en-GB" dirty="0"/>
              <a:t> </a:t>
            </a:r>
            <a:r>
              <a:rPr lang="en-GB" dirty="0" smtClean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lokusem</a:t>
            </a:r>
            <a:r>
              <a:rPr lang="en-GB" dirty="0"/>
              <a:t> H-2 u </a:t>
            </a:r>
            <a:r>
              <a:rPr lang="en-GB" dirty="0" err="1"/>
              <a:t>myši</a:t>
            </a:r>
            <a:r>
              <a:rPr lang="en-GB" dirty="0"/>
              <a:t> (</a:t>
            </a:r>
            <a:r>
              <a:rPr lang="en-GB" dirty="0" err="1"/>
              <a:t>systém</a:t>
            </a:r>
            <a:r>
              <a:rPr lang="en-GB" dirty="0"/>
              <a:t>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kterém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poprvé</a:t>
            </a:r>
            <a:r>
              <a:rPr lang="en-GB" dirty="0"/>
              <a:t> </a:t>
            </a:r>
            <a:r>
              <a:rPr lang="en-GB" dirty="0" err="1"/>
              <a:t>objeven</a:t>
            </a:r>
            <a:r>
              <a:rPr lang="en-GB" dirty="0"/>
              <a:t> </a:t>
            </a:r>
            <a:r>
              <a:rPr lang="en-GB" dirty="0" err="1"/>
              <a:t>princip</a:t>
            </a:r>
            <a:r>
              <a:rPr lang="en-GB" dirty="0"/>
              <a:t> </a:t>
            </a:r>
            <a:r>
              <a:rPr lang="en-GB" dirty="0" err="1"/>
              <a:t>histokompatibility</a:t>
            </a:r>
            <a:r>
              <a:rPr lang="en-GB" dirty="0"/>
              <a:t>) a je </a:t>
            </a:r>
            <a:r>
              <a:rPr lang="en-GB" dirty="0" err="1"/>
              <a:t>lokalizovaný</a:t>
            </a:r>
            <a:r>
              <a:rPr lang="en-GB" dirty="0"/>
              <a:t> v </a:t>
            </a:r>
            <a:r>
              <a:rPr lang="en-GB" dirty="0" err="1"/>
              <a:t>určitém</a:t>
            </a:r>
            <a:r>
              <a:rPr lang="en-GB" dirty="0"/>
              <a:t> </a:t>
            </a:r>
            <a:r>
              <a:rPr lang="en-GB" dirty="0" err="1"/>
              <a:t>úseku</a:t>
            </a:r>
            <a:r>
              <a:rPr lang="en-GB" dirty="0"/>
              <a:t> </a:t>
            </a:r>
            <a:r>
              <a:rPr lang="en-GB" dirty="0" err="1"/>
              <a:t>krátkého</a:t>
            </a:r>
            <a:r>
              <a:rPr lang="en-GB" dirty="0"/>
              <a:t> </a:t>
            </a:r>
            <a:r>
              <a:rPr lang="en-GB" dirty="0" err="1"/>
              <a:t>raménka</a:t>
            </a:r>
            <a:r>
              <a:rPr lang="en-GB" dirty="0"/>
              <a:t> </a:t>
            </a:r>
            <a:r>
              <a:rPr lang="cs-CZ" dirty="0" smtClean="0"/>
              <a:t> chromosomu </a:t>
            </a:r>
            <a:r>
              <a:rPr lang="en-GB" dirty="0" smtClean="0"/>
              <a:t>6</a:t>
            </a:r>
            <a:endParaRPr lang="en-GB" dirty="0"/>
          </a:p>
          <a:p>
            <a:r>
              <a:rPr lang="cs-CZ" dirty="0" err="1"/>
              <a:t>O</a:t>
            </a:r>
            <a:r>
              <a:rPr lang="en-GB" dirty="0" err="1" smtClean="0"/>
              <a:t>bsahuje</a:t>
            </a:r>
            <a:r>
              <a:rPr lang="en-GB" dirty="0" smtClean="0"/>
              <a:t> </a:t>
            </a:r>
            <a:r>
              <a:rPr lang="en-GB" dirty="0" err="1"/>
              <a:t>geny</a:t>
            </a:r>
            <a:r>
              <a:rPr lang="en-GB" dirty="0"/>
              <a:t> pro </a:t>
            </a:r>
            <a:r>
              <a:rPr lang="en-GB" dirty="0" err="1"/>
              <a:t>histokompatibilní</a:t>
            </a:r>
            <a:r>
              <a:rPr lang="en-GB" dirty="0"/>
              <a:t> </a:t>
            </a:r>
            <a:r>
              <a:rPr lang="en-GB" dirty="0" err="1"/>
              <a:t>antigeny</a:t>
            </a:r>
            <a:r>
              <a:rPr lang="en-GB" dirty="0"/>
              <a:t>, </a:t>
            </a:r>
            <a:r>
              <a:rPr lang="en-GB" dirty="0" err="1" smtClean="0"/>
              <a:t>složky</a:t>
            </a:r>
            <a:r>
              <a:rPr lang="cs-CZ" dirty="0" smtClean="0"/>
              <a:t> komplementu</a:t>
            </a:r>
            <a:r>
              <a:rPr lang="en-GB" dirty="0"/>
              <a:t> a </a:t>
            </a:r>
            <a:r>
              <a:rPr lang="en-GB" dirty="0" err="1"/>
              <a:t>pravděpodobně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Ir-geny</a:t>
            </a:r>
            <a:r>
              <a:rPr lang="en-GB" dirty="0"/>
              <a:t> (immune response genes, </a:t>
            </a:r>
            <a:r>
              <a:rPr lang="en-GB" dirty="0" err="1"/>
              <a:t>geny</a:t>
            </a:r>
            <a:r>
              <a:rPr lang="en-GB" dirty="0"/>
              <a:t> </a:t>
            </a:r>
            <a:r>
              <a:rPr lang="en-GB" dirty="0" err="1"/>
              <a:t>zodpovědné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intenzitu</a:t>
            </a:r>
            <a:r>
              <a:rPr lang="en-GB" dirty="0"/>
              <a:t> </a:t>
            </a:r>
            <a:r>
              <a:rPr lang="en-GB" dirty="0" err="1"/>
              <a:t>imunitní</a:t>
            </a:r>
            <a:r>
              <a:rPr lang="en-GB" dirty="0"/>
              <a:t> </a:t>
            </a:r>
            <a:r>
              <a:rPr lang="en-GB" dirty="0" err="1"/>
              <a:t>odpovědi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074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/>
              <a:t>Nezralé dendritické buňky</a:t>
            </a:r>
            <a:r>
              <a:rPr lang="cs-CZ" altLang="en-US" sz="2800"/>
              <a:t> – rozhraní organismus x okolní prostředí (kůže, sliznice), pohlcují téměř všechno ze svého okolí</a:t>
            </a:r>
          </a:p>
          <a:p>
            <a:pPr lvl="1"/>
            <a:r>
              <a:rPr lang="cs-CZ" altLang="en-US" sz="2400"/>
              <a:t>Není přítomen patogen: fagocytují odumřelé buňky – vystavují na svém povrchu, nemají kostimulační CD znaky (CD80-CD86-CD40-)…. </a:t>
            </a:r>
            <a:r>
              <a:rPr lang="cs-CZ" altLang="en-US" sz="2400" b="1"/>
              <a:t>neaktivují</a:t>
            </a:r>
            <a:r>
              <a:rPr lang="cs-CZ" altLang="en-US" sz="2400"/>
              <a:t> T-lymfocyty – zajišťují autotoleranci</a:t>
            </a:r>
          </a:p>
          <a:p>
            <a:pPr lvl="1"/>
            <a:r>
              <a:rPr lang="cs-CZ" altLang="en-US" sz="2400"/>
              <a:t>Je přítomen patogen nebo zánětlivé cytokiny: dendritická b. začne dozrávat</a:t>
            </a:r>
          </a:p>
        </p:txBody>
      </p:sp>
    </p:spTree>
    <p:extLst>
      <p:ext uri="{BB962C8B-B14F-4D97-AF65-F5344CB8AC3E}">
        <p14:creationId xmlns:p14="http://schemas.microsoft.com/office/powerpoint/2010/main" val="24239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b="1"/>
              <a:t>Zralé dendritické buňky</a:t>
            </a:r>
            <a:r>
              <a:rPr lang="cs-CZ" altLang="en-US"/>
              <a:t> – přesun ze sliznic a kůže do lymfoidních tkání (uzliny)</a:t>
            </a:r>
          </a:p>
          <a:p>
            <a:pPr lvl="1"/>
            <a:r>
              <a:rPr lang="cs-CZ" altLang="en-US"/>
              <a:t>Přestávají fagocytovat</a:t>
            </a:r>
          </a:p>
          <a:p>
            <a:pPr lvl="1"/>
            <a:r>
              <a:rPr lang="cs-CZ" altLang="en-US"/>
              <a:t>Vystavují na svém povrchu fragmenty pohlcených patogenů</a:t>
            </a:r>
          </a:p>
          <a:p>
            <a:pPr lvl="1"/>
            <a:r>
              <a:rPr lang="cs-CZ" altLang="en-US"/>
              <a:t>Exprimují kostimulační a adhezivní molekuly: CD80+CD86+CD40+</a:t>
            </a:r>
          </a:p>
          <a:p>
            <a:pPr lvl="1"/>
            <a:r>
              <a:rPr lang="cs-CZ" altLang="en-US"/>
              <a:t>Poskytují T-lymfocytům 2.signál…. klonální expanze a efektorová aktivita T-ly</a:t>
            </a:r>
          </a:p>
        </p:txBody>
      </p:sp>
    </p:spTree>
    <p:extLst>
      <p:ext uri="{BB962C8B-B14F-4D97-AF65-F5344CB8AC3E}">
        <p14:creationId xmlns:p14="http://schemas.microsoft.com/office/powerpoint/2010/main" val="324000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Použití dendritických buněk v terapii nádorových onemocnění</a:t>
            </a:r>
          </a:p>
          <a:p>
            <a:pPr lvl="1"/>
            <a:r>
              <a:rPr lang="cs-CZ" altLang="en-US"/>
              <a:t>Rozdíl zralé x nezralé…..indukce: imunitní odpovědi x imunitní tolerance</a:t>
            </a:r>
          </a:p>
          <a:p>
            <a:pPr lvl="1"/>
            <a:r>
              <a:rPr lang="cs-CZ" altLang="en-US"/>
              <a:t>Izolace monocytů z PK</a:t>
            </a:r>
          </a:p>
          <a:p>
            <a:pPr lvl="1"/>
            <a:r>
              <a:rPr lang="cs-CZ" altLang="en-US"/>
              <a:t>Kultivace s růstovými faktory…nezralé dendritické b.</a:t>
            </a:r>
          </a:p>
          <a:p>
            <a:pPr lvl="1"/>
            <a:r>
              <a:rPr lang="cs-CZ" altLang="en-US"/>
              <a:t>Nezralé DC + nádorový Ag…vyzrávání</a:t>
            </a:r>
          </a:p>
          <a:p>
            <a:pPr lvl="1"/>
            <a:r>
              <a:rPr lang="cs-CZ" altLang="en-US"/>
              <a:t>Problém = nádorový Ag</a:t>
            </a:r>
          </a:p>
        </p:txBody>
      </p:sp>
    </p:spTree>
    <p:extLst>
      <p:ext uri="{BB962C8B-B14F-4D97-AF65-F5344CB8AC3E}">
        <p14:creationId xmlns:p14="http://schemas.microsoft.com/office/powerpoint/2010/main" val="38705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/>
              <a:t>Funkce APC:</a:t>
            </a:r>
          </a:p>
          <a:p>
            <a:pPr lvl="1"/>
            <a:r>
              <a:rPr lang="cs-CZ" altLang="en-US" sz="2400"/>
              <a:t>Spojují nespecifickou a specifickou imunitní řeakci</a:t>
            </a:r>
          </a:p>
          <a:p>
            <a:pPr lvl="1"/>
            <a:r>
              <a:rPr lang="cs-CZ" altLang="en-US" sz="2400"/>
              <a:t>Aktivují T-lymfocyty</a:t>
            </a:r>
          </a:p>
          <a:p>
            <a:pPr lvl="1"/>
            <a:r>
              <a:rPr lang="cs-CZ" altLang="en-US" sz="2400"/>
              <a:t>Navozují imunitní odpověď vůči</a:t>
            </a:r>
          </a:p>
          <a:p>
            <a:pPr lvl="2"/>
            <a:r>
              <a:rPr lang="cs-CZ" altLang="en-US" sz="2000"/>
              <a:t>Virům</a:t>
            </a:r>
          </a:p>
          <a:p>
            <a:pPr lvl="2"/>
            <a:r>
              <a:rPr lang="cs-CZ" altLang="en-US" sz="2000"/>
              <a:t>Bakteriím</a:t>
            </a:r>
          </a:p>
          <a:p>
            <a:pPr lvl="2"/>
            <a:r>
              <a:rPr lang="cs-CZ" altLang="en-US" sz="2000"/>
              <a:t>Nádorovým buňkám</a:t>
            </a:r>
          </a:p>
          <a:p>
            <a:pPr lvl="1"/>
            <a:r>
              <a:rPr lang="cs-CZ" altLang="en-US" sz="2400"/>
              <a:t>Navozují toleranci vůči</a:t>
            </a:r>
          </a:p>
          <a:p>
            <a:pPr lvl="2"/>
            <a:r>
              <a:rPr lang="cs-CZ" altLang="en-US" sz="2000"/>
              <a:t>Vlastním antigenům</a:t>
            </a:r>
          </a:p>
          <a:p>
            <a:pPr lvl="2"/>
            <a:r>
              <a:rPr lang="cs-CZ" altLang="en-US" sz="2000"/>
              <a:t>transplantátu</a:t>
            </a:r>
          </a:p>
        </p:txBody>
      </p:sp>
    </p:spTree>
    <p:extLst>
      <p:ext uri="{BB962C8B-B14F-4D97-AF65-F5344CB8AC3E}">
        <p14:creationId xmlns:p14="http://schemas.microsoft.com/office/powerpoint/2010/main" val="17115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HLA-systému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</a:t>
            </a:r>
            <a:r>
              <a:rPr lang="en-GB" dirty="0" err="1" smtClean="0"/>
              <a:t>lavní</a:t>
            </a:r>
            <a:r>
              <a:rPr lang="en-GB" dirty="0" smtClean="0"/>
              <a:t> </a:t>
            </a:r>
            <a:r>
              <a:rPr lang="en-GB" dirty="0" err="1"/>
              <a:t>fyziologickou</a:t>
            </a:r>
            <a:r>
              <a:rPr lang="en-GB" dirty="0"/>
              <a:t> </a:t>
            </a:r>
            <a:r>
              <a:rPr lang="en-GB" dirty="0" err="1"/>
              <a:t>funkcí</a:t>
            </a:r>
            <a:r>
              <a:rPr lang="en-GB" dirty="0"/>
              <a:t> </a:t>
            </a:r>
            <a:r>
              <a:rPr lang="en-GB" dirty="0" err="1"/>
              <a:t>molekul</a:t>
            </a:r>
            <a:r>
              <a:rPr lang="en-GB" dirty="0"/>
              <a:t> MHC je </a:t>
            </a:r>
            <a:r>
              <a:rPr lang="en-GB" dirty="0" err="1"/>
              <a:t>předkládat</a:t>
            </a:r>
            <a:r>
              <a:rPr lang="en-GB" dirty="0"/>
              <a:t> </a:t>
            </a:r>
            <a:r>
              <a:rPr lang="en-GB" dirty="0" err="1"/>
              <a:t>antigeny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fragmenty</a:t>
            </a:r>
            <a:r>
              <a:rPr lang="en-GB" dirty="0"/>
              <a:t> </a:t>
            </a:r>
            <a:r>
              <a:rPr lang="en-GB" dirty="0" err="1"/>
              <a:t>buňkám</a:t>
            </a:r>
            <a:r>
              <a:rPr lang="en-GB" dirty="0"/>
              <a:t> </a:t>
            </a:r>
            <a:r>
              <a:rPr lang="en-GB" dirty="0" err="1"/>
              <a:t>imunitního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, </a:t>
            </a:r>
            <a:r>
              <a:rPr lang="en-GB" dirty="0" err="1" smtClean="0"/>
              <a:t>především</a:t>
            </a:r>
            <a:r>
              <a:rPr lang="cs-CZ" dirty="0" smtClean="0"/>
              <a:t> T-lymfocytům </a:t>
            </a:r>
            <a:endParaRPr lang="cs-CZ" dirty="0"/>
          </a:p>
          <a:p>
            <a:r>
              <a:rPr lang="cs-CZ" dirty="0" err="1"/>
              <a:t>P</a:t>
            </a:r>
            <a:r>
              <a:rPr lang="en-GB" dirty="0" err="1" smtClean="0"/>
              <a:t>rezentace</a:t>
            </a:r>
            <a:r>
              <a:rPr lang="en-GB" dirty="0" smtClean="0"/>
              <a:t> </a:t>
            </a:r>
            <a:r>
              <a:rPr lang="en-GB" dirty="0" err="1"/>
              <a:t>antigenu</a:t>
            </a:r>
            <a:r>
              <a:rPr lang="en-GB" dirty="0"/>
              <a:t> je </a:t>
            </a:r>
            <a:r>
              <a:rPr lang="en-GB" dirty="0" err="1"/>
              <a:t>prvním</a:t>
            </a:r>
            <a:r>
              <a:rPr lang="en-GB" dirty="0"/>
              <a:t> </a:t>
            </a:r>
            <a:r>
              <a:rPr lang="en-GB" dirty="0" err="1"/>
              <a:t>předpokladem</a:t>
            </a:r>
            <a:r>
              <a:rPr lang="en-GB" dirty="0"/>
              <a:t> pro </a:t>
            </a:r>
            <a:r>
              <a:rPr lang="en-GB" dirty="0" err="1"/>
              <a:t>rozvoj</a:t>
            </a:r>
            <a:r>
              <a:rPr lang="en-GB" dirty="0"/>
              <a:t> </a:t>
            </a:r>
            <a:r>
              <a:rPr lang="en-GB" dirty="0" err="1"/>
              <a:t>imunitní</a:t>
            </a:r>
            <a:r>
              <a:rPr lang="en-GB" dirty="0"/>
              <a:t> </a:t>
            </a:r>
            <a:r>
              <a:rPr lang="en-GB" dirty="0" err="1"/>
              <a:t>reakce</a:t>
            </a:r>
            <a:r>
              <a:rPr lang="en-GB" dirty="0"/>
              <a:t> a </a:t>
            </a:r>
            <a:r>
              <a:rPr lang="en-GB" dirty="0" err="1"/>
              <a:t>tím</a:t>
            </a:r>
            <a:r>
              <a:rPr lang="en-GB" dirty="0"/>
              <a:t> </a:t>
            </a:r>
            <a:r>
              <a:rPr lang="en-GB" dirty="0" err="1"/>
              <a:t>obrany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napadení</a:t>
            </a:r>
            <a:r>
              <a:rPr lang="en-GB" dirty="0"/>
              <a:t> </a:t>
            </a:r>
            <a:r>
              <a:rPr lang="en-GB" dirty="0" err="1" smtClean="0"/>
              <a:t>mikroorganismy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89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 komplexy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Známe</a:t>
            </a:r>
            <a:r>
              <a:rPr lang="en-GB" dirty="0"/>
              <a:t> 5 HLA </a:t>
            </a:r>
            <a:r>
              <a:rPr lang="en-GB" dirty="0" err="1"/>
              <a:t>komplexů</a:t>
            </a:r>
            <a:r>
              <a:rPr lang="en-GB" dirty="0"/>
              <a:t>: </a:t>
            </a:r>
            <a:endParaRPr lang="cs-CZ" dirty="0" smtClean="0"/>
          </a:p>
          <a:p>
            <a:pPr lvl="1"/>
            <a:r>
              <a:rPr lang="en-GB" dirty="0" smtClean="0"/>
              <a:t>HLA </a:t>
            </a:r>
            <a:r>
              <a:rPr lang="en-GB" dirty="0"/>
              <a:t>– A, HLA – B, HLA – C, HLA – D, HLA – DR </a:t>
            </a:r>
            <a:endParaRPr lang="cs-CZ" dirty="0" smtClean="0"/>
          </a:p>
          <a:p>
            <a:pPr lvl="1"/>
            <a:r>
              <a:rPr lang="en-GB" dirty="0" smtClean="0"/>
              <a:t>D-region </a:t>
            </a:r>
            <a:r>
              <a:rPr lang="en-GB" dirty="0"/>
              <a:t>related –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k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smtClean="0"/>
              <a:t>D</a:t>
            </a:r>
            <a:endParaRPr lang="cs-CZ" dirty="0" smtClean="0"/>
          </a:p>
          <a:p>
            <a:r>
              <a:rPr lang="en-GB" dirty="0" err="1" smtClean="0"/>
              <a:t>Každý</a:t>
            </a:r>
            <a:r>
              <a:rPr lang="en-GB" dirty="0" smtClean="0"/>
              <a:t> </a:t>
            </a:r>
            <a:r>
              <a:rPr lang="en-GB" dirty="0"/>
              <a:t>z </a:t>
            </a:r>
            <a:r>
              <a:rPr lang="en-GB" dirty="0" err="1"/>
              <a:t>nich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množství</a:t>
            </a:r>
            <a:r>
              <a:rPr lang="en-GB" dirty="0"/>
              <a:t> </a:t>
            </a:r>
            <a:r>
              <a:rPr lang="cs-CZ" dirty="0" smtClean="0"/>
              <a:t>alel </a:t>
            </a:r>
          </a:p>
          <a:p>
            <a:pPr lvl="1"/>
            <a:r>
              <a:rPr lang="en-GB" dirty="0" err="1" smtClean="0"/>
              <a:t>dnes</a:t>
            </a:r>
            <a:r>
              <a:rPr lang="en-GB" dirty="0" smtClean="0"/>
              <a:t> </a:t>
            </a:r>
            <a:r>
              <a:rPr lang="en-GB" dirty="0" err="1"/>
              <a:t>známo</a:t>
            </a:r>
            <a:r>
              <a:rPr lang="en-GB" dirty="0"/>
              <a:t> </a:t>
            </a:r>
            <a:r>
              <a:rPr lang="en-GB" dirty="0" err="1"/>
              <a:t>nejméně</a:t>
            </a:r>
            <a:r>
              <a:rPr lang="en-GB" dirty="0"/>
              <a:t> 20 </a:t>
            </a:r>
            <a:r>
              <a:rPr lang="en-GB" dirty="0" err="1"/>
              <a:t>alel</a:t>
            </a:r>
            <a:r>
              <a:rPr lang="en-GB" dirty="0"/>
              <a:t> pro HLA – A, </a:t>
            </a:r>
            <a:endParaRPr lang="cs-CZ" dirty="0" smtClean="0"/>
          </a:p>
          <a:p>
            <a:pPr lvl="1"/>
            <a:r>
              <a:rPr lang="en-GB" dirty="0" smtClean="0"/>
              <a:t>40 </a:t>
            </a:r>
            <a:r>
              <a:rPr lang="en-GB" dirty="0" err="1"/>
              <a:t>alel</a:t>
            </a:r>
            <a:r>
              <a:rPr lang="en-GB" dirty="0"/>
              <a:t> pro HLA – B, </a:t>
            </a:r>
            <a:endParaRPr lang="cs-CZ" dirty="0" smtClean="0"/>
          </a:p>
          <a:p>
            <a:pPr lvl="1"/>
            <a:r>
              <a:rPr lang="en-GB" dirty="0" smtClean="0"/>
              <a:t>8 </a:t>
            </a:r>
            <a:r>
              <a:rPr lang="en-GB" dirty="0"/>
              <a:t>a </a:t>
            </a:r>
            <a:r>
              <a:rPr lang="en-GB" dirty="0" err="1"/>
              <a:t>více</a:t>
            </a:r>
            <a:r>
              <a:rPr lang="en-GB" dirty="0"/>
              <a:t> pro </a:t>
            </a:r>
            <a:r>
              <a:rPr lang="en-GB" dirty="0" err="1"/>
              <a:t>zbylé</a:t>
            </a:r>
            <a:r>
              <a:rPr lang="en-GB" dirty="0"/>
              <a:t> </a:t>
            </a:r>
            <a:r>
              <a:rPr lang="en-GB" dirty="0" err="1" smtClean="0"/>
              <a:t>tři</a:t>
            </a:r>
            <a:endParaRPr lang="cs-CZ" dirty="0" smtClean="0"/>
          </a:p>
          <a:p>
            <a:r>
              <a:rPr lang="en-GB" dirty="0" err="1" smtClean="0"/>
              <a:t>Sada</a:t>
            </a:r>
            <a:r>
              <a:rPr lang="en-GB" dirty="0" smtClean="0"/>
              <a:t> </a:t>
            </a:r>
            <a:r>
              <a:rPr lang="en-GB" dirty="0"/>
              <a:t>HLA </a:t>
            </a:r>
            <a:r>
              <a:rPr lang="en-GB" dirty="0" err="1"/>
              <a:t>genů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jednom</a:t>
            </a:r>
            <a:r>
              <a:rPr lang="en-GB" dirty="0"/>
              <a:t> </a:t>
            </a:r>
            <a:r>
              <a:rPr lang="en-GB" dirty="0" err="1"/>
              <a:t>chromosomu</a:t>
            </a:r>
            <a:r>
              <a:rPr lang="en-GB" dirty="0"/>
              <a:t> </a:t>
            </a:r>
            <a:r>
              <a:rPr lang="en-GB" dirty="0" err="1"/>
              <a:t>tvoří</a:t>
            </a:r>
            <a:r>
              <a:rPr lang="en-GB" dirty="0"/>
              <a:t> </a:t>
            </a:r>
            <a:r>
              <a:rPr lang="en-GB" b="1" dirty="0" err="1"/>
              <a:t>haplotyp</a:t>
            </a:r>
            <a:r>
              <a:rPr lang="en-GB" dirty="0" smtClean="0"/>
              <a:t>,</a:t>
            </a:r>
            <a:endParaRPr lang="cs-CZ" dirty="0" smtClean="0"/>
          </a:p>
          <a:p>
            <a:r>
              <a:rPr lang="cs-CZ" dirty="0"/>
              <a:t>J</a:t>
            </a:r>
            <a:r>
              <a:rPr lang="en-GB" dirty="0" err="1" smtClean="0"/>
              <a:t>edinec</a:t>
            </a:r>
            <a:r>
              <a:rPr lang="en-GB" dirty="0" smtClean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haplotypy</a:t>
            </a:r>
            <a:r>
              <a:rPr lang="en-GB" dirty="0"/>
              <a:t> (od </a:t>
            </a:r>
            <a:r>
              <a:rPr lang="en-GB" dirty="0" err="1"/>
              <a:t>každého</a:t>
            </a:r>
            <a:r>
              <a:rPr lang="en-GB" dirty="0"/>
              <a:t> z </a:t>
            </a:r>
            <a:r>
              <a:rPr lang="en-GB" dirty="0" err="1"/>
              <a:t>rodičů</a:t>
            </a:r>
            <a:r>
              <a:rPr lang="en-GB" dirty="0"/>
              <a:t>) a v </a:t>
            </a:r>
            <a:r>
              <a:rPr lang="en-GB" dirty="0" err="1"/>
              <a:t>každém</a:t>
            </a:r>
            <a:r>
              <a:rPr lang="en-GB" dirty="0"/>
              <a:t> 5 </a:t>
            </a:r>
            <a:r>
              <a:rPr lang="en-GB" dirty="0" err="1"/>
              <a:t>determinantů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2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Polymorfismus HLA- systému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 </a:t>
            </a:r>
            <a:r>
              <a:rPr lang="en-GB" dirty="0" err="1"/>
              <a:t>každý</a:t>
            </a:r>
            <a:r>
              <a:rPr lang="en-GB" dirty="0"/>
              <a:t> z </a:t>
            </a:r>
            <a:r>
              <a:rPr lang="en-GB" dirty="0" err="1"/>
              <a:t>genů</a:t>
            </a:r>
            <a:r>
              <a:rPr lang="en-GB" dirty="0"/>
              <a:t> </a:t>
            </a:r>
            <a:r>
              <a:rPr lang="cs-CZ" dirty="0" smtClean="0"/>
              <a:t>HLA </a:t>
            </a:r>
            <a:r>
              <a:rPr lang="en-GB" dirty="0" smtClean="0"/>
              <a:t>I</a:t>
            </a:r>
            <a:r>
              <a:rPr lang="en-GB" dirty="0"/>
              <a:t>. a II. </a:t>
            </a:r>
            <a:r>
              <a:rPr lang="en-GB" dirty="0" err="1"/>
              <a:t>třídy</a:t>
            </a:r>
            <a:r>
              <a:rPr lang="en-GB" dirty="0"/>
              <a:t> </a:t>
            </a:r>
            <a:r>
              <a:rPr lang="en-GB" dirty="0" err="1"/>
              <a:t>existuje</a:t>
            </a:r>
            <a:r>
              <a:rPr lang="en-GB" dirty="0"/>
              <a:t> </a:t>
            </a:r>
            <a:r>
              <a:rPr lang="cs-CZ" dirty="0" smtClean="0"/>
              <a:t>mnohotná </a:t>
            </a:r>
            <a:r>
              <a:rPr lang="cs-CZ" dirty="0" err="1" smtClean="0"/>
              <a:t>alelie</a:t>
            </a:r>
            <a:r>
              <a:rPr lang="cs-CZ" dirty="0" smtClean="0"/>
              <a:t>: </a:t>
            </a:r>
            <a:r>
              <a:rPr lang="en-GB" dirty="0" smtClean="0"/>
              <a:t>pro 1</a:t>
            </a:r>
            <a:r>
              <a:rPr lang="cs-CZ" dirty="0" smtClean="0"/>
              <a:t> </a:t>
            </a:r>
            <a:r>
              <a:rPr lang="cs-CZ" dirty="0" err="1" smtClean="0"/>
              <a:t>lokus</a:t>
            </a:r>
            <a:r>
              <a:rPr lang="en-GB" dirty="0"/>
              <a:t> </a:t>
            </a:r>
            <a:r>
              <a:rPr lang="cs-CZ" dirty="0" smtClean="0"/>
              <a:t>existují </a:t>
            </a:r>
            <a:r>
              <a:rPr lang="en-GB" dirty="0" err="1" smtClean="0"/>
              <a:t>více</a:t>
            </a:r>
            <a:r>
              <a:rPr lang="en-GB" dirty="0" smtClean="0"/>
              <a:t> </a:t>
            </a:r>
            <a:r>
              <a:rPr lang="en-GB" dirty="0" err="1"/>
              <a:t>jak</a:t>
            </a:r>
            <a:r>
              <a:rPr lang="en-GB" dirty="0"/>
              <a:t> 2 </a:t>
            </a:r>
            <a:r>
              <a:rPr lang="en-GB" dirty="0" err="1"/>
              <a:t>alternativní</a:t>
            </a:r>
            <a:r>
              <a:rPr lang="en-GB" dirty="0"/>
              <a:t> </a:t>
            </a:r>
            <a:r>
              <a:rPr lang="cs-CZ" dirty="0" smtClean="0"/>
              <a:t> alely</a:t>
            </a:r>
          </a:p>
          <a:p>
            <a:r>
              <a:rPr lang="en-GB" dirty="0" smtClean="0"/>
              <a:t> </a:t>
            </a:r>
            <a:r>
              <a:rPr lang="en-GB" dirty="0" err="1"/>
              <a:t>Alelní</a:t>
            </a:r>
            <a:r>
              <a:rPr lang="en-GB" dirty="0"/>
              <a:t> </a:t>
            </a:r>
            <a:r>
              <a:rPr lang="en-GB" dirty="0" err="1"/>
              <a:t>formy</a:t>
            </a:r>
            <a:r>
              <a:rPr lang="en-GB" dirty="0"/>
              <a:t> </a:t>
            </a:r>
            <a:r>
              <a:rPr lang="en-GB" dirty="0" err="1"/>
              <a:t>molekul</a:t>
            </a:r>
            <a:r>
              <a:rPr lang="en-GB" dirty="0"/>
              <a:t> MHC se </a:t>
            </a:r>
            <a:r>
              <a:rPr lang="en-GB" dirty="0" err="1"/>
              <a:t>liší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struktuře</a:t>
            </a:r>
            <a:r>
              <a:rPr lang="en-GB" dirty="0"/>
              <a:t> </a:t>
            </a:r>
            <a:r>
              <a:rPr lang="en-GB" dirty="0" err="1"/>
              <a:t>vazebného</a:t>
            </a:r>
            <a:r>
              <a:rPr lang="en-GB" dirty="0"/>
              <a:t> </a:t>
            </a:r>
            <a:r>
              <a:rPr lang="en-GB" dirty="0" err="1"/>
              <a:t>místa</a:t>
            </a:r>
            <a:r>
              <a:rPr lang="en-GB" dirty="0"/>
              <a:t> a </a:t>
            </a:r>
            <a:r>
              <a:rPr lang="en-GB" dirty="0" err="1"/>
              <a:t>tím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schopností</a:t>
            </a:r>
            <a:r>
              <a:rPr lang="en-GB" dirty="0"/>
              <a:t> </a:t>
            </a:r>
            <a:r>
              <a:rPr lang="en-GB" dirty="0" err="1"/>
              <a:t>vázat</a:t>
            </a:r>
            <a:r>
              <a:rPr lang="en-GB" dirty="0"/>
              <a:t> </a:t>
            </a:r>
            <a:r>
              <a:rPr lang="en-GB" dirty="0" err="1"/>
              <a:t>peptidy</a:t>
            </a:r>
            <a:r>
              <a:rPr lang="en-GB" dirty="0"/>
              <a:t>. </a:t>
            </a:r>
            <a:endParaRPr lang="cs-CZ" dirty="0" smtClean="0"/>
          </a:p>
          <a:p>
            <a:r>
              <a:rPr lang="en-GB" dirty="0" err="1" smtClean="0"/>
              <a:t>Polymorfismus</a:t>
            </a:r>
            <a:r>
              <a:rPr lang="en-GB" dirty="0" smtClean="0"/>
              <a:t>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selekční</a:t>
            </a:r>
            <a:r>
              <a:rPr lang="en-GB" dirty="0"/>
              <a:t> </a:t>
            </a:r>
            <a:r>
              <a:rPr lang="en-GB" dirty="0" err="1"/>
              <a:t>výhodu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se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rolí</a:t>
            </a:r>
            <a:r>
              <a:rPr lang="en-GB" dirty="0"/>
              <a:t> </a:t>
            </a:r>
            <a:r>
              <a:rPr lang="en-GB" dirty="0" err="1"/>
              <a:t>molekul</a:t>
            </a:r>
            <a:r>
              <a:rPr lang="en-GB" dirty="0"/>
              <a:t> MHC,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prezentace</a:t>
            </a:r>
            <a:r>
              <a:rPr lang="en-GB" dirty="0"/>
              <a:t> </a:t>
            </a:r>
            <a:r>
              <a:rPr lang="en-GB" dirty="0" err="1" smtClean="0"/>
              <a:t>antigenu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99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Izotypy HLA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 I. třídy – klasické (HLA-A, HLA-B, HLA-C)</a:t>
            </a:r>
          </a:p>
          <a:p>
            <a:r>
              <a:rPr lang="cs-CZ" dirty="0" smtClean="0"/>
              <a:t>HLA </a:t>
            </a:r>
            <a:r>
              <a:rPr lang="cs-CZ" dirty="0" err="1" smtClean="0"/>
              <a:t>I.třídy</a:t>
            </a:r>
            <a:r>
              <a:rPr lang="cs-CZ" dirty="0" smtClean="0"/>
              <a:t> – neklasické (HLA-E, HLA-F, HLA-G, CD1)</a:t>
            </a:r>
          </a:p>
          <a:p>
            <a:pPr lvl="1"/>
            <a:r>
              <a:rPr lang="cs-CZ" dirty="0" smtClean="0"/>
              <a:t>geny pro tyto molekuly jsou lokalizovány mimo MHC x funkční podobnost)</a:t>
            </a:r>
          </a:p>
          <a:p>
            <a:r>
              <a:rPr lang="cs-CZ" dirty="0" smtClean="0"/>
              <a:t>HLA II. třídy – (HLA-DR, HLA – DP, HLA-DQ)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84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 antigeny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 – I</a:t>
            </a:r>
          </a:p>
          <a:p>
            <a:pPr lvl="2"/>
            <a:r>
              <a:rPr lang="cs-CZ" dirty="0"/>
              <a:t>Exprese na všech jaderných buňkách</a:t>
            </a:r>
          </a:p>
          <a:p>
            <a:pPr lvl="2"/>
            <a:r>
              <a:rPr lang="cs-CZ" dirty="0"/>
              <a:t>Prezentace antigenu CD8+ T lymfocytům</a:t>
            </a:r>
          </a:p>
          <a:p>
            <a:pPr lvl="2"/>
            <a:r>
              <a:rPr lang="cs-CZ" dirty="0"/>
              <a:t>Prezentované antigeny jsou produktem buněčné proteosyntézy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HLA-II</a:t>
            </a:r>
          </a:p>
          <a:p>
            <a:pPr lvl="2"/>
            <a:r>
              <a:rPr lang="cs-CZ" dirty="0" smtClean="0"/>
              <a:t>Prezentace na APC</a:t>
            </a:r>
          </a:p>
          <a:p>
            <a:pPr lvl="2"/>
            <a:r>
              <a:rPr lang="cs-CZ" dirty="0" smtClean="0"/>
              <a:t>Antigeny předkládány CD4+ T lymfocytům</a:t>
            </a:r>
          </a:p>
          <a:p>
            <a:pPr lvl="2"/>
            <a:r>
              <a:rPr lang="cs-CZ" dirty="0" smtClean="0"/>
              <a:t>Antigeny jsou exogenního původu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0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</a:t>
            </a:r>
            <a:r>
              <a:rPr lang="cs-CZ" dirty="0" err="1" smtClean="0"/>
              <a:t>Ag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 </a:t>
            </a:r>
            <a:r>
              <a:rPr lang="cs-CZ" dirty="0" smtClean="0"/>
              <a:t>I. třídy – krátké peptidy (9 AK) z proteinů degradovaných v cytoplazmě buňky </a:t>
            </a:r>
            <a:r>
              <a:rPr lang="cs-CZ" dirty="0" err="1" smtClean="0"/>
              <a:t>proteazomem</a:t>
            </a:r>
            <a:r>
              <a:rPr lang="cs-CZ" dirty="0" smtClean="0"/>
              <a:t>, rozpoznávány cytotoxickými CD8+T-lymfocyty</a:t>
            </a:r>
          </a:p>
          <a:p>
            <a:r>
              <a:rPr lang="cs-CZ" dirty="0" smtClean="0"/>
              <a:t>HLA II. Třídy – peptidy (15-30 AK) z fagocytovaných částic zpracovaných v </a:t>
            </a:r>
            <a:r>
              <a:rPr lang="cs-CZ" dirty="0" err="1" smtClean="0"/>
              <a:t>endozomech</a:t>
            </a:r>
            <a:r>
              <a:rPr lang="cs-CZ" dirty="0" smtClean="0"/>
              <a:t> – pomocné CD4+ T lymfocyty</a:t>
            </a:r>
          </a:p>
          <a:p>
            <a:r>
              <a:rPr lang="cs-CZ" dirty="0"/>
              <a:t> </a:t>
            </a:r>
            <a:r>
              <a:rPr lang="cs-CZ" dirty="0" smtClean="0"/>
              <a:t>Extrémní polymorfismus – vazba širokého spektra nejrůznějších antigenních peptidů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729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1389</Words>
  <Application>Microsoft Office PowerPoint</Application>
  <PresentationFormat>Předvádění na obrazovce (4:3)</PresentationFormat>
  <Paragraphs>181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HLA - systém</vt:lpstr>
      <vt:lpstr>Hlavní histokompatibilitní komplex</vt:lpstr>
      <vt:lpstr>HLA</vt:lpstr>
      <vt:lpstr>Funkce HLA-systému</vt:lpstr>
      <vt:lpstr>HLA komplexy</vt:lpstr>
      <vt:lpstr>Polymorfismus HLA- systému</vt:lpstr>
      <vt:lpstr>Izotypy HLA</vt:lpstr>
      <vt:lpstr>HLA antigeny</vt:lpstr>
      <vt:lpstr>Prezentace Ag</vt:lpstr>
      <vt:lpstr>Prezentace aplikace PowerPoint</vt:lpstr>
      <vt:lpstr>HLA I. třídy</vt:lpstr>
      <vt:lpstr>Molekula HLA I. třídy</vt:lpstr>
      <vt:lpstr>HLA I. třídy vznik</vt:lpstr>
      <vt:lpstr>Molekula HLA II.třídy</vt:lpstr>
      <vt:lpstr>Prezentace aplikace PowerPoint</vt:lpstr>
      <vt:lpstr>Genová organizace HLA systému</vt:lpstr>
      <vt:lpstr>Prezentace aplikace PowerPoint</vt:lpstr>
      <vt:lpstr>Neklasické HLA I. třídy</vt:lpstr>
      <vt:lpstr>Funkce MHC proteinů</vt:lpstr>
      <vt:lpstr>Prezentace aplikace PowerPoint</vt:lpstr>
      <vt:lpstr>T-lymfocyty rozpoznávají</vt:lpstr>
      <vt:lpstr>Prezentace aplikace PowerPoint</vt:lpstr>
      <vt:lpstr>Charakteristika interakcí mezi MHC a peptidy</vt:lpstr>
      <vt:lpstr>Vztah antigenů HLA k chorobám</vt:lpstr>
      <vt:lpstr>Prezentace aplikace PowerPoint</vt:lpstr>
      <vt:lpstr>Presentace antigenů lymfocytům T</vt:lpstr>
      <vt:lpstr>Antigen prezentující buňky</vt:lpstr>
      <vt:lpstr>Buňky předkládající antigen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Fakultní nemocnice u sv. Anny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</dc:creator>
  <cp:lastModifiedBy>uziv</cp:lastModifiedBy>
  <cp:revision>13</cp:revision>
  <dcterms:created xsi:type="dcterms:W3CDTF">2015-03-19T07:10:06Z</dcterms:created>
  <dcterms:modified xsi:type="dcterms:W3CDTF">2016-03-15T07:56:37Z</dcterms:modified>
</cp:coreProperties>
</file>