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41"/>
  </p:notesMasterIdLst>
  <p:sldIdLst>
    <p:sldId id="256" r:id="rId2"/>
    <p:sldId id="260" r:id="rId3"/>
    <p:sldId id="261" r:id="rId4"/>
    <p:sldId id="258" r:id="rId5"/>
    <p:sldId id="262" r:id="rId6"/>
    <p:sldId id="267" r:id="rId7"/>
    <p:sldId id="259" r:id="rId8"/>
    <p:sldId id="290" r:id="rId9"/>
    <p:sldId id="263" r:id="rId10"/>
    <p:sldId id="284" r:id="rId11"/>
    <p:sldId id="264" r:id="rId12"/>
    <p:sldId id="291" r:id="rId13"/>
    <p:sldId id="292" r:id="rId14"/>
    <p:sldId id="265" r:id="rId15"/>
    <p:sldId id="285" r:id="rId16"/>
    <p:sldId id="268" r:id="rId17"/>
    <p:sldId id="293" r:id="rId18"/>
    <p:sldId id="286" r:id="rId19"/>
    <p:sldId id="295" r:id="rId20"/>
    <p:sldId id="296" r:id="rId21"/>
    <p:sldId id="270" r:id="rId22"/>
    <p:sldId id="269" r:id="rId23"/>
    <p:sldId id="271" r:id="rId24"/>
    <p:sldId id="297" r:id="rId25"/>
    <p:sldId id="301" r:id="rId26"/>
    <p:sldId id="272" r:id="rId27"/>
    <p:sldId id="273" r:id="rId28"/>
    <p:sldId id="277" r:id="rId29"/>
    <p:sldId id="302" r:id="rId30"/>
    <p:sldId id="303" r:id="rId31"/>
    <p:sldId id="276" r:id="rId32"/>
    <p:sldId id="278" r:id="rId33"/>
    <p:sldId id="304" r:id="rId34"/>
    <p:sldId id="279" r:id="rId35"/>
    <p:sldId id="280" r:id="rId36"/>
    <p:sldId id="281" r:id="rId37"/>
    <p:sldId id="282" r:id="rId38"/>
    <p:sldId id="283" r:id="rId39"/>
    <p:sldId id="28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262"/>
            <p14:sldId id="267"/>
            <p14:sldId id="259"/>
            <p14:sldId id="290"/>
            <p14:sldId id="263"/>
            <p14:sldId id="284"/>
            <p14:sldId id="264"/>
            <p14:sldId id="291"/>
            <p14:sldId id="292"/>
            <p14:sldId id="265"/>
            <p14:sldId id="285"/>
            <p14:sldId id="268"/>
            <p14:sldId id="293"/>
            <p14:sldId id="286"/>
            <p14:sldId id="295"/>
            <p14:sldId id="296"/>
          </p14:sldIdLst>
        </p14:section>
        <p14:section name="Oddíl bez názvu" id="{137364A0-B61F-4A8D-8B35-8E14D418DD98}">
          <p14:sldIdLst>
            <p14:sldId id="270"/>
            <p14:sldId id="269"/>
            <p14:sldId id="271"/>
            <p14:sldId id="297"/>
            <p14:sldId id="301"/>
            <p14:sldId id="272"/>
            <p14:sldId id="273"/>
            <p14:sldId id="277"/>
            <p14:sldId id="302"/>
            <p14:sldId id="303"/>
            <p14:sldId id="276"/>
            <p14:sldId id="278"/>
            <p14:sldId id="304"/>
            <p14:sldId id="279"/>
            <p14:sldId id="280"/>
            <p14:sldId id="281"/>
            <p14:sldId id="282"/>
            <p14:sldId id="283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69214-87B3-4B40-B50C-E65657BF27D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099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TRANSFUZNÍ PŘÍPRAVKY A KREVNÍ DERIVÁTY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Lejdarová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anemie</a:t>
            </a:r>
          </a:p>
          <a:p>
            <a:r>
              <a:rPr lang="cs-CZ" dirty="0" smtClean="0"/>
              <a:t>Náhrada krevní ztráty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94880" y="3717032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70 g/l indikace vždy</a:t>
            </a:r>
          </a:p>
          <a:p>
            <a:r>
              <a:rPr lang="cs-CZ" sz="2800" dirty="0" smtClean="0"/>
              <a:t>1TU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Trombocytové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Exspirace 4 – 5 dní (lze prodloužit na 7 za předpokladu kontroly sterility)</a:t>
            </a:r>
          </a:p>
          <a:p>
            <a:r>
              <a:rPr lang="cs-CZ" dirty="0" smtClean="0"/>
              <a:t>Uchovávání od </a:t>
            </a:r>
            <a:r>
              <a:rPr lang="cs-CZ" dirty="0" smtClean="0">
                <a:solidFill>
                  <a:srgbClr val="92D050"/>
                </a:solidFill>
              </a:rPr>
              <a:t>+20°C do +24°C </a:t>
            </a:r>
            <a:r>
              <a:rPr lang="cs-CZ" dirty="0" smtClean="0"/>
              <a:t>v klimatizované místnosti na agitátoru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Test kompatibility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se neprovádí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Shoda AB0, </a:t>
            </a:r>
            <a:r>
              <a:rPr lang="cs-CZ" dirty="0" err="1" smtClean="0">
                <a:solidFill>
                  <a:srgbClr val="FFFF00"/>
                </a:solidFill>
              </a:rPr>
              <a:t>Rh</a:t>
            </a:r>
            <a:r>
              <a:rPr lang="cs-CZ" dirty="0" smtClean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/>
              <a:t>Swirling</a:t>
            </a:r>
            <a:r>
              <a:rPr lang="cs-CZ" dirty="0" smtClean="0"/>
              <a:t> – orientační test </a:t>
            </a:r>
            <a:r>
              <a:rPr lang="cs-CZ" dirty="0" err="1" smtClean="0"/>
              <a:t>viability</a:t>
            </a:r>
            <a:r>
              <a:rPr lang="cs-CZ" dirty="0" smtClean="0"/>
              <a:t> trombocytů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Podání </a:t>
            </a:r>
            <a:r>
              <a:rPr lang="cs-CZ" dirty="0" err="1" smtClean="0"/>
              <a:t>jinoskupinových</a:t>
            </a:r>
            <a:r>
              <a:rPr lang="cs-CZ" dirty="0" smtClean="0"/>
              <a:t> trombocytů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U urgentního krvácení je účinnost </a:t>
            </a:r>
            <a:r>
              <a:rPr lang="cs-CZ" b="1" i="1" dirty="0" err="1"/>
              <a:t>jinoskupinových</a:t>
            </a:r>
            <a:r>
              <a:rPr lang="cs-CZ" b="1" i="1" dirty="0"/>
              <a:t> transfuzí </a:t>
            </a:r>
            <a:r>
              <a:rPr lang="cs-CZ" b="1" i="1" dirty="0" smtClean="0"/>
              <a:t>srovnatelná:</a:t>
            </a:r>
            <a:endParaRPr lang="cs-CZ" b="1" i="1" dirty="0"/>
          </a:p>
          <a:p>
            <a:pPr marL="914400" lvl="1" indent="-457200"/>
            <a:r>
              <a:rPr lang="cs-CZ" dirty="0"/>
              <a:t>rychlá konzumpce trombocytů při tvorbě primární zátky</a:t>
            </a:r>
          </a:p>
          <a:p>
            <a:pPr marL="914400" lvl="1" indent="-457200"/>
            <a:r>
              <a:rPr lang="cs-CZ" dirty="0"/>
              <a:t>vliv anti-A/-B se </a:t>
            </a:r>
            <a:r>
              <a:rPr lang="cs-CZ" dirty="0" smtClean="0"/>
              <a:t>při krvácení nestihne uplatnit</a:t>
            </a:r>
          </a:p>
          <a:p>
            <a:pPr marL="914400" lvl="1" indent="-457200"/>
            <a:r>
              <a:rPr lang="cs-CZ" dirty="0" smtClean="0"/>
              <a:t>dodržení </a:t>
            </a:r>
            <a:r>
              <a:rPr lang="cs-CZ" dirty="0" err="1" smtClean="0"/>
              <a:t>RhD</a:t>
            </a:r>
            <a:r>
              <a:rPr lang="cs-CZ" dirty="0" smtClean="0"/>
              <a:t> shody je rovněž méně významné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sz="1800" dirty="0"/>
              <a:t>Doporučení STL ČLS JEP č.STL2015_12 z 1.9.2015</a:t>
            </a:r>
            <a:r>
              <a:rPr lang="cs-CZ" sz="1800" b="1" dirty="0"/>
              <a:t>: </a:t>
            </a:r>
            <a:r>
              <a:rPr lang="cs-CZ" sz="1800" dirty="0"/>
              <a:t>Doporučené postupy pro podání TP</a:t>
            </a:r>
          </a:p>
          <a:p>
            <a:pPr marL="5715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0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Hlediska kompatibility trombocytů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cs-CZ" b="1" dirty="0" smtClean="0">
                <a:solidFill>
                  <a:srgbClr val="FFFF00"/>
                </a:solidFill>
              </a:rPr>
              <a:t>Shoda v AB0 protilátkách </a:t>
            </a:r>
            <a:r>
              <a:rPr lang="cs-CZ" dirty="0" smtClean="0"/>
              <a:t>– zkrácené přežití trombocytů v cirkulaci - interakce AB0 protilátek příjemce s antigeny na trombocytech. </a:t>
            </a: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cs-CZ" i="1" dirty="0" smtClean="0"/>
              <a:t>Př.: trombocyty A+, příjemce 0+</a:t>
            </a:r>
          </a:p>
          <a:p>
            <a:pPr marL="914400" lvl="2" indent="0">
              <a:buNone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r>
              <a:rPr lang="cs-CZ" b="1" dirty="0" smtClean="0">
                <a:solidFill>
                  <a:srgbClr val="FFFF00"/>
                </a:solidFill>
              </a:rPr>
              <a:t>Shoda v AB0 antigenech </a:t>
            </a:r>
            <a:r>
              <a:rPr lang="cs-CZ" dirty="0" smtClean="0"/>
              <a:t>– riziko hemolýzy zejména u trombocytů v plazmě, u trombocytů v PAS snížený titr AB0 protilátek (bezpečný titr anti-A/-B </a:t>
            </a:r>
            <a:r>
              <a:rPr lang="en-US" dirty="0" smtClean="0"/>
              <a:t>&lt;</a:t>
            </a:r>
            <a:r>
              <a:rPr lang="cs-CZ" dirty="0" smtClean="0"/>
              <a:t>  32).</a:t>
            </a:r>
          </a:p>
          <a:p>
            <a:pPr marL="914400" lvl="2" indent="0">
              <a:buNone/>
            </a:pPr>
            <a:r>
              <a:rPr lang="cs-CZ" i="1" dirty="0" smtClean="0"/>
              <a:t>Př.: trombocyty 0+, příjemce A+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sz="1800" dirty="0"/>
              <a:t>Doporučení STL ČLS JEP č.STL2015_12 z 1.9.2015</a:t>
            </a:r>
            <a:r>
              <a:rPr lang="cs-CZ" sz="1800" b="1" dirty="0"/>
              <a:t>: </a:t>
            </a:r>
            <a:r>
              <a:rPr lang="cs-CZ" sz="1800" dirty="0"/>
              <a:t>Doporučené postupy pro podání TP</a:t>
            </a:r>
          </a:p>
          <a:p>
            <a:pPr marL="914400" lvl="2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0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</a:t>
            </a:r>
            <a:r>
              <a:rPr lang="cs-CZ" dirty="0" smtClean="0"/>
              <a:t>feretické x směsné</a:t>
            </a:r>
          </a:p>
          <a:p>
            <a:r>
              <a:rPr lang="cs-CZ" dirty="0"/>
              <a:t>v</a:t>
            </a:r>
            <a:r>
              <a:rPr lang="cs-CZ" dirty="0" smtClean="0"/>
              <a:t> plazmě x v náhradním roztoku</a:t>
            </a:r>
          </a:p>
          <a:p>
            <a:r>
              <a:rPr lang="cs-CZ" dirty="0" err="1"/>
              <a:t>d</a:t>
            </a:r>
            <a:r>
              <a:rPr lang="cs-CZ" dirty="0" err="1" smtClean="0"/>
              <a:t>eleukotizované</a:t>
            </a:r>
            <a:r>
              <a:rPr lang="cs-CZ" dirty="0" smtClean="0"/>
              <a:t> x </a:t>
            </a:r>
            <a:r>
              <a:rPr lang="cs-CZ" dirty="0" err="1" smtClean="0"/>
              <a:t>nedeleukotizované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Aferetické </a:t>
            </a:r>
            <a:r>
              <a:rPr lang="cs-CZ" dirty="0"/>
              <a:t>vs. směsné trombocyty – srovnatelná kvalita i bezpečnost, rozdíl v objemu</a:t>
            </a:r>
          </a:p>
          <a:p>
            <a:r>
              <a:rPr lang="cs-CZ" dirty="0"/>
              <a:t>100% produkce trombocytů ve FN Brno: </a:t>
            </a:r>
            <a:r>
              <a:rPr lang="cs-CZ" i="1" dirty="0" err="1">
                <a:solidFill>
                  <a:srgbClr val="FFFF00"/>
                </a:solidFill>
              </a:rPr>
              <a:t>deleukotizované</a:t>
            </a:r>
            <a:r>
              <a:rPr lang="cs-CZ" i="1" dirty="0">
                <a:solidFill>
                  <a:srgbClr val="FFFF00"/>
                </a:solidFill>
              </a:rPr>
              <a:t> v náhradním roztoku </a:t>
            </a:r>
            <a:r>
              <a:rPr lang="cs-CZ" dirty="0"/>
              <a:t>(70% SSP+ a 30% plazmy)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33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20 – 40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 </a:t>
            </a: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Plazmatické TP - typy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Plazma čerstvá zmrazená pro klinické použití</a:t>
            </a:r>
          </a:p>
          <a:p>
            <a:r>
              <a:rPr lang="cs-CZ" dirty="0" smtClean="0"/>
              <a:t>Plazma zmrazená pro frakcionaci</a:t>
            </a:r>
          </a:p>
          <a:p>
            <a:r>
              <a:rPr lang="cs-CZ" dirty="0" err="1"/>
              <a:t>Kryoprotein</a:t>
            </a:r>
            <a:endParaRPr lang="cs-CZ" dirty="0"/>
          </a:p>
          <a:p>
            <a:pPr lvl="1"/>
            <a:r>
              <a:rPr lang="cs-CZ" dirty="0" err="1" smtClean="0"/>
              <a:t>Kryoglobulinová</a:t>
            </a:r>
            <a:r>
              <a:rPr lang="cs-CZ" dirty="0" smtClean="0"/>
              <a:t> frakce plazmy</a:t>
            </a:r>
          </a:p>
          <a:p>
            <a:pPr lvl="1"/>
            <a:r>
              <a:rPr lang="cs-CZ" dirty="0" smtClean="0"/>
              <a:t>Obsahuje definované množství fibrinogenu, F VIII a     F XIII</a:t>
            </a:r>
            <a:endParaRPr lang="cs-CZ" dirty="0"/>
          </a:p>
          <a:p>
            <a:pPr lvl="1"/>
            <a:r>
              <a:rPr lang="cs-CZ" dirty="0"/>
              <a:t>Alternativa </a:t>
            </a:r>
            <a:r>
              <a:rPr lang="cs-CZ" dirty="0" smtClean="0"/>
              <a:t>podání koncentrátu fibrinogenu</a:t>
            </a:r>
            <a:endParaRPr lang="cs-CZ" dirty="0"/>
          </a:p>
          <a:p>
            <a:r>
              <a:rPr lang="cs-CZ" dirty="0" smtClean="0"/>
              <a:t>K plazma </a:t>
            </a:r>
          </a:p>
          <a:p>
            <a:pPr lvl="1"/>
            <a:r>
              <a:rPr lang="cs-CZ" dirty="0" smtClean="0"/>
              <a:t>plazma bez </a:t>
            </a:r>
            <a:r>
              <a:rPr lang="cs-CZ" dirty="0" err="1" smtClean="0"/>
              <a:t>kryoproteinu</a:t>
            </a:r>
            <a:r>
              <a:rPr lang="cs-CZ" dirty="0" smtClean="0"/>
              <a:t>, výrazně snížena hladina F V a VIII, </a:t>
            </a:r>
            <a:r>
              <a:rPr lang="cs-CZ" dirty="0" err="1" smtClean="0"/>
              <a:t>vWf</a:t>
            </a:r>
            <a:r>
              <a:rPr lang="cs-CZ" dirty="0" smtClean="0"/>
              <a:t> a fibrinogenu</a:t>
            </a:r>
          </a:p>
          <a:p>
            <a:pPr lvl="1"/>
            <a:r>
              <a:rPr lang="cs-CZ" dirty="0" smtClean="0"/>
              <a:t>Indikace: TTP</a:t>
            </a:r>
          </a:p>
        </p:txBody>
      </p:sp>
    </p:spTree>
    <p:extLst>
      <p:ext uri="{BB962C8B-B14F-4D97-AF65-F5344CB8AC3E}">
        <p14:creationId xmlns:p14="http://schemas.microsoft.com/office/powerpoint/2010/main" val="8167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Čerstvá zmražená plazma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Obsahuje proporcionální množství koagulačních faktorů i přirozených inhibitorů krevního srážení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ABO shoda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Test kompatibility se neprovádí</a:t>
            </a:r>
          </a:p>
          <a:p>
            <a:r>
              <a:rPr lang="cs-CZ" dirty="0"/>
              <a:t>Skladování </a:t>
            </a:r>
            <a:r>
              <a:rPr lang="cs-CZ" dirty="0">
                <a:solidFill>
                  <a:srgbClr val="92D050"/>
                </a:solidFill>
              </a:rPr>
              <a:t>36 M při -25°C, 3 M při -18°C</a:t>
            </a:r>
          </a:p>
          <a:p>
            <a:r>
              <a:rPr lang="cs-CZ" dirty="0"/>
              <a:t>Šokově zmrazená během 1 hodiny v jádře na teplotu -</a:t>
            </a:r>
            <a:r>
              <a:rPr lang="cs-CZ" dirty="0" smtClean="0"/>
              <a:t>30°C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24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Masivní </a:t>
            </a:r>
            <a:r>
              <a:rPr lang="cs-CZ" dirty="0" smtClean="0"/>
              <a:t>krvácení</a:t>
            </a:r>
            <a:endParaRPr lang="cs-CZ" dirty="0"/>
          </a:p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Krvácení při deficitu vit. 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301208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–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SD plazma (</a:t>
            </a:r>
            <a:r>
              <a:rPr lang="cs-CZ" dirty="0" err="1" smtClean="0">
                <a:solidFill>
                  <a:srgbClr val="FFC000"/>
                </a:solidFill>
              </a:rPr>
              <a:t>Octaplas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bsahuje koagulační faktory a přirozené inhibitory krevního srážení</a:t>
            </a:r>
          </a:p>
          <a:p>
            <a:r>
              <a:rPr lang="cs-CZ" dirty="0" smtClean="0"/>
              <a:t>inaktivace patogenů metodou </a:t>
            </a:r>
            <a:r>
              <a:rPr lang="cs-CZ" dirty="0" err="1" smtClean="0"/>
              <a:t>solvent</a:t>
            </a:r>
            <a:r>
              <a:rPr lang="cs-CZ" dirty="0" smtClean="0"/>
              <a:t> – detergent</a:t>
            </a:r>
          </a:p>
          <a:p>
            <a:r>
              <a:rPr lang="cs-CZ" dirty="0"/>
              <a:t>kompatibilní v systému AB0</a:t>
            </a:r>
          </a:p>
          <a:p>
            <a:r>
              <a:rPr lang="cs-CZ" dirty="0" smtClean="0"/>
              <a:t>objem 200 ml ve zmrazeném stavu</a:t>
            </a:r>
          </a:p>
          <a:p>
            <a:r>
              <a:rPr lang="cs-CZ" dirty="0" smtClean="0"/>
              <a:t>Indikace shodné s ČZP (s výhodou u výměnných PLF a pacientů s těžkou alergickou reakcí v </a:t>
            </a:r>
            <a:r>
              <a:rPr lang="cs-CZ" dirty="0" err="1" smtClean="0"/>
              <a:t>anam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94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Transfuzní přípravek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IVLP</a:t>
            </a:r>
          </a:p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Krevní derivát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HVLP</a:t>
            </a:r>
          </a:p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C000"/>
                </a:solidFill>
              </a:rPr>
              <a:t>Kryoprotein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Kryoglobulinová</a:t>
            </a:r>
            <a:r>
              <a:rPr lang="cs-CZ" dirty="0" smtClean="0"/>
              <a:t> frakce plazmy (plazmatický TP)</a:t>
            </a:r>
          </a:p>
          <a:p>
            <a:r>
              <a:rPr lang="cs-CZ" dirty="0" smtClean="0"/>
              <a:t>FN Brno k dispozici </a:t>
            </a:r>
            <a:r>
              <a:rPr lang="cs-CZ" dirty="0" smtClean="0">
                <a:solidFill>
                  <a:srgbClr val="FFC000"/>
                </a:solidFill>
              </a:rPr>
              <a:t>patogenně inaktivovaný</a:t>
            </a:r>
          </a:p>
          <a:p>
            <a:r>
              <a:rPr lang="cs-CZ" u="sng" dirty="0"/>
              <a:t>3</a:t>
            </a:r>
            <a:r>
              <a:rPr lang="cs-CZ" u="sng" dirty="0" smtClean="0"/>
              <a:t>T.U.: 0,8 g fibrinogenu, 200 IU </a:t>
            </a:r>
            <a:r>
              <a:rPr lang="cs-CZ" u="sng" dirty="0"/>
              <a:t>F</a:t>
            </a:r>
            <a:r>
              <a:rPr lang="cs-CZ" u="sng" dirty="0" smtClean="0"/>
              <a:t>XIII, 70 IU VIII:C</a:t>
            </a:r>
          </a:p>
          <a:p>
            <a:r>
              <a:rPr lang="cs-CZ" dirty="0" smtClean="0"/>
              <a:t>Obsah ostatních koagulačních faktorů </a:t>
            </a:r>
            <a:r>
              <a:rPr lang="cs-CZ" dirty="0"/>
              <a:t>n</a:t>
            </a:r>
            <a:r>
              <a:rPr lang="cs-CZ" dirty="0" smtClean="0"/>
              <a:t>ení definován</a:t>
            </a:r>
          </a:p>
          <a:p>
            <a:r>
              <a:rPr lang="cs-CZ" dirty="0" smtClean="0"/>
              <a:t>Kompatibilní </a:t>
            </a:r>
            <a:r>
              <a:rPr lang="cs-CZ" dirty="0"/>
              <a:t>v</a:t>
            </a:r>
            <a:r>
              <a:rPr lang="cs-CZ" dirty="0" smtClean="0"/>
              <a:t> systému AB0</a:t>
            </a:r>
          </a:p>
          <a:p>
            <a:r>
              <a:rPr lang="cs-CZ" dirty="0" smtClean="0"/>
              <a:t>Indikace: </a:t>
            </a:r>
            <a:r>
              <a:rPr lang="cs-CZ" dirty="0" err="1" smtClean="0"/>
              <a:t>hypofibrinogenémie</a:t>
            </a:r>
            <a:r>
              <a:rPr lang="cs-CZ" dirty="0" smtClean="0"/>
              <a:t> vrozená i získaná v souvislosti se získanou </a:t>
            </a:r>
            <a:r>
              <a:rPr lang="cs-CZ" dirty="0" err="1" smtClean="0"/>
              <a:t>koagulopatií</a:t>
            </a:r>
            <a:r>
              <a:rPr lang="cs-CZ" dirty="0" smtClean="0"/>
              <a:t> a/nebo DIC s </a:t>
            </a:r>
            <a:r>
              <a:rPr lang="cs-CZ" dirty="0" err="1" smtClean="0"/>
              <a:t>hyperfibrinolýzou</a:t>
            </a:r>
            <a:endParaRPr lang="cs-CZ" dirty="0" smtClean="0"/>
          </a:p>
          <a:p>
            <a:r>
              <a:rPr lang="cs-CZ" dirty="0" smtClean="0"/>
              <a:t>Obvyklá počáteční dávka 15 T.U. </a:t>
            </a:r>
            <a:r>
              <a:rPr lang="cs-CZ" dirty="0" err="1" smtClean="0"/>
              <a:t>kryproteinu</a:t>
            </a:r>
            <a:r>
              <a:rPr lang="cs-CZ" dirty="0" smtClean="0"/>
              <a:t> (5 vaků po 3 T.U.) – odpovídá 4g fibrinogenu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76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Granulocyty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Omezené 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  <a:endParaRPr lang="cs-CZ" dirty="0" smtClean="0"/>
          </a:p>
          <a:p>
            <a:r>
              <a:rPr lang="cs-CZ" dirty="0" smtClean="0">
                <a:solidFill>
                  <a:srgbClr val="FFFF00"/>
                </a:solidFill>
              </a:rPr>
              <a:t>Shoda AB0, </a:t>
            </a:r>
            <a:r>
              <a:rPr lang="cs-CZ" dirty="0" err="1" smtClean="0">
                <a:solidFill>
                  <a:srgbClr val="FFFF00"/>
                </a:solidFill>
              </a:rPr>
              <a:t>Rh</a:t>
            </a:r>
            <a:r>
              <a:rPr lang="cs-CZ" dirty="0" err="1">
                <a:solidFill>
                  <a:srgbClr val="FFFF00"/>
                </a:solidFill>
              </a:rPr>
              <a:t>D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Test kompatibility </a:t>
            </a:r>
            <a:r>
              <a:rPr lang="cs-CZ" dirty="0" smtClean="0"/>
              <a:t>(velká příměs erytrocytů)</a:t>
            </a:r>
          </a:p>
          <a:p>
            <a:r>
              <a:rPr lang="cs-CZ" dirty="0" smtClean="0"/>
              <a:t>VŽDY ozářit!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nebo z plné krve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2. KREVNÍ DERIVÁTY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FVIII</a:t>
            </a:r>
          </a:p>
          <a:p>
            <a:r>
              <a:rPr lang="cs-CZ" dirty="0" smtClean="0"/>
              <a:t>FVIII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FIX</a:t>
            </a:r>
          </a:p>
          <a:p>
            <a:r>
              <a:rPr lang="cs-CZ" dirty="0"/>
              <a:t>Fibrinogen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Rekombinantní aktivovaný FVII</a:t>
            </a:r>
          </a:p>
          <a:p>
            <a:r>
              <a:rPr lang="cs-CZ" dirty="0" smtClean="0"/>
              <a:t>F XIII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KD s obsahem FVIII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</a:t>
            </a:r>
            <a:r>
              <a:rPr lang="cs-CZ" dirty="0" smtClean="0"/>
              <a:t>emofilie A</a:t>
            </a:r>
          </a:p>
          <a:p>
            <a:r>
              <a:rPr lang="cs-CZ" dirty="0" smtClean="0"/>
              <a:t>Von </a:t>
            </a:r>
            <a:r>
              <a:rPr lang="cs-CZ" dirty="0" err="1" smtClean="0"/>
              <a:t>Willebrandova</a:t>
            </a:r>
            <a:r>
              <a:rPr lang="cs-CZ" dirty="0" smtClean="0"/>
              <a:t> choroba</a:t>
            </a:r>
          </a:p>
          <a:p>
            <a:r>
              <a:rPr lang="cs-CZ" dirty="0"/>
              <a:t>p</a:t>
            </a:r>
            <a:r>
              <a:rPr lang="cs-CZ" dirty="0" smtClean="0"/>
              <a:t>lazmatické x rekombinantní</a:t>
            </a:r>
          </a:p>
          <a:p>
            <a:r>
              <a:rPr lang="cs-CZ" dirty="0" smtClean="0"/>
              <a:t>1 IU na 1 kg </a:t>
            </a:r>
            <a:r>
              <a:rPr lang="cs-CZ" dirty="0" err="1" smtClean="0"/>
              <a:t>těl.hmotnosti</a:t>
            </a:r>
            <a:r>
              <a:rPr lang="cs-CZ" dirty="0" smtClean="0"/>
              <a:t> zvýší aktivitu plazmatického F VII o 2 % </a:t>
            </a:r>
            <a:r>
              <a:rPr lang="cs-CZ" dirty="0" err="1" smtClean="0"/>
              <a:t>koag.aktivity</a:t>
            </a:r>
            <a:endParaRPr lang="cs-CZ" dirty="0" smtClean="0"/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 smtClean="0"/>
              <a:t>Velké operace 100%</a:t>
            </a:r>
          </a:p>
          <a:p>
            <a:pPr lvl="1"/>
            <a:r>
              <a:rPr lang="cs-CZ" dirty="0" smtClean="0"/>
              <a:t>Krvácení do GIT 80 – 100%</a:t>
            </a:r>
          </a:p>
          <a:p>
            <a:pPr lvl="1"/>
            <a:r>
              <a:rPr lang="cs-CZ" dirty="0" smtClean="0"/>
              <a:t>Krvácení do svalů a kloubů 20 – 40%</a:t>
            </a:r>
          </a:p>
          <a:p>
            <a:r>
              <a:rPr lang="cs-CZ" dirty="0" smtClean="0"/>
              <a:t>Komplikace - tvorba inhibitoru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 pro nárůst spotřeby rekombinantních přípravků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Produkce rekombinantních preparátů se kontinuálně zvyšuje </a:t>
            </a:r>
          </a:p>
          <a:p>
            <a:r>
              <a:rPr lang="cs-CZ" dirty="0" smtClean="0"/>
              <a:t>Nezávislost na dárcích krve</a:t>
            </a:r>
          </a:p>
          <a:p>
            <a:r>
              <a:rPr lang="cs-CZ" dirty="0" smtClean="0"/>
              <a:t>Celosvětovou spotřebu FVIII pouze plazmatické přípravky nepokryjí </a:t>
            </a:r>
          </a:p>
          <a:p>
            <a:r>
              <a:rPr lang="cs-CZ" dirty="0" smtClean="0"/>
              <a:t>Roste počet výrobců</a:t>
            </a:r>
          </a:p>
          <a:p>
            <a:r>
              <a:rPr lang="cs-CZ" dirty="0" smtClean="0"/>
              <a:t>Ceny klesají (nabídka převyšuje poptávku)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73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Vyšší bezpečnost rekombinantních přípravků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100" dirty="0">
                <a:solidFill>
                  <a:srgbClr val="FFFF00"/>
                </a:solidFill>
              </a:rPr>
              <a:t>100% eliminace přenosu patogenů (známých i neznámých</a:t>
            </a:r>
            <a:r>
              <a:rPr lang="cs-CZ" sz="5100" dirty="0" smtClean="0">
                <a:solidFill>
                  <a:srgbClr val="FFFF00"/>
                </a:solidFill>
              </a:rPr>
              <a:t>)</a:t>
            </a:r>
            <a:endParaRPr lang="cs-CZ" sz="5100" dirty="0">
              <a:solidFill>
                <a:srgbClr val="FFFF00"/>
              </a:solidFill>
            </a:endParaRPr>
          </a:p>
          <a:p>
            <a:r>
              <a:rPr lang="cs-CZ" sz="5100" dirty="0" smtClean="0"/>
              <a:t>Plazmatické KD jsou bezpečné pouze s ohledem na aktuálně známé patogeny (nové viry se objevují v intervalu 3-5 let)</a:t>
            </a:r>
          </a:p>
          <a:p>
            <a:r>
              <a:rPr lang="cs-CZ" sz="5100" dirty="0" smtClean="0"/>
              <a:t>Existují krví přenosné patogeny rezistentní k technikám PI (PARV4)</a:t>
            </a:r>
            <a:r>
              <a:rPr lang="de-AT" altLang="de-DE" sz="5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endParaRPr lang="cs-CZ" altLang="de-DE" sz="5100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400050" lvl="1" indent="0">
              <a:buNone/>
            </a:pPr>
            <a:r>
              <a:rPr lang="de-AT" altLang="de-DE" sz="25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Sharp </a:t>
            </a:r>
            <a:r>
              <a:rPr lang="de-AT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CP et al (2011)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Virologic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and clinical features of primary infection with human parvovirus 4 in subjects with hemophilia: frequent transmission by virally inactivated clotting factor concentrates. Transfusion 2011.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Epub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ahead of print.</a:t>
            </a:r>
            <a:endParaRPr lang="de-DE" altLang="de-DE" sz="25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r>
              <a:rPr lang="cs-CZ" sz="5100" dirty="0" smtClean="0"/>
              <a:t>3. generace již zcela bez použití lidských nebo zvířecích bílkovin (</a:t>
            </a:r>
            <a:r>
              <a:rPr lang="cs-CZ" sz="5100" dirty="0" err="1" smtClean="0"/>
              <a:t>human</a:t>
            </a:r>
            <a:r>
              <a:rPr lang="cs-CZ" sz="5100" dirty="0" smtClean="0"/>
              <a:t> plasma free </a:t>
            </a:r>
            <a:r>
              <a:rPr lang="cs-CZ" sz="5100" dirty="0" err="1" smtClean="0"/>
              <a:t>products</a:t>
            </a:r>
            <a:r>
              <a:rPr lang="cs-CZ" sz="5100" dirty="0" smtClean="0"/>
              <a:t>)</a:t>
            </a:r>
          </a:p>
          <a:p>
            <a:r>
              <a:rPr lang="cs-CZ" sz="5100" dirty="0">
                <a:solidFill>
                  <a:srgbClr val="FFFF00"/>
                </a:solidFill>
              </a:rPr>
              <a:t>R</a:t>
            </a:r>
            <a:r>
              <a:rPr lang="cs-CZ" sz="5100" dirty="0" smtClean="0">
                <a:solidFill>
                  <a:srgbClr val="FFFF00"/>
                </a:solidFill>
              </a:rPr>
              <a:t>iziko vzniku inhibitoru srovnatelné s plazmatickými přípravky</a:t>
            </a:r>
            <a:r>
              <a:rPr lang="cs-CZ" sz="5100" b="1" dirty="0" smtClean="0"/>
              <a:t> </a:t>
            </a:r>
          </a:p>
          <a:p>
            <a:pPr marL="400050" lvl="1" indent="0">
              <a:buNone/>
            </a:pPr>
            <a:r>
              <a:rPr lang="cs-CZ" sz="2500" dirty="0" err="1" smtClean="0"/>
              <a:t>Franchini</a:t>
            </a:r>
            <a:r>
              <a:rPr lang="cs-CZ" sz="2500" dirty="0" smtClean="0"/>
              <a:t>, M., </a:t>
            </a:r>
            <a:r>
              <a:rPr lang="cs-CZ" sz="2500" dirty="0" err="1" smtClean="0"/>
              <a:t>Tagliaferri</a:t>
            </a:r>
            <a:r>
              <a:rPr lang="cs-CZ" sz="2500" dirty="0" smtClean="0"/>
              <a:t>, A., </a:t>
            </a:r>
            <a:r>
              <a:rPr lang="cs-CZ" sz="2500" dirty="0" err="1" smtClean="0"/>
              <a:t>Mengoli</a:t>
            </a:r>
            <a:r>
              <a:rPr lang="cs-CZ" sz="2500" dirty="0" smtClean="0"/>
              <a:t>, C., et al. </a:t>
            </a:r>
            <a:r>
              <a:rPr lang="cs-CZ" sz="2500" dirty="0" err="1" smtClean="0"/>
              <a:t>Cumulative</a:t>
            </a:r>
            <a:r>
              <a:rPr lang="cs-CZ" sz="2500" dirty="0" smtClean="0"/>
              <a:t> inhibitor incidence in </a:t>
            </a:r>
            <a:r>
              <a:rPr lang="cs-CZ" sz="2500" dirty="0" err="1" smtClean="0"/>
              <a:t>previously</a:t>
            </a:r>
            <a:r>
              <a:rPr lang="cs-CZ" sz="2500" dirty="0" smtClean="0"/>
              <a:t> </a:t>
            </a:r>
            <a:r>
              <a:rPr lang="cs-CZ" sz="2500" dirty="0" err="1" smtClean="0"/>
              <a:t>untreated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patients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severe </a:t>
            </a:r>
            <a:r>
              <a:rPr lang="cs-CZ" sz="2500" dirty="0" err="1" smtClean="0"/>
              <a:t>hemophilia</a:t>
            </a:r>
            <a:r>
              <a:rPr lang="cs-CZ" sz="2500" dirty="0" smtClean="0"/>
              <a:t> A </a:t>
            </a:r>
            <a:r>
              <a:rPr lang="cs-CZ" sz="2500" dirty="0" err="1" smtClean="0"/>
              <a:t>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plasma-</a:t>
            </a:r>
            <a:r>
              <a:rPr lang="cs-CZ" sz="2500" dirty="0" err="1" smtClean="0"/>
              <a:t>derived</a:t>
            </a:r>
            <a:r>
              <a:rPr lang="cs-CZ" sz="2500" dirty="0" smtClean="0"/>
              <a:t> versus </a:t>
            </a:r>
            <a:r>
              <a:rPr lang="cs-CZ" sz="2500" dirty="0" err="1" smtClean="0"/>
              <a:t>recombinant</a:t>
            </a:r>
            <a:r>
              <a:rPr lang="cs-CZ" sz="2500" dirty="0" smtClean="0"/>
              <a:t> </a:t>
            </a:r>
            <a:r>
              <a:rPr lang="cs-CZ" sz="2500" dirty="0" err="1" smtClean="0"/>
              <a:t>factor</a:t>
            </a:r>
            <a:r>
              <a:rPr lang="cs-CZ" sz="2500" dirty="0" smtClean="0"/>
              <a:t> VIII </a:t>
            </a:r>
            <a:r>
              <a:rPr lang="cs-CZ" sz="2500" dirty="0" err="1" smtClean="0"/>
              <a:t>concentrates</a:t>
            </a:r>
            <a:r>
              <a:rPr lang="cs-CZ" sz="2500" dirty="0" smtClean="0"/>
              <a:t>: A </a:t>
            </a:r>
            <a:r>
              <a:rPr lang="cs-CZ" sz="2500" dirty="0" err="1" smtClean="0"/>
              <a:t>critical</a:t>
            </a:r>
            <a:r>
              <a:rPr lang="cs-CZ" sz="2500" dirty="0" smtClean="0"/>
              <a:t> </a:t>
            </a:r>
            <a:r>
              <a:rPr lang="cs-CZ" sz="2500" dirty="0" err="1" smtClean="0"/>
              <a:t>systematic</a:t>
            </a:r>
            <a:r>
              <a:rPr lang="cs-CZ" sz="2500" dirty="0" smtClean="0"/>
              <a:t> </a:t>
            </a:r>
            <a:r>
              <a:rPr lang="cs-CZ" sz="2500" dirty="0" err="1" smtClean="0"/>
              <a:t>review</a:t>
            </a:r>
            <a:r>
              <a:rPr lang="cs-CZ" sz="2500" dirty="0" smtClean="0"/>
              <a:t>. </a:t>
            </a:r>
            <a:r>
              <a:rPr lang="cs-CZ" sz="2500" dirty="0" err="1" smtClean="0"/>
              <a:t>Crit</a:t>
            </a:r>
            <a:r>
              <a:rPr lang="cs-CZ" sz="2500" dirty="0" smtClean="0"/>
              <a:t> </a:t>
            </a:r>
            <a:r>
              <a:rPr lang="cs-CZ" sz="2500" dirty="0" err="1" smtClean="0"/>
              <a:t>Rev</a:t>
            </a:r>
            <a:r>
              <a:rPr lang="cs-CZ" sz="2500" dirty="0" smtClean="0"/>
              <a:t> </a:t>
            </a:r>
            <a:r>
              <a:rPr lang="cs-CZ" sz="2500" dirty="0" err="1" smtClean="0"/>
              <a:t>Oncol</a:t>
            </a:r>
            <a:r>
              <a:rPr lang="cs-CZ" sz="2500" dirty="0" smtClean="0"/>
              <a:t> </a:t>
            </a:r>
            <a:r>
              <a:rPr lang="cs-CZ" sz="2500" dirty="0" err="1" smtClean="0"/>
              <a:t>Hematol</a:t>
            </a:r>
            <a:r>
              <a:rPr lang="cs-CZ" sz="2500" dirty="0" smtClean="0"/>
              <a:t>, 2011, 81, p. 82–93.</a:t>
            </a:r>
          </a:p>
          <a:p>
            <a:pPr marL="400050" lvl="1" indent="0">
              <a:buNone/>
            </a:pPr>
            <a:r>
              <a:rPr lang="en-US" sz="2500" dirty="0" err="1"/>
              <a:t>Shirahata</a:t>
            </a:r>
            <a:r>
              <a:rPr lang="en-US" sz="2500" dirty="0"/>
              <a:t>, A., </a:t>
            </a:r>
            <a:r>
              <a:rPr lang="en-US" sz="2500" dirty="0" err="1"/>
              <a:t>Fukutake</a:t>
            </a:r>
            <a:r>
              <a:rPr lang="en-US" sz="2500" dirty="0"/>
              <a:t>, K., </a:t>
            </a:r>
            <a:r>
              <a:rPr lang="en-US" sz="2500" dirty="0" err="1"/>
              <a:t>Higasa</a:t>
            </a:r>
            <a:r>
              <a:rPr lang="en-US" sz="2500" dirty="0"/>
              <a:t>, S., et al. An analysis of factors affecting the incidence of inhibitor formation in patients with congenital </a:t>
            </a:r>
            <a:r>
              <a:rPr lang="en-US" sz="2500" dirty="0" err="1"/>
              <a:t>haemophilia</a:t>
            </a:r>
            <a:r>
              <a:rPr lang="en-US" sz="2500" dirty="0"/>
              <a:t> in Japan. </a:t>
            </a:r>
            <a:r>
              <a:rPr lang="en-US" sz="2500" dirty="0" err="1"/>
              <a:t>Haemophilia</a:t>
            </a:r>
            <a:r>
              <a:rPr lang="en-US" sz="2500" dirty="0"/>
              <a:t>, 2011, 17, p. 771–776.</a:t>
            </a:r>
            <a:br>
              <a:rPr lang="en-US" sz="25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614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KD s obsahem FVIII + </a:t>
            </a:r>
            <a:r>
              <a:rPr lang="cs-CZ" dirty="0" err="1" smtClean="0">
                <a:solidFill>
                  <a:srgbClr val="FFC000"/>
                </a:solidFill>
              </a:rPr>
              <a:t>vWF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Von </a:t>
            </a:r>
            <a:r>
              <a:rPr lang="cs-CZ" dirty="0" err="1" smtClean="0"/>
              <a:t>Willebrandova</a:t>
            </a:r>
            <a:r>
              <a:rPr lang="cs-CZ" dirty="0" smtClean="0"/>
              <a:t> choroba</a:t>
            </a:r>
          </a:p>
          <a:p>
            <a:r>
              <a:rPr lang="cs-CZ" dirty="0" smtClean="0"/>
              <a:t>Hemofilie A</a:t>
            </a:r>
          </a:p>
          <a:p>
            <a:r>
              <a:rPr lang="cs-CZ" dirty="0" smtClean="0"/>
              <a:t>V plazmě je F VIII vázán na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Willfact</a:t>
            </a:r>
            <a:r>
              <a:rPr lang="cs-CZ" dirty="0" smtClean="0"/>
              <a:t> – vysoký obsah </a:t>
            </a:r>
            <a:r>
              <a:rPr lang="cs-CZ" dirty="0" err="1" smtClean="0"/>
              <a:t>vWF</a:t>
            </a:r>
            <a:r>
              <a:rPr lang="cs-CZ" dirty="0" smtClean="0"/>
              <a:t> +  nízký obsah F VIII – neměl by být užíván k léčbě hemofilie A</a:t>
            </a:r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KD s obsahem FIX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Hemofilie B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/>
              <a:t>Velké operace 100 %</a:t>
            </a:r>
          </a:p>
          <a:p>
            <a:pPr lvl="1"/>
            <a:r>
              <a:rPr lang="cs-CZ" dirty="0"/>
              <a:t>Krvácení do GIT a urogenitálního traktu 80 %</a:t>
            </a:r>
          </a:p>
          <a:p>
            <a:pPr lvl="1"/>
            <a:r>
              <a:rPr lang="cs-CZ" dirty="0"/>
              <a:t>Krvácení do svalů a kloubů 30 – 40 %</a:t>
            </a:r>
          </a:p>
          <a:p>
            <a:r>
              <a:rPr lang="cs-CZ" dirty="0" smtClean="0"/>
              <a:t>Komplikace - tvorba inhibitoru</a:t>
            </a:r>
          </a:p>
          <a:p>
            <a:r>
              <a:rPr lang="cs-CZ" dirty="0"/>
              <a:t>p</a:t>
            </a:r>
            <a:r>
              <a:rPr lang="cs-CZ" dirty="0" smtClean="0"/>
              <a:t>lazmatické x rekombinantní</a:t>
            </a:r>
            <a:endParaRPr lang="cs-CZ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Fibrinogen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Hypofibrinogenémie</a:t>
            </a:r>
            <a:r>
              <a:rPr lang="cs-CZ" dirty="0" smtClean="0"/>
              <a:t>, </a:t>
            </a:r>
            <a:r>
              <a:rPr lang="cs-CZ" dirty="0" err="1" smtClean="0"/>
              <a:t>dysfibrinogenémie</a:t>
            </a:r>
            <a:r>
              <a:rPr lang="cs-CZ" dirty="0" smtClean="0"/>
              <a:t>, sekundární </a:t>
            </a:r>
            <a:r>
              <a:rPr lang="cs-CZ" dirty="0"/>
              <a:t>d</a:t>
            </a:r>
            <a:r>
              <a:rPr lang="cs-CZ" dirty="0" smtClean="0"/>
              <a:t>eficit (DIC, jaterní onemocnění, léčba L- </a:t>
            </a:r>
            <a:r>
              <a:rPr lang="cs-CZ" dirty="0" err="1" smtClean="0"/>
              <a:t>asparginázou,poporodní</a:t>
            </a:r>
            <a:r>
              <a:rPr lang="cs-CZ" dirty="0" smtClean="0"/>
              <a:t> </a:t>
            </a:r>
            <a:r>
              <a:rPr lang="cs-CZ" dirty="0" err="1" smtClean="0"/>
              <a:t>komplikace,polytrauma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Indikace:</a:t>
            </a:r>
          </a:p>
          <a:p>
            <a:pPr lvl="2"/>
            <a:r>
              <a:rPr lang="cs-CZ" dirty="0" smtClean="0"/>
              <a:t>&lt;  1,5-2 g/l při masivním krvácení</a:t>
            </a:r>
          </a:p>
          <a:p>
            <a:pPr lvl="2"/>
            <a:r>
              <a:rPr lang="cs-CZ" dirty="0" smtClean="0"/>
              <a:t>&lt; 1,0 g/l při krvácivých projevech a </a:t>
            </a:r>
            <a:r>
              <a:rPr lang="cs-CZ" dirty="0" err="1" smtClean="0"/>
              <a:t>invaziv</a:t>
            </a:r>
            <a:r>
              <a:rPr lang="cs-CZ" dirty="0" smtClean="0"/>
              <a:t>. výkonech</a:t>
            </a:r>
          </a:p>
          <a:p>
            <a:pPr lvl="2"/>
            <a:r>
              <a:rPr lang="cs-CZ" dirty="0" smtClean="0"/>
              <a:t>&lt; 0,5 g/l při nepřítomnosti krvácení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faktorů protrombinového komplexu (PCC) 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bsahují definované množství vitamin K-</a:t>
            </a:r>
            <a:r>
              <a:rPr lang="cs-CZ" dirty="0" err="1" smtClean="0"/>
              <a:t>dependent</a:t>
            </a:r>
            <a:r>
              <a:rPr lang="cs-CZ" dirty="0" smtClean="0"/>
              <a:t>. faktorů (F II, VII, IX, X) a podle preparátu i K-dependentních inhibitorů (protein C a S)</a:t>
            </a:r>
          </a:p>
          <a:p>
            <a:r>
              <a:rPr lang="cs-CZ" dirty="0"/>
              <a:t>p</a:t>
            </a:r>
            <a:r>
              <a:rPr lang="cs-CZ" dirty="0" smtClean="0"/>
              <a:t>řednost před ČZP zejména při nutnosti rychlé úpravy PT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rombogenní</a:t>
            </a:r>
            <a:r>
              <a:rPr lang="cs-CZ" dirty="0" smtClean="0"/>
              <a:t> riziko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 x TD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Transfuzní jednotka (TU, </a:t>
            </a:r>
            <a:r>
              <a:rPr lang="cs-CZ" dirty="0" err="1" smtClean="0">
                <a:solidFill>
                  <a:srgbClr val="FFC000"/>
                </a:solidFill>
              </a:rPr>
              <a:t>Transfusion</a:t>
            </a:r>
            <a:r>
              <a:rPr lang="cs-CZ" dirty="0" smtClean="0">
                <a:solidFill>
                  <a:srgbClr val="FFC000"/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Terapeutická dávka (TD, </a:t>
            </a:r>
            <a:r>
              <a:rPr lang="cs-CZ" dirty="0" err="1" smtClean="0">
                <a:solidFill>
                  <a:srgbClr val="FFC000"/>
                </a:solidFill>
              </a:rPr>
              <a:t>Therapeutic</a:t>
            </a:r>
            <a:r>
              <a:rPr lang="cs-CZ" dirty="0" smtClean="0">
                <a:solidFill>
                  <a:srgbClr val="FFC000"/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PCC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Profylaxe a léčba krvácení u následujících stavů:</a:t>
            </a:r>
          </a:p>
          <a:p>
            <a:r>
              <a:rPr lang="cs-CZ" dirty="0" smtClean="0"/>
              <a:t>antikoagulační léčba kumariny</a:t>
            </a:r>
          </a:p>
          <a:p>
            <a:r>
              <a:rPr lang="cs-CZ" dirty="0"/>
              <a:t>h</a:t>
            </a:r>
            <a:r>
              <a:rPr lang="cs-CZ" dirty="0" smtClean="0"/>
              <a:t>ypovitaminóza K</a:t>
            </a:r>
          </a:p>
          <a:p>
            <a:r>
              <a:rPr lang="cs-CZ" dirty="0"/>
              <a:t>v</a:t>
            </a:r>
            <a:r>
              <a:rPr lang="cs-CZ" dirty="0" smtClean="0"/>
              <a:t>rozené deficity FII, X (pro FIX a FVII jednosložkové přípravky)</a:t>
            </a:r>
          </a:p>
          <a:p>
            <a:r>
              <a:rPr lang="cs-CZ" dirty="0"/>
              <a:t>získaná </a:t>
            </a:r>
            <a:r>
              <a:rPr lang="cs-CZ" dirty="0" err="1"/>
              <a:t>koagulopatie</a:t>
            </a:r>
            <a:r>
              <a:rPr lang="cs-CZ" dirty="0"/>
              <a:t> u masivního krvácení</a:t>
            </a:r>
          </a:p>
          <a:p>
            <a:r>
              <a:rPr lang="cs-CZ" dirty="0"/>
              <a:t>DIC</a:t>
            </a:r>
          </a:p>
          <a:p>
            <a:r>
              <a:rPr lang="cs-CZ" dirty="0" smtClean="0"/>
              <a:t>onemocnění jater</a:t>
            </a:r>
          </a:p>
        </p:txBody>
      </p:sp>
    </p:spTree>
    <p:extLst>
      <p:ext uri="{BB962C8B-B14F-4D97-AF65-F5344CB8AC3E}">
        <p14:creationId xmlns:p14="http://schemas.microsoft.com/office/powerpoint/2010/main" val="3068652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Aktivované f. protrombinového komplexu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 II, IX, X v neaktivní formě a aktivovaný F VII</a:t>
            </a:r>
          </a:p>
          <a:p>
            <a:r>
              <a:rPr lang="cs-CZ" dirty="0" smtClean="0"/>
              <a:t>F </a:t>
            </a:r>
            <a:r>
              <a:rPr lang="cs-CZ" dirty="0" err="1" smtClean="0"/>
              <a:t>VIIa</a:t>
            </a:r>
            <a:r>
              <a:rPr lang="cs-CZ" dirty="0" smtClean="0"/>
              <a:t>               F </a:t>
            </a:r>
            <a:r>
              <a:rPr lang="cs-CZ" dirty="0" err="1" smtClean="0"/>
              <a:t>Xa</a:t>
            </a:r>
            <a:r>
              <a:rPr lang="cs-CZ" dirty="0" smtClean="0"/>
              <a:t>                 trombin</a:t>
            </a:r>
          </a:p>
          <a:p>
            <a:r>
              <a:rPr lang="cs-CZ" dirty="0" smtClean="0"/>
              <a:t>Obchází deficit F VIII a IX (hemofilie A </a:t>
            </a:r>
            <a:r>
              <a:rPr lang="cs-CZ" dirty="0" err="1" smtClean="0"/>
              <a:t>a</a:t>
            </a:r>
            <a:r>
              <a:rPr lang="cs-CZ" dirty="0" smtClean="0"/>
              <a:t> B s inhibitorem, získaná hemofilie A </a:t>
            </a:r>
            <a:r>
              <a:rPr lang="cs-CZ" dirty="0" err="1" smtClean="0"/>
              <a:t>a</a:t>
            </a:r>
            <a:r>
              <a:rPr lang="cs-CZ" dirty="0" smtClean="0"/>
              <a:t> B)</a:t>
            </a:r>
          </a:p>
          <a:p>
            <a:r>
              <a:rPr lang="cs-CZ" dirty="0" smtClean="0"/>
              <a:t>Nelze navýšit dávku při neadekvátní odpovědi, riziko rozvoje DIC!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Aktivovaný rekombinantní FVII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Život ohrožující krvácení jakékoli etiologie při selhání standardních postupů</a:t>
            </a:r>
          </a:p>
          <a:p>
            <a:r>
              <a:rPr lang="cs-CZ" dirty="0" smtClean="0"/>
              <a:t>Léčba pacientů s hemofilií A </a:t>
            </a:r>
            <a:r>
              <a:rPr lang="cs-CZ" dirty="0" err="1" smtClean="0"/>
              <a:t>a</a:t>
            </a:r>
            <a:r>
              <a:rPr lang="cs-CZ" dirty="0" smtClean="0"/>
              <a:t> B s inhibitorem, získaná hemofilie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  <a:p>
            <a:r>
              <a:rPr lang="cs-CZ" dirty="0" smtClean="0"/>
              <a:t>Vrozený deficit f VII</a:t>
            </a:r>
          </a:p>
          <a:p>
            <a:r>
              <a:rPr lang="cs-CZ" dirty="0" err="1" smtClean="0"/>
              <a:t>Glanzmannova</a:t>
            </a:r>
            <a:r>
              <a:rPr lang="cs-CZ" dirty="0" smtClean="0"/>
              <a:t> </a:t>
            </a:r>
            <a:r>
              <a:rPr lang="cs-CZ" dirty="0" err="1" smtClean="0"/>
              <a:t>trombastenie</a:t>
            </a:r>
            <a:r>
              <a:rPr lang="cs-CZ" dirty="0" smtClean="0"/>
              <a:t> s anti-GP </a:t>
            </a:r>
            <a:r>
              <a:rPr lang="cs-CZ" dirty="0" err="1" smtClean="0"/>
              <a:t>IIb-IIIa</a:t>
            </a:r>
            <a:r>
              <a:rPr lang="cs-CZ" dirty="0" smtClean="0"/>
              <a:t> nebo anti-HLA refrakterní </a:t>
            </a:r>
            <a:r>
              <a:rPr lang="cs-CZ" dirty="0"/>
              <a:t>na </a:t>
            </a:r>
            <a:r>
              <a:rPr lang="cs-CZ" dirty="0" smtClean="0"/>
              <a:t>trombocyty</a:t>
            </a:r>
          </a:p>
          <a:p>
            <a:r>
              <a:rPr lang="cs-CZ" dirty="0" smtClean="0"/>
              <a:t>F </a:t>
            </a:r>
            <a:r>
              <a:rPr lang="cs-CZ" dirty="0" err="1"/>
              <a:t>VIIa</a:t>
            </a:r>
            <a:r>
              <a:rPr lang="cs-CZ" dirty="0"/>
              <a:t>               F </a:t>
            </a:r>
            <a:r>
              <a:rPr lang="cs-CZ" dirty="0" err="1"/>
              <a:t>Xa</a:t>
            </a:r>
            <a:r>
              <a:rPr lang="cs-CZ" dirty="0"/>
              <a:t>                 trombin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195736" y="5661248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404167" y="565935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FXIII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 v ČR registrován, podání podléhá povinnému hlášení</a:t>
            </a:r>
          </a:p>
          <a:p>
            <a:r>
              <a:rPr lang="cs-CZ" dirty="0" smtClean="0"/>
              <a:t>Alternativou je podání </a:t>
            </a:r>
            <a:r>
              <a:rPr lang="cs-CZ" dirty="0" err="1" smtClean="0"/>
              <a:t>kryoproteinu</a:t>
            </a:r>
            <a:r>
              <a:rPr lang="cs-CZ" dirty="0" smtClean="0"/>
              <a:t> (3 T.U. obsahuje 200 IU FXIII)</a:t>
            </a:r>
          </a:p>
          <a:p>
            <a:r>
              <a:rPr lang="cs-CZ" dirty="0" smtClean="0"/>
              <a:t>Dostupná i rekombinantní forma FXIII</a:t>
            </a:r>
          </a:p>
          <a:p>
            <a:r>
              <a:rPr lang="cs-CZ" dirty="0" smtClean="0"/>
              <a:t>Indikace</a:t>
            </a:r>
            <a:endParaRPr lang="cs-CZ" dirty="0"/>
          </a:p>
          <a:p>
            <a:pPr lvl="1"/>
            <a:r>
              <a:rPr lang="cs-CZ" dirty="0" smtClean="0"/>
              <a:t>Krvácení </a:t>
            </a:r>
            <a:r>
              <a:rPr lang="cs-CZ" dirty="0"/>
              <a:t>u pacientů s vrozeným těžkým deficitem FXIII (pod 5%), ale i méně </a:t>
            </a:r>
            <a:r>
              <a:rPr lang="cs-CZ" dirty="0" err="1"/>
              <a:t>význ</a:t>
            </a:r>
            <a:r>
              <a:rPr lang="cs-CZ" dirty="0"/>
              <a:t>. </a:t>
            </a:r>
            <a:r>
              <a:rPr lang="cs-CZ" dirty="0" smtClean="0"/>
              <a:t>defektů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hepatopatie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97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Antitrombin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Fyziologický inhibitor koagulace</a:t>
            </a:r>
          </a:p>
          <a:p>
            <a:r>
              <a:rPr lang="cs-CZ" dirty="0" smtClean="0"/>
              <a:t>Při nedostatku antitrombinu III</a:t>
            </a:r>
          </a:p>
          <a:p>
            <a:pPr lvl="1"/>
            <a:r>
              <a:rPr lang="cs-CZ" dirty="0" smtClean="0"/>
              <a:t>Sepse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Trombembolické</a:t>
            </a:r>
            <a:r>
              <a:rPr lang="cs-CZ" dirty="0" smtClean="0"/>
              <a:t> stavy</a:t>
            </a:r>
          </a:p>
          <a:p>
            <a:pPr lvl="1"/>
            <a:r>
              <a:rPr lang="cs-CZ" dirty="0" err="1" smtClean="0"/>
              <a:t>Hepatopatie</a:t>
            </a:r>
            <a:endParaRPr lang="cs-CZ" dirty="0" smtClean="0"/>
          </a:p>
          <a:p>
            <a:pPr lvl="1"/>
            <a:r>
              <a:rPr lang="cs-CZ" dirty="0" smtClean="0"/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Protein C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Omezuje tvorbu trombinu inaktivací </a:t>
            </a:r>
            <a:r>
              <a:rPr lang="cs-CZ" dirty="0" err="1" smtClean="0"/>
              <a:t>Va</a:t>
            </a:r>
            <a:r>
              <a:rPr lang="cs-CZ" dirty="0" smtClean="0"/>
              <a:t> a </a:t>
            </a:r>
            <a:r>
              <a:rPr lang="cs-CZ" dirty="0" err="1" smtClean="0"/>
              <a:t>VIIIa</a:t>
            </a:r>
            <a:r>
              <a:rPr lang="cs-CZ" dirty="0" smtClean="0"/>
              <a:t> = zpětná vazba v regulaci koagulace</a:t>
            </a:r>
          </a:p>
          <a:p>
            <a:r>
              <a:rPr lang="cs-CZ" dirty="0" smtClean="0"/>
              <a:t>Těžký vrozený nedostatek proteinu C</a:t>
            </a:r>
          </a:p>
          <a:p>
            <a:r>
              <a:rPr lang="cs-CZ" dirty="0" smtClean="0"/>
              <a:t>Těžká sepse provázená multiorgánovým selháním</a:t>
            </a:r>
          </a:p>
          <a:p>
            <a:r>
              <a:rPr lang="cs-CZ" dirty="0" err="1" smtClean="0"/>
              <a:t>i.v</a:t>
            </a:r>
            <a:r>
              <a:rPr lang="cs-CZ" dirty="0" smtClean="0"/>
              <a:t>. injekce max. rychlostí 2 ml/min.</a:t>
            </a:r>
          </a:p>
          <a:p>
            <a:r>
              <a:rPr lang="cs-CZ" dirty="0" smtClean="0"/>
              <a:t>Dostupná i rekombinantní forma proteinu C 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Albumin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</a:t>
            </a:r>
            <a:r>
              <a:rPr lang="cs-CZ" dirty="0" err="1" smtClean="0"/>
              <a:t>onkotického</a:t>
            </a:r>
            <a:r>
              <a:rPr lang="cs-CZ" dirty="0" smtClean="0"/>
              <a:t> tlaku plazmy</a:t>
            </a:r>
          </a:p>
          <a:p>
            <a:r>
              <a:rPr lang="cs-CZ" dirty="0" smtClean="0"/>
              <a:t>Popáleniny, jaterní selhání, nefrotický syndrom, výměnná plazmaferéza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Imunoglobuliny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90% monomerů podtříd IgG</a:t>
            </a:r>
            <a:r>
              <a:rPr lang="cs-CZ" sz="1800" dirty="0" smtClean="0"/>
              <a:t>1 </a:t>
            </a:r>
            <a:r>
              <a:rPr lang="cs-CZ" dirty="0" smtClean="0"/>
              <a:t>– IgG</a:t>
            </a:r>
            <a:r>
              <a:rPr lang="cs-CZ" sz="1800" dirty="0" smtClean="0"/>
              <a:t>4</a:t>
            </a:r>
            <a:r>
              <a:rPr lang="cs-CZ" dirty="0" smtClean="0"/>
              <a:t>, malé množství </a:t>
            </a:r>
            <a:r>
              <a:rPr lang="cs-CZ" dirty="0" err="1" smtClean="0"/>
              <a:t>IgM</a:t>
            </a:r>
            <a:r>
              <a:rPr lang="cs-CZ" dirty="0" smtClean="0"/>
              <a:t> a </a:t>
            </a:r>
            <a:r>
              <a:rPr lang="cs-CZ" dirty="0" err="1" smtClean="0"/>
              <a:t>IgA</a:t>
            </a:r>
            <a:r>
              <a:rPr lang="cs-CZ" dirty="0" smtClean="0"/>
              <a:t>, žádné </a:t>
            </a:r>
            <a:r>
              <a:rPr lang="cs-CZ" dirty="0" err="1" smtClean="0"/>
              <a:t>IgE</a:t>
            </a:r>
            <a:r>
              <a:rPr lang="cs-CZ" dirty="0" smtClean="0"/>
              <a:t> a </a:t>
            </a:r>
            <a:r>
              <a:rPr lang="cs-CZ" dirty="0" err="1" smtClean="0"/>
              <a:t>IgD</a:t>
            </a:r>
            <a:endParaRPr lang="cs-CZ" dirty="0" smtClean="0"/>
          </a:p>
          <a:p>
            <a:r>
              <a:rPr lang="cs-CZ" dirty="0" smtClean="0"/>
              <a:t>Sepse, meningitidy – IVIG obohacené o </a:t>
            </a:r>
            <a:r>
              <a:rPr lang="cs-CZ" dirty="0" err="1" smtClean="0"/>
              <a:t>IgM</a:t>
            </a:r>
            <a:r>
              <a:rPr lang="cs-CZ" dirty="0" smtClean="0"/>
              <a:t> (12%)</a:t>
            </a:r>
          </a:p>
          <a:p>
            <a:r>
              <a:rPr lang="cs-CZ" dirty="0" err="1" smtClean="0"/>
              <a:t>IgA</a:t>
            </a:r>
            <a:r>
              <a:rPr lang="cs-CZ" dirty="0" smtClean="0"/>
              <a:t> deficit s průkazem protilátek – velmi nízký obsah </a:t>
            </a:r>
            <a:r>
              <a:rPr lang="cs-CZ" dirty="0" err="1" smtClean="0"/>
              <a:t>IgA</a:t>
            </a:r>
            <a:r>
              <a:rPr lang="cs-CZ" dirty="0"/>
              <a:t> </a:t>
            </a:r>
            <a:r>
              <a:rPr lang="cs-CZ" dirty="0" smtClean="0"/>
              <a:t>(&lt; 0,1 mg/ml)</a:t>
            </a:r>
          </a:p>
          <a:p>
            <a:r>
              <a:rPr lang="cs-CZ" u="sng" dirty="0" smtClean="0"/>
              <a:t>Substituce</a:t>
            </a:r>
            <a:r>
              <a:rPr lang="cs-CZ" dirty="0" smtClean="0"/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/>
              <a:t>Imunomodulace</a:t>
            </a:r>
            <a:r>
              <a:rPr lang="cs-CZ" dirty="0" err="1" smtClean="0"/>
              <a:t>:ITP,Guillain-Barrého</a:t>
            </a:r>
            <a:r>
              <a:rPr lang="cs-CZ" dirty="0" smtClean="0"/>
              <a:t> </a:t>
            </a:r>
            <a:r>
              <a:rPr lang="cs-CZ" dirty="0" err="1" smtClean="0"/>
              <a:t>sy,Kawasakiho</a:t>
            </a:r>
            <a:r>
              <a:rPr lang="cs-CZ" dirty="0" smtClean="0"/>
              <a:t> ch.</a:t>
            </a:r>
          </a:p>
          <a:p>
            <a:r>
              <a:rPr lang="cs-CZ" dirty="0" smtClean="0"/>
              <a:t>Dávkování: 0,2 – 2,0 g/kg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Tkáňová lepidla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Deriváty tkáňových adheziv k lokálnímu zajištění hemostázy</a:t>
            </a:r>
          </a:p>
          <a:p>
            <a:r>
              <a:rPr lang="cs-CZ" dirty="0" smtClean="0"/>
              <a:t>Složení: </a:t>
            </a:r>
            <a:r>
              <a:rPr lang="cs-CZ" dirty="0" err="1" smtClean="0"/>
              <a:t>kryoprecipitát</a:t>
            </a:r>
            <a:r>
              <a:rPr lang="cs-CZ" dirty="0" smtClean="0"/>
              <a:t> + trombin</a:t>
            </a:r>
          </a:p>
          <a:p>
            <a:r>
              <a:rPr lang="cs-CZ" dirty="0" err="1" smtClean="0"/>
              <a:t>Kryoprecipitát</a:t>
            </a:r>
            <a:r>
              <a:rPr lang="cs-CZ" dirty="0" smtClean="0"/>
              <a:t> obsahuje fibrinogen, který se účinkem trombinu mění na fibrin (elastický)</a:t>
            </a:r>
          </a:p>
          <a:p>
            <a:r>
              <a:rPr lang="cs-CZ" dirty="0" smtClean="0"/>
              <a:t>Zástava difuzního krvácení u výkonů na skeletu a parenchymatózních orgánech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Alergické reakce</a:t>
            </a:r>
          </a:p>
          <a:p>
            <a:r>
              <a:rPr lang="cs-CZ" dirty="0" smtClean="0"/>
              <a:t>Tvorba inhibitorů</a:t>
            </a:r>
          </a:p>
          <a:p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Příměs sodíku – zohlednit u pacientů s dietou, některé deriváty se proto neředí ve FR!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1. TRANSFUZNÍ PŘÍPRAVKY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Erytrocytové</a:t>
            </a:r>
          </a:p>
          <a:p>
            <a:r>
              <a:rPr lang="cs-CZ" dirty="0" smtClean="0"/>
              <a:t>Plazmové</a:t>
            </a:r>
          </a:p>
          <a:p>
            <a:r>
              <a:rPr lang="cs-CZ" dirty="0" smtClean="0"/>
              <a:t>Trombocytové</a:t>
            </a:r>
          </a:p>
          <a:p>
            <a:r>
              <a:rPr lang="cs-CZ" dirty="0" smtClean="0"/>
              <a:t>Granulocytové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Dodatečné úpravy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FFC000"/>
                </a:solidFill>
              </a:rPr>
              <a:t>Deleukotizace</a:t>
            </a:r>
            <a:endParaRPr lang="cs-CZ" dirty="0" smtClean="0">
              <a:solidFill>
                <a:srgbClr val="FFC000"/>
              </a:solidFill>
            </a:endParaRPr>
          </a:p>
          <a:p>
            <a:pPr lvl="1"/>
            <a:r>
              <a:rPr lang="cs-CZ" dirty="0" smtClean="0"/>
              <a:t>pod 1x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baseline="30000" dirty="0" smtClean="0">
                <a:cs typeface="Arial" pitchFamily="34" charset="0"/>
              </a:rPr>
              <a:t>6  </a:t>
            </a:r>
            <a:r>
              <a:rPr lang="cs-CZ" dirty="0" smtClean="0"/>
              <a:t>reziduálních leukocytů</a:t>
            </a:r>
          </a:p>
          <a:p>
            <a:pPr lvl="1"/>
            <a:r>
              <a:rPr lang="cs-CZ" dirty="0" smtClean="0"/>
              <a:t>prevence FNHTR a </a:t>
            </a:r>
            <a:r>
              <a:rPr lang="cs-CZ" dirty="0" err="1" smtClean="0"/>
              <a:t>aloimunizace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Ozařování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revence TA-GVHD</a:t>
            </a:r>
          </a:p>
          <a:p>
            <a:pPr lvl="1"/>
            <a:r>
              <a:rPr lang="el-GR" dirty="0" smtClean="0"/>
              <a:t>γ</a:t>
            </a:r>
            <a:r>
              <a:rPr lang="cs-CZ" dirty="0" smtClean="0"/>
              <a:t> záření 25 – 50 </a:t>
            </a:r>
            <a:r>
              <a:rPr lang="cs-CZ" dirty="0" err="1" smtClean="0"/>
              <a:t>Gy</a:t>
            </a:r>
            <a:r>
              <a:rPr lang="cs-CZ" dirty="0" smtClean="0"/>
              <a:t> ničí </a:t>
            </a:r>
            <a:r>
              <a:rPr lang="cs-CZ" dirty="0" err="1" smtClean="0"/>
              <a:t>viabilní</a:t>
            </a:r>
            <a:r>
              <a:rPr lang="cs-CZ" dirty="0" smtClean="0"/>
              <a:t> T lymfocyty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Promytí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ěžké alergické reakce na plazmatické bílkoviny, selektivní </a:t>
            </a:r>
            <a:r>
              <a:rPr lang="cs-CZ" dirty="0" err="1" smtClean="0"/>
              <a:t>IgA</a:t>
            </a:r>
            <a:r>
              <a:rPr lang="cs-CZ" dirty="0"/>
              <a:t> </a:t>
            </a:r>
            <a:r>
              <a:rPr lang="cs-CZ" dirty="0" smtClean="0"/>
              <a:t>deficit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Patogenní inaktivace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30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Plná krev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Surovina pro výrobu TP</a:t>
            </a:r>
          </a:p>
          <a:p>
            <a:r>
              <a:rPr lang="cs-CZ" smtClean="0"/>
              <a:t>Přetrvává </a:t>
            </a:r>
            <a:r>
              <a:rPr lang="cs-CZ" dirty="0" smtClean="0"/>
              <a:t>použití v případě autotransfuzí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Erytrocytové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Exspirace 21 – 49 dní</a:t>
            </a:r>
          </a:p>
          <a:p>
            <a:r>
              <a:rPr lang="cs-CZ" dirty="0" smtClean="0"/>
              <a:t>Uchovávání </a:t>
            </a:r>
            <a:r>
              <a:rPr lang="cs-CZ" dirty="0" smtClean="0">
                <a:solidFill>
                  <a:srgbClr val="92D050"/>
                </a:solidFill>
              </a:rPr>
              <a:t>od +2°C do +6°C</a:t>
            </a:r>
          </a:p>
          <a:p>
            <a:r>
              <a:rPr lang="cs-CZ" dirty="0" smtClean="0"/>
              <a:t>Během transportu nepřekročit +1°C - +10°C</a:t>
            </a:r>
          </a:p>
          <a:p>
            <a:r>
              <a:rPr lang="cs-CZ" dirty="0" smtClean="0"/>
              <a:t>Hemolýza na konci doby skladování nesmí překročit 0,8%</a:t>
            </a:r>
          </a:p>
          <a:p>
            <a:r>
              <a:rPr lang="cs-CZ" dirty="0">
                <a:solidFill>
                  <a:srgbClr val="FFFF00"/>
                </a:solidFill>
              </a:rPr>
              <a:t>Shoda AB0 i </a:t>
            </a:r>
            <a:r>
              <a:rPr lang="cs-CZ" dirty="0" err="1">
                <a:solidFill>
                  <a:srgbClr val="FFFF00"/>
                </a:solidFill>
              </a:rPr>
              <a:t>Rh</a:t>
            </a:r>
            <a:r>
              <a:rPr lang="cs-CZ" dirty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>
                <a:solidFill>
                  <a:srgbClr val="FFFF00"/>
                </a:solidFill>
              </a:rPr>
              <a:t>Předtransfuzní</a:t>
            </a:r>
            <a:r>
              <a:rPr lang="cs-CZ" dirty="0" smtClean="0">
                <a:solidFill>
                  <a:srgbClr val="FFFF00"/>
                </a:solidFill>
              </a:rPr>
              <a:t> vyšetření</a:t>
            </a:r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Výdej z vitální indikace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300" dirty="0">
                <a:solidFill>
                  <a:srgbClr val="FFFF00"/>
                </a:solidFill>
              </a:rPr>
              <a:t>B</a:t>
            </a:r>
            <a:r>
              <a:rPr lang="cs-CZ" sz="3300" dirty="0" smtClean="0">
                <a:solidFill>
                  <a:srgbClr val="FFFF00"/>
                </a:solidFill>
              </a:rPr>
              <a:t>ez </a:t>
            </a:r>
            <a:r>
              <a:rPr lang="cs-CZ" sz="3300" dirty="0">
                <a:solidFill>
                  <a:srgbClr val="FFFF00"/>
                </a:solidFill>
              </a:rPr>
              <a:t>provedení testu kompatibility - vždy rizikový postup</a:t>
            </a:r>
          </a:p>
          <a:p>
            <a:r>
              <a:rPr lang="cs-CZ" sz="3300" dirty="0" smtClean="0"/>
              <a:t>!!!Odběr vzorku </a:t>
            </a:r>
            <a:r>
              <a:rPr lang="cs-CZ" sz="3300" dirty="0"/>
              <a:t>krve pacienta před zahájením transfuze k provedení imunohematologických vyšetření:</a:t>
            </a:r>
          </a:p>
          <a:p>
            <a:pPr lvl="1"/>
            <a:r>
              <a:rPr lang="cs-CZ" sz="3300" dirty="0"/>
              <a:t>vyšetření KS v systémech AB0 a </a:t>
            </a:r>
            <a:r>
              <a:rPr lang="cs-CZ" sz="3300" dirty="0" err="1"/>
              <a:t>RhD</a:t>
            </a:r>
            <a:endParaRPr lang="cs-CZ" sz="3300" dirty="0"/>
          </a:p>
          <a:p>
            <a:pPr lvl="1"/>
            <a:r>
              <a:rPr lang="cs-CZ" sz="3300" dirty="0"/>
              <a:t>vyšetření </a:t>
            </a:r>
            <a:r>
              <a:rPr lang="cs-CZ" sz="3300" dirty="0" err="1"/>
              <a:t>screeningu</a:t>
            </a:r>
            <a:r>
              <a:rPr lang="cs-CZ" sz="3300" dirty="0"/>
              <a:t> </a:t>
            </a:r>
            <a:r>
              <a:rPr lang="cs-CZ" sz="3300" dirty="0" err="1"/>
              <a:t>antierytrocytárních</a:t>
            </a:r>
            <a:r>
              <a:rPr lang="cs-CZ" sz="3300" dirty="0"/>
              <a:t> protilátek </a:t>
            </a:r>
          </a:p>
          <a:p>
            <a:pPr lvl="1"/>
            <a:r>
              <a:rPr lang="cs-CZ" sz="3300" dirty="0"/>
              <a:t>dodatečný test kompatibility</a:t>
            </a:r>
            <a:r>
              <a:rPr lang="en-US" sz="3300" dirty="0"/>
              <a:t> </a:t>
            </a:r>
            <a:r>
              <a:rPr lang="cs-CZ" sz="3300" dirty="0" smtClean="0"/>
              <a:t>s </a:t>
            </a:r>
            <a:r>
              <a:rPr lang="cs-CZ" sz="3300" dirty="0"/>
              <a:t>již podanými erytrocyty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146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 bez BC </a:t>
            </a:r>
            <a:r>
              <a:rPr lang="cs-CZ" dirty="0" err="1" smtClean="0"/>
              <a:t>resuspendované</a:t>
            </a:r>
            <a:r>
              <a:rPr lang="cs-CZ" dirty="0" smtClean="0"/>
              <a:t> (EBR) </a:t>
            </a:r>
          </a:p>
          <a:p>
            <a:r>
              <a:rPr lang="cs-CZ" dirty="0" smtClean="0"/>
              <a:t>Ery </a:t>
            </a:r>
            <a:r>
              <a:rPr lang="cs-CZ" dirty="0" err="1" smtClean="0"/>
              <a:t>resuspendované</a:t>
            </a:r>
            <a:r>
              <a:rPr lang="cs-CZ" dirty="0" smtClean="0"/>
              <a:t>, </a:t>
            </a:r>
            <a:r>
              <a:rPr lang="cs-CZ" dirty="0" err="1" smtClean="0"/>
              <a:t>deleukotizované</a:t>
            </a:r>
            <a:r>
              <a:rPr lang="cs-CZ" dirty="0" smtClean="0"/>
              <a:t> (ERD)</a:t>
            </a:r>
          </a:p>
          <a:p>
            <a:r>
              <a:rPr lang="cs-CZ" dirty="0" smtClean="0"/>
              <a:t>Ery promyté (EP)</a:t>
            </a:r>
          </a:p>
          <a:p>
            <a:pPr lvl="1"/>
            <a:r>
              <a:rPr lang="cs-CZ" dirty="0" smtClean="0"/>
              <a:t>2x promyté izotonickým roztokem </a:t>
            </a:r>
            <a:r>
              <a:rPr lang="cs-CZ" dirty="0" err="1" smtClean="0"/>
              <a:t>NaCl</a:t>
            </a:r>
            <a:r>
              <a:rPr lang="cs-CZ" dirty="0" smtClean="0"/>
              <a:t> + </a:t>
            </a:r>
            <a:r>
              <a:rPr lang="cs-CZ" dirty="0" err="1" smtClean="0"/>
              <a:t>resuspenzní</a:t>
            </a:r>
            <a:r>
              <a:rPr lang="cs-CZ" dirty="0" smtClean="0"/>
              <a:t> roztok</a:t>
            </a:r>
          </a:p>
          <a:p>
            <a:r>
              <a:rPr lang="cs-CZ" dirty="0" smtClean="0"/>
              <a:t>Ery </a:t>
            </a:r>
            <a:r>
              <a:rPr lang="cs-CZ" dirty="0" err="1" smtClean="0"/>
              <a:t>deleukotizované</a:t>
            </a:r>
            <a:r>
              <a:rPr lang="cs-CZ" dirty="0" smtClean="0"/>
              <a:t>, ozářené pro IUT (ERD)</a:t>
            </a:r>
          </a:p>
          <a:p>
            <a:pPr lvl="1"/>
            <a:r>
              <a:rPr lang="cs-CZ" dirty="0" smtClean="0"/>
              <a:t>Úprava objemu s cílem docílit vyššího HTK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669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1774</Words>
  <Application>Microsoft Office PowerPoint</Application>
  <PresentationFormat>Předvádění na obrazovce (4:3)</PresentationFormat>
  <Paragraphs>276</Paragraphs>
  <Slides>39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systému Office</vt:lpstr>
      <vt:lpstr>TRANSFUZNÍ PŘÍPRAVKY A KREVNÍ DERIVÁTY</vt:lpstr>
      <vt:lpstr>Definice</vt:lpstr>
      <vt:lpstr>TU x TD</vt:lpstr>
      <vt:lpstr>1. TRANSFUZNÍ PŘÍPRAVKY</vt:lpstr>
      <vt:lpstr>Dodatečné úpravy TP</vt:lpstr>
      <vt:lpstr>Plná krev</vt:lpstr>
      <vt:lpstr>Erytrocytové TP</vt:lpstr>
      <vt:lpstr>Výdej z vitální indikace</vt:lpstr>
      <vt:lpstr>Základní typy</vt:lpstr>
      <vt:lpstr>Indikace</vt:lpstr>
      <vt:lpstr>Trombocytové TP</vt:lpstr>
      <vt:lpstr>Podání jinoskupinových trombocytů</vt:lpstr>
      <vt:lpstr>Hlediska kompatibility trombocytů </vt:lpstr>
      <vt:lpstr>Typy</vt:lpstr>
      <vt:lpstr>Indikace</vt:lpstr>
      <vt:lpstr>Plazmatické TP - typy</vt:lpstr>
      <vt:lpstr>Čerstvá zmražená plazma</vt:lpstr>
      <vt:lpstr>Indikace</vt:lpstr>
      <vt:lpstr>SD plazma (Octaplas)</vt:lpstr>
      <vt:lpstr>Kryoprotein</vt:lpstr>
      <vt:lpstr>Granulocyty</vt:lpstr>
      <vt:lpstr>2. KREVNÍ DERIVÁTY</vt:lpstr>
      <vt:lpstr>KD s obsahem FVIII </vt:lpstr>
      <vt:lpstr>Důvody pro nárůst spotřeby rekombinantních přípravků</vt:lpstr>
      <vt:lpstr>Vyšší bezpečnost rekombinantních přípravků</vt:lpstr>
      <vt:lpstr>KD s obsahem FVIII + vWF </vt:lpstr>
      <vt:lpstr>KD s obsahem FIX </vt:lpstr>
      <vt:lpstr>Fibrinogen </vt:lpstr>
      <vt:lpstr>KD s obsahem faktorů protrombinového komplexu (PCC) </vt:lpstr>
      <vt:lpstr>Indikace PCC</vt:lpstr>
      <vt:lpstr>Aktivované f. protrombinového komplexu </vt:lpstr>
      <vt:lpstr>Aktivovaný rekombinantní FVII </vt:lpstr>
      <vt:lpstr>KD s obsahem FXIII  </vt:lpstr>
      <vt:lpstr>Antitrombin </vt:lpstr>
      <vt:lpstr>Protein C </vt:lpstr>
      <vt:lpstr>Albumin</vt:lpstr>
      <vt:lpstr>Imunoglobuliny</vt:lpstr>
      <vt:lpstr>Tkáňová lepidla</vt:lpstr>
      <vt:lpstr>Rizika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Pilatova Jana</cp:lastModifiedBy>
  <cp:revision>109</cp:revision>
  <dcterms:created xsi:type="dcterms:W3CDTF">2013-10-16T07:20:28Z</dcterms:created>
  <dcterms:modified xsi:type="dcterms:W3CDTF">2016-05-09T05:40:01Z</dcterms:modified>
</cp:coreProperties>
</file>