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9" r:id="rId4"/>
    <p:sldId id="263" r:id="rId5"/>
    <p:sldId id="264" r:id="rId6"/>
    <p:sldId id="265" r:id="rId7"/>
    <p:sldId id="258" r:id="rId8"/>
    <p:sldId id="274" r:id="rId9"/>
    <p:sldId id="276" r:id="rId10"/>
    <p:sldId id="275" r:id="rId11"/>
    <p:sldId id="272" r:id="rId12"/>
    <p:sldId id="260" r:id="rId13"/>
    <p:sldId id="266" r:id="rId14"/>
    <p:sldId id="270" r:id="rId15"/>
    <p:sldId id="269" r:id="rId16"/>
    <p:sldId id="261" r:id="rId17"/>
    <p:sldId id="267" r:id="rId18"/>
    <p:sldId id="271" r:id="rId19"/>
    <p:sldId id="268" r:id="rId20"/>
    <p:sldId id="279" r:id="rId21"/>
    <p:sldId id="277" r:id="rId22"/>
    <p:sldId id="262" r:id="rId23"/>
    <p:sldId id="273" r:id="rId24"/>
    <p:sldId id="278" r:id="rId25"/>
    <p:sldId id="280" r:id="rId26"/>
    <p:sldId id="281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4CCF"/>
    <a:srgbClr val="FF0019"/>
    <a:srgbClr val="A50000"/>
    <a:srgbClr val="FFF1E9"/>
    <a:srgbClr val="6E38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Světlý styl 1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137" autoAdjust="0"/>
  </p:normalViewPr>
  <p:slideViewPr>
    <p:cSldViewPr showGuides="1">
      <p:cViewPr varScale="1">
        <p:scale>
          <a:sx n="109" d="100"/>
          <a:sy n="109" d="100"/>
        </p:scale>
        <p:origin x="168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275D9D-C794-485B-8B69-6D8FC0246FB2}" type="datetimeFigureOut">
              <a:rPr lang="cs-CZ" smtClean="0"/>
              <a:pPr/>
              <a:t>3.5.2016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E99224-2B65-4A23-9553-CCC7162FD8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1626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lovnik-cizich-slov.abz.cz/web.php/hledat?cizi_slovo=somatick%C3%BD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slovnik-cizich-slov.abz.cz/web.php/slovo/komunikace" TargetMode="External"/><Relationship Id="rId5" Type="http://schemas.openxmlformats.org/officeDocument/2006/relationships/hyperlink" Target="http://slovnik-cizich-slov.abz.cz/web.php/slovo/socialni" TargetMode="External"/><Relationship Id="rId4" Type="http://schemas.openxmlformats.org/officeDocument/2006/relationships/hyperlink" Target="http://slovnik-cizich-slov.abz.cz/web.php/slovo/psychicky" TargetMode="Externa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Intertrigo - opruzeniny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99224-2B65-4A23-9553-CCC7162FD8FB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244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Intertrigo </a:t>
            </a:r>
            <a:r>
              <a:rPr lang="cs-CZ" smtClean="0"/>
              <a:t>- opruzeniny</a:t>
            </a:r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99224-2B65-4A23-9553-CCC7162FD8FB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59573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99224-2B65-4A23-9553-CCC7162FD8FB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5014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Asortativní - 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somatická</a:t>
            </a:r>
            <a:r>
              <a:rPr lang="cs-CZ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biologická, zdravotní, 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/>
              </a:rPr>
              <a:t>psychická</a:t>
            </a:r>
            <a:r>
              <a:rPr lang="cs-CZ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nebo 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/>
              </a:rPr>
              <a:t>sociální</a:t>
            </a:r>
            <a:r>
              <a:rPr lang="cs-CZ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podobnost jedinců, která v kladném nebo záporném smyslu ovlivňuje úroveň jejich 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/>
              </a:rPr>
              <a:t>komunikace</a:t>
            </a:r>
            <a:r>
              <a:rPr lang="cs-CZ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a příp. i výběr k párování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99224-2B65-4A23-9553-CCC7162FD8FB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4926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Ego: The person whose behavior is being analyzed.</a:t>
            </a:r>
          </a:p>
          <a:p>
            <a:r>
              <a:rPr lang="en-US" sz="1200" b="1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Alter: A person connected to the ego who may influence the behavior of the ego.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99224-2B65-4A23-9553-CCC7162FD8FB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86550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Gut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microbiota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-host interactions. The short-chain fatty acids (SCFA) propionate, acetate and butyrate produced by bacterial fermentation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indigestible polysaccharides trigger the release of the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satietogenic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gut hormones GLP-1 and PYY from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enteroendocrine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L-cells; these hormones in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turn regulate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ingestive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behavior by acting on the hypothalamus. Release of gastric inhibitory polypeptide (GIP) from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enteroendocrine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K-cells triggered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 butyrate is a potent promoter of glucose-dependent insulin secretion, acting in concert with GLP-1. Through direct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trophic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effects on the intestinal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epithelium and by triggering the release of GLP-2 from L-cells, butyrate makes the epithelial barrier less permeable through increased mucus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production and tight junction expression. L-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carnitine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phosphatidylcholine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both constituents of red meat, are metabolized by intestinal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bacteria, releasing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trimethylamine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(TMA). Following absorption to the portal circulation, TMA is converted by hepatic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flavin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-containing</a:t>
            </a:r>
          </a:p>
          <a:p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monooxygenase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the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atherogenic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trimethylamine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-N-oxide (TMAO). The gut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microbiota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heavily involved in bile acid metabolism by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performing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deconjugation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dehydroxylation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Cholic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acid lowers hepatic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lipogenesis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by acting on the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farnesoid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X receptor and increases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energy expenditure through fat oxidation by inducing the enzymatic conversion of inactive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thyroxine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 the active tri-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iodothyronine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brown adipose tissue (BAT) and skeletal muscle. Abbreviations: CNS, central nervous system.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E99224-2B65-4A23-9553-CCC7162FD8FB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0122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81282-1394-475A-B409-255C62EDBBAC}" type="datetimeFigureOut">
              <a:rPr lang="cs-CZ" smtClean="0"/>
              <a:pPr/>
              <a:t>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0C5D-532C-4C0E-A069-3C890C7E09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9585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81282-1394-475A-B409-255C62EDBBAC}" type="datetimeFigureOut">
              <a:rPr lang="cs-CZ" smtClean="0"/>
              <a:pPr/>
              <a:t>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0C5D-532C-4C0E-A069-3C890C7E09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1501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81282-1394-475A-B409-255C62EDBBAC}" type="datetimeFigureOut">
              <a:rPr lang="cs-CZ" smtClean="0"/>
              <a:pPr/>
              <a:t>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0C5D-532C-4C0E-A069-3C890C7E09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9958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81282-1394-475A-B409-255C62EDBBAC}" type="datetimeFigureOut">
              <a:rPr lang="cs-CZ" smtClean="0"/>
              <a:pPr/>
              <a:t>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0C5D-532C-4C0E-A069-3C890C7E09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437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81282-1394-475A-B409-255C62EDBBAC}" type="datetimeFigureOut">
              <a:rPr lang="cs-CZ" smtClean="0"/>
              <a:pPr/>
              <a:t>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0C5D-532C-4C0E-A069-3C890C7E09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215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81282-1394-475A-B409-255C62EDBBAC}" type="datetimeFigureOut">
              <a:rPr lang="cs-CZ" smtClean="0"/>
              <a:pPr/>
              <a:t>3.5.2016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0C5D-532C-4C0E-A069-3C890C7E09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78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81282-1394-475A-B409-255C62EDBBAC}" type="datetimeFigureOut">
              <a:rPr lang="cs-CZ" smtClean="0"/>
              <a:pPr/>
              <a:t>3.5.2016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0C5D-532C-4C0E-A069-3C890C7E09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0344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81282-1394-475A-B409-255C62EDBBAC}" type="datetimeFigureOut">
              <a:rPr lang="cs-CZ" smtClean="0"/>
              <a:pPr/>
              <a:t>3.5.2016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0C5D-532C-4C0E-A069-3C890C7E09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296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81282-1394-475A-B409-255C62EDBBAC}" type="datetimeFigureOut">
              <a:rPr lang="cs-CZ" smtClean="0"/>
              <a:pPr/>
              <a:t>3.5.2016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0C5D-532C-4C0E-A069-3C890C7E09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631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81282-1394-475A-B409-255C62EDBBAC}" type="datetimeFigureOut">
              <a:rPr lang="cs-CZ" smtClean="0"/>
              <a:pPr/>
              <a:t>3.5.2016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0C5D-532C-4C0E-A069-3C890C7E09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2162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81282-1394-475A-B409-255C62EDBBAC}" type="datetimeFigureOut">
              <a:rPr lang="cs-CZ" smtClean="0"/>
              <a:pPr/>
              <a:t>3.5.2016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0C5D-532C-4C0E-A069-3C890C7E09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3891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81282-1394-475A-B409-255C62EDBBAC}" type="datetimeFigureOut">
              <a:rPr lang="cs-CZ" smtClean="0"/>
              <a:pPr/>
              <a:t>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40C5D-532C-4C0E-A069-3C890C7E09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2564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251520" y="764704"/>
            <a:ext cx="864096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Výzkum </a:t>
            </a:r>
            <a:r>
              <a:rPr lang="cs-CZ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obezity  vzhledem  </a:t>
            </a:r>
            <a:r>
              <a:rPr lang="cs-CZ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ke </a:t>
            </a:r>
            <a:r>
              <a:rPr lang="cs-CZ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kardiovaskulárním  onemocněním</a:t>
            </a:r>
          </a:p>
          <a:p>
            <a:pPr algn="ctr"/>
            <a:r>
              <a:rPr lang="cs-CZ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  metabolickému  syndromu</a:t>
            </a:r>
            <a:endParaRPr lang="cs-CZ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830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043608" y="0"/>
            <a:ext cx="8100392" cy="103805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68000">
                <a:schemeClr val="accent6">
                  <a:lumMod val="75000"/>
                </a:schemeClr>
              </a:gs>
              <a:gs pos="8900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203848" y="139279"/>
            <a:ext cx="284481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MORBIDITA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0" y="1340768"/>
            <a:ext cx="91439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</a:t>
            </a:r>
            <a:r>
              <a:rPr lang="en-US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etabolic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syndrome, syndrome X, </a:t>
            </a:r>
            <a:r>
              <a:rPr lang="en-US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Reaven's</a:t>
            </a:r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syndrome, insulin resistance syndrome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95536" y="2276872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- </a:t>
            </a:r>
            <a:r>
              <a:rPr lang="cs-CZ" sz="2400" dirty="0" err="1" smtClean="0"/>
              <a:t>Komorbidita</a:t>
            </a:r>
            <a:r>
              <a:rPr lang="cs-CZ" sz="2400" dirty="0" smtClean="0"/>
              <a:t>, kdy obezita je často doprovázena DM II typu, hypertenzí,  zvýšeným celkovým cholesterolem a triglyceridy</a:t>
            </a:r>
            <a:endParaRPr lang="en-US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23528" y="3573016"/>
            <a:ext cx="9032986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Diagnóza -</a:t>
            </a:r>
            <a:r>
              <a:rPr lang="cs-CZ" sz="2400" dirty="0" smtClean="0"/>
              <a:t> </a:t>
            </a:r>
            <a:r>
              <a:rPr lang="cs-CZ" sz="2400" u="sng" dirty="0" smtClean="0"/>
              <a:t>přítomnost</a:t>
            </a:r>
            <a:r>
              <a:rPr lang="en-US" sz="2400" u="sng" dirty="0" smtClean="0"/>
              <a:t> 3 </a:t>
            </a:r>
            <a:r>
              <a:rPr lang="cs-CZ" sz="2400" u="sng" dirty="0" smtClean="0"/>
              <a:t>z následujících</a:t>
            </a:r>
            <a:r>
              <a:rPr lang="en-US" sz="2400" u="sng" dirty="0" smtClean="0"/>
              <a:t> 5 </a:t>
            </a:r>
            <a:r>
              <a:rPr lang="cs-CZ" sz="2400" u="sng" dirty="0" smtClean="0"/>
              <a:t>faktorů:</a:t>
            </a:r>
            <a:r>
              <a:rPr lang="en-US" sz="2400" u="sng" dirty="0" smtClean="0"/>
              <a:t> 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</a:t>
            </a:r>
            <a:r>
              <a:rPr lang="en-US" sz="2400" dirty="0" err="1" smtClean="0"/>
              <a:t>Abdomin</a:t>
            </a:r>
            <a:r>
              <a:rPr lang="cs-CZ" sz="2400" dirty="0" smtClean="0"/>
              <a:t>á</a:t>
            </a:r>
            <a:r>
              <a:rPr lang="en-US" sz="2400" dirty="0" smtClean="0"/>
              <a:t>l</a:t>
            </a:r>
            <a:r>
              <a:rPr lang="cs-CZ" sz="2400" dirty="0" smtClean="0"/>
              <a:t>ní</a:t>
            </a:r>
            <a:r>
              <a:rPr lang="en-US" sz="2400" dirty="0" smtClean="0"/>
              <a:t> </a:t>
            </a:r>
            <a:r>
              <a:rPr lang="en-US" sz="2400" dirty="0" err="1" smtClean="0"/>
              <a:t>obe</a:t>
            </a:r>
            <a:r>
              <a:rPr lang="cs-CZ" sz="2400" dirty="0" smtClean="0"/>
              <a:t>z</a:t>
            </a:r>
            <a:r>
              <a:rPr lang="en-US" sz="2400" dirty="0" smtClean="0"/>
              <a:t>it</a:t>
            </a:r>
            <a:r>
              <a:rPr lang="cs-CZ" sz="2400" dirty="0" smtClean="0"/>
              <a:t>a </a:t>
            </a:r>
            <a:r>
              <a:rPr lang="cs-CZ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(obvod pasu </a:t>
            </a:r>
            <a:r>
              <a:rPr lang="cs-CZ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  <a:sym typeface="Symbol"/>
              </a:rPr>
              <a:t> 94 cm pro muže,  80 pro ženy)</a:t>
            </a:r>
            <a:endParaRPr lang="cs-CZ" sz="2000" i="1" dirty="0" smtClean="0">
              <a:solidFill>
                <a:schemeClr val="tx1">
                  <a:lumMod val="65000"/>
                  <a:lumOff val="35000"/>
                </a:schemeClr>
              </a:solidFill>
              <a:cs typeface="Calibri"/>
            </a:endParaRPr>
          </a:p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Zvýšené hladiny triglyceridů	 </a:t>
            </a:r>
            <a:r>
              <a:rPr lang="cs-CZ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(</a:t>
            </a:r>
            <a:r>
              <a:rPr lang="cs-CZ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  <a:sym typeface="Symbol"/>
              </a:rPr>
              <a:t> </a:t>
            </a:r>
            <a:r>
              <a:rPr lang="en-US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150 mg/</a:t>
            </a:r>
            <a:r>
              <a:rPr lang="en-US" sz="20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dL</a:t>
            </a:r>
            <a:r>
              <a:rPr lang="en-US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cs-CZ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…</a:t>
            </a:r>
            <a:r>
              <a:rPr lang="en-US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1.7 </a:t>
            </a:r>
            <a:r>
              <a:rPr lang="en-US" sz="20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mmol</a:t>
            </a:r>
            <a:r>
              <a:rPr lang="en-US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/L)</a:t>
            </a:r>
            <a:endParaRPr lang="cs-CZ" sz="2000" i="1" dirty="0" smtClean="0">
              <a:solidFill>
                <a:schemeClr val="tx1">
                  <a:lumMod val="65000"/>
                  <a:lumOff val="35000"/>
                </a:schemeClr>
              </a:solidFill>
              <a:cs typeface="Calibri"/>
            </a:endParaRPr>
          </a:p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Snížení HDL </a:t>
            </a:r>
            <a:r>
              <a:rPr lang="cs-CZ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(&lt; 40mg/dl … 1 </a:t>
            </a:r>
            <a:r>
              <a:rPr lang="cs-CZ" sz="20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mmol</a:t>
            </a:r>
            <a:r>
              <a:rPr lang="cs-CZ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/l pro muže, &lt; 50mg/dl … 1,3 </a:t>
            </a:r>
            <a:r>
              <a:rPr lang="cs-CZ" sz="20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mmol</a:t>
            </a:r>
            <a:r>
              <a:rPr lang="cs-CZ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/l pro ženy)</a:t>
            </a:r>
          </a:p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Zvýšený tlak krve </a:t>
            </a:r>
            <a:r>
              <a:rPr lang="cs-CZ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(STK </a:t>
            </a:r>
            <a:r>
              <a:rPr lang="cs-CZ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  <a:sym typeface="Symbol"/>
              </a:rPr>
              <a:t> 130 mmHg a/nebo DTK </a:t>
            </a:r>
            <a:r>
              <a:rPr lang="cs-CZ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  <a:r>
              <a:rPr lang="cs-CZ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  <a:sym typeface="Symbol"/>
              </a:rPr>
              <a:t> 85)</a:t>
            </a:r>
            <a:endParaRPr lang="cs-CZ" sz="2000" i="1" dirty="0" smtClean="0">
              <a:solidFill>
                <a:schemeClr val="tx1">
                  <a:lumMod val="65000"/>
                  <a:lumOff val="35000"/>
                </a:schemeClr>
              </a:solidFill>
              <a:cs typeface="Calibri"/>
            </a:endParaRPr>
          </a:p>
          <a:p>
            <a:pPr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Zvýšené hladiny glukózy na lačno (DM II. typu) </a:t>
            </a:r>
            <a:r>
              <a:rPr lang="cs-CZ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(</a:t>
            </a:r>
            <a:r>
              <a:rPr lang="cs-CZ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  <a:sym typeface="Symbol"/>
              </a:rPr>
              <a:t> </a:t>
            </a:r>
            <a:r>
              <a:rPr lang="cs-CZ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100 mg/</a:t>
            </a:r>
            <a:r>
              <a:rPr lang="cs-CZ" sz="20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dL</a:t>
            </a:r>
            <a:r>
              <a:rPr lang="cs-CZ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 … 7mmol/l)</a:t>
            </a:r>
            <a:endParaRPr lang="en-US" sz="2000" i="1" dirty="0" smtClean="0">
              <a:solidFill>
                <a:schemeClr val="tx1">
                  <a:lumMod val="65000"/>
                  <a:lumOff val="35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8101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043608" y="0"/>
            <a:ext cx="8100392" cy="103805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68000">
                <a:schemeClr val="accent6">
                  <a:lumMod val="75000"/>
                </a:schemeClr>
              </a:gs>
              <a:gs pos="8900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411760" y="139279"/>
            <a:ext cx="619368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PROSTŘEDÍ  vs.  GENETIKA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043608" y="1628800"/>
            <a:ext cx="79928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Viděli jste někdy dlouho hladovějícího člověka, který by byl </a:t>
            </a:r>
            <a:r>
              <a:rPr lang="cs-CZ" sz="5400" b="1" dirty="0" smtClean="0">
                <a:ln w="1905"/>
                <a:gradFill>
                  <a:gsLst>
                    <a:gs pos="0">
                      <a:srgbClr val="A50000"/>
                    </a:gs>
                    <a:gs pos="78000">
                      <a:srgbClr val="FF0019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obézní</a:t>
            </a:r>
            <a:r>
              <a:rPr lang="cs-CZ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8101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 rot="5400000">
            <a:off x="-2344824" y="3397560"/>
            <a:ext cx="5805264" cy="111561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68000">
                <a:schemeClr val="accent6">
                  <a:lumMod val="75000"/>
                </a:schemeClr>
              </a:gs>
              <a:gs pos="8900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90000" tIns="252000" bIns="144000" rtlCol="0" anchor="ctr"/>
          <a:lstStyle/>
          <a:p>
            <a:pPr algn="ctr"/>
            <a:endParaRPr lang="cs-CZ" dirty="0"/>
          </a:p>
        </p:txBody>
      </p:sp>
      <p:pic>
        <p:nvPicPr>
          <p:cNvPr id="7" name="Obrázek 6" descr="WH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27785" y="1"/>
            <a:ext cx="4824536" cy="1375882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1259632" y="1487681"/>
            <a:ext cx="788436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Hlavní příčinou </a:t>
            </a:r>
            <a:r>
              <a:rPr lang="cs-CZ" sz="3200" b="1" dirty="0" smtClean="0">
                <a:ln w="1905"/>
                <a:gradFill>
                  <a:gsLst>
                    <a:gs pos="0">
                      <a:srgbClr val="6E386F"/>
                    </a:gs>
                    <a:gs pos="78000">
                      <a:srgbClr val="CC4CCF"/>
                    </a:gs>
                    <a:gs pos="100000">
                      <a:srgbClr val="FFF1E9"/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nadváhy</a:t>
            </a:r>
            <a:r>
              <a:rPr lang="cs-CZ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a </a:t>
            </a:r>
            <a:r>
              <a:rPr lang="cs-CZ" sz="3200" b="1" dirty="0" smtClean="0">
                <a:ln w="1905"/>
                <a:gradFill>
                  <a:gsLst>
                    <a:gs pos="0">
                      <a:srgbClr val="A50000"/>
                    </a:gs>
                    <a:gs pos="78000">
                      <a:srgbClr val="FF0019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obezity</a:t>
            </a:r>
            <a:r>
              <a:rPr lang="cs-CZ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je energetická NEVYROVNANOST mezi </a:t>
            </a:r>
            <a:r>
              <a:rPr lang="cs-CZ" sz="3200" b="1" dirty="0" smtClean="0"/>
              <a:t>příjmem</a:t>
            </a:r>
            <a:r>
              <a:rPr lang="cs-CZ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a </a:t>
            </a:r>
            <a:r>
              <a:rPr lang="cs-CZ" sz="3200" b="1" dirty="0" smtClean="0"/>
              <a:t>výdejem</a:t>
            </a:r>
            <a:r>
              <a:rPr lang="cs-CZ" sz="3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kalorií.</a:t>
            </a:r>
          </a:p>
          <a:p>
            <a:endParaRPr lang="cs-CZ" sz="2800" u="sng" dirty="0" smtClean="0"/>
          </a:p>
          <a:p>
            <a:pPr>
              <a:spcAft>
                <a:spcPts val="1200"/>
              </a:spcAft>
            </a:pPr>
            <a:r>
              <a:rPr lang="cs-CZ" sz="2800" u="sng" dirty="0" smtClean="0"/>
              <a:t>Všeobecně můžeme pozorovat</a:t>
            </a:r>
            <a:r>
              <a:rPr lang="cs-CZ" sz="2800" dirty="0" smtClean="0"/>
              <a:t>:</a:t>
            </a:r>
          </a:p>
          <a:p>
            <a:pPr>
              <a:spcAft>
                <a:spcPts val="1200"/>
              </a:spcAft>
              <a:buClr>
                <a:schemeClr val="accent6">
                  <a:lumMod val="75000"/>
                </a:schemeClr>
              </a:buClr>
            </a:pPr>
            <a:r>
              <a:rPr lang="cs-CZ" sz="2800" dirty="0" smtClean="0"/>
              <a:t>     příjem </a:t>
            </a:r>
            <a:r>
              <a:rPr lang="cs-CZ" sz="2800" dirty="0" err="1" smtClean="0"/>
              <a:t>vysoceenergetických</a:t>
            </a:r>
            <a:r>
              <a:rPr lang="cs-CZ" sz="2800" dirty="0" smtClean="0"/>
              <a:t> potravin s vysokým obsahem tuků</a:t>
            </a:r>
          </a:p>
          <a:p>
            <a:pPr>
              <a:spcAft>
                <a:spcPts val="1200"/>
              </a:spcAft>
              <a:buClr>
                <a:schemeClr val="accent6">
                  <a:lumMod val="75000"/>
                </a:schemeClr>
              </a:buClr>
            </a:pPr>
            <a:r>
              <a:rPr lang="cs-CZ" sz="2800" dirty="0" smtClean="0"/>
              <a:t>     míra fyzické </a:t>
            </a:r>
            <a:r>
              <a:rPr lang="cs-CZ" sz="2800" dirty="0" err="1" smtClean="0"/>
              <a:t>inaktivity</a:t>
            </a:r>
            <a:r>
              <a:rPr lang="cs-CZ" sz="2800" dirty="0" smtClean="0"/>
              <a:t>, která je zapříčiněna nárůstem počtu typů sedavých zaměstnání, změna charakteru cestování a zvýšená míra urbanizace.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1157" y="1224136"/>
            <a:ext cx="1146468" cy="5733256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cs-CZ" sz="2800" b="1" spc="-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</a:t>
            </a:r>
            <a:r>
              <a:rPr lang="cs-CZ" sz="2800" b="1" spc="-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b="1" spc="-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ZPŮSOBUJE OBEZITU</a:t>
            </a:r>
          </a:p>
          <a:p>
            <a:pPr algn="ctr">
              <a:lnSpc>
                <a:spcPts val="2500"/>
              </a:lnSpc>
            </a:pPr>
            <a:r>
              <a:rPr lang="cs-CZ" sz="2800" b="1" spc="-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  <a:endParaRPr lang="en-US" sz="2800" b="1" spc="-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5" name="Přímá spojovací šipka 14"/>
          <p:cNvCxnSpPr/>
          <p:nvPr/>
        </p:nvCxnSpPr>
        <p:spPr>
          <a:xfrm flipV="1">
            <a:off x="1475656" y="5030592"/>
            <a:ext cx="0" cy="28803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/>
          <p:nvPr/>
        </p:nvCxnSpPr>
        <p:spPr>
          <a:xfrm flipV="1">
            <a:off x="1475656" y="4059656"/>
            <a:ext cx="0" cy="288032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101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043608" y="0"/>
            <a:ext cx="8100392" cy="103805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68000">
                <a:schemeClr val="accent6">
                  <a:lumMod val="75000"/>
                </a:schemeClr>
              </a:gs>
              <a:gs pos="8900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670035" y="139279"/>
            <a:ext cx="38461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Vliv  PROSTŘEDÍ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246085" y="6588060"/>
            <a:ext cx="5006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Keith SW (2006)</a:t>
            </a:r>
            <a:r>
              <a:rPr lang="cs-CZ" dirty="0" smtClean="0"/>
              <a:t> </a:t>
            </a:r>
            <a:r>
              <a:rPr lang="en-US" i="1" dirty="0" err="1" smtClean="0"/>
              <a:t>Int</a:t>
            </a:r>
            <a:r>
              <a:rPr lang="en-US" i="1" dirty="0" smtClean="0"/>
              <a:t> J </a:t>
            </a:r>
            <a:r>
              <a:rPr lang="en-US" i="1" dirty="0" err="1" smtClean="0"/>
              <a:t>Obes</a:t>
            </a:r>
            <a:r>
              <a:rPr lang="en-US" i="1" dirty="0" smtClean="0"/>
              <a:t> (</a:t>
            </a:r>
            <a:r>
              <a:rPr lang="en-US" i="1" dirty="0" err="1" smtClean="0"/>
              <a:t>Lond</a:t>
            </a:r>
            <a:r>
              <a:rPr lang="en-US" i="1" dirty="0" smtClean="0"/>
              <a:t>) </a:t>
            </a:r>
            <a:r>
              <a:rPr lang="en-US" b="1" i="1" dirty="0" smtClean="0"/>
              <a:t>30 (11): 1585–94.</a:t>
            </a:r>
          </a:p>
        </p:txBody>
      </p:sp>
      <p:sp>
        <p:nvSpPr>
          <p:cNvPr id="7" name="Obdélník 6"/>
          <p:cNvSpPr/>
          <p:nvPr/>
        </p:nvSpPr>
        <p:spPr>
          <a:xfrm rot="5400000">
            <a:off x="-2416832" y="3469568"/>
            <a:ext cx="5805264" cy="9716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68000">
                <a:schemeClr val="accent6">
                  <a:lumMod val="75000"/>
                </a:schemeClr>
              </a:gs>
              <a:gs pos="8900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90000" tIns="252000" bIns="144000" rtlCol="0" anchor="ctr"/>
          <a:lstStyle/>
          <a:p>
            <a:pPr algn="ctr"/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-58859" y="1224136"/>
            <a:ext cx="1146468" cy="5733256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cs-CZ" sz="2800" b="1" spc="-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</a:t>
            </a:r>
            <a:r>
              <a:rPr lang="cs-CZ" sz="2800" b="1" spc="-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b="1" spc="-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ZPŮSOBUJE OBEZITU</a:t>
            </a:r>
          </a:p>
          <a:p>
            <a:pPr algn="ctr">
              <a:lnSpc>
                <a:spcPts val="2500"/>
              </a:lnSpc>
            </a:pPr>
            <a:r>
              <a:rPr lang="cs-CZ" sz="2800" b="1" spc="-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  <a:endParaRPr lang="en-US" sz="2800" b="1" spc="-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971600" y="980728"/>
            <a:ext cx="8172400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tabLst>
                <a:tab pos="185738" algn="l"/>
              </a:tabLst>
            </a:pPr>
            <a:r>
              <a:rPr lang="cs-CZ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Další faktory:</a:t>
            </a:r>
          </a:p>
          <a:p>
            <a:pPr algn="just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tabLst>
                <a:tab pos="185738" algn="l"/>
              </a:tabLst>
            </a:pPr>
            <a:r>
              <a:rPr lang="cs-CZ" sz="2400" dirty="0" smtClean="0"/>
              <a:t> </a:t>
            </a:r>
            <a:r>
              <a:rPr lang="cs-CZ" sz="2400" b="1" dirty="0" smtClean="0"/>
              <a:t>nedostatečný spánek </a:t>
            </a:r>
            <a:r>
              <a:rPr lang="cs-CZ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(u dospělých z 9h </a:t>
            </a:r>
            <a:r>
              <a:rPr lang="cs-CZ" sz="2000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→ </a:t>
            </a:r>
            <a:r>
              <a:rPr lang="cs-CZ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7h)</a:t>
            </a:r>
          </a:p>
          <a:p>
            <a:pPr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tabLst>
                <a:tab pos="185738" algn="l"/>
              </a:tabLst>
            </a:pPr>
            <a:r>
              <a:rPr lang="cs-CZ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cs-CZ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↓</a:t>
            </a:r>
            <a:r>
              <a:rPr lang="cs-CZ" sz="20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leptin</a:t>
            </a:r>
            <a:r>
              <a:rPr lang="cs-CZ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 TSH+</a:t>
            </a:r>
            <a:r>
              <a:rPr lang="cs-CZ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↑ </a:t>
            </a:r>
            <a:r>
              <a:rPr lang="cs-CZ" sz="20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ghrelin</a:t>
            </a:r>
            <a:r>
              <a:rPr lang="cs-CZ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→</a:t>
            </a:r>
            <a:r>
              <a:rPr lang="cs-CZ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sz="20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hyperfagie</a:t>
            </a:r>
            <a:r>
              <a:rPr lang="cs-CZ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)</a:t>
            </a:r>
          </a:p>
          <a:p>
            <a:pPr algn="just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tabLst>
                <a:tab pos="185738" algn="l"/>
              </a:tabLst>
            </a:pPr>
            <a:r>
              <a:rPr lang="cs-CZ" sz="2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sz="2400" b="1" dirty="0" smtClean="0"/>
              <a:t>znečištění životního prostředí – endokrinní </a:t>
            </a:r>
            <a:r>
              <a:rPr lang="cs-CZ" sz="2400" b="1" dirty="0" err="1" smtClean="0"/>
              <a:t>disruptanty</a:t>
            </a:r>
            <a:r>
              <a:rPr lang="cs-CZ" sz="2400" b="1" dirty="0" smtClean="0"/>
              <a:t> </a:t>
            </a:r>
            <a:r>
              <a:rPr lang="cs-CZ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(narušitelé endokrinních regulací)</a:t>
            </a:r>
          </a:p>
          <a:p>
            <a:pPr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tabLst>
                <a:tab pos="185738" algn="l"/>
              </a:tabLst>
            </a:pPr>
            <a:r>
              <a:rPr lang="cs-CZ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Ovlivnění vlivu pohlavních hormonů na ukládání tuků - antagonisté</a:t>
            </a:r>
          </a:p>
          <a:p>
            <a:pPr algn="just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tabLst>
                <a:tab pos="185738" algn="l"/>
              </a:tabLst>
            </a:pPr>
            <a:r>
              <a:rPr lang="cs-CZ" sz="2400" dirty="0" smtClean="0"/>
              <a:t> </a:t>
            </a:r>
            <a:r>
              <a:rPr lang="cs-CZ" sz="2400" b="1" dirty="0" smtClean="0"/>
              <a:t>prodloužení doby pobytu v </a:t>
            </a:r>
            <a:r>
              <a:rPr lang="cs-CZ" sz="2400" b="1" dirty="0" err="1" smtClean="0"/>
              <a:t>termoneutrálním</a:t>
            </a:r>
            <a:r>
              <a:rPr lang="cs-CZ" sz="2400" b="1" dirty="0" smtClean="0"/>
              <a:t> prostředí</a:t>
            </a:r>
          </a:p>
          <a:p>
            <a:pPr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tabLst>
                <a:tab pos="185738" algn="l"/>
              </a:tabLst>
            </a:pPr>
            <a:r>
              <a:rPr lang="cs-CZ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Mimo TNZ je vyšší energetický výdej (zvýšení průměrné hodnoty tepla v domácnostech za posledních 30 let o 5</a:t>
            </a:r>
            <a:r>
              <a:rPr lang="cs-CZ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  <a:sym typeface="Symbol"/>
              </a:rPr>
              <a:t>C)</a:t>
            </a:r>
            <a:endParaRPr lang="cs-CZ" sz="2000" i="1" dirty="0" smtClean="0">
              <a:solidFill>
                <a:schemeClr val="tx1">
                  <a:lumMod val="65000"/>
                  <a:lumOff val="35000"/>
                </a:schemeClr>
              </a:solidFill>
              <a:cs typeface="Calibri"/>
            </a:endParaRPr>
          </a:p>
          <a:p>
            <a:pPr algn="just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tabLst>
                <a:tab pos="185738" algn="l"/>
              </a:tabLst>
            </a:pPr>
            <a:r>
              <a:rPr lang="cs-CZ" sz="2400" dirty="0" smtClean="0"/>
              <a:t> </a:t>
            </a:r>
            <a:r>
              <a:rPr lang="cs-CZ" sz="2400" b="1" dirty="0" smtClean="0"/>
              <a:t>pokles kouření </a:t>
            </a:r>
            <a:r>
              <a:rPr lang="cs-CZ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(dle statistiky v USA)</a:t>
            </a:r>
          </a:p>
          <a:p>
            <a:pPr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tabLst>
                <a:tab pos="185738" algn="l"/>
              </a:tabLst>
            </a:pPr>
            <a:r>
              <a:rPr lang="cs-CZ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Nikotin má </a:t>
            </a:r>
            <a:r>
              <a:rPr lang="cs-CZ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termogenní</a:t>
            </a:r>
            <a:r>
              <a:rPr lang="cs-CZ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a anorektický efekt, který je dále podpořen kofeinem</a:t>
            </a:r>
          </a:p>
          <a:p>
            <a:pPr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tabLst>
                <a:tab pos="185738" algn="l"/>
              </a:tabLst>
            </a:pPr>
            <a:r>
              <a:rPr lang="cs-CZ" sz="2400" dirty="0" smtClean="0"/>
              <a:t> </a:t>
            </a:r>
            <a:r>
              <a:rPr lang="cs-CZ" sz="2400" b="1" dirty="0" smtClean="0"/>
              <a:t>farmaceutická </a:t>
            </a:r>
            <a:r>
              <a:rPr lang="cs-CZ" sz="2400" b="1" dirty="0" err="1" smtClean="0"/>
              <a:t>iatrogeneze</a:t>
            </a:r>
            <a:r>
              <a:rPr lang="cs-CZ" sz="2400" b="1" dirty="0" smtClean="0"/>
              <a:t> </a:t>
            </a:r>
            <a:r>
              <a:rPr lang="cs-CZ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(antipsychotika, antihypertenziva – 2 kg, </a:t>
            </a:r>
            <a:r>
              <a:rPr lang="cs-CZ" sz="20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antikontraceptiva</a:t>
            </a:r>
            <a:r>
              <a:rPr lang="cs-CZ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2,5 kg/rok, antihistaminika, </a:t>
            </a:r>
            <a:r>
              <a:rPr lang="cs-CZ" sz="2000" i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antidiabetika</a:t>
            </a:r>
            <a:r>
              <a:rPr lang="cs-CZ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, steroidní hormony)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043608" y="0"/>
            <a:ext cx="8100392" cy="103805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68000">
                <a:schemeClr val="accent6">
                  <a:lumMod val="75000"/>
                </a:schemeClr>
              </a:gs>
              <a:gs pos="8900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670035" y="139279"/>
            <a:ext cx="38461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Vliv  PROSTŘEDÍ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246085" y="6588060"/>
            <a:ext cx="5006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Keith SW (2006)</a:t>
            </a:r>
            <a:r>
              <a:rPr lang="cs-CZ" dirty="0" smtClean="0"/>
              <a:t> </a:t>
            </a:r>
            <a:r>
              <a:rPr lang="en-US" i="1" dirty="0" err="1" smtClean="0"/>
              <a:t>Int</a:t>
            </a:r>
            <a:r>
              <a:rPr lang="en-US" i="1" dirty="0" smtClean="0"/>
              <a:t> J </a:t>
            </a:r>
            <a:r>
              <a:rPr lang="en-US" i="1" dirty="0" err="1" smtClean="0"/>
              <a:t>Obes</a:t>
            </a:r>
            <a:r>
              <a:rPr lang="en-US" i="1" dirty="0" smtClean="0"/>
              <a:t> (</a:t>
            </a:r>
            <a:r>
              <a:rPr lang="en-US" i="1" dirty="0" err="1" smtClean="0"/>
              <a:t>Lond</a:t>
            </a:r>
            <a:r>
              <a:rPr lang="en-US" i="1" dirty="0" smtClean="0"/>
              <a:t>) </a:t>
            </a:r>
            <a:r>
              <a:rPr lang="en-US" b="1" i="1" dirty="0" smtClean="0"/>
              <a:t>30 (11): 1585–94.</a:t>
            </a:r>
          </a:p>
        </p:txBody>
      </p:sp>
      <p:sp>
        <p:nvSpPr>
          <p:cNvPr id="7" name="Obdélník 6"/>
          <p:cNvSpPr/>
          <p:nvPr/>
        </p:nvSpPr>
        <p:spPr>
          <a:xfrm rot="5400000">
            <a:off x="-2416832" y="3469568"/>
            <a:ext cx="5805264" cy="9716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68000">
                <a:schemeClr val="accent6">
                  <a:lumMod val="75000"/>
                </a:schemeClr>
              </a:gs>
              <a:gs pos="8900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90000" tIns="252000" bIns="144000" rtlCol="0" anchor="ctr"/>
          <a:lstStyle/>
          <a:p>
            <a:pPr algn="ctr"/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-58859" y="1224136"/>
            <a:ext cx="1146468" cy="5733256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cs-CZ" sz="2800" b="1" spc="-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</a:t>
            </a:r>
            <a:r>
              <a:rPr lang="cs-CZ" sz="2800" b="1" spc="-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b="1" spc="-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ZPŮSOBUJE OBEZITU</a:t>
            </a:r>
          </a:p>
          <a:p>
            <a:pPr algn="ctr">
              <a:lnSpc>
                <a:spcPts val="2500"/>
              </a:lnSpc>
            </a:pPr>
            <a:r>
              <a:rPr lang="cs-CZ" sz="2800" b="1" spc="-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  <a:endParaRPr lang="en-US" sz="2800" b="1" spc="-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971600" y="980728"/>
            <a:ext cx="81724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tabLst>
                <a:tab pos="185738" algn="l"/>
              </a:tabLst>
            </a:pPr>
            <a:r>
              <a:rPr lang="cs-CZ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Další faktory:</a:t>
            </a:r>
          </a:p>
          <a:p>
            <a:pPr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tabLst>
                <a:tab pos="185738" algn="l"/>
              </a:tabLst>
            </a:pPr>
            <a:r>
              <a:rPr lang="cs-CZ" sz="2400" dirty="0" smtClean="0"/>
              <a:t> </a:t>
            </a:r>
            <a:r>
              <a:rPr lang="cs-CZ" sz="2400" b="1" dirty="0" smtClean="0"/>
              <a:t>změna složení populace </a:t>
            </a:r>
            <a:r>
              <a:rPr lang="cs-CZ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(ovlivnění statistik změnou zastoupení národností/věku s větší prevalenci obezity)</a:t>
            </a:r>
            <a:endParaRPr lang="cs-CZ" sz="2000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tabLst>
                <a:tab pos="185738" algn="l"/>
              </a:tabLst>
            </a:pPr>
            <a:r>
              <a:rPr lang="cs-CZ" sz="24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cs-CZ" sz="2400" b="1" dirty="0" smtClean="0"/>
              <a:t>věk matky během gravidity </a:t>
            </a:r>
            <a:r>
              <a:rPr lang="cs-CZ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(vzrůstající věk matek)</a:t>
            </a:r>
          </a:p>
          <a:p>
            <a:pPr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tabLst>
                <a:tab pos="185738" algn="l"/>
              </a:tabLst>
            </a:pPr>
            <a:r>
              <a:rPr lang="cs-CZ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ovlivnění metabolismu hnědé tukové tkáně </a:t>
            </a:r>
          </a:p>
          <a:p>
            <a:pPr algn="just"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tabLst>
                <a:tab pos="185738" algn="l"/>
              </a:tabLst>
            </a:pPr>
            <a:r>
              <a:rPr lang="cs-CZ" sz="2400" dirty="0" smtClean="0"/>
              <a:t> </a:t>
            </a:r>
            <a:r>
              <a:rPr lang="cs-CZ" sz="2400" b="1" dirty="0" err="1" smtClean="0"/>
              <a:t>inrauterinní</a:t>
            </a:r>
            <a:r>
              <a:rPr lang="cs-CZ" sz="2400" b="1" dirty="0" smtClean="0"/>
              <a:t> a </a:t>
            </a:r>
            <a:r>
              <a:rPr lang="cs-CZ" sz="2400" b="1" dirty="0" err="1" smtClean="0"/>
              <a:t>intergenerační</a:t>
            </a:r>
            <a:r>
              <a:rPr lang="cs-CZ" sz="2400" b="1" dirty="0" smtClean="0"/>
              <a:t> efekty</a:t>
            </a:r>
          </a:p>
          <a:p>
            <a:pPr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tabLst>
                <a:tab pos="185738" algn="l"/>
              </a:tabLst>
            </a:pPr>
            <a:r>
              <a:rPr lang="cs-CZ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Překrmování těhotných myšek a fenek mělo za následek zvýšení hmotnosti po následující 3 generace</a:t>
            </a:r>
          </a:p>
          <a:p>
            <a:pPr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tabLst>
                <a:tab pos="185738" algn="l"/>
              </a:tabLst>
            </a:pPr>
            <a:r>
              <a:rPr lang="cs-CZ" sz="2400" dirty="0" smtClean="0"/>
              <a:t> </a:t>
            </a:r>
            <a:r>
              <a:rPr lang="cs-CZ" sz="2400" b="1" dirty="0" smtClean="0"/>
              <a:t>větší BMI je spojeno s větší reprodukční zdatností </a:t>
            </a:r>
            <a:r>
              <a:rPr lang="cs-CZ" sz="2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(štíhlost může zhoršovat fertilitu; obézní žena → sociální selhání → více času na děti)</a:t>
            </a:r>
          </a:p>
          <a:p>
            <a:pPr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tabLst>
                <a:tab pos="185738" algn="l"/>
              </a:tabLst>
            </a:pPr>
            <a:r>
              <a:rPr lang="cs-CZ" sz="2400" dirty="0" smtClean="0"/>
              <a:t> </a:t>
            </a:r>
            <a:r>
              <a:rPr lang="cs-CZ" sz="2400" b="1" dirty="0" smtClean="0"/>
              <a:t>asortativní párování </a:t>
            </a:r>
            <a:r>
              <a:rPr lang="cs-CZ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(zvýšená koncentrace rizikových faktorů obezity – zvýšení počtu obézních lidí zvýšením populační variance hmotnosti)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043608" y="0"/>
            <a:ext cx="8100392" cy="103805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68000">
                <a:schemeClr val="accent6">
                  <a:lumMod val="75000"/>
                </a:schemeClr>
              </a:gs>
              <a:gs pos="8900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670035" y="139279"/>
            <a:ext cx="38461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Vliv  PROSTŘEDÍ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331640" y="6211669"/>
            <a:ext cx="5006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Keith SW (2006)</a:t>
            </a:r>
            <a:r>
              <a:rPr lang="cs-CZ" dirty="0" smtClean="0"/>
              <a:t> </a:t>
            </a:r>
            <a:r>
              <a:rPr lang="en-US" i="1" dirty="0" err="1" smtClean="0"/>
              <a:t>Int</a:t>
            </a:r>
            <a:r>
              <a:rPr lang="en-US" i="1" dirty="0" smtClean="0"/>
              <a:t> J </a:t>
            </a:r>
            <a:r>
              <a:rPr lang="en-US" i="1" dirty="0" err="1" smtClean="0"/>
              <a:t>Obes</a:t>
            </a:r>
            <a:r>
              <a:rPr lang="en-US" i="1" dirty="0" smtClean="0"/>
              <a:t> (</a:t>
            </a:r>
            <a:r>
              <a:rPr lang="en-US" i="1" dirty="0" err="1" smtClean="0"/>
              <a:t>Lond</a:t>
            </a:r>
            <a:r>
              <a:rPr lang="en-US" i="1" dirty="0" smtClean="0"/>
              <a:t>) </a:t>
            </a:r>
            <a:r>
              <a:rPr lang="en-US" b="1" i="1" dirty="0" smtClean="0"/>
              <a:t>30 (11): 1585–94.</a:t>
            </a:r>
          </a:p>
        </p:txBody>
      </p:sp>
      <p:sp>
        <p:nvSpPr>
          <p:cNvPr id="7" name="Obdélník 6"/>
          <p:cNvSpPr/>
          <p:nvPr/>
        </p:nvSpPr>
        <p:spPr>
          <a:xfrm rot="5400000">
            <a:off x="-2344824" y="3397560"/>
            <a:ext cx="5805264" cy="111561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68000">
                <a:schemeClr val="accent6">
                  <a:lumMod val="75000"/>
                </a:schemeClr>
              </a:gs>
              <a:gs pos="8900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90000" tIns="252000" bIns="144000" rtlCol="0" anchor="ctr"/>
          <a:lstStyle/>
          <a:p>
            <a:pPr algn="ctr"/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1157" y="1224136"/>
            <a:ext cx="1146468" cy="5733256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cs-CZ" sz="2800" b="1" spc="-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</a:t>
            </a:r>
            <a:r>
              <a:rPr lang="cs-CZ" sz="2800" b="1" spc="-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b="1" spc="-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ZPŮSOBUJE OBEZITU</a:t>
            </a:r>
          </a:p>
          <a:p>
            <a:pPr algn="ctr">
              <a:lnSpc>
                <a:spcPts val="2500"/>
              </a:lnSpc>
            </a:pPr>
            <a:r>
              <a:rPr lang="cs-CZ" sz="2800" b="1" spc="-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</a:t>
            </a:r>
            <a:endParaRPr lang="en-US" sz="2800" b="1" spc="-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268760"/>
            <a:ext cx="6715125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043608" y="0"/>
            <a:ext cx="8100392" cy="103805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68000">
                <a:schemeClr val="accent6">
                  <a:lumMod val="75000"/>
                </a:schemeClr>
              </a:gs>
              <a:gs pos="8900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670035" y="139279"/>
            <a:ext cx="60268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Vliv  PROSTŘEDÍ - </a:t>
            </a:r>
            <a:r>
              <a:rPr lang="cs-CZ" sz="4400" b="1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NAURU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179512" y="1196752"/>
            <a:ext cx="8964489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 roce 2007 </a:t>
            </a:r>
            <a:r>
              <a:rPr lang="cs-CZ" sz="2400" dirty="0" err="1" smtClean="0"/>
              <a:t>Forbes</a:t>
            </a:r>
            <a:r>
              <a:rPr lang="cs-CZ" sz="2400" dirty="0" smtClean="0"/>
              <a:t> publikoval seznam nejtlustších národů </a:t>
            </a:r>
          </a:p>
          <a:p>
            <a:r>
              <a:rPr lang="cs-CZ" sz="2400" dirty="0" smtClean="0"/>
              <a:t>	– na prvních místech vévodili obyvatelé pacifických ostrůvků</a:t>
            </a:r>
          </a:p>
          <a:p>
            <a:r>
              <a:rPr lang="cs-CZ" sz="2400" b="1" dirty="0" smtClean="0">
                <a:ln w="1905"/>
                <a:gradFill>
                  <a:gsLst>
                    <a:gs pos="0">
                      <a:srgbClr val="6E386F"/>
                    </a:gs>
                    <a:gs pos="78000">
                      <a:srgbClr val="CC4CCF"/>
                    </a:gs>
                    <a:gs pos="100000">
                      <a:srgbClr val="FFF1E9"/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nadváha </a:t>
            </a:r>
            <a:r>
              <a:rPr lang="cs-CZ" sz="2400" dirty="0" smtClean="0"/>
              <a:t>u </a:t>
            </a:r>
            <a:r>
              <a:rPr lang="cs-CZ" sz="2400" b="1" dirty="0" smtClean="0">
                <a:ln w="1905"/>
                <a:gradFill>
                  <a:gsLst>
                    <a:gs pos="0">
                      <a:srgbClr val="6E386F"/>
                    </a:gs>
                    <a:gs pos="78000">
                      <a:srgbClr val="CC4CCF"/>
                    </a:gs>
                    <a:gs pos="100000">
                      <a:srgbClr val="FFF1E9"/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94,5%</a:t>
            </a:r>
            <a:r>
              <a:rPr lang="cs-CZ" sz="2400" dirty="0" smtClean="0"/>
              <a:t>,   </a:t>
            </a:r>
            <a:r>
              <a:rPr lang="cs-CZ" sz="2400" b="1" dirty="0" smtClean="0">
                <a:ln w="1905"/>
                <a:gradFill>
                  <a:gsLst>
                    <a:gs pos="0">
                      <a:srgbClr val="A50000"/>
                    </a:gs>
                    <a:gs pos="78000">
                      <a:srgbClr val="FF0019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obezita </a:t>
            </a:r>
            <a:r>
              <a:rPr lang="cs-CZ" sz="2400" dirty="0" smtClean="0"/>
              <a:t>u </a:t>
            </a:r>
            <a:r>
              <a:rPr lang="cs-CZ" sz="2400" b="1" dirty="0" smtClean="0">
                <a:ln w="1905"/>
                <a:gradFill>
                  <a:gsLst>
                    <a:gs pos="0">
                      <a:srgbClr val="A50000"/>
                    </a:gs>
                    <a:gs pos="78000">
                      <a:srgbClr val="FF0019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71,7%</a:t>
            </a:r>
            <a:r>
              <a:rPr lang="cs-CZ" sz="2400" dirty="0" smtClean="0"/>
              <a:t>,  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cukrovka</a:t>
            </a:r>
            <a:r>
              <a:rPr lang="cs-CZ" sz="2400" dirty="0" smtClean="0"/>
              <a:t> u 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31%</a:t>
            </a:r>
            <a:r>
              <a:rPr lang="cs-CZ" sz="2400" dirty="0" smtClean="0"/>
              <a:t> obyvatel Nauru</a:t>
            </a:r>
          </a:p>
          <a:p>
            <a:endParaRPr lang="cs-CZ" sz="2400" dirty="0" smtClean="0"/>
          </a:p>
          <a:p>
            <a:pPr>
              <a:spcAft>
                <a:spcPts val="1200"/>
              </a:spcAft>
            </a:pPr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Dříve </a:t>
            </a:r>
            <a:r>
              <a:rPr lang="cs-CZ" sz="2400" dirty="0" smtClean="0"/>
              <a:t>– rybolov, sběr ovoce, kokosových ořechů a kořenové zeleniny</a:t>
            </a:r>
          </a:p>
          <a:p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 se stalo? </a:t>
            </a:r>
            <a:r>
              <a:rPr lang="cs-CZ" sz="2400" dirty="0" smtClean="0"/>
              <a:t>–  obrovský příliv peněz z těžby fosfátů (</a:t>
            </a:r>
            <a:r>
              <a:rPr lang="cs-CZ" sz="2000" dirty="0" smtClean="0"/>
              <a:t>půdu nelze obdělávat</a:t>
            </a:r>
            <a:r>
              <a:rPr lang="cs-CZ" sz="2400" dirty="0" smtClean="0"/>
              <a:t>)</a:t>
            </a:r>
          </a:p>
          <a:p>
            <a:pPr>
              <a:spcAft>
                <a:spcPts val="1200"/>
              </a:spcAft>
            </a:pPr>
            <a:r>
              <a:rPr lang="cs-CZ" sz="2400" dirty="0" smtClean="0"/>
              <a:t>	          – nebyla potřeba pracovat + import „západních“ potravin</a:t>
            </a:r>
          </a:p>
          <a:p>
            <a:pPr>
              <a:spcAft>
                <a:spcPts val="1200"/>
              </a:spcAft>
            </a:pPr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Následek </a:t>
            </a:r>
            <a:r>
              <a:rPr lang="cs-CZ" sz="2400" dirty="0" smtClean="0"/>
              <a:t>– alarmující obezita a zdravotní komplikace</a:t>
            </a:r>
          </a:p>
          <a:p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?</a:t>
            </a:r>
            <a:r>
              <a:rPr lang="cs-CZ" sz="2400" dirty="0" smtClean="0"/>
              <a:t>	 – vláda nyní honí obyvatele kolem letiště – 4,8 km</a:t>
            </a:r>
            <a:endParaRPr lang="en-US" sz="2400" dirty="0" smtClean="0"/>
          </a:p>
        </p:txBody>
      </p:sp>
      <p:graphicFrame>
        <p:nvGraphicFramePr>
          <p:cNvPr id="16" name="Tabulka 15"/>
          <p:cNvGraphicFramePr>
            <a:graphicFrameLocks noGrp="1"/>
          </p:cNvGraphicFramePr>
          <p:nvPr/>
        </p:nvGraphicFramePr>
        <p:xfrm>
          <a:off x="9900592" y="2636912"/>
          <a:ext cx="6096000" cy="148336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>
                          <a:ln w="1905"/>
                          <a:gradFill>
                            <a:gsLst>
                              <a:gs pos="0">
                                <a:srgbClr val="6E386F"/>
                              </a:gs>
                              <a:gs pos="78000">
                                <a:srgbClr val="CC4CCF"/>
                              </a:gs>
                              <a:gs pos="100000">
                                <a:srgbClr val="FFF1E9"/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nadváha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ln w="1905"/>
                          <a:gradFill>
                            <a:gsLst>
                              <a:gs pos="0">
                                <a:srgbClr val="A50000"/>
                              </a:gs>
                              <a:gs pos="78000">
                                <a:srgbClr val="FF0019"/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obezita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Nauru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77,8%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45,6%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77,6%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45,4%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ČR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63,4%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26,8%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101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043608" y="0"/>
            <a:ext cx="8100392" cy="103805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68000">
                <a:schemeClr val="accent6">
                  <a:lumMod val="75000"/>
                </a:schemeClr>
              </a:gs>
              <a:gs pos="8900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670035" y="139279"/>
            <a:ext cx="38461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Vliv  PROSTŘEDÍ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 rot="5400000">
            <a:off x="-2344824" y="3397560"/>
            <a:ext cx="5805264" cy="111561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68000">
                <a:schemeClr val="accent6">
                  <a:lumMod val="75000"/>
                </a:schemeClr>
              </a:gs>
              <a:gs pos="8900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90000" tIns="252000" bIns="144000" rtlCol="0" anchor="ctr"/>
          <a:lstStyle/>
          <a:p>
            <a:pPr algn="ctr"/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30660" y="1224136"/>
            <a:ext cx="552908" cy="5733256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cs-CZ" sz="2800" b="1" spc="-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HISTORIE</a:t>
            </a:r>
            <a:endParaRPr lang="en-US" sz="2800" b="1" spc="-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403649" y="1484784"/>
            <a:ext cx="640871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/>
              <a:t>Je Věstonická venuše ideálem ženskosti  nebo se jedná o skutečně obézní pravěkou ženu?</a:t>
            </a:r>
            <a:endParaRPr lang="en-US" sz="26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211960" y="3140968"/>
            <a:ext cx="446449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/>
              <a:t>V  dějinách byla spjata obezita se synonymy pro zdraví, krásu a společenské postavení</a:t>
            </a:r>
            <a:endParaRPr lang="en-US" sz="26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403648" y="5445224"/>
            <a:ext cx="554461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600" dirty="0" smtClean="0"/>
              <a:t>I v současné době tento názor přetrvává v některých rozvojových zemích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043608" y="0"/>
            <a:ext cx="8100392" cy="103805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68000">
                <a:schemeClr val="accent6">
                  <a:lumMod val="75000"/>
                </a:schemeClr>
              </a:gs>
              <a:gs pos="8900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670035" y="139279"/>
            <a:ext cx="38461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Vliv  PROSTŘEDÍ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 rot="5400000">
            <a:off x="-2344824" y="3397560"/>
            <a:ext cx="5805264" cy="111561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68000">
                <a:schemeClr val="accent6">
                  <a:lumMod val="75000"/>
                </a:schemeClr>
              </a:gs>
              <a:gs pos="8900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90000" tIns="252000" bIns="144000" rtlCol="0" anchor="ctr"/>
          <a:lstStyle/>
          <a:p>
            <a:pPr algn="ctr"/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30660" y="1224136"/>
            <a:ext cx="873509" cy="5733256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cs-CZ" sz="2800" b="1" spc="-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SOCIÁLNÍ FAKTORY</a:t>
            </a:r>
            <a:endParaRPr lang="en-US" sz="2800" b="1" spc="-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1720" y="980729"/>
            <a:ext cx="6192688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ovéPole 9"/>
          <p:cNvSpPr txBox="1"/>
          <p:nvPr/>
        </p:nvSpPr>
        <p:spPr>
          <a:xfrm>
            <a:off x="4918513" y="6516052"/>
            <a:ext cx="4334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Christakis</a:t>
            </a:r>
            <a:r>
              <a:rPr lang="cs-CZ" dirty="0" smtClean="0"/>
              <a:t> NA. </a:t>
            </a:r>
            <a:r>
              <a:rPr lang="en-US" dirty="0" smtClean="0"/>
              <a:t>N </a:t>
            </a:r>
            <a:r>
              <a:rPr lang="en-US" dirty="0" err="1" smtClean="0"/>
              <a:t>Engl</a:t>
            </a:r>
            <a:r>
              <a:rPr lang="en-US" dirty="0" smtClean="0"/>
              <a:t> J Med 2007;357:370-9.</a:t>
            </a:r>
            <a:endParaRPr lang="en-US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403648" y="4077072"/>
            <a:ext cx="7222939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Zvýšené riziko obezity (analýza </a:t>
            </a:r>
            <a:r>
              <a:rPr lang="cs-CZ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Framinghamské</a:t>
            </a:r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studie):</a:t>
            </a:r>
          </a:p>
          <a:p>
            <a:r>
              <a:rPr lang="cs-CZ" sz="2400" dirty="0" smtClean="0"/>
              <a:t>57% - pokud se </a:t>
            </a:r>
            <a:r>
              <a:rPr lang="cs-CZ" sz="2400" b="1" dirty="0" smtClean="0"/>
              <a:t>blízký přítel </a:t>
            </a:r>
            <a:r>
              <a:rPr lang="cs-CZ" sz="2400" dirty="0" smtClean="0"/>
              <a:t>stal obézním</a:t>
            </a:r>
          </a:p>
          <a:p>
            <a:r>
              <a:rPr lang="cs-CZ" sz="2400" dirty="0" smtClean="0"/>
              <a:t>40% - pokud se </a:t>
            </a:r>
            <a:r>
              <a:rPr lang="cs-CZ" sz="2400" b="1" dirty="0" smtClean="0"/>
              <a:t>sourozenec</a:t>
            </a:r>
            <a:r>
              <a:rPr lang="cs-CZ" sz="2400" dirty="0" smtClean="0"/>
              <a:t> stal obézním</a:t>
            </a:r>
          </a:p>
          <a:p>
            <a:r>
              <a:rPr lang="cs-CZ" sz="2400" dirty="0" smtClean="0"/>
              <a:t>37% - pokud se jeden z manželů stal obézním</a:t>
            </a:r>
          </a:p>
          <a:p>
            <a:pPr>
              <a:spcAft>
                <a:spcPts val="1200"/>
              </a:spcAft>
            </a:pPr>
            <a:r>
              <a:rPr lang="cs-CZ" sz="2400" dirty="0" smtClean="0"/>
              <a:t>Bez vlivu – pokud se </a:t>
            </a:r>
            <a:r>
              <a:rPr lang="cs-CZ" sz="2400" b="1" dirty="0" smtClean="0"/>
              <a:t>blízký soused </a:t>
            </a:r>
            <a:r>
              <a:rPr lang="cs-CZ" sz="2400" dirty="0" smtClean="0"/>
              <a:t>stal obézním</a:t>
            </a:r>
          </a:p>
          <a:p>
            <a:r>
              <a:rPr lang="cs-CZ" sz="2400" i="1" dirty="0" smtClean="0"/>
              <a:t>Osoby se stejným pohlavím mají větší vliv</a:t>
            </a:r>
            <a:endParaRPr lang="en-US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043608" y="0"/>
            <a:ext cx="8100392" cy="103805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68000">
                <a:schemeClr val="accent6">
                  <a:lumMod val="75000"/>
                </a:schemeClr>
              </a:gs>
              <a:gs pos="8900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670035" y="139279"/>
            <a:ext cx="38461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Vliv  PROSTŘEDÍ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 rot="5400000">
            <a:off x="-2344824" y="3397560"/>
            <a:ext cx="5805264" cy="111561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68000">
                <a:schemeClr val="accent6">
                  <a:lumMod val="75000"/>
                </a:schemeClr>
              </a:gs>
              <a:gs pos="8900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90000" tIns="252000" bIns="144000" rtlCol="0" anchor="ctr"/>
          <a:lstStyle/>
          <a:p>
            <a:pPr algn="ctr"/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30660" y="1224136"/>
            <a:ext cx="873509" cy="5733256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cs-CZ" sz="2800" b="1" spc="-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SOCIÁLNÍ FAKTORY</a:t>
            </a:r>
            <a:endParaRPr lang="en-US" sz="2800" b="1" spc="-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9324528" y="5949280"/>
            <a:ext cx="46085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Stress and perceived low social status appear to increase risk of obesity.[119][121][122]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1412776"/>
            <a:ext cx="5256584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ovéPole 9"/>
          <p:cNvSpPr txBox="1"/>
          <p:nvPr/>
        </p:nvSpPr>
        <p:spPr>
          <a:xfrm>
            <a:off x="1692248" y="119675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Socio</a:t>
            </a:r>
            <a:r>
              <a:rPr lang="cs-CZ" dirty="0" smtClean="0"/>
              <a:t>-ekonomický status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 rot="5400000">
            <a:off x="-2347600" y="3472344"/>
            <a:ext cx="5733256" cy="103805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68000">
                <a:schemeClr val="accent6">
                  <a:lumMod val="75000"/>
                </a:schemeClr>
              </a:gs>
              <a:gs pos="8900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Obrázek 6" descr="WH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27785" y="1"/>
            <a:ext cx="4824536" cy="1375882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1187624" y="1628800"/>
            <a:ext cx="7488833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tabLst>
                <a:tab pos="185738" algn="l"/>
              </a:tabLst>
            </a:pPr>
            <a:r>
              <a:rPr lang="cs-CZ" sz="2400" dirty="0" smtClean="0"/>
              <a:t> od roku 1980 se obezita v celém světě </a:t>
            </a:r>
            <a:r>
              <a:rPr lang="cs-CZ" sz="2400" b="1" dirty="0" smtClean="0"/>
              <a:t>zdvojnásobila</a:t>
            </a:r>
          </a:p>
          <a:p>
            <a:pPr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tabLst>
                <a:tab pos="185738" algn="l"/>
              </a:tabLst>
            </a:pPr>
            <a:r>
              <a:rPr lang="cs-CZ" sz="2400" dirty="0" smtClean="0"/>
              <a:t> v roce 2014 mělo více než </a:t>
            </a:r>
            <a:r>
              <a:rPr lang="cs-CZ" sz="2400" b="1" dirty="0" smtClean="0"/>
              <a:t>1,9 biliónů </a:t>
            </a:r>
            <a:r>
              <a:rPr lang="cs-CZ" sz="2400" dirty="0" smtClean="0"/>
              <a:t>(39%) 	dospělých nadváhu, </a:t>
            </a:r>
            <a:r>
              <a:rPr lang="cs-CZ" sz="2400" b="1" dirty="0" smtClean="0"/>
              <a:t>600 mil </a:t>
            </a:r>
            <a:r>
              <a:rPr lang="cs-CZ" sz="2400" dirty="0" smtClean="0"/>
              <a:t>(13%) bylo obézních</a:t>
            </a:r>
          </a:p>
          <a:p>
            <a:pPr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tabLst>
                <a:tab pos="185738" algn="l"/>
              </a:tabLst>
            </a:pPr>
            <a:r>
              <a:rPr lang="cs-CZ" sz="2400" dirty="0" smtClean="0"/>
              <a:t> většina světové populace žije v zemích, kde 	nadváha a </a:t>
            </a:r>
            <a:r>
              <a:rPr lang="cs-CZ" sz="2400" b="1" dirty="0" smtClean="0"/>
              <a:t>obezita zabije </a:t>
            </a:r>
            <a:r>
              <a:rPr lang="cs-CZ" sz="2400" dirty="0" smtClean="0"/>
              <a:t>více osob než podvýživa</a:t>
            </a:r>
          </a:p>
          <a:p>
            <a:pPr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tabLst>
                <a:tab pos="185738" algn="l"/>
              </a:tabLst>
            </a:pPr>
            <a:r>
              <a:rPr lang="cs-CZ" sz="2400" dirty="0" smtClean="0"/>
              <a:t> v roce 2013 mělo nadváhu nebo bylo obézní </a:t>
            </a:r>
            <a:r>
              <a:rPr lang="cs-CZ" sz="2400" b="1" dirty="0" smtClean="0"/>
              <a:t>42 miliónů dětí </a:t>
            </a:r>
            <a:r>
              <a:rPr lang="cs-CZ" sz="2400" dirty="0" smtClean="0"/>
              <a:t>mladších</a:t>
            </a:r>
            <a:r>
              <a:rPr lang="cs-CZ" sz="2400" b="1" dirty="0" smtClean="0"/>
              <a:t> 5 let</a:t>
            </a:r>
          </a:p>
          <a:p>
            <a:pPr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tabLst>
                <a:tab pos="185738" algn="l"/>
              </a:tabLst>
            </a:pPr>
            <a:r>
              <a:rPr lang="cs-CZ" sz="2400" dirty="0" smtClean="0"/>
              <a:t> většina obézních dětí a dětí s nadváhou žije v</a:t>
            </a:r>
            <a:r>
              <a:rPr lang="cs-CZ" sz="2400" b="1" dirty="0" smtClean="0"/>
              <a:t> rozvojových </a:t>
            </a:r>
            <a:r>
              <a:rPr lang="cs-CZ" sz="2400" dirty="0" smtClean="0"/>
              <a:t>zemí, rychlost vývoje obezity je zde o </a:t>
            </a:r>
            <a:r>
              <a:rPr lang="cs-CZ" sz="2400" b="1" dirty="0" smtClean="0"/>
              <a:t>30%</a:t>
            </a:r>
            <a:r>
              <a:rPr lang="cs-CZ" sz="2400" dirty="0" smtClean="0"/>
              <a:t> větší než v dětské populaci </a:t>
            </a:r>
            <a:r>
              <a:rPr lang="cs-CZ" sz="2400" b="1" dirty="0" smtClean="0"/>
              <a:t>vyspělých </a:t>
            </a:r>
            <a:r>
              <a:rPr lang="cs-CZ" sz="2400" dirty="0" smtClean="0"/>
              <a:t>zemích</a:t>
            </a:r>
          </a:p>
          <a:p>
            <a:pPr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cs-CZ" sz="2400" dirty="0" smtClean="0"/>
              <a:t> </a:t>
            </a:r>
            <a:r>
              <a:rPr lang="cs-CZ" sz="24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obezitě je možno předcházet</a:t>
            </a:r>
            <a:endParaRPr lang="en-US" sz="24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-19096" y="1834944"/>
            <a:ext cx="1146468" cy="432048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cs-CZ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KLÍČOVÁ FAKTA</a:t>
            </a:r>
          </a:p>
          <a:p>
            <a:pPr algn="ctr">
              <a:lnSpc>
                <a:spcPts val="2500"/>
              </a:lnSpc>
            </a:pPr>
            <a:r>
              <a:rPr lang="cs-CZ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8101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268760"/>
            <a:ext cx="330517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4365104"/>
            <a:ext cx="3362325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056" y="4221088"/>
            <a:ext cx="3352800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4048" y="1166200"/>
            <a:ext cx="3717032" cy="2694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5148064" y="1519038"/>
            <a:ext cx="1138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↑</a:t>
            </a:r>
            <a:r>
              <a:rPr lang="cs-CZ" dirty="0" smtClean="0"/>
              <a:t> </a:t>
            </a:r>
            <a:r>
              <a:rPr lang="cs-CZ" dirty="0" err="1" smtClean="0"/>
              <a:t>cortisol</a:t>
            </a:r>
            <a:endParaRPr lang="en-US" dirty="0"/>
          </a:p>
        </p:txBody>
      </p:sp>
      <p:sp>
        <p:nvSpPr>
          <p:cNvPr id="7" name="TextovéPole 6"/>
          <p:cNvSpPr txBox="1"/>
          <p:nvPr/>
        </p:nvSpPr>
        <p:spPr>
          <a:xfrm>
            <a:off x="7092280" y="1375022"/>
            <a:ext cx="1399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↑ ↑</a:t>
            </a:r>
            <a:r>
              <a:rPr lang="cs-CZ" dirty="0" smtClean="0"/>
              <a:t> </a:t>
            </a:r>
            <a:r>
              <a:rPr lang="cs-CZ" dirty="0" err="1" smtClean="0"/>
              <a:t>cortisol</a:t>
            </a:r>
            <a:endParaRPr lang="en-US" dirty="0"/>
          </a:p>
        </p:txBody>
      </p:sp>
      <p:sp>
        <p:nvSpPr>
          <p:cNvPr id="9" name="Obdélník 8"/>
          <p:cNvSpPr/>
          <p:nvPr/>
        </p:nvSpPr>
        <p:spPr>
          <a:xfrm>
            <a:off x="1043608" y="0"/>
            <a:ext cx="8100392" cy="103805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68000">
                <a:schemeClr val="accent6">
                  <a:lumMod val="75000"/>
                </a:schemeClr>
              </a:gs>
              <a:gs pos="8900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2670035" y="139279"/>
            <a:ext cx="38461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Vliv  PROSTŘEDÍ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Obdélník 10"/>
          <p:cNvSpPr/>
          <p:nvPr/>
        </p:nvSpPr>
        <p:spPr>
          <a:xfrm rot="5400000">
            <a:off x="-2344824" y="3397560"/>
            <a:ext cx="5805264" cy="111561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68000">
                <a:schemeClr val="accent6">
                  <a:lumMod val="75000"/>
                </a:schemeClr>
              </a:gs>
              <a:gs pos="8900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90000" tIns="252000" bIns="144000" rtlCol="0" anchor="ctr"/>
          <a:lstStyle/>
          <a:p>
            <a:pPr algn="ctr"/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30660" y="1224136"/>
            <a:ext cx="552908" cy="5733256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cs-CZ" sz="2800" b="1" spc="-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</a:t>
            </a:r>
            <a:endParaRPr lang="en-US" sz="2800" b="1" spc="-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043608" y="0"/>
            <a:ext cx="8100392" cy="103805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68000">
                <a:schemeClr val="accent6">
                  <a:lumMod val="75000"/>
                </a:schemeClr>
              </a:gs>
              <a:gs pos="8900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670035" y="139279"/>
            <a:ext cx="38461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Vliv  PROSTŘEDÍ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 rot="5400000">
            <a:off x="-2344824" y="3397560"/>
            <a:ext cx="5805264" cy="111561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68000">
                <a:schemeClr val="accent6">
                  <a:lumMod val="75000"/>
                </a:schemeClr>
              </a:gs>
              <a:gs pos="8900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90000" tIns="252000" bIns="144000" rtlCol="0" anchor="ctr"/>
          <a:lstStyle/>
          <a:p>
            <a:pPr algn="ctr"/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30660" y="1124744"/>
            <a:ext cx="825867" cy="5733256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cs-CZ" sz="2800" b="1" spc="-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INFEKCE</a:t>
            </a:r>
          </a:p>
          <a:p>
            <a:pPr algn="ctr">
              <a:lnSpc>
                <a:spcPts val="2500"/>
              </a:lnSpc>
            </a:pPr>
            <a:r>
              <a:rPr lang="cs-CZ" sz="2800" b="1" spc="-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MIKROFLÓRA</a:t>
            </a:r>
            <a:endParaRPr lang="en-US" sz="2800" b="1" spc="-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1331640" y="1196752"/>
            <a:ext cx="55774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Patogeny</a:t>
            </a:r>
            <a:r>
              <a:rPr lang="cs-CZ" sz="2400" dirty="0" smtClean="0"/>
              <a:t>:	Adenovirus-36, virus chřipky</a:t>
            </a:r>
            <a:endParaRPr lang="en-US" sz="2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259632" y="1844824"/>
            <a:ext cx="7884368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Mikrobiom</a:t>
            </a:r>
            <a:r>
              <a:rPr lang="cs-CZ" sz="2400" dirty="0" smtClean="0"/>
              <a:t> -  fermentace vlákniny; extrakce živin,  syntéza některých vitamínů;</a:t>
            </a:r>
          </a:p>
          <a:p>
            <a:pPr>
              <a:spcAft>
                <a:spcPts val="600"/>
              </a:spcAft>
            </a:pPr>
            <a:r>
              <a:rPr lang="cs-CZ" sz="2400" dirty="0" smtClean="0"/>
              <a:t>Prevence proti kolonizaci patogeny, podpora zrání střevního epitelu a imunního systému, uvolňování metabolitů do tkání; modulace uvolnění gastrointestinálních hormonů</a:t>
            </a:r>
          </a:p>
          <a:p>
            <a:r>
              <a:rPr lang="cs-CZ" sz="2400" b="1" u="sng" dirty="0" smtClean="0"/>
              <a:t>Experiment </a:t>
            </a:r>
          </a:p>
          <a:p>
            <a:r>
              <a:rPr lang="cs-CZ" sz="2300" dirty="0" smtClean="0"/>
              <a:t>– myš osídlená </a:t>
            </a:r>
            <a:r>
              <a:rPr lang="cs-CZ" sz="2300" dirty="0" err="1" smtClean="0"/>
              <a:t>mikroflorou</a:t>
            </a:r>
            <a:r>
              <a:rPr lang="cs-CZ" sz="2300" dirty="0" smtClean="0"/>
              <a:t> od obézního člověka přibrala na váze</a:t>
            </a:r>
          </a:p>
          <a:p>
            <a:r>
              <a:rPr lang="cs-CZ" sz="2300" dirty="0" smtClean="0"/>
              <a:t>- </a:t>
            </a:r>
            <a:r>
              <a:rPr lang="cs-CZ" sz="2300" dirty="0" err="1" smtClean="0"/>
              <a:t>athersklerotické</a:t>
            </a:r>
            <a:r>
              <a:rPr lang="cs-CZ" sz="2300" dirty="0" smtClean="0"/>
              <a:t> plaky osídleny některými druhy střevní mikroflóry</a:t>
            </a:r>
          </a:p>
          <a:p>
            <a:r>
              <a:rPr lang="cs-CZ" sz="2300" dirty="0" smtClean="0"/>
              <a:t>- rozdílné zastoupení baktérií mezi obézními a štíhlými osobami</a:t>
            </a:r>
          </a:p>
          <a:p>
            <a:pPr>
              <a:buFontTx/>
              <a:buChar char="-"/>
            </a:pPr>
            <a:r>
              <a:rPr lang="cs-CZ" sz="2300" dirty="0" err="1" smtClean="0"/>
              <a:t>Probiotika</a:t>
            </a:r>
            <a:r>
              <a:rPr lang="cs-CZ" sz="2300" dirty="0" smtClean="0"/>
              <a:t> – redukce energetického příjmu a hmotnosti</a:t>
            </a:r>
          </a:p>
          <a:p>
            <a:r>
              <a:rPr lang="cs-CZ" sz="2300" dirty="0" smtClean="0"/>
              <a:t>       – zvýšené uvolňování </a:t>
            </a:r>
            <a:r>
              <a:rPr lang="cs-CZ" sz="2300" dirty="0" err="1" smtClean="0"/>
              <a:t>anorexigenních</a:t>
            </a:r>
            <a:r>
              <a:rPr lang="cs-CZ" sz="2300" dirty="0" smtClean="0"/>
              <a:t> hormonů </a:t>
            </a:r>
            <a:r>
              <a:rPr lang="en-US" sz="2300" dirty="0" smtClean="0"/>
              <a:t>GLP-1, GLP-2 </a:t>
            </a:r>
            <a:r>
              <a:rPr lang="cs-CZ" sz="2300" dirty="0" smtClean="0"/>
              <a:t>	a </a:t>
            </a:r>
            <a:r>
              <a:rPr lang="en-US" sz="2300" dirty="0" smtClean="0"/>
              <a:t>PYY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9756577" y="1484784"/>
            <a:ext cx="324036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reduce energy</a:t>
            </a:r>
          </a:p>
          <a:p>
            <a:r>
              <a:rPr lang="en-US" dirty="0" smtClean="0"/>
              <a:t>intake and body weight [113,114], concomitantly reducing</a:t>
            </a:r>
          </a:p>
          <a:p>
            <a:r>
              <a:rPr lang="en-US" dirty="0" smtClean="0"/>
              <a:t>insulin resistance and hyperglycemia [115-117].</a:t>
            </a:r>
          </a:p>
          <a:p>
            <a:r>
              <a:rPr lang="en-US" dirty="0" smtClean="0"/>
              <a:t>These effects appear to be mediated by increased release</a:t>
            </a:r>
          </a:p>
          <a:p>
            <a:r>
              <a:rPr lang="en-US" dirty="0" smtClean="0"/>
              <a:t>of the </a:t>
            </a:r>
            <a:r>
              <a:rPr lang="en-US" dirty="0" err="1" smtClean="0"/>
              <a:t>anorexigenic</a:t>
            </a:r>
            <a:r>
              <a:rPr lang="en-US" dirty="0" smtClean="0"/>
              <a:t> gut hormones GLP-1, GLP-2 and</a:t>
            </a:r>
          </a:p>
          <a:p>
            <a:r>
              <a:rPr lang="en-US" dirty="0" smtClean="0"/>
              <a:t>PYY [70,113,114,116,118], by reduced release of the</a:t>
            </a:r>
          </a:p>
          <a:p>
            <a:r>
              <a:rPr lang="en-US" dirty="0" err="1" smtClean="0"/>
              <a:t>orexigenic</a:t>
            </a:r>
            <a:r>
              <a:rPr lang="en-US" dirty="0" smtClean="0"/>
              <a:t> peptide </a:t>
            </a:r>
            <a:r>
              <a:rPr lang="en-US" dirty="0" err="1" smtClean="0"/>
              <a:t>ghrelin</a:t>
            </a:r>
            <a:r>
              <a:rPr lang="en-US" dirty="0" smtClean="0"/>
              <a:t> [114,118-120], and by reducing</a:t>
            </a:r>
          </a:p>
          <a:p>
            <a:r>
              <a:rPr lang="en-US" dirty="0" err="1" smtClean="0"/>
              <a:t>endotoxemia</a:t>
            </a:r>
            <a:r>
              <a:rPr lang="en-US" dirty="0" smtClean="0"/>
              <a:t> by way of improved mucosal barrier</a:t>
            </a:r>
          </a:p>
          <a:p>
            <a:r>
              <a:rPr lang="en-US" dirty="0" smtClean="0"/>
              <a:t>function, thus reducing levels of inflammatory markers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043608" y="0"/>
            <a:ext cx="8100392" cy="103805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68000">
                <a:schemeClr val="accent6">
                  <a:lumMod val="75000"/>
                </a:schemeClr>
              </a:gs>
              <a:gs pos="8900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670035" y="139279"/>
            <a:ext cx="38461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Vliv  PROSTŘEDÍ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 rot="5400000">
            <a:off x="-2344824" y="3397560"/>
            <a:ext cx="5805264" cy="111561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68000">
                <a:schemeClr val="accent6">
                  <a:lumMod val="75000"/>
                </a:schemeClr>
              </a:gs>
              <a:gs pos="8900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90000" tIns="252000" bIns="144000" rtlCol="0" anchor="ctr"/>
          <a:lstStyle/>
          <a:p>
            <a:pPr algn="ctr"/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30660" y="1124744"/>
            <a:ext cx="825867" cy="5733256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cs-CZ" sz="2800" b="1" spc="-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INFEKCE</a:t>
            </a:r>
          </a:p>
          <a:p>
            <a:pPr algn="ctr">
              <a:lnSpc>
                <a:spcPts val="2500"/>
              </a:lnSpc>
            </a:pPr>
            <a:r>
              <a:rPr lang="cs-CZ" sz="2800" b="1" spc="-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MIKROFLÓRA</a:t>
            </a:r>
            <a:endParaRPr lang="en-US" sz="2800" b="1" spc="-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1169057"/>
            <a:ext cx="7056783" cy="5273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ovéPole 8"/>
          <p:cNvSpPr txBox="1"/>
          <p:nvPr/>
        </p:nvSpPr>
        <p:spPr>
          <a:xfrm>
            <a:off x="4918513" y="6516052"/>
            <a:ext cx="4169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i="1" dirty="0" err="1" smtClean="0"/>
              <a:t>Hansen</a:t>
            </a:r>
            <a:r>
              <a:rPr lang="cs-CZ" i="1" dirty="0" smtClean="0"/>
              <a:t> TH. </a:t>
            </a:r>
            <a:r>
              <a:rPr lang="en-US" i="1" dirty="0" smtClean="0"/>
              <a:t>Genome Medicine (2015) 7:33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043608" y="0"/>
            <a:ext cx="8100392" cy="103805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68000">
                <a:schemeClr val="accent6">
                  <a:lumMod val="75000"/>
                </a:schemeClr>
              </a:gs>
              <a:gs pos="8900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411760" y="139279"/>
            <a:ext cx="60654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GENETIKA vs.  PROSTŘEDÍ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3284984"/>
            <a:ext cx="79928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že by Venuše přece jen mohla být </a:t>
            </a:r>
            <a:r>
              <a:rPr lang="cs-CZ" sz="5400" b="1" dirty="0" smtClean="0">
                <a:ln w="1905"/>
                <a:gradFill>
                  <a:gsLst>
                    <a:gs pos="0">
                      <a:srgbClr val="A50000"/>
                    </a:gs>
                    <a:gs pos="78000">
                      <a:srgbClr val="FF0019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obézní</a:t>
            </a:r>
            <a:r>
              <a:rPr lang="cs-CZ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8101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043608" y="0"/>
            <a:ext cx="8100392" cy="103805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68000">
                <a:schemeClr val="accent6">
                  <a:lumMod val="75000"/>
                </a:schemeClr>
              </a:gs>
              <a:gs pos="8900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411760" y="139279"/>
            <a:ext cx="60654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GENETIKA vs.  PROSTŘEDÍ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1340768"/>
            <a:ext cx="3209925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Obdélník 9"/>
          <p:cNvSpPr/>
          <p:nvPr/>
        </p:nvSpPr>
        <p:spPr>
          <a:xfrm rot="5400000">
            <a:off x="-2344824" y="3397560"/>
            <a:ext cx="5805264" cy="111561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68000">
                <a:schemeClr val="accent6">
                  <a:lumMod val="75000"/>
                </a:schemeClr>
              </a:gs>
              <a:gs pos="8900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90000" tIns="252000" bIns="144000" rtlCol="0" anchor="ctr"/>
          <a:lstStyle/>
          <a:p>
            <a:pPr algn="ctr"/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30660" y="1124744"/>
            <a:ext cx="873509" cy="5733256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cs-CZ" sz="2800" b="1" spc="-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REGULACE PŘÍJMU</a:t>
            </a:r>
            <a:endParaRPr lang="en-US" sz="2800" b="1" spc="-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5090087" y="1484784"/>
            <a:ext cx="437845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 smtClean="0"/>
              <a:t>Mutace v genech pro dlouhodobou regulaci</a:t>
            </a:r>
          </a:p>
          <a:p>
            <a:r>
              <a:rPr lang="cs-CZ" sz="2400" i="1" dirty="0" smtClean="0"/>
              <a:t>Ob</a:t>
            </a:r>
            <a:r>
              <a:rPr lang="cs-CZ" sz="2400" dirty="0" smtClean="0"/>
              <a:t> gen (</a:t>
            </a:r>
            <a:r>
              <a:rPr lang="cs-CZ" sz="2400" dirty="0" err="1" smtClean="0"/>
              <a:t>leptin</a:t>
            </a:r>
            <a:r>
              <a:rPr lang="cs-CZ" sz="2400" dirty="0" smtClean="0"/>
              <a:t>) nebo jeho receptor</a:t>
            </a:r>
          </a:p>
          <a:p>
            <a:r>
              <a:rPr lang="cs-CZ" sz="2400" dirty="0" smtClean="0"/>
              <a:t>POMC/receptor MC4</a:t>
            </a:r>
          </a:p>
          <a:p>
            <a:endParaRPr lang="cs-CZ" sz="2400" dirty="0" smtClean="0"/>
          </a:p>
          <a:p>
            <a:r>
              <a:rPr lang="cs-CZ" sz="2400" dirty="0" smtClean="0"/>
              <a:t>Neznámý gen FTO</a:t>
            </a:r>
          </a:p>
          <a:p>
            <a:endParaRPr lang="cs-CZ" sz="2400" dirty="0" smtClean="0"/>
          </a:p>
          <a:p>
            <a:r>
              <a:rPr lang="cs-CZ" sz="2400" b="1" u="sng" dirty="0" smtClean="0"/>
              <a:t>Mutace v genech pro krátkodobou regulaci</a:t>
            </a:r>
          </a:p>
          <a:p>
            <a:r>
              <a:rPr lang="cs-CZ" sz="2400" i="1" dirty="0" err="1" smtClean="0"/>
              <a:t>Ghrelin</a:t>
            </a:r>
            <a:r>
              <a:rPr lang="cs-CZ" sz="2400" i="1" dirty="0" smtClean="0"/>
              <a:t>, GLP-1, peptide YY, </a:t>
            </a:r>
            <a:r>
              <a:rPr lang="cs-CZ" sz="2400" i="1" dirty="0" err="1" smtClean="0"/>
              <a:t>cholecystokinin</a:t>
            </a:r>
            <a:r>
              <a:rPr lang="cs-CZ" sz="2400" i="1" dirty="0" smtClean="0"/>
              <a:t>, </a:t>
            </a:r>
            <a:r>
              <a:rPr lang="cs-CZ" sz="2400" i="1" dirty="0" err="1" smtClean="0"/>
              <a:t>bombesin</a:t>
            </a:r>
            <a:r>
              <a:rPr lang="cs-CZ" sz="2400" i="1" dirty="0" smtClean="0"/>
              <a:t> a </a:t>
            </a:r>
            <a:r>
              <a:rPr lang="cs-CZ" sz="2400" i="1" dirty="0" err="1" smtClean="0"/>
              <a:t>amylin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88101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043608" y="0"/>
            <a:ext cx="8100392" cy="103805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68000">
                <a:schemeClr val="accent6">
                  <a:lumMod val="75000"/>
                </a:schemeClr>
              </a:gs>
              <a:gs pos="8900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076043" y="139279"/>
            <a:ext cx="344017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MECHANISMY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Obdélník 9"/>
          <p:cNvSpPr/>
          <p:nvPr/>
        </p:nvSpPr>
        <p:spPr>
          <a:xfrm rot="5400000">
            <a:off x="-2344824" y="3397560"/>
            <a:ext cx="5805264" cy="111561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68000">
                <a:schemeClr val="accent6">
                  <a:lumMod val="75000"/>
                </a:schemeClr>
              </a:gs>
              <a:gs pos="8900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90000" tIns="252000" bIns="144000" rtlCol="0" anchor="ctr"/>
          <a:lstStyle/>
          <a:p>
            <a:pPr algn="ctr"/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30660" y="1124744"/>
            <a:ext cx="873509" cy="5733256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algn="ctr">
              <a:lnSpc>
                <a:spcPts val="2500"/>
              </a:lnSpc>
            </a:pPr>
            <a:r>
              <a:rPr lang="cs-CZ" sz="2800" b="1" spc="-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HYPERTROFIE SRDCE</a:t>
            </a:r>
            <a:endParaRPr lang="en-US" sz="2800" b="1" spc="-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058" name="AutoShape 2" descr="Výsledek obrázku pro OBÉZNÍ MYŠ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0" name="AutoShape 4" descr="Výsledek obrázku pro OBÉZNÍ MYŠ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ovéPole 12"/>
          <p:cNvSpPr txBox="1"/>
          <p:nvPr/>
        </p:nvSpPr>
        <p:spPr>
          <a:xfrm>
            <a:off x="2555776" y="1340768"/>
            <a:ext cx="1097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obezita</a:t>
            </a:r>
            <a:endParaRPr lang="en-US" sz="24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619672" y="2132856"/>
            <a:ext cx="2999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Hypoxie v tukové tkáni</a:t>
            </a:r>
            <a:endParaRPr lang="en-US" sz="24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403648" y="2924944"/>
            <a:ext cx="34912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400" dirty="0" smtClean="0"/>
              <a:t>Aktivace HIF</a:t>
            </a:r>
          </a:p>
          <a:p>
            <a:pPr algn="ctr"/>
            <a:r>
              <a:rPr lang="cs-CZ" sz="2400" dirty="0" smtClean="0"/>
              <a:t>(</a:t>
            </a:r>
            <a:r>
              <a:rPr lang="cs-CZ" sz="2400" dirty="0" err="1" smtClean="0"/>
              <a:t>hypoxia</a:t>
            </a:r>
            <a:r>
              <a:rPr lang="cs-CZ" sz="2400" dirty="0" smtClean="0"/>
              <a:t>-</a:t>
            </a:r>
            <a:r>
              <a:rPr lang="cs-CZ" sz="2400" dirty="0" err="1" smtClean="0"/>
              <a:t>inducible</a:t>
            </a:r>
            <a:r>
              <a:rPr lang="cs-CZ" sz="2400" dirty="0" smtClean="0"/>
              <a:t> </a:t>
            </a:r>
            <a:r>
              <a:rPr lang="cs-CZ" sz="2400" dirty="0" err="1" smtClean="0"/>
              <a:t>factors</a:t>
            </a:r>
            <a:r>
              <a:rPr lang="cs-CZ" sz="2400" dirty="0" smtClean="0"/>
              <a:t>)</a:t>
            </a:r>
            <a:endParaRPr lang="en-US" sz="24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1403648" y="4293096"/>
            <a:ext cx="34038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Lokální a systémový zánět</a:t>
            </a:r>
            <a:endParaRPr lang="en-US" sz="24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1835696" y="5445224"/>
            <a:ext cx="23635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Hypertrofie srdce</a:t>
            </a:r>
            <a:endParaRPr lang="en-US" sz="2400" dirty="0"/>
          </a:p>
        </p:txBody>
      </p:sp>
      <p:cxnSp>
        <p:nvCxnSpPr>
          <p:cNvPr id="19" name="Přímá spojovací šipka 18"/>
          <p:cNvCxnSpPr/>
          <p:nvPr/>
        </p:nvCxnSpPr>
        <p:spPr>
          <a:xfrm>
            <a:off x="3131840" y="1772816"/>
            <a:ext cx="0" cy="36004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/>
          <p:nvPr/>
        </p:nvCxnSpPr>
        <p:spPr>
          <a:xfrm>
            <a:off x="3131840" y="2564904"/>
            <a:ext cx="0" cy="36004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šipka 25"/>
          <p:cNvCxnSpPr/>
          <p:nvPr/>
        </p:nvCxnSpPr>
        <p:spPr>
          <a:xfrm>
            <a:off x="3131840" y="3789040"/>
            <a:ext cx="0" cy="50405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šipka 30"/>
          <p:cNvCxnSpPr/>
          <p:nvPr/>
        </p:nvCxnSpPr>
        <p:spPr>
          <a:xfrm>
            <a:off x="3131840" y="4869160"/>
            <a:ext cx="0" cy="50405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101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43608" y="0"/>
            <a:ext cx="8100392" cy="103805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68000">
                <a:schemeClr val="accent6">
                  <a:lumMod val="75000"/>
                </a:schemeClr>
              </a:gs>
              <a:gs pos="8900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3076043" y="139279"/>
            <a:ext cx="42614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Použitá literatura: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67544" y="1117900"/>
            <a:ext cx="8208911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 err="1" smtClean="0"/>
              <a:t>Alberti</a:t>
            </a:r>
            <a:r>
              <a:rPr lang="en-US" sz="1300" dirty="0"/>
              <a:t>, K. G. M. M.; et al. Harmonizing the Metabolic Syndrome A Joint Interim Statement of the International Diabetes Federation Task Force on Epidemiology and Prevention; National Heart, Lung, and Blood Institute; American Heart Association; World Heart Federation; International Atherosclerosis Society; and International Association for the Study of Obesity CIRCULATION  Volume: 120   Issue: 16   Pages: 1640-1645   Published: OCT 20 2009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 err="1" smtClean="0"/>
              <a:t>Bonomini</a:t>
            </a:r>
            <a:r>
              <a:rPr lang="cs-CZ" sz="1300" dirty="0" smtClean="0"/>
              <a:t>,</a:t>
            </a:r>
            <a:r>
              <a:rPr lang="en-US" sz="1300" dirty="0" smtClean="0"/>
              <a:t> F</a:t>
            </a:r>
            <a:r>
              <a:rPr lang="cs-CZ" sz="1300" dirty="0" smtClean="0"/>
              <a:t>. </a:t>
            </a:r>
            <a:r>
              <a:rPr lang="cs-CZ" sz="1300" dirty="0"/>
              <a:t>et </a:t>
            </a:r>
            <a:r>
              <a:rPr lang="cs-CZ" sz="1300" dirty="0" smtClean="0"/>
              <a:t>al.</a:t>
            </a:r>
            <a:r>
              <a:rPr lang="en-US" sz="1300" dirty="0" smtClean="0"/>
              <a:t>Metabolic </a:t>
            </a:r>
            <a:r>
              <a:rPr lang="en-US" sz="1300" dirty="0"/>
              <a:t>syndrome, aging and involvement of oxidative stress</a:t>
            </a:r>
            <a:r>
              <a:rPr lang="en-US" sz="1300" dirty="0" smtClean="0"/>
              <a:t>.</a:t>
            </a:r>
            <a:r>
              <a:rPr lang="cs-CZ" sz="1300" dirty="0" smtClean="0"/>
              <a:t> </a:t>
            </a:r>
            <a:r>
              <a:rPr lang="en-US" sz="1300" dirty="0" smtClean="0"/>
              <a:t>Aging </a:t>
            </a:r>
            <a:r>
              <a:rPr lang="en-US" sz="1300" dirty="0"/>
              <a:t>Dis. 2015 Mar 10;6(2):109-20</a:t>
            </a:r>
            <a:r>
              <a:rPr lang="en-US" sz="1300" dirty="0" smtClean="0"/>
              <a:t>.</a:t>
            </a:r>
            <a:endParaRPr lang="cs-CZ" sz="13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/>
              <a:t>Friedman JM</a:t>
            </a:r>
            <a:r>
              <a:rPr lang="en-US" sz="1300" dirty="0" smtClean="0"/>
              <a:t>.</a:t>
            </a:r>
            <a:r>
              <a:rPr lang="en-US" sz="1300" dirty="0"/>
              <a:t> Obesity: Causes and control of excess body fat</a:t>
            </a:r>
            <a:r>
              <a:rPr lang="en-US" sz="1300" dirty="0" smtClean="0"/>
              <a:t>.</a:t>
            </a:r>
            <a:r>
              <a:rPr lang="cs-CZ" sz="1300" dirty="0" smtClean="0"/>
              <a:t> </a:t>
            </a:r>
            <a:r>
              <a:rPr lang="en-US" sz="1300" dirty="0" smtClean="0"/>
              <a:t>Nature</a:t>
            </a:r>
            <a:r>
              <a:rPr lang="en-US" sz="1300" dirty="0"/>
              <a:t>. 2009 May 21;459(7245):340-2. </a:t>
            </a:r>
            <a:r>
              <a:rPr lang="en-US" sz="1300" dirty="0" err="1"/>
              <a:t>doi</a:t>
            </a:r>
            <a:r>
              <a:rPr lang="en-US" sz="1300" dirty="0"/>
              <a:t>: 10.1038/459340a</a:t>
            </a:r>
            <a:r>
              <a:rPr lang="en-US" sz="1300" dirty="0" smtClean="0"/>
              <a:t>.</a:t>
            </a:r>
            <a:endParaRPr lang="cs-CZ" sz="13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/>
              <a:t>Amy </a:t>
            </a:r>
            <a:r>
              <a:rPr lang="en-US" sz="1300" dirty="0" err="1"/>
              <a:t>Berrington</a:t>
            </a:r>
            <a:r>
              <a:rPr lang="en-US" sz="1300" dirty="0"/>
              <a:t> de </a:t>
            </a:r>
            <a:r>
              <a:rPr lang="en-US" sz="1300" dirty="0" smtClean="0"/>
              <a:t>Gonzalez</a:t>
            </a:r>
            <a:r>
              <a:rPr lang="cs-CZ" sz="1300" dirty="0" smtClean="0"/>
              <a:t> et al.</a:t>
            </a:r>
            <a:r>
              <a:rPr lang="en-US" sz="1300" dirty="0" smtClean="0"/>
              <a:t>Body-Mass </a:t>
            </a:r>
            <a:r>
              <a:rPr lang="en-US" sz="1300" dirty="0"/>
              <a:t>Index and </a:t>
            </a:r>
            <a:r>
              <a:rPr lang="en-US" sz="1300" dirty="0" smtClean="0"/>
              <a:t>Mortality</a:t>
            </a:r>
            <a:r>
              <a:rPr lang="cs-CZ" sz="1300" dirty="0" smtClean="0"/>
              <a:t> </a:t>
            </a:r>
            <a:r>
              <a:rPr lang="en-US" sz="1300" dirty="0" smtClean="0"/>
              <a:t>among </a:t>
            </a:r>
            <a:r>
              <a:rPr lang="en-US" sz="1300" dirty="0"/>
              <a:t>1.46 Million White </a:t>
            </a:r>
            <a:r>
              <a:rPr lang="en-US" sz="1300" dirty="0" smtClean="0"/>
              <a:t>Adults</a:t>
            </a:r>
            <a:r>
              <a:rPr lang="cs-CZ" sz="1300" dirty="0"/>
              <a:t>. N </a:t>
            </a:r>
            <a:r>
              <a:rPr lang="cs-CZ" sz="1300" dirty="0" err="1"/>
              <a:t>Engl</a:t>
            </a:r>
            <a:r>
              <a:rPr lang="cs-CZ" sz="1300" dirty="0"/>
              <a:t> J Med 2010;363:2211-9</a:t>
            </a:r>
            <a:r>
              <a:rPr lang="cs-CZ" sz="13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 smtClean="0"/>
              <a:t>Goodman</a:t>
            </a:r>
            <a:r>
              <a:rPr lang="cs-CZ" sz="1300" dirty="0" smtClean="0"/>
              <a:t>, E et al. </a:t>
            </a:r>
            <a:r>
              <a:rPr lang="en-US" sz="1300" dirty="0"/>
              <a:t>Impact of Objective and Subjective </a:t>
            </a:r>
            <a:r>
              <a:rPr lang="en-US" sz="1300" dirty="0" smtClean="0"/>
              <a:t>Social</a:t>
            </a:r>
            <a:r>
              <a:rPr lang="cs-CZ" sz="1300" dirty="0" smtClean="0"/>
              <a:t> </a:t>
            </a:r>
            <a:r>
              <a:rPr lang="en-US" sz="1300" dirty="0" smtClean="0"/>
              <a:t>Status </a:t>
            </a:r>
            <a:r>
              <a:rPr lang="en-US" sz="1300" dirty="0"/>
              <a:t>on Obesity in a Biracial Cohort </a:t>
            </a:r>
            <a:r>
              <a:rPr lang="en-US" sz="1300" dirty="0" smtClean="0"/>
              <a:t>of</a:t>
            </a:r>
            <a:r>
              <a:rPr lang="cs-CZ" sz="1300" dirty="0" smtClean="0"/>
              <a:t> </a:t>
            </a:r>
            <a:r>
              <a:rPr lang="en-US" sz="1300" dirty="0" smtClean="0"/>
              <a:t>Adolescents</a:t>
            </a:r>
            <a:r>
              <a:rPr lang="cs-CZ" sz="13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/>
              <a:t>Goodman </a:t>
            </a:r>
            <a:r>
              <a:rPr lang="cs-CZ" sz="1300" dirty="0" smtClean="0"/>
              <a:t>,</a:t>
            </a:r>
            <a:r>
              <a:rPr lang="en-US" sz="1300" dirty="0" smtClean="0"/>
              <a:t>E</a:t>
            </a:r>
            <a:r>
              <a:rPr lang="cs-CZ" sz="1300" dirty="0" smtClean="0"/>
              <a:t>. </a:t>
            </a:r>
            <a:r>
              <a:rPr lang="cs-CZ" sz="1300" dirty="0"/>
              <a:t>et 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 smtClean="0"/>
              <a:t>Impact </a:t>
            </a:r>
            <a:r>
              <a:rPr lang="en-US" sz="1300" dirty="0"/>
              <a:t>of objective and subjective social status on obesity in a biracial cohort of adolescents</a:t>
            </a:r>
            <a:r>
              <a:rPr lang="en-US" sz="1300" dirty="0" smtClean="0"/>
              <a:t>.</a:t>
            </a:r>
            <a:r>
              <a:rPr lang="cs-CZ" sz="1300" dirty="0" smtClean="0"/>
              <a:t> </a:t>
            </a:r>
            <a:r>
              <a:rPr lang="en-US" sz="1300" dirty="0" err="1" smtClean="0"/>
              <a:t>Obes</a:t>
            </a:r>
            <a:r>
              <a:rPr lang="en-US" sz="1300" dirty="0" smtClean="0"/>
              <a:t> </a:t>
            </a:r>
            <a:r>
              <a:rPr lang="en-US" sz="1300" dirty="0"/>
              <a:t>Res. 2003 Aug;11(8):1018-26</a:t>
            </a:r>
            <a:r>
              <a:rPr lang="en-US" sz="1300" dirty="0" smtClean="0"/>
              <a:t>.</a:t>
            </a:r>
            <a:endParaRPr lang="cs-CZ" sz="13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 smtClean="0"/>
              <a:t>Hansen</a:t>
            </a:r>
            <a:r>
              <a:rPr lang="cs-CZ" sz="1300" dirty="0" smtClean="0"/>
              <a:t>,</a:t>
            </a:r>
            <a:r>
              <a:rPr lang="en-US" sz="1300" dirty="0" smtClean="0"/>
              <a:t> TH</a:t>
            </a:r>
            <a:r>
              <a:rPr lang="cs-CZ" sz="1300" dirty="0" smtClean="0"/>
              <a:t>. </a:t>
            </a:r>
            <a:r>
              <a:rPr lang="cs-CZ" sz="1300" dirty="0"/>
              <a:t>et al.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300" dirty="0" smtClean="0"/>
              <a:t>The </a:t>
            </a:r>
            <a:r>
              <a:rPr lang="en-US" sz="1300" dirty="0"/>
              <a:t>gut microbiome in cardio-metabolic health</a:t>
            </a:r>
            <a:r>
              <a:rPr lang="en-US" sz="1300" dirty="0" smtClean="0"/>
              <a:t>.</a:t>
            </a:r>
            <a:r>
              <a:rPr lang="en-US" sz="1300" dirty="0"/>
              <a:t> Genome Med. 2015 Mar 31;7(1):</a:t>
            </a:r>
            <a:r>
              <a:rPr lang="en-US" sz="1300" dirty="0" smtClean="0"/>
              <a:t>33</a:t>
            </a:r>
            <a:endParaRPr lang="cs-CZ" sz="13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300" dirty="0" err="1" smtClean="0"/>
              <a:t>Christakis</a:t>
            </a:r>
            <a:r>
              <a:rPr lang="cs-CZ" sz="1300" dirty="0" smtClean="0"/>
              <a:t>, NA. et al. </a:t>
            </a:r>
            <a:r>
              <a:rPr lang="en-US" sz="1300" dirty="0"/>
              <a:t>The Spread of Obesity in a Large </a:t>
            </a:r>
            <a:r>
              <a:rPr lang="en-US" sz="1300" dirty="0" smtClean="0"/>
              <a:t>Social</a:t>
            </a:r>
            <a:r>
              <a:rPr lang="cs-CZ" sz="1300" dirty="0" smtClean="0"/>
              <a:t> </a:t>
            </a:r>
            <a:r>
              <a:rPr lang="en-US" sz="1300" dirty="0" smtClean="0"/>
              <a:t>Network </a:t>
            </a:r>
            <a:r>
              <a:rPr lang="en-US" sz="1300" dirty="0"/>
              <a:t>over 32 </a:t>
            </a:r>
            <a:r>
              <a:rPr lang="en-US" sz="1300" dirty="0" smtClean="0"/>
              <a:t>Years</a:t>
            </a:r>
            <a:r>
              <a:rPr lang="cs-CZ" sz="1300" dirty="0" smtClean="0"/>
              <a:t>. </a:t>
            </a:r>
            <a:r>
              <a:rPr lang="cs-CZ" sz="1300" dirty="0"/>
              <a:t>N </a:t>
            </a:r>
            <a:r>
              <a:rPr lang="cs-CZ" sz="1300" dirty="0" err="1"/>
              <a:t>Engl</a:t>
            </a:r>
            <a:r>
              <a:rPr lang="cs-CZ" sz="1300" dirty="0"/>
              <a:t> J Med 2007;357:370-9</a:t>
            </a:r>
            <a:r>
              <a:rPr lang="cs-CZ" sz="13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300" dirty="0" err="1" smtClean="0"/>
              <a:t>Keith</a:t>
            </a:r>
            <a:r>
              <a:rPr lang="cs-CZ" sz="1300" dirty="0" smtClean="0"/>
              <a:t>, SW </a:t>
            </a:r>
            <a:r>
              <a:rPr lang="cs-CZ" sz="1300" dirty="0"/>
              <a:t>et al. </a:t>
            </a:r>
            <a:r>
              <a:rPr lang="en-US" sz="1300" dirty="0"/>
              <a:t>Putative contributors to the secular increase in obesity</a:t>
            </a:r>
            <a:r>
              <a:rPr lang="en-US" sz="1300" dirty="0" smtClean="0"/>
              <a:t>:</a:t>
            </a:r>
            <a:r>
              <a:rPr lang="cs-CZ" sz="1300" dirty="0" smtClean="0"/>
              <a:t> </a:t>
            </a:r>
            <a:r>
              <a:rPr lang="en-US" sz="1300" dirty="0" smtClean="0"/>
              <a:t>exploring </a:t>
            </a:r>
            <a:r>
              <a:rPr lang="en-US" sz="1300" dirty="0"/>
              <a:t>the roads less </a:t>
            </a:r>
            <a:r>
              <a:rPr lang="en-US" sz="1300" dirty="0" smtClean="0"/>
              <a:t>traveled</a:t>
            </a:r>
            <a:r>
              <a:rPr lang="cs-CZ" sz="1300" dirty="0" smtClean="0"/>
              <a:t>. </a:t>
            </a:r>
            <a:r>
              <a:rPr lang="en-US" sz="1300" dirty="0"/>
              <a:t>International Journal of Obesity (2006) 30, </a:t>
            </a:r>
            <a:r>
              <a:rPr lang="en-US" sz="1300" dirty="0" smtClean="0"/>
              <a:t>1585–1594</a:t>
            </a:r>
            <a:r>
              <a:rPr lang="cs-CZ" sz="13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300" dirty="0"/>
              <a:t>Lin Q, </a:t>
            </a:r>
            <a:r>
              <a:rPr lang="cs-CZ" sz="1300" dirty="0" err="1"/>
              <a:t>Yun</a:t>
            </a:r>
            <a:r>
              <a:rPr lang="cs-CZ" sz="1300" dirty="0"/>
              <a:t> Z</a:t>
            </a:r>
            <a:r>
              <a:rPr lang="cs-CZ" sz="1300" dirty="0" smtClean="0"/>
              <a:t>. </a:t>
            </a:r>
            <a:r>
              <a:rPr lang="cs-CZ" sz="1300" dirty="0" err="1" smtClean="0"/>
              <a:t>The</a:t>
            </a:r>
            <a:r>
              <a:rPr lang="cs-CZ" sz="1300" dirty="0" smtClean="0"/>
              <a:t> </a:t>
            </a:r>
            <a:r>
              <a:rPr lang="cs-CZ" sz="1300" dirty="0" err="1" smtClean="0"/>
              <a:t>Hypoxia-Inducible</a:t>
            </a:r>
            <a:r>
              <a:rPr lang="cs-CZ" sz="1300" dirty="0" smtClean="0"/>
              <a:t> </a:t>
            </a:r>
            <a:r>
              <a:rPr lang="cs-CZ" sz="1300" dirty="0" err="1" smtClean="0"/>
              <a:t>Factor</a:t>
            </a:r>
            <a:r>
              <a:rPr lang="cs-CZ" sz="1300" dirty="0" smtClean="0"/>
              <a:t> </a:t>
            </a:r>
            <a:r>
              <a:rPr lang="cs-CZ" sz="1300" dirty="0" err="1" smtClean="0"/>
              <a:t>Pathway</a:t>
            </a:r>
            <a:r>
              <a:rPr lang="cs-CZ" sz="1300" dirty="0" smtClean="0"/>
              <a:t> in </a:t>
            </a:r>
            <a:r>
              <a:rPr lang="cs-CZ" sz="1300" dirty="0" err="1" smtClean="0"/>
              <a:t>Adipocytes</a:t>
            </a:r>
            <a:r>
              <a:rPr lang="cs-CZ" sz="1300" dirty="0" smtClean="0"/>
              <a:t>: </a:t>
            </a:r>
            <a:r>
              <a:rPr lang="cs-CZ" sz="1300" dirty="0" err="1" smtClean="0"/>
              <a:t>The</a:t>
            </a:r>
            <a:r>
              <a:rPr lang="cs-CZ" sz="1300" dirty="0" smtClean="0"/>
              <a:t> Role </a:t>
            </a:r>
            <a:r>
              <a:rPr lang="cs-CZ" sz="1300" dirty="0" err="1" smtClean="0"/>
              <a:t>of</a:t>
            </a:r>
            <a:r>
              <a:rPr lang="cs-CZ" sz="1300" dirty="0" smtClean="0"/>
              <a:t> HIF-2 in </a:t>
            </a:r>
            <a:r>
              <a:rPr lang="cs-CZ" sz="1300" dirty="0" err="1" smtClean="0"/>
              <a:t>Adipose</a:t>
            </a:r>
            <a:r>
              <a:rPr lang="cs-CZ" sz="1300" dirty="0" smtClean="0"/>
              <a:t> </a:t>
            </a:r>
            <a:r>
              <a:rPr lang="cs-CZ" sz="1300" dirty="0" err="1" smtClean="0"/>
              <a:t>Inflammation</a:t>
            </a:r>
            <a:r>
              <a:rPr lang="cs-CZ" sz="1300" dirty="0" smtClean="0"/>
              <a:t> and </a:t>
            </a:r>
            <a:r>
              <a:rPr lang="cs-CZ" sz="1300" dirty="0" err="1" smtClean="0"/>
              <a:t>Hypertrophic</a:t>
            </a:r>
            <a:r>
              <a:rPr lang="cs-CZ" sz="1300" dirty="0" smtClean="0"/>
              <a:t> </a:t>
            </a:r>
            <a:r>
              <a:rPr lang="cs-CZ" sz="1300" dirty="0" err="1" smtClean="0"/>
              <a:t>Cardiomyopathy</a:t>
            </a:r>
            <a:r>
              <a:rPr lang="cs-CZ" sz="1300" dirty="0" smtClean="0"/>
              <a:t>.</a:t>
            </a:r>
            <a:r>
              <a:rPr lang="cs-CZ" sz="1300" dirty="0"/>
              <a:t> Front </a:t>
            </a:r>
            <a:r>
              <a:rPr lang="cs-CZ" sz="1300" dirty="0" err="1"/>
              <a:t>Endocrinol</a:t>
            </a:r>
            <a:r>
              <a:rPr lang="cs-CZ" sz="1300" dirty="0"/>
              <a:t> (Lausanne). 2015 </a:t>
            </a:r>
            <a:r>
              <a:rPr lang="cs-CZ" sz="1300" dirty="0" err="1"/>
              <a:t>Mar</a:t>
            </a:r>
            <a:r>
              <a:rPr lang="cs-CZ" sz="1300" dirty="0"/>
              <a:t> </a:t>
            </a:r>
            <a:r>
              <a:rPr lang="cs-CZ" sz="1300" dirty="0" smtClean="0"/>
              <a:t>23;6:39</a:t>
            </a:r>
            <a:endParaRPr lang="cs-CZ" sz="13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300" dirty="0" err="1" smtClean="0"/>
              <a:t>Ahrens</a:t>
            </a:r>
            <a:r>
              <a:rPr lang="cs-CZ" sz="1300" dirty="0" smtClean="0"/>
              <a:t>, W . Et al. </a:t>
            </a:r>
            <a:r>
              <a:rPr lang="en-US" sz="1300" dirty="0"/>
              <a:t>Metabolic syndrome in young children: definitions </a:t>
            </a:r>
            <a:r>
              <a:rPr lang="en-US" sz="1300" dirty="0" smtClean="0"/>
              <a:t>and</a:t>
            </a:r>
            <a:r>
              <a:rPr lang="cs-CZ" sz="1300" dirty="0" smtClean="0"/>
              <a:t> </a:t>
            </a:r>
            <a:r>
              <a:rPr lang="en-US" sz="1300" dirty="0" smtClean="0"/>
              <a:t>results </a:t>
            </a:r>
            <a:r>
              <a:rPr lang="en-US" sz="1300" dirty="0"/>
              <a:t>of the IDEFICS </a:t>
            </a:r>
            <a:r>
              <a:rPr lang="en-US" sz="1300" dirty="0" smtClean="0"/>
              <a:t>study</a:t>
            </a:r>
            <a:r>
              <a:rPr lang="cs-CZ" sz="1300" dirty="0" smtClean="0"/>
              <a:t>. </a:t>
            </a:r>
            <a:r>
              <a:rPr lang="en-US" sz="1300" dirty="0"/>
              <a:t>International Journal of Obesity (2014) 38, </a:t>
            </a:r>
            <a:r>
              <a:rPr lang="en-US" sz="1300" dirty="0" smtClean="0"/>
              <a:t>S4–S14</a:t>
            </a:r>
            <a:endParaRPr lang="cs-CZ" sz="13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300" dirty="0" err="1" smtClean="0"/>
              <a:t>Paneni</a:t>
            </a:r>
            <a:r>
              <a:rPr lang="cs-CZ" sz="1300" dirty="0" smtClean="0"/>
              <a:t>, F. </a:t>
            </a:r>
            <a:r>
              <a:rPr lang="en-US" sz="1300" dirty="0"/>
              <a:t>Role of oxidative stress in endothelial insulin </a:t>
            </a:r>
            <a:r>
              <a:rPr lang="en-US" sz="1300" dirty="0" smtClean="0"/>
              <a:t>resistance</a:t>
            </a:r>
            <a:r>
              <a:rPr lang="cs-CZ" sz="1300" dirty="0" smtClean="0"/>
              <a:t>. </a:t>
            </a:r>
            <a:r>
              <a:rPr lang="en-US" sz="1300" dirty="0"/>
              <a:t>World J Diabetes 2015 March 15; 6(2): </a:t>
            </a:r>
            <a:r>
              <a:rPr lang="en-US" sz="1300" dirty="0" smtClean="0"/>
              <a:t>326-332</a:t>
            </a:r>
            <a:endParaRPr lang="cs-CZ" sz="13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300" dirty="0"/>
          </a:p>
        </p:txBody>
      </p:sp>
    </p:spTree>
    <p:extLst>
      <p:ext uri="{BB962C8B-B14F-4D97-AF65-F5344CB8AC3E}">
        <p14:creationId xmlns:p14="http://schemas.microsoft.com/office/powerpoint/2010/main" val="648226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/>
          <p:nvPr/>
        </p:nvSpPr>
        <p:spPr>
          <a:xfrm>
            <a:off x="4716016" y="4509120"/>
            <a:ext cx="4680520" cy="1512168"/>
          </a:xfrm>
          <a:prstGeom prst="rect">
            <a:avLst/>
          </a:prstGeom>
          <a:solidFill>
            <a:schemeClr val="accent6">
              <a:lumMod val="75000"/>
              <a:alpha val="83000"/>
            </a:scheme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Obdélník 2"/>
          <p:cNvSpPr/>
          <p:nvPr/>
        </p:nvSpPr>
        <p:spPr>
          <a:xfrm rot="5400000">
            <a:off x="-2347600" y="3472344"/>
            <a:ext cx="5733256" cy="103805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68000">
                <a:schemeClr val="accent6">
                  <a:lumMod val="75000"/>
                </a:schemeClr>
              </a:gs>
              <a:gs pos="8900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90000" tIns="252000" bIns="144000" rtlCol="0" anchor="ctr"/>
          <a:lstStyle/>
          <a:p>
            <a:pPr algn="ctr"/>
            <a:endParaRPr lang="cs-CZ" dirty="0"/>
          </a:p>
        </p:txBody>
      </p:sp>
      <p:pic>
        <p:nvPicPr>
          <p:cNvPr id="7" name="Obrázek 6" descr="WH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27785" y="1"/>
            <a:ext cx="4824536" cy="1375882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1259632" y="1570722"/>
            <a:ext cx="7488833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cs-CZ" sz="2800" b="1" dirty="0" smtClean="0"/>
              <a:t>Nadváha a obezita je abnormální nebo nadměrné ukládaní tuků, které významně ovlivňuje zdraví</a:t>
            </a:r>
          </a:p>
          <a:p>
            <a:pPr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tabLst>
                <a:tab pos="185738" algn="l"/>
              </a:tabLst>
            </a:pPr>
            <a:endParaRPr lang="cs-CZ" sz="2800" dirty="0" smtClean="0"/>
          </a:p>
          <a:p>
            <a:pPr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tabLst>
                <a:tab pos="185738" algn="l"/>
              </a:tabLst>
            </a:pPr>
            <a:r>
              <a:rPr lang="cs-CZ" sz="2800" dirty="0" smtClean="0"/>
              <a:t>Ke klasifikaci obezity se nejčastěji využívá jednoduchého indexu BMI</a:t>
            </a:r>
          </a:p>
          <a:p>
            <a:pPr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tabLst>
                <a:tab pos="185738" algn="l"/>
              </a:tabLst>
            </a:pPr>
            <a:endParaRPr lang="cs-CZ" sz="2800" dirty="0" smtClean="0"/>
          </a:p>
          <a:p>
            <a:pPr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tabLst>
                <a:tab pos="185738" algn="l"/>
              </a:tabLst>
            </a:pPr>
            <a:r>
              <a:rPr lang="cs-CZ" sz="2800" dirty="0" smtClean="0"/>
              <a:t> </a:t>
            </a:r>
            <a:r>
              <a:rPr lang="cs-CZ" sz="2800" b="1" dirty="0" smtClean="0">
                <a:ln w="1905"/>
                <a:gradFill>
                  <a:gsLst>
                    <a:gs pos="0">
                      <a:srgbClr val="6E386F"/>
                    </a:gs>
                    <a:gs pos="78000">
                      <a:srgbClr val="CC4CCF"/>
                    </a:gs>
                    <a:gs pos="100000">
                      <a:srgbClr val="FFF1E9"/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nadváha</a:t>
            </a:r>
            <a:r>
              <a:rPr lang="cs-CZ" sz="2800" dirty="0" smtClean="0"/>
              <a:t> 	– BMI </a:t>
            </a:r>
            <a:r>
              <a:rPr lang="cs-CZ" sz="2800" dirty="0" smtClean="0">
                <a:sym typeface="Symbol"/>
              </a:rPr>
              <a:t> 25</a:t>
            </a:r>
            <a:endParaRPr lang="cs-CZ" sz="2800" dirty="0" smtClean="0"/>
          </a:p>
          <a:p>
            <a:pPr algn="just">
              <a:spcAft>
                <a:spcPts val="1200"/>
              </a:spcAft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  <a:tabLst>
                <a:tab pos="185738" algn="l"/>
              </a:tabLst>
            </a:pPr>
            <a:r>
              <a:rPr lang="cs-CZ" sz="2800" dirty="0" smtClean="0"/>
              <a:t> </a:t>
            </a:r>
            <a:r>
              <a:rPr lang="cs-CZ" sz="2800" b="1" dirty="0" smtClean="0">
                <a:ln w="1905"/>
                <a:gradFill>
                  <a:gsLst>
                    <a:gs pos="0">
                      <a:srgbClr val="A50000"/>
                    </a:gs>
                    <a:gs pos="78000">
                      <a:srgbClr val="FF0019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obezita</a:t>
            </a:r>
            <a:r>
              <a:rPr lang="cs-CZ" sz="2800" dirty="0" smtClean="0">
                <a:gradFill>
                  <a:gsLst>
                    <a:gs pos="0">
                      <a:srgbClr val="A50000"/>
                    </a:gs>
                    <a:gs pos="78000">
                      <a:srgbClr val="FF0019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</a:gradFill>
              </a:rPr>
              <a:t> 	</a:t>
            </a:r>
            <a:r>
              <a:rPr lang="cs-CZ" sz="2800" dirty="0" smtClean="0"/>
              <a:t>– BMI </a:t>
            </a:r>
            <a:r>
              <a:rPr lang="cs-CZ" sz="2800" dirty="0" smtClean="0">
                <a:sym typeface="Symbol"/>
              </a:rPr>
              <a:t> 30</a:t>
            </a:r>
            <a:endParaRPr lang="cs-CZ" sz="2800" b="1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159752" y="2276872"/>
            <a:ext cx="696024" cy="4320480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r>
              <a:rPr lang="cs-CZ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DEFINICE</a:t>
            </a:r>
            <a:endParaRPr lang="en-US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5220072" y="4941168"/>
            <a:ext cx="13035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BMI =</a:t>
            </a:r>
            <a:endParaRPr lang="en-US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8007407" y="4983559"/>
            <a:ext cx="1136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[kg/m</a:t>
            </a:r>
            <a:r>
              <a:rPr lang="cs-CZ" sz="2400" baseline="30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r>
              <a:rPr lang="cs-CZ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]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12" name="Přímá spojovací čára 11"/>
          <p:cNvCxnSpPr/>
          <p:nvPr/>
        </p:nvCxnSpPr>
        <p:spPr>
          <a:xfrm>
            <a:off x="6529864" y="5250384"/>
            <a:ext cx="1440160" cy="0"/>
          </a:xfrm>
          <a:prstGeom prst="line">
            <a:avLst/>
          </a:prstGeom>
          <a:ln w="28575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6804248" y="5199583"/>
            <a:ext cx="9685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výška</a:t>
            </a:r>
            <a:r>
              <a:rPr lang="cs-CZ" sz="2400" baseline="30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556890" y="4839543"/>
            <a:ext cx="13994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hmotnost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8101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 rot="5400000">
            <a:off x="-2347600" y="3472344"/>
            <a:ext cx="5733256" cy="103805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68000">
                <a:schemeClr val="accent6">
                  <a:lumMod val="75000"/>
                </a:schemeClr>
              </a:gs>
              <a:gs pos="8900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90000" tIns="252000" bIns="144000" rtlCol="0" anchor="ctr"/>
          <a:lstStyle/>
          <a:p>
            <a:pPr algn="ctr"/>
            <a:endParaRPr lang="cs-CZ" dirty="0"/>
          </a:p>
        </p:txBody>
      </p:sp>
      <p:pic>
        <p:nvPicPr>
          <p:cNvPr id="7" name="Obrázek 6" descr="WH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27785" y="1"/>
            <a:ext cx="4824536" cy="1375882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59752" y="1196752"/>
            <a:ext cx="696024" cy="5661248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lvl="1"/>
            <a:r>
              <a:rPr lang="cs-CZ" sz="2800" b="1" spc="-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KLASIFIKACE</a:t>
            </a:r>
            <a:endParaRPr lang="en-US" sz="2800" b="1" spc="-5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3" name="Tabulka 12"/>
          <p:cNvGraphicFramePr>
            <a:graphicFrameLocks noGrp="1"/>
          </p:cNvGraphicFramePr>
          <p:nvPr/>
        </p:nvGraphicFramePr>
        <p:xfrm>
          <a:off x="1403648" y="1814160"/>
          <a:ext cx="3456383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5624"/>
                <a:gridCol w="695624"/>
                <a:gridCol w="2065135"/>
              </a:tblGrid>
              <a:tr h="185420">
                <a:tc gridSpan="2">
                  <a:txBody>
                    <a:bodyPr/>
                    <a:lstStyle/>
                    <a:p>
                      <a:pPr algn="ctr"/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BMI</a:t>
                      </a: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[kg/m</a:t>
                      </a:r>
                      <a:r>
                        <a:rPr lang="cs-CZ" sz="1800" b="1" kern="1200" baseline="300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cs-CZ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]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klasifikace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od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do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18,5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podváha</a:t>
                      </a:r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18,5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normální váha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25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nadváha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30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obezita I. stupně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35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obezita II. stupně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40</a:t>
                      </a:r>
                      <a:endParaRPr 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obezita III. Stupně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" name="TextovéPole 20"/>
          <p:cNvSpPr txBox="1"/>
          <p:nvPr/>
        </p:nvSpPr>
        <p:spPr>
          <a:xfrm>
            <a:off x="5292080" y="1696740"/>
            <a:ext cx="385192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Definice</a:t>
            </a:r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cs-CZ" sz="2400" b="1" dirty="0" smtClean="0">
                <a:ln w="1905"/>
                <a:gradFill>
                  <a:gsLst>
                    <a:gs pos="0">
                      <a:srgbClr val="A50000"/>
                    </a:gs>
                    <a:gs pos="78000">
                      <a:srgbClr val="FF0019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obezity</a:t>
            </a:r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cs-CZ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podle</a:t>
            </a:r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cs-CZ" sz="24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národnosti:</a:t>
            </a:r>
          </a:p>
          <a:p>
            <a:r>
              <a:rPr lang="cs-CZ" sz="2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Kavkazský typ 	</a:t>
            </a:r>
            <a:r>
              <a:rPr lang="cs-CZ" sz="2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Symbol"/>
              </a:rPr>
              <a:t> 30 kg/m</a:t>
            </a:r>
            <a:r>
              <a:rPr lang="cs-CZ" sz="2400" baseline="300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Symbol"/>
              </a:rPr>
              <a:t>2</a:t>
            </a:r>
          </a:p>
          <a:p>
            <a:r>
              <a:rPr lang="cs-CZ" sz="2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Symbol"/>
              </a:rPr>
              <a:t>Čína		 28 kg/m</a:t>
            </a:r>
            <a:r>
              <a:rPr lang="cs-CZ" sz="2400" baseline="300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Symbol"/>
              </a:rPr>
              <a:t>2</a:t>
            </a:r>
            <a:endParaRPr lang="cs-CZ" sz="240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sym typeface="Symbol"/>
            </a:endParaRPr>
          </a:p>
          <a:p>
            <a:r>
              <a:rPr lang="cs-CZ" sz="2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Symbol"/>
              </a:rPr>
              <a:t>Japonsko	 25 kg/m</a:t>
            </a:r>
            <a:r>
              <a:rPr lang="cs-CZ" sz="2400" baseline="300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Symbol"/>
              </a:rPr>
              <a:t>2</a:t>
            </a:r>
            <a:endParaRPr lang="cs-CZ" sz="240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sym typeface="Symbol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1259632" y="5013176"/>
            <a:ext cx="4560992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i="1" u="sng" dirty="0" smtClean="0"/>
              <a:t>Doplňující klasifikace:</a:t>
            </a:r>
          </a:p>
          <a:p>
            <a:r>
              <a:rPr lang="cs-CZ" dirty="0" smtClean="0"/>
              <a:t>Vážná obezita – jakékoliv BMI </a:t>
            </a:r>
            <a:r>
              <a:rPr lang="cs-CZ" dirty="0" smtClean="0">
                <a:sym typeface="Symbol"/>
              </a:rPr>
              <a:t> 40 </a:t>
            </a:r>
            <a:r>
              <a:rPr lang="cs-CZ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Symbol"/>
              </a:rPr>
              <a:t>kg/m</a:t>
            </a:r>
            <a:r>
              <a:rPr lang="cs-CZ" baseline="300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Symbol"/>
              </a:rPr>
              <a:t>2</a:t>
            </a:r>
          </a:p>
          <a:p>
            <a:r>
              <a:rPr lang="cs-CZ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Symbol"/>
              </a:rPr>
              <a:t>Morbidní obezita -  40 kg/m</a:t>
            </a:r>
            <a:r>
              <a:rPr lang="cs-CZ" baseline="300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Symbol"/>
              </a:rPr>
              <a:t>2 </a:t>
            </a:r>
            <a:r>
              <a:rPr lang="cs-CZ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Symbol"/>
              </a:rPr>
              <a:t> </a:t>
            </a:r>
            <a:r>
              <a:rPr lang="cs-CZ" dirty="0" smtClean="0"/>
              <a:t>BMI </a:t>
            </a:r>
            <a:r>
              <a:rPr lang="cs-CZ" dirty="0" smtClean="0">
                <a:sym typeface="Symbol"/>
              </a:rPr>
              <a:t>&lt; 45 </a:t>
            </a:r>
            <a:r>
              <a:rPr lang="cs-CZ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Symbol"/>
              </a:rPr>
              <a:t>kg/m</a:t>
            </a:r>
            <a:r>
              <a:rPr lang="cs-CZ" baseline="300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Symbol"/>
              </a:rPr>
              <a:t>2</a:t>
            </a:r>
          </a:p>
          <a:p>
            <a:r>
              <a:rPr lang="cs-CZ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Symbol"/>
              </a:rPr>
              <a:t>Super obezita - </a:t>
            </a:r>
            <a:r>
              <a:rPr lang="cs-CZ" dirty="0" smtClean="0"/>
              <a:t>BMI </a:t>
            </a:r>
            <a:r>
              <a:rPr lang="cs-CZ" dirty="0" smtClean="0">
                <a:sym typeface="Symbol"/>
              </a:rPr>
              <a:t> 45 </a:t>
            </a:r>
            <a:r>
              <a:rPr lang="cs-CZ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Symbol"/>
              </a:rPr>
              <a:t>kg/m</a:t>
            </a:r>
            <a:r>
              <a:rPr lang="cs-CZ" baseline="300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sym typeface="Symbol"/>
              </a:rPr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01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 rot="5400000">
            <a:off x="-2347600" y="3472344"/>
            <a:ext cx="5733256" cy="103805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68000">
                <a:schemeClr val="accent6">
                  <a:lumMod val="75000"/>
                </a:schemeClr>
              </a:gs>
              <a:gs pos="8900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90000" tIns="252000" bIns="144000" rtlCol="0" anchor="ctr"/>
          <a:lstStyle/>
          <a:p>
            <a:pPr algn="ctr"/>
            <a:endParaRPr lang="cs-CZ" dirty="0"/>
          </a:p>
        </p:txBody>
      </p:sp>
      <p:pic>
        <p:nvPicPr>
          <p:cNvPr id="7" name="Obrázek 6" descr="WH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27785" y="1"/>
            <a:ext cx="4824536" cy="1375882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59752" y="1196752"/>
            <a:ext cx="696024" cy="5661248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lvl="1"/>
            <a:r>
              <a:rPr lang="cs-CZ" sz="2800" b="1" spc="-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KLASIFIKACE</a:t>
            </a:r>
            <a:endParaRPr lang="en-US" sz="2800" b="1" spc="-5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1772816"/>
            <a:ext cx="7658100" cy="478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ovéPole 9"/>
          <p:cNvSpPr txBox="1"/>
          <p:nvPr/>
        </p:nvSpPr>
        <p:spPr>
          <a:xfrm>
            <a:off x="1691680" y="1412776"/>
            <a:ext cx="8659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Chlapci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01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 rot="5400000">
            <a:off x="-2347600" y="3472344"/>
            <a:ext cx="5733256" cy="103805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68000">
                <a:schemeClr val="accent6">
                  <a:lumMod val="75000"/>
                </a:schemeClr>
              </a:gs>
              <a:gs pos="8900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lIns="90000" tIns="252000" bIns="144000" rtlCol="0" anchor="ctr"/>
          <a:lstStyle/>
          <a:p>
            <a:pPr algn="ctr"/>
            <a:endParaRPr lang="cs-CZ" dirty="0"/>
          </a:p>
        </p:txBody>
      </p:sp>
      <p:pic>
        <p:nvPicPr>
          <p:cNvPr id="7" name="Obrázek 6" descr="WH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27785" y="1"/>
            <a:ext cx="4824536" cy="1375882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59752" y="1196752"/>
            <a:ext cx="696024" cy="5661248"/>
          </a:xfrm>
          <a:prstGeom prst="rect">
            <a:avLst/>
          </a:prstGeom>
          <a:noFill/>
        </p:spPr>
        <p:txBody>
          <a:bodyPr vert="wordArtVert" wrap="square" rtlCol="0">
            <a:spAutoFit/>
          </a:bodyPr>
          <a:lstStyle/>
          <a:p>
            <a:pPr lvl="1"/>
            <a:r>
              <a:rPr lang="cs-CZ" sz="2800" b="1" spc="-5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KLASIFIKACE</a:t>
            </a:r>
            <a:endParaRPr lang="en-US" sz="2800" b="1" spc="-5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792560"/>
            <a:ext cx="7686675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/>
        </p:nvSpPr>
        <p:spPr>
          <a:xfrm>
            <a:off x="1691680" y="1412776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Dívky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01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043608" y="0"/>
            <a:ext cx="8100392" cy="103805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68000">
                <a:schemeClr val="accent6">
                  <a:lumMod val="75000"/>
                </a:schemeClr>
              </a:gs>
              <a:gs pos="8900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203848" y="139279"/>
            <a:ext cx="283846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MORTALITA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5362" name="Picture 2" descr="http://upload.wikimedia.org/wikipedia/commons/e/e7/MenBMIMor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052737"/>
            <a:ext cx="3635896" cy="2855938"/>
          </a:xfrm>
          <a:prstGeom prst="rect">
            <a:avLst/>
          </a:prstGeom>
          <a:noFill/>
        </p:spPr>
      </p:pic>
      <p:pic>
        <p:nvPicPr>
          <p:cNvPr id="15364" name="Picture 4" descr="http://upload.wikimedia.org/wikipedia/commons/a/ad/WomenBMIMor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3966877"/>
            <a:ext cx="3759047" cy="2891123"/>
          </a:xfrm>
          <a:prstGeom prst="rect">
            <a:avLst/>
          </a:prstGeom>
          <a:noFill/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6024" y="1124744"/>
            <a:ext cx="3923928" cy="5718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8101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043608" y="0"/>
            <a:ext cx="8100392" cy="103805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68000">
                <a:schemeClr val="accent6">
                  <a:lumMod val="75000"/>
                </a:schemeClr>
              </a:gs>
              <a:gs pos="8900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203848" y="139279"/>
            <a:ext cx="284481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MORBIDITA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23529" y="1340768"/>
            <a:ext cx="8424936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Kardiologie </a:t>
            </a:r>
            <a:r>
              <a:rPr lang="cs-CZ" sz="2400" dirty="0" smtClean="0"/>
              <a:t>– ischemická choroba srdeční (</a:t>
            </a:r>
            <a:r>
              <a:rPr lang="cs-CZ" sz="2400" dirty="0" err="1" smtClean="0"/>
              <a:t>angina</a:t>
            </a:r>
            <a:r>
              <a:rPr lang="cs-CZ" sz="2400" dirty="0" smtClean="0"/>
              <a:t> </a:t>
            </a:r>
            <a:r>
              <a:rPr lang="cs-CZ" sz="2400" dirty="0" err="1" smtClean="0"/>
              <a:t>pectoris</a:t>
            </a:r>
            <a:r>
              <a:rPr lang="cs-CZ" sz="2400" dirty="0" smtClean="0"/>
              <a:t>, IM), 	kongestivní srdeční selhání, hypertenze, abnormální 	hodnoty cholesterolu, hluboká žilní trombóza, plicní 	</a:t>
            </a:r>
            <a:r>
              <a:rPr lang="cs-CZ" sz="2400" dirty="0" err="1" smtClean="0"/>
              <a:t>embolizace</a:t>
            </a:r>
            <a:endParaRPr lang="cs-CZ" sz="2400" dirty="0" smtClean="0"/>
          </a:p>
          <a:p>
            <a:pPr algn="just">
              <a:spcAft>
                <a:spcPts val="1200"/>
              </a:spcAft>
            </a:pPr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Endokrinologie a reprodukční medicína </a:t>
            </a:r>
            <a:r>
              <a:rPr lang="cs-CZ" sz="2400" dirty="0" smtClean="0"/>
              <a:t>– diabetes </a:t>
            </a:r>
            <a:r>
              <a:rPr lang="cs-CZ" sz="2400" dirty="0" err="1" smtClean="0"/>
              <a:t>mellitus</a:t>
            </a:r>
            <a:r>
              <a:rPr lang="cs-CZ" sz="2400" dirty="0" smtClean="0"/>
              <a:t>, 	</a:t>
            </a:r>
            <a:r>
              <a:rPr lang="cs-CZ" sz="2400" dirty="0" err="1" smtClean="0"/>
              <a:t>polycystický</a:t>
            </a:r>
            <a:r>
              <a:rPr lang="cs-CZ" sz="2400" dirty="0" smtClean="0"/>
              <a:t> ovariální syndrom, neplodnost, těhotenské 	komplikace, postižení plodu</a:t>
            </a:r>
          </a:p>
          <a:p>
            <a:pPr algn="just">
              <a:spcAft>
                <a:spcPts val="1200"/>
              </a:spcAft>
            </a:pPr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Neurologie</a:t>
            </a:r>
            <a:r>
              <a:rPr lang="cs-CZ" sz="2400" dirty="0" smtClean="0"/>
              <a:t> – mozková příhoda, syndrom karpálního syndromu, 	demence, migrény</a:t>
            </a:r>
          </a:p>
          <a:p>
            <a:pPr algn="just">
              <a:spcAft>
                <a:spcPts val="1200"/>
              </a:spcAft>
            </a:pPr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Psychiatrie</a:t>
            </a:r>
            <a:r>
              <a:rPr lang="cs-CZ" sz="2400" dirty="0" smtClean="0"/>
              <a:t> – deprese u žen, sociální stigmatizace</a:t>
            </a:r>
          </a:p>
          <a:p>
            <a:pPr algn="just">
              <a:spcAft>
                <a:spcPts val="1200"/>
              </a:spcAft>
            </a:pPr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Revmatologie a ortopedie </a:t>
            </a:r>
            <a:r>
              <a:rPr lang="cs-CZ" sz="2400" dirty="0" smtClean="0"/>
              <a:t>– dna, </a:t>
            </a:r>
            <a:r>
              <a:rPr lang="cs-CZ" sz="2400" dirty="0" err="1" smtClean="0"/>
              <a:t>osteoartróza</a:t>
            </a:r>
            <a:r>
              <a:rPr lang="cs-CZ" sz="2400" dirty="0" smtClean="0"/>
              <a:t>, bolesti zad</a:t>
            </a:r>
          </a:p>
        </p:txBody>
      </p:sp>
    </p:spTree>
    <p:extLst>
      <p:ext uri="{BB962C8B-B14F-4D97-AF65-F5344CB8AC3E}">
        <p14:creationId xmlns:p14="http://schemas.microsoft.com/office/powerpoint/2010/main" val="388101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043608" y="0"/>
            <a:ext cx="8100392" cy="1038056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68000">
                <a:schemeClr val="accent6">
                  <a:lumMod val="75000"/>
                </a:schemeClr>
              </a:gs>
              <a:gs pos="89000">
                <a:schemeClr val="accent6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203848" y="139279"/>
            <a:ext cx="284481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MORBIDITA</a:t>
            </a:r>
            <a:endParaRPr lang="en-US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323528" y="1548075"/>
            <a:ext cx="842493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Dermatologie </a:t>
            </a:r>
            <a:r>
              <a:rPr lang="cs-CZ" sz="2400" dirty="0" smtClean="0"/>
              <a:t>– hirsutismus, intertrigo, celulitida, </a:t>
            </a:r>
            <a:r>
              <a:rPr lang="cs-CZ" sz="2400" dirty="0" err="1" smtClean="0"/>
              <a:t>lymfedém</a:t>
            </a:r>
            <a:r>
              <a:rPr lang="cs-CZ" sz="2400" dirty="0" smtClean="0"/>
              <a:t>, strie</a:t>
            </a:r>
          </a:p>
          <a:p>
            <a:pPr>
              <a:spcAft>
                <a:spcPts val="1200"/>
              </a:spcAft>
            </a:pPr>
            <a:r>
              <a:rPr lang="cs-CZ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Gastroistestinální</a:t>
            </a:r>
            <a:r>
              <a:rPr lang="cs-CZ" sz="2400" dirty="0" smtClean="0"/>
              <a:t> – </a:t>
            </a:r>
            <a:r>
              <a:rPr lang="cs-CZ" sz="2400" dirty="0" err="1" smtClean="0"/>
              <a:t>gastroesofageální</a:t>
            </a:r>
            <a:r>
              <a:rPr lang="cs-CZ" sz="2400" dirty="0" smtClean="0"/>
              <a:t> </a:t>
            </a:r>
            <a:r>
              <a:rPr lang="cs-CZ" sz="2400" dirty="0" err="1" smtClean="0"/>
              <a:t>reflux</a:t>
            </a:r>
            <a:r>
              <a:rPr lang="cs-CZ" sz="2400" dirty="0" smtClean="0"/>
              <a:t>, </a:t>
            </a:r>
            <a:r>
              <a:rPr lang="cs-CZ" sz="2400" dirty="0" err="1" smtClean="0"/>
              <a:t>cholelitiáza</a:t>
            </a:r>
            <a:r>
              <a:rPr lang="cs-CZ" sz="2400" dirty="0" smtClean="0"/>
              <a:t>, 	steatóza jater</a:t>
            </a:r>
          </a:p>
          <a:p>
            <a:pPr>
              <a:spcAft>
                <a:spcPts val="1200"/>
              </a:spcAft>
            </a:pPr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Onkologie </a:t>
            </a:r>
            <a:r>
              <a:rPr lang="cs-CZ" sz="2400" dirty="0" smtClean="0"/>
              <a:t>– jícen, </a:t>
            </a:r>
            <a:r>
              <a:rPr lang="cs-CZ" sz="2400" dirty="0" err="1" smtClean="0"/>
              <a:t>kolorektum</a:t>
            </a:r>
            <a:r>
              <a:rPr lang="cs-CZ" sz="2400" dirty="0" smtClean="0"/>
              <a:t>, pankreas, žlučník, </a:t>
            </a:r>
            <a:r>
              <a:rPr lang="cs-CZ" sz="2400" dirty="0" err="1" smtClean="0"/>
              <a:t>emdometrium</a:t>
            </a:r>
            <a:r>
              <a:rPr lang="cs-CZ" sz="2400" dirty="0" smtClean="0"/>
              <a:t>, 	ledviny, leukémie, melanom</a:t>
            </a:r>
          </a:p>
          <a:p>
            <a:pPr>
              <a:spcAft>
                <a:spcPts val="1200"/>
              </a:spcAft>
            </a:pPr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Plicní lékařství </a:t>
            </a:r>
            <a:r>
              <a:rPr lang="cs-CZ" sz="2400" dirty="0" smtClean="0"/>
              <a:t>– obstrukční spánková apnoe, astma, </a:t>
            </a:r>
            <a:r>
              <a:rPr lang="cs-CZ" sz="2400" dirty="0" err="1" smtClean="0"/>
              <a:t>Pickwickův</a:t>
            </a:r>
            <a:r>
              <a:rPr lang="cs-CZ" sz="2400" dirty="0" smtClean="0"/>
              <a:t> 	(hypoventilační) syndrom, zvýšené riziko komplikací během 	anestézie</a:t>
            </a:r>
          </a:p>
          <a:p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Urologie a </a:t>
            </a:r>
            <a:r>
              <a:rPr lang="cs-CZ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nefrologie</a:t>
            </a:r>
            <a:r>
              <a:rPr lang="cs-CZ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cs-CZ" sz="2400" dirty="0" smtClean="0"/>
              <a:t>– erektilní dysfunkce, močová inkontinence, 	chronické renální selhání, </a:t>
            </a:r>
            <a:r>
              <a:rPr lang="cs-CZ" sz="2400" dirty="0" err="1" smtClean="0"/>
              <a:t>hypogonadismus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8101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4651</TotalTime>
  <Words>1342</Words>
  <Application>Microsoft Office PowerPoint</Application>
  <PresentationFormat>Předvádění na obrazovce (4:3)</PresentationFormat>
  <Paragraphs>240</Paragraphs>
  <Slides>26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Symbol</vt:lpstr>
      <vt:lpstr>Wingdings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BR102</dc:creator>
  <cp:lastModifiedBy>Halina Matějová</cp:lastModifiedBy>
  <cp:revision>174</cp:revision>
  <dcterms:created xsi:type="dcterms:W3CDTF">2015-04-09T14:45:38Z</dcterms:created>
  <dcterms:modified xsi:type="dcterms:W3CDTF">2016-05-03T13:07:20Z</dcterms:modified>
</cp:coreProperties>
</file>