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1" r:id="rId1"/>
  </p:sldMasterIdLst>
  <p:notesMasterIdLst>
    <p:notesMasterId r:id="rId15"/>
  </p:notesMasterIdLst>
  <p:sldIdLst>
    <p:sldId id="278" r:id="rId2"/>
    <p:sldId id="298" r:id="rId3"/>
    <p:sldId id="299" r:id="rId4"/>
    <p:sldId id="308" r:id="rId5"/>
    <p:sldId id="301" r:id="rId6"/>
    <p:sldId id="306" r:id="rId7"/>
    <p:sldId id="307" r:id="rId8"/>
    <p:sldId id="300" r:id="rId9"/>
    <p:sldId id="302" r:id="rId10"/>
    <p:sldId id="303" r:id="rId11"/>
    <p:sldId id="304" r:id="rId12"/>
    <p:sldId id="305" r:id="rId13"/>
    <p:sldId id="286" r:id="rId14"/>
  </p:sldIdLst>
  <p:sldSz cx="10080625" cy="7559675"/>
  <p:notesSz cx="7556500" cy="10691813"/>
  <p:defaultTextStyle>
    <a:defPPr>
      <a:defRPr lang="en-GB"/>
    </a:defPPr>
    <a:lvl1pPr algn="l" defTabSz="449263" rtl="0" fontAlgn="base">
      <a:spcBef>
        <a:spcPct val="0"/>
      </a:spcBef>
      <a:spcAft>
        <a:spcPct val="0"/>
      </a:spcAft>
      <a:defRPr kern="1200">
        <a:solidFill>
          <a:schemeClr val="tx1"/>
        </a:solidFill>
        <a:latin typeface="Verdana" panose="020B0604030504040204" pitchFamily="34" charset="0"/>
        <a:ea typeface="+mn-ea"/>
        <a:cs typeface="+mn-cs"/>
      </a:defRPr>
    </a:lvl1pPr>
    <a:lvl2pPr marL="430213" indent="-215900" algn="l" defTabSz="449263" rtl="0" fontAlgn="base">
      <a:spcBef>
        <a:spcPct val="0"/>
      </a:spcBef>
      <a:spcAft>
        <a:spcPct val="0"/>
      </a:spcAft>
      <a:defRPr kern="1200">
        <a:solidFill>
          <a:schemeClr val="tx1"/>
        </a:solidFill>
        <a:latin typeface="Verdana" panose="020B0604030504040204" pitchFamily="34" charset="0"/>
        <a:ea typeface="+mn-ea"/>
        <a:cs typeface="+mn-cs"/>
      </a:defRPr>
    </a:lvl2pPr>
    <a:lvl3pPr marL="646113" indent="-215900" algn="l" defTabSz="449263" rtl="0" fontAlgn="base">
      <a:spcBef>
        <a:spcPct val="0"/>
      </a:spcBef>
      <a:spcAft>
        <a:spcPct val="0"/>
      </a:spcAft>
      <a:defRPr kern="1200">
        <a:solidFill>
          <a:schemeClr val="tx1"/>
        </a:solidFill>
        <a:latin typeface="Verdana" panose="020B0604030504040204" pitchFamily="34" charset="0"/>
        <a:ea typeface="+mn-ea"/>
        <a:cs typeface="+mn-cs"/>
      </a:defRPr>
    </a:lvl3pPr>
    <a:lvl4pPr marL="862013" indent="-214313" algn="l" defTabSz="449263" rtl="0" fontAlgn="base">
      <a:spcBef>
        <a:spcPct val="0"/>
      </a:spcBef>
      <a:spcAft>
        <a:spcPct val="0"/>
      </a:spcAft>
      <a:defRPr kern="1200">
        <a:solidFill>
          <a:schemeClr val="tx1"/>
        </a:solidFill>
        <a:latin typeface="Verdana" panose="020B0604030504040204" pitchFamily="34" charset="0"/>
        <a:ea typeface="+mn-ea"/>
        <a:cs typeface="+mn-cs"/>
      </a:defRPr>
    </a:lvl4pPr>
    <a:lvl5pPr marL="1077913" indent="-215900" algn="l" defTabSz="449263"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350"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AutoShape 1"/>
          <p:cNvSpPr>
            <a:spLocks noChangeArrowheads="1"/>
          </p:cNvSpPr>
          <p:nvPr/>
        </p:nvSpPr>
        <p:spPr bwMode="auto">
          <a:xfrm>
            <a:off x="0" y="0"/>
            <a:ext cx="7556500"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9459" name="Rectangle 2"/>
          <p:cNvSpPr>
            <a:spLocks noGrp="1" noRot="1" noChangeAspect="1" noChangeArrowheads="1"/>
          </p:cNvSpPr>
          <p:nvPr>
            <p:ph type="sldImg"/>
          </p:nvPr>
        </p:nvSpPr>
        <p:spPr bwMode="auto">
          <a:xfrm>
            <a:off x="1312863" y="1027113"/>
            <a:ext cx="4930775"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282053319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Klepnutím lze upravit styl předlohy nadpisů.</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Klepnutím lze upravit styl předlohy podnadpisů.</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fld id="{DE41E3E8-3B5B-47EA-BDA6-0678975045E4}" type="slidenum">
              <a:rPr lang="cs-CZ" altLang="cs-CZ"/>
              <a:pPr/>
              <a:t>‹#›</a:t>
            </a:fld>
            <a:endParaRPr lang="cs-CZ" altLang="cs-CZ"/>
          </a:p>
        </p:txBody>
      </p:sp>
    </p:spTree>
    <p:extLst>
      <p:ext uri="{BB962C8B-B14F-4D97-AF65-F5344CB8AC3E}">
        <p14:creationId xmlns:p14="http://schemas.microsoft.com/office/powerpoint/2010/main" val="2972520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389367FE-4E68-4330-9CB5-847467921688}" type="slidenum">
              <a:rPr lang="cs-CZ" altLang="cs-CZ"/>
              <a:pPr/>
              <a:t>‹#›</a:t>
            </a:fld>
            <a:endParaRPr lang="cs-CZ" altLang="cs-CZ"/>
          </a:p>
        </p:txBody>
      </p:sp>
    </p:spTree>
    <p:extLst>
      <p:ext uri="{BB962C8B-B14F-4D97-AF65-F5344CB8AC3E}">
        <p14:creationId xmlns:p14="http://schemas.microsoft.com/office/powerpoint/2010/main" val="91749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fld id="{8A49777B-D5CC-459C-8932-A9372460ED63}" type="slidenum">
              <a:rPr lang="cs-CZ" altLang="cs-CZ"/>
              <a:pPr/>
              <a:t>‹#›</a:t>
            </a:fld>
            <a:endParaRPr lang="cs-CZ" altLang="cs-CZ"/>
          </a:p>
        </p:txBody>
      </p:sp>
    </p:spTree>
    <p:extLst>
      <p:ext uri="{BB962C8B-B14F-4D97-AF65-F5344CB8AC3E}">
        <p14:creationId xmlns:p14="http://schemas.microsoft.com/office/powerpoint/2010/main" val="64065671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45E3557E-C729-4653-84A2-43FD51D4EB73}" type="slidenum">
              <a:rPr lang="cs-CZ" altLang="cs-CZ"/>
              <a:pPr/>
              <a:t>‹#›</a:t>
            </a:fld>
            <a:endParaRPr lang="cs-CZ" altLang="cs-CZ"/>
          </a:p>
        </p:txBody>
      </p:sp>
    </p:spTree>
    <p:extLst>
      <p:ext uri="{BB962C8B-B14F-4D97-AF65-F5344CB8AC3E}">
        <p14:creationId xmlns:p14="http://schemas.microsoft.com/office/powerpoint/2010/main" val="407443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Klepnutím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Klepnutím lze upravit styl předlohy nadpisů.</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lvl1pPr>
          </a:lstStyle>
          <a:p>
            <a:fld id="{401FBA06-78F4-41B0-81D4-F374B14E6671}" type="slidenum">
              <a:rPr lang="cs-CZ" altLang="cs-CZ"/>
              <a:pPr/>
              <a:t>‹#›</a:t>
            </a:fld>
            <a:endParaRPr lang="cs-CZ" alt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extLst>
      <p:ext uri="{BB962C8B-B14F-4D97-AF65-F5344CB8AC3E}">
        <p14:creationId xmlns:p14="http://schemas.microsoft.com/office/powerpoint/2010/main" val="384675762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a:lstStyle>
            <a:lvl1pPr>
              <a:defRPr/>
            </a:lvl1pPr>
          </a:lstStyle>
          <a:p>
            <a:fld id="{2EEA8395-689C-42A3-9326-F87ADC3675CD}" type="slidenum">
              <a:rPr lang="cs-CZ" altLang="cs-CZ"/>
              <a:pPr/>
              <a:t>‹#›</a:t>
            </a:fld>
            <a:endParaRPr lang="cs-CZ" alt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32398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a:lstStyle>
            <a:lvl1pPr>
              <a:defRPr/>
            </a:lvl1pPr>
          </a:lstStyle>
          <a:p>
            <a:fld id="{A7B96140-D05F-41DB-8C78-4D56CE15A064}" type="slidenum">
              <a:rPr lang="cs-CZ" altLang="cs-CZ"/>
              <a:pPr/>
              <a:t>‹#›</a:t>
            </a:fld>
            <a:endParaRPr lang="cs-CZ" alt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75535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fld id="{F92BE5B9-5AB3-4482-9A8C-AF70419F9830}" type="slidenum">
              <a:rPr lang="cs-CZ" altLang="cs-CZ"/>
              <a:pPr/>
              <a:t>‹#›</a:t>
            </a:fld>
            <a:endParaRPr lang="cs-CZ" altLang="cs-CZ"/>
          </a:p>
        </p:txBody>
      </p:sp>
    </p:spTree>
    <p:extLst>
      <p:ext uri="{BB962C8B-B14F-4D97-AF65-F5344CB8AC3E}">
        <p14:creationId xmlns:p14="http://schemas.microsoft.com/office/powerpoint/2010/main" val="237474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fld id="{ABEA849D-A4A0-426D-B9A5-422DF6847790}" type="slidenum">
              <a:rPr lang="cs-CZ" altLang="cs-CZ"/>
              <a:pPr/>
              <a:t>‹#›</a:t>
            </a:fld>
            <a:endParaRPr lang="cs-CZ" altLang="cs-CZ"/>
          </a:p>
        </p:txBody>
      </p:sp>
    </p:spTree>
    <p:extLst>
      <p:ext uri="{BB962C8B-B14F-4D97-AF65-F5344CB8AC3E}">
        <p14:creationId xmlns:p14="http://schemas.microsoft.com/office/powerpoint/2010/main" val="263428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Klepnutím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fld id="{23F19565-B32C-492C-B59C-E43F0C1E0373}" type="slidenum">
              <a:rPr lang="cs-CZ" altLang="cs-CZ"/>
              <a:pPr/>
              <a:t>‹#›</a:t>
            </a:fld>
            <a:endParaRPr lang="cs-CZ" altLang="cs-CZ"/>
          </a:p>
        </p:txBody>
      </p:sp>
    </p:spTree>
    <p:extLst>
      <p:ext uri="{BB962C8B-B14F-4D97-AF65-F5344CB8AC3E}">
        <p14:creationId xmlns:p14="http://schemas.microsoft.com/office/powerpoint/2010/main" val="3860073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Klepnutím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Klepnutím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a:lstStyle>
            <a:lvl1pPr>
              <a:defRPr sz="3100"/>
            </a:lvl1pPr>
          </a:lstStyle>
          <a:p>
            <a:fld id="{668BFCA0-1B34-49B9-AC3D-224411517CAC}" type="slidenum">
              <a:rPr lang="cs-CZ" altLang="cs-CZ"/>
              <a:pPr/>
              <a:t>‹#›</a:t>
            </a:fld>
            <a:endParaRPr lang="cs-CZ" alt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extLst>
      <p:ext uri="{BB962C8B-B14F-4D97-AF65-F5344CB8AC3E}">
        <p14:creationId xmlns:p14="http://schemas.microsoft.com/office/powerpoint/2010/main" val="347966010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cs-CZ" altLang="cs-CZ" smtClean="0"/>
              <a:t>Klepnutím lze upravit styl předlohy nadpisů.</a:t>
            </a:r>
            <a:endParaRPr lang="en-US" altLang="cs-CZ"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wrap="square" lIns="100794" tIns="50397" rIns="100794" bIns="50397" numCol="1" anchor="ctr" anchorCtr="0" compatLnSpc="1">
            <a:prstTxWarp prst="textNoShape">
              <a:avLst/>
            </a:prstTxWarp>
            <a:normAutofit/>
          </a:bodyPr>
          <a:lstStyle>
            <a:lvl1pPr algn="ctr">
              <a:defRPr sz="1500" b="1">
                <a:solidFill>
                  <a:srgbClr val="FFFFFF"/>
                </a:solidFill>
              </a:defRPr>
            </a:lvl1pPr>
          </a:lstStyle>
          <a:p>
            <a:fld id="{3EA64A96-05FE-4EC0-A1CC-FA97725E3DD9}"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770" r:id="rId1"/>
    <p:sldLayoutId id="2147483766" r:id="rId2"/>
    <p:sldLayoutId id="2147483771" r:id="rId3"/>
    <p:sldLayoutId id="2147483772" r:id="rId4"/>
    <p:sldLayoutId id="2147483773" r:id="rId5"/>
    <p:sldLayoutId id="2147483767" r:id="rId6"/>
    <p:sldLayoutId id="2147483774" r:id="rId7"/>
    <p:sldLayoutId id="2147483768" r:id="rId8"/>
    <p:sldLayoutId id="2147483775" r:id="rId9"/>
    <p:sldLayoutId id="2147483769" r:id="rId10"/>
    <p:sldLayoutId id="2147483776"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anose="05000000000000000000"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anose="05020102010507070707"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anose="05000000000000000000"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anose="05000000000000000000"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anose="05000000000000000000"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psychclassics.asu.edu/Binet/binet1.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2Tvy_Pbe5NA" TargetMode="External"/><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03500" y="4451350"/>
            <a:ext cx="7140575" cy="2016125"/>
          </a:xfrm>
        </p:spPr>
        <p:txBody>
          <a:bodyPr>
            <a:normAutofit/>
          </a:bodyPr>
          <a:lstStyle/>
          <a:p>
            <a:pPr eaLnBrk="1" fontAlgn="auto" hangingPunct="1">
              <a:spcAft>
                <a:spcPts val="0"/>
              </a:spcAft>
              <a:defRPr/>
            </a:pPr>
            <a:r>
              <a:rPr lang="cs-CZ" sz="5400" dirty="0" smtClean="0"/>
              <a:t>Pedagogická Psychologie</a:t>
            </a:r>
            <a:endParaRPr lang="cs-CZ" sz="5400" b="1" dirty="0" smtClean="0"/>
          </a:p>
        </p:txBody>
      </p:sp>
      <p:sp>
        <p:nvSpPr>
          <p:cNvPr id="9219" name="Rectangle 3"/>
          <p:cNvSpPr>
            <a:spLocks noGrp="1" noChangeArrowheads="1"/>
          </p:cNvSpPr>
          <p:nvPr>
            <p:ph type="subTitle" idx="1"/>
          </p:nvPr>
        </p:nvSpPr>
        <p:spPr>
          <a:xfrm>
            <a:off x="2682875" y="6708775"/>
            <a:ext cx="6659563" cy="642938"/>
          </a:xfrm>
        </p:spPr>
        <p:txBody>
          <a:bodyPr/>
          <a:lstStyle/>
          <a:p>
            <a:pPr eaLnBrk="1" hangingPunct="1"/>
            <a:r>
              <a:rPr lang="cs-CZ" altLang="cs-CZ" dirty="0" smtClean="0"/>
              <a:t>Nadání; Kognitivní předpoklady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74688" y="252413"/>
            <a:ext cx="8990012" cy="1092200"/>
          </a:xfrm>
        </p:spPr>
        <p:txBody>
          <a:bodyPr/>
          <a:lstStyle/>
          <a:p>
            <a:pPr eaLnBrk="1" hangingPunct="1"/>
            <a:endParaRPr lang="cs-CZ" altLang="cs-CZ" smtClean="0"/>
          </a:p>
        </p:txBody>
      </p:sp>
      <p:sp>
        <p:nvSpPr>
          <p:cNvPr id="15363" name="Zástupný symbol pro obsah 2"/>
          <p:cNvSpPr>
            <a:spLocks noGrp="1"/>
          </p:cNvSpPr>
          <p:nvPr>
            <p:ph sz="quarter" idx="1"/>
          </p:nvPr>
        </p:nvSpPr>
        <p:spPr>
          <a:xfrm>
            <a:off x="674688" y="1763713"/>
            <a:ext cx="8990012" cy="4956175"/>
          </a:xfrm>
        </p:spPr>
        <p:txBody>
          <a:bodyPr/>
          <a:lstStyle/>
          <a:p>
            <a:pPr eaLnBrk="1" hangingPunct="1"/>
            <a:r>
              <a:rPr lang="cs-CZ" altLang="cs-CZ" smtClean="0"/>
              <a:t>Nestačí chápat intelektové schopnosti jako celek a hodnotit je jen pomocí souhrnného ukazatele - IQ. Mnohem důležitější je struktura intelektových schopností, případně dominování určité skupiny schopností, čímž vznikají různé typy žáků. Respektování individuálně typologických zvláštností je důležité pro plné využití žákových možností.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74688" y="252413"/>
            <a:ext cx="8990012" cy="1092200"/>
          </a:xfrm>
        </p:spPr>
        <p:txBody>
          <a:bodyPr/>
          <a:lstStyle/>
          <a:p>
            <a:pPr eaLnBrk="1" hangingPunct="1"/>
            <a:r>
              <a:rPr lang="cs-CZ" altLang="cs-CZ" smtClean="0"/>
              <a:t>Práce s nadanými - obohacování</a:t>
            </a:r>
          </a:p>
        </p:txBody>
      </p:sp>
      <p:sp>
        <p:nvSpPr>
          <p:cNvPr id="3" name="Zástupný symbol pro obsah 2"/>
          <p:cNvSpPr>
            <a:spLocks noGrp="1"/>
          </p:cNvSpPr>
          <p:nvPr>
            <p:ph sz="quarter" idx="1"/>
          </p:nvPr>
        </p:nvSpPr>
        <p:spPr>
          <a:xfrm>
            <a:off x="674688" y="1763713"/>
            <a:ext cx="8990012" cy="4956175"/>
          </a:xfrm>
        </p:spPr>
        <p:txBody>
          <a:bodyPr>
            <a:normAutofit fontScale="62500" lnSpcReduction="20000"/>
          </a:bodyPr>
          <a:lstStyle/>
          <a:p>
            <a:pPr eaLnBrk="1" hangingPunct="1">
              <a:defRPr/>
            </a:pPr>
            <a:r>
              <a:rPr lang="cs-CZ" dirty="0" smtClean="0"/>
              <a:t>rozšíření učiva jednoho předmětu o další témata (oproti běžným žákům)</a:t>
            </a:r>
          </a:p>
          <a:p>
            <a:pPr eaLnBrk="1" hangingPunct="1">
              <a:defRPr/>
            </a:pPr>
            <a:r>
              <a:rPr lang="cs-CZ" dirty="0" smtClean="0"/>
              <a:t>rozšíření učiva tak, aby postihovalo mezioborové vztahy, nutilo žáky propojovat poznatky z více předmětů</a:t>
            </a:r>
          </a:p>
          <a:p>
            <a:pPr eaLnBrk="1" hangingPunct="1">
              <a:defRPr/>
            </a:pPr>
            <a:r>
              <a:rPr lang="cs-CZ" dirty="0" smtClean="0"/>
              <a:t>prohloubení téhož učiva o  větší podrobnosti, detaily o probíraném tématu</a:t>
            </a:r>
          </a:p>
          <a:p>
            <a:pPr eaLnBrk="1" hangingPunct="1">
              <a:defRPr/>
            </a:pPr>
            <a:r>
              <a:rPr lang="cs-CZ" dirty="0" smtClean="0"/>
              <a:t>poskytnutí informací a témat, které nesouvisí s běžným školským učivem</a:t>
            </a:r>
          </a:p>
          <a:p>
            <a:pPr eaLnBrk="1" hangingPunct="1">
              <a:defRPr/>
            </a:pPr>
            <a:r>
              <a:rPr lang="cs-CZ" dirty="0" smtClean="0"/>
              <a:t>řešení problémových úloh, které </a:t>
            </a:r>
            <a:r>
              <a:rPr lang="cs-CZ" dirty="0" smtClean="0"/>
              <a:t>rozvíjejí </a:t>
            </a:r>
            <a:r>
              <a:rPr lang="cs-CZ" dirty="0" smtClean="0"/>
              <a:t>vyšší úrovně myšlení</a:t>
            </a:r>
          </a:p>
          <a:p>
            <a:pPr eaLnBrk="1" hangingPunct="1">
              <a:defRPr/>
            </a:pPr>
            <a:r>
              <a:rPr lang="cs-CZ" dirty="0" smtClean="0"/>
              <a:t>projektové vyučování založené na zpracování samostatných prací, ucelených projektů</a:t>
            </a:r>
          </a:p>
          <a:p>
            <a:pPr eaLnBrk="1" hangingPunct="1">
              <a:defRPr/>
            </a:pPr>
            <a:r>
              <a:rPr lang="cs-CZ" dirty="0" smtClean="0"/>
              <a:t>organizování školních soutěží, olympiád</a:t>
            </a:r>
          </a:p>
          <a:p>
            <a:pPr eaLnBrk="1" hangingPunct="1">
              <a:defRPr/>
            </a:pPr>
            <a:r>
              <a:rPr lang="cs-CZ" dirty="0" smtClean="0"/>
              <a:t>nabízení volitelných předmětů na základních  a středních školách</a:t>
            </a:r>
          </a:p>
          <a:p>
            <a:pPr eaLnBrk="1" hangingPunct="1">
              <a:defRPr/>
            </a:pPr>
            <a:r>
              <a:rPr lang="cs-CZ" dirty="0" smtClean="0"/>
              <a:t>zapojování žáků do zájmových kroužků organizovaných školou, ale vedených externisty</a:t>
            </a:r>
          </a:p>
          <a:p>
            <a:pPr eaLnBrk="1" hangingPunct="1">
              <a:defRPr/>
            </a:pPr>
            <a:r>
              <a:rPr lang="cs-CZ" dirty="0" smtClean="0"/>
              <a:t>u jednostranně nadaných žáků vytváří škola podpůrné programy, aby se u nich rozvíjely sociální dovednosti a předešlo se tak problémům ve vztazích k vrstevníkům i učitelům.</a:t>
            </a:r>
          </a:p>
          <a:p>
            <a:pPr eaLnBrk="1" hangingPunct="1">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674688" y="252413"/>
            <a:ext cx="8990012" cy="1092200"/>
          </a:xfrm>
        </p:spPr>
        <p:txBody>
          <a:bodyPr/>
          <a:lstStyle/>
          <a:p>
            <a:pPr eaLnBrk="1" hangingPunct="1"/>
            <a:r>
              <a:rPr lang="cs-CZ" altLang="cs-CZ" smtClean="0"/>
              <a:t>Práce s nadanými - akcelerování</a:t>
            </a:r>
          </a:p>
        </p:txBody>
      </p:sp>
      <p:sp>
        <p:nvSpPr>
          <p:cNvPr id="17411" name="Zástupný symbol pro obsah 2"/>
          <p:cNvSpPr>
            <a:spLocks noGrp="1"/>
          </p:cNvSpPr>
          <p:nvPr>
            <p:ph sz="quarter" idx="1"/>
          </p:nvPr>
        </p:nvSpPr>
        <p:spPr>
          <a:xfrm>
            <a:off x="674688" y="1763713"/>
            <a:ext cx="8990012" cy="4956175"/>
          </a:xfrm>
        </p:spPr>
        <p:txBody>
          <a:bodyPr/>
          <a:lstStyle/>
          <a:p>
            <a:pPr eaLnBrk="1" hangingPunct="1"/>
            <a:r>
              <a:rPr lang="cs-CZ" altLang="cs-CZ" smtClean="0"/>
              <a:t>předčasný vstup do školy, zahájení školní docházky dříve, než u běžné populace</a:t>
            </a:r>
          </a:p>
          <a:p>
            <a:pPr eaLnBrk="1" hangingPunct="1"/>
            <a:r>
              <a:rPr lang="cs-CZ" altLang="cs-CZ" smtClean="0"/>
              <a:t>absolvování některého předmětu ve vyšším ročníku, ostatní předměty standardně v kmenové třídě (dílčí akcelerace)</a:t>
            </a:r>
          </a:p>
          <a:p>
            <a:pPr eaLnBrk="1" hangingPunct="1"/>
            <a:r>
              <a:rPr lang="cs-CZ" altLang="cs-CZ" smtClean="0"/>
              <a:t>absolvování dvou ročníků najednou</a:t>
            </a:r>
          </a:p>
          <a:p>
            <a:pPr eaLnBrk="1" hangingPunct="1"/>
            <a:r>
              <a:rPr lang="cs-CZ" altLang="cs-CZ" smtClean="0"/>
              <a:t>přeřazení žáka do vyššího ročníku bez absolvování předchozího ročníku (přeskočení ročníku)</a:t>
            </a:r>
          </a:p>
          <a:p>
            <a:pPr eaLnBrk="1" hangingPunct="1"/>
            <a:endParaRPr lang="cs-CZ" altLang="cs-CZ"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74688" y="252413"/>
            <a:ext cx="8990012" cy="1092200"/>
          </a:xfrm>
        </p:spPr>
        <p:txBody>
          <a:bodyPr/>
          <a:lstStyle/>
          <a:p>
            <a:pPr eaLnBrk="1" hangingPunct="1"/>
            <a:r>
              <a:rPr lang="cs-CZ" altLang="cs-CZ" smtClean="0"/>
              <a:t>Rozšiřující literatura</a:t>
            </a:r>
          </a:p>
        </p:txBody>
      </p:sp>
      <p:sp>
        <p:nvSpPr>
          <p:cNvPr id="18435" name="Rectangle 3"/>
          <p:cNvSpPr>
            <a:spLocks noGrp="1" noChangeArrowheads="1"/>
          </p:cNvSpPr>
          <p:nvPr>
            <p:ph sz="quarter" idx="1"/>
          </p:nvPr>
        </p:nvSpPr>
        <p:spPr>
          <a:xfrm>
            <a:off x="647824" y="1619597"/>
            <a:ext cx="8820150" cy="5340350"/>
          </a:xfrm>
        </p:spPr>
        <p:txBody>
          <a:bodyPr/>
          <a:lstStyle/>
          <a:p>
            <a:pPr eaLnBrk="1" hangingPunct="1">
              <a:lnSpc>
                <a:spcPct val="80000"/>
              </a:lnSpc>
            </a:pPr>
            <a:r>
              <a:rPr lang="cs-CZ" altLang="cs-CZ" sz="1900" b="1" dirty="0" smtClean="0"/>
              <a:t>Knihy</a:t>
            </a:r>
          </a:p>
          <a:p>
            <a:pPr lvl="1" eaLnBrk="1" hangingPunct="1">
              <a:lnSpc>
                <a:spcPct val="80000"/>
              </a:lnSpc>
            </a:pPr>
            <a:r>
              <a:rPr lang="cs-CZ" altLang="cs-CZ" sz="1700" dirty="0" smtClean="0"/>
              <a:t>GAVORA, P. </a:t>
            </a:r>
            <a:r>
              <a:rPr lang="cs-CZ" altLang="cs-CZ" sz="1700" i="1" dirty="0" err="1" smtClean="0"/>
              <a:t>Akí</a:t>
            </a:r>
            <a:r>
              <a:rPr lang="cs-CZ" altLang="cs-CZ" sz="1700" i="1" dirty="0" smtClean="0"/>
              <a:t> sú moji </a:t>
            </a:r>
            <a:r>
              <a:rPr lang="cs-CZ" altLang="cs-CZ" sz="1700" i="1" dirty="0" err="1" smtClean="0"/>
              <a:t>žiaci</a:t>
            </a:r>
            <a:r>
              <a:rPr lang="cs-CZ" altLang="cs-CZ" sz="1700" i="1" dirty="0" smtClean="0"/>
              <a:t>? Pedagogická diagnostika žáka</a:t>
            </a:r>
            <a:r>
              <a:rPr lang="cs-CZ" altLang="cs-CZ" sz="1700" dirty="0" smtClean="0"/>
              <a:t>. Bratislava: </a:t>
            </a:r>
            <a:r>
              <a:rPr lang="cs-CZ" altLang="cs-CZ" sz="1700" dirty="0" err="1" smtClean="0"/>
              <a:t>Práca</a:t>
            </a:r>
            <a:r>
              <a:rPr lang="cs-CZ" altLang="cs-CZ" sz="1700" dirty="0" smtClean="0"/>
              <a:t>, 1999. 121 s. ISBN 80-7094-335-1 </a:t>
            </a:r>
          </a:p>
          <a:p>
            <a:pPr lvl="1" eaLnBrk="1" hangingPunct="1">
              <a:lnSpc>
                <a:spcPct val="80000"/>
              </a:lnSpc>
            </a:pPr>
            <a:r>
              <a:rPr lang="cs-CZ" altLang="cs-CZ" sz="1700" dirty="0" smtClean="0"/>
              <a:t>HELUS Z. </a:t>
            </a:r>
            <a:r>
              <a:rPr lang="cs-CZ" altLang="cs-CZ" sz="1700" i="1" dirty="0" smtClean="0"/>
              <a:t>Dítě v osobnostním pojetí</a:t>
            </a:r>
            <a:r>
              <a:rPr lang="cs-CZ" altLang="cs-CZ" sz="1700" dirty="0" smtClean="0"/>
              <a:t>. Praha: Portál, 2004. 240 stran. ISBN: 80-7178-888-0</a:t>
            </a:r>
          </a:p>
          <a:p>
            <a:pPr lvl="1" eaLnBrk="1" hangingPunct="1">
              <a:lnSpc>
                <a:spcPct val="80000"/>
              </a:lnSpc>
            </a:pPr>
            <a:r>
              <a:rPr lang="cs-CZ" altLang="cs-CZ" sz="1700" dirty="0" smtClean="0"/>
              <a:t>HRABAL, V. </a:t>
            </a:r>
            <a:r>
              <a:rPr lang="cs-CZ" altLang="cs-CZ" sz="1700" i="1" dirty="0" err="1" smtClean="0"/>
              <a:t>Pedagogicko</a:t>
            </a:r>
            <a:r>
              <a:rPr lang="cs-CZ" altLang="cs-CZ" sz="1700" i="1" dirty="0" smtClean="0"/>
              <a:t> psychologická diagnostika žáka</a:t>
            </a:r>
            <a:r>
              <a:rPr lang="cs-CZ" altLang="cs-CZ" sz="1700" dirty="0" smtClean="0"/>
              <a:t>. Praha: SPN, 1989. 199 s. ISBN 80-246-0319-5</a:t>
            </a:r>
          </a:p>
          <a:p>
            <a:pPr lvl="1" eaLnBrk="1" hangingPunct="1">
              <a:lnSpc>
                <a:spcPct val="80000"/>
              </a:lnSpc>
            </a:pPr>
            <a:r>
              <a:rPr lang="cs-CZ" altLang="cs-CZ" sz="1700" dirty="0" smtClean="0"/>
              <a:t>VÁGNEROVÁ, M. </a:t>
            </a:r>
            <a:r>
              <a:rPr lang="cs-CZ" altLang="cs-CZ" sz="1700" i="1" dirty="0" smtClean="0"/>
              <a:t>Psychologie problémového dítěte školního věku</a:t>
            </a:r>
            <a:r>
              <a:rPr lang="cs-CZ" altLang="cs-CZ" sz="1700" dirty="0" smtClean="0"/>
              <a:t>. Praha: Karolinum, 2001. ISBN 80-7184-488-8</a:t>
            </a:r>
          </a:p>
          <a:p>
            <a:pPr lvl="1" eaLnBrk="1" hangingPunct="1">
              <a:lnSpc>
                <a:spcPct val="80000"/>
              </a:lnSpc>
            </a:pPr>
            <a:r>
              <a:rPr lang="cs-CZ" altLang="cs-CZ" sz="1700" dirty="0" smtClean="0"/>
              <a:t>SLAVÍK, J. </a:t>
            </a:r>
            <a:r>
              <a:rPr lang="cs-CZ" altLang="cs-CZ" sz="1700" i="1" dirty="0" smtClean="0"/>
              <a:t>Hodnocení v současné škole</a:t>
            </a:r>
            <a:r>
              <a:rPr lang="cs-CZ" altLang="cs-CZ" sz="1700" dirty="0" smtClean="0"/>
              <a:t>. Praha : Portál, 1999. ISBN 80-7178-262-9</a:t>
            </a:r>
          </a:p>
          <a:p>
            <a:pPr lvl="1" eaLnBrk="1" hangingPunct="1">
              <a:lnSpc>
                <a:spcPct val="80000"/>
              </a:lnSpc>
            </a:pPr>
            <a:r>
              <a:rPr lang="cs-CZ" altLang="cs-CZ" sz="1700" dirty="0" smtClean="0"/>
              <a:t>DOČKAL, V.: Zaměřeno na talenty aneb Nadání má každý. Praha : NLN, 2005, 252 str. ISBN 80-7106-840-3.</a:t>
            </a:r>
          </a:p>
          <a:p>
            <a:pPr lvl="1" eaLnBrk="1" hangingPunct="1">
              <a:lnSpc>
                <a:spcPct val="80000"/>
              </a:lnSpc>
            </a:pPr>
            <a:r>
              <a:rPr lang="cs-CZ" altLang="cs-CZ" sz="1700" dirty="0" smtClean="0"/>
              <a:t>DOČKAL, V. a kol.: </a:t>
            </a:r>
            <a:r>
              <a:rPr lang="cs-CZ" altLang="cs-CZ" sz="1700" dirty="0" err="1" smtClean="0"/>
              <a:t>Rozvíjanie</a:t>
            </a:r>
            <a:r>
              <a:rPr lang="cs-CZ" altLang="cs-CZ" sz="1700" dirty="0" smtClean="0"/>
              <a:t> schopností </a:t>
            </a:r>
            <a:r>
              <a:rPr lang="cs-CZ" altLang="cs-CZ" sz="1700" dirty="0" err="1" smtClean="0"/>
              <a:t>detí</a:t>
            </a:r>
            <a:r>
              <a:rPr lang="cs-CZ" altLang="cs-CZ" sz="1700" dirty="0" smtClean="0"/>
              <a:t> </a:t>
            </a:r>
            <a:r>
              <a:rPr lang="cs-CZ" altLang="cs-CZ" sz="1700" dirty="0" err="1" smtClean="0"/>
              <a:t>predškolského</a:t>
            </a:r>
            <a:r>
              <a:rPr lang="cs-CZ" altLang="cs-CZ" sz="1700" dirty="0" smtClean="0"/>
              <a:t> a </a:t>
            </a:r>
            <a:r>
              <a:rPr lang="cs-CZ" altLang="cs-CZ" sz="1700" dirty="0" err="1" smtClean="0"/>
              <a:t>mladšieho</a:t>
            </a:r>
            <a:r>
              <a:rPr lang="cs-CZ" altLang="cs-CZ" sz="1700" dirty="0" smtClean="0"/>
              <a:t> školského veku. Bratislava : </a:t>
            </a:r>
            <a:r>
              <a:rPr lang="cs-CZ" altLang="cs-CZ" sz="1700" dirty="0" err="1" smtClean="0"/>
              <a:t>VÚDPaP</a:t>
            </a:r>
            <a:r>
              <a:rPr lang="cs-CZ" altLang="cs-CZ" sz="1700" dirty="0" smtClean="0"/>
              <a:t>, 2000, 160 str. ISBN 80-967423-1-0.</a:t>
            </a:r>
          </a:p>
          <a:p>
            <a:pPr eaLnBrk="1" hangingPunct="1">
              <a:lnSpc>
                <a:spcPct val="80000"/>
              </a:lnSpc>
            </a:pPr>
            <a:r>
              <a:rPr lang="cs-CZ" altLang="cs-CZ" sz="1900" b="1" dirty="0" smtClean="0"/>
              <a:t>Internet</a:t>
            </a:r>
          </a:p>
          <a:p>
            <a:pPr lvl="1" eaLnBrk="1" hangingPunct="1">
              <a:lnSpc>
                <a:spcPct val="80000"/>
              </a:lnSpc>
            </a:pPr>
            <a:r>
              <a:rPr lang="cs-CZ" altLang="cs-CZ" sz="1700" dirty="0" smtClean="0"/>
              <a:t>http://www.nadanizaci.cz/</a:t>
            </a:r>
          </a:p>
          <a:p>
            <a:pPr lvl="1" eaLnBrk="1" hangingPunct="1">
              <a:lnSpc>
                <a:spcPct val="80000"/>
              </a:lnSpc>
            </a:pPr>
            <a:r>
              <a:rPr lang="cs-CZ" altLang="cs-CZ" sz="1700" dirty="0" smtClean="0"/>
              <a:t>http://www.skolaonline.cz/scripts/detail.php?id=4735</a:t>
            </a:r>
          </a:p>
          <a:p>
            <a:pPr lvl="1" eaLnBrk="1" hangingPunct="1">
              <a:lnSpc>
                <a:spcPct val="80000"/>
              </a:lnSpc>
            </a:pPr>
            <a:r>
              <a:rPr lang="cs-CZ" altLang="cs-CZ" sz="1700" dirty="0" smtClean="0"/>
              <a:t>http://www.ceskaskola.cz/Slovnik/slovnik.asp?page=S</a:t>
            </a:r>
          </a:p>
          <a:p>
            <a:pPr lvl="1" eaLnBrk="1" hangingPunct="1">
              <a:lnSpc>
                <a:spcPct val="80000"/>
              </a:lnSpc>
            </a:pPr>
            <a:r>
              <a:rPr lang="cs-CZ" altLang="cs-CZ" sz="1700" dirty="0" smtClean="0"/>
              <a:t>http://www.ped.muni.cz/wpsy/koh_uv_ped_ps.htm</a:t>
            </a:r>
          </a:p>
          <a:p>
            <a:pPr eaLnBrk="1" hangingPunct="1">
              <a:lnSpc>
                <a:spcPct val="80000"/>
              </a:lnSpc>
            </a:pPr>
            <a:r>
              <a:rPr lang="cs-CZ" altLang="cs-CZ" sz="1900" b="1" dirty="0" err="1" smtClean="0"/>
              <a:t>Ebrary</a:t>
            </a:r>
            <a:r>
              <a:rPr lang="cs-CZ" altLang="cs-CZ" sz="1900" b="1" dirty="0" smtClean="0"/>
              <a:t> </a:t>
            </a:r>
            <a:r>
              <a:rPr lang="cs-CZ" altLang="cs-CZ" sz="1900" b="1" dirty="0" err="1" smtClean="0"/>
              <a:t>Education</a:t>
            </a:r>
            <a:endParaRPr lang="cs-CZ" altLang="cs-CZ" sz="1900" b="1" dirty="0" smtClean="0"/>
          </a:p>
          <a:p>
            <a:pPr lvl="1" eaLnBrk="1" hangingPunct="1">
              <a:lnSpc>
                <a:spcPct val="80000"/>
              </a:lnSpc>
            </a:pPr>
            <a:r>
              <a:rPr lang="cs-CZ" altLang="cs-CZ" sz="1700" dirty="0" smtClean="0"/>
              <a:t>ALDERMAN, M. KAY. </a:t>
            </a:r>
            <a:r>
              <a:rPr lang="cs-CZ" altLang="cs-CZ" sz="1700" dirty="0" err="1" smtClean="0"/>
              <a:t>Motivation</a:t>
            </a:r>
            <a:r>
              <a:rPr lang="cs-CZ" altLang="cs-CZ" sz="1700" dirty="0" smtClean="0"/>
              <a:t> </a:t>
            </a:r>
            <a:r>
              <a:rPr lang="cs-CZ" altLang="cs-CZ" sz="1700" dirty="0" err="1" smtClean="0"/>
              <a:t>for</a:t>
            </a:r>
            <a:r>
              <a:rPr lang="cs-CZ" altLang="cs-CZ" sz="1700" dirty="0" smtClean="0"/>
              <a:t> </a:t>
            </a:r>
            <a:r>
              <a:rPr lang="cs-CZ" altLang="cs-CZ" sz="1700" dirty="0" err="1" smtClean="0"/>
              <a:t>Achievement</a:t>
            </a:r>
            <a:r>
              <a:rPr lang="cs-CZ" altLang="cs-CZ" sz="1700" dirty="0" smtClean="0"/>
              <a:t> : </a:t>
            </a:r>
            <a:r>
              <a:rPr lang="cs-CZ" altLang="cs-CZ" sz="1700" dirty="0" err="1" smtClean="0"/>
              <a:t>Possibilities</a:t>
            </a:r>
            <a:r>
              <a:rPr lang="cs-CZ" altLang="cs-CZ" sz="1700" dirty="0" smtClean="0"/>
              <a:t> </a:t>
            </a:r>
            <a:r>
              <a:rPr lang="cs-CZ" altLang="cs-CZ" sz="1700" dirty="0" err="1" smtClean="0"/>
              <a:t>for</a:t>
            </a:r>
            <a:r>
              <a:rPr lang="cs-CZ" altLang="cs-CZ" sz="1700" dirty="0" smtClean="0"/>
              <a:t> </a:t>
            </a:r>
            <a:r>
              <a:rPr lang="cs-CZ" altLang="cs-CZ" sz="1700" dirty="0" err="1" smtClean="0"/>
              <a:t>Teaching</a:t>
            </a:r>
            <a:r>
              <a:rPr lang="cs-CZ" altLang="cs-CZ" sz="1700" dirty="0" smtClean="0"/>
              <a:t> and </a:t>
            </a:r>
            <a:r>
              <a:rPr lang="cs-CZ" altLang="cs-CZ" sz="1700" dirty="0" err="1" smtClean="0"/>
              <a:t>Learning</a:t>
            </a:r>
            <a:r>
              <a:rPr lang="cs-CZ" altLang="cs-CZ" sz="1700" dirty="0" smtClean="0"/>
              <a:t>. </a:t>
            </a:r>
            <a:r>
              <a:rPr lang="cs-CZ" altLang="cs-CZ" sz="1700" dirty="0" err="1" smtClean="0"/>
              <a:t>Lawrence</a:t>
            </a:r>
            <a:r>
              <a:rPr lang="cs-CZ" altLang="cs-CZ" sz="1700" dirty="0" smtClean="0"/>
              <a:t> </a:t>
            </a:r>
            <a:r>
              <a:rPr lang="cs-CZ" altLang="cs-CZ" sz="1700" dirty="0" err="1" smtClean="0"/>
              <a:t>Erlbaum</a:t>
            </a:r>
            <a:r>
              <a:rPr lang="cs-CZ" altLang="cs-CZ" sz="1700" dirty="0" smtClean="0"/>
              <a:t> </a:t>
            </a:r>
            <a:r>
              <a:rPr lang="cs-CZ" altLang="cs-CZ" sz="1700" dirty="0" err="1" smtClean="0"/>
              <a:t>Associates</a:t>
            </a:r>
            <a:r>
              <a:rPr lang="cs-CZ" altLang="cs-CZ" sz="1700" dirty="0" smtClean="0"/>
              <a:t>, </a:t>
            </a:r>
            <a:r>
              <a:rPr lang="cs-CZ" altLang="cs-CZ" sz="1700" dirty="0" err="1" smtClean="0"/>
              <a:t>Incorporated</a:t>
            </a:r>
            <a:r>
              <a:rPr lang="cs-CZ" altLang="cs-CZ" sz="1700" dirty="0" smtClean="0"/>
              <a:t>. 2004.</a:t>
            </a:r>
          </a:p>
          <a:p>
            <a:pPr lvl="1" eaLnBrk="1" hangingPunct="1">
              <a:lnSpc>
                <a:spcPct val="80000"/>
              </a:lnSpc>
            </a:pPr>
            <a:r>
              <a:rPr lang="cs-CZ" altLang="cs-CZ" sz="1700" dirty="0" smtClean="0"/>
              <a:t>aj.</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Kognitivní faktory a školní úspěšnost</a:t>
            </a:r>
            <a:endParaRPr lang="cs-CZ" dirty="0"/>
          </a:p>
        </p:txBody>
      </p:sp>
      <p:sp>
        <p:nvSpPr>
          <p:cNvPr id="3" name="Zástupný symbol pro obsah 2"/>
          <p:cNvSpPr>
            <a:spLocks noGrp="1"/>
          </p:cNvSpPr>
          <p:nvPr>
            <p:ph sz="quarter" idx="1"/>
          </p:nvPr>
        </p:nvSpPr>
        <p:spPr>
          <a:xfrm>
            <a:off x="674688" y="1763713"/>
            <a:ext cx="8990012" cy="4956175"/>
          </a:xfrm>
        </p:spPr>
        <p:txBody>
          <a:bodyPr>
            <a:normAutofit fontScale="62500" lnSpcReduction="20000"/>
          </a:bodyPr>
          <a:lstStyle/>
          <a:p>
            <a:pPr eaLnBrk="1" hangingPunct="1">
              <a:defRPr/>
            </a:pPr>
            <a:r>
              <a:rPr lang="cs-CZ" dirty="0" smtClean="0"/>
              <a:t>Individuální vlastnosti poznávacích procesů využitelné ve školním prostředí</a:t>
            </a:r>
          </a:p>
          <a:p>
            <a:pPr eaLnBrk="1" hangingPunct="1">
              <a:defRPr/>
            </a:pPr>
            <a:r>
              <a:rPr lang="cs-CZ" dirty="0" smtClean="0"/>
              <a:t>Historicky </a:t>
            </a:r>
          </a:p>
          <a:p>
            <a:pPr lvl="1" eaLnBrk="1" hangingPunct="1">
              <a:defRPr/>
            </a:pPr>
            <a:r>
              <a:rPr lang="cs-CZ" b="1" dirty="0" smtClean="0"/>
              <a:t>A. </a:t>
            </a:r>
            <a:r>
              <a:rPr lang="cs-CZ" b="1" dirty="0" err="1" smtClean="0"/>
              <a:t>Binet</a:t>
            </a:r>
            <a:r>
              <a:rPr lang="cs-CZ" b="1" dirty="0" smtClean="0"/>
              <a:t> </a:t>
            </a:r>
            <a:r>
              <a:rPr lang="cs-CZ" dirty="0" smtClean="0"/>
              <a:t>– </a:t>
            </a:r>
            <a:r>
              <a:rPr lang="cs-CZ" sz="3200" dirty="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3200" dirty="0" smtClean="0">
                <a:hlinkClick r:id="rId2"/>
              </a:rPr>
              <a:t>zkoumání jejich kognitivních schopností</a:t>
            </a:r>
            <a:r>
              <a:rPr lang="cs-CZ" sz="3200" dirty="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lvl="1" eaLnBrk="1" hangingPunct="1">
              <a:defRPr/>
            </a:pPr>
            <a:r>
              <a:rPr lang="cs-CZ" b="1" dirty="0" err="1" smtClean="0"/>
              <a:t>L.M.Terman</a:t>
            </a:r>
            <a:r>
              <a:rPr lang="cs-CZ" dirty="0" smtClean="0"/>
              <a:t> – konstrukt IQ, První longitudinální výzkum nadaných dětí (1528 dětí) „</a:t>
            </a:r>
            <a:r>
              <a:rPr lang="cs-CZ" dirty="0" err="1" smtClean="0"/>
              <a:t>Genetic</a:t>
            </a:r>
            <a:r>
              <a:rPr lang="cs-CZ" dirty="0" smtClean="0"/>
              <a:t> </a:t>
            </a:r>
            <a:r>
              <a:rPr lang="cs-CZ" dirty="0" err="1" smtClean="0"/>
              <a:t>Studies</a:t>
            </a:r>
            <a:r>
              <a:rPr lang="cs-CZ" dirty="0" smtClean="0"/>
              <a:t> </a:t>
            </a:r>
            <a:r>
              <a:rPr lang="cs-CZ" dirty="0" err="1" smtClean="0"/>
              <a:t>of</a:t>
            </a:r>
            <a:r>
              <a:rPr lang="cs-CZ" dirty="0" smtClean="0"/>
              <a:t> Genius 1925-1959“„Nadané děti jsou nejen akademicky výjimečné (</a:t>
            </a:r>
            <a:r>
              <a:rPr lang="cs-CZ" dirty="0" err="1" smtClean="0"/>
              <a:t>academically</a:t>
            </a:r>
            <a:r>
              <a:rPr lang="cs-CZ" dirty="0" smtClean="0"/>
              <a:t> superior), ale jsou rovněž nadprůměrné po stránce fyzické, zdravotní a v oblasti sociálního přizpůsobení, a mají rovněž nadprůměrné morální postoje, měřeno testy charakteru a vlastností“ (1925, str. 230).</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Vztah nadání a úspěchu v běžném životě</a:t>
            </a:r>
            <a:endParaRPr lang="cs-CZ" dirty="0"/>
          </a:p>
        </p:txBody>
      </p:sp>
      <p:sp>
        <p:nvSpPr>
          <p:cNvPr id="11267" name="Zástupný symbol pro obsah 2"/>
          <p:cNvSpPr>
            <a:spLocks noGrp="1"/>
          </p:cNvSpPr>
          <p:nvPr>
            <p:ph sz="quarter" idx="1"/>
          </p:nvPr>
        </p:nvSpPr>
        <p:spPr>
          <a:xfrm>
            <a:off x="674688" y="1763713"/>
            <a:ext cx="8990012" cy="4956175"/>
          </a:xfrm>
        </p:spPr>
        <p:txBody>
          <a:bodyPr/>
          <a:lstStyle/>
          <a:p>
            <a:pPr eaLnBrk="1" hangingPunct="1"/>
            <a:r>
              <a:rPr lang="cs-CZ" altLang="cs-CZ" smtClean="0"/>
              <a:t>M. Odenová (1968) Retrospektivní výzkum Termanova vzorku (100 nejvíce a 100 nejméně úspěšných</a:t>
            </a:r>
          </a:p>
          <a:p>
            <a:pPr lvl="1" eaLnBrk="1" hangingPunct="1"/>
            <a:r>
              <a:rPr lang="cs-CZ" altLang="cs-CZ" smtClean="0"/>
              <a:t>Hlavní rozdíly mezi skupinami:</a:t>
            </a:r>
          </a:p>
          <a:p>
            <a:pPr lvl="1" eaLnBrk="1" hangingPunct="1"/>
            <a:r>
              <a:rPr lang="cs-CZ" altLang="cs-CZ" smtClean="0"/>
              <a:t>7 bodů IQ (157 x 150)</a:t>
            </a:r>
          </a:p>
          <a:p>
            <a:pPr lvl="2" eaLnBrk="1" hangingPunct="1"/>
            <a:r>
              <a:rPr lang="cs-CZ" altLang="cs-CZ" smtClean="0"/>
              <a:t>non- kognitivní faktory:</a:t>
            </a:r>
          </a:p>
          <a:p>
            <a:pPr lvl="3" eaLnBrk="1" hangingPunct="1"/>
            <a:r>
              <a:rPr lang="cs-CZ" altLang="cs-CZ" smtClean="0"/>
              <a:t>vytrvalost</a:t>
            </a:r>
          </a:p>
          <a:p>
            <a:pPr lvl="3" eaLnBrk="1" hangingPunct="1"/>
            <a:r>
              <a:rPr lang="cs-CZ" altLang="cs-CZ" smtClean="0"/>
              <a:t>motivace</a:t>
            </a:r>
          </a:p>
          <a:p>
            <a:pPr lvl="3" eaLnBrk="1" hangingPunct="1"/>
            <a:r>
              <a:rPr lang="cs-CZ" altLang="cs-CZ" smtClean="0"/>
              <a:t>„commitment to work“</a:t>
            </a:r>
          </a:p>
          <a:p>
            <a:pPr lvl="3" eaLnBrk="1" hangingPunct="1"/>
            <a:r>
              <a:rPr lang="cs-CZ" altLang="cs-CZ" smtClean="0"/>
              <a:t>vytrvalý trénink, praxe</a:t>
            </a:r>
          </a:p>
          <a:p>
            <a:pPr lvl="3" eaLnBrk="1" hangingPunct="1"/>
            <a:r>
              <a:rPr lang="cs-CZ" altLang="cs-CZ" smtClean="0"/>
              <a:t>podpora ze strany rodičů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dirty="0" err="1" smtClean="0"/>
              <a:t>Mönksův</a:t>
            </a:r>
            <a:r>
              <a:rPr lang="cs-CZ" dirty="0" smtClean="0"/>
              <a:t> triadický model nadání (1992)</a:t>
            </a:r>
            <a:endParaRPr lang="cs-CZ" dirty="0"/>
          </a:p>
        </p:txBody>
      </p:sp>
      <p:pic>
        <p:nvPicPr>
          <p:cNvPr id="45062" name="Picture 6" descr="Mönksův model talent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3928" y="2123652"/>
            <a:ext cx="6696744" cy="4862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81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altLang="cs-CZ" sz="3200" smtClean="0"/>
              <a:t>Gagného model, který rozlišuje nadání a talent (Gagné, 2003; česká verze Konečná, 2010, s. 43)</a:t>
            </a:r>
          </a:p>
        </p:txBody>
      </p:sp>
      <p:pic>
        <p:nvPicPr>
          <p:cNvPr id="13315"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655936" y="1633184"/>
            <a:ext cx="7057852" cy="595982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Mediální obraz nadání</a:t>
            </a:r>
            <a:endParaRPr lang="cs-CZ" dirty="0"/>
          </a:p>
        </p:txBody>
      </p:sp>
      <p:pic>
        <p:nvPicPr>
          <p:cNvPr id="31746" name="Picture 2" descr="http://www.popoptiq.com/wp-content/uploads/2013/03/470905b8fc19ff594e9ea292b126248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696" y="1763613"/>
            <a:ext cx="7767991" cy="5395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335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 mediální obraz nadání (subkultury) uniformní?</a:t>
            </a:r>
            <a:endParaRPr lang="cs-CZ" dirty="0"/>
          </a:p>
        </p:txBody>
      </p:sp>
      <p:pic>
        <p:nvPicPr>
          <p:cNvPr id="44034" name="Picture 2" descr="http://static1.squarespace.com/static/51b3dc8ee4b051b96ceb10de/51ce6099e4b0d911b4489b79/51ce61cee4b0d911b44a1a64/1372481807113/nerds-vs-geeks-cut.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3" y="1763613"/>
            <a:ext cx="6096000" cy="5686425"/>
          </a:xfrm>
          <a:prstGeom prst="rect">
            <a:avLst/>
          </a:prstGeom>
          <a:noFill/>
          <a:extLst>
            <a:ext uri="{909E8E84-426E-40DD-AFC4-6F175D3DCCD1}">
              <a14:hiddenFill xmlns:a14="http://schemas.microsoft.com/office/drawing/2010/main">
                <a:solidFill>
                  <a:srgbClr val="FFFFFF"/>
                </a:solidFill>
              </a14:hiddenFill>
            </a:ext>
          </a:extLst>
        </p:spPr>
      </p:pic>
      <p:sp>
        <p:nvSpPr>
          <p:cNvPr id="4" name="Tlačítko akce: Dopředu nebo Další 3">
            <a:hlinkClick r:id="rId3" highlightClick="1"/>
          </p:cNvPr>
          <p:cNvSpPr/>
          <p:nvPr/>
        </p:nvSpPr>
        <p:spPr>
          <a:xfrm>
            <a:off x="7848624" y="3779837"/>
            <a:ext cx="1008112" cy="93610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624945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674688" y="252413"/>
            <a:ext cx="8990012" cy="1092200"/>
          </a:xfrm>
        </p:spPr>
        <p:txBody>
          <a:bodyPr/>
          <a:lstStyle/>
          <a:p>
            <a:pPr eaLnBrk="1" hangingPunct="1"/>
            <a:endParaRPr lang="cs-CZ" altLang="cs-CZ" smtClean="0"/>
          </a:p>
        </p:txBody>
      </p:sp>
      <p:sp>
        <p:nvSpPr>
          <p:cNvPr id="3" name="Zástupný symbol pro obsah 2"/>
          <p:cNvSpPr>
            <a:spLocks noGrp="1"/>
          </p:cNvSpPr>
          <p:nvPr>
            <p:ph sz="quarter" idx="1"/>
          </p:nvPr>
        </p:nvSpPr>
        <p:spPr>
          <a:xfrm>
            <a:off x="674688" y="1763713"/>
            <a:ext cx="8990012" cy="4956175"/>
          </a:xfrm>
        </p:spPr>
        <p:txBody>
          <a:bodyPr>
            <a:normAutofit fontScale="85000" lnSpcReduction="10000"/>
          </a:bodyPr>
          <a:lstStyle/>
          <a:p>
            <a:pPr eaLnBrk="1" hangingPunct="1">
              <a:defRPr/>
            </a:pPr>
            <a:r>
              <a:rPr lang="cs-CZ" b="1" dirty="0" smtClean="0"/>
              <a:t>Nadání</a:t>
            </a:r>
            <a:r>
              <a:rPr lang="cs-CZ" dirty="0" smtClean="0"/>
              <a:t> v  diferencovaném pojetí označuje potenciality, možnosti jedince pro úspěšné vykovávání určité činnosti, které ještě neměly čas se naplno projevit. Nadaný jedinec, „nositel“ nadání, nebyl ještě „odhalený“ svými okolím někdy si ani neuvědomuje své nadání, neodhalil ho sám v sobě. </a:t>
            </a:r>
          </a:p>
          <a:p>
            <a:pPr eaLnBrk="1" hangingPunct="1">
              <a:defRPr/>
            </a:pPr>
            <a:r>
              <a:rPr lang="cs-CZ" b="1" dirty="0" smtClean="0"/>
              <a:t>Talent</a:t>
            </a:r>
            <a:r>
              <a:rPr lang="cs-CZ" dirty="0" smtClean="0"/>
              <a:t> je v diferencovaném pojetí chápán jako realizace nadání, projevení se, uplatnění původně skrytých možností. Musí však jít o opakované prokazování pozoruhodných výsledků v určité oblasti lidské činnosti, které zaregistruje jak společnost, tak jedinec sám. V tomto smyslu představuje talent vyšší, rozvinutější úroveň, než nadání.</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74688" y="252413"/>
            <a:ext cx="8990012" cy="1092200"/>
          </a:xfrm>
        </p:spPr>
        <p:txBody>
          <a:bodyPr/>
          <a:lstStyle/>
          <a:p>
            <a:pPr eaLnBrk="1" hangingPunct="1"/>
            <a:r>
              <a:rPr lang="cs-CZ" altLang="cs-CZ" sz="3600" smtClean="0"/>
              <a:t>Odstupňování nadání podle kognitivních schopností (Grossová, 2009, s. 337)</a:t>
            </a:r>
          </a:p>
        </p:txBody>
      </p:sp>
      <p:graphicFrame>
        <p:nvGraphicFramePr>
          <p:cNvPr id="5" name="Zástupný symbol pro obsah 4"/>
          <p:cNvGraphicFramePr>
            <a:graphicFrameLocks noGrp="1"/>
          </p:cNvGraphicFramePr>
          <p:nvPr>
            <p:ph sz="quarter" idx="1"/>
          </p:nvPr>
        </p:nvGraphicFramePr>
        <p:xfrm>
          <a:off x="792163" y="1835150"/>
          <a:ext cx="8856662" cy="5141913"/>
        </p:xfrm>
        <a:graphic>
          <a:graphicData uri="http://schemas.openxmlformats.org/drawingml/2006/table">
            <a:tbl>
              <a:tblPr/>
              <a:tblGrid>
                <a:gridCol w="2128837"/>
                <a:gridCol w="2128838"/>
                <a:gridCol w="1646237"/>
                <a:gridCol w="2952750"/>
              </a:tblGrid>
              <a:tr h="560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anglické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české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hodnoty IQ</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výskyt v populaci</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mildly or basically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mírně nadaný jedinec;  základní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115-129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 až 1:4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moderately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střední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130-144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1:40 až 1: 1 000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highly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vysoká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145-159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1 000 až 1: 10 000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exceptionally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mimořádná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160-179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10 000 až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profoundly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naprosto výjimečná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180 a více</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méně než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324</TotalTime>
  <Words>895</Words>
  <Application>Microsoft Office PowerPoint</Application>
  <PresentationFormat>Vlastní</PresentationFormat>
  <Paragraphs>82</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Medián</vt:lpstr>
      <vt:lpstr>Pedagogická Psychologie</vt:lpstr>
      <vt:lpstr>Kognitivní faktory a školní úspěšnost</vt:lpstr>
      <vt:lpstr>Vztah nadání a úspěchu v běžném životě</vt:lpstr>
      <vt:lpstr>Mönksův triadický model nadání (1992)</vt:lpstr>
      <vt:lpstr>Gagného model, který rozlišuje nadání a talent (Gagné, 2003; česká verze Konečná, 2010, s. 43)</vt:lpstr>
      <vt:lpstr>Mediální obraz nadání</vt:lpstr>
      <vt:lpstr>Je mediální obraz nadání (subkultury) uniformní?</vt:lpstr>
      <vt:lpstr>Prezentace aplikace PowerPoint</vt:lpstr>
      <vt:lpstr>Odstupňování nadání podle kognitivních schopností (Grossová, 2009, s. 337)</vt:lpstr>
      <vt:lpstr>Prezentace aplikace PowerPoint</vt:lpstr>
      <vt:lpstr>Práce s nadanými - obohacování</vt:lpstr>
      <vt:lpstr>Práce s nadanými - akcelerování</vt:lpstr>
      <vt:lpstr>Rozšiřující 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k pedagogické psychologii</dc:title>
  <dc:creator>Mares</dc:creator>
  <cp:lastModifiedBy>ucitel</cp:lastModifiedBy>
  <cp:revision>41</cp:revision>
  <dcterms:modified xsi:type="dcterms:W3CDTF">2016-04-19T19:14:59Z</dcterms:modified>
</cp:coreProperties>
</file>