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277" r:id="rId5"/>
    <p:sldId id="262" r:id="rId6"/>
    <p:sldId id="270" r:id="rId7"/>
    <p:sldId id="272" r:id="rId8"/>
    <p:sldId id="275" r:id="rId9"/>
    <p:sldId id="27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8BA42-D30F-43FF-B898-CB91C7945B32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CC0E5-2420-4EA7-A1E6-3F860A432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5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2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2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A644-8F8A-4FAC-BF94-181629E280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5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0250-B45F-410F-A716-DCC6D13ADB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4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6F68-9CCE-47E2-8732-B73E58C7230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21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576B-BCCA-4017-A347-432960E4A5B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0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D2B4-13A5-430B-A594-1DC1B86468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920-1CB9-4FFE-A4D6-A12E8F31107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6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CEE3-5D81-44EE-B77D-23B4F96880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5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416E-4E9A-4533-8DC1-0C18FBE1FF7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4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64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72D58-F93D-47DF-BDC9-0611A38304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07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FD9A-3BA5-4EFB-9CC2-B4A2CA92001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1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BA1D-6548-46A2-AB7D-1B71DDF5C6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1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A644-8F8A-4FAC-BF94-181629E280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28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0250-B45F-410F-A716-DCC6D13ADB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07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6F68-9CCE-47E2-8732-B73E58C7230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5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576B-BCCA-4017-A347-432960E4A5B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44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D2B4-13A5-430B-A594-1DC1B86468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49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920-1CB9-4FFE-A4D6-A12E8F31107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56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CEE3-5D81-44EE-B77D-23B4F96880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09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416E-4E9A-4533-8DC1-0C18FBE1FF7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7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72D58-F93D-47DF-BDC9-0611A38304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51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FD9A-3BA5-4EFB-9CC2-B4A2CA92001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47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BA1D-6548-46A2-AB7D-1B71DDF5C6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7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87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7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0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6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9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C565-FB00-4E2B-A534-F26296B2435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39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5FBEC9-DA85-4623-B36A-F1117C94DD6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5FBEC9-DA85-4623-B36A-F1117C94DD6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V SOUČASNÉ ŠKOLE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/>
              <a:t> </a:t>
            </a:r>
            <a:r>
              <a:rPr lang="cs-CZ" sz="4000" b="1" dirty="0" smtClean="0"/>
              <a:t>  A</a:t>
            </a:r>
          </a:p>
          <a:p>
            <a:r>
              <a:rPr lang="cs-CZ" sz="2000" dirty="0" smtClean="0"/>
              <a:t>obsah vzdělání /učivo/ v širším významu, veškerá zkušenost žáka, činnosti v procesu osvojování si učiva</a:t>
            </a:r>
          </a:p>
          <a:p>
            <a:r>
              <a:rPr lang="cs-CZ" sz="2000" dirty="0" smtClean="0"/>
              <a:t>proč, koho, co, kdy, jak, za jakých podmínek, s jakými očekávanými efekty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4000" b="1" dirty="0" smtClean="0"/>
              <a:t>   B</a:t>
            </a:r>
          </a:p>
          <a:p>
            <a:r>
              <a:rPr lang="cs-CZ" sz="2000" dirty="0" smtClean="0">
                <a:latin typeface="+mj-lt"/>
              </a:rPr>
              <a:t>Národní program rozvoje vzdělání v </a:t>
            </a:r>
            <a:r>
              <a:rPr lang="cs-CZ" sz="2000" dirty="0">
                <a:latin typeface="+mj-lt"/>
              </a:rPr>
              <a:t>Č</a:t>
            </a:r>
            <a:r>
              <a:rPr lang="cs-CZ" sz="2000" dirty="0" smtClean="0">
                <a:latin typeface="+mj-lt"/>
              </a:rPr>
              <a:t>eské republice – Bílá kniha</a:t>
            </a:r>
          </a:p>
          <a:p>
            <a:r>
              <a:rPr lang="cs-CZ" sz="2000" dirty="0" smtClean="0">
                <a:latin typeface="+mj-lt"/>
              </a:rPr>
              <a:t>školský zákon č. 56/2004Sb, o předškolním, základním, středním, vyšším odborném a jiném vzdělávání</a:t>
            </a:r>
          </a:p>
          <a:p>
            <a:r>
              <a:rPr lang="cs-CZ" sz="2000" dirty="0" smtClean="0"/>
              <a:t>Rámcový vzdělávací program    </a:t>
            </a:r>
          </a:p>
          <a:p>
            <a:r>
              <a:rPr lang="cs-CZ" sz="2000" dirty="0" smtClean="0"/>
              <a:t>Školní vzdělávací program    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892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85018"/>
              </p:ext>
            </p:extLst>
          </p:nvPr>
        </p:nvGraphicFramePr>
        <p:xfrm>
          <a:off x="251520" y="260648"/>
          <a:ext cx="8892480" cy="639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Prezentace" r:id="rId3" imgW="4570586" imgH="3427608" progId="PowerPoint.Show.12">
                  <p:embed/>
                </p:oleObj>
              </mc:Choice>
              <mc:Fallback>
                <p:oleObj name="Prezentace" r:id="rId3" imgW="4570586" imgH="342760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60648"/>
                        <a:ext cx="8892480" cy="6393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98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111877" cy="504726"/>
          </a:xfrm>
        </p:spPr>
        <p:txBody>
          <a:bodyPr/>
          <a:lstStyle/>
          <a:p>
            <a:r>
              <a:rPr lang="cs-CZ" sz="2000" b="1" dirty="0"/>
              <a:t>      </a:t>
            </a:r>
            <a:r>
              <a:rPr lang="cs-CZ" sz="1400" b="1" dirty="0"/>
              <a:t>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solidFill>
                  <a:srgbClr val="000000"/>
                </a:solidFill>
              </a:rPr>
              <a:t>2.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solidFill>
                  <a:srgbClr val="000000"/>
                </a:solidFill>
              </a:rPr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3.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5.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6.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Vytvářet potřebu projevovat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sz="1200" b="1">
                <a:solidFill>
                  <a:srgbClr val="000000"/>
                </a:solidFill>
              </a:rPr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000000"/>
                </a:solidFill>
              </a:rPr>
              <a:t>7.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8.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9.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</a:rPr>
              <a:t>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1.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4.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67744" y="404664"/>
            <a:ext cx="453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RÁMCOVÝ VZDĚLÁVACÍ PROGRAM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864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sz="2400" dirty="0" smtClean="0"/>
              <a:t>VZDĚLÁVACÍ OBLASTI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sz="1200" b="1" dirty="0" smtClean="0"/>
              <a:t>JAZYK A JAZYKOVÁ KOMUNIKACE</a:t>
            </a:r>
          </a:p>
          <a:p>
            <a:pPr lvl="1"/>
            <a:r>
              <a:rPr lang="cs-CZ" sz="1200" dirty="0"/>
              <a:t>Č</a:t>
            </a:r>
            <a:r>
              <a:rPr lang="cs-CZ" sz="1200" dirty="0" smtClean="0"/>
              <a:t>eský jazyk a literatura</a:t>
            </a:r>
          </a:p>
          <a:p>
            <a:pPr lvl="1"/>
            <a:r>
              <a:rPr lang="cs-CZ" sz="1200" dirty="0"/>
              <a:t>C</a:t>
            </a:r>
            <a:r>
              <a:rPr lang="cs-CZ" sz="1200" dirty="0" smtClean="0"/>
              <a:t>izí jazyk</a:t>
            </a:r>
          </a:p>
          <a:p>
            <a:r>
              <a:rPr lang="cs-CZ" sz="1200" b="1" dirty="0" smtClean="0"/>
              <a:t>MATEMATIKA A JEJÍ APLIKACE</a:t>
            </a:r>
          </a:p>
          <a:p>
            <a:r>
              <a:rPr lang="cs-CZ" sz="1200" b="1" dirty="0" smtClean="0"/>
              <a:t>INFORMAČNÍ A KOMUNIKAČNÍ TECHNOLOGIE</a:t>
            </a:r>
          </a:p>
          <a:p>
            <a:r>
              <a:rPr lang="cs-CZ" sz="1200" b="1" dirty="0" smtClean="0"/>
              <a:t>ČLOVĚK A JEHO SVĚT</a:t>
            </a:r>
          </a:p>
          <a:p>
            <a:r>
              <a:rPr lang="cs-CZ" sz="1200" b="1" dirty="0" smtClean="0"/>
              <a:t>ČLOVĚK A SPOLEČNOST</a:t>
            </a:r>
          </a:p>
          <a:p>
            <a:pPr lvl="1"/>
            <a:r>
              <a:rPr lang="cs-CZ" sz="1200" dirty="0" smtClean="0"/>
              <a:t>Dějepis</a:t>
            </a:r>
          </a:p>
          <a:p>
            <a:pPr lvl="1"/>
            <a:r>
              <a:rPr lang="cs-CZ" sz="1200" dirty="0" smtClean="0"/>
              <a:t>Výchova k občanství</a:t>
            </a:r>
          </a:p>
          <a:p>
            <a:r>
              <a:rPr lang="cs-CZ" sz="1200" b="1" dirty="0" smtClean="0"/>
              <a:t>ČLOVĚK A PŘÍRODA</a:t>
            </a:r>
          </a:p>
          <a:p>
            <a:pPr lvl="1"/>
            <a:r>
              <a:rPr lang="cs-CZ" sz="1200" dirty="0" smtClean="0"/>
              <a:t>Fyzika</a:t>
            </a:r>
          </a:p>
          <a:p>
            <a:pPr lvl="1"/>
            <a:r>
              <a:rPr lang="cs-CZ" sz="1200" dirty="0" smtClean="0"/>
              <a:t>Chemie</a:t>
            </a:r>
          </a:p>
          <a:p>
            <a:pPr lvl="1"/>
            <a:r>
              <a:rPr lang="cs-CZ" sz="1200" dirty="0" smtClean="0"/>
              <a:t>Přírodopis</a:t>
            </a:r>
          </a:p>
          <a:p>
            <a:pPr lvl="1"/>
            <a:r>
              <a:rPr lang="cs-CZ" sz="1200" dirty="0" smtClean="0"/>
              <a:t>zeměpis</a:t>
            </a:r>
          </a:p>
          <a:p>
            <a:r>
              <a:rPr lang="cs-CZ" sz="1200" b="1" dirty="0" smtClean="0"/>
              <a:t>UMĚNÍ A KULTURA</a:t>
            </a:r>
          </a:p>
          <a:p>
            <a:pPr lvl="1"/>
            <a:r>
              <a:rPr lang="cs-CZ" sz="1200" dirty="0" smtClean="0"/>
              <a:t>Hudební výchova</a:t>
            </a:r>
          </a:p>
          <a:p>
            <a:pPr lvl="1"/>
            <a:r>
              <a:rPr lang="cs-CZ" sz="1200" dirty="0" smtClean="0"/>
              <a:t>Výtvarná výchova</a:t>
            </a:r>
          </a:p>
          <a:p>
            <a:r>
              <a:rPr lang="cs-CZ" sz="1200" b="1" dirty="0" smtClean="0"/>
              <a:t>ČLOVĚK A ZDRAVÍ</a:t>
            </a:r>
          </a:p>
          <a:p>
            <a:pPr lvl="1"/>
            <a:r>
              <a:rPr lang="cs-CZ" sz="1200" dirty="0" smtClean="0"/>
              <a:t>Výchova ke zdraví</a:t>
            </a:r>
          </a:p>
          <a:p>
            <a:pPr lvl="1"/>
            <a:r>
              <a:rPr lang="cs-CZ" sz="1200" dirty="0" smtClean="0"/>
              <a:t>Tělesná výchova</a:t>
            </a:r>
          </a:p>
          <a:p>
            <a:r>
              <a:rPr lang="cs-CZ" sz="1200" b="1" dirty="0" smtClean="0"/>
              <a:t>ČLOVĚK A SVĚT PRÁCE</a:t>
            </a:r>
          </a:p>
          <a:p>
            <a:r>
              <a:rPr lang="cs-CZ" sz="1200" b="1" dirty="0" smtClean="0"/>
              <a:t>DOPLŇUJÍCÍ VZDĚLÁVACÍ OBORY</a:t>
            </a:r>
          </a:p>
          <a:p>
            <a:pPr lvl="1"/>
            <a:r>
              <a:rPr lang="cs-CZ" sz="1200" dirty="0" smtClean="0"/>
              <a:t>Další jazyk</a:t>
            </a:r>
          </a:p>
          <a:p>
            <a:pPr lvl="1"/>
            <a:r>
              <a:rPr lang="cs-CZ" sz="1200" dirty="0" smtClean="0"/>
              <a:t>Dramatická výchova</a:t>
            </a:r>
          </a:p>
          <a:p>
            <a:endParaRPr lang="cs-CZ" sz="1400" dirty="0" smtClean="0"/>
          </a:p>
          <a:p>
            <a:pPr lvl="1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8811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PRŮŘEZOVÁ TÉMATA</a:t>
            </a:r>
            <a:br>
              <a:rPr lang="cs-CZ" sz="3200" dirty="0" smtClean="0"/>
            </a:br>
            <a:r>
              <a:rPr lang="cs-CZ" sz="1200" b="1" i="1" dirty="0" smtClean="0"/>
              <a:t>TEMATICKÉ OKRUHY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OSOBNOSTNÍ A SOCIÁLNÍ VÝCHOVA</a:t>
            </a:r>
          </a:p>
          <a:p>
            <a:endParaRPr lang="cs-CZ" sz="2000" dirty="0" smtClean="0"/>
          </a:p>
          <a:p>
            <a:r>
              <a:rPr lang="cs-CZ" sz="2000" dirty="0" smtClean="0"/>
              <a:t>VÝCHOVA DEMOKRATICKÉHO OBČANA</a:t>
            </a:r>
          </a:p>
          <a:p>
            <a:endParaRPr lang="cs-CZ" sz="2000" dirty="0" smtClean="0"/>
          </a:p>
          <a:p>
            <a:r>
              <a:rPr lang="cs-CZ" sz="2000" dirty="0" smtClean="0"/>
              <a:t>VÝCHOVA K MYŠLENÍ V EVROPSKÝCH A GLOBÁLNÍCH SOUVISLOSTECH</a:t>
            </a:r>
          </a:p>
          <a:p>
            <a:endParaRPr lang="cs-CZ" sz="2000" dirty="0" smtClean="0"/>
          </a:p>
          <a:p>
            <a:r>
              <a:rPr lang="cs-CZ" sz="2000" dirty="0" smtClean="0"/>
              <a:t>MULTIKULTURNÍ VÝCHOVA</a:t>
            </a:r>
          </a:p>
          <a:p>
            <a:endParaRPr lang="cs-CZ" sz="2000" dirty="0" smtClean="0"/>
          </a:p>
          <a:p>
            <a:r>
              <a:rPr lang="cs-CZ" sz="2000" dirty="0" smtClean="0"/>
              <a:t>ENVIRONMENTÁLNÍ VÝCHOVA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MEDIÁLNÍ VÝCHOVA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50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VZDĚLÁVÁNÍ ŽÁKŮ SE SPECIÁLNÍMI VZDĚLÁVACÍMI</a:t>
            </a:r>
            <a:br>
              <a:rPr lang="cs-CZ" sz="2800" b="1" dirty="0" smtClean="0"/>
            </a:br>
            <a:r>
              <a:rPr lang="cs-CZ" sz="2800" b="1" dirty="0" smtClean="0"/>
              <a:t>POTŘEBAMI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78112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VZDĚLÁVÁNÍ ŽÁKŮ SE ZDRAVOTNÍM POSTIŽENÍM A ZDRAVOTNÍM ZNEVÝHODNĚNÍM</a:t>
            </a:r>
          </a:p>
          <a:p>
            <a:r>
              <a:rPr lang="cs-CZ" sz="2000" dirty="0" smtClean="0"/>
              <a:t>VZDĚLÁVÁNÍ ŽÁKŮ SE SOCIÁLNÍM ZNEVÝHODNĚNÍM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800" b="1" dirty="0" smtClean="0"/>
              <a:t>VZDĚLÁVÁNÍ ŽÁKŮ MIMOŘÁDNĚ NADANÝCH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MATERIÁLNÍ , PERSONÁLNÍ HYGIENICKÉ ORGANIZAČNÍ  A JINÉ PODMÍNKY PRO USKUTEČŇOVÁNÍ RVP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1600" dirty="0" smtClean="0"/>
              <a:t>PŘÍLOHA: RVP ZV - PŘÍLOHA UPRAVUJÍCÍ VZDĚLÁVÁNÍ ŽÁKŮ S LEHKÝM MENTÁLNÍM POSTIŽENÍM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885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ŠKOLNÍ VZDĚLÁVACÍ PROGRAM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VÝCHOVNÉ A VZDĚLÁVACÍ STRATEGIE ŠKOLY</a:t>
            </a:r>
          </a:p>
          <a:p>
            <a:r>
              <a:rPr lang="cs-CZ" sz="2000" dirty="0" smtClean="0"/>
              <a:t>VÝCHOVNÉ A VZDĚLÁVACÍ STRATEGIE VYUČOVACÍCHPŘEDMĚTŮ</a:t>
            </a:r>
          </a:p>
          <a:p>
            <a:pPr marL="0" indent="0">
              <a:buNone/>
            </a:pPr>
            <a:r>
              <a:rPr lang="cs-CZ" sz="2000" dirty="0" smtClean="0"/>
              <a:t>      UČEBNÍ OSNOVY</a:t>
            </a:r>
          </a:p>
          <a:p>
            <a:r>
              <a:rPr lang="cs-CZ" sz="2000" dirty="0" smtClean="0"/>
              <a:t>ROZPRACOVANÉ VÝSTUPY</a:t>
            </a:r>
          </a:p>
          <a:p>
            <a:r>
              <a:rPr lang="cs-CZ" sz="2000" dirty="0" smtClean="0"/>
              <a:t>ROZPRACOVANÉ UČIVO</a:t>
            </a:r>
            <a:endParaRPr lang="cs-CZ" sz="2000" dirty="0"/>
          </a:p>
          <a:p>
            <a:r>
              <a:rPr lang="cs-CZ" sz="2000" dirty="0" smtClean="0"/>
              <a:t>HODNOCENÍ ŽÁKA</a:t>
            </a:r>
          </a:p>
          <a:p>
            <a:r>
              <a:rPr lang="cs-CZ" sz="2000" dirty="0" smtClean="0"/>
              <a:t>HODNOCENÍ ŠKOLY</a:t>
            </a:r>
            <a:endParaRPr lang="cs-CZ" sz="20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49411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Analýza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školních vzdělávacích programů pro základní vzdělávání za období 2007–2011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277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338</Words>
  <Application>Microsoft Office PowerPoint</Application>
  <PresentationFormat>Předvádění na obrazovce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Motiv systému Office</vt:lpstr>
      <vt:lpstr>1_Výchozí návrh</vt:lpstr>
      <vt:lpstr>2_Výchozí návrh</vt:lpstr>
      <vt:lpstr>Microsoft PowerPoint Presentation</vt:lpstr>
      <vt:lpstr>KURIKULUM V SOUČASNÉ ŠKOLE</vt:lpstr>
      <vt:lpstr>Prezentace aplikace PowerPoint</vt:lpstr>
      <vt:lpstr>      CÍLE VZDĚLÁVÁNÍ                                KLÍČOVÉ KOMPETENCE</vt:lpstr>
      <vt:lpstr>VZDĚLÁVACÍ OBLASTI</vt:lpstr>
      <vt:lpstr>PRŮŘEZOVÁ TÉMATA TEMATICKÉ OKRUHY</vt:lpstr>
      <vt:lpstr>VZDĚLÁVÁNÍ ŽÁKŮ SE SPECIÁLNÍMI VZDĚLÁVACÍMI POTŘEBAMI</vt:lpstr>
      <vt:lpstr>ŠKOLNÍ VZDĚLÁVACÍ PROGRAM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V SOUČASNÉ ŠKOLE</dc:title>
  <dc:creator>Vladimíra Neužilová</dc:creator>
  <cp:lastModifiedBy>Vladimíra Neužilová</cp:lastModifiedBy>
  <cp:revision>29</cp:revision>
  <dcterms:created xsi:type="dcterms:W3CDTF">2012-10-01T11:43:13Z</dcterms:created>
  <dcterms:modified xsi:type="dcterms:W3CDTF">2016-03-01T20:35:09Z</dcterms:modified>
</cp:coreProperties>
</file>