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11"/>
  </p:notesMasterIdLst>
  <p:sldIdLst>
    <p:sldId id="256" r:id="rId4"/>
    <p:sldId id="277" r:id="rId5"/>
    <p:sldId id="262" r:id="rId6"/>
    <p:sldId id="270" r:id="rId7"/>
    <p:sldId id="272" r:id="rId8"/>
    <p:sldId id="275" r:id="rId9"/>
    <p:sldId id="27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8BA42-D30F-43FF-B898-CB91C7945B32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CC0E5-2420-4EA7-A1E6-3F860A432F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753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680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28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325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2A644-8F8A-4FAC-BF94-181629E280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352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D0250-B45F-410F-A716-DCC6D13ADB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140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76F68-9CCE-47E2-8732-B73E58C7230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121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2576B-BCCA-4017-A347-432960E4A5B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807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2D2B4-13A5-430B-A594-1DC1B864688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240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A9920-1CB9-4FFE-A4D6-A12E8F31107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65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4CEE3-5D81-44EE-B77D-23B4F968805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15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4416E-4E9A-4533-8DC1-0C18FBE1FF7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446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8647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72D58-F93D-47DF-BDC9-0611A38304C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307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EFD9A-3BA5-4EFB-9CC2-B4A2CA92001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216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FBA1D-6548-46A2-AB7D-1B71DDF5C6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41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2A644-8F8A-4FAC-BF94-181629E280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282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D0250-B45F-410F-A716-DCC6D13ADB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3076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76F68-9CCE-47E2-8732-B73E58C7230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156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2576B-BCCA-4017-A347-432960E4A5B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44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2D2B4-13A5-430B-A594-1DC1B864688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7498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A9920-1CB9-4FFE-A4D6-A12E8F31107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1562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94CEE3-5D81-44EE-B77D-23B4F968805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03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5096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4416E-4E9A-4533-8DC1-0C18FBE1FF7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379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72D58-F93D-47DF-BDC9-0611A38304C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7516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EFD9A-3BA5-4EFB-9CC2-B4A2CA92001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0476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FBA1D-6548-46A2-AB7D-1B71DDF5C6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78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87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58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77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0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68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90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7C565-FB00-4E2B-A534-F26296B24354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01BF2-6555-4A88-BBEA-49FEA17B5C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39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5FBEC9-DA85-4623-B36A-F1117C94DD63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12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5FBEC9-DA85-4623-B36A-F1117C94DD63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80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1.pptx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KURIKULUM V SOUČASNÉ ŠKOLE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/>
              <a:t> </a:t>
            </a:r>
            <a:r>
              <a:rPr lang="cs-CZ" sz="4000" b="1" dirty="0" smtClean="0"/>
              <a:t>  A</a:t>
            </a:r>
          </a:p>
          <a:p>
            <a:r>
              <a:rPr lang="cs-CZ" sz="2000" dirty="0" smtClean="0"/>
              <a:t>obsah vzdělání /učivo/ v širším významu, veškerá zkušenost žáka, činnosti v procesu osvojování si učiva</a:t>
            </a:r>
          </a:p>
          <a:p>
            <a:r>
              <a:rPr lang="cs-CZ" sz="2000" dirty="0" smtClean="0"/>
              <a:t>proč, koho, co, kdy, jak, za jakých podmínek, s jakými očekávanými efekty</a:t>
            </a:r>
          </a:p>
          <a:p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4000" b="1" dirty="0" smtClean="0"/>
              <a:t>   B</a:t>
            </a:r>
          </a:p>
          <a:p>
            <a:r>
              <a:rPr lang="cs-CZ" sz="2000" dirty="0" smtClean="0">
                <a:latin typeface="+mj-lt"/>
              </a:rPr>
              <a:t>Národní program rozvoje vzdělání v </a:t>
            </a:r>
            <a:r>
              <a:rPr lang="cs-CZ" sz="2000" dirty="0">
                <a:latin typeface="+mj-lt"/>
              </a:rPr>
              <a:t>Č</a:t>
            </a:r>
            <a:r>
              <a:rPr lang="cs-CZ" sz="2000" dirty="0" smtClean="0">
                <a:latin typeface="+mj-lt"/>
              </a:rPr>
              <a:t>eské republice – Bílá kniha</a:t>
            </a:r>
          </a:p>
          <a:p>
            <a:r>
              <a:rPr lang="cs-CZ" sz="2000" dirty="0" smtClean="0">
                <a:latin typeface="+mj-lt"/>
              </a:rPr>
              <a:t>školský zákon č. 56/2004Sb, o předškolním, základním, středním, vyšším odborném a jiném vzdělávání</a:t>
            </a:r>
          </a:p>
          <a:p>
            <a:r>
              <a:rPr lang="cs-CZ" sz="2000" dirty="0" smtClean="0"/>
              <a:t>Rámcový vzdělávací program    </a:t>
            </a:r>
          </a:p>
          <a:p>
            <a:r>
              <a:rPr lang="cs-CZ" sz="2000" dirty="0" smtClean="0"/>
              <a:t>Školní vzdělávací program     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88929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3085018"/>
              </p:ext>
            </p:extLst>
          </p:nvPr>
        </p:nvGraphicFramePr>
        <p:xfrm>
          <a:off x="251520" y="260648"/>
          <a:ext cx="8892480" cy="6393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Prezentace" r:id="rId3" imgW="4570586" imgH="3427608" progId="PowerPoint.Show.12">
                  <p:embed/>
                </p:oleObj>
              </mc:Choice>
              <mc:Fallback>
                <p:oleObj name="Prezentace" r:id="rId3" imgW="4570586" imgH="342760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260648"/>
                        <a:ext cx="8892480" cy="6393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298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836712"/>
            <a:ext cx="8111877" cy="504726"/>
          </a:xfrm>
        </p:spPr>
        <p:txBody>
          <a:bodyPr/>
          <a:lstStyle/>
          <a:p>
            <a:r>
              <a:rPr lang="cs-CZ" sz="2000" b="1" dirty="0"/>
              <a:t>      </a:t>
            </a:r>
            <a:r>
              <a:rPr lang="cs-CZ" sz="1400" b="1" dirty="0"/>
              <a:t>CÍLE VZDĚLÁVÁNÍ                                KLÍČOVÉ KOMPETENCE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4213" y="191611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>
                <a:solidFill>
                  <a:srgbClr val="000000"/>
                </a:solidFill>
              </a:rPr>
              <a:t>2.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 dirty="0">
                <a:solidFill>
                  <a:srgbClr val="000000"/>
                </a:solidFill>
              </a:rPr>
              <a:t>Podněcovat žáky k tvořivému myšlení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684213" y="249237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3.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Vést žáky k všestranné komunikaci</a:t>
            </a: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684213" y="36449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5.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Připravovat k projevům svébytnosti</a:t>
            </a: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684213" y="4221163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6.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Vytvářet potřebu projevovat</a:t>
            </a:r>
            <a:r>
              <a:rPr lang="cs-CZ" b="1">
                <a:solidFill>
                  <a:srgbClr val="000000"/>
                </a:solidFill>
              </a:rPr>
              <a:t> </a:t>
            </a:r>
            <a:r>
              <a:rPr lang="cs-CZ" sz="1200" b="1">
                <a:solidFill>
                  <a:srgbClr val="000000"/>
                </a:solidFill>
              </a:rPr>
              <a:t>pozit. city</a:t>
            </a: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684213" y="47974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>
                <a:solidFill>
                  <a:srgbClr val="000000"/>
                </a:solidFill>
              </a:rPr>
              <a:t>7.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Učit rozvíjet a chránit fyzic.a dušev. zdraví</a:t>
            </a: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684213" y="5445125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8.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Vést k toleranci a ohleduplnosti</a:t>
            </a: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684213" y="6021388"/>
            <a:ext cx="3167062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9.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Rozvíjet schopnosti vzhl. k profesní orientaci</a:t>
            </a: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5508625" y="558958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rgbClr val="FCA6F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pracovní</a:t>
            </a: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5508625" y="4652963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občanské</a:t>
            </a:r>
          </a:p>
        </p:txBody>
      </p:sp>
      <p:sp>
        <p:nvSpPr>
          <p:cNvPr id="9277" name="Rectangle 61"/>
          <p:cNvSpPr>
            <a:spLocks noChangeArrowheads="1"/>
          </p:cNvSpPr>
          <p:nvPr/>
        </p:nvSpPr>
        <p:spPr bwMode="auto">
          <a:xfrm>
            <a:off x="5435600" y="3716338"/>
            <a:ext cx="2736850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sociální a personální</a:t>
            </a:r>
          </a:p>
        </p:txBody>
      </p:sp>
      <p:sp>
        <p:nvSpPr>
          <p:cNvPr id="9278" name="Rectangle 62"/>
          <p:cNvSpPr>
            <a:spLocks noChangeArrowheads="1"/>
          </p:cNvSpPr>
          <p:nvPr/>
        </p:nvSpPr>
        <p:spPr bwMode="auto">
          <a:xfrm>
            <a:off x="5435600" y="29241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C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komunikativní</a:t>
            </a:r>
          </a:p>
        </p:txBody>
      </p:sp>
      <p:sp>
        <p:nvSpPr>
          <p:cNvPr id="9279" name="Rectangle 63"/>
          <p:cNvSpPr>
            <a:spLocks noChangeArrowheads="1"/>
          </p:cNvSpPr>
          <p:nvPr/>
        </p:nvSpPr>
        <p:spPr bwMode="auto">
          <a:xfrm>
            <a:off x="5435600" y="2205038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>
                <a:solidFill>
                  <a:srgbClr val="000000"/>
                </a:solidFill>
              </a:rPr>
              <a:t>B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k řešení problémů</a:t>
            </a:r>
          </a:p>
        </p:txBody>
      </p:sp>
      <p:sp>
        <p:nvSpPr>
          <p:cNvPr id="9280" name="Rectangle 64"/>
          <p:cNvSpPr>
            <a:spLocks noChangeArrowheads="1"/>
          </p:cNvSpPr>
          <p:nvPr/>
        </p:nvSpPr>
        <p:spPr bwMode="auto">
          <a:xfrm>
            <a:off x="5435600" y="1412875"/>
            <a:ext cx="2738438" cy="431800"/>
          </a:xfrm>
          <a:prstGeom prst="rect">
            <a:avLst/>
          </a:prstGeom>
          <a:solidFill>
            <a:srgbClr val="FCA6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k učení</a:t>
            </a:r>
          </a:p>
        </p:txBody>
      </p:sp>
      <p:sp>
        <p:nvSpPr>
          <p:cNvPr id="9281" name="Rectangle 65"/>
          <p:cNvSpPr>
            <a:spLocks noChangeArrowheads="1"/>
          </p:cNvSpPr>
          <p:nvPr/>
        </p:nvSpPr>
        <p:spPr bwMode="auto">
          <a:xfrm>
            <a:off x="684213" y="1341438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1.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Umožnit žákům osvojit si strategie učení</a:t>
            </a:r>
          </a:p>
        </p:txBody>
      </p:sp>
      <p:sp>
        <p:nvSpPr>
          <p:cNvPr id="9282" name="Rectangle 66"/>
          <p:cNvSpPr>
            <a:spLocks noChangeArrowheads="1"/>
          </p:cNvSpPr>
          <p:nvPr/>
        </p:nvSpPr>
        <p:spPr bwMode="auto">
          <a:xfrm>
            <a:off x="684213" y="2997200"/>
            <a:ext cx="3095625" cy="431800"/>
          </a:xfrm>
          <a:prstGeom prst="rect">
            <a:avLst/>
          </a:prstGeom>
          <a:solidFill>
            <a:srgbClr val="DCFBA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4.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</a:rPr>
              <a:t>Rozvíjet schopnost spolupracovat</a:t>
            </a:r>
          </a:p>
        </p:txBody>
      </p:sp>
      <p:sp>
        <p:nvSpPr>
          <p:cNvPr id="9283" name="Rectangle 67"/>
          <p:cNvSpPr>
            <a:spLocks noChangeArrowheads="1"/>
          </p:cNvSpPr>
          <p:nvPr/>
        </p:nvSpPr>
        <p:spPr bwMode="auto">
          <a:xfrm>
            <a:off x="3646488" y="5006975"/>
            <a:ext cx="184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200">
              <a:solidFill>
                <a:srgbClr val="000000"/>
              </a:solidFill>
            </a:endParaRPr>
          </a:p>
        </p:txBody>
      </p:sp>
      <p:sp>
        <p:nvSpPr>
          <p:cNvPr id="9286" name="Line 70"/>
          <p:cNvSpPr>
            <a:spLocks noChangeShapeType="1"/>
          </p:cNvSpPr>
          <p:nvPr/>
        </p:nvSpPr>
        <p:spPr bwMode="auto">
          <a:xfrm flipV="1">
            <a:off x="4140200" y="148431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289" name="Line 73"/>
          <p:cNvSpPr>
            <a:spLocks noChangeShapeType="1"/>
          </p:cNvSpPr>
          <p:nvPr/>
        </p:nvSpPr>
        <p:spPr bwMode="auto">
          <a:xfrm flipH="1">
            <a:off x="4140200" y="14128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267744" y="404664"/>
            <a:ext cx="4536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RÁMCOVÝ VZDĚLÁVACÍ PROGRAM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08646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r>
              <a:rPr lang="cs-CZ" sz="2400" dirty="0" smtClean="0"/>
              <a:t>VZDĚLÁVACÍ OBLASTI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cs-CZ" sz="1200" b="1" dirty="0" smtClean="0"/>
              <a:t>JAZYK A JAZYKOVÁ KOMUNIKACE</a:t>
            </a:r>
          </a:p>
          <a:p>
            <a:pPr lvl="1"/>
            <a:r>
              <a:rPr lang="cs-CZ" sz="1200" dirty="0"/>
              <a:t>Č</a:t>
            </a:r>
            <a:r>
              <a:rPr lang="cs-CZ" sz="1200" dirty="0" smtClean="0"/>
              <a:t>eský jazyk a literatura</a:t>
            </a:r>
          </a:p>
          <a:p>
            <a:pPr lvl="1"/>
            <a:r>
              <a:rPr lang="cs-CZ" sz="1200" dirty="0"/>
              <a:t>C</a:t>
            </a:r>
            <a:r>
              <a:rPr lang="cs-CZ" sz="1200" dirty="0" smtClean="0"/>
              <a:t>izí jazyk</a:t>
            </a:r>
          </a:p>
          <a:p>
            <a:r>
              <a:rPr lang="cs-CZ" sz="1200" b="1" dirty="0" smtClean="0"/>
              <a:t>MATEMATIKA A JEJÍ APLIKACE</a:t>
            </a:r>
          </a:p>
          <a:p>
            <a:r>
              <a:rPr lang="cs-CZ" sz="1200" b="1" dirty="0" smtClean="0"/>
              <a:t>INFORMAČNÍ A KOMUNIKAČNÍ TECHNOLOGIE</a:t>
            </a:r>
          </a:p>
          <a:p>
            <a:r>
              <a:rPr lang="cs-CZ" sz="1200" b="1" dirty="0" smtClean="0"/>
              <a:t>ČLOVĚK A JEHO SVĚT</a:t>
            </a:r>
          </a:p>
          <a:p>
            <a:r>
              <a:rPr lang="cs-CZ" sz="1200" b="1" dirty="0" smtClean="0"/>
              <a:t>ČLOVĚK A SPOLEČNOST</a:t>
            </a:r>
          </a:p>
          <a:p>
            <a:pPr lvl="1"/>
            <a:r>
              <a:rPr lang="cs-CZ" sz="1200" dirty="0" smtClean="0"/>
              <a:t>Dějepis</a:t>
            </a:r>
          </a:p>
          <a:p>
            <a:pPr lvl="1"/>
            <a:r>
              <a:rPr lang="cs-CZ" sz="1200" dirty="0" smtClean="0"/>
              <a:t>Výchova k občanství</a:t>
            </a:r>
          </a:p>
          <a:p>
            <a:r>
              <a:rPr lang="cs-CZ" sz="1200" b="1" dirty="0" smtClean="0"/>
              <a:t>ČLOVĚK A PŘÍRODA</a:t>
            </a:r>
          </a:p>
          <a:p>
            <a:pPr lvl="1"/>
            <a:r>
              <a:rPr lang="cs-CZ" sz="1200" dirty="0" smtClean="0"/>
              <a:t>Fyzika</a:t>
            </a:r>
          </a:p>
          <a:p>
            <a:pPr lvl="1"/>
            <a:r>
              <a:rPr lang="cs-CZ" sz="1200" dirty="0" smtClean="0"/>
              <a:t>Chemie</a:t>
            </a:r>
          </a:p>
          <a:p>
            <a:pPr lvl="1"/>
            <a:r>
              <a:rPr lang="cs-CZ" sz="1200" dirty="0" smtClean="0"/>
              <a:t>Přírodopis</a:t>
            </a:r>
          </a:p>
          <a:p>
            <a:pPr lvl="1"/>
            <a:r>
              <a:rPr lang="cs-CZ" sz="1200" dirty="0" smtClean="0"/>
              <a:t>zeměpis</a:t>
            </a:r>
          </a:p>
          <a:p>
            <a:r>
              <a:rPr lang="cs-CZ" sz="1200" b="1" dirty="0" smtClean="0"/>
              <a:t>UMĚNÍ A KULTURA</a:t>
            </a:r>
          </a:p>
          <a:p>
            <a:pPr lvl="1"/>
            <a:r>
              <a:rPr lang="cs-CZ" sz="1200" dirty="0" smtClean="0"/>
              <a:t>Hudební výchova</a:t>
            </a:r>
          </a:p>
          <a:p>
            <a:pPr lvl="1"/>
            <a:r>
              <a:rPr lang="cs-CZ" sz="1200" dirty="0" smtClean="0"/>
              <a:t>Výtvarná výchova</a:t>
            </a:r>
          </a:p>
          <a:p>
            <a:r>
              <a:rPr lang="cs-CZ" sz="1200" b="1" dirty="0" smtClean="0"/>
              <a:t>ČLOVĚK A ZDRAVÍ</a:t>
            </a:r>
          </a:p>
          <a:p>
            <a:pPr lvl="1"/>
            <a:r>
              <a:rPr lang="cs-CZ" sz="1200" dirty="0" smtClean="0"/>
              <a:t>Výchova ke zdraví</a:t>
            </a:r>
          </a:p>
          <a:p>
            <a:pPr lvl="1"/>
            <a:r>
              <a:rPr lang="cs-CZ" sz="1200" dirty="0" smtClean="0"/>
              <a:t>Tělesná výchova</a:t>
            </a:r>
          </a:p>
          <a:p>
            <a:r>
              <a:rPr lang="cs-CZ" sz="1200" b="1" dirty="0" smtClean="0"/>
              <a:t>ČLOVĚK A SVĚT PRÁCE</a:t>
            </a:r>
          </a:p>
          <a:p>
            <a:r>
              <a:rPr lang="cs-CZ" sz="1200" b="1" dirty="0" smtClean="0"/>
              <a:t>DOPLŇUJÍCÍ VZDĚLÁVACÍ OBORY</a:t>
            </a:r>
          </a:p>
          <a:p>
            <a:pPr lvl="1"/>
            <a:r>
              <a:rPr lang="cs-CZ" sz="1200" dirty="0" smtClean="0"/>
              <a:t>Další jazyk</a:t>
            </a:r>
          </a:p>
          <a:p>
            <a:pPr lvl="1"/>
            <a:r>
              <a:rPr lang="cs-CZ" sz="1200" dirty="0" smtClean="0"/>
              <a:t>Dramatická výchova</a:t>
            </a:r>
          </a:p>
          <a:p>
            <a:endParaRPr lang="cs-CZ" sz="1400" dirty="0" smtClean="0"/>
          </a:p>
          <a:p>
            <a:pPr lvl="1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08811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PRŮŘEZOVÁ TÉMATA</a:t>
            </a:r>
            <a:br>
              <a:rPr lang="cs-CZ" sz="3200" dirty="0" smtClean="0"/>
            </a:br>
            <a:r>
              <a:rPr lang="cs-CZ" sz="1200" b="1" i="1" dirty="0" smtClean="0"/>
              <a:t>TEMATICKÉ OKRUHY</a:t>
            </a:r>
            <a:endParaRPr lang="cs-CZ" sz="32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cs-CZ" sz="2000" dirty="0" smtClean="0"/>
              <a:t>OSOBNOSTNÍ A SOCIÁLNÍ VÝCHOVA</a:t>
            </a:r>
          </a:p>
          <a:p>
            <a:endParaRPr lang="cs-CZ" sz="2000" dirty="0" smtClean="0"/>
          </a:p>
          <a:p>
            <a:r>
              <a:rPr lang="cs-CZ" sz="2000" dirty="0" smtClean="0"/>
              <a:t>VÝCHOVA DEMOKRATICKÉHO OBČANA</a:t>
            </a:r>
          </a:p>
          <a:p>
            <a:endParaRPr lang="cs-CZ" sz="2000" dirty="0" smtClean="0"/>
          </a:p>
          <a:p>
            <a:r>
              <a:rPr lang="cs-CZ" sz="2000" dirty="0" smtClean="0"/>
              <a:t>VÝCHOVA K MYŠLENÍ V EVROPSKÝCH A GLOBÁLNÍCH SOUVISLOSTECH</a:t>
            </a:r>
          </a:p>
          <a:p>
            <a:endParaRPr lang="cs-CZ" sz="2000" dirty="0" smtClean="0"/>
          </a:p>
          <a:p>
            <a:r>
              <a:rPr lang="cs-CZ" sz="2000" dirty="0" smtClean="0"/>
              <a:t>MULTIKULTURNÍ VÝCHOVA</a:t>
            </a:r>
          </a:p>
          <a:p>
            <a:endParaRPr lang="cs-CZ" sz="2000" dirty="0" smtClean="0"/>
          </a:p>
          <a:p>
            <a:r>
              <a:rPr lang="cs-CZ" sz="2000" dirty="0" smtClean="0"/>
              <a:t>ENVIRONMENTÁLNÍ VÝCHOVA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MEDIÁLNÍ VÝCHOVA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85078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VZDĚLÁVÁNÍ ŽÁKŮ SE SPECIÁLNÍMI VZDĚLÁVACÍMI</a:t>
            </a:r>
            <a:br>
              <a:rPr lang="cs-CZ" sz="2800" b="1" dirty="0" smtClean="0"/>
            </a:br>
            <a:r>
              <a:rPr lang="cs-CZ" sz="2800" b="1" dirty="0" smtClean="0"/>
              <a:t>POTŘEBAMI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229600" cy="478112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VZDĚLÁVÁNÍ ŽÁKŮ SE ZDRAVOTNÍM POSTIŽENÍM A ZDRAVOTNÍM ZNEVÝHODNĚNÍM</a:t>
            </a:r>
          </a:p>
          <a:p>
            <a:r>
              <a:rPr lang="cs-CZ" sz="2000" dirty="0" smtClean="0"/>
              <a:t>VZDĚLÁVÁNÍ ŽÁKŮ SE SOCIÁLNÍM ZNEVÝHODNĚNÍM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800" b="1" dirty="0" smtClean="0"/>
              <a:t>VZDĚLÁVÁNÍ ŽÁKŮ MIMOŘÁDNĚ NADANÝCH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MATERIÁLNÍ , PERSONÁLNÍ HYGIENICKÉ ORGANIZAČNÍ  A JINÉ PODMÍNKY PRO USKUTEČŇOVÁNÍ RVP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1600" dirty="0" smtClean="0"/>
              <a:t>PŘÍLOHA: RVP ZV - PŘÍLOHA UPRAVUJÍCÍ VZDĚLÁVÁNÍ ŽÁKŮ S LEHKÝM MENTÁLNÍM POSTIŽENÍM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38856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ŠKOLNÍ VZDĚLÁVACÍ PROGRAM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47260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VÝCHOVNÉ A VZDĚLÁVACÍ STRATEGIE ŠKOLY</a:t>
            </a:r>
          </a:p>
          <a:p>
            <a:r>
              <a:rPr lang="cs-CZ" sz="2000" dirty="0" smtClean="0"/>
              <a:t>VÝCHOVNÉ A VZDĚLÁVACÍ STRATEGIE VYUČOVACÍCHPŘEDMĚTŮ</a:t>
            </a:r>
          </a:p>
          <a:p>
            <a:pPr marL="0" indent="0">
              <a:buNone/>
            </a:pPr>
            <a:r>
              <a:rPr lang="cs-CZ" sz="2000" dirty="0" smtClean="0"/>
              <a:t>      UČEBNÍ OSNOVY</a:t>
            </a:r>
          </a:p>
          <a:p>
            <a:r>
              <a:rPr lang="cs-CZ" sz="2000" dirty="0" smtClean="0"/>
              <a:t>ROZPRACOVANÉ VÝSTUPY</a:t>
            </a:r>
          </a:p>
          <a:p>
            <a:r>
              <a:rPr lang="cs-CZ" sz="2000" dirty="0" smtClean="0"/>
              <a:t>ROZPRACOVANÉ UČIVO</a:t>
            </a:r>
            <a:endParaRPr lang="cs-CZ" sz="2000" dirty="0"/>
          </a:p>
          <a:p>
            <a:r>
              <a:rPr lang="cs-CZ" sz="2000" dirty="0" smtClean="0"/>
              <a:t>HODNOCENÍ ŽÁKA</a:t>
            </a:r>
          </a:p>
          <a:p>
            <a:r>
              <a:rPr lang="cs-CZ" sz="2000" dirty="0" smtClean="0"/>
              <a:t>HODNOCENÍ ŠKOLY</a:t>
            </a:r>
            <a:endParaRPr lang="cs-CZ" sz="20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4" name="Obdélník 3"/>
          <p:cNvSpPr/>
          <p:nvPr/>
        </p:nvSpPr>
        <p:spPr>
          <a:xfrm>
            <a:off x="539552" y="494116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  <a:latin typeface="Times New Roman"/>
              </a:rPr>
              <a:t>Analýza </a:t>
            </a:r>
            <a:r>
              <a:rPr lang="cs-CZ" b="1" dirty="0">
                <a:solidFill>
                  <a:srgbClr val="000000"/>
                </a:solidFill>
                <a:latin typeface="Times New Roman"/>
              </a:rPr>
              <a:t>školních vzdělávacích programů pro základní vzdělávání za období 2007–2011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2772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338</Words>
  <Application>Microsoft Office PowerPoint</Application>
  <PresentationFormat>Předvádění na obrazovce (4:3)</PresentationFormat>
  <Paragraphs>101</Paragraphs>
  <Slides>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Motiv systému Office</vt:lpstr>
      <vt:lpstr>1_Výchozí návrh</vt:lpstr>
      <vt:lpstr>2_Výchozí návrh</vt:lpstr>
      <vt:lpstr>Microsoft PowerPoint Presentation</vt:lpstr>
      <vt:lpstr>KURIKULUM V SOUČASNÉ ŠKOLE</vt:lpstr>
      <vt:lpstr>Prezentace aplikace PowerPoint</vt:lpstr>
      <vt:lpstr>      CÍLE VZDĚLÁVÁNÍ                                KLÍČOVÉ KOMPETENCE</vt:lpstr>
      <vt:lpstr>VZDĚLÁVACÍ OBLASTI</vt:lpstr>
      <vt:lpstr>PRŮŘEZOVÁ TÉMATA TEMATICKÉ OKRUHY</vt:lpstr>
      <vt:lpstr>VZDĚLÁVÁNÍ ŽÁKŮ SE SPECIÁLNÍMI VZDĚLÁVACÍMI POTŘEBAMI</vt:lpstr>
      <vt:lpstr>ŠKOLNÍ VZDĚLÁVACÍ PROGRAM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KURIKULUM V SOUČASNÉ ŠKOLE</dc:title>
  <dc:creator>Vladimíra Neužilová</dc:creator>
  <cp:lastModifiedBy>Vladimíra Neužilová</cp:lastModifiedBy>
  <cp:revision>29</cp:revision>
  <dcterms:created xsi:type="dcterms:W3CDTF">2012-10-01T11:43:13Z</dcterms:created>
  <dcterms:modified xsi:type="dcterms:W3CDTF">2016-03-01T20:35:09Z</dcterms:modified>
</cp:coreProperties>
</file>