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01E2-3D4D-4163-BA0D-2F7FC59AE782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BAEC9-3DB9-496F-9640-9267CD231E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632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6A0D2-D063-406E-8E4A-D2D567F22D7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2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692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81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93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36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008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00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26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72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94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09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04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0802B-B78A-43FD-8F49-4F5E0B99C2A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034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>KLÍČOVÉ KOMPETENCE  </a:t>
            </a:r>
            <a:br>
              <a:rPr lang="cs-CZ" sz="3100" b="1" dirty="0" smtClean="0"/>
            </a:br>
            <a:r>
              <a:rPr lang="cs-CZ" sz="3100" b="1" dirty="0" err="1" smtClean="0"/>
              <a:t>Rvp</a:t>
            </a:r>
            <a:r>
              <a:rPr lang="cs-CZ" sz="3100" b="1" dirty="0" smtClean="0"/>
              <a:t> ZV </a:t>
            </a:r>
            <a:r>
              <a:rPr lang="cs-CZ" sz="1800" b="1" i="1" dirty="0" smtClean="0"/>
              <a:t>/</a:t>
            </a:r>
            <a:r>
              <a:rPr lang="cs-CZ" sz="1800" i="1" dirty="0" smtClean="0"/>
              <a:t> na konci základního vzdělávání/</a:t>
            </a:r>
            <a:r>
              <a:rPr lang="cs-CZ" sz="1800" b="1" i="1" dirty="0" smtClean="0"/>
              <a:t/>
            </a:r>
            <a:br>
              <a:rPr lang="cs-CZ" sz="1800" b="1" i="1" dirty="0" smtClean="0"/>
            </a:br>
            <a:r>
              <a:rPr lang="cs-CZ" sz="1800" b="1" i="1" dirty="0" smtClean="0"/>
              <a:t/>
            </a:r>
            <a:br>
              <a:rPr lang="cs-CZ" sz="1800" b="1" i="1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= cíl vzdělávání = vybavit všechny žáky souborem KK, připravit je na další vzdělávání a  </a:t>
            </a:r>
            <a:br>
              <a:rPr lang="cs-CZ" sz="2000" dirty="0" smtClean="0"/>
            </a:br>
            <a:r>
              <a:rPr lang="cs-CZ" sz="2000" dirty="0"/>
              <a:t> </a:t>
            </a:r>
            <a:r>
              <a:rPr lang="cs-CZ" sz="2000" dirty="0" smtClean="0"/>
              <a:t>  uplatnění ve společnosti /na konci základního vzdělávání/</a:t>
            </a:r>
            <a:endParaRPr lang="cs-CZ" sz="2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000" dirty="0" smtClean="0"/>
              <a:t>souhrn vědomostí,  dovedností, postojů, hodnot,  schopností</a:t>
            </a:r>
          </a:p>
          <a:p>
            <a:pPr>
              <a:buFontTx/>
              <a:buChar char="-"/>
            </a:pPr>
            <a:r>
              <a:rPr lang="cs-CZ" sz="2000" dirty="0"/>
              <a:t>k</a:t>
            </a:r>
            <a:r>
              <a:rPr lang="cs-CZ" sz="2000" dirty="0" smtClean="0"/>
              <a:t> utváření dochází ve vyučovacím procesu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/>
              <a:t>p</a:t>
            </a:r>
            <a:r>
              <a:rPr lang="cs-CZ" sz="2000" dirty="0" smtClean="0"/>
              <a:t>roč učit – cíl </a:t>
            </a:r>
          </a:p>
          <a:p>
            <a:pPr>
              <a:buFontTx/>
              <a:buChar char="-"/>
            </a:pPr>
            <a:r>
              <a:rPr lang="cs-CZ" sz="2000" dirty="0"/>
              <a:t>c</a:t>
            </a:r>
            <a:r>
              <a:rPr lang="cs-CZ" sz="2000" dirty="0" smtClean="0"/>
              <a:t>o učit - obsah</a:t>
            </a:r>
          </a:p>
          <a:p>
            <a:pPr>
              <a:buFontTx/>
              <a:buChar char="-"/>
            </a:pPr>
            <a:r>
              <a:rPr lang="cs-CZ" sz="2000" dirty="0"/>
              <a:t>k</a:t>
            </a:r>
            <a:r>
              <a:rPr lang="cs-CZ" sz="2000" dirty="0" smtClean="0"/>
              <a:t>dy učit – žák a jeho vzdělávací potřeby</a:t>
            </a:r>
          </a:p>
          <a:p>
            <a:pPr>
              <a:buFontTx/>
              <a:buChar char="-"/>
            </a:pPr>
            <a:r>
              <a:rPr lang="cs-CZ" sz="2000" dirty="0"/>
              <a:t>j</a:t>
            </a:r>
            <a:r>
              <a:rPr lang="cs-CZ" sz="2000" dirty="0" smtClean="0"/>
              <a:t>ak učit – strategie, metody, postupy</a:t>
            </a:r>
          </a:p>
          <a:p>
            <a:pPr>
              <a:buFontTx/>
              <a:buChar char="-"/>
            </a:pPr>
            <a:r>
              <a:rPr lang="cs-CZ" sz="2000" dirty="0"/>
              <a:t>j</a:t>
            </a:r>
            <a:r>
              <a:rPr lang="cs-CZ" sz="2000" dirty="0" smtClean="0"/>
              <a:t>ak zhodnotit – reflexe, hodnocení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1438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3" y="647700"/>
            <a:ext cx="9031287" cy="556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890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0800000" flipV="1">
            <a:off x="251520" y="0"/>
            <a:ext cx="8301608" cy="980728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KRITICKÉ MYŠLENÍ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47017"/>
              </p:ext>
            </p:extLst>
          </p:nvPr>
        </p:nvGraphicFramePr>
        <p:xfrm>
          <a:off x="611560" y="2539504"/>
          <a:ext cx="6933550" cy="3642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136"/>
                <a:gridCol w="2736304"/>
                <a:gridCol w="297311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KRITICKÉ MYŠLENÍ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NEKRITICKÉ MYŠLENÍ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Znalosti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Otevřené</a:t>
                      </a:r>
                      <a:r>
                        <a:rPr lang="cs-CZ" sz="1200" dirty="0">
                          <a:effectLst/>
                        </a:rPr>
                        <a:t>, značná šířka a hloubka, interdisciplinární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 získaných informacích jedinec přemýšlí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Černobílé</a:t>
                      </a:r>
                      <a:r>
                        <a:rPr lang="cs-CZ" sz="1200" dirty="0">
                          <a:effectLst/>
                        </a:rPr>
                        <a:t>, ulpívá na povrchu, užší</a:t>
                      </a:r>
                      <a:r>
                        <a:rPr lang="cs-CZ" sz="1200" dirty="0" smtClean="0">
                          <a:effectLst/>
                        </a:rPr>
                        <a:t>, </a:t>
                      </a:r>
                      <a:r>
                        <a:rPr lang="cs-CZ" sz="1200" dirty="0">
                          <a:effectLst/>
                        </a:rPr>
                        <a:t>uzavřené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Získané </a:t>
                      </a:r>
                      <a:r>
                        <a:rPr lang="cs-CZ" sz="1200" dirty="0" smtClean="0">
                          <a:effectLst/>
                        </a:rPr>
                        <a:t>informace jsou </a:t>
                      </a:r>
                      <a:r>
                        <a:rPr lang="cs-CZ" sz="1200" dirty="0">
                          <a:effectLst/>
                        </a:rPr>
                        <a:t>na vlastním přemýšlení málo závislé </a:t>
                      </a: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Způsob myšlení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Racionální</a:t>
                      </a:r>
                      <a:r>
                        <a:rPr lang="cs-CZ" sz="1200" dirty="0">
                          <a:effectLst/>
                        </a:rPr>
                        <a:t>, konzistentní, </a:t>
                      </a:r>
                      <a:r>
                        <a:rPr lang="cs-CZ" sz="1200" dirty="0" smtClean="0">
                          <a:effectLst/>
                        </a:rPr>
                        <a:t>snaží </a:t>
                      </a:r>
                      <a:r>
                        <a:rPr lang="cs-CZ" sz="1200" dirty="0">
                          <a:effectLst/>
                        </a:rPr>
                        <a:t>se naučit, jak se učit, celostní, užívá originální prameny, má náhled, užívá větší počet referenčních </a:t>
                      </a:r>
                      <a:r>
                        <a:rPr lang="cs-CZ" sz="1200" dirty="0" smtClean="0">
                          <a:effectLst/>
                        </a:rPr>
                        <a:t>souřadnic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Iracionální</a:t>
                      </a:r>
                      <a:r>
                        <a:rPr lang="cs-CZ" sz="1200" dirty="0">
                          <a:effectLst/>
                        </a:rPr>
                        <a:t>, inkonzistentní, snaží se naučit, co se </a:t>
                      </a:r>
                      <a:r>
                        <a:rPr lang="cs-CZ" sz="1200" dirty="0" smtClean="0">
                          <a:effectLst/>
                        </a:rPr>
                        <a:t>učit, </a:t>
                      </a:r>
                      <a:r>
                        <a:rPr lang="cs-CZ" sz="1200" dirty="0">
                          <a:effectLst/>
                        </a:rPr>
                        <a:t>lineární, užívá druhotné prameny, nemá náhled, užívá jedny nebo omezené referenční </a:t>
                      </a:r>
                      <a:r>
                        <a:rPr lang="cs-CZ" sz="1200" dirty="0" smtClean="0">
                          <a:effectLst/>
                        </a:rPr>
                        <a:t>souřadnice</a:t>
                      </a:r>
                      <a:endParaRPr lang="cs-CZ" sz="11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Myšlenková strategie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Vyhýbá </a:t>
                      </a:r>
                      <a:r>
                        <a:rPr lang="cs-CZ" sz="1200" dirty="0">
                          <a:effectLst/>
                        </a:rPr>
                        <a:t>se uzavřenosti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zkoumá </a:t>
                      </a:r>
                      <a:r>
                        <a:rPr lang="cs-CZ" sz="1200" dirty="0">
                          <a:effectLst/>
                        </a:rPr>
                        <a:t>a vyšetřuje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fair </a:t>
                      </a:r>
                      <a:r>
                        <a:rPr lang="cs-CZ" sz="1200" dirty="0">
                          <a:effectLst/>
                        </a:rPr>
                        <a:t>play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aktivní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spolupracující/komunální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přesný jazyk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Snaží se o uzavřený systém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netáže </a:t>
                      </a:r>
                      <a:r>
                        <a:rPr lang="cs-CZ" sz="1200" dirty="0">
                          <a:effectLst/>
                        </a:rPr>
                        <a:t>se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ego </a:t>
                      </a:r>
                      <a:r>
                        <a:rPr lang="cs-CZ" sz="1200" dirty="0">
                          <a:effectLst/>
                        </a:rPr>
                        <a:t>emotivní/etnocentrická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pasívní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autoritativní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vágní </a:t>
                      </a:r>
                      <a:r>
                        <a:rPr lang="cs-CZ" sz="1200" dirty="0">
                          <a:effectLst/>
                        </a:rPr>
                        <a:t>jazyk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4" y="-301654"/>
            <a:ext cx="10434687" cy="2846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sz="12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Jasnost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clarity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z</a:t>
            </a:r>
            <a:r>
              <a:rPr kumimoji="0" lang="cs-CZ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každého výroku by mělo vyplynout, co má jeho autor na mysli, kde spatřuje „problém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Přesnost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accuracy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 - výrok může být jasný, ale nemusí být přesný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Určitost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precision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výrok může být jasný a přesný, ale nemusí být určitý.  Otázky: Můžete říct nějaké podrobnosti? rozsah?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Věcnost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(relevance) – výrok může být jasný, přesný, určitý, přitom irelevantní.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Hloubka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depth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výrok může být povrchní 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Šířka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breath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standard šířky může být porušen u jednostranných  stranických, filozofických argumentací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Logika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logic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jedno tvrzení vyplývá ze druhého, není vnitřní rozpor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200" i="1" dirty="0"/>
              <a:t>František Koukolík, Jana Drtilová, Základy </a:t>
            </a:r>
            <a:r>
              <a:rPr lang="cs-CZ" sz="1200" i="1" dirty="0" err="1"/>
              <a:t>stupidologie</a:t>
            </a:r>
            <a:endParaRPr lang="cs-CZ" sz="1200" i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370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/>
              <a:t/>
            </a:r>
            <a:br>
              <a:rPr lang="cs-CZ" sz="3100" b="1" dirty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/>
              <a:t/>
            </a:r>
            <a:br>
              <a:rPr lang="cs-CZ" sz="3100" b="1" dirty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>Klíčové kompetence učitele</a:t>
            </a: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smtClean="0"/>
              <a:t> 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25000" lnSpcReduction="20000"/>
          </a:bodyPr>
          <a:lstStyle/>
          <a:p>
            <a:r>
              <a:rPr lang="cs-CZ" dirty="0"/>
              <a:t> </a:t>
            </a:r>
          </a:p>
          <a:p>
            <a:r>
              <a:rPr lang="cs-CZ" sz="8000" b="1" dirty="0"/>
              <a:t>1. Didaktické </a:t>
            </a:r>
            <a:endParaRPr lang="cs-CZ" sz="8000" dirty="0"/>
          </a:p>
          <a:p>
            <a:r>
              <a:rPr lang="cs-CZ" sz="6400" dirty="0"/>
              <a:t>- sleduje vývoj a způsoby uplatňování oborů ve společenské praxi</a:t>
            </a:r>
          </a:p>
          <a:p>
            <a:r>
              <a:rPr lang="cs-CZ" sz="6400" dirty="0"/>
              <a:t>- oborové znalosti, postupy a koncepce přetváří ve vzdělávací cíle</a:t>
            </a:r>
          </a:p>
          <a:p>
            <a:r>
              <a:rPr lang="cs-CZ" sz="8000" dirty="0"/>
              <a:t> </a:t>
            </a:r>
          </a:p>
          <a:p>
            <a:r>
              <a:rPr lang="cs-CZ" sz="8000" b="1" dirty="0"/>
              <a:t>2. Metodické</a:t>
            </a:r>
            <a:endParaRPr lang="cs-CZ" sz="8000" dirty="0"/>
          </a:p>
          <a:p>
            <a:r>
              <a:rPr lang="cs-CZ" sz="6400" dirty="0"/>
              <a:t>- disponuje zásobou postupů, činností, aktivit, kterými usměrňuje učení </a:t>
            </a:r>
            <a:endParaRPr lang="cs-CZ" sz="6400" dirty="0" smtClean="0"/>
          </a:p>
          <a:p>
            <a:r>
              <a:rPr lang="cs-CZ" sz="6400" dirty="0"/>
              <a:t> </a:t>
            </a:r>
            <a:r>
              <a:rPr lang="cs-CZ" sz="6400" dirty="0" smtClean="0"/>
              <a:t> žáků </a:t>
            </a:r>
            <a:r>
              <a:rPr lang="cs-CZ" sz="6400" dirty="0"/>
              <a:t>vzhledem </a:t>
            </a:r>
            <a:r>
              <a:rPr lang="cs-CZ" sz="6400" dirty="0" smtClean="0"/>
              <a:t>k</a:t>
            </a:r>
            <a:r>
              <a:rPr lang="cs-CZ" sz="6400" dirty="0"/>
              <a:t> zvoleným vzdělávacím cílům</a:t>
            </a:r>
          </a:p>
          <a:p>
            <a:r>
              <a:rPr lang="cs-CZ" sz="6400" dirty="0"/>
              <a:t>-  vybírá metody s ohledem na zjištěné vzdělávací potřeby žáků</a:t>
            </a:r>
          </a:p>
          <a:p>
            <a:r>
              <a:rPr lang="cs-CZ" sz="8000" dirty="0"/>
              <a:t>-  </a:t>
            </a:r>
            <a:endParaRPr lang="cs-CZ" sz="8000" dirty="0" smtClean="0"/>
          </a:p>
          <a:p>
            <a:r>
              <a:rPr lang="cs-CZ" sz="8000" b="1" dirty="0" smtClean="0"/>
              <a:t>3</a:t>
            </a:r>
            <a:r>
              <a:rPr lang="cs-CZ" sz="8000" b="1" dirty="0"/>
              <a:t>. Diagnostické a evaluační</a:t>
            </a:r>
            <a:endParaRPr lang="cs-CZ" sz="8000" dirty="0"/>
          </a:p>
          <a:p>
            <a:r>
              <a:rPr lang="cs-CZ" sz="6400" dirty="0"/>
              <a:t>- zjišťuje vlastnosti, schopnosti a vzdělávací potřeby žáků</a:t>
            </a:r>
          </a:p>
          <a:p>
            <a:r>
              <a:rPr lang="cs-CZ" sz="6400" dirty="0"/>
              <a:t>- stanovuje kritéria, pravidla a způsoby hodnocení žáků</a:t>
            </a:r>
          </a:p>
          <a:p>
            <a:r>
              <a:rPr lang="cs-CZ" sz="8000" b="1" dirty="0"/>
              <a:t> </a:t>
            </a:r>
            <a:endParaRPr lang="cs-CZ" sz="8000" dirty="0"/>
          </a:p>
          <a:p>
            <a:pPr marL="0" indent="0">
              <a:buNone/>
            </a:pPr>
            <a:r>
              <a:rPr lang="cs-CZ" sz="8000" b="1" dirty="0"/>
              <a:t> </a:t>
            </a:r>
            <a:r>
              <a:rPr lang="cs-CZ" sz="8000" b="1" dirty="0" smtClean="0"/>
              <a:t>     4</a:t>
            </a:r>
            <a:r>
              <a:rPr lang="cs-CZ" sz="8000" b="1" dirty="0"/>
              <a:t>. Komunikační a organizační</a:t>
            </a:r>
            <a:endParaRPr lang="cs-CZ" sz="8000" dirty="0"/>
          </a:p>
          <a:p>
            <a:pPr marL="0" indent="0">
              <a:buNone/>
            </a:pPr>
            <a:r>
              <a:rPr lang="cs-CZ" sz="8000" dirty="0" smtClean="0"/>
              <a:t>     - </a:t>
            </a:r>
            <a:r>
              <a:rPr lang="cs-CZ" sz="6400" dirty="0"/>
              <a:t>řídí a koordinuje činnosti skupin žáků i jednotlivců</a:t>
            </a:r>
          </a:p>
          <a:p>
            <a:r>
              <a:rPr lang="cs-CZ" sz="6400" dirty="0" smtClean="0"/>
              <a:t>- </a:t>
            </a:r>
            <a:r>
              <a:rPr lang="cs-CZ" sz="6400" dirty="0"/>
              <a:t>vymezuje hranice volnosti jednání žáků</a:t>
            </a:r>
          </a:p>
          <a:p>
            <a:r>
              <a:rPr lang="cs-CZ" sz="6400" dirty="0"/>
              <a:t>- formuluje jeho pravidla a vede žáky k jejich pochopení a dodržování</a:t>
            </a:r>
          </a:p>
          <a:p>
            <a:r>
              <a:rPr lang="cs-CZ" sz="6400" dirty="0"/>
              <a:t>- řeší konflikty</a:t>
            </a:r>
          </a:p>
          <a:p>
            <a:endParaRPr lang="cs-CZ" sz="6400" dirty="0"/>
          </a:p>
        </p:txBody>
      </p:sp>
    </p:spTree>
    <p:extLst>
      <p:ext uri="{BB962C8B-B14F-4D97-AF65-F5344CB8AC3E}">
        <p14:creationId xmlns:p14="http://schemas.microsoft.com/office/powerpoint/2010/main" val="2637611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07413" cy="1143000"/>
          </a:xfr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sz="2000" b="1" dirty="0"/>
              <a:t>      CÍLE VZDĚLÁVÁNÍ                                KLÍČOVÉ KOMPETENCE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4213" y="1916113"/>
            <a:ext cx="3095625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200" b="1" dirty="0"/>
              <a:t>2.</a:t>
            </a:r>
          </a:p>
          <a:p>
            <a:pPr algn="ctr"/>
            <a:r>
              <a:rPr lang="cs-CZ" sz="1200" b="1" dirty="0"/>
              <a:t>Podněcovat žáky k tvořivému myšlení</a:t>
            </a:r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684213" y="2492375"/>
            <a:ext cx="3095625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200" b="1" dirty="0"/>
              <a:t>3.</a:t>
            </a:r>
          </a:p>
          <a:p>
            <a:pPr algn="ctr"/>
            <a:r>
              <a:rPr lang="cs-CZ" sz="1200" b="1" dirty="0"/>
              <a:t>Vést žáky k všestranné komunikaci</a:t>
            </a:r>
          </a:p>
        </p:txBody>
      </p:sp>
      <p:sp>
        <p:nvSpPr>
          <p:cNvPr id="9270" name="Rectangle 54"/>
          <p:cNvSpPr>
            <a:spLocks noChangeArrowheads="1"/>
          </p:cNvSpPr>
          <p:nvPr/>
        </p:nvSpPr>
        <p:spPr bwMode="auto">
          <a:xfrm>
            <a:off x="676511" y="3656573"/>
            <a:ext cx="3103328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5.</a:t>
            </a:r>
          </a:p>
          <a:p>
            <a:pPr algn="ctr"/>
            <a:r>
              <a:rPr lang="cs-CZ" sz="1200" b="1" dirty="0"/>
              <a:t>Připravovat k projevům svébytnosti</a:t>
            </a:r>
          </a:p>
        </p:txBody>
      </p:sp>
      <p:sp>
        <p:nvSpPr>
          <p:cNvPr id="9271" name="Rectangle 55"/>
          <p:cNvSpPr>
            <a:spLocks noChangeArrowheads="1"/>
          </p:cNvSpPr>
          <p:nvPr/>
        </p:nvSpPr>
        <p:spPr bwMode="auto">
          <a:xfrm>
            <a:off x="652183" y="4192495"/>
            <a:ext cx="3127655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6.</a:t>
            </a:r>
          </a:p>
          <a:p>
            <a:pPr algn="ctr"/>
            <a:r>
              <a:rPr lang="cs-CZ" sz="1200" b="1" dirty="0"/>
              <a:t>Vytvářet potřebu projevovat</a:t>
            </a:r>
            <a:r>
              <a:rPr lang="cs-CZ" b="1" dirty="0"/>
              <a:t> </a:t>
            </a:r>
            <a:r>
              <a:rPr lang="cs-CZ" sz="1200" b="1" dirty="0" err="1"/>
              <a:t>pozit</a:t>
            </a:r>
            <a:r>
              <a:rPr lang="cs-CZ" sz="1200" b="1" dirty="0"/>
              <a:t>. city</a:t>
            </a:r>
          </a:p>
        </p:txBody>
      </p:sp>
      <p:sp>
        <p:nvSpPr>
          <p:cNvPr id="9272" name="Rectangle 56"/>
          <p:cNvSpPr>
            <a:spLocks noChangeArrowheads="1"/>
          </p:cNvSpPr>
          <p:nvPr/>
        </p:nvSpPr>
        <p:spPr bwMode="auto">
          <a:xfrm>
            <a:off x="684213" y="4797425"/>
            <a:ext cx="3095625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200" dirty="0"/>
              <a:t>7.</a:t>
            </a:r>
          </a:p>
          <a:p>
            <a:pPr algn="ctr"/>
            <a:r>
              <a:rPr lang="cs-CZ" sz="1200" b="1" dirty="0"/>
              <a:t>Učit rozvíjet a chránit </a:t>
            </a:r>
            <a:r>
              <a:rPr lang="cs-CZ" sz="1200" b="1" dirty="0" err="1"/>
              <a:t>fyzic.a</a:t>
            </a:r>
            <a:r>
              <a:rPr lang="cs-CZ" sz="1200" b="1" dirty="0"/>
              <a:t> </a:t>
            </a:r>
            <a:r>
              <a:rPr lang="cs-CZ" sz="1200" b="1" dirty="0" err="1"/>
              <a:t>dušev</a:t>
            </a:r>
            <a:r>
              <a:rPr lang="cs-CZ" sz="1200" b="1" dirty="0"/>
              <a:t>. zdraví</a:t>
            </a:r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684213" y="5445125"/>
            <a:ext cx="3095625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8.</a:t>
            </a:r>
          </a:p>
          <a:p>
            <a:pPr algn="ctr"/>
            <a:r>
              <a:rPr lang="cs-CZ" sz="1200" b="1" dirty="0"/>
              <a:t>Vést k toleranci a ohleduplnosti</a:t>
            </a:r>
          </a:p>
        </p:txBody>
      </p:sp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684213" y="6237288"/>
            <a:ext cx="3167062" cy="432072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9.</a:t>
            </a:r>
          </a:p>
          <a:p>
            <a:pPr algn="ctr"/>
            <a:r>
              <a:rPr lang="cs-CZ" sz="1200" b="1" dirty="0"/>
              <a:t>Rozvíjet schopnosti </a:t>
            </a:r>
            <a:r>
              <a:rPr lang="cs-CZ" sz="1200" b="1" dirty="0" err="1"/>
              <a:t>vzhl</a:t>
            </a:r>
            <a:r>
              <a:rPr lang="cs-CZ" sz="1200" b="1" dirty="0"/>
              <a:t>. k profesní orientaci</a:t>
            </a:r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5458756" y="6255108"/>
            <a:ext cx="2736850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F</a:t>
            </a:r>
          </a:p>
          <a:p>
            <a:pPr algn="ctr"/>
            <a:r>
              <a:rPr lang="cs-CZ" sz="1600" b="1" dirty="0"/>
              <a:t>pracovní</a:t>
            </a:r>
          </a:p>
        </p:txBody>
      </p:sp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5508625" y="5373216"/>
            <a:ext cx="2736850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E</a:t>
            </a:r>
          </a:p>
          <a:p>
            <a:pPr algn="ctr"/>
            <a:r>
              <a:rPr lang="cs-CZ" sz="1600" b="1" dirty="0"/>
              <a:t>občanské</a:t>
            </a:r>
          </a:p>
        </p:txBody>
      </p:sp>
      <p:sp>
        <p:nvSpPr>
          <p:cNvPr id="9277" name="Rectangle 61"/>
          <p:cNvSpPr>
            <a:spLocks noChangeArrowheads="1"/>
          </p:cNvSpPr>
          <p:nvPr/>
        </p:nvSpPr>
        <p:spPr bwMode="auto">
          <a:xfrm>
            <a:off x="5458756" y="3157818"/>
            <a:ext cx="2736850" cy="1986476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D</a:t>
            </a:r>
          </a:p>
          <a:p>
            <a:pPr algn="ctr"/>
            <a:r>
              <a:rPr lang="cs-CZ" sz="1600" b="1" dirty="0"/>
              <a:t>sociální a personální</a:t>
            </a:r>
          </a:p>
        </p:txBody>
      </p:sp>
      <p:sp>
        <p:nvSpPr>
          <p:cNvPr id="9278" name="Rectangle 62"/>
          <p:cNvSpPr>
            <a:spLocks noChangeArrowheads="1"/>
          </p:cNvSpPr>
          <p:nvPr/>
        </p:nvSpPr>
        <p:spPr bwMode="auto">
          <a:xfrm>
            <a:off x="5451397" y="2504579"/>
            <a:ext cx="2738438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600" b="1" dirty="0"/>
              <a:t>C</a:t>
            </a:r>
          </a:p>
          <a:p>
            <a:pPr algn="ctr"/>
            <a:r>
              <a:rPr lang="cs-CZ" sz="1600" b="1" dirty="0"/>
              <a:t>komunikativní</a:t>
            </a:r>
          </a:p>
        </p:txBody>
      </p:sp>
      <p:sp>
        <p:nvSpPr>
          <p:cNvPr id="9279" name="Rectangle 63"/>
          <p:cNvSpPr>
            <a:spLocks noChangeArrowheads="1"/>
          </p:cNvSpPr>
          <p:nvPr/>
        </p:nvSpPr>
        <p:spPr bwMode="auto">
          <a:xfrm>
            <a:off x="5404037" y="1800600"/>
            <a:ext cx="2738438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600" dirty="0"/>
              <a:t>B</a:t>
            </a:r>
          </a:p>
          <a:p>
            <a:pPr algn="ctr"/>
            <a:r>
              <a:rPr lang="cs-CZ" sz="1600" b="1" dirty="0"/>
              <a:t>k řešení problémů</a:t>
            </a:r>
          </a:p>
        </p:txBody>
      </p:sp>
      <p:sp>
        <p:nvSpPr>
          <p:cNvPr id="9280" name="Rectangle 64"/>
          <p:cNvSpPr>
            <a:spLocks noChangeArrowheads="1"/>
          </p:cNvSpPr>
          <p:nvPr/>
        </p:nvSpPr>
        <p:spPr bwMode="auto">
          <a:xfrm>
            <a:off x="5364088" y="1268413"/>
            <a:ext cx="2738438" cy="431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600" b="1" dirty="0"/>
              <a:t>A</a:t>
            </a:r>
          </a:p>
          <a:p>
            <a:pPr algn="ctr"/>
            <a:r>
              <a:rPr lang="cs-CZ" sz="1600" b="1" dirty="0"/>
              <a:t>k učení</a:t>
            </a:r>
          </a:p>
        </p:txBody>
      </p:sp>
      <p:sp>
        <p:nvSpPr>
          <p:cNvPr id="9281" name="Rectangle 65"/>
          <p:cNvSpPr>
            <a:spLocks noChangeArrowheads="1"/>
          </p:cNvSpPr>
          <p:nvPr/>
        </p:nvSpPr>
        <p:spPr bwMode="auto">
          <a:xfrm>
            <a:off x="684213" y="1341438"/>
            <a:ext cx="3095625" cy="431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200" b="1" dirty="0"/>
              <a:t>1.</a:t>
            </a:r>
          </a:p>
          <a:p>
            <a:pPr algn="ctr"/>
            <a:r>
              <a:rPr lang="cs-CZ" sz="1200" b="1" dirty="0"/>
              <a:t>Umožnit žákům osvojit si strategie učení</a:t>
            </a:r>
          </a:p>
        </p:txBody>
      </p:sp>
      <p:sp>
        <p:nvSpPr>
          <p:cNvPr id="9282" name="Rectangle 66"/>
          <p:cNvSpPr>
            <a:spLocks noChangeArrowheads="1"/>
          </p:cNvSpPr>
          <p:nvPr/>
        </p:nvSpPr>
        <p:spPr bwMode="auto">
          <a:xfrm>
            <a:off x="652183" y="3157818"/>
            <a:ext cx="3127656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4.</a:t>
            </a:r>
          </a:p>
          <a:p>
            <a:pPr algn="ctr"/>
            <a:r>
              <a:rPr lang="cs-CZ" sz="1200" b="1" dirty="0"/>
              <a:t>Rozvíjet schopnost spolupracovat</a:t>
            </a:r>
          </a:p>
        </p:txBody>
      </p:sp>
      <p:sp>
        <p:nvSpPr>
          <p:cNvPr id="9283" name="Rectangle 67"/>
          <p:cNvSpPr>
            <a:spLocks noChangeArrowheads="1"/>
          </p:cNvSpPr>
          <p:nvPr/>
        </p:nvSpPr>
        <p:spPr bwMode="auto">
          <a:xfrm>
            <a:off x="3646488" y="5006975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sz="1200"/>
          </a:p>
        </p:txBody>
      </p:sp>
      <p:sp>
        <p:nvSpPr>
          <p:cNvPr id="9286" name="Line 70"/>
          <p:cNvSpPr>
            <a:spLocks noChangeShapeType="1"/>
          </p:cNvSpPr>
          <p:nvPr/>
        </p:nvSpPr>
        <p:spPr bwMode="auto">
          <a:xfrm flipV="1">
            <a:off x="4140200" y="148431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89" name="Line 73"/>
          <p:cNvSpPr>
            <a:spLocks noChangeShapeType="1"/>
          </p:cNvSpPr>
          <p:nvPr/>
        </p:nvSpPr>
        <p:spPr bwMode="auto">
          <a:xfrm flipH="1">
            <a:off x="4140200" y="14128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933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1. Kompetence k učení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žák organizuje a řídí vlastní učení -  celoživotní učení</a:t>
            </a:r>
          </a:p>
          <a:p>
            <a:endParaRPr lang="cs-CZ" sz="2000" dirty="0" smtClean="0"/>
          </a:p>
          <a:p>
            <a:r>
              <a:rPr lang="cs-CZ" sz="2000" dirty="0"/>
              <a:t>v</a:t>
            </a:r>
            <a:r>
              <a:rPr lang="cs-CZ" sz="2000" dirty="0" smtClean="0"/>
              <a:t>yhledává a třídí informace na základě jejich pochopení</a:t>
            </a:r>
          </a:p>
          <a:p>
            <a:endParaRPr lang="cs-CZ" sz="2000" dirty="0" smtClean="0"/>
          </a:p>
          <a:p>
            <a:r>
              <a:rPr lang="cs-CZ" sz="2000" dirty="0"/>
              <a:t>o</a:t>
            </a:r>
            <a:r>
              <a:rPr lang="cs-CZ" sz="2000" dirty="0" smtClean="0"/>
              <a:t>peruje  s obecně užívanými termíny, uvádí věci do souvislostí</a:t>
            </a:r>
          </a:p>
          <a:p>
            <a:endParaRPr lang="cs-CZ" sz="2000" dirty="0" smtClean="0"/>
          </a:p>
          <a:p>
            <a:r>
              <a:rPr lang="cs-CZ" sz="2000" dirty="0"/>
              <a:t>p</a:t>
            </a:r>
            <a:r>
              <a:rPr lang="cs-CZ" sz="2000" dirty="0" smtClean="0"/>
              <a:t>ropojuje poznatky – utváří si komplexnější pohled na přírodní, matematické, společenské kulturní jevy</a:t>
            </a:r>
          </a:p>
          <a:p>
            <a:endParaRPr lang="cs-CZ" sz="2000" dirty="0" smtClean="0"/>
          </a:p>
          <a:p>
            <a:r>
              <a:rPr lang="cs-CZ" sz="2000" dirty="0"/>
              <a:t>k</a:t>
            </a:r>
            <a:r>
              <a:rPr lang="cs-CZ" sz="2000" dirty="0" smtClean="0"/>
              <a:t>riticky posuzuje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4749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2. Kompetence k řešení problémů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r>
              <a:rPr lang="cs-CZ" sz="2000" dirty="0" smtClean="0"/>
              <a:t>vnímá problémové situace ve společnosti, exaktních vědách – rozpozná a pochopí problém, hledá řešení</a:t>
            </a:r>
          </a:p>
          <a:p>
            <a:endParaRPr lang="cs-CZ" sz="2000" dirty="0" smtClean="0"/>
          </a:p>
          <a:p>
            <a:r>
              <a:rPr lang="cs-CZ" sz="2000" dirty="0"/>
              <a:t>v</a:t>
            </a:r>
            <a:r>
              <a:rPr lang="cs-CZ" sz="2000" dirty="0" smtClean="0"/>
              <a:t>yhledá informace, využívá získané vědomosti a dovednosti</a:t>
            </a:r>
          </a:p>
          <a:p>
            <a:endParaRPr lang="cs-CZ" sz="2000" dirty="0" smtClean="0"/>
          </a:p>
          <a:p>
            <a:r>
              <a:rPr lang="cs-CZ" sz="2000" dirty="0"/>
              <a:t>s</a:t>
            </a:r>
            <a:r>
              <a:rPr lang="cs-CZ" sz="2000" dirty="0" smtClean="0"/>
              <a:t>amostatně řeší</a:t>
            </a:r>
          </a:p>
          <a:p>
            <a:endParaRPr lang="cs-CZ" sz="2000" dirty="0"/>
          </a:p>
          <a:p>
            <a:r>
              <a:rPr lang="cs-CZ" sz="2000" dirty="0" smtClean="0"/>
              <a:t>ověřuje , aplikuje v nových problémových situacích</a:t>
            </a:r>
          </a:p>
          <a:p>
            <a:endParaRPr lang="cs-CZ" sz="2000" dirty="0"/>
          </a:p>
          <a:p>
            <a:r>
              <a:rPr lang="cs-CZ" sz="2000" dirty="0" smtClean="0"/>
              <a:t>kriticky myslí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54915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3. Kompetence komunikativní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formuluje své myšlenky a názory v logickém sledu</a:t>
            </a:r>
          </a:p>
          <a:p>
            <a:endParaRPr lang="cs-CZ" sz="2000" dirty="0" smtClean="0"/>
          </a:p>
          <a:p>
            <a:r>
              <a:rPr lang="cs-CZ" sz="2000" dirty="0"/>
              <a:t>v</a:t>
            </a:r>
            <a:r>
              <a:rPr lang="cs-CZ" sz="2000" dirty="0" smtClean="0"/>
              <a:t>yjadřuje se výstižně, kultivovaně písemně i ústně</a:t>
            </a:r>
          </a:p>
          <a:p>
            <a:endParaRPr lang="cs-CZ" sz="2000" dirty="0" smtClean="0"/>
          </a:p>
          <a:p>
            <a:r>
              <a:rPr lang="cs-CZ" sz="2000" dirty="0"/>
              <a:t>n</a:t>
            </a:r>
            <a:r>
              <a:rPr lang="cs-CZ" sz="2000" dirty="0" smtClean="0"/>
              <a:t>aslouchá promluvám jiných lidí, obhajuje svůj názor, vhodně argumentuje</a:t>
            </a:r>
          </a:p>
          <a:p>
            <a:endParaRPr lang="cs-CZ" sz="2000" dirty="0" smtClean="0"/>
          </a:p>
          <a:p>
            <a:r>
              <a:rPr lang="cs-CZ" sz="2000" dirty="0" smtClean="0"/>
              <a:t>rozumí  a využívá informační a komunikační prostředky a technologie pro účinnou komunikaci s okolním světem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90370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4. Kompetence sociální a personální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účinně spolupracuje ve skupině</a:t>
            </a:r>
          </a:p>
          <a:p>
            <a:endParaRPr lang="cs-CZ" sz="2000" dirty="0"/>
          </a:p>
          <a:p>
            <a:r>
              <a:rPr lang="cs-CZ" sz="2000" dirty="0"/>
              <a:t>p</a:t>
            </a:r>
            <a:r>
              <a:rPr lang="cs-CZ" sz="2000" dirty="0" smtClean="0"/>
              <a:t>řispívá k upevňování dobrých mezilidských vztahů, poskytne pomoc, požádá o ni</a:t>
            </a:r>
          </a:p>
          <a:p>
            <a:endParaRPr lang="cs-CZ" sz="2000" dirty="0"/>
          </a:p>
          <a:p>
            <a:r>
              <a:rPr lang="cs-CZ" sz="2000" dirty="0" smtClean="0"/>
              <a:t>přispívá k diskusi, respektuje různá hlediska</a:t>
            </a:r>
          </a:p>
          <a:p>
            <a:endParaRPr lang="cs-CZ" sz="2000" dirty="0"/>
          </a:p>
          <a:p>
            <a:r>
              <a:rPr lang="cs-CZ" sz="2000" dirty="0" smtClean="0"/>
              <a:t>vytváří si pozitivní představu o sobě samém, ovládá a řídí svoje jednání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36372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5. Kompetence občanské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respektuje přesvědčení druhých lidí, odmítá útlak a hrubé zacházení</a:t>
            </a:r>
          </a:p>
          <a:p>
            <a:endParaRPr lang="cs-CZ" sz="2000" dirty="0"/>
          </a:p>
          <a:p>
            <a:r>
              <a:rPr lang="cs-CZ" sz="2000" dirty="0" smtClean="0"/>
              <a:t>chápe základní principy, na nichž spočívají zákony a společenské normy</a:t>
            </a:r>
          </a:p>
          <a:p>
            <a:endParaRPr lang="cs-CZ" sz="2000" dirty="0"/>
          </a:p>
          <a:p>
            <a:r>
              <a:rPr lang="cs-CZ" sz="2000" dirty="0" smtClean="0"/>
              <a:t>rozhoduje se zodpovědně podle dané situace, chová se zodpovědně v krizových situacích</a:t>
            </a:r>
          </a:p>
          <a:p>
            <a:endParaRPr lang="cs-CZ" sz="2000" dirty="0" smtClean="0"/>
          </a:p>
          <a:p>
            <a:r>
              <a:rPr lang="cs-CZ" sz="2000" dirty="0"/>
              <a:t>r</a:t>
            </a:r>
            <a:r>
              <a:rPr lang="cs-CZ" sz="2000" dirty="0" smtClean="0"/>
              <a:t>espektuje a chrání tradice, kulturní bohatství</a:t>
            </a:r>
          </a:p>
          <a:p>
            <a:endParaRPr lang="cs-CZ" sz="2000" dirty="0" smtClean="0"/>
          </a:p>
          <a:p>
            <a:r>
              <a:rPr lang="cs-CZ" sz="2000" dirty="0"/>
              <a:t>c</a:t>
            </a:r>
            <a:r>
              <a:rPr lang="cs-CZ" sz="2000" dirty="0" smtClean="0"/>
              <a:t>hápe a respektuje environmentální problémy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05153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6. Kompetence pracovní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dodržuje vymezená pravidla, používá bezpečně materiály, nástroje, vybavení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/>
              <a:t>p</a:t>
            </a:r>
            <a:r>
              <a:rPr lang="cs-CZ" sz="2000" dirty="0" smtClean="0"/>
              <a:t>řistupuje k výsledkům pracovní činnosti z hlediska kvality, funkčnosti, hospodárnosti i ochrany</a:t>
            </a:r>
          </a:p>
          <a:p>
            <a:endParaRPr lang="cs-CZ" sz="2000" dirty="0"/>
          </a:p>
          <a:p>
            <a:r>
              <a:rPr lang="cs-CZ" sz="2000" dirty="0"/>
              <a:t>p</a:t>
            </a:r>
            <a:r>
              <a:rPr lang="cs-CZ" sz="2000" dirty="0" smtClean="0"/>
              <a:t>řipravuje se na budoucnost, na profesi, vzdělává se</a:t>
            </a:r>
          </a:p>
          <a:p>
            <a:endParaRPr lang="cs-CZ" sz="2000" dirty="0"/>
          </a:p>
          <a:p>
            <a:r>
              <a:rPr lang="cs-CZ" sz="2000" dirty="0"/>
              <a:t>o</a:t>
            </a:r>
            <a:r>
              <a:rPr lang="cs-CZ" sz="2000" dirty="0" smtClean="0"/>
              <a:t>rientuje se v aktivitách  k uskutečnění podnikatelského záměru, rozvíjí podnikatelské myšlení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243195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517</Words>
  <Application>Microsoft Office PowerPoint</Application>
  <PresentationFormat>Předvádění na obrazovce (4:3)</PresentationFormat>
  <Paragraphs>167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  KLÍČOVÉ KOMPETENCE   Rvp ZV / na konci základního vzdělávání/   = cíl vzdělávání = vybavit všechny žáky souborem KK, připravit je na další vzdělávání a      uplatnění ve společnosti /na konci základního vzdělávání/</vt:lpstr>
      <vt:lpstr>     Klíčové kompetence učitele     </vt:lpstr>
      <vt:lpstr>      CÍLE VZDĚLÁVÁNÍ                                KLÍČOVÉ KOMPETENCE</vt:lpstr>
      <vt:lpstr>1. Kompetence k učení</vt:lpstr>
      <vt:lpstr>2. Kompetence k řešení problémů</vt:lpstr>
      <vt:lpstr>3. Kompetence komunikativní</vt:lpstr>
      <vt:lpstr>4. Kompetence sociální a personální</vt:lpstr>
      <vt:lpstr>5. Kompetence občanské</vt:lpstr>
      <vt:lpstr>6. Kompetence pracovní</vt:lpstr>
      <vt:lpstr>Prezentace aplikace PowerPoint</vt:lpstr>
      <vt:lpstr>KRITICKÉ MYŠLENÍ  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 VZDĚLÁNÍ  Koho považujeme za vzdělaného člověka? Vzdělání pomáhá porozumět kulturní tradici a otevírá budoucnost. Lze dosáhnout úplného vzdělání?  - Dynamický proces.</dc:title>
  <dc:creator>Vladimíra Neužilová</dc:creator>
  <cp:lastModifiedBy>Vladimíra Neužilová</cp:lastModifiedBy>
  <cp:revision>30</cp:revision>
  <cp:lastPrinted>2013-03-24T20:19:15Z</cp:lastPrinted>
  <dcterms:created xsi:type="dcterms:W3CDTF">2013-03-24T18:27:43Z</dcterms:created>
  <dcterms:modified xsi:type="dcterms:W3CDTF">2016-03-15T20:06:03Z</dcterms:modified>
</cp:coreProperties>
</file>