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303" r:id="rId12"/>
    <p:sldId id="281" r:id="rId13"/>
    <p:sldId id="282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83" r:id="rId30"/>
    <p:sldId id="284" r:id="rId31"/>
    <p:sldId id="300" r:id="rId32"/>
    <p:sldId id="272" r:id="rId33"/>
    <p:sldId id="305" r:id="rId34"/>
    <p:sldId id="304" r:id="rId35"/>
    <p:sldId id="306" r:id="rId36"/>
    <p:sldId id="307" r:id="rId37"/>
    <p:sldId id="308" r:id="rId38"/>
    <p:sldId id="310" r:id="rId39"/>
    <p:sldId id="309" r:id="rId40"/>
    <p:sldId id="301" r:id="rId41"/>
    <p:sldId id="257" r:id="rId42"/>
    <p:sldId id="270" r:id="rId43"/>
    <p:sldId id="262" r:id="rId44"/>
    <p:sldId id="260" r:id="rId45"/>
    <p:sldId id="261" r:id="rId46"/>
    <p:sldId id="259" r:id="rId47"/>
    <p:sldId id="258" r:id="rId48"/>
    <p:sldId id="263" r:id="rId49"/>
    <p:sldId id="264" r:id="rId50"/>
    <p:sldId id="265" r:id="rId51"/>
    <p:sldId id="266" r:id="rId52"/>
    <p:sldId id="267" r:id="rId53"/>
    <p:sldId id="268" r:id="rId54"/>
    <p:sldId id="269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64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76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94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43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7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33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77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51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8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83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37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049E-FB63-420E-B792-B773C8B48136}" type="datetimeFigureOut">
              <a:rPr lang="cs-CZ" smtClean="0"/>
              <a:t>29.3.2016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6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1. hypovolemie, hypovolemický šok 2. plicni embolie</a:t>
            </a:r>
            <a:br>
              <a:rPr lang="cs-CZ" dirty="0" smtClean="0"/>
            </a:br>
            <a:r>
              <a:rPr lang="cs-CZ" dirty="0" smtClean="0"/>
              <a:t>3. akutní infarkt myokardu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/>
          <a:p>
            <a:r>
              <a:rPr lang="cs-CZ" dirty="0" smtClean="0"/>
              <a:t>Ivan </a:t>
            </a:r>
            <a:r>
              <a:rPr lang="cs-CZ" dirty="0" smtClean="0"/>
              <a:t>Čundrle, Pavel Suk, Jan Hruda</a:t>
            </a:r>
            <a:endParaRPr lang="cs-CZ" dirty="0" smtClean="0"/>
          </a:p>
          <a:p>
            <a:r>
              <a:rPr lang="cs-CZ" dirty="0" smtClean="0"/>
              <a:t>ARK, FNUSA</a:t>
            </a:r>
          </a:p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5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Astrup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Lac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altLang="cs-CZ" dirty="0"/>
              <a:t>vzniká následkem anaerobní glykolýzy</a:t>
            </a:r>
            <a:r>
              <a:rPr lang="en-US" altLang="cs-CZ" dirty="0"/>
              <a:t> p</a:t>
            </a:r>
            <a:r>
              <a:rPr lang="cs-CZ" altLang="cs-CZ" dirty="0" err="1"/>
              <a:t>ři</a:t>
            </a:r>
            <a:r>
              <a:rPr lang="cs-CZ" altLang="cs-CZ" dirty="0"/>
              <a:t> deficitu O</a:t>
            </a:r>
            <a:r>
              <a:rPr lang="cs-CZ" altLang="cs-CZ" baseline="-25000" dirty="0"/>
              <a:t>2</a:t>
            </a:r>
            <a:r>
              <a:rPr lang="cs-CZ" altLang="cs-CZ" dirty="0"/>
              <a:t> ve tkáních</a:t>
            </a:r>
          </a:p>
          <a:p>
            <a:r>
              <a:rPr lang="cs-CZ" altLang="cs-CZ" dirty="0"/>
              <a:t>není toxický, „palivo“ pro srdce, …</a:t>
            </a:r>
          </a:p>
          <a:p>
            <a:r>
              <a:rPr lang="cs-CZ" altLang="cs-CZ" dirty="0"/>
              <a:t>norma </a:t>
            </a:r>
            <a:r>
              <a:rPr lang="en-US" altLang="cs-CZ" dirty="0"/>
              <a:t>&lt; 2 </a:t>
            </a:r>
            <a:r>
              <a:rPr lang="en-US" altLang="cs-CZ" dirty="0" err="1"/>
              <a:t>mmol</a:t>
            </a:r>
            <a:r>
              <a:rPr lang="en-US" altLang="cs-CZ" dirty="0"/>
              <a:t>/l</a:t>
            </a:r>
            <a:r>
              <a:rPr lang="cs-CZ" altLang="cs-CZ" dirty="0"/>
              <a:t> </a:t>
            </a:r>
          </a:p>
          <a:p>
            <a:r>
              <a:rPr lang="cs-CZ" altLang="cs-CZ" dirty="0"/>
              <a:t>nezávislý prediktor mortality</a:t>
            </a:r>
          </a:p>
          <a:p>
            <a:r>
              <a:rPr lang="cs-CZ" altLang="cs-CZ" dirty="0"/>
              <a:t>odpovídá O</a:t>
            </a:r>
            <a:r>
              <a:rPr lang="cs-CZ" altLang="cs-CZ" baseline="-25000" dirty="0"/>
              <a:t>2</a:t>
            </a:r>
            <a:r>
              <a:rPr lang="cs-CZ" altLang="cs-CZ" dirty="0"/>
              <a:t> dluhu při hemoragii</a:t>
            </a:r>
          </a:p>
          <a:p>
            <a:r>
              <a:rPr lang="cs-CZ" altLang="cs-CZ" dirty="0"/>
              <a:t>časný varovný signál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ScvO2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cs-CZ" dirty="0"/>
              <a:t>O</a:t>
            </a:r>
            <a:r>
              <a:rPr lang="cs-CZ" altLang="cs-CZ" baseline="-25000" dirty="0"/>
              <a:t>2</a:t>
            </a:r>
            <a:r>
              <a:rPr lang="cs-CZ" altLang="cs-CZ" dirty="0"/>
              <a:t>ER = (SaO</a:t>
            </a:r>
            <a:r>
              <a:rPr lang="cs-CZ" altLang="cs-CZ" baseline="-25000" dirty="0"/>
              <a:t>2</a:t>
            </a:r>
            <a:r>
              <a:rPr lang="cs-CZ" altLang="cs-CZ" dirty="0"/>
              <a:t> – SvO</a:t>
            </a:r>
            <a:r>
              <a:rPr lang="cs-CZ" altLang="cs-CZ" baseline="-25000" dirty="0"/>
              <a:t>2</a:t>
            </a:r>
            <a:r>
              <a:rPr lang="cs-CZ" altLang="cs-CZ" dirty="0"/>
              <a:t>) / SaO</a:t>
            </a:r>
            <a:r>
              <a:rPr lang="cs-CZ" altLang="cs-CZ" baseline="-25000" dirty="0"/>
              <a:t>2</a:t>
            </a:r>
            <a:r>
              <a:rPr lang="cs-CZ" altLang="cs-CZ" dirty="0"/>
              <a:t>, n</a:t>
            </a:r>
            <a:r>
              <a:rPr lang="en-US" altLang="cs-CZ" dirty="0" err="1"/>
              <a:t>orm</a:t>
            </a:r>
            <a:r>
              <a:rPr lang="cs-CZ" altLang="cs-CZ" dirty="0" err="1"/>
              <a:t>álně</a:t>
            </a:r>
            <a:r>
              <a:rPr lang="cs-CZ" altLang="cs-CZ" dirty="0"/>
              <a:t> 25%</a:t>
            </a:r>
          </a:p>
          <a:p>
            <a:r>
              <a:rPr lang="cs-CZ" altLang="cs-CZ" dirty="0"/>
              <a:t>odpovídající SvO</a:t>
            </a:r>
            <a:r>
              <a:rPr lang="cs-CZ" altLang="cs-CZ" baseline="-25000" dirty="0"/>
              <a:t>2</a:t>
            </a:r>
            <a:r>
              <a:rPr lang="cs-CZ" altLang="cs-CZ" dirty="0"/>
              <a:t> je cca 75%</a:t>
            </a:r>
          </a:p>
          <a:p>
            <a:r>
              <a:rPr lang="cs-CZ" altLang="cs-CZ" dirty="0"/>
              <a:t>pokles </a:t>
            </a:r>
            <a:r>
              <a:rPr lang="cs-CZ" altLang="cs-CZ" b="1" dirty="0">
                <a:solidFill>
                  <a:srgbClr val="990000"/>
                </a:solidFill>
              </a:rPr>
              <a:t>SvO</a:t>
            </a:r>
            <a:r>
              <a:rPr lang="cs-CZ" altLang="cs-CZ" b="1" baseline="-25000" dirty="0">
                <a:solidFill>
                  <a:srgbClr val="990000"/>
                </a:solidFill>
              </a:rPr>
              <a:t>2</a:t>
            </a:r>
            <a:r>
              <a:rPr lang="en-US" altLang="cs-CZ" b="1" dirty="0">
                <a:solidFill>
                  <a:srgbClr val="990000"/>
                </a:solidFill>
              </a:rPr>
              <a:t> &lt; 70</a:t>
            </a:r>
            <a:r>
              <a:rPr lang="cs-CZ" altLang="cs-CZ" b="1" dirty="0">
                <a:solidFill>
                  <a:srgbClr val="990000"/>
                </a:solidFill>
              </a:rPr>
              <a:t>% = porucha dodávky O</a:t>
            </a:r>
            <a:r>
              <a:rPr lang="cs-CZ" altLang="cs-CZ" b="1" baseline="-25000" dirty="0">
                <a:solidFill>
                  <a:srgbClr val="990000"/>
                </a:solidFill>
              </a:rPr>
              <a:t>2</a:t>
            </a:r>
          </a:p>
          <a:p>
            <a:pPr>
              <a:buNone/>
            </a:pPr>
            <a:r>
              <a:rPr lang="cs-CZ" altLang="cs-CZ" dirty="0"/>
              <a:t>	(hodnoceno relativně ke spotřebě)</a:t>
            </a:r>
          </a:p>
          <a:p>
            <a:r>
              <a:rPr lang="cs-CZ" altLang="cs-CZ" dirty="0"/>
              <a:t>v šoku bývá ScvO</a:t>
            </a:r>
            <a:r>
              <a:rPr lang="cs-CZ" altLang="cs-CZ" baseline="-25000" dirty="0"/>
              <a:t>2</a:t>
            </a:r>
            <a:r>
              <a:rPr lang="cs-CZ" altLang="cs-CZ" dirty="0"/>
              <a:t> o 5% (-10 až 20%) vyšší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2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Rozšířená </a:t>
            </a:r>
            <a:r>
              <a:rPr lang="cs-CZ" dirty="0" err="1" smtClean="0"/>
              <a:t>hemodynamika</a:t>
            </a:r>
            <a:endParaRPr lang="cs-CZ" dirty="0"/>
          </a:p>
        </p:txBody>
      </p:sp>
      <p:pic>
        <p:nvPicPr>
          <p:cNvPr id="4098" name="Picture 2" descr="http://image.slidesharecdn.com/4331304/95/shock-9-728.jpg?cb=1274963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05" y="1124744"/>
            <a:ext cx="6932389" cy="53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Léčba: 1. </a:t>
            </a:r>
            <a:r>
              <a:rPr lang="cs-CZ" dirty="0" smtClean="0"/>
              <a:t>Resuscitace </a:t>
            </a:r>
            <a:r>
              <a:rPr lang="cs-CZ" dirty="0" err="1" smtClean="0"/>
              <a:t>Hemodynamiky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optimalizuj </a:t>
            </a:r>
            <a:r>
              <a:rPr lang="cs-CZ" altLang="cs-CZ" dirty="0" err="1">
                <a:solidFill>
                  <a:srgbClr val="FF0000"/>
                </a:solidFill>
              </a:rPr>
              <a:t>preload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(pravého srdce) tak, abys dosáhl maximálního CO (</a:t>
            </a:r>
            <a:r>
              <a:rPr lang="cs-CZ" altLang="cs-CZ" dirty="0" err="1"/>
              <a:t>Starlingův</a:t>
            </a:r>
            <a:r>
              <a:rPr lang="cs-CZ" altLang="cs-CZ" dirty="0"/>
              <a:t> zákon) – podání tekutin – „</a:t>
            </a:r>
            <a:r>
              <a:rPr lang="cs-CZ" altLang="cs-CZ" dirty="0" err="1"/>
              <a:t>volume</a:t>
            </a:r>
            <a:r>
              <a:rPr lang="cs-CZ" altLang="cs-CZ" dirty="0"/>
              <a:t> </a:t>
            </a:r>
            <a:r>
              <a:rPr lang="cs-CZ" altLang="cs-CZ" dirty="0" err="1"/>
              <a:t>challenge</a:t>
            </a:r>
            <a:r>
              <a:rPr lang="cs-CZ" altLang="cs-CZ" dirty="0"/>
              <a:t>“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přetrvávající hypotenzi koriguj </a:t>
            </a:r>
            <a:r>
              <a:rPr lang="cs-CZ" altLang="cs-CZ" dirty="0" err="1"/>
              <a:t>vasopresory</a:t>
            </a:r>
            <a:r>
              <a:rPr lang="cs-CZ" altLang="cs-CZ" dirty="0"/>
              <a:t> (</a:t>
            </a:r>
            <a:r>
              <a:rPr lang="cs-CZ" altLang="cs-CZ" dirty="0">
                <a:solidFill>
                  <a:srgbClr val="FF0000"/>
                </a:solidFill>
              </a:rPr>
              <a:t>noradrenalin</a:t>
            </a:r>
            <a:r>
              <a:rPr lang="cs-CZ" alt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pokud jsi optimalizací </a:t>
            </a:r>
            <a:r>
              <a:rPr lang="cs-CZ" altLang="cs-CZ" dirty="0" err="1"/>
              <a:t>preloadu</a:t>
            </a:r>
            <a:r>
              <a:rPr lang="cs-CZ" altLang="cs-CZ" dirty="0"/>
              <a:t> nedosáhl dostatečného CO, přidej </a:t>
            </a:r>
            <a:r>
              <a:rPr lang="cs-CZ" altLang="cs-CZ" dirty="0" err="1">
                <a:solidFill>
                  <a:srgbClr val="FF0000"/>
                </a:solidFill>
              </a:rPr>
              <a:t>inotropika</a:t>
            </a:r>
            <a:r>
              <a:rPr lang="cs-CZ" altLang="cs-CZ" dirty="0"/>
              <a:t> (</a:t>
            </a:r>
            <a:r>
              <a:rPr lang="cs-CZ" altLang="cs-CZ" dirty="0" err="1"/>
              <a:t>dobutamin</a:t>
            </a:r>
            <a:r>
              <a:rPr lang="cs-CZ" altLang="cs-CZ" dirty="0"/>
              <a:t>) 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koriguj </a:t>
            </a:r>
            <a:r>
              <a:rPr lang="cs-CZ" altLang="cs-CZ" dirty="0"/>
              <a:t>enormně vysoký </a:t>
            </a:r>
            <a:r>
              <a:rPr lang="cs-CZ" altLang="cs-CZ" dirty="0" err="1">
                <a:solidFill>
                  <a:srgbClr val="FF0000"/>
                </a:solidFill>
              </a:rPr>
              <a:t>afterload</a:t>
            </a:r>
            <a:r>
              <a:rPr lang="cs-CZ" altLang="cs-CZ" dirty="0"/>
              <a:t> levé komory (hypertenzní krize)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8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Léčba: 2. </a:t>
            </a:r>
            <a:r>
              <a:rPr lang="cs-CZ" dirty="0" smtClean="0"/>
              <a:t>Kauzální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cs-CZ" b="1" dirty="0" smtClean="0"/>
              <a:t>1. Kardiogenní </a:t>
            </a:r>
            <a:r>
              <a:rPr lang="cs-CZ" b="1" dirty="0"/>
              <a:t>šok</a:t>
            </a:r>
            <a:r>
              <a:rPr lang="cs-CZ" dirty="0"/>
              <a:t>: 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zprůchodnění infarktové tepny 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vyřešení závažné poruchy srdečního rytmu (akutní AV blok III. stupně, komorová  tachykardie).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b="1" dirty="0" smtClean="0"/>
              <a:t>2. </a:t>
            </a:r>
            <a:r>
              <a:rPr lang="cs-CZ" b="1" dirty="0" err="1" smtClean="0"/>
              <a:t>Hypovolemický</a:t>
            </a:r>
            <a:r>
              <a:rPr lang="cs-CZ" b="1" dirty="0" smtClean="0"/>
              <a:t> šok</a:t>
            </a:r>
            <a:r>
              <a:rPr lang="cs-CZ" dirty="0" smtClean="0"/>
              <a:t>: </a:t>
            </a:r>
            <a:endParaRPr lang="cs-CZ" dirty="0"/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tekutiny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astav krvácení/</a:t>
            </a:r>
            <a:r>
              <a:rPr lang="cs-CZ" dirty="0" err="1" smtClean="0">
                <a:solidFill>
                  <a:schemeClr val="tx1">
                    <a:tint val="85000"/>
                  </a:schemeClr>
                </a:solidFill>
              </a:rPr>
              <a:t>hemoterapie</a:t>
            </a:r>
            <a:endParaRPr lang="cs-CZ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cs-CZ" dirty="0" err="1">
                <a:solidFill>
                  <a:schemeClr val="tx1">
                    <a:tint val="85000"/>
                  </a:schemeClr>
                </a:solidFill>
              </a:rPr>
              <a:t>d</a:t>
            </a:r>
            <a:r>
              <a:rPr lang="cs-CZ" dirty="0" err="1" smtClean="0">
                <a:solidFill>
                  <a:schemeClr val="tx1">
                    <a:tint val="85000"/>
                  </a:schemeClr>
                </a:solidFill>
              </a:rPr>
              <a:t>amage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tint val="85000"/>
                  </a:schemeClr>
                </a:solidFill>
              </a:rPr>
              <a:t>control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tint val="85000"/>
                  </a:schemeClr>
                </a:solidFill>
              </a:rPr>
              <a:t>surgery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tx1">
                    <a:tint val="85000"/>
                  </a:schemeClr>
                </a:solidFill>
              </a:rPr>
              <a:t>damage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tint val="85000"/>
                  </a:schemeClr>
                </a:solidFill>
              </a:rPr>
              <a:t>control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tint val="85000"/>
                  </a:schemeClr>
                </a:solidFill>
              </a:rPr>
              <a:t>resuscitation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b="1" dirty="0" smtClean="0"/>
              <a:t>3. Obstruktivní šok</a:t>
            </a:r>
            <a:r>
              <a:rPr lang="cs-CZ" dirty="0" smtClean="0"/>
              <a:t>: 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trombolýza 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nebo operační odstranění embolu v </a:t>
            </a:r>
            <a:r>
              <a:rPr lang="cs-CZ" dirty="0" err="1">
                <a:solidFill>
                  <a:schemeClr val="tx1">
                    <a:tint val="85000"/>
                  </a:schemeClr>
                </a:solidFill>
              </a:rPr>
              <a:t>arteria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tint val="85000"/>
                  </a:schemeClr>
                </a:solidFill>
              </a:rPr>
              <a:t>pulmonalis</a:t>
            </a:r>
            <a:endParaRPr lang="cs-CZ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punkce perikardu u srdeční tamponády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1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1. </a:t>
            </a:r>
            <a:r>
              <a:rPr lang="cs-CZ" b="1" dirty="0" err="1" smtClean="0">
                <a:solidFill>
                  <a:srgbClr val="FF0000"/>
                </a:solidFill>
              </a:rPr>
              <a:t>Hypovolemický</a:t>
            </a:r>
            <a:r>
              <a:rPr lang="cs-CZ" b="1" dirty="0" smtClean="0">
                <a:solidFill>
                  <a:srgbClr val="FF0000"/>
                </a:solidFill>
              </a:rPr>
              <a:t> šok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Hypovolémie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1. krvácení</a:t>
            </a:r>
            <a:endParaRPr lang="cs-CZ" dirty="0"/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GIT, gynekologie, aneurysma aorty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trauma (vnitřní – vnější)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2. popáleniny</a:t>
            </a:r>
            <a:endParaRPr lang="cs-CZ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3. ztráty </a:t>
            </a:r>
            <a:r>
              <a:rPr lang="cs-CZ" dirty="0"/>
              <a:t>ledvinami: osmotická diuréza (DM), polyurické selhání, diabetes </a:t>
            </a:r>
            <a:r>
              <a:rPr lang="cs-CZ" dirty="0" err="1"/>
              <a:t>insipidus</a:t>
            </a:r>
            <a:r>
              <a:rPr lang="cs-CZ" dirty="0"/>
              <a:t>, diuretika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4. poruchy </a:t>
            </a:r>
            <a:r>
              <a:rPr lang="cs-CZ" dirty="0"/>
              <a:t>CNS (CSWS, SIADH, centrální DI)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5. nedostatečný </a:t>
            </a:r>
            <a:r>
              <a:rPr lang="cs-CZ" dirty="0"/>
              <a:t>příjem tekutin/pocení (úpal)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6. anafylaxe</a:t>
            </a:r>
            <a:r>
              <a:rPr lang="cs-CZ" dirty="0"/>
              <a:t>, sepse </a:t>
            </a:r>
            <a:r>
              <a:rPr lang="cs-CZ" dirty="0" smtClean="0"/>
              <a:t>(relativní hypovolémie - distribuční </a:t>
            </a:r>
            <a:r>
              <a:rPr lang="cs-CZ" dirty="0"/>
              <a:t>šok)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7. ztráta </a:t>
            </a:r>
            <a:r>
              <a:rPr lang="cs-CZ" dirty="0"/>
              <a:t>tekutiny do 3 prostoru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peritonitida, pankreatitida, ileus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8. ztráty </a:t>
            </a:r>
            <a:r>
              <a:rPr lang="cs-CZ" dirty="0"/>
              <a:t>GIT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zvracení, průjem (hlavně děti)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1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Resuscitace </a:t>
            </a:r>
            <a:r>
              <a:rPr lang="cs-CZ" b="1" dirty="0" err="1" smtClean="0">
                <a:solidFill>
                  <a:srgbClr val="FF0000"/>
                </a:solidFill>
              </a:rPr>
              <a:t>hemodynamiky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Kauzální léčba</a:t>
            </a:r>
          </a:p>
          <a:p>
            <a:pPr marL="609600" indent="-609600"/>
            <a:endParaRPr lang="cs-CZ" altLang="cs-CZ" b="1" dirty="0" smtClean="0"/>
          </a:p>
          <a:p>
            <a:pPr marL="609600" indent="-609600"/>
            <a:r>
              <a:rPr lang="cs-CZ" altLang="cs-CZ" dirty="0" smtClean="0"/>
              <a:t>cílem </a:t>
            </a:r>
            <a:r>
              <a:rPr lang="cs-CZ" altLang="cs-CZ" dirty="0"/>
              <a:t>je obnovení </a:t>
            </a:r>
            <a:r>
              <a:rPr lang="cs-CZ" altLang="cs-CZ" dirty="0" err="1"/>
              <a:t>perfúze</a:t>
            </a:r>
            <a:r>
              <a:rPr lang="cs-CZ" altLang="cs-CZ" dirty="0"/>
              <a:t> orgánů a dodávky O</a:t>
            </a:r>
            <a:r>
              <a:rPr lang="cs-CZ" altLang="cs-CZ" baseline="-25000" dirty="0"/>
              <a:t>2</a:t>
            </a:r>
            <a:endParaRPr lang="cs-CZ" altLang="cs-CZ" dirty="0"/>
          </a:p>
          <a:p>
            <a:pPr marL="609600" indent="-609600"/>
            <a:r>
              <a:rPr lang="cs-CZ" altLang="cs-CZ" dirty="0" smtClean="0"/>
              <a:t>časné </a:t>
            </a:r>
            <a:r>
              <a:rPr lang="cs-CZ" altLang="cs-CZ" dirty="0"/>
              <a:t>zahájení</a:t>
            </a:r>
          </a:p>
          <a:p>
            <a:pPr marL="609600" indent="-609600"/>
            <a:r>
              <a:rPr lang="cs-CZ" altLang="cs-CZ" dirty="0"/>
              <a:t>rychlá obnova intravaskulárního objemu</a:t>
            </a:r>
          </a:p>
          <a:p>
            <a:pPr marL="609600" indent="-609600"/>
            <a:r>
              <a:rPr lang="cs-CZ" altLang="cs-CZ" dirty="0"/>
              <a:t>až sekundárně udržení transportní kapacity krve O</a:t>
            </a:r>
            <a:r>
              <a:rPr lang="cs-CZ" altLang="cs-CZ" baseline="-25000" dirty="0"/>
              <a:t>2</a:t>
            </a:r>
            <a:r>
              <a:rPr lang="cs-CZ" altLang="cs-CZ" dirty="0"/>
              <a:t> (hemoglobin)</a:t>
            </a:r>
            <a:endParaRPr lang="cs-CZ" altLang="cs-CZ" baseline="-25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5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Žilní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standard: 2-3 široké periferní kanyly</a:t>
            </a:r>
          </a:p>
          <a:p>
            <a:r>
              <a:rPr lang="cs-CZ" altLang="cs-CZ" dirty="0"/>
              <a:t>CŽK není ihned nutná (vhodná pro NA)</a:t>
            </a:r>
          </a:p>
          <a:p>
            <a:r>
              <a:rPr lang="cs-CZ" altLang="cs-CZ" dirty="0"/>
              <a:t>pokud nelze </a:t>
            </a:r>
            <a:r>
              <a:rPr lang="cs-CZ" altLang="cs-CZ" dirty="0" err="1"/>
              <a:t>perif</a:t>
            </a:r>
            <a:r>
              <a:rPr lang="cs-CZ" altLang="cs-CZ" dirty="0"/>
              <a:t>. žíly, pak vhodný širší průsvit katétru (např. </a:t>
            </a:r>
            <a:r>
              <a:rPr lang="cs-CZ" altLang="cs-CZ" dirty="0" err="1"/>
              <a:t>Edwars</a:t>
            </a:r>
            <a:r>
              <a:rPr lang="cs-CZ" altLang="cs-CZ" dirty="0"/>
              <a:t> AVA 9F)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514328" cy="23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0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Arteriální katetr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časně, ale nesmí zdržet resuscitaci</a:t>
            </a:r>
          </a:p>
          <a:p>
            <a:r>
              <a:rPr lang="cs-CZ" altLang="cs-CZ" dirty="0"/>
              <a:t>kontinuální arteriální tlak</a:t>
            </a:r>
          </a:p>
          <a:p>
            <a:r>
              <a:rPr lang="cs-CZ" altLang="cs-CZ" dirty="0"/>
              <a:t>výpočet/odhad SPV / PPV</a:t>
            </a:r>
          </a:p>
          <a:p>
            <a:r>
              <a:rPr lang="cs-CZ" altLang="cs-CZ" dirty="0"/>
              <a:t>odběry (hodnocení </a:t>
            </a:r>
            <a:r>
              <a:rPr lang="cs-CZ" altLang="cs-CZ" dirty="0" err="1"/>
              <a:t>oxygenace</a:t>
            </a:r>
            <a:r>
              <a:rPr lang="cs-CZ" alt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SPV / PPV</a:t>
            </a:r>
            <a:endParaRPr lang="cs-CZ" dirty="0"/>
          </a:p>
        </p:txBody>
      </p:sp>
      <p:pic>
        <p:nvPicPr>
          <p:cNvPr id="1026" name="Picture 2" descr="https://upload.wikimedia.org/wikipedia/commons/7/7b/Pulse_pressure_var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416425" cy="38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atentimages.storage.googleapis.com/WO2011094487A2/imgf000005_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415846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Šok obecně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SPV / PPV</a:t>
            </a:r>
            <a:endParaRPr lang="cs-CZ" dirty="0"/>
          </a:p>
        </p:txBody>
      </p:sp>
      <p:pic>
        <p:nvPicPr>
          <p:cNvPr id="3076" name="Picture 4" descr="https://upload.wikimedia.org/wikipedia/commons/thumb/0/01/Starling_RAP_combined.svg/2000px-Starling_RAP_combine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5413190" cy="46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28184" y="148478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Šikmá nebo plochá část</a:t>
            </a:r>
          </a:p>
          <a:p>
            <a:r>
              <a:rPr lang="cs-CZ" dirty="0" smtClean="0"/>
              <a:t>Snížení návratu, snížení CO, snížení MAP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8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Který roztok použít?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2"/>
              <a:buChar char=""/>
              <a:defRPr/>
            </a:pPr>
            <a:r>
              <a:rPr lang="cs-CZ" sz="2800" dirty="0"/>
              <a:t>o distribuci ICT/ECT rozhodují ionty – Na</a:t>
            </a:r>
            <a:r>
              <a:rPr lang="cs-CZ" sz="2800" baseline="30000" dirty="0"/>
              <a:t>+</a:t>
            </a:r>
            <a:r>
              <a:rPr lang="cs-CZ" sz="2800" dirty="0"/>
              <a:t> a K</a:t>
            </a:r>
            <a:r>
              <a:rPr lang="cs-CZ" sz="2800" baseline="30000" dirty="0"/>
              <a:t>+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cs-CZ" sz="2800" dirty="0"/>
              <a:t>distribuci plasma/ECT ovlivňuje </a:t>
            </a:r>
            <a:r>
              <a:rPr lang="cs-CZ" sz="2800" dirty="0" err="1"/>
              <a:t>onkotický</a:t>
            </a:r>
            <a:r>
              <a:rPr lang="cs-CZ" sz="2800" dirty="0"/>
              <a:t> tlak</a:t>
            </a:r>
          </a:p>
          <a:p>
            <a:pPr marL="521208" lvl="1">
              <a:buFont typeface="Wingdings 2"/>
              <a:buChar char=""/>
              <a:defRPr/>
            </a:pP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plasma 28 </a:t>
            </a:r>
            <a:r>
              <a:rPr lang="cs-CZ" sz="2400" dirty="0" err="1">
                <a:solidFill>
                  <a:schemeClr val="tx1">
                    <a:tint val="85000"/>
                  </a:schemeClr>
                </a:solidFill>
              </a:rPr>
              <a:t>mmHg</a:t>
            </a: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 / ECT 8 </a:t>
            </a:r>
            <a:r>
              <a:rPr lang="cs-CZ" sz="2400" dirty="0" err="1">
                <a:solidFill>
                  <a:schemeClr val="tx1">
                    <a:tint val="85000"/>
                  </a:schemeClr>
                </a:solidFill>
              </a:rPr>
              <a:t>mmHg</a:t>
            </a:r>
            <a:endParaRPr lang="cs-CZ" sz="24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buFont typeface="Wingdings 2"/>
              <a:buChar char=""/>
              <a:defRPr/>
            </a:pP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pokud chybí </a:t>
            </a:r>
            <a:r>
              <a:rPr lang="cs-CZ" sz="2400" dirty="0" err="1">
                <a:solidFill>
                  <a:schemeClr val="tx1">
                    <a:tint val="85000"/>
                  </a:schemeClr>
                </a:solidFill>
              </a:rPr>
              <a:t>onkotická</a:t>
            </a: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 složka v roztoku </a:t>
            </a:r>
            <a:r>
              <a:rPr lang="cs-CZ" sz="2400" dirty="0">
                <a:solidFill>
                  <a:schemeClr val="tx1">
                    <a:tint val="85000"/>
                  </a:schemeClr>
                </a:solidFill>
                <a:latin typeface="Arial" charset="0"/>
                <a:cs typeface="Arial" charset="0"/>
              </a:rPr>
              <a:t>→</a:t>
            </a: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 VD = ECT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5536" y="3839797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6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Glukóza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nevhodná</a:t>
            </a:r>
            <a:r>
              <a:rPr lang="cs-CZ" altLang="cs-CZ" dirty="0"/>
              <a:t> pro doplnění intravaskulárního objemu</a:t>
            </a:r>
          </a:p>
          <a:p>
            <a:r>
              <a:rPr lang="cs-CZ" altLang="cs-CZ" dirty="0"/>
              <a:t>hrazení deficitu celkové tělesné vody</a:t>
            </a:r>
          </a:p>
          <a:p>
            <a:r>
              <a:rPr lang="cs-CZ" altLang="cs-CZ" dirty="0"/>
              <a:t>korekce </a:t>
            </a:r>
            <a:r>
              <a:rPr lang="cs-CZ" altLang="cs-CZ" dirty="0" err="1"/>
              <a:t>hypernatrémie</a:t>
            </a:r>
            <a:endParaRPr lang="cs-CZ" alt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4221088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  <p:sp>
        <p:nvSpPr>
          <p:cNvPr id="10" name="AutoShape 10"/>
          <p:cNvSpPr>
            <a:spLocks/>
          </p:cNvSpPr>
          <p:nvPr/>
        </p:nvSpPr>
        <p:spPr bwMode="auto">
          <a:xfrm rot="16200000">
            <a:off x="3048793" y="2398163"/>
            <a:ext cx="360363" cy="5472113"/>
          </a:xfrm>
          <a:prstGeom prst="leftBrace">
            <a:avLst>
              <a:gd name="adj1" fmla="val 126542"/>
              <a:gd name="adj2" fmla="val 500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94505" y="5471088"/>
            <a:ext cx="5468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Arial Unicode MS" panose="020B0604020202020204" pitchFamily="34" charset="-128"/>
              </a:rPr>
              <a:t>distribuční objem je celková tělesná voda</a:t>
            </a:r>
          </a:p>
        </p:txBody>
      </p:sp>
    </p:spTree>
    <p:extLst>
      <p:ext uri="{BB962C8B-B14F-4D97-AF65-F5344CB8AC3E}">
        <p14:creationId xmlns:p14="http://schemas.microsoft.com/office/powerpoint/2010/main" val="29230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Krystaloidy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>
                <a:latin typeface="+mj-lt"/>
              </a:rPr>
              <a:t>rychle opouští cévy do extracelulární tekutiny</a:t>
            </a: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+mj-lt"/>
              </a:rPr>
              <a:t>substituce cca 4x větší než </a:t>
            </a:r>
            <a:r>
              <a:rPr lang="cs-CZ" dirty="0" smtClean="0">
                <a:latin typeface="+mj-lt"/>
              </a:rPr>
              <a:t>deficit (nyní zpochybněno) </a:t>
            </a:r>
            <a:r>
              <a:rPr lang="cs-CZ" b="1" dirty="0">
                <a:latin typeface="+mj-lt"/>
                <a:cs typeface="Arial" charset="0"/>
              </a:rPr>
              <a:t>→ otoky</a:t>
            </a: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+mj-lt"/>
              </a:rPr>
              <a:t>nevhodné </a:t>
            </a:r>
            <a:r>
              <a:rPr lang="cs-CZ" dirty="0" err="1">
                <a:latin typeface="+mj-lt"/>
              </a:rPr>
              <a:t>hyperchloremické</a:t>
            </a:r>
            <a:r>
              <a:rPr lang="cs-CZ" dirty="0">
                <a:latin typeface="+mj-lt"/>
              </a:rPr>
              <a:t> roztoky </a:t>
            </a:r>
            <a:r>
              <a:rPr lang="cs-CZ" dirty="0" smtClean="0">
                <a:latin typeface="+mj-lt"/>
              </a:rPr>
              <a:t>(AKI) </a:t>
            </a:r>
            <a:r>
              <a:rPr lang="cs-CZ" dirty="0" smtClean="0">
                <a:latin typeface="+mj-lt"/>
                <a:cs typeface="Arial" charset="0"/>
              </a:rPr>
              <a:t>→ </a:t>
            </a:r>
            <a:r>
              <a:rPr lang="cs-CZ" dirty="0">
                <a:latin typeface="+mj-lt"/>
                <a:cs typeface="Arial" charset="0"/>
              </a:rPr>
              <a:t>laktát nebo acetát místo Cl</a:t>
            </a:r>
            <a:r>
              <a:rPr lang="cs-CZ" baseline="30000" dirty="0">
                <a:latin typeface="+mj-lt"/>
                <a:cs typeface="Arial" charset="0"/>
              </a:rPr>
              <a:t>-</a:t>
            </a:r>
          </a:p>
          <a:p>
            <a:endParaRPr lang="cs-CZ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4293096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  <p:sp>
        <p:nvSpPr>
          <p:cNvPr id="10" name="AutoShape 10"/>
          <p:cNvSpPr>
            <a:spLocks/>
          </p:cNvSpPr>
          <p:nvPr/>
        </p:nvSpPr>
        <p:spPr bwMode="auto">
          <a:xfrm rot="16200000">
            <a:off x="1177131" y="4327313"/>
            <a:ext cx="360363" cy="1800225"/>
          </a:xfrm>
          <a:prstGeom prst="leftBrace">
            <a:avLst>
              <a:gd name="adj1" fmla="val 41630"/>
              <a:gd name="adj2" fmla="val 500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3528" y="5543586"/>
            <a:ext cx="328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Arial Unicode MS" panose="020B0604020202020204" pitchFamily="34" charset="-128"/>
              </a:rPr>
              <a:t>distribuční objem je ECT</a:t>
            </a:r>
          </a:p>
        </p:txBody>
      </p:sp>
    </p:spTree>
    <p:extLst>
      <p:ext uri="{BB962C8B-B14F-4D97-AF65-F5344CB8AC3E}">
        <p14:creationId xmlns:p14="http://schemas.microsoft.com/office/powerpoint/2010/main" val="35019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Koloidy (želatina, škrob)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zůstávají intravaskulárně (alespoň hodiny)</a:t>
            </a:r>
          </a:p>
          <a:p>
            <a:r>
              <a:rPr lang="cs-CZ" altLang="cs-CZ" dirty="0"/>
              <a:t>stačí podat objem rovný deficitu</a:t>
            </a:r>
          </a:p>
          <a:p>
            <a:r>
              <a:rPr lang="cs-CZ" altLang="cs-CZ" dirty="0"/>
              <a:t>moderní přípravky </a:t>
            </a:r>
            <a:r>
              <a:rPr lang="cs-CZ" altLang="cs-CZ" dirty="0" smtClean="0"/>
              <a:t>– málo NÚ, ale pozor sepse</a:t>
            </a:r>
            <a:endParaRPr lang="cs-CZ" altLang="cs-CZ" dirty="0"/>
          </a:p>
          <a:p>
            <a:r>
              <a:rPr lang="cs-CZ" altLang="cs-CZ" dirty="0" smtClean="0"/>
              <a:t>zřejmě vhodné pouze na hrazení akutní intravaskulární hypovolemie</a:t>
            </a:r>
          </a:p>
          <a:p>
            <a:endParaRPr lang="cs-CZ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4509120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  <p:sp>
        <p:nvSpPr>
          <p:cNvPr id="10" name="AutoShape 10"/>
          <p:cNvSpPr>
            <a:spLocks/>
          </p:cNvSpPr>
          <p:nvPr/>
        </p:nvSpPr>
        <p:spPr bwMode="auto">
          <a:xfrm rot="16200000">
            <a:off x="671512" y="5173972"/>
            <a:ext cx="360363" cy="503238"/>
          </a:xfrm>
          <a:prstGeom prst="leftBrace">
            <a:avLst>
              <a:gd name="adj1" fmla="val 11637"/>
              <a:gd name="adj2" fmla="val 500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" y="5765007"/>
            <a:ext cx="3719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Arial Unicode MS" panose="020B0604020202020204" pitchFamily="34" charset="-128"/>
              </a:rPr>
              <a:t>distribuční objem je plasma</a:t>
            </a:r>
          </a:p>
        </p:txBody>
      </p:sp>
    </p:spTree>
    <p:extLst>
      <p:ext uri="{BB962C8B-B14F-4D97-AF65-F5344CB8AC3E}">
        <p14:creationId xmlns:p14="http://schemas.microsoft.com/office/powerpoint/2010/main" val="29181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Hypertonické roztoky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h</a:t>
            </a:r>
            <a:r>
              <a:rPr lang="cs-CZ" dirty="0" err="1">
                <a:latin typeface="+mj-lt"/>
              </a:rPr>
              <a:t>yperosmolární</a:t>
            </a:r>
            <a:r>
              <a:rPr lang="cs-CZ" dirty="0">
                <a:latin typeface="+mj-lt"/>
              </a:rPr>
              <a:t> roztoky – přesun tekutiny z ICT</a:t>
            </a: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+mj-lt"/>
                <a:cs typeface="Arial" charset="0"/>
              </a:rPr>
              <a:t>→ </a:t>
            </a:r>
            <a:r>
              <a:rPr lang="cs-CZ" b="1" dirty="0">
                <a:latin typeface="+mj-lt"/>
                <a:cs typeface="Arial" charset="0"/>
              </a:rPr>
              <a:t>objemový efekt </a:t>
            </a:r>
            <a:r>
              <a:rPr lang="en-US" b="1" dirty="0">
                <a:latin typeface="+mj-lt"/>
                <a:cs typeface="Arial" charset="0"/>
              </a:rPr>
              <a:t>&gt; </a:t>
            </a:r>
            <a:r>
              <a:rPr lang="en-US" b="1" dirty="0" err="1">
                <a:latin typeface="+mj-lt"/>
                <a:cs typeface="Arial" charset="0"/>
              </a:rPr>
              <a:t>podan</a:t>
            </a:r>
            <a:r>
              <a:rPr lang="cs-CZ" b="1" dirty="0">
                <a:latin typeface="+mj-lt"/>
                <a:cs typeface="Arial" charset="0"/>
              </a:rPr>
              <a:t>é</a:t>
            </a:r>
            <a:r>
              <a:rPr lang="en-US" b="1" dirty="0">
                <a:latin typeface="+mj-lt"/>
                <a:cs typeface="Arial" charset="0"/>
              </a:rPr>
              <a:t> </a:t>
            </a:r>
            <a:r>
              <a:rPr lang="en-US" b="1" dirty="0" err="1">
                <a:latin typeface="+mj-lt"/>
                <a:cs typeface="Arial" charset="0"/>
              </a:rPr>
              <a:t>mno</a:t>
            </a:r>
            <a:r>
              <a:rPr lang="cs-CZ" b="1" dirty="0" err="1">
                <a:latin typeface="+mj-lt"/>
                <a:cs typeface="Arial" charset="0"/>
              </a:rPr>
              <a:t>žství</a:t>
            </a:r>
            <a:endParaRPr lang="cs-CZ" b="1" dirty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+mj-lt"/>
              </a:rPr>
              <a:t>pozitivně </a:t>
            </a:r>
            <a:r>
              <a:rPr lang="cs-CZ" dirty="0" err="1">
                <a:latin typeface="+mj-lt"/>
              </a:rPr>
              <a:t>inotropní</a:t>
            </a:r>
            <a:r>
              <a:rPr lang="cs-CZ" dirty="0">
                <a:latin typeface="+mj-lt"/>
              </a:rPr>
              <a:t> účinek, snížení otoků (i plic)</a:t>
            </a:r>
          </a:p>
          <a:p>
            <a:pPr>
              <a:lnSpc>
                <a:spcPct val="90000"/>
              </a:lnSpc>
              <a:defRPr/>
            </a:pPr>
            <a:r>
              <a:rPr lang="cs-CZ" dirty="0" err="1">
                <a:latin typeface="+mj-lt"/>
              </a:rPr>
              <a:t>hyperchloremické</a:t>
            </a:r>
            <a:r>
              <a:rPr lang="cs-CZ" dirty="0">
                <a:latin typeface="+mj-lt"/>
              </a:rPr>
              <a:t> (metabolická acidóza)</a:t>
            </a: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+mj-lt"/>
              </a:rPr>
              <a:t>přechodný objemový efekt (x přídavek </a:t>
            </a:r>
            <a:r>
              <a:rPr lang="cs-CZ" dirty="0" err="1">
                <a:latin typeface="+mj-lt"/>
              </a:rPr>
              <a:t>onkotické</a:t>
            </a:r>
            <a:r>
              <a:rPr lang="cs-CZ" dirty="0">
                <a:latin typeface="+mj-lt"/>
              </a:rPr>
              <a:t> složky)</a:t>
            </a: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+mj-lt"/>
              </a:rPr>
              <a:t>indikovány u TBI (redukce otoku mozku)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8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Krevní deriváty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nevhodné pro korekci </a:t>
            </a:r>
            <a:r>
              <a:rPr lang="cs-CZ" altLang="cs-CZ" sz="2800" dirty="0" smtClean="0"/>
              <a:t>hypovolémie, jen u krvácení</a:t>
            </a:r>
            <a:endParaRPr lang="cs-CZ" altLang="cs-CZ" sz="2800" dirty="0"/>
          </a:p>
          <a:p>
            <a:r>
              <a:rPr lang="cs-CZ" altLang="cs-CZ" sz="2800" dirty="0"/>
              <a:t>rezervované pro specifické indikace</a:t>
            </a:r>
          </a:p>
          <a:p>
            <a:endParaRPr lang="cs-CZ" altLang="cs-CZ" sz="2800" dirty="0"/>
          </a:p>
          <a:p>
            <a:r>
              <a:rPr lang="cs-CZ" altLang="cs-CZ" sz="2800" dirty="0"/>
              <a:t>5% albumin – </a:t>
            </a:r>
            <a:r>
              <a:rPr lang="cs-CZ" altLang="cs-CZ" sz="2800" dirty="0" err="1"/>
              <a:t>isoonkotický</a:t>
            </a:r>
            <a:r>
              <a:rPr lang="cs-CZ" altLang="cs-CZ" sz="2800" dirty="0"/>
              <a:t> roztok</a:t>
            </a:r>
          </a:p>
          <a:p>
            <a:pPr lvl="1"/>
            <a:r>
              <a:rPr lang="cs-CZ" altLang="cs-CZ" sz="2400" dirty="0"/>
              <a:t>účinek podobný syntetickým koloidům</a:t>
            </a:r>
          </a:p>
          <a:p>
            <a:pPr lvl="1"/>
            <a:r>
              <a:rPr lang="cs-CZ" altLang="cs-CZ" sz="2400" dirty="0"/>
              <a:t>drahý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9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tekutinové resuscitace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normalizace TK a TF (případně pokles dávky </a:t>
            </a:r>
            <a:r>
              <a:rPr lang="cs-CZ" altLang="cs-CZ" dirty="0" err="1"/>
              <a:t>vasopresoru</a:t>
            </a:r>
            <a:r>
              <a:rPr lang="cs-CZ" alt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ústup centralizace oběhu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obnovení diurézy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pokles PPV / SVV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normalizace </a:t>
            </a:r>
            <a:r>
              <a:rPr lang="cs-CZ" altLang="cs-CZ" dirty="0" err="1"/>
              <a:t>Sc</a:t>
            </a:r>
            <a:r>
              <a:rPr lang="cs-CZ" altLang="cs-CZ" dirty="0"/>
              <a:t>(v)O2 a laktátu</a:t>
            </a:r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plnící </a:t>
            </a:r>
            <a:r>
              <a:rPr lang="cs-CZ" altLang="cs-CZ" dirty="0"/>
              <a:t>tlaky (CVP, PAOP) nejsou vhodný cíl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6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Kontext sensitivní interval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účinek podaného roztoku závisí na klinické situaci, ve které je roztok podán</a:t>
            </a:r>
          </a:p>
          <a:p>
            <a:r>
              <a:rPr lang="cs-CZ" altLang="cs-CZ" sz="2900" dirty="0" smtClean="0"/>
              <a:t>objemový </a:t>
            </a:r>
            <a:r>
              <a:rPr lang="cs-CZ" altLang="cs-CZ" sz="2900" dirty="0"/>
              <a:t>efekt koloidů </a:t>
            </a:r>
            <a:r>
              <a:rPr lang="cs-CZ" altLang="cs-CZ" sz="2900" dirty="0">
                <a:ea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lang="cs-CZ" altLang="cs-CZ" sz="2900" dirty="0"/>
              <a:t>při </a:t>
            </a:r>
            <a:r>
              <a:rPr lang="cs-CZ" altLang="cs-CZ" sz="2900" dirty="0" err="1"/>
              <a:t>normovolemii</a:t>
            </a:r>
            <a:r>
              <a:rPr lang="cs-CZ" altLang="cs-CZ" sz="2900" dirty="0"/>
              <a:t> vs. </a:t>
            </a:r>
            <a:r>
              <a:rPr lang="cs-CZ" altLang="cs-CZ" sz="2900" dirty="0">
                <a:ea typeface="Calibri" panose="020F0502020204030204" pitchFamily="34" charset="0"/>
                <a:cs typeface="Calibri" panose="020F0502020204030204" pitchFamily="34" charset="0"/>
              </a:rPr>
              <a:t>60% </a:t>
            </a:r>
            <a:r>
              <a:rPr lang="cs-CZ" altLang="cs-CZ" sz="2900" dirty="0"/>
              <a:t>při hypervolemii</a:t>
            </a:r>
          </a:p>
          <a:p>
            <a:r>
              <a:rPr lang="cs-CZ" altLang="cs-CZ" sz="2900" dirty="0" smtClean="0"/>
              <a:t>větší </a:t>
            </a:r>
            <a:r>
              <a:rPr lang="cs-CZ" altLang="cs-CZ" sz="2900" dirty="0"/>
              <a:t>objemový efekt krystaloidů během </a:t>
            </a:r>
            <a:r>
              <a:rPr lang="cs-CZ" altLang="cs-CZ" sz="2900" dirty="0" smtClean="0"/>
              <a:t>vasodilatace/hypovolémii</a:t>
            </a:r>
            <a:endParaRPr lang="cs-CZ" dirty="0"/>
          </a:p>
        </p:txBody>
      </p:sp>
      <p:pic>
        <p:nvPicPr>
          <p:cNvPr id="4" name="Picture 5" descr="http://fblt.cz/wp-content/uploads/2013/12/Kapitola-10-02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81128"/>
            <a:ext cx="6518920" cy="207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1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Akutní krvácení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Velikost ztráty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ztráta do </a:t>
            </a:r>
            <a:r>
              <a:rPr lang="cs-CZ" altLang="cs-CZ" b="1" dirty="0"/>
              <a:t>15%</a:t>
            </a:r>
            <a:r>
              <a:rPr lang="cs-CZ" altLang="cs-CZ" dirty="0"/>
              <a:t> (750 ml) dobře </a:t>
            </a:r>
            <a:r>
              <a:rPr lang="cs-CZ" altLang="cs-CZ" b="1" dirty="0"/>
              <a:t>kompenzována</a:t>
            </a:r>
            <a:endParaRPr lang="en-US" altLang="cs-CZ" b="1" dirty="0"/>
          </a:p>
          <a:p>
            <a:endParaRPr lang="cs-CZ" altLang="cs-CZ" dirty="0" smtClean="0"/>
          </a:p>
          <a:p>
            <a:r>
              <a:rPr lang="cs-CZ" altLang="cs-CZ" dirty="0" smtClean="0"/>
              <a:t>ztráta </a:t>
            </a:r>
            <a:r>
              <a:rPr lang="cs-CZ" altLang="cs-CZ" dirty="0"/>
              <a:t>do </a:t>
            </a:r>
            <a:r>
              <a:rPr lang="cs-CZ" altLang="cs-CZ" b="1" dirty="0"/>
              <a:t>30%</a:t>
            </a:r>
            <a:r>
              <a:rPr lang="cs-CZ" altLang="cs-CZ" dirty="0"/>
              <a:t> (1,5 l) – tachykardie, oligurie, chybí hypotenze –  </a:t>
            </a:r>
            <a:r>
              <a:rPr lang="cs-CZ" altLang="cs-CZ" b="1" dirty="0"/>
              <a:t>kompenzovaný šok - normální tlak,  ale </a:t>
            </a:r>
            <a:r>
              <a:rPr lang="cs-CZ" altLang="cs-CZ" b="1" dirty="0">
                <a:cs typeface="Arial" panose="020B0604020202020204" pitchFamily="34" charset="0"/>
              </a:rPr>
              <a:t>↓</a:t>
            </a:r>
            <a:r>
              <a:rPr lang="cs-CZ" altLang="cs-CZ" b="1" dirty="0" err="1"/>
              <a:t>perfúze</a:t>
            </a:r>
            <a:r>
              <a:rPr lang="cs-CZ" altLang="cs-CZ" b="1" dirty="0"/>
              <a:t> orgánů</a:t>
            </a:r>
            <a:r>
              <a:rPr lang="en-US" altLang="cs-CZ" b="1" dirty="0"/>
              <a:t>!</a:t>
            </a:r>
            <a:endParaRPr lang="cs-CZ" altLang="cs-CZ" b="1" dirty="0"/>
          </a:p>
          <a:p>
            <a:endParaRPr lang="cs-CZ" altLang="cs-CZ" dirty="0" smtClean="0"/>
          </a:p>
          <a:p>
            <a:r>
              <a:rPr lang="cs-CZ" altLang="cs-CZ" dirty="0" smtClean="0"/>
              <a:t>ztráta </a:t>
            </a:r>
            <a:r>
              <a:rPr lang="cs-CZ" altLang="cs-CZ" b="1" dirty="0"/>
              <a:t>nad 30%</a:t>
            </a:r>
            <a:r>
              <a:rPr lang="cs-CZ" altLang="cs-CZ" dirty="0"/>
              <a:t>: hypotenze, porucha vědomí, anurie, … – </a:t>
            </a:r>
            <a:r>
              <a:rPr lang="cs-CZ" altLang="cs-CZ" b="1" dirty="0"/>
              <a:t>dekompenzovaný šok</a:t>
            </a:r>
          </a:p>
          <a:p>
            <a:pPr>
              <a:buNone/>
            </a:pPr>
            <a:r>
              <a:rPr lang="cs-CZ" altLang="cs-CZ" b="1" dirty="0"/>
              <a:t>  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Zlomeniny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cs-CZ" dirty="0" smtClean="0"/>
              <a:t>pánev </a:t>
            </a:r>
            <a:r>
              <a:rPr lang="cs-CZ" altLang="cs-CZ" dirty="0"/>
              <a:t>(5000ml)</a:t>
            </a:r>
          </a:p>
          <a:p>
            <a:r>
              <a:rPr lang="cs-CZ" altLang="cs-CZ" dirty="0" smtClean="0"/>
              <a:t>femur </a:t>
            </a:r>
            <a:r>
              <a:rPr lang="cs-CZ" altLang="cs-CZ" dirty="0"/>
              <a:t>(2000ml)</a:t>
            </a:r>
          </a:p>
          <a:p>
            <a:r>
              <a:rPr lang="cs-CZ" altLang="cs-CZ" dirty="0" smtClean="0"/>
              <a:t>bérec </a:t>
            </a:r>
            <a:r>
              <a:rPr lang="cs-CZ" altLang="cs-CZ" dirty="0"/>
              <a:t>(1000 ml)</a:t>
            </a:r>
          </a:p>
          <a:p>
            <a:r>
              <a:rPr lang="cs-CZ" altLang="cs-CZ" dirty="0" smtClean="0"/>
              <a:t>humerus </a:t>
            </a:r>
            <a:r>
              <a:rPr lang="cs-CZ" altLang="cs-CZ" dirty="0"/>
              <a:t>(800 ml)</a:t>
            </a:r>
          </a:p>
          <a:p>
            <a:r>
              <a:rPr lang="cs-CZ" altLang="cs-CZ" dirty="0" smtClean="0"/>
              <a:t>předloktí </a:t>
            </a:r>
            <a:r>
              <a:rPr lang="cs-CZ" altLang="cs-CZ" dirty="0"/>
              <a:t>(400ml)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2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Šok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cs-CZ" dirty="0" smtClean="0"/>
              <a:t>Oběhové selhální – nabídka není schopna pokrýt dodávku</a:t>
            </a:r>
          </a:p>
          <a:p>
            <a:r>
              <a:rPr lang="cs-CZ" dirty="0" smtClean="0"/>
              <a:t>Energetické selhání buňky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1. kardiogenní – pumpa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2. obstrukční – PE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3. hypovolemický – náplň</a:t>
            </a:r>
          </a:p>
          <a:p>
            <a:r>
              <a:rPr lang="cs-CZ" dirty="0" smtClean="0"/>
              <a:t>4. distribuční - zkraty</a:t>
            </a:r>
            <a:endParaRPr lang="cs-CZ" dirty="0"/>
          </a:p>
        </p:txBody>
      </p:sp>
      <p:pic>
        <p:nvPicPr>
          <p:cNvPr id="7170" name="Picture 2" descr="http://www.open.edu/openlearnworks/pluginfile.php/4862/mod_oucontent/oucontent/211/none/none/non_com_session1_fig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80460"/>
            <a:ext cx="3205692" cy="56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0608" y="354833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1.</a:t>
            </a:r>
            <a:endParaRPr lang="cs-CZ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32325" y="2564905"/>
            <a:ext cx="687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2.</a:t>
            </a:r>
            <a:endParaRPr lang="cs-CZ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28356" y="558924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4.</a:t>
            </a:r>
            <a:endParaRPr lang="cs-CZ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67275" y="428586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3.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8072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Krvácení - léčba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1. základní </a:t>
            </a:r>
            <a:r>
              <a:rPr lang="cs-CZ" dirty="0"/>
              <a:t>životní funkce (ABC)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2. ošetření </a:t>
            </a:r>
            <a:r>
              <a:rPr lang="cs-CZ" dirty="0"/>
              <a:t>zdroje krvácení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3. tekutiny </a:t>
            </a:r>
            <a:r>
              <a:rPr lang="cs-CZ" dirty="0"/>
              <a:t>(krystaloidy, koloidy), </a:t>
            </a:r>
            <a:r>
              <a:rPr lang="cs-CZ" dirty="0" err="1"/>
              <a:t>vasopresory</a:t>
            </a:r>
            <a:r>
              <a:rPr lang="cs-CZ" dirty="0"/>
              <a:t> (permisivní hypotenze)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4. krev </a:t>
            </a:r>
            <a:r>
              <a:rPr lang="cs-CZ" dirty="0"/>
              <a:t>O </a:t>
            </a:r>
            <a:r>
              <a:rPr lang="cs-CZ" dirty="0" err="1"/>
              <a:t>Rh</a:t>
            </a:r>
            <a:r>
              <a:rPr lang="cs-CZ" dirty="0"/>
              <a:t>- (4 stále ihned dostupné), dále dle krevní skupiny a křížového pokusu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5. mražená </a:t>
            </a:r>
            <a:r>
              <a:rPr lang="cs-CZ" dirty="0"/>
              <a:t>plasma 1:1 s </a:t>
            </a:r>
            <a:r>
              <a:rPr lang="cs-CZ" dirty="0" err="1"/>
              <a:t>erymasou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6. cílový </a:t>
            </a:r>
            <a:r>
              <a:rPr lang="cs-CZ" dirty="0" err="1"/>
              <a:t>Hb</a:t>
            </a:r>
            <a:r>
              <a:rPr lang="cs-CZ" dirty="0"/>
              <a:t> 70-90 </a:t>
            </a:r>
            <a:r>
              <a:rPr lang="cs-CZ" dirty="0" smtClean="0"/>
              <a:t>g/l, u CNS 100g/l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7. trombocyty </a:t>
            </a:r>
            <a:r>
              <a:rPr lang="cs-CZ" dirty="0"/>
              <a:t>min. 50 – 100 tis/</a:t>
            </a:r>
            <a:r>
              <a:rPr lang="cs-CZ" dirty="0" err="1"/>
              <a:t>ul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8. fibrinogen </a:t>
            </a:r>
            <a:r>
              <a:rPr lang="cs-CZ" dirty="0"/>
              <a:t>min. 1,5 g/l</a:t>
            </a:r>
          </a:p>
          <a:p>
            <a:pPr marL="0" indent="0">
              <a:buNone/>
              <a:defRPr/>
            </a:pPr>
            <a:r>
              <a:rPr lang="cs-CZ" dirty="0" smtClean="0"/>
              <a:t>9. prevence </a:t>
            </a:r>
            <a:r>
              <a:rPr lang="cs-CZ" dirty="0"/>
              <a:t>hypotermie a acidózy</a:t>
            </a:r>
          </a:p>
          <a:p>
            <a:pPr marL="0" indent="0">
              <a:buNone/>
              <a:defRPr/>
            </a:pPr>
            <a:r>
              <a:rPr lang="cs-CZ" dirty="0" smtClean="0"/>
              <a:t>10. </a:t>
            </a:r>
            <a:r>
              <a:rPr lang="cs-CZ" dirty="0" err="1" smtClean="0"/>
              <a:t>NovoSeven</a:t>
            </a:r>
            <a:r>
              <a:rPr lang="cs-CZ" dirty="0" smtClean="0"/>
              <a:t> </a:t>
            </a:r>
            <a:r>
              <a:rPr lang="cs-CZ" dirty="0"/>
              <a:t>(faktor </a:t>
            </a:r>
            <a:r>
              <a:rPr lang="cs-CZ" dirty="0" err="1"/>
              <a:t>VIIa</a:t>
            </a:r>
            <a:r>
              <a:rPr lang="cs-CZ" dirty="0" smtClean="0"/>
              <a:t>) – spíše ne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0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2. Kardiogenní šok / AIM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AIM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ischémie (tj. nepoměr mezi potřebou a dodávkou kyslíku</a:t>
            </a:r>
            <a:r>
              <a:rPr lang="cs-CZ" b="1" dirty="0" smtClean="0">
                <a:solidFill>
                  <a:srgbClr val="FF0000"/>
                </a:solidFill>
              </a:rPr>
              <a:t>) myokardu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Příčiny </a:t>
            </a:r>
            <a:r>
              <a:rPr lang="cs-CZ" b="1" dirty="0">
                <a:solidFill>
                  <a:srgbClr val="FF0000"/>
                </a:solidFill>
              </a:rPr>
              <a:t>ischémie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zvýšená </a:t>
            </a:r>
            <a:r>
              <a:rPr lang="cs-CZ" dirty="0"/>
              <a:t>potřeba kyslíku myokardem – tachykardie při zvýšené tělesné námaze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snížení </a:t>
            </a:r>
            <a:r>
              <a:rPr lang="cs-CZ" dirty="0"/>
              <a:t>obsahu kyslíku v krvi – cyanotické VSV (s </a:t>
            </a:r>
            <a:r>
              <a:rPr lang="cs-CZ" dirty="0" err="1"/>
              <a:t>pravo</a:t>
            </a:r>
            <a:r>
              <a:rPr lang="cs-CZ" dirty="0"/>
              <a:t>-levým zkratem), těžké anémie, otrava CO, hypotenze (šok), těžké plicní choroby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snížený </a:t>
            </a:r>
            <a:r>
              <a:rPr lang="cs-CZ" dirty="0"/>
              <a:t>průtok krve koronárními arteriemi</a:t>
            </a:r>
          </a:p>
          <a:p>
            <a:endParaRPr lang="cs-CZ" dirty="0"/>
          </a:p>
          <a:p>
            <a:r>
              <a:rPr lang="cs-CZ" dirty="0"/>
              <a:t>Ve více jak 90 % případů ICHS se uplatňuje snížený průtok krve koronárními arteriemi, nejčastěji na podkladě koronární </a:t>
            </a:r>
            <a:r>
              <a:rPr lang="cs-CZ" dirty="0" smtClean="0"/>
              <a:t>aterosklerózy vzácně </a:t>
            </a:r>
            <a:r>
              <a:rPr lang="cs-CZ" dirty="0"/>
              <a:t>pak embolie do hlavních větví koronárních </a:t>
            </a:r>
            <a:r>
              <a:rPr lang="cs-CZ" dirty="0" smtClean="0"/>
              <a:t>tepen. </a:t>
            </a:r>
            <a:endParaRPr lang="cs-CZ" dirty="0"/>
          </a:p>
          <a:p>
            <a:endParaRPr lang="cs-CZ" b="1" dirty="0" smtClean="0"/>
          </a:p>
          <a:p>
            <a:r>
              <a:rPr lang="cs-CZ" dirty="0" err="1" smtClean="0"/>
              <a:t>transmurální</a:t>
            </a:r>
            <a:r>
              <a:rPr lang="cs-CZ" dirty="0" smtClean="0"/>
              <a:t> </a:t>
            </a:r>
            <a:r>
              <a:rPr lang="cs-CZ" dirty="0"/>
              <a:t>– postihuje více jak 3/4 stěny, </a:t>
            </a:r>
            <a:endParaRPr lang="cs-CZ" dirty="0" smtClean="0"/>
          </a:p>
          <a:p>
            <a:r>
              <a:rPr lang="cs-CZ" dirty="0" smtClean="0"/>
              <a:t>laminární </a:t>
            </a:r>
            <a:r>
              <a:rPr lang="cs-CZ" dirty="0"/>
              <a:t>– postihuje určitou vrstvu svaloviny v rozsahu 1/3 až 1/2 stěny, nejčastěji má podobu </a:t>
            </a:r>
            <a:r>
              <a:rPr lang="cs-CZ" dirty="0" err="1"/>
              <a:t>subendokardiální</a:t>
            </a:r>
            <a:r>
              <a:rPr lang="cs-CZ" dirty="0"/>
              <a:t>. Vzniká při těžké </a:t>
            </a:r>
            <a:r>
              <a:rPr lang="cs-CZ" dirty="0" err="1"/>
              <a:t>stenozující</a:t>
            </a:r>
            <a:r>
              <a:rPr lang="cs-CZ" dirty="0"/>
              <a:t> skleróze většinou všech tří koronárních cév, tvoří buď jedno souvislé ložisko nebo více drobných ložisek.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5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Anamnéza / klinika</a:t>
            </a:r>
          </a:p>
          <a:p>
            <a:pPr marL="514350" indent="-514350">
              <a:buAutoNum type="arabicPeriod"/>
            </a:pPr>
            <a:r>
              <a:rPr lang="cs-CZ" dirty="0" smtClean="0"/>
              <a:t>EKG a biochemie</a:t>
            </a:r>
          </a:p>
          <a:p>
            <a:pPr marL="514350" indent="-514350">
              <a:buAutoNum type="arabicPeriod"/>
            </a:pPr>
            <a:r>
              <a:rPr lang="cs-CZ" dirty="0" smtClean="0"/>
              <a:t>ECHO, SKG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46103"/>
              </p:ext>
            </p:extLst>
          </p:nvPr>
        </p:nvGraphicFramePr>
        <p:xfrm>
          <a:off x="263927" y="3429000"/>
          <a:ext cx="8422873" cy="2814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863"/>
                <a:gridCol w="4074488"/>
                <a:gridCol w="2051641"/>
                <a:gridCol w="1364881"/>
              </a:tblGrid>
              <a:tr h="28803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 dirty="0">
                          <a:effectLst/>
                        </a:rPr>
                        <a:t>Akutní koronární syndrom (AKS)</a:t>
                      </a:r>
                      <a:endParaRPr lang="cs-CZ" sz="1600" b="1" i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 </a:t>
                      </a:r>
                      <a:endParaRPr lang="cs-CZ" sz="1600" b="1" i="1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STEMI</a:t>
                      </a:r>
                      <a:endParaRPr lang="cs-CZ" sz="1600" b="1" i="1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NSTEMI</a:t>
                      </a:r>
                      <a:endParaRPr lang="cs-CZ" sz="1600" b="1" i="1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Nestabilní AP</a:t>
                      </a:r>
                      <a:endParaRPr lang="cs-CZ" sz="1600" b="1" i="1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Anamnéza</a:t>
                      </a:r>
                      <a:endParaRPr lang="cs-CZ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bolest na hrudi</a:t>
                      </a:r>
                      <a:endParaRPr lang="cs-CZ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bolest na hrudi</a:t>
                      </a:r>
                      <a:endParaRPr lang="cs-CZ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bolest na hrudi</a:t>
                      </a:r>
                      <a:endParaRPr lang="cs-CZ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EKG</a:t>
                      </a:r>
                      <a:endParaRPr lang="cs-CZ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ST elevace alespoň 2 mm ve svodech V1–V3 nebo alespoň 1 mm ve V4–V6, I, aVL, II, III, aVF. ST elevace musí být patrné alespoň ve dvou sousedních svodech.</a:t>
                      </a:r>
                      <a:br>
                        <a:rPr lang="cs-CZ" sz="1600" kern="150">
                          <a:effectLst/>
                        </a:rPr>
                      </a:br>
                      <a:r>
                        <a:rPr lang="cs-CZ" sz="1600" kern="150">
                          <a:effectLst/>
                        </a:rPr>
                        <a:t>Čerstvě zjištěný LBBB nebo bifascikulární blok (RBBB + LAH, RBBB + LPH).</a:t>
                      </a:r>
                      <a:endParaRPr lang="cs-CZ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ST deprese alespoň 1 mm a/nebo změny T vln (inverze, oploštění) na EKG.</a:t>
                      </a:r>
                      <a:br>
                        <a:rPr lang="cs-CZ" sz="1600" kern="150">
                          <a:effectLst/>
                        </a:rPr>
                      </a:br>
                      <a:r>
                        <a:rPr lang="cs-CZ" sz="1600" kern="150">
                          <a:effectLst/>
                        </a:rPr>
                        <a:t>Velmi rizikové jsou ST deprese pod 2 mm.</a:t>
                      </a:r>
                      <a:endParaRPr lang="cs-CZ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ST deprese a/nebo změny T vln na EKG</a:t>
                      </a:r>
                      <a:endParaRPr lang="cs-CZ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Biochemie</a:t>
                      </a:r>
                      <a:endParaRPr lang="cs-CZ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pozitivní troponiny</a:t>
                      </a:r>
                      <a:endParaRPr lang="cs-CZ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>
                          <a:effectLst/>
                        </a:rPr>
                        <a:t>pozitivní troponiny</a:t>
                      </a:r>
                      <a:endParaRPr lang="cs-CZ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50" dirty="0">
                          <a:effectLst/>
                        </a:rPr>
                        <a:t>negativní troponiny</a:t>
                      </a:r>
                      <a:endParaRPr lang="cs-CZ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3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Lokalizace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81197"/>
              </p:ext>
            </p:extLst>
          </p:nvPr>
        </p:nvGraphicFramePr>
        <p:xfrm>
          <a:off x="457200" y="1417635"/>
          <a:ext cx="8229600" cy="4933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470"/>
                <a:gridCol w="845354"/>
                <a:gridCol w="3947822"/>
                <a:gridCol w="1448954"/>
              </a:tblGrid>
              <a:tr h="38363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150" dirty="0">
                          <a:effectLst/>
                        </a:rPr>
                        <a:t>Lokalizace AIM dle EKG změn.</a:t>
                      </a:r>
                      <a:endParaRPr lang="cs-CZ" sz="1800" b="1" i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3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Lokalizace</a:t>
                      </a:r>
                      <a:endParaRPr lang="cs-CZ" sz="1800" b="1" i="1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ST elevace</a:t>
                      </a:r>
                      <a:endParaRPr lang="cs-CZ" sz="1800" b="1" i="1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150" dirty="0">
                          <a:effectLst/>
                        </a:rPr>
                        <a:t>Zrcadlová (reciproká) ST deprese</a:t>
                      </a:r>
                      <a:endParaRPr lang="cs-CZ" sz="1800" b="1" i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koronární tepna</a:t>
                      </a:r>
                      <a:endParaRPr lang="cs-CZ" sz="1800" b="1" i="1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83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Přední (anteroseptální) IM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V1-V4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 dirty="0">
                          <a:effectLst/>
                        </a:rPr>
                        <a:t>Ne</a:t>
                      </a:r>
                      <a:endParaRPr lang="cs-CZ" sz="1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RIA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67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Anteroextenzivní (anterolaterální) IM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V1-V6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 dirty="0">
                          <a:effectLst/>
                        </a:rPr>
                        <a:t>Ne/II, III, </a:t>
                      </a:r>
                      <a:r>
                        <a:rPr lang="cs-CZ" sz="1800" kern="150" dirty="0" err="1">
                          <a:effectLst/>
                        </a:rPr>
                        <a:t>aVF</a:t>
                      </a:r>
                      <a:endParaRPr lang="cs-CZ" sz="1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RIA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67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Laterální (boční) IM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I, aVL, V5, V6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 dirty="0">
                          <a:effectLst/>
                        </a:rPr>
                        <a:t>II,III, </a:t>
                      </a:r>
                      <a:r>
                        <a:rPr lang="cs-CZ" sz="1800" kern="150" dirty="0" err="1">
                          <a:effectLst/>
                        </a:rPr>
                        <a:t>aVF</a:t>
                      </a:r>
                      <a:endParaRPr lang="cs-CZ" sz="1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RCx, RD, RMS, RPLD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67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Spodní (diafragmatický) IM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II, III, aVF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 dirty="0">
                          <a:effectLst/>
                        </a:rPr>
                        <a:t>I, </a:t>
                      </a:r>
                      <a:r>
                        <a:rPr lang="cs-CZ" sz="1800" kern="150" dirty="0" err="1">
                          <a:effectLst/>
                        </a:rPr>
                        <a:t>aVL</a:t>
                      </a:r>
                      <a:r>
                        <a:rPr lang="cs-CZ" sz="1800" kern="150" dirty="0">
                          <a:effectLst/>
                        </a:rPr>
                        <a:t>, V1–V4</a:t>
                      </a:r>
                      <a:endParaRPr lang="cs-CZ" sz="1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 dirty="0">
                          <a:effectLst/>
                        </a:rPr>
                        <a:t>ACD (85 %), </a:t>
                      </a:r>
                      <a:r>
                        <a:rPr lang="cs-CZ" sz="1800" kern="150" dirty="0" err="1">
                          <a:effectLst/>
                        </a:rPr>
                        <a:t>RCx</a:t>
                      </a:r>
                      <a:r>
                        <a:rPr lang="cs-CZ" sz="1800" kern="150" dirty="0">
                          <a:effectLst/>
                        </a:rPr>
                        <a:t> (15 %)</a:t>
                      </a:r>
                      <a:endParaRPr lang="cs-CZ" sz="1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67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IM zadní stěny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V7, V8, V9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vysoké R ve V1-V3 s ST depresemi ve V1-V3 &gt; 2mm („zrcadlový pohled“)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 dirty="0" err="1">
                          <a:effectLst/>
                        </a:rPr>
                        <a:t>RCx</a:t>
                      </a:r>
                      <a:endParaRPr lang="cs-CZ" sz="1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83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IM pravé komory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V1, V4R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>
                          <a:effectLst/>
                        </a:rPr>
                        <a:t>I, aVL</a:t>
                      </a:r>
                      <a:endParaRPr lang="cs-CZ" sz="1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kern="150" dirty="0">
                          <a:effectLst/>
                        </a:rPr>
                        <a:t>ACD</a:t>
                      </a:r>
                      <a:endParaRPr lang="cs-CZ" sz="1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6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Iniciální léčba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02228"/>
              </p:ext>
            </p:extLst>
          </p:nvPr>
        </p:nvGraphicFramePr>
        <p:xfrm>
          <a:off x="683568" y="1417635"/>
          <a:ext cx="7848872" cy="4675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4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50">
                          <a:effectLst/>
                        </a:rPr>
                        <a:t>kontinuální monitoring vitálních funkcí a EKG</a:t>
                      </a:r>
                      <a:endParaRPr lang="cs-CZ" sz="20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50">
                          <a:effectLst/>
                        </a:rPr>
                        <a:t>zavedení i.v. kanyly</a:t>
                      </a:r>
                      <a:endParaRPr lang="cs-CZ" sz="20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50">
                          <a:effectLst/>
                        </a:rPr>
                        <a:t>podání kyslíku 4–8 l/min</a:t>
                      </a:r>
                      <a:endParaRPr lang="cs-CZ" sz="20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50">
                          <a:effectLst/>
                        </a:rPr>
                        <a:t>natočení 12-ti svodového EKG</a:t>
                      </a:r>
                      <a:endParaRPr lang="cs-CZ" sz="20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50">
                          <a:effectLst/>
                        </a:rPr>
                        <a:t>odběr krve pro stanovení markerů myokardiální nekrózy</a:t>
                      </a:r>
                      <a:endParaRPr lang="cs-CZ" sz="20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50">
                          <a:effectLst/>
                        </a:rPr>
                        <a:t>analgosedace (opiáty)</a:t>
                      </a:r>
                      <a:endParaRPr lang="cs-CZ" sz="20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50">
                          <a:effectLst/>
                        </a:rPr>
                        <a:t>ASA 500 mg i.v./200–400 mg p.o.</a:t>
                      </a:r>
                      <a:endParaRPr lang="cs-CZ" sz="20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50">
                          <a:effectLst/>
                        </a:rPr>
                        <a:t>heparin 5000 j i.v./enoxaparin 1 mg/kg s.c./i.v.</a:t>
                      </a:r>
                      <a:endParaRPr lang="cs-CZ" sz="20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50">
                          <a:effectLst/>
                        </a:rPr>
                        <a:t>klopidogrel 300 nebo 600 mg i.v. (zvážit inhibitory IIb/IIIa)</a:t>
                      </a:r>
                      <a:endParaRPr lang="cs-CZ" sz="20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50" dirty="0" err="1">
                          <a:effectLst/>
                        </a:rPr>
                        <a:t>metoprolol</a:t>
                      </a:r>
                      <a:r>
                        <a:rPr lang="cs-CZ" sz="2000" kern="150" dirty="0">
                          <a:effectLst/>
                        </a:rPr>
                        <a:t> </a:t>
                      </a:r>
                      <a:r>
                        <a:rPr lang="cs-CZ" sz="2000" kern="150" dirty="0" err="1">
                          <a:effectLst/>
                        </a:rPr>
                        <a:t>i.v</a:t>
                      </a:r>
                      <a:r>
                        <a:rPr lang="cs-CZ" sz="2000" kern="150" dirty="0">
                          <a:effectLst/>
                        </a:rPr>
                        <a:t>. dle klinického stavu</a:t>
                      </a:r>
                      <a:endParaRPr lang="cs-CZ" sz="20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8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Kardiogenní šok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Těžká a přetrvávající arteriální hypotense</a:t>
            </a:r>
          </a:p>
          <a:p>
            <a:pPr lvl="0"/>
            <a:r>
              <a:rPr lang="cs-CZ" dirty="0" smtClean="0"/>
              <a:t>Velmi </a:t>
            </a:r>
            <a:r>
              <a:rPr lang="cs-CZ" dirty="0"/>
              <a:t>nízký minutový srdeční </a:t>
            </a:r>
            <a:r>
              <a:rPr lang="cs-CZ" dirty="0" smtClean="0"/>
              <a:t>výdej/index</a:t>
            </a:r>
            <a:endParaRPr lang="cs-CZ" dirty="0"/>
          </a:p>
          <a:p>
            <a:pPr lvl="0"/>
            <a:r>
              <a:rPr lang="cs-CZ" dirty="0" smtClean="0"/>
              <a:t>Značně </a:t>
            </a:r>
            <a:r>
              <a:rPr lang="cs-CZ" dirty="0"/>
              <a:t>zvýšený plnící </a:t>
            </a:r>
            <a:r>
              <a:rPr lang="cs-CZ" dirty="0" smtClean="0"/>
              <a:t>tlaky CVP/PAOP</a:t>
            </a:r>
            <a:endParaRPr lang="cs-CZ" dirty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Poruchy </a:t>
            </a:r>
            <a:r>
              <a:rPr lang="cs-CZ" dirty="0"/>
              <a:t>vědomí, oligurie,  nedostatečné prokrvení periferie, chladné končetiny, opocení, </a:t>
            </a:r>
            <a:r>
              <a:rPr lang="cs-CZ" dirty="0" err="1"/>
              <a:t>cyanosa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6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Pro udržení či zlepšení srdeční stažlivosti je klíčová rovnováha mezi spotřebou a dodávkou kyslíku v ischemií postiženém </a:t>
            </a:r>
            <a:r>
              <a:rPr lang="cs-CZ" dirty="0" smtClean="0"/>
              <a:t>myokardu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Optimalizace </a:t>
            </a:r>
            <a:r>
              <a:rPr lang="cs-CZ" dirty="0" err="1"/>
              <a:t>preload</a:t>
            </a:r>
            <a:r>
              <a:rPr lang="cs-CZ" dirty="0"/>
              <a:t> - je objemová léčba/diuretika</a:t>
            </a:r>
          </a:p>
          <a:p>
            <a:pPr lvl="0"/>
            <a:r>
              <a:rPr lang="cs-CZ" dirty="0"/>
              <a:t>Optimalizace </a:t>
            </a:r>
            <a:r>
              <a:rPr lang="cs-CZ" dirty="0" err="1"/>
              <a:t>afterload</a:t>
            </a:r>
            <a:r>
              <a:rPr lang="cs-CZ" dirty="0"/>
              <a:t> – vasodilatace, ale ne za cenu poklesu koronární </a:t>
            </a:r>
            <a:r>
              <a:rPr lang="cs-CZ" dirty="0" err="1"/>
              <a:t>perfuze</a:t>
            </a:r>
            <a:endParaRPr lang="cs-CZ" dirty="0"/>
          </a:p>
          <a:p>
            <a:pPr lvl="0"/>
            <a:r>
              <a:rPr lang="cs-CZ" dirty="0" err="1"/>
              <a:t>Inotropie</a:t>
            </a:r>
            <a:r>
              <a:rPr lang="cs-CZ" dirty="0"/>
              <a:t> – </a:t>
            </a:r>
            <a:r>
              <a:rPr lang="cs-CZ" dirty="0" err="1"/>
              <a:t>dobutamin</a:t>
            </a: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r>
              <a:rPr lang="cs-CZ" dirty="0"/>
              <a:t>Kauzální léčba – PCI/trombolýza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443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Nežádoucí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Tachykardie</a:t>
            </a:r>
            <a:r>
              <a:rPr lang="cs-CZ" dirty="0" smtClean="0"/>
              <a:t> </a:t>
            </a:r>
            <a:r>
              <a:rPr lang="cs-CZ" dirty="0"/>
              <a:t>– krátká diastola, zvýšená práce (někdy ale jediná kompenzační možnost)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Těžká </a:t>
            </a:r>
            <a:r>
              <a:rPr lang="cs-CZ" b="1" dirty="0">
                <a:solidFill>
                  <a:srgbClr val="FF0000"/>
                </a:solidFill>
              </a:rPr>
              <a:t>hypotenze, hypovolémie, vazodilatace </a:t>
            </a:r>
            <a:r>
              <a:rPr lang="cs-CZ" dirty="0"/>
              <a:t>– snížení koronárního </a:t>
            </a:r>
            <a:r>
              <a:rPr lang="cs-CZ" dirty="0" err="1"/>
              <a:t>perfuzního</a:t>
            </a:r>
            <a:r>
              <a:rPr lang="cs-CZ" dirty="0"/>
              <a:t> tlaku (</a:t>
            </a:r>
            <a:r>
              <a:rPr lang="cs-CZ" dirty="0" err="1"/>
              <a:t>Ao</a:t>
            </a:r>
            <a:r>
              <a:rPr lang="cs-CZ" dirty="0"/>
              <a:t> tlak – EDP LK)</a:t>
            </a:r>
          </a:p>
          <a:p>
            <a:r>
              <a:rPr lang="cs-CZ" b="1" dirty="0">
                <a:solidFill>
                  <a:srgbClr val="FF0000"/>
                </a:solidFill>
              </a:rPr>
              <a:t>Vysoký </a:t>
            </a:r>
            <a:r>
              <a:rPr lang="cs-CZ" b="1" dirty="0" err="1">
                <a:solidFill>
                  <a:srgbClr val="FF0000"/>
                </a:solidFill>
              </a:rPr>
              <a:t>preload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dirty="0" smtClean="0"/>
              <a:t>zvýšené </a:t>
            </a:r>
            <a:r>
              <a:rPr lang="cs-CZ" dirty="0"/>
              <a:t>napětí stěny,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3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>
                <a:solidFill>
                  <a:srgbClr val="FF0000"/>
                </a:solidFill>
              </a:rPr>
              <a:t>Kyslík</a:t>
            </a:r>
            <a:r>
              <a:rPr lang="cs-CZ" dirty="0" smtClean="0"/>
              <a:t> – </a:t>
            </a:r>
            <a:r>
              <a:rPr lang="cs-CZ" dirty="0" err="1" smtClean="0"/>
              <a:t>oxygenace</a:t>
            </a:r>
            <a:r>
              <a:rPr lang="cs-CZ" dirty="0" smtClean="0"/>
              <a:t>, zvýšení dodávky</a:t>
            </a:r>
          </a:p>
          <a:p>
            <a:pPr lvl="0"/>
            <a:r>
              <a:rPr lang="cs-CZ" dirty="0" smtClean="0">
                <a:solidFill>
                  <a:srgbClr val="FF0000"/>
                </a:solidFill>
              </a:rPr>
              <a:t>NIV, UPV </a:t>
            </a:r>
            <a:r>
              <a:rPr lang="cs-CZ" dirty="0" smtClean="0"/>
              <a:t>– </a:t>
            </a:r>
            <a:r>
              <a:rPr lang="cs-CZ" dirty="0" err="1" smtClean="0"/>
              <a:t>oxygenace</a:t>
            </a:r>
            <a:r>
              <a:rPr lang="cs-CZ" dirty="0" smtClean="0"/>
              <a:t>, snížení </a:t>
            </a:r>
            <a:r>
              <a:rPr lang="cs-CZ" dirty="0" err="1" smtClean="0"/>
              <a:t>preloadu</a:t>
            </a:r>
            <a:r>
              <a:rPr lang="cs-CZ" dirty="0" smtClean="0"/>
              <a:t> a </a:t>
            </a:r>
            <a:r>
              <a:rPr lang="cs-CZ" dirty="0" err="1" smtClean="0"/>
              <a:t>afterloadu</a:t>
            </a:r>
            <a:endParaRPr lang="cs-CZ" dirty="0" smtClean="0"/>
          </a:p>
          <a:p>
            <a:pPr lvl="0"/>
            <a:r>
              <a:rPr lang="cs-CZ" dirty="0" smtClean="0">
                <a:solidFill>
                  <a:srgbClr val="FF0000"/>
                </a:solidFill>
              </a:rPr>
              <a:t>Diuretika/tekutiny</a:t>
            </a:r>
            <a:r>
              <a:rPr lang="cs-CZ" dirty="0" smtClean="0"/>
              <a:t> – snížení </a:t>
            </a:r>
            <a:r>
              <a:rPr lang="cs-CZ" dirty="0" err="1" smtClean="0"/>
              <a:t>preloadu</a:t>
            </a:r>
            <a:r>
              <a:rPr lang="cs-CZ" dirty="0" smtClean="0"/>
              <a:t>, v pozdější fázi spíše optimalizace tekutinovou výzvou (bolus </a:t>
            </a:r>
            <a:r>
              <a:rPr lang="cs-CZ" dirty="0" err="1" smtClean="0"/>
              <a:t>iv</a:t>
            </a:r>
            <a:r>
              <a:rPr lang="cs-CZ" dirty="0" smtClean="0"/>
              <a:t>/PLR)</a:t>
            </a:r>
          </a:p>
          <a:p>
            <a:pPr lvl="0"/>
            <a:r>
              <a:rPr lang="cs-CZ" dirty="0" smtClean="0">
                <a:solidFill>
                  <a:srgbClr val="FF0000"/>
                </a:solidFill>
              </a:rPr>
              <a:t>Katecholaminy</a:t>
            </a:r>
            <a:r>
              <a:rPr lang="cs-CZ" dirty="0" smtClean="0"/>
              <a:t> – NA k udržení </a:t>
            </a:r>
            <a:r>
              <a:rPr lang="cs-CZ" dirty="0" err="1" smtClean="0"/>
              <a:t>perfuzního</a:t>
            </a:r>
            <a:r>
              <a:rPr lang="cs-CZ" dirty="0" smtClean="0"/>
              <a:t> tlaku, </a:t>
            </a:r>
            <a:r>
              <a:rPr lang="cs-CZ" dirty="0" err="1" smtClean="0"/>
              <a:t>dobutamin</a:t>
            </a:r>
            <a:r>
              <a:rPr lang="cs-CZ" dirty="0" smtClean="0"/>
              <a:t> (</a:t>
            </a:r>
            <a:r>
              <a:rPr lang="cs-CZ" dirty="0" err="1" smtClean="0"/>
              <a:t>milrinon</a:t>
            </a:r>
            <a:r>
              <a:rPr lang="cs-CZ" dirty="0" smtClean="0"/>
              <a:t>, </a:t>
            </a:r>
            <a:r>
              <a:rPr lang="cs-CZ" dirty="0" err="1" smtClean="0"/>
              <a:t>levosimendan</a:t>
            </a:r>
            <a:r>
              <a:rPr lang="cs-CZ" dirty="0" smtClean="0"/>
              <a:t>) k zvýšení </a:t>
            </a:r>
            <a:r>
              <a:rPr lang="cs-CZ" dirty="0" err="1" smtClean="0"/>
              <a:t>inotropie</a:t>
            </a:r>
            <a:endParaRPr lang="cs-CZ" dirty="0" smtClean="0"/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Vasodilatancia</a:t>
            </a:r>
            <a:r>
              <a:rPr lang="cs-CZ" dirty="0" smtClean="0"/>
              <a:t> – hl. nitráty, jak koronární řečiště tak systémové (žíly – </a:t>
            </a:r>
            <a:r>
              <a:rPr lang="cs-CZ" dirty="0" err="1" smtClean="0"/>
              <a:t>pooling</a:t>
            </a:r>
            <a:r>
              <a:rPr lang="cs-CZ" dirty="0" smtClean="0"/>
              <a:t> krve, snížení </a:t>
            </a:r>
            <a:r>
              <a:rPr lang="cs-CZ" dirty="0" err="1" smtClean="0"/>
              <a:t>preloadu</a:t>
            </a:r>
            <a:r>
              <a:rPr lang="cs-CZ" dirty="0" smtClean="0"/>
              <a:t>; arteriální – snížení </a:t>
            </a:r>
            <a:r>
              <a:rPr lang="cs-CZ" dirty="0" err="1" smtClean="0"/>
              <a:t>afterloadu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Morphin</a:t>
            </a:r>
            <a:r>
              <a:rPr lang="cs-CZ" dirty="0" smtClean="0"/>
              <a:t> – snížení dušnosti, </a:t>
            </a:r>
            <a:r>
              <a:rPr lang="cs-CZ" dirty="0" err="1" smtClean="0"/>
              <a:t>euforizující</a:t>
            </a:r>
            <a:r>
              <a:rPr lang="cs-CZ" dirty="0" smtClean="0"/>
              <a:t> efekt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šoku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cs-CZ" dirty="0" smtClean="0">
                <a:solidFill>
                  <a:srgbClr val="FF0000"/>
                </a:solidFill>
              </a:rPr>
              <a:t>Kompenzace</a:t>
            </a:r>
            <a:endParaRPr lang="cs-CZ" dirty="0">
              <a:solidFill>
                <a:srgbClr val="FF0000"/>
              </a:solidFill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D</a:t>
            </a:r>
            <a:r>
              <a:rPr lang="cs-CZ" dirty="0" smtClean="0">
                <a:solidFill>
                  <a:srgbClr val="FF0000"/>
                </a:solidFill>
              </a:rPr>
              <a:t>ekompenzace</a:t>
            </a:r>
            <a:endParaRPr lang="cs-CZ" dirty="0">
              <a:solidFill>
                <a:srgbClr val="FF0000"/>
              </a:solidFill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cs-CZ" dirty="0" err="1" smtClean="0">
                <a:solidFill>
                  <a:srgbClr val="FF0000"/>
                </a:solidFill>
              </a:rPr>
              <a:t>Refrakterita</a:t>
            </a:r>
            <a:endParaRPr lang="cs-CZ" dirty="0" smtClean="0">
              <a:solidFill>
                <a:srgbClr val="FF0000"/>
              </a:solidFill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lang="cs-CZ" b="1" dirty="0"/>
          </a:p>
          <a:p>
            <a:pPr>
              <a:spcBef>
                <a:spcPct val="0"/>
              </a:spcBef>
              <a:defRPr/>
            </a:pPr>
            <a:r>
              <a:rPr lang="cs-CZ" dirty="0" smtClean="0"/>
              <a:t>indukce </a:t>
            </a:r>
            <a:r>
              <a:rPr lang="cs-CZ" dirty="0" err="1"/>
              <a:t>inflamační</a:t>
            </a:r>
            <a:r>
              <a:rPr lang="cs-CZ" dirty="0"/>
              <a:t> kaskády a orgánového poškození - „</a:t>
            </a:r>
            <a:r>
              <a:rPr lang="cs-CZ" dirty="0" err="1"/>
              <a:t>secondary</a:t>
            </a:r>
            <a:r>
              <a:rPr lang="cs-CZ" dirty="0"/>
              <a:t>-hit </a:t>
            </a:r>
            <a:r>
              <a:rPr lang="cs-CZ" dirty="0" smtClean="0"/>
              <a:t>model“</a:t>
            </a:r>
          </a:p>
          <a:p>
            <a:pPr>
              <a:spcBef>
                <a:spcPct val="0"/>
              </a:spcBef>
              <a:defRPr/>
            </a:pPr>
            <a:endParaRPr lang="cs-CZ" dirty="0"/>
          </a:p>
          <a:p>
            <a:pPr>
              <a:spcBef>
                <a:spcPct val="0"/>
              </a:spcBef>
              <a:defRPr/>
            </a:pPr>
            <a:r>
              <a:rPr lang="cs-CZ" dirty="0" smtClean="0"/>
              <a:t>prohlubující </a:t>
            </a:r>
            <a:r>
              <a:rPr lang="cs-CZ" dirty="0"/>
              <a:t>se poškození tkání dále indukuje </a:t>
            </a:r>
            <a:r>
              <a:rPr lang="cs-CZ" dirty="0" err="1"/>
              <a:t>inflamační</a:t>
            </a:r>
            <a:r>
              <a:rPr lang="cs-CZ" dirty="0"/>
              <a:t> odpověď – bludný </a:t>
            </a:r>
            <a:r>
              <a:rPr lang="cs-CZ" dirty="0" smtClean="0"/>
              <a:t>kruh</a:t>
            </a:r>
          </a:p>
          <a:p>
            <a:pPr>
              <a:spcBef>
                <a:spcPct val="0"/>
              </a:spcBef>
              <a:defRPr/>
            </a:pPr>
            <a:endParaRPr lang="cs-CZ" dirty="0"/>
          </a:p>
          <a:p>
            <a:pPr>
              <a:spcBef>
                <a:spcPct val="0"/>
              </a:spcBef>
              <a:defRPr/>
            </a:pPr>
            <a:r>
              <a:rPr lang="cs-CZ" dirty="0" smtClean="0"/>
              <a:t>rozvinuté </a:t>
            </a:r>
            <a:r>
              <a:rPr lang="cs-CZ" dirty="0"/>
              <a:t>formy šoku mají podobný průběh a symptomatologii, liší se spíše v </a:t>
            </a:r>
            <a:r>
              <a:rPr lang="cs-CZ" dirty="0" smtClean="0"/>
              <a:t>počátku „vše skončí distribučním šokem“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9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3. Obstrukční šok / PE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Plicní Embolie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náhlá trombembolická příčina</a:t>
            </a:r>
          </a:p>
          <a:p>
            <a:pPr lvl="0"/>
            <a:r>
              <a:rPr lang="cs-CZ" dirty="0"/>
              <a:t>obstrukce plicního řečiště </a:t>
            </a:r>
            <a:r>
              <a:rPr lang="cs-CZ" dirty="0" smtClean="0"/>
              <a:t>embolem - krevní </a:t>
            </a:r>
            <a:r>
              <a:rPr lang="cs-CZ" dirty="0"/>
              <a:t>sraženina, tuk, vzduch, nádorové hmoty, plodová voda, cití těleso (odlomený </a:t>
            </a:r>
            <a:r>
              <a:rPr lang="cs-CZ" dirty="0" smtClean="0"/>
              <a:t>katetr)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Etiologie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cs-CZ" dirty="0"/>
              <a:t>85% DVT DKK, pánevních žil, DDŽ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1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Rizikové faktory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Virchovova </a:t>
            </a:r>
            <a:r>
              <a:rPr lang="cs-CZ" b="1" dirty="0" smtClean="0">
                <a:solidFill>
                  <a:srgbClr val="C00000"/>
                </a:solidFill>
              </a:rPr>
              <a:t>trias </a:t>
            </a:r>
            <a:r>
              <a:rPr lang="cs-CZ" dirty="0" smtClean="0"/>
              <a:t>- </a:t>
            </a:r>
            <a:r>
              <a:rPr lang="cs-CZ" dirty="0"/>
              <a:t>venostáza, hyperkoagulační stav, poškození cévní stěny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velké </a:t>
            </a:r>
            <a:r>
              <a:rPr lang="cs-CZ" dirty="0"/>
              <a:t>chirurgické výkony, ortopedické operace, břišní a pánevní operace, aktivace prokoagulačních faktorů, poškození endotelu, snížená fibrinolýza</a:t>
            </a:r>
          </a:p>
          <a:p>
            <a:pPr lvl="0"/>
            <a:r>
              <a:rPr lang="cs-CZ" dirty="0" smtClean="0"/>
              <a:t>Zlomeniny </a:t>
            </a:r>
            <a:r>
              <a:rPr lang="cs-CZ" dirty="0"/>
              <a:t>DKK a pánve, imobilizace, stáza krve</a:t>
            </a:r>
          </a:p>
          <a:p>
            <a:pPr lvl="0"/>
            <a:r>
              <a:rPr lang="cs-CZ" dirty="0"/>
              <a:t>TEN v anamneze, porucha koagulace (AFS, m- Leiden)</a:t>
            </a:r>
          </a:p>
          <a:p>
            <a:pPr lvl="0"/>
            <a:r>
              <a:rPr lang="cs-CZ" dirty="0"/>
              <a:t>Srdeční </a:t>
            </a:r>
            <a:r>
              <a:rPr lang="cs-CZ" dirty="0" smtClean="0"/>
              <a:t>selhání - </a:t>
            </a:r>
            <a:r>
              <a:rPr lang="cs-CZ" dirty="0"/>
              <a:t>stáza</a:t>
            </a:r>
          </a:p>
          <a:p>
            <a:pPr lvl="0"/>
            <a:r>
              <a:rPr lang="cs-CZ" dirty="0"/>
              <a:t>Sepse </a:t>
            </a:r>
            <a:r>
              <a:rPr lang="cs-CZ" dirty="0" smtClean="0"/>
              <a:t>- aktivace </a:t>
            </a:r>
            <a:r>
              <a:rPr lang="cs-CZ" dirty="0"/>
              <a:t>koagulace</a:t>
            </a:r>
          </a:p>
          <a:p>
            <a:pPr lvl="0"/>
            <a:r>
              <a:rPr lang="cs-CZ" dirty="0"/>
              <a:t>Věk nad 70 let- stáza, snížení fibrinolýzy</a:t>
            </a:r>
          </a:p>
          <a:p>
            <a:pPr lvl="0"/>
            <a:r>
              <a:rPr lang="cs-CZ" dirty="0"/>
              <a:t>CMP imobilizace</a:t>
            </a:r>
          </a:p>
          <a:p>
            <a:pPr lvl="0"/>
            <a:r>
              <a:rPr lang="cs-CZ" dirty="0"/>
              <a:t>Obezita</a:t>
            </a:r>
          </a:p>
          <a:p>
            <a:pPr lvl="0"/>
            <a:r>
              <a:rPr lang="cs-CZ" dirty="0"/>
              <a:t>Těhotenství- komprese žil, zvýšení estrogenů, tromboplastin</a:t>
            </a:r>
          </a:p>
          <a:p>
            <a:pPr lvl="0"/>
            <a:r>
              <a:rPr lang="cs-CZ" dirty="0"/>
              <a:t>Economy class syndrom</a:t>
            </a:r>
          </a:p>
          <a:p>
            <a:pPr lvl="0"/>
            <a:r>
              <a:rPr lang="cs-CZ" dirty="0"/>
              <a:t>Varixy DKK</a:t>
            </a:r>
          </a:p>
          <a:p>
            <a:pPr lvl="0"/>
            <a:r>
              <a:rPr lang="cs-CZ" dirty="0" smtClean="0"/>
              <a:t>Léky - </a:t>
            </a:r>
            <a:r>
              <a:rPr lang="cs-CZ" dirty="0"/>
              <a:t>kotrikoidy, diuretika, HAK</a:t>
            </a:r>
          </a:p>
          <a:p>
            <a:pPr lvl="0"/>
            <a:r>
              <a:rPr lang="cs-CZ" dirty="0"/>
              <a:t>Deficit ATIII, proteinu C, </a:t>
            </a:r>
            <a:r>
              <a:rPr lang="cs-CZ" dirty="0" smtClean="0"/>
              <a:t>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6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Anamnéza</a:t>
            </a:r>
          </a:p>
          <a:p>
            <a:r>
              <a:rPr lang="cs-CZ" dirty="0" smtClean="0"/>
              <a:t>náhlá </a:t>
            </a:r>
            <a:r>
              <a:rPr lang="cs-CZ" dirty="0"/>
              <a:t>nebo zhoršená dušnost, bolest na hrudi, </a:t>
            </a:r>
            <a:r>
              <a:rPr lang="cs-CZ" dirty="0" smtClean="0"/>
              <a:t>tachypnoe, kašel</a:t>
            </a:r>
            <a:r>
              <a:rPr lang="cs-CZ" dirty="0"/>
              <a:t>, </a:t>
            </a:r>
            <a:r>
              <a:rPr lang="cs-CZ" dirty="0" smtClean="0"/>
              <a:t>synkopa, hemoptýza (pozdní), 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Klinické vyšetření</a:t>
            </a:r>
          </a:p>
          <a:p>
            <a:pPr lvl="0"/>
            <a:r>
              <a:rPr lang="cs-CZ" dirty="0" smtClean="0"/>
              <a:t>tachypnoe</a:t>
            </a:r>
            <a:r>
              <a:rPr lang="cs-CZ" dirty="0"/>
              <a:t>, cyanoza, hypotenze, šok, tachykardie, II ozva nad plicnicí, zvýšená náplň krčních žil</a:t>
            </a:r>
          </a:p>
          <a:p>
            <a:pPr lvl="0"/>
            <a:endParaRPr lang="cs-CZ" dirty="0" smtClean="0"/>
          </a:p>
          <a:p>
            <a:pPr marL="0" lv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Laboratoř</a:t>
            </a:r>
          </a:p>
          <a:p>
            <a:pPr lvl="0"/>
            <a:r>
              <a:rPr lang="cs-CZ" dirty="0" smtClean="0"/>
              <a:t>Astrup- </a:t>
            </a:r>
            <a:r>
              <a:rPr lang="cs-CZ" dirty="0"/>
              <a:t>hypoxemie, hypokapnie, pokles saturace, Ralk</a:t>
            </a:r>
          </a:p>
          <a:p>
            <a:pPr lvl="0"/>
            <a:r>
              <a:rPr lang="cs-CZ" dirty="0"/>
              <a:t>DD- negativní výsledek- téměř vylučuje PE</a:t>
            </a:r>
          </a:p>
          <a:p>
            <a:r>
              <a:rPr lang="cs-CZ" dirty="0"/>
              <a:t>DD- pozitivní výsledky- nádory, záněty, poop. </a:t>
            </a:r>
            <a:r>
              <a:rPr lang="cs-CZ" dirty="0" smtClean="0"/>
              <a:t>stavy</a:t>
            </a:r>
            <a:r>
              <a:rPr lang="cs-CZ" dirty="0"/>
              <a:t>, infekce, </a:t>
            </a:r>
            <a:r>
              <a:rPr lang="cs-CZ" dirty="0" smtClean="0"/>
              <a:t>sepse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4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EKG</a:t>
            </a:r>
            <a:endParaRPr lang="cs-CZ" dirty="0"/>
          </a:p>
        </p:txBody>
      </p:sp>
      <p:pic>
        <p:nvPicPr>
          <p:cNvPr id="3074" name="Picture 2" descr="http://www.ipej.org/0905/baranchu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668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9518" y="5445224"/>
            <a:ext cx="7978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 smtClean="0"/>
              <a:t>EKG - </a:t>
            </a:r>
            <a:r>
              <a:rPr lang="cs-CZ" dirty="0"/>
              <a:t>u 30% embolií- P2,3 pulmonale, </a:t>
            </a:r>
            <a:r>
              <a:rPr lang="cs-CZ" dirty="0" smtClean="0"/>
              <a:t>pravotyp, </a:t>
            </a:r>
            <a:r>
              <a:rPr lang="cs-CZ" dirty="0"/>
              <a:t>SI,Q3,T3, neg T V1-V3, fisi, tachykardie, AVB, RBBB, STE nad 1 mm ve V1</a:t>
            </a:r>
          </a:p>
        </p:txBody>
      </p:sp>
    </p:spTree>
    <p:extLst>
      <p:ext uri="{BB962C8B-B14F-4D97-AF65-F5344CB8AC3E}">
        <p14:creationId xmlns:p14="http://schemas.microsoft.com/office/powerpoint/2010/main" val="37955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</a:t>
            </a:r>
            <a:endParaRPr lang="cs-CZ" dirty="0"/>
          </a:p>
        </p:txBody>
      </p:sp>
      <p:pic>
        <p:nvPicPr>
          <p:cNvPr id="4098" name="Picture 2" descr="http://2.bp.blogspot.com/-NathXTYJckY/TgqqizYrLYI/AAAAAAAAAD8/VLSlOko1sTA/s1600/pulmonary+infar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98" y="1340768"/>
            <a:ext cx="46805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radiopaedia.org/images/157210/332aa0c67cb2e035e372c7cb3ceca2_jum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248620" cy="4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02057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dirty="0"/>
              <a:t>RTG S+P- vyloučí jiné příčiny dušnosti, může být plicní infarkt, Fleischmanovo znamení- ploténkové atelektazy, dilatace PS, Westermanovo znamení- prořídnutí plicní kresby</a:t>
            </a:r>
          </a:p>
        </p:txBody>
      </p:sp>
    </p:spTree>
    <p:extLst>
      <p:ext uri="{BB962C8B-B14F-4D97-AF65-F5344CB8AC3E}">
        <p14:creationId xmlns:p14="http://schemas.microsoft.com/office/powerpoint/2010/main" val="20868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ECHO</a:t>
            </a:r>
            <a:endParaRPr lang="cs-CZ" dirty="0"/>
          </a:p>
        </p:txBody>
      </p:sp>
      <p:pic>
        <p:nvPicPr>
          <p:cNvPr id="2052" name="Picture 4" descr="http://www.teachingmedicine.com/Media/module_t/im1008_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43061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imbionix.com/wp-content/uploads/2014/08/McConnells-Sign-in-Pulmonary-Embolism-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65429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0032" y="1340768"/>
            <a:ext cx="417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Echo srdce- dilatace PK, nízká náplň LSK, paradoxní pohyb septa, plicní hypertenze, dilatace PK, regurg jet na Tri</a:t>
            </a:r>
          </a:p>
        </p:txBody>
      </p:sp>
    </p:spTree>
    <p:extLst>
      <p:ext uri="{BB962C8B-B14F-4D97-AF65-F5344CB8AC3E}">
        <p14:creationId xmlns:p14="http://schemas.microsoft.com/office/powerpoint/2010/main" val="17710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 - AG</a:t>
            </a:r>
            <a:endParaRPr lang="cs-CZ" dirty="0"/>
          </a:p>
        </p:txBody>
      </p:sp>
      <p:pic>
        <p:nvPicPr>
          <p:cNvPr id="1026" name="Picture 2" descr="http://openi.nlm.nih.gov/imgs/rescaled512/3152729_kcj-41-356-g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36704" cy="419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648" y="573325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 smtClean="0"/>
              <a:t>CT </a:t>
            </a:r>
            <a:r>
              <a:rPr lang="cs-CZ" dirty="0"/>
              <a:t>angio plic- přesná lokalizace trombu, rozsah poškození</a:t>
            </a:r>
          </a:p>
        </p:txBody>
      </p:sp>
    </p:spTree>
    <p:extLst>
      <p:ext uri="{BB962C8B-B14F-4D97-AF65-F5344CB8AC3E}">
        <p14:creationId xmlns:p14="http://schemas.microsoft.com/office/powerpoint/2010/main" val="3335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Duplexní sono žil DKK- </a:t>
            </a:r>
            <a:r>
              <a:rPr lang="cs-CZ" dirty="0"/>
              <a:t>femorální, popliteální- komprimovatelnost, tromby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TEE</a:t>
            </a:r>
            <a:r>
              <a:rPr lang="cs-CZ" dirty="0" smtClean="0"/>
              <a:t> - </a:t>
            </a:r>
            <a:r>
              <a:rPr lang="cs-CZ" dirty="0"/>
              <a:t>detekce trombu v plicnici</a:t>
            </a:r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Swan-Ganz </a:t>
            </a:r>
            <a:r>
              <a:rPr lang="cs-CZ" dirty="0" smtClean="0"/>
              <a:t>- </a:t>
            </a:r>
            <a:r>
              <a:rPr lang="cs-CZ" dirty="0"/>
              <a:t>prekapilární PH, elevace CVP, tlaku v PK, elevace PAP, tlakový gradient- diast.p. v AP- PAOP nad 8-10 torr</a:t>
            </a:r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Plicní perfusní ventilační </a:t>
            </a:r>
            <a:r>
              <a:rPr lang="cs-CZ" b="1" dirty="0" smtClean="0">
                <a:solidFill>
                  <a:srgbClr val="FF0000"/>
                </a:solidFill>
              </a:rPr>
              <a:t>scan </a:t>
            </a:r>
            <a:r>
              <a:rPr lang="cs-CZ" b="1" dirty="0" smtClean="0"/>
              <a:t>- </a:t>
            </a:r>
            <a:r>
              <a:rPr lang="cs-CZ" dirty="0"/>
              <a:t>nízká specifita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0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cs-CZ" dirty="0" smtClean="0"/>
              <a:t>založen </a:t>
            </a:r>
            <a:r>
              <a:rPr lang="cs-CZ" dirty="0"/>
              <a:t>na posouzení </a:t>
            </a:r>
            <a:r>
              <a:rPr lang="cs-CZ" dirty="0" smtClean="0"/>
              <a:t>klinické pravděpodobnosti, </a:t>
            </a:r>
            <a:r>
              <a:rPr lang="cs-CZ" dirty="0"/>
              <a:t>DD, echo srdce a CT </a:t>
            </a:r>
            <a:r>
              <a:rPr lang="cs-CZ" dirty="0" smtClean="0"/>
              <a:t>angio</a:t>
            </a:r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28246"/>
              </p:ext>
            </p:extLst>
          </p:nvPr>
        </p:nvGraphicFramePr>
        <p:xfrm>
          <a:off x="683568" y="2996952"/>
          <a:ext cx="7704856" cy="30243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59457"/>
                <a:gridCol w="1261745"/>
                <a:gridCol w="3583654"/>
              </a:tblGrid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Známky DVT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Pravděpodobnost</a:t>
                      </a:r>
                      <a:r>
                        <a:rPr lang="cs-CZ" sz="1800" b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nízká 0-1 bod (3,4%PE)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střední 2-6 b (20%)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vysoká nad 7 bodů (PE v 63%)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0-4b PE nepravděpodobná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Nad 4 body- PE pravděpodobná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2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Jiná dg než PE málo pravděpodobná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Tachykardie nad 100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72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Imobilizace nad 3 dny, operace poslední 4 týdny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DVT, PE v anamneze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Hemoptýza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Maligní onemocnění+ léčba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Patofyziologie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cs-CZ" altLang="cs-CZ" sz="3300" dirty="0" smtClean="0"/>
              <a:t>hlavním </a:t>
            </a:r>
            <a:r>
              <a:rPr lang="cs-CZ" altLang="cs-CZ" sz="3300" dirty="0"/>
              <a:t>problémem nedostatečná dodávka kyslíku do tkání – </a:t>
            </a:r>
            <a:r>
              <a:rPr lang="cs-CZ" altLang="cs-CZ" sz="3300" b="1" dirty="0">
                <a:solidFill>
                  <a:srgbClr val="FF0000"/>
                </a:solidFill>
              </a:rPr>
              <a:t>hypoxie</a:t>
            </a:r>
          </a:p>
          <a:p>
            <a:pPr>
              <a:spcBef>
                <a:spcPct val="0"/>
              </a:spcBef>
              <a:buClrTx/>
              <a:buSzTx/>
            </a:pPr>
            <a:endParaRPr lang="cs-CZ" altLang="cs-CZ" sz="3300" b="1" dirty="0"/>
          </a:p>
          <a:p>
            <a:pPr>
              <a:spcBef>
                <a:spcPct val="0"/>
              </a:spcBef>
              <a:buClrTx/>
              <a:buSzTx/>
            </a:pPr>
            <a:endParaRPr lang="cs-CZ" altLang="cs-CZ" sz="3300" b="1" dirty="0"/>
          </a:p>
          <a:p>
            <a:pPr>
              <a:spcBef>
                <a:spcPct val="0"/>
              </a:spcBef>
              <a:buClrTx/>
              <a:buSzTx/>
            </a:pPr>
            <a:r>
              <a:rPr lang="cs-CZ" altLang="cs-CZ" sz="3300" b="1" dirty="0" smtClean="0">
                <a:solidFill>
                  <a:srgbClr val="FF0000"/>
                </a:solidFill>
              </a:rPr>
              <a:t>aktivace </a:t>
            </a:r>
            <a:r>
              <a:rPr lang="cs-CZ" altLang="cs-CZ" sz="3300" b="1" dirty="0">
                <a:solidFill>
                  <a:srgbClr val="FF0000"/>
                </a:solidFill>
              </a:rPr>
              <a:t>stresové odpovědi</a:t>
            </a:r>
          </a:p>
          <a:p>
            <a:pPr lvl="1">
              <a:spcBef>
                <a:spcPct val="0"/>
              </a:spcBef>
              <a:buClrTx/>
              <a:buSzTx/>
            </a:pPr>
            <a:r>
              <a:rPr lang="cs-CZ" altLang="cs-CZ" sz="3300" dirty="0"/>
              <a:t>katecholaminy, RAAS, kortizol, </a:t>
            </a:r>
            <a:r>
              <a:rPr lang="cs-CZ" altLang="cs-CZ" sz="3300" dirty="0" err="1"/>
              <a:t>glukagon</a:t>
            </a:r>
            <a:r>
              <a:rPr lang="cs-CZ" altLang="cs-CZ" sz="3300" dirty="0"/>
              <a:t>, insulinová rezistence</a:t>
            </a:r>
          </a:p>
          <a:p>
            <a:pPr lvl="1">
              <a:spcBef>
                <a:spcPct val="0"/>
              </a:spcBef>
              <a:buClrTx/>
              <a:buSzTx/>
            </a:pPr>
            <a:endParaRPr lang="cs-CZ" altLang="cs-CZ" sz="3300" b="1" dirty="0"/>
          </a:p>
          <a:p>
            <a:pPr>
              <a:spcBef>
                <a:spcPct val="0"/>
              </a:spcBef>
              <a:buClrTx/>
              <a:buSzTx/>
            </a:pPr>
            <a:r>
              <a:rPr lang="cs-CZ" altLang="cs-CZ" sz="3300" b="1" dirty="0" smtClean="0">
                <a:solidFill>
                  <a:srgbClr val="FF0000"/>
                </a:solidFill>
              </a:rPr>
              <a:t>systémová </a:t>
            </a:r>
            <a:r>
              <a:rPr lang="cs-CZ" altLang="cs-CZ" sz="3300" b="1" dirty="0">
                <a:solidFill>
                  <a:srgbClr val="FF0000"/>
                </a:solidFill>
              </a:rPr>
              <a:t>zánětlivá odpověď</a:t>
            </a:r>
          </a:p>
          <a:p>
            <a:pPr lvl="1">
              <a:spcBef>
                <a:spcPct val="0"/>
              </a:spcBef>
              <a:buClrTx/>
              <a:buSzTx/>
            </a:pPr>
            <a:r>
              <a:rPr lang="cs-CZ" altLang="cs-CZ" sz="3300" dirty="0"/>
              <a:t>aktivace nespecifické imunity, řada mediátorů</a:t>
            </a:r>
          </a:p>
          <a:p>
            <a:pPr lvl="1">
              <a:spcBef>
                <a:spcPct val="0"/>
              </a:spcBef>
              <a:buClrTx/>
              <a:buSzTx/>
            </a:pPr>
            <a:r>
              <a:rPr lang="cs-CZ" altLang="cs-CZ" sz="3300" dirty="0"/>
              <a:t>lokálně výhodná reakce se v generalizované přemrštěné formě stává nevýhodnou</a:t>
            </a:r>
          </a:p>
          <a:p>
            <a:pPr lvl="1">
              <a:spcBef>
                <a:spcPct val="0"/>
              </a:spcBef>
              <a:buClrTx/>
              <a:buSzTx/>
            </a:pPr>
            <a:r>
              <a:rPr lang="cs-CZ" altLang="cs-CZ" sz="3300" dirty="0"/>
              <a:t>SIRS vs. CARS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sz="4000" b="1" dirty="0" smtClean="0">
                <a:solidFill>
                  <a:srgbClr val="FF0000"/>
                </a:solidFill>
              </a:rPr>
              <a:t>1. </a:t>
            </a:r>
            <a:r>
              <a:rPr lang="cs-CZ" sz="4000" dirty="0" smtClean="0"/>
              <a:t>podezření </a:t>
            </a:r>
            <a:r>
              <a:rPr lang="cs-CZ" sz="4000" dirty="0"/>
              <a:t>na </a:t>
            </a:r>
            <a:r>
              <a:rPr lang="cs-CZ" sz="4000" b="1" dirty="0">
                <a:solidFill>
                  <a:srgbClr val="C00000"/>
                </a:solidFill>
              </a:rPr>
              <a:t>vysoce </a:t>
            </a:r>
            <a:r>
              <a:rPr lang="cs-CZ" sz="4000" b="1" dirty="0" smtClean="0">
                <a:solidFill>
                  <a:srgbClr val="C00000"/>
                </a:solidFill>
              </a:rPr>
              <a:t>rizikovou </a:t>
            </a:r>
            <a:r>
              <a:rPr lang="cs-CZ" sz="4000" dirty="0"/>
              <a:t>PE (šok, hypotenze, STK pod 90 torr</a:t>
            </a:r>
            <a:r>
              <a:rPr lang="cs-CZ" sz="4000" dirty="0" smtClean="0"/>
              <a:t>)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CT angio pokud dostuné a přípustné pro pacienta</a:t>
            </a:r>
          </a:p>
          <a:p>
            <a:r>
              <a:rPr lang="cs-CZ" dirty="0" smtClean="0"/>
              <a:t>ECHO pokud nedostupné, nebo nepřípustné pro pacienta</a:t>
            </a:r>
          </a:p>
          <a:p>
            <a:endParaRPr lang="cs-CZ" dirty="0"/>
          </a:p>
          <a:p>
            <a:r>
              <a:rPr lang="cs-CZ" dirty="0" smtClean="0"/>
              <a:t>Pozitvní CT/ECHO - trombolýza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3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2.</a:t>
            </a:r>
            <a:r>
              <a:rPr lang="cs-CZ" dirty="0" smtClean="0"/>
              <a:t> </a:t>
            </a:r>
            <a:r>
              <a:rPr lang="cs-CZ" dirty="0"/>
              <a:t>Podezření na </a:t>
            </a:r>
            <a:r>
              <a:rPr lang="cs-CZ" b="1" dirty="0">
                <a:solidFill>
                  <a:srgbClr val="C00000"/>
                </a:solidFill>
              </a:rPr>
              <a:t>nerizikovou</a:t>
            </a:r>
            <a:r>
              <a:rPr lang="cs-CZ" dirty="0"/>
              <a:t> PE (bez šoku </a:t>
            </a:r>
            <a:r>
              <a:rPr lang="cs-CZ" dirty="0" smtClean="0"/>
              <a:t>nebo </a:t>
            </a:r>
            <a:r>
              <a:rPr lang="cs-CZ" dirty="0"/>
              <a:t>hypotenze)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Klinické podezření vysoké – CT angio</a:t>
            </a:r>
          </a:p>
          <a:p>
            <a:r>
              <a:rPr lang="cs-CZ" dirty="0" smtClean="0"/>
              <a:t>Klinické podezření nízké – DD</a:t>
            </a:r>
          </a:p>
          <a:p>
            <a:endParaRPr lang="cs-CZ" dirty="0"/>
          </a:p>
          <a:p>
            <a:r>
              <a:rPr lang="cs-CZ" dirty="0" smtClean="0"/>
              <a:t>Negativní DD téměř vylučují PE (jen u nízkého podezření)</a:t>
            </a:r>
          </a:p>
          <a:p>
            <a:endParaRPr lang="cs-CZ" dirty="0"/>
          </a:p>
          <a:p>
            <a:r>
              <a:rPr lang="cs-CZ" dirty="0" smtClean="0"/>
              <a:t>TNT, NT pro BNP, dysfce pravé komory – zvážit trombolýzu, jinak antikoagulace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1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Masivní PE – hemodynamicky významná/dysfcePK, TNT, NTproBNP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Trombolýza</a:t>
            </a:r>
            <a:r>
              <a:rPr lang="cs-CZ" dirty="0" smtClean="0"/>
              <a:t> - </a:t>
            </a:r>
            <a:r>
              <a:rPr lang="cs-CZ" dirty="0"/>
              <a:t>opt do 48 </a:t>
            </a:r>
            <a:r>
              <a:rPr lang="cs-CZ" dirty="0" smtClean="0"/>
              <a:t>hodin </a:t>
            </a:r>
            <a:br>
              <a:rPr lang="cs-CZ" dirty="0" smtClean="0"/>
            </a:br>
            <a:r>
              <a:rPr lang="cs-CZ" dirty="0" smtClean="0"/>
              <a:t>altepláza (0,9mg/kg)—10 </a:t>
            </a:r>
            <a:r>
              <a:rPr lang="cs-CZ" dirty="0"/>
              <a:t>mg bolus iv. + 90 mg kont iv.v po 2 </a:t>
            </a:r>
            <a:r>
              <a:rPr lang="cs-CZ" dirty="0" smtClean="0"/>
              <a:t>hodiny</a:t>
            </a:r>
            <a:br>
              <a:rPr lang="cs-CZ" dirty="0" smtClean="0"/>
            </a:br>
            <a:r>
              <a:rPr lang="cs-CZ" dirty="0" smtClean="0"/>
              <a:t>+ </a:t>
            </a:r>
            <a:r>
              <a:rPr lang="cs-CZ" dirty="0"/>
              <a:t>heparin min 72 hodiny- UHF ihned 80 IU/kg bolus + 18 IU/kg/hod </a:t>
            </a:r>
          </a:p>
          <a:p>
            <a:endParaRPr lang="cs-CZ" dirty="0" smtClean="0"/>
          </a:p>
          <a:p>
            <a:pPr marL="400050" lvl="1" indent="0">
              <a:buNone/>
            </a:pPr>
            <a:r>
              <a:rPr lang="cs-CZ" dirty="0" smtClean="0"/>
              <a:t>(</a:t>
            </a:r>
            <a:r>
              <a:rPr lang="cs-CZ" dirty="0"/>
              <a:t>Actilyse) - má vysokou afinitu k fibrinu, váže se na koagulum, v přítomnosti fibrinu aktivuje plasminogen na plasmin, který štěpí fibrin, poločas 5min, jaterní clearance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4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Kontraindikace k trombolýze</a:t>
            </a:r>
            <a:endParaRPr lang="cs-CZ" dirty="0"/>
          </a:p>
        </p:txBody>
      </p:sp>
      <p:pic>
        <p:nvPicPr>
          <p:cNvPr id="6146" name="Picture 2" descr="2-4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7"/>
            <a:ext cx="4032448" cy="514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7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Malá PE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rgbClr val="C00000"/>
                </a:solidFill>
              </a:rPr>
              <a:t>UF heparin </a:t>
            </a:r>
            <a:r>
              <a:rPr lang="cs-CZ" dirty="0"/>
              <a:t>– bolus 80IU/kg + 18IU/kg/hod—aPTT 1,5-2,5 násobek normy</a:t>
            </a:r>
          </a:p>
          <a:p>
            <a:pPr lvl="0"/>
            <a:r>
              <a:rPr lang="cs-CZ" dirty="0"/>
              <a:t>doba 6-10 dní, poté warfarinizace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>
                <a:solidFill>
                  <a:srgbClr val="C00000"/>
                </a:solidFill>
              </a:rPr>
              <a:t>LMWH</a:t>
            </a:r>
            <a:r>
              <a:rPr lang="cs-CZ" dirty="0" smtClean="0"/>
              <a:t>- </a:t>
            </a:r>
            <a:r>
              <a:rPr lang="cs-CZ" dirty="0"/>
              <a:t>stejně účinný jako UHF, s.c. á 12 hod</a:t>
            </a:r>
          </a:p>
          <a:p>
            <a:pPr lvl="0"/>
            <a:r>
              <a:rPr lang="cs-CZ" dirty="0" smtClean="0"/>
              <a:t>6-10 </a:t>
            </a:r>
            <a:r>
              <a:rPr lang="cs-CZ" dirty="0"/>
              <a:t>dní, poté warfarinizace</a:t>
            </a:r>
          </a:p>
          <a:p>
            <a:pPr lvl="0"/>
            <a:r>
              <a:rPr lang="cs-CZ" dirty="0" smtClean="0"/>
              <a:t>Cave - </a:t>
            </a:r>
            <a:r>
              <a:rPr lang="cs-CZ" dirty="0"/>
              <a:t>renální dysfce, dávky dle hladin antiXa (terap. 0,6-1,0 U/ml) </a:t>
            </a:r>
            <a:r>
              <a:rPr lang="cs-CZ" dirty="0" smtClean="0"/>
              <a:t>3 </a:t>
            </a:r>
            <a:r>
              <a:rPr lang="cs-CZ" dirty="0"/>
              <a:t>hod po </a:t>
            </a:r>
            <a:r>
              <a:rPr lang="cs-CZ" dirty="0" smtClean="0"/>
              <a:t>podání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4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Patofyziologie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 smtClean="0"/>
              <a:t>1. </a:t>
            </a:r>
            <a:r>
              <a:rPr lang="cs-CZ" b="1" dirty="0" err="1" smtClean="0"/>
              <a:t>makrocirkulace</a:t>
            </a:r>
            <a:endParaRPr lang="cs-CZ" b="1" dirty="0"/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„centralizace oběhu“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 err="1">
                <a:solidFill>
                  <a:schemeClr val="tx1">
                    <a:tint val="85000"/>
                  </a:schemeClr>
                </a:solidFill>
              </a:rPr>
              <a:t>vyjímečně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 (u distribučních) „teplý šok“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 smtClean="0"/>
              <a:t>2. mikrocirkulace</a:t>
            </a:r>
            <a:endParaRPr lang="cs-CZ" b="1" dirty="0"/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změny endotelu a jeho poškození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zvýšení propustnosti, adherence leukocytů….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zásadní role v patofyziologii šoku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cs-CZ" b="1" dirty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 smtClean="0"/>
              <a:t>3. koagulace</a:t>
            </a:r>
            <a:endParaRPr lang="cs-CZ" b="1" dirty="0"/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aktivace poškozením tkání a inflamací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intravaskulární </a:t>
            </a:r>
            <a:r>
              <a:rPr lang="cs-CZ" dirty="0" err="1">
                <a:solidFill>
                  <a:schemeClr val="tx1">
                    <a:tint val="85000"/>
                  </a:schemeClr>
                </a:solidFill>
              </a:rPr>
              <a:t>mikrotromby</a:t>
            </a:r>
            <a:endParaRPr lang="cs-CZ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endParaRPr lang="cs-CZ" b="1" dirty="0">
              <a:solidFill>
                <a:schemeClr val="tx1">
                  <a:tint val="85000"/>
                </a:schemeClr>
              </a:solidFill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 smtClean="0"/>
              <a:t>4. metabolismus</a:t>
            </a:r>
            <a:endParaRPr lang="cs-CZ" b="1" dirty="0"/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zvýšená glukoneogeneze a proteolýza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laktátová acidóza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1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 smtClean="0"/>
              <a:t>1. </a:t>
            </a:r>
            <a:r>
              <a:rPr lang="cs-CZ" b="1" dirty="0" smtClean="0">
                <a:solidFill>
                  <a:srgbClr val="FF0000"/>
                </a:solidFill>
              </a:rPr>
              <a:t>oběh</a:t>
            </a:r>
            <a:endParaRPr lang="cs-CZ" b="1" dirty="0">
              <a:solidFill>
                <a:srgbClr val="FF0000"/>
              </a:solidFill>
            </a:endParaRP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 err="1">
                <a:solidFill>
                  <a:schemeClr val="tx1">
                    <a:tint val="85000"/>
                  </a:schemeClr>
                </a:solidFill>
              </a:rPr>
              <a:t>vasoplegie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, kardiomyopatie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 smtClean="0"/>
              <a:t>2. </a:t>
            </a:r>
            <a:r>
              <a:rPr lang="cs-CZ" b="1" dirty="0" smtClean="0">
                <a:solidFill>
                  <a:srgbClr val="FF0000"/>
                </a:solidFill>
              </a:rPr>
              <a:t>plíce</a:t>
            </a:r>
            <a:endParaRPr lang="cs-CZ" b="1" dirty="0">
              <a:solidFill>
                <a:srgbClr val="FF0000"/>
              </a:solidFill>
            </a:endParaRP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ARDS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 smtClean="0"/>
              <a:t>3. </a:t>
            </a:r>
            <a:r>
              <a:rPr lang="cs-CZ" b="1" dirty="0" smtClean="0">
                <a:solidFill>
                  <a:srgbClr val="FF0000"/>
                </a:solidFill>
              </a:rPr>
              <a:t>ledviny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AKI</a:t>
            </a:r>
            <a:endParaRPr lang="cs-CZ" dirty="0">
              <a:solidFill>
                <a:schemeClr val="tx1">
                  <a:tint val="85000"/>
                </a:schemeClr>
              </a:solidFill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b="1" dirty="0" smtClean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/>
              <a:t>4. </a:t>
            </a:r>
            <a:r>
              <a:rPr lang="cs-CZ" b="1" dirty="0">
                <a:solidFill>
                  <a:srgbClr val="FF0000"/>
                </a:solidFill>
              </a:rPr>
              <a:t>koagulace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DIC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b="1" dirty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/>
              <a:t>5. </a:t>
            </a:r>
            <a:r>
              <a:rPr lang="cs-CZ" b="1" dirty="0">
                <a:solidFill>
                  <a:srgbClr val="FF0000"/>
                </a:solidFill>
              </a:rPr>
              <a:t>CNS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kvalitativní a kvantitativní změny vědomí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b="1" dirty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/>
              <a:t>6. </a:t>
            </a:r>
            <a:r>
              <a:rPr lang="cs-CZ" b="1" dirty="0">
                <a:solidFill>
                  <a:srgbClr val="FF0000"/>
                </a:solidFill>
              </a:rPr>
              <a:t>GIT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porucha </a:t>
            </a:r>
            <a:r>
              <a:rPr lang="cs-CZ" dirty="0" err="1">
                <a:solidFill>
                  <a:schemeClr val="tx1">
                    <a:tint val="85000"/>
                  </a:schemeClr>
                </a:solidFill>
              </a:rPr>
              <a:t>barierové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 funkce střeva, GALT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8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bude nemocný vypadat?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dirty="0" smtClean="0"/>
              <a:t>Nespecifické</a:t>
            </a:r>
          </a:p>
          <a:p>
            <a:pPr>
              <a:lnSpc>
                <a:spcPct val="80000"/>
              </a:lnSpc>
              <a:defRPr/>
            </a:pPr>
            <a:r>
              <a:rPr lang="cs-CZ" dirty="0" smtClean="0"/>
              <a:t>Variabilní</a:t>
            </a:r>
          </a:p>
          <a:p>
            <a:pPr>
              <a:lnSpc>
                <a:spcPct val="80000"/>
              </a:lnSpc>
              <a:defRPr/>
            </a:pPr>
            <a:r>
              <a:rPr lang="cs-CZ" dirty="0" smtClean="0"/>
              <a:t>Nespolehlivé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cs-CZ" b="1" dirty="0"/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Hypotenze </a:t>
            </a:r>
            <a:r>
              <a:rPr lang="cs-CZ" b="1" dirty="0">
                <a:solidFill>
                  <a:srgbClr val="FF0000"/>
                </a:solidFill>
              </a:rPr>
              <a:t>a tachykardie: </a:t>
            </a: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systolický arteriální tlak &lt; 90 mm </a:t>
            </a:r>
            <a:r>
              <a:rPr lang="cs-CZ" sz="2500" dirty="0" err="1">
                <a:solidFill>
                  <a:schemeClr val="tx1">
                    <a:tint val="85000"/>
                  </a:schemeClr>
                </a:solidFill>
              </a:rPr>
              <a:t>Hg</a:t>
            </a: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 </a:t>
            </a: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střední arteriální tlak (MAP) &lt; 60 mm </a:t>
            </a:r>
            <a:r>
              <a:rPr lang="cs-CZ" sz="2500" dirty="0" err="1">
                <a:solidFill>
                  <a:schemeClr val="tx1">
                    <a:tint val="85000"/>
                  </a:schemeClr>
                </a:solidFill>
              </a:rPr>
              <a:t>Hg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err="1">
                <a:solidFill>
                  <a:schemeClr val="tx1">
                    <a:tint val="85000"/>
                  </a:schemeClr>
                </a:solidFill>
              </a:rPr>
              <a:t>Tf</a:t>
            </a: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&gt;100/min </a:t>
            </a:r>
            <a:endParaRPr lang="cs-CZ" sz="25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err="1" smtClean="0">
                <a:solidFill>
                  <a:schemeClr val="tx1">
                    <a:tint val="85000"/>
                  </a:schemeClr>
                </a:solidFill>
              </a:rPr>
              <a:t>Cave</a:t>
            </a: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 kompenzovaný/BB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  <a:p>
            <a:endParaRPr lang="cs-CZ" dirty="0" smtClean="0"/>
          </a:p>
          <a:p>
            <a:pPr marL="274320" indent="-274320">
              <a:lnSpc>
                <a:spcPct val="90000"/>
              </a:lnSpc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Oligurie: </a:t>
            </a: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diuréza &lt; 0,5 ml/kg/hod po dobu 1 – 6h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90000"/>
              </a:lnSpc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Tachypnoe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>
                <a:solidFill>
                  <a:schemeClr val="tx1">
                    <a:tint val="85000"/>
                  </a:schemeClr>
                </a:solidFill>
              </a:rPr>
              <a:t>&gt; 30 </a:t>
            </a:r>
            <a:r>
              <a:rPr lang="en-US" sz="2500" dirty="0" err="1">
                <a:solidFill>
                  <a:schemeClr val="tx1">
                    <a:tint val="85000"/>
                  </a:schemeClr>
                </a:solidFill>
              </a:rPr>
              <a:t>dech</a:t>
            </a: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ů/min, dyspnoe</a:t>
            </a:r>
            <a:endParaRPr lang="en-US" sz="2500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None/>
              <a:defRPr/>
            </a:pPr>
            <a:endParaRPr lang="cs-CZ" b="1" dirty="0" smtClean="0"/>
          </a:p>
          <a:p>
            <a:pPr marL="274320" indent="-274320">
              <a:lnSpc>
                <a:spcPct val="90000"/>
              </a:lnSpc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Kůže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studená, vlhká kůže</a:t>
            </a: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snížení kapilárního návratu (</a:t>
            </a:r>
            <a:r>
              <a:rPr lang="en-US" sz="2500" dirty="0">
                <a:solidFill>
                  <a:schemeClr val="tx1">
                    <a:tint val="85000"/>
                  </a:schemeClr>
                </a:solidFill>
              </a:rPr>
              <a:t>&gt;</a:t>
            </a: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 2 s na nehtovém lůžku horních končetin)</a:t>
            </a:r>
          </a:p>
          <a:p>
            <a:pPr marL="274320" indent="-274320">
              <a:lnSpc>
                <a:spcPct val="90000"/>
              </a:lnSpc>
              <a:buNone/>
              <a:defRPr/>
            </a:pPr>
            <a:endParaRPr lang="cs-CZ" b="1" dirty="0" smtClean="0"/>
          </a:p>
          <a:p>
            <a:pPr marL="274320" indent="-274320">
              <a:lnSpc>
                <a:spcPct val="90000"/>
              </a:lnSpc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Změna </a:t>
            </a:r>
            <a:r>
              <a:rPr lang="cs-CZ" b="1" dirty="0">
                <a:solidFill>
                  <a:srgbClr val="FF0000"/>
                </a:solidFill>
              </a:rPr>
              <a:t>mentálního stavu:</a:t>
            </a:r>
            <a:endParaRPr lang="cs-CZ" dirty="0">
              <a:solidFill>
                <a:srgbClr val="FF0000"/>
              </a:solidFill>
            </a:endParaRP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neklid, zmatenost </a:t>
            </a: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err="1" smtClean="0">
                <a:solidFill>
                  <a:schemeClr val="tx1">
                    <a:tint val="85000"/>
                  </a:schemeClr>
                </a:solidFill>
              </a:rPr>
              <a:t>koma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sz="2800" dirty="0" smtClean="0"/>
              <a:t>1. základní </a:t>
            </a:r>
            <a:r>
              <a:rPr lang="cs-CZ" sz="2800" dirty="0" err="1" smtClean="0"/>
              <a:t>lab</a:t>
            </a:r>
            <a:endParaRPr lang="cs-CZ" sz="2800" dirty="0"/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KO, koagulace (Q/INR, </a:t>
            </a:r>
            <a:r>
              <a:rPr lang="cs-CZ" sz="2400" dirty="0" err="1">
                <a:solidFill>
                  <a:schemeClr val="tx1">
                    <a:tint val="85000"/>
                  </a:schemeClr>
                </a:solidFill>
              </a:rPr>
              <a:t>aPTT</a:t>
            </a: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, </a:t>
            </a:r>
            <a:r>
              <a:rPr lang="cs-CZ" sz="2400" dirty="0" err="1">
                <a:solidFill>
                  <a:schemeClr val="tx1">
                    <a:tint val="85000"/>
                  </a:schemeClr>
                </a:solidFill>
              </a:rPr>
              <a:t>fib</a:t>
            </a: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)</a:t>
            </a: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ionty, glykémie</a:t>
            </a: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urea, kreatin</a:t>
            </a: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CRP (podezření na podíl sepse)</a:t>
            </a:r>
          </a:p>
          <a:p>
            <a:pPr marL="521208" lvl="1">
              <a:buClr>
                <a:schemeClr val="accent4"/>
              </a:buClr>
              <a:buFont typeface="Wingdings 2"/>
              <a:buChar char=""/>
              <a:defRPr/>
            </a:pPr>
            <a:endParaRPr lang="cs-CZ" sz="2400" dirty="0">
              <a:solidFill>
                <a:schemeClr val="tx1">
                  <a:tint val="8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cs-CZ" sz="2800" dirty="0" smtClean="0"/>
              <a:t>2. arteriální </a:t>
            </a:r>
            <a:r>
              <a:rPr lang="cs-CZ" sz="2800" dirty="0" err="1"/>
              <a:t>Astrup</a:t>
            </a:r>
            <a:r>
              <a:rPr lang="cs-CZ" sz="2800" dirty="0"/>
              <a:t> </a:t>
            </a: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hodnocení ventilace a </a:t>
            </a:r>
            <a:r>
              <a:rPr lang="cs-CZ" sz="2500" dirty="0" err="1">
                <a:solidFill>
                  <a:schemeClr val="tx1">
                    <a:tint val="85000"/>
                  </a:schemeClr>
                </a:solidFill>
              </a:rPr>
              <a:t>oxygenace</a:t>
            </a: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 (dostatečná DO</a:t>
            </a:r>
            <a:r>
              <a:rPr lang="cs-CZ" sz="2500" baseline="-25000" dirty="0">
                <a:solidFill>
                  <a:schemeClr val="tx1">
                    <a:tint val="85000"/>
                  </a:schemeClr>
                </a:solidFill>
              </a:rPr>
              <a:t>2</a:t>
            </a: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)</a:t>
            </a: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err="1" smtClean="0">
                <a:solidFill>
                  <a:schemeClr val="tx1">
                    <a:tint val="85000"/>
                  </a:schemeClr>
                </a:solidFill>
              </a:rPr>
              <a:t>Lac</a:t>
            </a: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, SvO2, ScvO2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3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2316</Words>
  <Application>Microsoft Office PowerPoint</Application>
  <PresentationFormat>Předvádění na obrazovce (4:3)</PresentationFormat>
  <Paragraphs>454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 Unicode MS</vt:lpstr>
      <vt:lpstr>Arial</vt:lpstr>
      <vt:lpstr>Calibri</vt:lpstr>
      <vt:lpstr>Times New Roman</vt:lpstr>
      <vt:lpstr>Wingdings 2</vt:lpstr>
      <vt:lpstr>Office Theme</vt:lpstr>
      <vt:lpstr>1. hypovolemie, hypovolemický šok 2. plicni embolie 3. akutní infarkt myokardu</vt:lpstr>
      <vt:lpstr>Šok obecně</vt:lpstr>
      <vt:lpstr>Šok</vt:lpstr>
      <vt:lpstr>Fáze šoku</vt:lpstr>
      <vt:lpstr>Patofyziologie</vt:lpstr>
      <vt:lpstr>Patofyziologie</vt:lpstr>
      <vt:lpstr>MODS</vt:lpstr>
      <vt:lpstr>Jak bude nemocný vypadat?</vt:lpstr>
      <vt:lpstr>Diagnostika</vt:lpstr>
      <vt:lpstr>Astrup</vt:lpstr>
      <vt:lpstr>Rozšířená hemodynamika</vt:lpstr>
      <vt:lpstr>Léčba: 1. Resuscitace Hemodynamiky</vt:lpstr>
      <vt:lpstr>Léčba: 2. Kauzální léčba</vt:lpstr>
      <vt:lpstr>1. Hypovolemický šok</vt:lpstr>
      <vt:lpstr>Příčiny Hypovolémie</vt:lpstr>
      <vt:lpstr>Léčba</vt:lpstr>
      <vt:lpstr>Žilní přístup</vt:lpstr>
      <vt:lpstr>Arteriální katetr</vt:lpstr>
      <vt:lpstr>SPV / PPV</vt:lpstr>
      <vt:lpstr>SPV / PPV</vt:lpstr>
      <vt:lpstr>Který roztok použít?</vt:lpstr>
      <vt:lpstr>Glukóza</vt:lpstr>
      <vt:lpstr>Krystaloidy</vt:lpstr>
      <vt:lpstr>Koloidy (želatina, škrob)</vt:lpstr>
      <vt:lpstr>Hypertonické roztoky</vt:lpstr>
      <vt:lpstr>Krevní deriváty</vt:lpstr>
      <vt:lpstr>Cíle tekutinové resuscitace</vt:lpstr>
      <vt:lpstr>Kontext sensitivní interval</vt:lpstr>
      <vt:lpstr>Akutní krvácení</vt:lpstr>
      <vt:lpstr>Krvácení - léčba</vt:lpstr>
      <vt:lpstr>2. Kardiogenní šok / AIM</vt:lpstr>
      <vt:lpstr>AIM</vt:lpstr>
      <vt:lpstr>Diagnostika</vt:lpstr>
      <vt:lpstr>Lokalizace</vt:lpstr>
      <vt:lpstr>Iniciální léčba</vt:lpstr>
      <vt:lpstr>Kardiogenní šok</vt:lpstr>
      <vt:lpstr>Léčba</vt:lpstr>
      <vt:lpstr>Nežádoucí</vt:lpstr>
      <vt:lpstr>Léčba</vt:lpstr>
      <vt:lpstr>3. Obstrukční šok / PE</vt:lpstr>
      <vt:lpstr>Plicní Embolie</vt:lpstr>
      <vt:lpstr>Rizikové faktory</vt:lpstr>
      <vt:lpstr>Vyšetření</vt:lpstr>
      <vt:lpstr>EKG</vt:lpstr>
      <vt:lpstr>RTG</vt:lpstr>
      <vt:lpstr>ECHO</vt:lpstr>
      <vt:lpstr>CT - AG</vt:lpstr>
      <vt:lpstr>Ostatní</vt:lpstr>
      <vt:lpstr>Managment</vt:lpstr>
      <vt:lpstr>1. podezření na vysoce rizikovou PE (šok, hypotenze, STK pod 90 torr)</vt:lpstr>
      <vt:lpstr>2. Podezření na nerizikovou PE (bez šoku nebo hypotenze)</vt:lpstr>
      <vt:lpstr>Masivní PE – hemodynamicky významná/dysfcePK, TNT, NTproBNP</vt:lpstr>
      <vt:lpstr>Kontraindikace k trombolýze</vt:lpstr>
      <vt:lpstr>Malá PE</vt:lpstr>
    </vt:vector>
  </TitlesOfParts>
  <Company>University of Portland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hypovolemie, hypovolemický šok, plicni embolie, akutní infarkt myokardu</dc:title>
  <dc:creator>Windows User</dc:creator>
  <cp:lastModifiedBy>Ivan Čundrle</cp:lastModifiedBy>
  <cp:revision>27</cp:revision>
  <dcterms:created xsi:type="dcterms:W3CDTF">2016-03-20T15:32:48Z</dcterms:created>
  <dcterms:modified xsi:type="dcterms:W3CDTF">2016-03-29T05:56:50Z</dcterms:modified>
</cp:coreProperties>
</file>