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264" r:id="rId3"/>
    <p:sldId id="296" r:id="rId4"/>
    <p:sldId id="270" r:id="rId5"/>
    <p:sldId id="298" r:id="rId6"/>
    <p:sldId id="262" r:id="rId7"/>
    <p:sldId id="286" r:id="rId8"/>
    <p:sldId id="287" r:id="rId9"/>
    <p:sldId id="288" r:id="rId10"/>
    <p:sldId id="289" r:id="rId11"/>
    <p:sldId id="290" r:id="rId12"/>
    <p:sldId id="258" r:id="rId13"/>
    <p:sldId id="304" r:id="rId14"/>
    <p:sldId id="295" r:id="rId15"/>
    <p:sldId id="305" r:id="rId16"/>
    <p:sldId id="292" r:id="rId17"/>
    <p:sldId id="275" r:id="rId18"/>
    <p:sldId id="291" r:id="rId19"/>
    <p:sldId id="306" r:id="rId20"/>
    <p:sldId id="274" r:id="rId21"/>
    <p:sldId id="284" r:id="rId22"/>
    <p:sldId id="257" r:id="rId23"/>
    <p:sldId id="256" r:id="rId24"/>
    <p:sldId id="308" r:id="rId25"/>
    <p:sldId id="294" r:id="rId26"/>
    <p:sldId id="307" r:id="rId27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0000"/>
    <a:srgbClr val="009900"/>
    <a:srgbClr val="8000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39" autoAdjust="0"/>
  </p:normalViewPr>
  <p:slideViewPr>
    <p:cSldViewPr>
      <p:cViewPr varScale="1">
        <p:scale>
          <a:sx n="90" d="100"/>
          <a:sy n="90" d="100"/>
        </p:scale>
        <p:origin x="51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noProof="0" smtClean="0"/>
              <a:t>Klepnutím lze upravit styly předlohy textu.</a:t>
            </a:r>
          </a:p>
          <a:p>
            <a:pPr lvl="1"/>
            <a:r>
              <a:rPr lang="cs-CZ" altLang="en-US" noProof="0" smtClean="0"/>
              <a:t>Druhá úroveň</a:t>
            </a:r>
          </a:p>
          <a:p>
            <a:pPr lvl="2"/>
            <a:r>
              <a:rPr lang="cs-CZ" altLang="en-US" noProof="0" smtClean="0"/>
              <a:t>Třetí úroveň</a:t>
            </a:r>
          </a:p>
          <a:p>
            <a:pPr lvl="3"/>
            <a:r>
              <a:rPr lang="cs-CZ" altLang="en-US" noProof="0" smtClean="0"/>
              <a:t>Čtvrtá úroveň</a:t>
            </a:r>
          </a:p>
          <a:p>
            <a:pPr lvl="4"/>
            <a:r>
              <a:rPr lang="cs-CZ" altLang="en-US" noProof="0" smtClean="0"/>
              <a:t>Pátá úroveň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D10F0DE-00E3-4A30-A766-666D66275F0F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50099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stic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65D5DC0-2299-468C-9235-6BA540F9ACEB}" type="slidenum">
              <a:rPr lang="cs-CZ" altLang="en-US" smtClean="0"/>
              <a:pPr/>
              <a:t>1</a:t>
            </a:fld>
            <a:endParaRPr lang="cs-CZ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254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E803169-A66F-4551-A9C2-98696D9FDB00}" type="slidenum">
              <a:rPr lang="cs-CZ" altLang="en-US" smtClean="0"/>
              <a:pPr/>
              <a:t>12</a:t>
            </a:fld>
            <a:endParaRPr lang="cs-CZ" alt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8825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1- a. </a:t>
            </a:r>
            <a:r>
              <a:rPr lang="cs-CZ" dirty="0" err="1" smtClean="0"/>
              <a:t>carotis</a:t>
            </a:r>
            <a:r>
              <a:rPr lang="cs-CZ" dirty="0" smtClean="0"/>
              <a:t> </a:t>
            </a:r>
            <a:r>
              <a:rPr lang="cs-CZ" dirty="0" err="1" smtClean="0"/>
              <a:t>int</a:t>
            </a:r>
            <a:r>
              <a:rPr lang="cs-CZ" dirty="0" smtClean="0"/>
              <a:t>.; 6 – m. tensor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7- m. </a:t>
            </a:r>
            <a:r>
              <a:rPr lang="cs-CZ" baseline="0" dirty="0" err="1" smtClean="0"/>
              <a:t>salpingopharyngeus</a:t>
            </a:r>
            <a:r>
              <a:rPr lang="cs-CZ" baseline="0" dirty="0" smtClean="0"/>
              <a:t>;</a:t>
            </a:r>
            <a:r>
              <a:rPr lang="cs-CZ" dirty="0" smtClean="0"/>
              <a:t> 8-m. levator </a:t>
            </a:r>
            <a:r>
              <a:rPr lang="cs-CZ" dirty="0" err="1" smtClean="0"/>
              <a:t>veli</a:t>
            </a:r>
            <a:r>
              <a:rPr lang="cs-CZ" dirty="0" smtClean="0"/>
              <a:t> </a:t>
            </a:r>
            <a:r>
              <a:rPr lang="cs-CZ" dirty="0" err="1" smtClean="0"/>
              <a:t>palatini</a:t>
            </a:r>
            <a:r>
              <a:rPr lang="cs-CZ" dirty="0" smtClean="0"/>
              <a:t>;</a:t>
            </a:r>
            <a:r>
              <a:rPr lang="cs-CZ" baseline="0" dirty="0" smtClean="0"/>
              <a:t> </a:t>
            </a:r>
            <a:r>
              <a:rPr lang="cs-CZ" dirty="0" smtClean="0"/>
              <a:t>9-nasopharynx; 2-lamina </a:t>
            </a:r>
            <a:r>
              <a:rPr lang="cs-CZ" dirty="0" err="1" smtClean="0"/>
              <a:t>lateralis</a:t>
            </a:r>
            <a:r>
              <a:rPr lang="cs-CZ" dirty="0" smtClean="0"/>
              <a:t> et 4-medialis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13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666227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2- tensor; 3- levator; 6</a:t>
            </a:r>
            <a:r>
              <a:rPr lang="cs-CZ" baseline="0" dirty="0" smtClean="0"/>
              <a:t>- m. </a:t>
            </a:r>
            <a:r>
              <a:rPr lang="cs-CZ" baseline="0" dirty="0" err="1" smtClean="0"/>
              <a:t>salpingopharyngeus</a:t>
            </a:r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D10F0DE-00E3-4A30-A766-666D66275F0F}" type="slidenum">
              <a:rPr lang="cs-CZ" altLang="en-US" smtClean="0"/>
              <a:pPr>
                <a:defRPr/>
              </a:pPr>
              <a:t>14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93491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C027190-3CE5-41F2-806A-6A4A2EE3F4B7}" type="slidenum">
              <a:rPr lang="cs-CZ" altLang="en-US" smtClean="0"/>
              <a:pPr/>
              <a:t>16</a:t>
            </a:fld>
            <a:endParaRPr lang="cs-CZ" alt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9296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5CD5709-AD38-4CAF-9078-7165F9D0422A}" type="slidenum">
              <a:rPr lang="cs-CZ" altLang="en-US" smtClean="0"/>
              <a:pPr/>
              <a:t>17</a:t>
            </a:fld>
            <a:endParaRPr lang="cs-CZ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632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3A25020-EBC5-483F-A8FC-C90DA91696C9}" type="slidenum">
              <a:rPr lang="cs-CZ" altLang="en-US" smtClean="0"/>
              <a:pPr/>
              <a:t>18</a:t>
            </a:fld>
            <a:endParaRPr lang="cs-CZ" alt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655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en-US" smtClean="0">
                <a:latin typeface="Arial" charset="0"/>
              </a:rPr>
              <a:t>Caecum vestibulare ductus cochlearis</a:t>
            </a:r>
            <a:endParaRPr lang="en-US" altLang="en-US" smtClean="0">
              <a:latin typeface="Arial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E129C1-04D0-488D-B2C9-4C3B6B8683B0}" type="slidenum">
              <a:rPr lang="cs-CZ" altLang="en-US"/>
              <a:pPr/>
              <a:t>19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20665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CEE5C4F-2FD8-4B4E-B64C-A1BE6DCEA9CD}" type="slidenum">
              <a:rPr lang="cs-CZ" altLang="en-US" smtClean="0"/>
              <a:pPr/>
              <a:t>20</a:t>
            </a:fld>
            <a:endParaRPr lang="cs-CZ" alt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6163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2E11C57-E9F9-451B-8716-7F41D37A72E1}" type="slidenum">
              <a:rPr lang="cs-CZ" altLang="en-US" smtClean="0"/>
              <a:pPr/>
              <a:t>22</a:t>
            </a:fld>
            <a:endParaRPr lang="cs-CZ" alt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6007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D15C375-B33D-4E47-B39B-AF0E73D428D3}" type="slidenum">
              <a:rPr lang="cs-CZ" altLang="en-US" smtClean="0"/>
              <a:pPr/>
              <a:t>23</a:t>
            </a:fld>
            <a:endParaRPr lang="cs-CZ" alt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75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BF02EAD-2E57-4D62-AE34-45790FFE4C8D}" type="slidenum">
              <a:rPr lang="cs-CZ" altLang="en-US" smtClean="0"/>
              <a:pPr/>
              <a:t>2</a:t>
            </a:fld>
            <a:endParaRPr lang="cs-CZ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397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D00CFB-E7D9-4793-9808-CDA5D45F93D6}" type="slidenum">
              <a:rPr lang="cs-CZ" altLang="en-US" smtClean="0"/>
              <a:pPr/>
              <a:t>25</a:t>
            </a:fld>
            <a:endParaRPr lang="cs-CZ" alt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5211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26C60B7-02D0-4167-9470-ADC7BA72E0EB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833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094AB32-9FB3-44A2-81F7-D665A0DF2CC3}" type="slidenum">
              <a:rPr lang="cs-CZ" altLang="en-US" smtClean="0"/>
              <a:pPr/>
              <a:t>4</a:t>
            </a:fld>
            <a:endParaRPr lang="cs-CZ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3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301315-3AEA-4C98-9038-021C842C754B}" type="slidenum">
              <a:rPr lang="cs-CZ" altLang="en-US" smtClean="0"/>
              <a:pPr/>
              <a:t>6</a:t>
            </a:fld>
            <a:endParaRPr lang="cs-CZ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618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6F68E69-654C-4F18-AE65-88AC0FC9B070}" type="slidenum">
              <a:rPr lang="cs-CZ" altLang="en-US" smtClean="0"/>
              <a:pPr/>
              <a:t>7</a:t>
            </a:fld>
            <a:endParaRPr lang="cs-CZ" alt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893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DA0FBD4-2419-422F-A21B-CF85DE348CA6}" type="slidenum">
              <a:rPr lang="cs-CZ" altLang="en-US" smtClean="0"/>
              <a:pPr/>
              <a:t>8</a:t>
            </a:fld>
            <a:endParaRPr lang="cs-CZ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582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5880180-89F0-4DE6-AF56-FC62FE4149FC}" type="slidenum">
              <a:rPr lang="cs-CZ" altLang="en-US" smtClean="0"/>
              <a:pPr/>
              <a:t>9</a:t>
            </a:fld>
            <a:endParaRPr lang="cs-CZ" alt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cs-CZ" smtClean="0">
                <a:latin typeface="Arial" charset="0"/>
              </a:rPr>
              <a:t>Tensor tympani muscle / Its role is to dampen sounds, such as those produced from </a:t>
            </a:r>
            <a:r>
              <a:rPr lang="en-US" altLang="cs-CZ" smtClean="0">
                <a:latin typeface="Arial" charset="0"/>
                <a:hlinkClick r:id="rId3" tooltip="Mastication"/>
              </a:rPr>
              <a:t>chewing</a:t>
            </a:r>
            <a:r>
              <a:rPr lang="en-US" altLang="cs-CZ" smtClean="0">
                <a:latin typeface="Arial" charset="0"/>
              </a:rPr>
              <a:t>.</a:t>
            </a:r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24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2B231A2-B6DE-46DF-8BA0-8C03F93FD540}" type="slidenum">
              <a:rPr lang="cs-CZ" altLang="en-US" smtClean="0"/>
              <a:pPr/>
              <a:t>10</a:t>
            </a:fld>
            <a:endParaRPr lang="cs-CZ" alt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7356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6891DCE-B73E-46E1-9776-FC85C12B384B}" type="slidenum">
              <a:rPr lang="cs-CZ" altLang="en-US" smtClean="0"/>
              <a:pPr/>
              <a:t>11</a:t>
            </a:fld>
            <a:endParaRPr lang="cs-CZ" alt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34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0109B-AB24-4FC5-A4A1-0B3AFDAE0FC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013626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1B115D-4CB5-4DF8-808B-2345CBFE4A86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9943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918E1-3698-442E-AD1B-0F3F2646775E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837735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155A-206E-49B5-AB49-B98A702D77D0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124378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0D4EC-929C-4377-8BE3-921669DACC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22776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4A5B3-3F53-4207-84F6-C131AE2F7E27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9759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83F51-DA60-4684-8D61-1D1FEB25D215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416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A8B0E-4A1E-4F0C-A1C2-623AE1FB0664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95527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7D440-0FB9-43CF-82A1-1F9EAAABEC3D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2092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44CA5-0F49-4BDF-AAC9-D4809D6AE359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37257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BA2B-886E-4452-AB2F-4E28139A07B2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5742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 smtClean="0"/>
              <a:t>Klepnutím lze upravit styly předlohy textu.</a:t>
            </a:r>
          </a:p>
          <a:p>
            <a:pPr lvl="1"/>
            <a:r>
              <a:rPr lang="cs-CZ" altLang="en-US" smtClean="0"/>
              <a:t>Druhá úroveň</a:t>
            </a:r>
          </a:p>
          <a:p>
            <a:pPr lvl="2"/>
            <a:r>
              <a:rPr lang="cs-CZ" altLang="en-US" smtClean="0"/>
              <a:t>Třetí úroveň</a:t>
            </a:r>
          </a:p>
          <a:p>
            <a:pPr lvl="3"/>
            <a:r>
              <a:rPr lang="cs-CZ" altLang="en-US" smtClean="0"/>
              <a:t>Čtvrtá úroveň</a:t>
            </a:r>
          </a:p>
          <a:p>
            <a:pPr lvl="4"/>
            <a:r>
              <a:rPr lang="cs-CZ" altLang="en-US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58D46D26-0F8B-458E-B0AE-196AEB8EF7F8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0ahUKEwit5-7Q58_LAhXBuBQKHVqGBJcQjRwIBw&amp;url=http://www.ent-surgery.com.au/the-eustachian-tube/&amp;bvm=bv.117218890,d.bGQ&amp;psig=AFQjCNFztJyGANFIpnIhio3UMpagyRZabw&amp;ust=145858201761269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cz/url?sa=i&amp;rct=j&amp;q=&amp;esrc=s&amp;source=images&amp;cd=&amp;cad=rja&amp;uact=8&amp;ved=0ahUKEwjHmP39h8_LAhWsPZoKHXNaCSQQjRwIBw&amp;url=http://doctorsgates.blogspot.com/2010/12/anatomy-of-ear-drum-as-seen-on.html&amp;bvm=bv.117218890,d.d24&amp;psig=AFQjCNGkMKY4b-FggkfN5p4o2r9SauayAQ&amp;ust=14585563420927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z/url?sa=i&amp;rct=j&amp;q=&amp;esrc=s&amp;source=images&amp;cd=&amp;cad=rja&amp;uact=8&amp;ved=0ahUKEwjEr_beic_LAhULSJoKHVXxCawQjRwIBw&amp;url=http://www.londonentclinic.com/ear-symptoms/&amp;bvm=bv.117218890,d.d24&amp;psig=AFQjCNGkMKY4b-FggkfN5p4o2r9SauayAQ&amp;ust=145855634209278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684213" y="981075"/>
            <a:ext cx="358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externa, media et interna</a:t>
            </a:r>
            <a:r>
              <a:rPr lang="cs-CZ" altLang="en-US" sz="1800"/>
              <a:t> 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2944813" y="1773238"/>
            <a:ext cx="295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Auricula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Meatus acusticus externus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Membrana tympani 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2944813" y="3160713"/>
            <a:ext cx="19240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Cavitas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Ossicula auditus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Tuba auditiva </a:t>
            </a:r>
          </a:p>
        </p:txBody>
      </p:sp>
      <p:sp>
        <p:nvSpPr>
          <p:cNvPr id="2053" name="Text Box 7"/>
          <p:cNvSpPr txBox="1">
            <a:spLocks noChangeArrowheads="1"/>
          </p:cNvSpPr>
          <p:nvPr/>
        </p:nvSpPr>
        <p:spPr bwMode="auto">
          <a:xfrm>
            <a:off x="2944813" y="4673600"/>
            <a:ext cx="30670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osseus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Labyrinthus membranaceus </a:t>
            </a:r>
          </a:p>
        </p:txBody>
      </p:sp>
      <p:sp>
        <p:nvSpPr>
          <p:cNvPr id="2054" name="Text Box 8"/>
          <p:cNvSpPr txBox="1">
            <a:spLocks noChangeArrowheads="1"/>
          </p:cNvSpPr>
          <p:nvPr/>
        </p:nvSpPr>
        <p:spPr bwMode="auto">
          <a:xfrm>
            <a:off x="2771775" y="333375"/>
            <a:ext cx="427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ORGANUM VESTIBULOCOCHLEARE </a:t>
            </a:r>
          </a:p>
        </p:txBody>
      </p:sp>
      <p:sp>
        <p:nvSpPr>
          <p:cNvPr id="2055" name="Rectangle 9"/>
          <p:cNvSpPr>
            <a:spLocks noChangeArrowheads="1"/>
          </p:cNvSpPr>
          <p:nvPr/>
        </p:nvSpPr>
        <p:spPr bwMode="auto">
          <a:xfrm>
            <a:off x="684213" y="1773238"/>
            <a:ext cx="164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externa</a:t>
            </a: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684213" y="3160713"/>
            <a:ext cx="1492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media</a:t>
            </a:r>
            <a:endParaRPr lang="cs-CZ" altLang="en-US" sz="1800"/>
          </a:p>
        </p:txBody>
      </p:sp>
      <p:sp>
        <p:nvSpPr>
          <p:cNvPr id="2057" name="Rectangle 11"/>
          <p:cNvSpPr>
            <a:spLocks noChangeArrowheads="1"/>
          </p:cNvSpPr>
          <p:nvPr/>
        </p:nvSpPr>
        <p:spPr bwMode="auto">
          <a:xfrm>
            <a:off x="684213" y="46736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Auris interna</a:t>
            </a:r>
            <a:endParaRPr lang="cs-CZ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uch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795655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3573463"/>
            <a:ext cx="310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Meatus acusticus externus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635375" y="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>
            <a:off x="3348038" y="404813"/>
            <a:ext cx="503237" cy="5762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1835150" y="2781300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 flipV="1">
            <a:off x="2843213" y="2349500"/>
            <a:ext cx="360362" cy="358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5003800" y="1700213"/>
            <a:ext cx="213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</a:t>
            </a:r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 flipH="1">
            <a:off x="4787900" y="1989138"/>
            <a:ext cx="504825" cy="2873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5651500" y="1916113"/>
            <a:ext cx="0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Rectangle 12"/>
          <p:cNvSpPr>
            <a:spLocks noChangeArrowheads="1"/>
          </p:cNvSpPr>
          <p:nvPr/>
        </p:nvSpPr>
        <p:spPr bwMode="auto">
          <a:xfrm>
            <a:off x="4716463" y="620713"/>
            <a:ext cx="2914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Recessus epitympanicus</a:t>
            </a:r>
          </a:p>
        </p:txBody>
      </p:sp>
      <p:sp>
        <p:nvSpPr>
          <p:cNvPr id="11276" name="Line 13"/>
          <p:cNvSpPr>
            <a:spLocks noChangeShapeType="1"/>
          </p:cNvSpPr>
          <p:nvPr/>
        </p:nvSpPr>
        <p:spPr bwMode="auto">
          <a:xfrm flipH="1">
            <a:off x="4211638" y="908050"/>
            <a:ext cx="720725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5292725" y="3213100"/>
            <a:ext cx="831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Prom.</a:t>
            </a:r>
          </a:p>
        </p:txBody>
      </p:sp>
      <p:sp>
        <p:nvSpPr>
          <p:cNvPr id="19470" name="Rectangle 15"/>
          <p:cNvSpPr>
            <a:spLocks noChangeArrowheads="1"/>
          </p:cNvSpPr>
          <p:nvPr/>
        </p:nvSpPr>
        <p:spPr bwMode="auto">
          <a:xfrm>
            <a:off x="2411413" y="14843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err="1" smtClean="0">
                <a:solidFill>
                  <a:schemeClr val="accent2">
                    <a:lumMod val="75000"/>
                  </a:schemeClr>
                </a:solidFill>
              </a:rPr>
              <a:t>Incus</a:t>
            </a:r>
            <a:endParaRPr lang="cs-CZ" altLang="en-US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 descr="sluch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3598863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1619250" y="260350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TUBA AUDITIVA, SLUCHOVÁ (EUSTACHOVA) TRUBICE </a:t>
            </a:r>
          </a:p>
        </p:txBody>
      </p:sp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4067175" y="1333500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4067175" y="2171700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13318" name="Rectangle 7"/>
          <p:cNvSpPr>
            <a:spLocks noChangeArrowheads="1"/>
          </p:cNvSpPr>
          <p:nvPr/>
        </p:nvSpPr>
        <p:spPr bwMode="auto">
          <a:xfrm>
            <a:off x="4067175" y="2865438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4067175" y="1752600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ostium tympanicum tubae auditivae</a:t>
            </a:r>
            <a:r>
              <a:rPr lang="cs-CZ" altLang="en-US" sz="1800"/>
              <a:t> </a:t>
            </a:r>
          </a:p>
        </p:txBody>
      </p:sp>
      <p:grpSp>
        <p:nvGrpSpPr>
          <p:cNvPr id="13320" name="Group 11"/>
          <p:cNvGrpSpPr>
            <a:grpSpLocks/>
          </p:cNvGrpSpPr>
          <p:nvPr/>
        </p:nvGrpSpPr>
        <p:grpSpPr bwMode="auto">
          <a:xfrm>
            <a:off x="4067175" y="3284538"/>
            <a:ext cx="3448050" cy="655637"/>
            <a:chOff x="2562" y="2069"/>
            <a:chExt cx="2172" cy="413"/>
          </a:xfrm>
        </p:grpSpPr>
        <p:sp>
          <p:nvSpPr>
            <p:cNvPr id="13321" name="Rectangle 9"/>
            <p:cNvSpPr>
              <a:spLocks noChangeArrowheads="1"/>
            </p:cNvSpPr>
            <p:nvPr/>
          </p:nvSpPr>
          <p:spPr bwMode="auto">
            <a:xfrm>
              <a:off x="2562" y="2069"/>
              <a:ext cx="10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torus tubarius </a:t>
              </a:r>
            </a:p>
          </p:txBody>
        </p:sp>
        <p:sp>
          <p:nvSpPr>
            <p:cNvPr id="13322" name="Rectangle 10"/>
            <p:cNvSpPr>
              <a:spLocks noChangeArrowheads="1"/>
            </p:cNvSpPr>
            <p:nvPr/>
          </p:nvSpPr>
          <p:spPr bwMode="auto">
            <a:xfrm>
              <a:off x="2562" y="2251"/>
              <a:ext cx="21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/>
                <a:t>lymfatická tkáň (tonsilla tubaria)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1619250" y="116632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SLUCHOVÁ (EUSTACHOVA) TRUBICE 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378644" y="509587"/>
            <a:ext cx="404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ossea tubae auditivae (10mm)</a:t>
            </a:r>
            <a:r>
              <a:rPr lang="cs-CZ" altLang="en-US" sz="1800"/>
              <a:t> 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378644" y="1347787"/>
            <a:ext cx="4730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pars cartilaginea tubae auditivae (25 mm)</a:t>
            </a:r>
            <a:r>
              <a:rPr lang="cs-CZ" altLang="en-US" sz="1800"/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lamina medialis et lateralis</a:t>
            </a:r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378644" y="2041525"/>
            <a:ext cx="415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ostium pharyngeum tubae auditivae</a:t>
            </a:r>
            <a:r>
              <a:rPr lang="cs-CZ" altLang="en-US" sz="1800"/>
              <a:t> 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378644" y="928687"/>
            <a:ext cx="413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/>
              <a:t>ostium </a:t>
            </a:r>
            <a:r>
              <a:rPr lang="cs-CZ" altLang="en-US" sz="1800" b="1" dirty="0" err="1"/>
              <a:t>tympanicum</a:t>
            </a:r>
            <a:r>
              <a:rPr lang="cs-CZ" altLang="en-US" sz="1800" b="1" dirty="0"/>
              <a:t> </a:t>
            </a:r>
            <a:r>
              <a:rPr lang="cs-CZ" altLang="en-US" sz="1800" b="1" dirty="0" err="1"/>
              <a:t>tubae</a:t>
            </a:r>
            <a:r>
              <a:rPr lang="cs-CZ" altLang="en-US" sz="1800" b="1" dirty="0"/>
              <a:t> </a:t>
            </a:r>
            <a:r>
              <a:rPr lang="cs-CZ" altLang="en-US" sz="1800" b="1" dirty="0" err="1"/>
              <a:t>auditivae</a:t>
            </a:r>
            <a:r>
              <a:rPr lang="cs-CZ" altLang="en-US" sz="1800" dirty="0"/>
              <a:t> 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378644" y="2460625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torus tubarius 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378644" y="2749550"/>
            <a:ext cx="344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lymfatická tkáň (tonsilla tubaria) </a:t>
            </a:r>
          </a:p>
        </p:txBody>
      </p:sp>
      <p:pic>
        <p:nvPicPr>
          <p:cNvPr id="10" name="Picture 2" descr="http://cdn.ent-surgery.com.au/wp-content/uploads/2012/02/the-eustachian-tube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9" t="5843" r="6969" b="13065"/>
          <a:stretch/>
        </p:blipFill>
        <p:spPr bwMode="auto">
          <a:xfrm>
            <a:off x="2709522" y="3114111"/>
            <a:ext cx="6398982" cy="363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1"/>
          <a:stretch>
            <a:fillRect/>
          </a:stretch>
        </p:blipFill>
        <p:spPr bwMode="auto">
          <a:xfrm>
            <a:off x="-677" y="1196752"/>
            <a:ext cx="9047609" cy="4776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19250" y="116632"/>
            <a:ext cx="6330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TUBA AUDITIVA, SLUCHOVÁ (EUSTACHOVA) TRUBICE </a:t>
            </a:r>
          </a:p>
        </p:txBody>
      </p:sp>
    </p:spTree>
    <p:extLst>
      <p:ext uri="{BB962C8B-B14F-4D97-AF65-F5344CB8AC3E}">
        <p14:creationId xmlns:p14="http://schemas.microsoft.com/office/powerpoint/2010/main" val="358756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-2" y="908720"/>
            <a:ext cx="9055125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1187624" y="248557"/>
            <a:ext cx="69389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en-US" b="1" dirty="0">
                <a:solidFill>
                  <a:srgbClr val="800000"/>
                </a:solidFill>
              </a:rPr>
              <a:t>TORUS TUBARIUS, torus </a:t>
            </a:r>
            <a:r>
              <a:rPr lang="cs-CZ" altLang="en-US" b="1" dirty="0" err="1">
                <a:solidFill>
                  <a:srgbClr val="800000"/>
                </a:solidFill>
              </a:rPr>
              <a:t>levatorius</a:t>
            </a:r>
            <a:r>
              <a:rPr lang="cs-CZ" altLang="en-US" b="1" dirty="0">
                <a:solidFill>
                  <a:srgbClr val="800000"/>
                </a:solidFill>
              </a:rPr>
              <a:t>, </a:t>
            </a:r>
            <a:r>
              <a:rPr lang="cs-CZ" altLang="en-US" b="1" dirty="0" err="1">
                <a:solidFill>
                  <a:srgbClr val="800000"/>
                </a:solidFill>
              </a:rPr>
              <a:t>plica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  <a:r>
              <a:rPr lang="cs-CZ" altLang="en-US" b="1" dirty="0" err="1">
                <a:solidFill>
                  <a:srgbClr val="800000"/>
                </a:solidFill>
              </a:rPr>
              <a:t>salpingopharyngea</a:t>
            </a:r>
            <a:r>
              <a:rPr lang="cs-CZ" altLang="en-US" b="1" dirty="0">
                <a:solidFill>
                  <a:srgbClr val="8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F:\Obrázky\Anatomie\eustachian-tube-4-6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0" b="6338"/>
          <a:stretch/>
        </p:blipFill>
        <p:spPr bwMode="auto">
          <a:xfrm>
            <a:off x="971599" y="1484784"/>
            <a:ext cx="7061073" cy="406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43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90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4547" b="13560"/>
          <a:stretch>
            <a:fillRect/>
          </a:stretch>
        </p:blipFill>
        <p:spPr bwMode="auto">
          <a:xfrm>
            <a:off x="323850" y="1268413"/>
            <a:ext cx="3887788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5076825" y="37893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- cochlea</a:t>
            </a:r>
          </a:p>
        </p:txBody>
      </p:sp>
      <p:sp>
        <p:nvSpPr>
          <p:cNvPr id="16388" name="Text Box 12"/>
          <p:cNvSpPr txBox="1">
            <a:spLocks noChangeArrowheads="1"/>
          </p:cNvSpPr>
          <p:nvPr/>
        </p:nvSpPr>
        <p:spPr bwMode="auto">
          <a:xfrm>
            <a:off x="2555875" y="2565400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fenestra vestibuli </a:t>
            </a:r>
          </a:p>
        </p:txBody>
      </p:sp>
      <p:sp>
        <p:nvSpPr>
          <p:cNvPr id="16389" name="Text Box 13"/>
          <p:cNvSpPr txBox="1">
            <a:spLocks noChangeArrowheads="1"/>
          </p:cNvSpPr>
          <p:nvPr/>
        </p:nvSpPr>
        <p:spPr bwMode="auto">
          <a:xfrm>
            <a:off x="1835150" y="4868863"/>
            <a:ext cx="217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fenestra cochleae </a:t>
            </a:r>
          </a:p>
        </p:txBody>
      </p:sp>
      <p:sp>
        <p:nvSpPr>
          <p:cNvPr id="16390" name="Rectangle 16"/>
          <p:cNvSpPr>
            <a:spLocks noChangeArrowheads="1"/>
          </p:cNvSpPr>
          <p:nvPr/>
        </p:nvSpPr>
        <p:spPr bwMode="auto">
          <a:xfrm>
            <a:off x="2339975" y="260350"/>
            <a:ext cx="4895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 - LABYRINTHUS OSSEUS </a:t>
            </a:r>
          </a:p>
        </p:txBody>
      </p:sp>
      <p:sp>
        <p:nvSpPr>
          <p:cNvPr id="16391" name="Rectangle 17"/>
          <p:cNvSpPr>
            <a:spLocks noChangeArrowheads="1"/>
          </p:cNvSpPr>
          <p:nvPr/>
        </p:nvSpPr>
        <p:spPr bwMode="auto">
          <a:xfrm>
            <a:off x="5076825" y="1196975"/>
            <a:ext cx="1530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- vestibulum</a:t>
            </a:r>
          </a:p>
        </p:txBody>
      </p:sp>
      <p:sp>
        <p:nvSpPr>
          <p:cNvPr id="16392" name="Rectangle 18"/>
          <p:cNvSpPr>
            <a:spLocks noChangeArrowheads="1"/>
          </p:cNvSpPr>
          <p:nvPr/>
        </p:nvSpPr>
        <p:spPr bwMode="auto">
          <a:xfrm>
            <a:off x="5076825" y="1628775"/>
            <a:ext cx="34099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Char char="-"/>
            </a:pPr>
            <a:r>
              <a:rPr lang="cs-CZ" altLang="en-US" sz="1800" b="1"/>
              <a:t>canales semicirculares</a:t>
            </a:r>
            <a:r>
              <a:rPr lang="cs-CZ" altLang="en-US" sz="1800"/>
              <a:t> </a:t>
            </a:r>
            <a:r>
              <a:rPr lang="cs-CZ" altLang="en-US" sz="1800" b="1"/>
              <a:t>ossei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 	</a:t>
            </a:r>
            <a:r>
              <a:rPr lang="cs-CZ" altLang="en-US" sz="1800" b="1" i="1"/>
              <a:t>anterior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i="1"/>
              <a:t>	posterior</a:t>
            </a:r>
            <a:r>
              <a:rPr lang="cs-CZ" altLang="en-US" sz="1800"/>
              <a:t>  </a:t>
            </a:r>
          </a:p>
        </p:txBody>
      </p:sp>
      <p:grpSp>
        <p:nvGrpSpPr>
          <p:cNvPr id="16393" name="Group 22"/>
          <p:cNvGrpSpPr>
            <a:grpSpLocks/>
          </p:cNvGrpSpPr>
          <p:nvPr/>
        </p:nvGrpSpPr>
        <p:grpSpPr bwMode="auto">
          <a:xfrm>
            <a:off x="6011863" y="2420938"/>
            <a:ext cx="1873250" cy="588962"/>
            <a:chOff x="3833" y="1611"/>
            <a:chExt cx="1180" cy="371"/>
          </a:xfrm>
        </p:grpSpPr>
        <p:sp>
          <p:nvSpPr>
            <p:cNvPr id="16397" name="Rectangle 19"/>
            <p:cNvSpPr>
              <a:spLocks noChangeArrowheads="1"/>
            </p:cNvSpPr>
            <p:nvPr/>
          </p:nvSpPr>
          <p:spPr bwMode="auto">
            <a:xfrm>
              <a:off x="3833" y="1751"/>
              <a:ext cx="10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ampulla ossea </a:t>
              </a:r>
            </a:p>
          </p:txBody>
        </p:sp>
        <p:sp>
          <p:nvSpPr>
            <p:cNvPr id="16398" name="Rectangle 20"/>
            <p:cNvSpPr>
              <a:spLocks noChangeArrowheads="1"/>
            </p:cNvSpPr>
            <p:nvPr/>
          </p:nvSpPr>
          <p:spPr bwMode="auto">
            <a:xfrm>
              <a:off x="3833" y="1611"/>
              <a:ext cx="11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communae </a:t>
              </a:r>
            </a:p>
          </p:txBody>
        </p:sp>
      </p:grpSp>
      <p:grpSp>
        <p:nvGrpSpPr>
          <p:cNvPr id="16394" name="Group 24"/>
          <p:cNvGrpSpPr>
            <a:grpSpLocks/>
          </p:cNvGrpSpPr>
          <p:nvPr/>
        </p:nvGrpSpPr>
        <p:grpSpPr bwMode="auto">
          <a:xfrm>
            <a:off x="6011863" y="2925763"/>
            <a:ext cx="1517650" cy="654050"/>
            <a:chOff x="3833" y="1979"/>
            <a:chExt cx="956" cy="412"/>
          </a:xfrm>
        </p:grpSpPr>
        <p:sp>
          <p:nvSpPr>
            <p:cNvPr id="16395" name="Rectangle 21"/>
            <p:cNvSpPr>
              <a:spLocks noChangeArrowheads="1"/>
            </p:cNvSpPr>
            <p:nvPr/>
          </p:nvSpPr>
          <p:spPr bwMode="auto">
            <a:xfrm>
              <a:off x="3833" y="2160"/>
              <a:ext cx="9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i="1"/>
                <a:t>crus simplex </a:t>
              </a:r>
            </a:p>
          </p:txBody>
        </p:sp>
        <p:sp>
          <p:nvSpPr>
            <p:cNvPr id="16396" name="Rectangle 23"/>
            <p:cNvSpPr>
              <a:spLocks noChangeArrowheads="1"/>
            </p:cNvSpPr>
            <p:nvPr/>
          </p:nvSpPr>
          <p:spPr bwMode="auto">
            <a:xfrm>
              <a:off x="3833" y="1979"/>
              <a:ext cx="7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cs-CZ" altLang="en-US" sz="1800" b="1"/>
                <a:t>lateralis</a:t>
              </a:r>
              <a:r>
                <a:rPr lang="cs-CZ" altLang="en-US" sz="18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2700338" y="333375"/>
            <a:ext cx="3841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COCHLEA</a:t>
            </a:r>
            <a:r>
              <a:rPr lang="cs-CZ" altLang="en-US" sz="1800">
                <a:solidFill>
                  <a:srgbClr val="800000"/>
                </a:solidFill>
              </a:rPr>
              <a:t> (KOSTĚNÝ HLEMÝŽĎ) 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323850" y="1341438"/>
            <a:ext cx="1263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modiolus</a:t>
            </a:r>
            <a:r>
              <a:rPr lang="cs-CZ" altLang="en-US" sz="1800"/>
              <a:t> </a:t>
            </a:r>
          </a:p>
        </p:txBody>
      </p:sp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323850" y="17907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lamina spiralis ossea</a:t>
            </a:r>
            <a:r>
              <a:rPr lang="cs-CZ" altLang="en-US" sz="1800"/>
              <a:t> 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323850" y="224155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canalis spiralis osseus</a:t>
            </a:r>
            <a:r>
              <a:rPr lang="cs-CZ" altLang="en-US" sz="1800"/>
              <a:t> </a:t>
            </a: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323850" y="2690813"/>
            <a:ext cx="2698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canales longitudinales</a:t>
            </a:r>
            <a:r>
              <a:rPr lang="cs-CZ" altLang="en-US" sz="1800"/>
              <a:t> 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323850" y="3141663"/>
            <a:ext cx="330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/>
              <a:t>tractus spiralis foraminosus</a:t>
            </a:r>
            <a:r>
              <a:rPr lang="cs-CZ" altLang="en-US" sz="1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sluch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11188"/>
            <a:ext cx="7199313" cy="624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635375" y="188913"/>
            <a:ext cx="1974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AURIS INTERNA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1484313"/>
            <a:ext cx="6784975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Rectangle 9"/>
          <p:cNvSpPr>
            <a:spLocks noChangeArrowheads="1"/>
          </p:cNvSpPr>
          <p:nvPr/>
        </p:nvSpPr>
        <p:spPr bwMode="auto">
          <a:xfrm>
            <a:off x="3276600" y="260350"/>
            <a:ext cx="1670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VESTIBULUM</a:t>
            </a: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6156325" y="1943100"/>
            <a:ext cx="199390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utriculoampullaris</a:t>
            </a:r>
            <a:r>
              <a:rPr lang="cs-CZ" altLang="en-US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4821" name="Text Box 24"/>
          <p:cNvSpPr txBox="1">
            <a:spLocks noChangeArrowheads="1"/>
          </p:cNvSpPr>
          <p:nvPr/>
        </p:nvSpPr>
        <p:spPr bwMode="auto">
          <a:xfrm>
            <a:off x="7321550" y="2417763"/>
            <a:ext cx="131921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400" b="1">
                <a:solidFill>
                  <a:srgbClr val="7575D1"/>
                </a:solidFill>
              </a:rPr>
              <a:t>n. saccularis </a:t>
            </a:r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979613" y="5589588"/>
            <a:ext cx="21939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n. </a:t>
            </a:r>
            <a:r>
              <a:rPr lang="cs-CZ" alt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ampullae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cs-CZ" altLang="en-US" sz="14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posterioris</a:t>
            </a:r>
            <a:r>
              <a:rPr lang="cs-CZ" altLang="en-US" sz="1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grpSp>
        <p:nvGrpSpPr>
          <p:cNvPr id="3" name="Skupina 2"/>
          <p:cNvGrpSpPr/>
          <p:nvPr/>
        </p:nvGrpSpPr>
        <p:grpSpPr>
          <a:xfrm>
            <a:off x="4152060" y="3280792"/>
            <a:ext cx="810451" cy="952872"/>
            <a:chOff x="4152060" y="3280792"/>
            <a:chExt cx="810451" cy="952872"/>
          </a:xfrm>
        </p:grpSpPr>
        <p:sp>
          <p:nvSpPr>
            <p:cNvPr id="2" name="Ovál 1"/>
            <p:cNvSpPr/>
            <p:nvPr/>
          </p:nvSpPr>
          <p:spPr>
            <a:xfrm>
              <a:off x="4152060" y="3280792"/>
              <a:ext cx="720080" cy="3642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ál 7"/>
            <p:cNvSpPr/>
            <p:nvPr/>
          </p:nvSpPr>
          <p:spPr>
            <a:xfrm>
              <a:off x="4527961" y="3717032"/>
              <a:ext cx="434550" cy="516632"/>
            </a:xfrm>
            <a:prstGeom prst="ellipse">
              <a:avLst/>
            </a:prstGeom>
            <a:solidFill>
              <a:schemeClr val="accent1">
                <a:alpha val="62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" name="Přímá spojnice se šipkou 6"/>
          <p:cNvCxnSpPr/>
          <p:nvPr/>
        </p:nvCxnSpPr>
        <p:spPr>
          <a:xfrm>
            <a:off x="2987824" y="3140968"/>
            <a:ext cx="360040" cy="32194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5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3" descr="bubin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068638"/>
            <a:ext cx="3109912" cy="300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3"/>
          <p:cNvSpPr>
            <a:spLocks noChangeArrowheads="1"/>
          </p:cNvSpPr>
          <p:nvPr/>
        </p:nvSpPr>
        <p:spPr bwMode="auto">
          <a:xfrm>
            <a:off x="3348038" y="333375"/>
            <a:ext cx="263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MEMBRANA TYMPANI</a:t>
            </a: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5905500" y="4724400"/>
            <a:ext cx="27701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umbo membranae tympani</a:t>
            </a:r>
          </a:p>
        </p:txBody>
      </p:sp>
      <p:sp>
        <p:nvSpPr>
          <p:cNvPr id="3077" name="Text Box 9"/>
          <p:cNvSpPr txBox="1">
            <a:spLocks noChangeArrowheads="1"/>
          </p:cNvSpPr>
          <p:nvPr/>
        </p:nvSpPr>
        <p:spPr bwMode="auto">
          <a:xfrm>
            <a:off x="5986463" y="4387850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stria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(</a:t>
            </a:r>
            <a:r>
              <a:rPr lang="cs-CZ" altLang="en-US" sz="1600" b="1" dirty="0" err="1"/>
              <a:t>manubrium</a:t>
            </a:r>
            <a:r>
              <a:rPr lang="cs-CZ" altLang="en-US" sz="1600" b="1" dirty="0"/>
              <a:t>)</a:t>
            </a:r>
          </a:p>
        </p:txBody>
      </p:sp>
      <p:sp>
        <p:nvSpPr>
          <p:cNvPr id="3078" name="Text Box 10"/>
          <p:cNvSpPr txBox="1">
            <a:spLocks noChangeArrowheads="1"/>
          </p:cNvSpPr>
          <p:nvPr/>
        </p:nvSpPr>
        <p:spPr bwMode="auto">
          <a:xfrm>
            <a:off x="6110288" y="36464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prominentia mallearis</a:t>
            </a:r>
          </a:p>
        </p:txBody>
      </p:sp>
      <p:sp>
        <p:nvSpPr>
          <p:cNvPr id="3079" name="Text Box 11"/>
          <p:cNvSpPr txBox="1">
            <a:spLocks noChangeArrowheads="1"/>
          </p:cNvSpPr>
          <p:nvPr/>
        </p:nvSpPr>
        <p:spPr bwMode="auto">
          <a:xfrm>
            <a:off x="5457825" y="2924175"/>
            <a:ext cx="3578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plica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anterior</a:t>
            </a:r>
            <a:r>
              <a:rPr lang="cs-CZ" altLang="en-US" sz="1600" b="1" dirty="0"/>
              <a:t> et </a:t>
            </a:r>
            <a:r>
              <a:rPr lang="cs-CZ" altLang="en-US" sz="1600" b="1" dirty="0" err="1"/>
              <a:t>posterior</a:t>
            </a:r>
            <a:endParaRPr lang="cs-CZ" altLang="en-US" sz="1600" b="1" dirty="0"/>
          </a:p>
        </p:txBody>
      </p:sp>
      <p:sp>
        <p:nvSpPr>
          <p:cNvPr id="3080" name="Text Box 12"/>
          <p:cNvSpPr txBox="1">
            <a:spLocks noChangeArrowheads="1"/>
          </p:cNvSpPr>
          <p:nvPr/>
        </p:nvSpPr>
        <p:spPr bwMode="auto">
          <a:xfrm>
            <a:off x="2138363" y="2660650"/>
            <a:ext cx="5778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flaccida membranae tympani (membrana Shrapnelli) </a:t>
            </a:r>
          </a:p>
        </p:txBody>
      </p:sp>
      <p:sp>
        <p:nvSpPr>
          <p:cNvPr id="3081" name="Text Box 13"/>
          <p:cNvSpPr txBox="1">
            <a:spLocks noChangeArrowheads="1"/>
          </p:cNvSpPr>
          <p:nvPr/>
        </p:nvSpPr>
        <p:spPr bwMode="auto">
          <a:xfrm>
            <a:off x="2066925" y="541020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pars tensa </a:t>
            </a:r>
          </a:p>
        </p:txBody>
      </p:sp>
      <p:sp>
        <p:nvSpPr>
          <p:cNvPr id="3082" name="Text Box 14"/>
          <p:cNvSpPr txBox="1">
            <a:spLocks noChangeArrowheads="1"/>
          </p:cNvSpPr>
          <p:nvPr/>
        </p:nvSpPr>
        <p:spPr bwMode="auto">
          <a:xfrm>
            <a:off x="3290888" y="6188075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světelný reflex (</a:t>
            </a:r>
            <a:r>
              <a:rPr lang="cs-CZ" altLang="en-US" sz="1600" b="1" dirty="0" err="1"/>
              <a:t>trigonum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Woodi</a:t>
            </a:r>
            <a:r>
              <a:rPr lang="cs-CZ" altLang="en-US" sz="1600" b="1" dirty="0"/>
              <a:t>) </a:t>
            </a:r>
          </a:p>
        </p:txBody>
      </p:sp>
      <p:sp>
        <p:nvSpPr>
          <p:cNvPr id="3083" name="Line 15"/>
          <p:cNvSpPr>
            <a:spLocks noChangeShapeType="1"/>
          </p:cNvSpPr>
          <p:nvPr/>
        </p:nvSpPr>
        <p:spPr bwMode="auto">
          <a:xfrm flipH="1">
            <a:off x="4514850" y="4581525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4" name="Line 16"/>
          <p:cNvSpPr>
            <a:spLocks noChangeShapeType="1"/>
          </p:cNvSpPr>
          <p:nvPr/>
        </p:nvSpPr>
        <p:spPr bwMode="auto">
          <a:xfrm flipH="1">
            <a:off x="5219700" y="4005263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5" name="Line 17"/>
          <p:cNvSpPr>
            <a:spLocks noChangeShapeType="1"/>
          </p:cNvSpPr>
          <p:nvPr/>
        </p:nvSpPr>
        <p:spPr bwMode="auto">
          <a:xfrm flipH="1">
            <a:off x="4643438" y="3213100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6" name="Line 18"/>
          <p:cNvSpPr>
            <a:spLocks noChangeShapeType="1"/>
          </p:cNvSpPr>
          <p:nvPr/>
        </p:nvSpPr>
        <p:spPr bwMode="auto">
          <a:xfrm>
            <a:off x="5435600" y="3213100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7" name="Line 19"/>
          <p:cNvSpPr>
            <a:spLocks noChangeShapeType="1"/>
          </p:cNvSpPr>
          <p:nvPr/>
        </p:nvSpPr>
        <p:spPr bwMode="auto">
          <a:xfrm>
            <a:off x="4802188" y="2997200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8" name="Line 20"/>
          <p:cNvSpPr>
            <a:spLocks noChangeShapeType="1"/>
          </p:cNvSpPr>
          <p:nvPr/>
        </p:nvSpPr>
        <p:spPr bwMode="auto">
          <a:xfrm flipV="1">
            <a:off x="2643188" y="5086350"/>
            <a:ext cx="7191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89" name="Line 21"/>
          <p:cNvSpPr>
            <a:spLocks noChangeShapeType="1"/>
          </p:cNvSpPr>
          <p:nvPr/>
        </p:nvSpPr>
        <p:spPr bwMode="auto">
          <a:xfrm flipV="1">
            <a:off x="4443413" y="5589588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0" name="Line 22"/>
          <p:cNvSpPr>
            <a:spLocks noChangeShapeType="1"/>
          </p:cNvSpPr>
          <p:nvPr/>
        </p:nvSpPr>
        <p:spPr bwMode="auto">
          <a:xfrm flipH="1">
            <a:off x="4356100" y="4868863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1" name="Rectangle 24"/>
          <p:cNvSpPr>
            <a:spLocks noChangeArrowheads="1"/>
          </p:cNvSpPr>
          <p:nvPr/>
        </p:nvSpPr>
        <p:spPr bwMode="auto">
          <a:xfrm>
            <a:off x="34925" y="3640138"/>
            <a:ext cx="26019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anulus fibrocartilagineus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(sulcus tympanicus) </a:t>
            </a:r>
          </a:p>
        </p:txBody>
      </p:sp>
      <p:sp>
        <p:nvSpPr>
          <p:cNvPr id="3092" name="Line 25"/>
          <p:cNvSpPr>
            <a:spLocks noChangeShapeType="1"/>
          </p:cNvSpPr>
          <p:nvPr/>
        </p:nvSpPr>
        <p:spPr bwMode="auto">
          <a:xfrm>
            <a:off x="2339975" y="4078288"/>
            <a:ext cx="863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3" name="Rectangle 28"/>
          <p:cNvSpPr>
            <a:spLocks noChangeArrowheads="1"/>
          </p:cNvSpPr>
          <p:nvPr/>
        </p:nvSpPr>
        <p:spPr bwMode="auto">
          <a:xfrm>
            <a:off x="6110288" y="39338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(</a:t>
            </a:r>
            <a:r>
              <a:rPr lang="cs-CZ" altLang="en-US" sz="1600" b="1" dirty="0" err="1"/>
              <a:t>processus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lateralis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mallei</a:t>
            </a:r>
            <a:r>
              <a:rPr lang="cs-CZ" altLang="en-US" sz="1600" b="1" dirty="0"/>
              <a:t>) </a:t>
            </a:r>
          </a:p>
        </p:txBody>
      </p:sp>
      <p:sp>
        <p:nvSpPr>
          <p:cNvPr id="3094" name="Rectangle 30"/>
          <p:cNvSpPr>
            <a:spLocks noChangeArrowheads="1"/>
          </p:cNvSpPr>
          <p:nvPr/>
        </p:nvSpPr>
        <p:spPr bwMode="auto">
          <a:xfrm>
            <a:off x="611188" y="908050"/>
            <a:ext cx="50657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střední vazivová vrstva – stratum membranaceum </a:t>
            </a:r>
          </a:p>
        </p:txBody>
      </p:sp>
      <p:sp>
        <p:nvSpPr>
          <p:cNvPr id="3095" name="Rectangle 31"/>
          <p:cNvSpPr>
            <a:spLocks noChangeArrowheads="1"/>
          </p:cNvSpPr>
          <p:nvPr/>
        </p:nvSpPr>
        <p:spPr bwMode="auto">
          <a:xfrm>
            <a:off x="611188" y="1376363"/>
            <a:ext cx="3349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zevní vrstva - stratum cutaneum </a:t>
            </a:r>
          </a:p>
        </p:txBody>
      </p:sp>
      <p:sp>
        <p:nvSpPr>
          <p:cNvPr id="3096" name="Rectangle 32"/>
          <p:cNvSpPr>
            <a:spLocks noChangeArrowheads="1"/>
          </p:cNvSpPr>
          <p:nvPr/>
        </p:nvSpPr>
        <p:spPr bwMode="auto">
          <a:xfrm>
            <a:off x="611188" y="1844675"/>
            <a:ext cx="346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vnitřní vrstva - stratum mucosum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34925" y="971550"/>
            <a:ext cx="8934450" cy="151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vestibularis</a:t>
            </a:r>
            <a:r>
              <a:rPr lang="cs-CZ" altLang="en-US" sz="1800"/>
              <a:t>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 b="1"/>
              <a:t> </a:t>
            </a:r>
            <a:r>
              <a:rPr lang="cs-CZ" altLang="en-US" sz="1800"/>
              <a:t>utriculus et sacculus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d. utriculosaccularis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d.endolymphaticus (aquaductus vestibuli)</a:t>
            </a:r>
            <a:r>
              <a:rPr lang="cs-CZ" altLang="en-US" sz="1800">
                <a:cs typeface="Arial" charset="0"/>
              </a:rPr>
              <a:t>→</a:t>
            </a:r>
            <a:r>
              <a:rPr lang="cs-CZ" altLang="en-US" sz="1800"/>
              <a:t>saccus endolymph.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FontTx/>
              <a:buChar char="-"/>
            </a:pPr>
            <a:r>
              <a:rPr lang="cs-CZ" altLang="en-US" sz="1800"/>
              <a:t> ductus semicirculares </a:t>
            </a:r>
          </a:p>
        </p:txBody>
      </p:sp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916238" y="260350"/>
            <a:ext cx="3943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20484" name="Rectangle 6"/>
          <p:cNvSpPr>
            <a:spLocks noChangeArrowheads="1"/>
          </p:cNvSpPr>
          <p:nvPr/>
        </p:nvSpPr>
        <p:spPr bwMode="auto">
          <a:xfrm>
            <a:off x="179388" y="2701925"/>
            <a:ext cx="3752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 dirty="0" err="1">
                <a:solidFill>
                  <a:srgbClr val="0070C0"/>
                </a:solidFill>
              </a:rPr>
              <a:t>macula</a:t>
            </a:r>
            <a:r>
              <a:rPr lang="cs-CZ" altLang="en-US" sz="1800" b="1" i="1" dirty="0">
                <a:solidFill>
                  <a:srgbClr val="0070C0"/>
                </a:solidFill>
              </a:rPr>
              <a:t>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statica</a:t>
            </a:r>
            <a:r>
              <a:rPr lang="cs-CZ" altLang="en-US" sz="1800" b="1" i="1" dirty="0">
                <a:solidFill>
                  <a:srgbClr val="0070C0"/>
                </a:solidFill>
              </a:rPr>
              <a:t>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utriculi</a:t>
            </a:r>
            <a:r>
              <a:rPr lang="cs-CZ" altLang="en-US" sz="1800" b="1" i="1" dirty="0">
                <a:solidFill>
                  <a:srgbClr val="0070C0"/>
                </a:solidFill>
              </a:rPr>
              <a:t> et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sacculi</a:t>
            </a:r>
            <a:r>
              <a:rPr lang="cs-CZ" altLang="en-US" sz="1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5" name="Rectangle 7"/>
          <p:cNvSpPr>
            <a:spLocks noChangeArrowheads="1"/>
          </p:cNvSpPr>
          <p:nvPr/>
        </p:nvSpPr>
        <p:spPr bwMode="auto">
          <a:xfrm>
            <a:off x="179388" y="3062288"/>
            <a:ext cx="2254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>
                <a:solidFill>
                  <a:srgbClr val="0070C0"/>
                </a:solidFill>
              </a:rPr>
              <a:t>cristae ampullares</a:t>
            </a:r>
            <a:r>
              <a:rPr lang="cs-CZ" altLang="en-US" sz="1800" i="1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86" name="Rectangle 8"/>
          <p:cNvSpPr>
            <a:spLocks noChangeArrowheads="1"/>
          </p:cNvSpPr>
          <p:nvPr/>
        </p:nvSpPr>
        <p:spPr bwMode="auto">
          <a:xfrm>
            <a:off x="34925" y="3808413"/>
            <a:ext cx="267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u="sng"/>
              <a:t>labyrinthus cochlearis</a:t>
            </a:r>
            <a:r>
              <a:rPr lang="cs-CZ" altLang="en-US" sz="1800"/>
              <a:t> </a:t>
            </a:r>
          </a:p>
        </p:txBody>
      </p:sp>
      <p:sp>
        <p:nvSpPr>
          <p:cNvPr id="20487" name="Rectangle 9"/>
          <p:cNvSpPr>
            <a:spLocks noChangeArrowheads="1"/>
          </p:cNvSpPr>
          <p:nvPr/>
        </p:nvSpPr>
        <p:spPr bwMode="auto">
          <a:xfrm>
            <a:off x="34925" y="4241800"/>
            <a:ext cx="2152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/>
              <a:t>- ductus cochlearis </a:t>
            </a:r>
          </a:p>
        </p:txBody>
      </p:sp>
      <p:sp>
        <p:nvSpPr>
          <p:cNvPr id="20488" name="Rectangle 10"/>
          <p:cNvSpPr>
            <a:spLocks noChangeArrowheads="1"/>
          </p:cNvSpPr>
          <p:nvPr/>
        </p:nvSpPr>
        <p:spPr bwMode="auto">
          <a:xfrm>
            <a:off x="2195513" y="4241800"/>
            <a:ext cx="34988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lamina basilaris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membrana vestibularis Reissneri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i="1"/>
              <a:t>stěna kostěného kanálku </a:t>
            </a:r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06363" y="5510213"/>
            <a:ext cx="2622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 dirty="0">
                <a:solidFill>
                  <a:srgbClr val="0070C0"/>
                </a:solidFill>
              </a:rPr>
              <a:t>organum </a:t>
            </a:r>
            <a:r>
              <a:rPr lang="cs-CZ" altLang="en-US" sz="1800" b="1" i="1" dirty="0" err="1">
                <a:solidFill>
                  <a:srgbClr val="0070C0"/>
                </a:solidFill>
              </a:rPr>
              <a:t>spirale</a:t>
            </a:r>
            <a:r>
              <a:rPr lang="cs-CZ" altLang="en-US" sz="1800" b="1" i="1" dirty="0">
                <a:solidFill>
                  <a:srgbClr val="0070C0"/>
                </a:solidFill>
              </a:rPr>
              <a:t> Corti</a:t>
            </a:r>
            <a:r>
              <a:rPr lang="cs-CZ" altLang="en-US" sz="1800" i="1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20490" name="Rectangle 12"/>
          <p:cNvSpPr>
            <a:spLocks noChangeArrowheads="1"/>
          </p:cNvSpPr>
          <p:nvPr/>
        </p:nvSpPr>
        <p:spPr bwMode="auto">
          <a:xfrm>
            <a:off x="2698750" y="5510213"/>
            <a:ext cx="2292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i="1"/>
              <a:t>membrana tectoria</a:t>
            </a:r>
            <a:r>
              <a:rPr lang="cs-CZ" altLang="en-US" sz="1800" i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pic>
        <p:nvPicPr>
          <p:cNvPr id="22534" name="Picture 6" descr="http://i65.photobucket.com/albums/h230/sleepy_yuci/e-learning/Ear/18Membranouslabyrin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6"/>
          <a:stretch/>
        </p:blipFill>
        <p:spPr bwMode="auto">
          <a:xfrm>
            <a:off x="107504" y="947887"/>
            <a:ext cx="8478057" cy="5115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9"/>
          <p:cNvSpPr>
            <a:spLocks noChangeShapeType="1"/>
          </p:cNvSpPr>
          <p:nvPr/>
        </p:nvSpPr>
        <p:spPr bwMode="auto">
          <a:xfrm rot="3314680" flipH="1">
            <a:off x="5362967" y="1963970"/>
            <a:ext cx="893076" cy="127595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6631834" y="2478087"/>
            <a:ext cx="25202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err="1"/>
              <a:t>Ductus</a:t>
            </a:r>
            <a:r>
              <a:rPr lang="cs-CZ" altLang="en-US" sz="1200" b="1" dirty="0"/>
              <a:t> </a:t>
            </a:r>
            <a:r>
              <a:rPr lang="cs-CZ" altLang="en-US" sz="1200" b="1" dirty="0" err="1" smtClean="0"/>
              <a:t>endolymphaticus</a:t>
            </a:r>
            <a:endParaRPr lang="cs-CZ" altLang="en-US" sz="1200" b="1" dirty="0" smtClean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200" b="1" dirty="0" smtClean="0"/>
              <a:t> </a:t>
            </a:r>
            <a:r>
              <a:rPr lang="cs-CZ" altLang="en-US" sz="1200" b="1" dirty="0"/>
              <a:t>(</a:t>
            </a:r>
            <a:r>
              <a:rPr lang="cs-CZ" altLang="en-US" sz="1200" b="1" dirty="0" err="1"/>
              <a:t>aquaductus</a:t>
            </a:r>
            <a:r>
              <a:rPr lang="cs-CZ" altLang="en-US" sz="1200" b="1" dirty="0"/>
              <a:t> </a:t>
            </a:r>
            <a:r>
              <a:rPr lang="cs-CZ" altLang="en-US" sz="1200" b="1" dirty="0" err="1"/>
              <a:t>vestibuli</a:t>
            </a:r>
            <a:r>
              <a:rPr lang="cs-CZ" altLang="en-US" sz="1200" b="1" dirty="0"/>
              <a:t>)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39552" y="3599543"/>
            <a:ext cx="170591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 dirty="0" smtClean="0"/>
              <a:t>* </a:t>
            </a:r>
            <a:r>
              <a:rPr lang="cs-CZ" altLang="en-US" sz="1400" b="1" dirty="0" err="1" smtClean="0"/>
              <a:t>Ductus</a:t>
            </a:r>
            <a:r>
              <a:rPr lang="cs-CZ" altLang="en-US" sz="1400" b="1" dirty="0" smtClean="0"/>
              <a:t> </a:t>
            </a:r>
            <a:r>
              <a:rPr lang="cs-CZ" altLang="en-US" sz="1400" b="1" dirty="0" err="1"/>
              <a:t>reuniens</a:t>
            </a:r>
            <a:endParaRPr lang="cs-CZ" altLang="en-US" sz="1400" b="1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11960" y="3933056"/>
            <a:ext cx="3449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*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5" descr="VnitrUc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1700213"/>
            <a:ext cx="4621212" cy="407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059113" y="981075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Saccus endolymphaticus</a:t>
            </a: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6156325" y="1773238"/>
            <a:ext cx="23510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endolymphaticus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         (aquaductus vestibuli)</a:t>
            </a: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rot="-2658297">
            <a:off x="4500563" y="1125538"/>
            <a:ext cx="287337" cy="935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rot="3314680" flipH="1">
            <a:off x="5651501" y="1773237"/>
            <a:ext cx="360362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1" name="Rectangle 11"/>
          <p:cNvSpPr>
            <a:spLocks noChangeArrowheads="1"/>
          </p:cNvSpPr>
          <p:nvPr/>
        </p:nvSpPr>
        <p:spPr bwMode="auto">
          <a:xfrm>
            <a:off x="250825" y="3573463"/>
            <a:ext cx="214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utriculosaccularis</a:t>
            </a:r>
          </a:p>
        </p:txBody>
      </p:sp>
      <p:sp>
        <p:nvSpPr>
          <p:cNvPr id="21512" name="Rectangle 12"/>
          <p:cNvSpPr>
            <a:spLocks noChangeArrowheads="1"/>
          </p:cNvSpPr>
          <p:nvPr/>
        </p:nvSpPr>
        <p:spPr bwMode="auto">
          <a:xfrm>
            <a:off x="611188" y="3860800"/>
            <a:ext cx="1465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dirty="0" err="1"/>
              <a:t>Ductus</a:t>
            </a:r>
            <a:r>
              <a:rPr lang="cs-CZ" altLang="en-US" sz="1400" dirty="0"/>
              <a:t> </a:t>
            </a:r>
            <a:r>
              <a:rPr lang="cs-CZ" altLang="en-US" sz="1400" dirty="0" err="1"/>
              <a:t>reuniens</a:t>
            </a:r>
            <a:endParaRPr lang="cs-CZ" altLang="en-US" sz="1400" dirty="0"/>
          </a:p>
        </p:txBody>
      </p:sp>
      <p:sp>
        <p:nvSpPr>
          <p:cNvPr id="21513" name="Line 13"/>
          <p:cNvSpPr>
            <a:spLocks noChangeShapeType="1"/>
          </p:cNvSpPr>
          <p:nvPr/>
        </p:nvSpPr>
        <p:spPr bwMode="auto">
          <a:xfrm>
            <a:off x="2195513" y="4005263"/>
            <a:ext cx="2160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4" name="Line 15"/>
          <p:cNvSpPr>
            <a:spLocks noChangeShapeType="1"/>
          </p:cNvSpPr>
          <p:nvPr/>
        </p:nvSpPr>
        <p:spPr bwMode="auto">
          <a:xfrm rot="20156737" flipV="1">
            <a:off x="4572000" y="4149725"/>
            <a:ext cx="0" cy="13668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5" name="Rectangle 16"/>
          <p:cNvSpPr>
            <a:spLocks noChangeArrowheads="1"/>
          </p:cNvSpPr>
          <p:nvPr/>
        </p:nvSpPr>
        <p:spPr bwMode="auto">
          <a:xfrm>
            <a:off x="4859338" y="5373688"/>
            <a:ext cx="17510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Caecum vestibulare</a:t>
            </a:r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 flipV="1">
            <a:off x="4356100" y="3644900"/>
            <a:ext cx="0" cy="287338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7" name="Rectangle 19"/>
          <p:cNvSpPr>
            <a:spLocks noChangeArrowheads="1"/>
          </p:cNvSpPr>
          <p:nvPr/>
        </p:nvSpPr>
        <p:spPr bwMode="auto">
          <a:xfrm>
            <a:off x="6659563" y="3213100"/>
            <a:ext cx="1584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cochlearis</a:t>
            </a:r>
          </a:p>
        </p:txBody>
      </p:sp>
      <p:sp>
        <p:nvSpPr>
          <p:cNvPr id="21518" name="Line 20"/>
          <p:cNvSpPr>
            <a:spLocks noChangeShapeType="1"/>
          </p:cNvSpPr>
          <p:nvPr/>
        </p:nvSpPr>
        <p:spPr bwMode="auto">
          <a:xfrm rot="10800000">
            <a:off x="6227763" y="3357563"/>
            <a:ext cx="4333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9" name="Rectangle 24"/>
          <p:cNvSpPr>
            <a:spLocks noChangeArrowheads="1"/>
          </p:cNvSpPr>
          <p:nvPr/>
        </p:nvSpPr>
        <p:spPr bwMode="auto">
          <a:xfrm>
            <a:off x="1547813" y="1916113"/>
            <a:ext cx="47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ant.</a:t>
            </a:r>
          </a:p>
        </p:txBody>
      </p:sp>
      <p:sp>
        <p:nvSpPr>
          <p:cNvPr id="21520" name="Rectangle 25"/>
          <p:cNvSpPr>
            <a:spLocks noChangeArrowheads="1"/>
          </p:cNvSpPr>
          <p:nvPr/>
        </p:nvSpPr>
        <p:spPr bwMode="auto">
          <a:xfrm>
            <a:off x="1042988" y="2636838"/>
            <a:ext cx="5683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post.</a:t>
            </a:r>
          </a:p>
        </p:txBody>
      </p:sp>
      <p:sp>
        <p:nvSpPr>
          <p:cNvPr id="21521" name="Rectangle 26"/>
          <p:cNvSpPr>
            <a:spLocks noChangeArrowheads="1"/>
          </p:cNvSpPr>
          <p:nvPr/>
        </p:nvSpPr>
        <p:spPr bwMode="auto">
          <a:xfrm>
            <a:off x="1547813" y="2924175"/>
            <a:ext cx="4206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lat.</a:t>
            </a:r>
          </a:p>
        </p:txBody>
      </p:sp>
      <p:sp>
        <p:nvSpPr>
          <p:cNvPr id="21522" name="Text Box 27"/>
          <p:cNvSpPr txBox="1">
            <a:spLocks noChangeArrowheads="1"/>
          </p:cNvSpPr>
          <p:nvPr/>
        </p:nvSpPr>
        <p:spPr bwMode="auto">
          <a:xfrm>
            <a:off x="3059113" y="188913"/>
            <a:ext cx="394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LABYRINTHUS MEMBRANACEUS </a:t>
            </a:r>
          </a:p>
        </p:txBody>
      </p:sp>
      <p:sp>
        <p:nvSpPr>
          <p:cNvPr id="21523" name="Text Box 28"/>
          <p:cNvSpPr txBox="1">
            <a:spLocks noChangeArrowheads="1"/>
          </p:cNvSpPr>
          <p:nvPr/>
        </p:nvSpPr>
        <p:spPr bwMode="auto">
          <a:xfrm>
            <a:off x="539750" y="2276475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Ductus semicircularis</a:t>
            </a:r>
          </a:p>
        </p:txBody>
      </p:sp>
      <p:sp>
        <p:nvSpPr>
          <p:cNvPr id="21524" name="Rectangle 6"/>
          <p:cNvSpPr>
            <a:spLocks noChangeArrowheads="1"/>
          </p:cNvSpPr>
          <p:nvPr/>
        </p:nvSpPr>
        <p:spPr bwMode="auto">
          <a:xfrm>
            <a:off x="4451350" y="335756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21525" name="Line 30"/>
          <p:cNvSpPr>
            <a:spLocks noChangeShapeType="1"/>
          </p:cNvSpPr>
          <p:nvPr/>
        </p:nvSpPr>
        <p:spPr bwMode="auto">
          <a:xfrm>
            <a:off x="4500563" y="3573463"/>
            <a:ext cx="0" cy="287337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1526" name="Group 41"/>
          <p:cNvGrpSpPr>
            <a:grpSpLocks/>
          </p:cNvGrpSpPr>
          <p:nvPr/>
        </p:nvGrpSpPr>
        <p:grpSpPr bwMode="auto">
          <a:xfrm>
            <a:off x="3924300" y="3278188"/>
            <a:ext cx="349250" cy="366712"/>
            <a:chOff x="2789" y="2160"/>
            <a:chExt cx="220" cy="231"/>
          </a:xfrm>
        </p:grpSpPr>
        <p:sp>
          <p:nvSpPr>
            <p:cNvPr id="21535" name="Rectangle 10"/>
            <p:cNvSpPr>
              <a:spLocks noChangeArrowheads="1"/>
            </p:cNvSpPr>
            <p:nvPr/>
          </p:nvSpPr>
          <p:spPr bwMode="auto">
            <a:xfrm>
              <a:off x="2789" y="2160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>
                  <a:solidFill>
                    <a:schemeClr val="bg1"/>
                  </a:solidFill>
                </a:rPr>
                <a:t>U</a:t>
              </a:r>
            </a:p>
          </p:txBody>
        </p:sp>
        <p:sp>
          <p:nvSpPr>
            <p:cNvPr id="21536" name="Line 31"/>
            <p:cNvSpPr>
              <a:spLocks noChangeShapeType="1"/>
            </p:cNvSpPr>
            <p:nvPr/>
          </p:nvSpPr>
          <p:spPr bwMode="auto">
            <a:xfrm>
              <a:off x="2835" y="2387"/>
              <a:ext cx="136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27" name="Line 32"/>
          <p:cNvSpPr>
            <a:spLocks noChangeShapeType="1"/>
          </p:cNvSpPr>
          <p:nvPr/>
        </p:nvSpPr>
        <p:spPr bwMode="auto">
          <a:xfrm flipH="1">
            <a:off x="6372225" y="40052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28" name="Text Box 33"/>
          <p:cNvSpPr txBox="1">
            <a:spLocks noChangeArrowheads="1"/>
          </p:cNvSpPr>
          <p:nvPr/>
        </p:nvSpPr>
        <p:spPr bwMode="auto">
          <a:xfrm>
            <a:off x="7283450" y="3716338"/>
            <a:ext cx="1860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Canaliculus cochleae</a:t>
            </a:r>
          </a:p>
        </p:txBody>
      </p:sp>
      <p:sp>
        <p:nvSpPr>
          <p:cNvPr id="21529" name="Line 17"/>
          <p:cNvSpPr>
            <a:spLocks noChangeShapeType="1"/>
          </p:cNvSpPr>
          <p:nvPr/>
        </p:nvSpPr>
        <p:spPr bwMode="auto">
          <a:xfrm>
            <a:off x="2195513" y="3933825"/>
            <a:ext cx="2160587" cy="0"/>
          </a:xfrm>
          <a:prstGeom prst="line">
            <a:avLst/>
          </a:prstGeom>
          <a:noFill/>
          <a:ln w="12700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0" name="Line 14"/>
          <p:cNvSpPr>
            <a:spLocks noChangeShapeType="1"/>
          </p:cNvSpPr>
          <p:nvPr/>
        </p:nvSpPr>
        <p:spPr bwMode="auto">
          <a:xfrm>
            <a:off x="1619250" y="28527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1" name="Line 36"/>
          <p:cNvSpPr>
            <a:spLocks noChangeShapeType="1"/>
          </p:cNvSpPr>
          <p:nvPr/>
        </p:nvSpPr>
        <p:spPr bwMode="auto">
          <a:xfrm>
            <a:off x="2051050" y="3068638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2" name="Line 37"/>
          <p:cNvSpPr>
            <a:spLocks noChangeShapeType="1"/>
          </p:cNvSpPr>
          <p:nvPr/>
        </p:nvSpPr>
        <p:spPr bwMode="auto">
          <a:xfrm>
            <a:off x="2124075" y="2060575"/>
            <a:ext cx="1800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3" name="Line 38"/>
          <p:cNvSpPr>
            <a:spLocks noChangeShapeType="1"/>
          </p:cNvSpPr>
          <p:nvPr/>
        </p:nvSpPr>
        <p:spPr bwMode="auto">
          <a:xfrm rot="3956737" flipV="1">
            <a:off x="3526632" y="4114006"/>
            <a:ext cx="0" cy="1366837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34" name="Text Box 39"/>
          <p:cNvSpPr txBox="1">
            <a:spLocks noChangeArrowheads="1"/>
          </p:cNvSpPr>
          <p:nvPr/>
        </p:nvSpPr>
        <p:spPr bwMode="auto">
          <a:xfrm>
            <a:off x="827088" y="4941888"/>
            <a:ext cx="2074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Membrana tympani sec.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5" descr="VnitrUch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76250"/>
            <a:ext cx="6697663" cy="625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13"/>
          <p:cNvSpPr>
            <a:spLocks noChangeArrowheads="1"/>
          </p:cNvSpPr>
          <p:nvPr/>
        </p:nvSpPr>
        <p:spPr bwMode="auto">
          <a:xfrm>
            <a:off x="3924300" y="17002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vestibuli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3851275" y="4868863"/>
            <a:ext cx="1720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Scala tympani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009900"/>
                </a:solidFill>
              </a:rPr>
              <a:t>(perilymfa)</a:t>
            </a:r>
          </a:p>
        </p:txBody>
      </p:sp>
      <p:sp>
        <p:nvSpPr>
          <p:cNvPr id="23557" name="Rectangle 15"/>
          <p:cNvSpPr>
            <a:spLocks noChangeArrowheads="1"/>
          </p:cNvSpPr>
          <p:nvPr/>
        </p:nvSpPr>
        <p:spPr bwMode="auto">
          <a:xfrm>
            <a:off x="2587625" y="2565400"/>
            <a:ext cx="13366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Ductus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cochlearis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FF0000"/>
                </a:solidFill>
              </a:rPr>
              <a:t>(endolymfa)</a:t>
            </a:r>
          </a:p>
        </p:txBody>
      </p:sp>
      <p:sp>
        <p:nvSpPr>
          <p:cNvPr id="23558" name="Rectangle 16"/>
          <p:cNvSpPr>
            <a:spLocks noChangeArrowheads="1"/>
          </p:cNvSpPr>
          <p:nvPr/>
        </p:nvSpPr>
        <p:spPr bwMode="auto">
          <a:xfrm>
            <a:off x="0" y="2919413"/>
            <a:ext cx="126841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tectoria</a:t>
            </a:r>
          </a:p>
        </p:txBody>
      </p:sp>
      <p:sp>
        <p:nvSpPr>
          <p:cNvPr id="23559" name="Line 17"/>
          <p:cNvSpPr>
            <a:spLocks noChangeShapeType="1"/>
          </p:cNvSpPr>
          <p:nvPr/>
        </p:nvSpPr>
        <p:spPr bwMode="auto">
          <a:xfrm>
            <a:off x="684213" y="3500438"/>
            <a:ext cx="2592387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Text Box 18"/>
          <p:cNvSpPr txBox="1">
            <a:spLocks noChangeArrowheads="1"/>
          </p:cNvSpPr>
          <p:nvPr/>
        </p:nvSpPr>
        <p:spPr bwMode="auto">
          <a:xfrm>
            <a:off x="2843213" y="4437063"/>
            <a:ext cx="2093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basilaris</a:t>
            </a:r>
          </a:p>
        </p:txBody>
      </p:sp>
      <p:sp>
        <p:nvSpPr>
          <p:cNvPr id="23561" name="Text Box 19"/>
          <p:cNvSpPr txBox="1">
            <a:spLocks noChangeArrowheads="1"/>
          </p:cNvSpPr>
          <p:nvPr/>
        </p:nvSpPr>
        <p:spPr bwMode="auto">
          <a:xfrm>
            <a:off x="4787900" y="2565400"/>
            <a:ext cx="34274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membrana vestibularis Reissneri </a:t>
            </a:r>
          </a:p>
        </p:txBody>
      </p:sp>
      <p:sp>
        <p:nvSpPr>
          <p:cNvPr id="23562" name="Line 20"/>
          <p:cNvSpPr>
            <a:spLocks noChangeShapeType="1"/>
          </p:cNvSpPr>
          <p:nvPr/>
        </p:nvSpPr>
        <p:spPr bwMode="auto">
          <a:xfrm flipH="1">
            <a:off x="4140200" y="2781300"/>
            <a:ext cx="576263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3" name="Rectangle 22"/>
          <p:cNvSpPr>
            <a:spLocks noChangeArrowheads="1"/>
          </p:cNvSpPr>
          <p:nvPr/>
        </p:nvSpPr>
        <p:spPr bwMode="auto">
          <a:xfrm>
            <a:off x="3059113" y="115888"/>
            <a:ext cx="277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DUCTUS COCHLEARIS</a:t>
            </a:r>
            <a:r>
              <a:rPr lang="cs-CZ" altLang="en-US" sz="180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23564" name="Rectangle 23"/>
          <p:cNvSpPr>
            <a:spLocks noChangeArrowheads="1"/>
          </p:cNvSpPr>
          <p:nvPr/>
        </p:nvSpPr>
        <p:spPr bwMode="auto">
          <a:xfrm>
            <a:off x="0" y="3716338"/>
            <a:ext cx="23542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>
                <a:solidFill>
                  <a:srgbClr val="0066CC"/>
                </a:solidFill>
              </a:rPr>
              <a:t>organum spirale Corti</a:t>
            </a:r>
            <a:r>
              <a:rPr lang="cs-CZ" altLang="en-US" sz="1600">
                <a:solidFill>
                  <a:srgbClr val="0066CC"/>
                </a:solidFill>
              </a:rPr>
              <a:t> </a:t>
            </a:r>
          </a:p>
        </p:txBody>
      </p:sp>
      <p:sp>
        <p:nvSpPr>
          <p:cNvPr id="23565" name="Line 24"/>
          <p:cNvSpPr>
            <a:spLocks noChangeShapeType="1"/>
          </p:cNvSpPr>
          <p:nvPr/>
        </p:nvSpPr>
        <p:spPr bwMode="auto">
          <a:xfrm>
            <a:off x="2268538" y="3933825"/>
            <a:ext cx="1079500" cy="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8"/>
          <a:stretch/>
        </p:blipFill>
        <p:spPr>
          <a:xfrm>
            <a:off x="395536" y="1196752"/>
            <a:ext cx="8467460" cy="424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27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90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5457"/>
          <a:stretch>
            <a:fillRect/>
          </a:stretch>
        </p:blipFill>
        <p:spPr bwMode="auto">
          <a:xfrm>
            <a:off x="3059113" y="1412875"/>
            <a:ext cx="5148262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13"/>
          <p:cNvSpPr txBox="1">
            <a:spLocks noChangeArrowheads="1"/>
          </p:cNvSpPr>
          <p:nvPr/>
        </p:nvSpPr>
        <p:spPr bwMode="auto">
          <a:xfrm>
            <a:off x="611188" y="2924175"/>
            <a:ext cx="146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n. cochlearis</a:t>
            </a:r>
          </a:p>
        </p:txBody>
      </p:sp>
      <p:sp>
        <p:nvSpPr>
          <p:cNvPr id="24580" name="Text Box 14"/>
          <p:cNvSpPr txBox="1">
            <a:spLocks noChangeArrowheads="1"/>
          </p:cNvSpPr>
          <p:nvPr/>
        </p:nvSpPr>
        <p:spPr bwMode="auto">
          <a:xfrm>
            <a:off x="1906588" y="40767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ggl. vestibulare</a:t>
            </a:r>
          </a:p>
        </p:txBody>
      </p:sp>
      <p:sp>
        <p:nvSpPr>
          <p:cNvPr id="24581" name="Line 21"/>
          <p:cNvSpPr>
            <a:spLocks noChangeShapeType="1"/>
          </p:cNvSpPr>
          <p:nvPr/>
        </p:nvSpPr>
        <p:spPr bwMode="auto">
          <a:xfrm>
            <a:off x="2195513" y="3140075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2" name="Line 22"/>
          <p:cNvSpPr>
            <a:spLocks noChangeShapeType="1"/>
          </p:cNvSpPr>
          <p:nvPr/>
        </p:nvSpPr>
        <p:spPr bwMode="auto">
          <a:xfrm flipV="1">
            <a:off x="3348038" y="3500438"/>
            <a:ext cx="64770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24"/>
          <p:cNvSpPr txBox="1">
            <a:spLocks noChangeArrowheads="1"/>
          </p:cNvSpPr>
          <p:nvPr/>
        </p:nvSpPr>
        <p:spPr bwMode="auto">
          <a:xfrm>
            <a:off x="3635375" y="4005263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n. saccularis </a:t>
            </a:r>
          </a:p>
        </p:txBody>
      </p:sp>
      <p:sp>
        <p:nvSpPr>
          <p:cNvPr id="24584" name="Rectangle 25"/>
          <p:cNvSpPr>
            <a:spLocks noChangeArrowheads="1"/>
          </p:cNvSpPr>
          <p:nvPr/>
        </p:nvSpPr>
        <p:spPr bwMode="auto">
          <a:xfrm>
            <a:off x="3706813" y="1628775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n. utriculoampullaris </a:t>
            </a:r>
          </a:p>
        </p:txBody>
      </p:sp>
      <p:sp>
        <p:nvSpPr>
          <p:cNvPr id="24585" name="Rectangle 26"/>
          <p:cNvSpPr>
            <a:spLocks noChangeArrowheads="1"/>
          </p:cNvSpPr>
          <p:nvPr/>
        </p:nvSpPr>
        <p:spPr bwMode="auto">
          <a:xfrm>
            <a:off x="3851275" y="4546600"/>
            <a:ext cx="254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n. ampullae posterioris </a:t>
            </a:r>
          </a:p>
        </p:txBody>
      </p:sp>
      <p:sp>
        <p:nvSpPr>
          <p:cNvPr id="24586" name="Text Box 28"/>
          <p:cNvSpPr txBox="1">
            <a:spLocks noChangeArrowheads="1"/>
          </p:cNvSpPr>
          <p:nvPr/>
        </p:nvSpPr>
        <p:spPr bwMode="auto">
          <a:xfrm>
            <a:off x="611188" y="3284538"/>
            <a:ext cx="158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/>
              <a:t>n. vestibularis</a:t>
            </a:r>
          </a:p>
        </p:txBody>
      </p:sp>
      <p:sp>
        <p:nvSpPr>
          <p:cNvPr id="24587" name="Line 29"/>
          <p:cNvSpPr>
            <a:spLocks noChangeShapeType="1"/>
          </p:cNvSpPr>
          <p:nvPr/>
        </p:nvSpPr>
        <p:spPr bwMode="auto">
          <a:xfrm>
            <a:off x="2195513" y="3500438"/>
            <a:ext cx="1368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8" name="Line 30"/>
          <p:cNvSpPr>
            <a:spLocks noChangeShapeType="1"/>
          </p:cNvSpPr>
          <p:nvPr/>
        </p:nvSpPr>
        <p:spPr bwMode="auto">
          <a:xfrm flipV="1">
            <a:off x="4572000" y="3500438"/>
            <a:ext cx="21590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9" name="Line 31"/>
          <p:cNvSpPr>
            <a:spLocks noChangeShapeType="1"/>
          </p:cNvSpPr>
          <p:nvPr/>
        </p:nvSpPr>
        <p:spPr bwMode="auto">
          <a:xfrm flipV="1">
            <a:off x="5219700" y="4005263"/>
            <a:ext cx="0" cy="574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32"/>
          <p:cNvSpPr>
            <a:spLocks noChangeShapeType="1"/>
          </p:cNvSpPr>
          <p:nvPr/>
        </p:nvSpPr>
        <p:spPr bwMode="auto">
          <a:xfrm>
            <a:off x="5219700" y="1989138"/>
            <a:ext cx="0" cy="790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Text Box 27"/>
          <p:cNvSpPr txBox="1">
            <a:spLocks noChangeArrowheads="1"/>
          </p:cNvSpPr>
          <p:nvPr/>
        </p:nvSpPr>
        <p:spPr bwMode="auto">
          <a:xfrm>
            <a:off x="2627313" y="188913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NERVUS VESTIBULOCOCHLEARIS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47" name="Text Box 27"/>
          <p:cNvSpPr txBox="1">
            <a:spLocks noChangeArrowheads="1"/>
          </p:cNvSpPr>
          <p:nvPr/>
        </p:nvSpPr>
        <p:spPr bwMode="auto">
          <a:xfrm>
            <a:off x="2627313" y="44624"/>
            <a:ext cx="40544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NERVUS VESTIBULOCOCHLEARIS</a:t>
            </a:r>
          </a:p>
        </p:txBody>
      </p:sp>
      <p:pic>
        <p:nvPicPr>
          <p:cNvPr id="44048" name="Picture 16" descr="F:\Obrázky\Anatomie\22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13"/>
          <a:stretch/>
        </p:blipFill>
        <p:spPr bwMode="auto">
          <a:xfrm>
            <a:off x="5404268" y="3511480"/>
            <a:ext cx="3758567" cy="333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4" name="Picture 4" descr="90c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0" t="15457"/>
          <a:stretch>
            <a:fillRect/>
          </a:stretch>
        </p:blipFill>
        <p:spPr bwMode="auto">
          <a:xfrm>
            <a:off x="53182" y="521598"/>
            <a:ext cx="5148262" cy="3500438"/>
          </a:xfrm>
          <a:prstGeom prst="rect">
            <a:avLst/>
          </a:prstGeom>
          <a:ln>
            <a:noFill/>
          </a:ln>
          <a:scene3d>
            <a:camera prst="orthographicFront">
              <a:rot lat="0" lon="10800009" rev="19800000"/>
            </a:camera>
            <a:lightRig rig="threePt" dir="t"/>
          </a:scene3d>
        </p:spPr>
      </p:pic>
      <p:sp>
        <p:nvSpPr>
          <p:cNvPr id="44035" name="Text Box 13"/>
          <p:cNvSpPr txBox="1">
            <a:spLocks noChangeArrowheads="1"/>
          </p:cNvSpPr>
          <p:nvPr/>
        </p:nvSpPr>
        <p:spPr bwMode="auto">
          <a:xfrm>
            <a:off x="5897114" y="3194572"/>
            <a:ext cx="14668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cochlearis</a:t>
            </a:r>
            <a:endParaRPr lang="cs-CZ" altLang="en-US" sz="1800" dirty="0"/>
          </a:p>
        </p:txBody>
      </p:sp>
      <p:sp>
        <p:nvSpPr>
          <p:cNvPr id="44036" name="Text Box 14"/>
          <p:cNvSpPr txBox="1">
            <a:spLocks noChangeArrowheads="1"/>
          </p:cNvSpPr>
          <p:nvPr/>
        </p:nvSpPr>
        <p:spPr bwMode="auto">
          <a:xfrm>
            <a:off x="1198735" y="4811130"/>
            <a:ext cx="2916248" cy="369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 err="1"/>
              <a:t>ggl</a:t>
            </a:r>
            <a:r>
              <a:rPr lang="cs-CZ" altLang="en-US" sz="1800" dirty="0"/>
              <a:t>. </a:t>
            </a:r>
            <a:r>
              <a:rPr lang="cs-CZ" altLang="en-US" sz="1800" dirty="0" err="1" smtClean="0"/>
              <a:t>vestibulare</a:t>
            </a:r>
            <a:r>
              <a:rPr lang="cs-CZ" altLang="en-US" sz="1800" dirty="0" smtClean="0"/>
              <a:t> sup. et </a:t>
            </a:r>
            <a:r>
              <a:rPr lang="cs-CZ" altLang="en-US" sz="1800" dirty="0" err="1" smtClean="0"/>
              <a:t>inf</a:t>
            </a:r>
            <a:r>
              <a:rPr lang="cs-CZ" altLang="en-US" sz="1800" dirty="0" smtClean="0"/>
              <a:t>.</a:t>
            </a:r>
            <a:endParaRPr lang="cs-CZ" altLang="en-US" sz="1800" dirty="0"/>
          </a:p>
        </p:txBody>
      </p:sp>
      <p:sp>
        <p:nvSpPr>
          <p:cNvPr id="44037" name="Line 21"/>
          <p:cNvSpPr>
            <a:spLocks noChangeShapeType="1"/>
          </p:cNvSpPr>
          <p:nvPr/>
        </p:nvSpPr>
        <p:spPr bwMode="auto">
          <a:xfrm>
            <a:off x="4755305" y="3428505"/>
            <a:ext cx="11525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/>
            <a:tailEnd type="none" w="med" len="med"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39" name="Text Box 24"/>
          <p:cNvSpPr txBox="1">
            <a:spLocks noChangeArrowheads="1"/>
          </p:cNvSpPr>
          <p:nvPr/>
        </p:nvSpPr>
        <p:spPr bwMode="auto">
          <a:xfrm>
            <a:off x="2131806" y="3844243"/>
            <a:ext cx="1517650" cy="3667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saccularis</a:t>
            </a:r>
            <a:r>
              <a:rPr lang="cs-CZ" altLang="en-US" sz="1800" dirty="0"/>
              <a:t> </a:t>
            </a:r>
          </a:p>
        </p:txBody>
      </p:sp>
      <p:sp>
        <p:nvSpPr>
          <p:cNvPr id="44040" name="Rectangle 25"/>
          <p:cNvSpPr>
            <a:spLocks noChangeArrowheads="1"/>
          </p:cNvSpPr>
          <p:nvPr/>
        </p:nvSpPr>
        <p:spPr bwMode="auto">
          <a:xfrm>
            <a:off x="3725415" y="974055"/>
            <a:ext cx="22796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utriculoampullaris</a:t>
            </a:r>
            <a:r>
              <a:rPr lang="cs-CZ" altLang="en-US" sz="1800" dirty="0"/>
              <a:t> </a:t>
            </a:r>
          </a:p>
        </p:txBody>
      </p:sp>
      <p:sp>
        <p:nvSpPr>
          <p:cNvPr id="44041" name="Rectangle 26"/>
          <p:cNvSpPr>
            <a:spLocks noChangeArrowheads="1"/>
          </p:cNvSpPr>
          <p:nvPr/>
        </p:nvSpPr>
        <p:spPr bwMode="auto">
          <a:xfrm>
            <a:off x="110509" y="4173222"/>
            <a:ext cx="2546350" cy="3667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ampullae</a:t>
            </a:r>
            <a:r>
              <a:rPr lang="cs-CZ" altLang="en-US" sz="1800" dirty="0"/>
              <a:t> </a:t>
            </a:r>
            <a:r>
              <a:rPr lang="cs-CZ" altLang="en-US" sz="1800" dirty="0" err="1"/>
              <a:t>posterioris</a:t>
            </a:r>
            <a:r>
              <a:rPr lang="cs-CZ" altLang="en-US" sz="1800" dirty="0"/>
              <a:t> </a:t>
            </a:r>
          </a:p>
        </p:txBody>
      </p:sp>
      <p:sp>
        <p:nvSpPr>
          <p:cNvPr id="44042" name="Text Box 28"/>
          <p:cNvSpPr txBox="1">
            <a:spLocks noChangeArrowheads="1"/>
          </p:cNvSpPr>
          <p:nvPr/>
        </p:nvSpPr>
        <p:spPr bwMode="auto">
          <a:xfrm>
            <a:off x="3964730" y="4405007"/>
            <a:ext cx="1581150" cy="36671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2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dirty="0"/>
              <a:t>n. </a:t>
            </a:r>
            <a:r>
              <a:rPr lang="cs-CZ" altLang="en-US" sz="1800" dirty="0" err="1"/>
              <a:t>vestibularis</a:t>
            </a:r>
            <a:endParaRPr lang="cs-CZ" altLang="en-US" sz="1800" dirty="0"/>
          </a:p>
        </p:txBody>
      </p:sp>
      <p:sp>
        <p:nvSpPr>
          <p:cNvPr id="44046" name="Line 32"/>
          <p:cNvSpPr>
            <a:spLocks noChangeShapeType="1"/>
          </p:cNvSpPr>
          <p:nvPr/>
        </p:nvSpPr>
        <p:spPr bwMode="auto">
          <a:xfrm flipH="1">
            <a:off x="3209767" y="1340769"/>
            <a:ext cx="318599" cy="9477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orthographicFront">
              <a:rot lat="22" lon="0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Line 31"/>
          <p:cNvSpPr>
            <a:spLocks noChangeShapeType="1"/>
          </p:cNvSpPr>
          <p:nvPr/>
        </p:nvSpPr>
        <p:spPr bwMode="auto">
          <a:xfrm flipV="1">
            <a:off x="3873444" y="3473633"/>
            <a:ext cx="0" cy="13374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scene3d>
            <a:camera prst="orthographicFront">
              <a:rot lat="22" lon="10800009" rev="21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5" name="Přímá spojnice se šipkou 4"/>
          <p:cNvCxnSpPr/>
          <p:nvPr/>
        </p:nvCxnSpPr>
        <p:spPr>
          <a:xfrm flipH="1" flipV="1">
            <a:off x="4283968" y="3645024"/>
            <a:ext cx="471337" cy="759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/>
          <p:nvPr/>
        </p:nvCxnSpPr>
        <p:spPr>
          <a:xfrm flipV="1">
            <a:off x="3142595" y="2954775"/>
            <a:ext cx="1" cy="8463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V="1">
            <a:off x="1331640" y="3152268"/>
            <a:ext cx="1080121" cy="9901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8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2.bp.blogspot.com/_ZWqgYBROGHw/TQfHU45T-II/AAAAAAAAB_M/C41WYO69fXk/s1600/20080324-normal-eardrum-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1" y="921929"/>
            <a:ext cx="387793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www.londonentclinic.com/wp-content/uploads/2012/09/CSOM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19450"/>
            <a:ext cx="3810000" cy="376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4192835" y="1498688"/>
            <a:ext cx="2287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prominentia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endParaRPr lang="cs-CZ" altLang="en-US" sz="1600" b="1" dirty="0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 flipH="1">
            <a:off x="2820177" y="1786025"/>
            <a:ext cx="1306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4192835" y="1786025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(</a:t>
            </a:r>
            <a:r>
              <a:rPr lang="cs-CZ" altLang="en-US" sz="1600" b="1" dirty="0" err="1"/>
              <a:t>processus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lateralis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mallei</a:t>
            </a:r>
            <a:r>
              <a:rPr lang="cs-CZ" altLang="en-US" sz="1600" b="1" dirty="0"/>
              <a:t>) 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064788" y="4666345"/>
            <a:ext cx="3406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/>
              <a:t>světelný reflex (</a:t>
            </a:r>
            <a:r>
              <a:rPr lang="cs-CZ" altLang="en-US" sz="1600" b="1" dirty="0" err="1"/>
              <a:t>trigonum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Woodi</a:t>
            </a:r>
            <a:r>
              <a:rPr lang="cs-CZ" altLang="en-US" sz="1600" b="1" dirty="0"/>
              <a:t>) </a:t>
            </a:r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 flipH="1" flipV="1">
            <a:off x="2920575" y="2938153"/>
            <a:ext cx="0" cy="1584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28945" y="223335"/>
            <a:ext cx="254909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plica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</a:t>
            </a:r>
            <a:r>
              <a:rPr lang="cs-CZ" altLang="en-US" sz="1600" b="1" dirty="0" err="1" smtClean="0"/>
              <a:t>posterior</a:t>
            </a:r>
            <a:endParaRPr lang="cs-CZ" altLang="en-US" sz="1600" b="1" dirty="0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4419397" y="2181263"/>
            <a:ext cx="28543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 dirty="0" err="1"/>
              <a:t>stria</a:t>
            </a:r>
            <a:r>
              <a:rPr lang="cs-CZ" altLang="en-US" sz="1600" b="1" dirty="0"/>
              <a:t> </a:t>
            </a:r>
            <a:r>
              <a:rPr lang="cs-CZ" altLang="en-US" sz="1600" b="1" dirty="0" err="1"/>
              <a:t>mallearis</a:t>
            </a:r>
            <a:r>
              <a:rPr lang="cs-CZ" altLang="en-US" sz="1600" b="1" dirty="0"/>
              <a:t> (</a:t>
            </a:r>
            <a:r>
              <a:rPr lang="cs-CZ" altLang="en-US" sz="1600" b="1" dirty="0" err="1"/>
              <a:t>manubrium</a:t>
            </a:r>
            <a:r>
              <a:rPr lang="cs-CZ" altLang="en-US" sz="1600" b="1" dirty="0"/>
              <a:t>)</a:t>
            </a:r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flipH="1" flipV="1">
            <a:off x="2768174" y="2122575"/>
            <a:ext cx="1566508" cy="226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 flipH="1">
            <a:off x="2102436" y="561889"/>
            <a:ext cx="0" cy="151216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0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3492500" y="260350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CAVITAS TYMPANI</a:t>
            </a:r>
          </a:p>
        </p:txBody>
      </p:sp>
      <p:grpSp>
        <p:nvGrpSpPr>
          <p:cNvPr id="4099" name="Group 14"/>
          <p:cNvGrpSpPr>
            <a:grpSpLocks/>
          </p:cNvGrpSpPr>
          <p:nvPr/>
        </p:nvGrpSpPr>
        <p:grpSpPr bwMode="auto">
          <a:xfrm>
            <a:off x="4356100" y="1484313"/>
            <a:ext cx="3816350" cy="4032250"/>
            <a:chOff x="1791" y="935"/>
            <a:chExt cx="2404" cy="2540"/>
          </a:xfrm>
        </p:grpSpPr>
        <p:sp>
          <p:nvSpPr>
            <p:cNvPr id="4122" name="AutoShape 5"/>
            <p:cNvSpPr>
              <a:spLocks noChangeArrowheads="1"/>
            </p:cNvSpPr>
            <p:nvPr/>
          </p:nvSpPr>
          <p:spPr bwMode="auto">
            <a:xfrm>
              <a:off x="1791" y="935"/>
              <a:ext cx="2404" cy="2540"/>
            </a:xfrm>
            <a:prstGeom prst="cube">
              <a:avLst>
                <a:gd name="adj" fmla="val 25000"/>
              </a:avLst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4123" name="Line 7"/>
            <p:cNvSpPr>
              <a:spLocks noChangeShapeType="1"/>
            </p:cNvSpPr>
            <p:nvPr/>
          </p:nvSpPr>
          <p:spPr bwMode="auto">
            <a:xfrm>
              <a:off x="2381" y="935"/>
              <a:ext cx="0" cy="19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Line 8"/>
            <p:cNvSpPr>
              <a:spLocks noChangeShapeType="1"/>
            </p:cNvSpPr>
            <p:nvPr/>
          </p:nvSpPr>
          <p:spPr bwMode="auto">
            <a:xfrm flipV="1">
              <a:off x="1791" y="2886"/>
              <a:ext cx="590" cy="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Line 9"/>
            <p:cNvSpPr>
              <a:spLocks noChangeShapeType="1"/>
            </p:cNvSpPr>
            <p:nvPr/>
          </p:nvSpPr>
          <p:spPr bwMode="auto">
            <a:xfrm flipH="1">
              <a:off x="2381" y="2886"/>
              <a:ext cx="18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00" name="Group 34"/>
          <p:cNvGrpSpPr>
            <a:grpSpLocks/>
          </p:cNvGrpSpPr>
          <p:nvPr/>
        </p:nvGrpSpPr>
        <p:grpSpPr bwMode="auto">
          <a:xfrm>
            <a:off x="179388" y="2451100"/>
            <a:ext cx="3676650" cy="609600"/>
            <a:chOff x="113" y="400"/>
            <a:chExt cx="2316" cy="384"/>
          </a:xfrm>
        </p:grpSpPr>
        <p:sp>
          <p:nvSpPr>
            <p:cNvPr id="4120" name="Rectangle 15"/>
            <p:cNvSpPr>
              <a:spLocks noChangeArrowheads="1"/>
            </p:cNvSpPr>
            <p:nvPr/>
          </p:nvSpPr>
          <p:spPr bwMode="auto">
            <a:xfrm>
              <a:off x="113" y="400"/>
              <a:ext cx="10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jugularis</a:t>
              </a:r>
            </a:p>
          </p:txBody>
        </p:sp>
        <p:sp>
          <p:nvSpPr>
            <p:cNvPr id="4121" name="Rectangle 17"/>
            <p:cNvSpPr>
              <a:spLocks noChangeArrowheads="1"/>
            </p:cNvSpPr>
            <p:nvPr/>
          </p:nvSpPr>
          <p:spPr bwMode="auto">
            <a:xfrm>
              <a:off x="158" y="572"/>
              <a:ext cx="22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apertura externa canaliculi tympanici</a:t>
              </a:r>
            </a:p>
          </p:txBody>
        </p:sp>
      </p:grpSp>
      <p:grpSp>
        <p:nvGrpSpPr>
          <p:cNvPr id="4101" name="Group 35"/>
          <p:cNvGrpSpPr>
            <a:grpSpLocks/>
          </p:cNvGrpSpPr>
          <p:nvPr/>
        </p:nvGrpSpPr>
        <p:grpSpPr bwMode="auto">
          <a:xfrm>
            <a:off x="179388" y="3119438"/>
            <a:ext cx="3470275" cy="611187"/>
            <a:chOff x="113" y="808"/>
            <a:chExt cx="2186" cy="385"/>
          </a:xfrm>
        </p:grpSpPr>
        <p:sp>
          <p:nvSpPr>
            <p:cNvPr id="4118" name="Rectangle 18"/>
            <p:cNvSpPr>
              <a:spLocks noChangeArrowheads="1"/>
            </p:cNvSpPr>
            <p:nvPr/>
          </p:nvSpPr>
          <p:spPr bwMode="auto">
            <a:xfrm>
              <a:off x="113" y="808"/>
              <a:ext cx="127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tegmentalis </a:t>
              </a:r>
            </a:p>
          </p:txBody>
        </p:sp>
        <p:sp>
          <p:nvSpPr>
            <p:cNvPr id="4119" name="Rectangle 19"/>
            <p:cNvSpPr>
              <a:spLocks noChangeArrowheads="1"/>
            </p:cNvSpPr>
            <p:nvPr/>
          </p:nvSpPr>
          <p:spPr bwMode="auto">
            <a:xfrm>
              <a:off x="113" y="981"/>
              <a:ext cx="21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hiatus canalis nervi petrosi minoris </a:t>
              </a:r>
            </a:p>
          </p:txBody>
        </p:sp>
      </p:grpSp>
      <p:grpSp>
        <p:nvGrpSpPr>
          <p:cNvPr id="4102" name="Group 36"/>
          <p:cNvGrpSpPr>
            <a:grpSpLocks/>
          </p:cNvGrpSpPr>
          <p:nvPr/>
        </p:nvGrpSpPr>
        <p:grpSpPr bwMode="auto">
          <a:xfrm>
            <a:off x="179388" y="3790950"/>
            <a:ext cx="3744912" cy="1377950"/>
            <a:chOff x="113" y="1307"/>
            <a:chExt cx="2359" cy="868"/>
          </a:xfrm>
        </p:grpSpPr>
        <p:sp>
          <p:nvSpPr>
            <p:cNvPr id="4113" name="Rectangle 20"/>
            <p:cNvSpPr>
              <a:spLocks noChangeArrowheads="1"/>
            </p:cNvSpPr>
            <p:nvPr/>
          </p:nvSpPr>
          <p:spPr bwMode="auto">
            <a:xfrm>
              <a:off x="113" y="1307"/>
              <a:ext cx="11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caroticus</a:t>
              </a:r>
              <a:r>
                <a:rPr lang="cs-CZ" altLang="en-US" sz="1600"/>
                <a:t> </a:t>
              </a:r>
            </a:p>
          </p:txBody>
        </p:sp>
        <p:sp>
          <p:nvSpPr>
            <p:cNvPr id="4114" name="Rectangle 21"/>
            <p:cNvSpPr>
              <a:spLocks noChangeArrowheads="1"/>
            </p:cNvSpPr>
            <p:nvPr/>
          </p:nvSpPr>
          <p:spPr bwMode="auto">
            <a:xfrm>
              <a:off x="113" y="1480"/>
              <a:ext cx="17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canaliculi caroticotympanici </a:t>
              </a:r>
            </a:p>
          </p:txBody>
        </p:sp>
        <p:sp>
          <p:nvSpPr>
            <p:cNvPr id="4115" name="Rectangle 22"/>
            <p:cNvSpPr>
              <a:spLocks noChangeArrowheads="1"/>
            </p:cNvSpPr>
            <p:nvPr/>
          </p:nvSpPr>
          <p:spPr bwMode="auto">
            <a:xfrm>
              <a:off x="113" y="1616"/>
              <a:ext cx="159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canalis musculotubarius </a:t>
              </a:r>
            </a:p>
          </p:txBody>
        </p:sp>
        <p:sp>
          <p:nvSpPr>
            <p:cNvPr id="4116" name="Rectangle 23"/>
            <p:cNvSpPr>
              <a:spLocks noChangeArrowheads="1"/>
            </p:cNvSpPr>
            <p:nvPr/>
          </p:nvSpPr>
          <p:spPr bwMode="auto">
            <a:xfrm>
              <a:off x="280" y="1788"/>
              <a:ext cx="21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musculi tensori tympani </a:t>
              </a:r>
            </a:p>
          </p:txBody>
        </p:sp>
        <p:sp>
          <p:nvSpPr>
            <p:cNvPr id="4117" name="Rectangle 24"/>
            <p:cNvSpPr>
              <a:spLocks noChangeArrowheads="1"/>
            </p:cNvSpPr>
            <p:nvPr/>
          </p:nvSpPr>
          <p:spPr bwMode="auto">
            <a:xfrm>
              <a:off x="280" y="1963"/>
              <a:ext cx="172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i="1"/>
                <a:t>semicanalis tubae auditivae </a:t>
              </a:r>
            </a:p>
          </p:txBody>
        </p:sp>
      </p:grpSp>
      <p:grpSp>
        <p:nvGrpSpPr>
          <p:cNvPr id="4103" name="Group 39"/>
          <p:cNvGrpSpPr>
            <a:grpSpLocks/>
          </p:cNvGrpSpPr>
          <p:nvPr/>
        </p:nvGrpSpPr>
        <p:grpSpPr bwMode="auto">
          <a:xfrm>
            <a:off x="179388" y="1404938"/>
            <a:ext cx="2162175" cy="985837"/>
            <a:chOff x="340" y="845"/>
            <a:chExt cx="1362" cy="621"/>
          </a:xfrm>
        </p:grpSpPr>
        <p:sp>
          <p:nvSpPr>
            <p:cNvPr id="4108" name="Rectangle 29"/>
            <p:cNvSpPr>
              <a:spLocks noChangeArrowheads="1"/>
            </p:cNvSpPr>
            <p:nvPr/>
          </p:nvSpPr>
          <p:spPr bwMode="auto">
            <a:xfrm>
              <a:off x="340" y="1117"/>
              <a:ext cx="119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fenestra vestibuli </a:t>
              </a:r>
            </a:p>
          </p:txBody>
        </p:sp>
        <p:grpSp>
          <p:nvGrpSpPr>
            <p:cNvPr id="4109" name="Group 37"/>
            <p:cNvGrpSpPr>
              <a:grpSpLocks/>
            </p:cNvGrpSpPr>
            <p:nvPr/>
          </p:nvGrpSpPr>
          <p:grpSpPr bwMode="auto">
            <a:xfrm>
              <a:off x="340" y="845"/>
              <a:ext cx="1362" cy="621"/>
              <a:chOff x="158" y="2205"/>
              <a:chExt cx="1362" cy="621"/>
            </a:xfrm>
          </p:grpSpPr>
          <p:sp>
            <p:nvSpPr>
              <p:cNvPr id="4110" name="Rectangle 26"/>
              <p:cNvSpPr>
                <a:spLocks noChangeArrowheads="1"/>
              </p:cNvSpPr>
              <p:nvPr/>
            </p:nvSpPr>
            <p:spPr bwMode="auto">
              <a:xfrm>
                <a:off x="158" y="2205"/>
                <a:ext cx="1362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 b="1"/>
                  <a:t>paries labyrinthicus </a:t>
                </a:r>
              </a:p>
            </p:txBody>
          </p:sp>
          <p:sp>
            <p:nvSpPr>
              <p:cNvPr id="4111" name="Rectangle 27"/>
              <p:cNvSpPr>
                <a:spLocks noChangeArrowheads="1"/>
              </p:cNvSpPr>
              <p:nvPr/>
            </p:nvSpPr>
            <p:spPr bwMode="auto">
              <a:xfrm>
                <a:off x="159" y="2356"/>
                <a:ext cx="10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promontorium </a:t>
                </a:r>
              </a:p>
            </p:txBody>
          </p:sp>
          <p:sp>
            <p:nvSpPr>
              <p:cNvPr id="4112" name="Rectangle 30"/>
              <p:cNvSpPr>
                <a:spLocks noChangeArrowheads="1"/>
              </p:cNvSpPr>
              <p:nvPr/>
            </p:nvSpPr>
            <p:spPr bwMode="auto">
              <a:xfrm>
                <a:off x="159" y="2614"/>
                <a:ext cx="1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600"/>
                  <a:t>- fenestra cochleae </a:t>
                </a:r>
              </a:p>
            </p:txBody>
          </p:sp>
        </p:grpSp>
      </p:grpSp>
      <p:grpSp>
        <p:nvGrpSpPr>
          <p:cNvPr id="4104" name="Group 38"/>
          <p:cNvGrpSpPr>
            <a:grpSpLocks/>
          </p:cNvGrpSpPr>
          <p:nvPr/>
        </p:nvGrpSpPr>
        <p:grpSpPr bwMode="auto">
          <a:xfrm>
            <a:off x="179388" y="5229225"/>
            <a:ext cx="2163762" cy="576263"/>
            <a:chOff x="158" y="2886"/>
            <a:chExt cx="1363" cy="363"/>
          </a:xfrm>
        </p:grpSpPr>
        <p:sp>
          <p:nvSpPr>
            <p:cNvPr id="4106" name="Rectangle 31"/>
            <p:cNvSpPr>
              <a:spLocks noChangeArrowheads="1"/>
            </p:cNvSpPr>
            <p:nvPr/>
          </p:nvSpPr>
          <p:spPr bwMode="auto">
            <a:xfrm>
              <a:off x="204" y="2886"/>
              <a:ext cx="127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 b="1"/>
                <a:t>paries mastoideus </a:t>
              </a:r>
            </a:p>
          </p:txBody>
        </p:sp>
        <p:sp>
          <p:nvSpPr>
            <p:cNvPr id="4107" name="Rectangle 32"/>
            <p:cNvSpPr>
              <a:spLocks noChangeArrowheads="1"/>
            </p:cNvSpPr>
            <p:nvPr/>
          </p:nvSpPr>
          <p:spPr bwMode="auto">
            <a:xfrm>
              <a:off x="158" y="3037"/>
              <a:ext cx="13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600"/>
                <a:t>- antrum mastoideum </a:t>
              </a:r>
            </a:p>
          </p:txBody>
        </p:sp>
      </p:grpSp>
      <p:sp>
        <p:nvSpPr>
          <p:cNvPr id="4105" name="Rectangle 33"/>
          <p:cNvSpPr>
            <a:spLocks noChangeArrowheads="1"/>
          </p:cNvSpPr>
          <p:nvPr/>
        </p:nvSpPr>
        <p:spPr bwMode="auto">
          <a:xfrm>
            <a:off x="179388" y="765175"/>
            <a:ext cx="23288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 b="1"/>
              <a:t>paries membranaceus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600"/>
              <a:t>- bubínek</a:t>
            </a:r>
            <a:r>
              <a:rPr lang="cs-CZ" altLang="en-US" sz="16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5376013" y="188169"/>
            <a:ext cx="2279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rgbClr val="800000"/>
                </a:solidFill>
              </a:rPr>
              <a:t>CAVITAS TYMPANI</a:t>
            </a:r>
          </a:p>
        </p:txBody>
      </p:sp>
      <p:grpSp>
        <p:nvGrpSpPr>
          <p:cNvPr id="73728" name="Skupina 73727"/>
          <p:cNvGrpSpPr/>
          <p:nvPr/>
        </p:nvGrpSpPr>
        <p:grpSpPr>
          <a:xfrm>
            <a:off x="-108520" y="371526"/>
            <a:ext cx="7254044" cy="6369842"/>
            <a:chOff x="630325" y="72232"/>
            <a:chExt cx="7254044" cy="6369842"/>
          </a:xfrm>
        </p:grpSpPr>
        <p:pic>
          <p:nvPicPr>
            <p:cNvPr id="73730" name="Picture 2" descr="http://i65.photobucket.com/albums/h230/sleepy_yuci/e-learning/Ear/06Boundariesofthemiddleea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1412776"/>
              <a:ext cx="5819775" cy="4619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2271464" y="766540"/>
              <a:ext cx="1185863" cy="43021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prominentia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c.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semicirc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. lat.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6" name="Obdélník 5"/>
            <p:cNvSpPr/>
            <p:nvPr/>
          </p:nvSpPr>
          <p:spPr>
            <a:xfrm>
              <a:off x="2987824" y="72232"/>
              <a:ext cx="1576388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hiatus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canalis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nervi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petrosi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minoris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7" name="Ovál 6"/>
            <p:cNvSpPr/>
            <p:nvPr/>
          </p:nvSpPr>
          <p:spPr>
            <a:xfrm>
              <a:off x="3485485" y="1943101"/>
              <a:ext cx="133350" cy="920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" name="Obdélník 1"/>
            <p:cNvSpPr/>
            <p:nvPr/>
          </p:nvSpPr>
          <p:spPr>
            <a:xfrm>
              <a:off x="899592" y="1196752"/>
              <a:ext cx="46805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3563888" y="1340768"/>
              <a:ext cx="79208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1051992" y="1349152"/>
              <a:ext cx="9277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630325" y="1340768"/>
              <a:ext cx="1296144" cy="45116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 12"/>
            <p:cNvSpPr/>
            <p:nvPr/>
          </p:nvSpPr>
          <p:spPr>
            <a:xfrm>
              <a:off x="1469219" y="5852381"/>
              <a:ext cx="4680520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bdélník 13"/>
            <p:cNvSpPr/>
            <p:nvPr/>
          </p:nvSpPr>
          <p:spPr>
            <a:xfrm>
              <a:off x="3959933" y="5229199"/>
              <a:ext cx="3924436" cy="6231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 14"/>
            <p:cNvSpPr/>
            <p:nvPr/>
          </p:nvSpPr>
          <p:spPr>
            <a:xfrm>
              <a:off x="5256077" y="1844043"/>
              <a:ext cx="1332148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bdélník 15"/>
            <p:cNvSpPr/>
            <p:nvPr/>
          </p:nvSpPr>
          <p:spPr>
            <a:xfrm>
              <a:off x="5616118" y="3479800"/>
              <a:ext cx="1230918" cy="5252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ovéPole 3"/>
            <p:cNvSpPr txBox="1">
              <a:spLocks noChangeArrowheads="1"/>
            </p:cNvSpPr>
            <p:nvPr/>
          </p:nvSpPr>
          <p:spPr bwMode="auto">
            <a:xfrm>
              <a:off x="1835696" y="1196752"/>
              <a:ext cx="1028700" cy="431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 err="1">
                  <a:cs typeface="Times New Roman" pitchFamily="18" charset="0"/>
                </a:rPr>
                <a:t>prominentia</a:t>
              </a:r>
              <a:r>
                <a:rPr lang="cs-CZ" altLang="en-US" sz="1100" b="1" dirty="0">
                  <a:cs typeface="Times New Roman" pitchFamily="18" charset="0"/>
                </a:rPr>
                <a:t>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c. n. </a:t>
              </a:r>
              <a:r>
                <a:rPr lang="cs-CZ" altLang="en-US" sz="1100" b="1" dirty="0" err="1">
                  <a:cs typeface="Times New Roman" pitchFamily="18" charset="0"/>
                </a:rPr>
                <a:t>facialis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cxnSp>
          <p:nvCxnSpPr>
            <p:cNvPr id="17" name="Přímá spojnice 16"/>
            <p:cNvCxnSpPr/>
            <p:nvPr/>
          </p:nvCxnSpPr>
          <p:spPr>
            <a:xfrm flipV="1">
              <a:off x="3185846" y="1124744"/>
              <a:ext cx="0" cy="8993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bdélník 23"/>
            <p:cNvSpPr/>
            <p:nvPr/>
          </p:nvSpPr>
          <p:spPr>
            <a:xfrm rot="16200000">
              <a:off x="3081090" y="993775"/>
              <a:ext cx="1149350" cy="2619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promontorium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25" name="Obdélník 24"/>
            <p:cNvSpPr/>
            <p:nvPr/>
          </p:nvSpPr>
          <p:spPr>
            <a:xfrm>
              <a:off x="4425206" y="1334418"/>
              <a:ext cx="1265237" cy="26035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tegmen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6" name="Obdélník 25"/>
            <p:cNvSpPr/>
            <p:nvPr/>
          </p:nvSpPr>
          <p:spPr>
            <a:xfrm>
              <a:off x="5334745" y="1942145"/>
              <a:ext cx="1395412" cy="26193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m. tensor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7" name="Obdélník 26"/>
            <p:cNvSpPr/>
            <p:nvPr/>
          </p:nvSpPr>
          <p:spPr>
            <a:xfrm>
              <a:off x="5652120" y="2492896"/>
              <a:ext cx="1296144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cs-CZ" sz="800" b="1" dirty="0" smtClean="0">
                  <a:latin typeface="+mn-lt"/>
                  <a:ea typeface="Times New Roman" panose="02020603050405020304" pitchFamily="18" charset="0"/>
                </a:rPr>
                <a:t>tuba </a:t>
              </a:r>
              <a:r>
                <a:rPr lang="cs-CZ" sz="800" b="1" dirty="0" err="1" smtClean="0">
                  <a:latin typeface="+mn-lt"/>
                  <a:ea typeface="Times New Roman" panose="02020603050405020304" pitchFamily="18" charset="0"/>
                </a:rPr>
                <a:t>auditiva</a:t>
              </a:r>
              <a:endParaRPr lang="en-US" sz="8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8" name="Obdélník 27"/>
            <p:cNvSpPr/>
            <p:nvPr/>
          </p:nvSpPr>
          <p:spPr>
            <a:xfrm>
              <a:off x="5334745" y="3611463"/>
              <a:ext cx="1639887" cy="26193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nn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. </a:t>
              </a: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caroticotympanici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29" name="Obdélník 28"/>
            <p:cNvSpPr/>
            <p:nvPr/>
          </p:nvSpPr>
          <p:spPr>
            <a:xfrm>
              <a:off x="2404598" y="4914910"/>
              <a:ext cx="781248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eaLnBrk="1" hangingPunct="1">
                <a:defRPr/>
              </a:pPr>
              <a:r>
                <a:rPr lang="cs-CZ" sz="1000" b="1" dirty="0" err="1">
                  <a:latin typeface="+mn-lt"/>
                  <a:ea typeface="Times New Roman" panose="02020603050405020304" pitchFamily="18" charset="0"/>
                </a:rPr>
                <a:t>fenestra</a:t>
              </a:r>
              <a:r>
                <a:rPr lang="cs-CZ" sz="10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000" b="1" dirty="0" err="1">
                  <a:latin typeface="+mn-lt"/>
                  <a:ea typeface="Times New Roman" panose="02020603050405020304" pitchFamily="18" charset="0"/>
                </a:rPr>
                <a:t>cochleae</a:t>
              </a:r>
              <a:r>
                <a:rPr lang="cs-CZ" sz="1000" b="1" dirty="0">
                  <a:latin typeface="+mn-lt"/>
                  <a:ea typeface="Times New Roman" panose="02020603050405020304" pitchFamily="18" charset="0"/>
                </a:rPr>
                <a:t> </a:t>
              </a:r>
              <a:endParaRPr lang="en-US" sz="1000" dirty="0">
                <a:latin typeface="+mn-lt"/>
              </a:endParaRPr>
            </a:p>
          </p:txBody>
        </p:sp>
        <p:sp>
          <p:nvSpPr>
            <p:cNvPr id="30" name="TextovéPole 17"/>
            <p:cNvSpPr txBox="1">
              <a:spLocks noChangeArrowheads="1"/>
            </p:cNvSpPr>
            <p:nvPr/>
          </p:nvSpPr>
          <p:spPr bwMode="auto">
            <a:xfrm rot="2650784">
              <a:off x="3855923" y="5662255"/>
              <a:ext cx="839787" cy="26193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v. jug. </a:t>
              </a:r>
              <a:r>
                <a:rPr lang="cs-CZ" altLang="en-US" sz="1100" b="1" dirty="0" err="1">
                  <a:cs typeface="Times New Roman" pitchFamily="18" charset="0"/>
                </a:rPr>
                <a:t>int</a:t>
              </a:r>
              <a:r>
                <a:rPr lang="cs-CZ" altLang="en-US" sz="1100" b="1" dirty="0">
                  <a:cs typeface="Times New Roman" pitchFamily="18" charset="0"/>
                </a:rPr>
                <a:t>.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sp>
          <p:nvSpPr>
            <p:cNvPr id="31" name="TextovéPole 18"/>
            <p:cNvSpPr txBox="1">
              <a:spLocks noChangeArrowheads="1"/>
            </p:cNvSpPr>
            <p:nvPr/>
          </p:nvSpPr>
          <p:spPr bwMode="auto">
            <a:xfrm rot="2726592">
              <a:off x="3919861" y="5530849"/>
              <a:ext cx="1562100" cy="260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100" b="1" dirty="0">
                  <a:cs typeface="Times New Roman" pitchFamily="18" charset="0"/>
                </a:rPr>
                <a:t>n. </a:t>
              </a:r>
              <a:r>
                <a:rPr lang="cs-CZ" altLang="en-US" sz="1100" b="1" dirty="0" err="1">
                  <a:cs typeface="Times New Roman" pitchFamily="18" charset="0"/>
                </a:rPr>
                <a:t>tympanicus</a:t>
              </a:r>
              <a:r>
                <a:rPr lang="cs-CZ" altLang="en-US" sz="1100" b="1" dirty="0">
                  <a:cs typeface="Times New Roman" pitchFamily="18" charset="0"/>
                </a:rPr>
                <a:t> (</a:t>
              </a:r>
              <a:r>
                <a:rPr lang="cs-CZ" altLang="en-US" sz="1100" b="1" dirty="0" err="1">
                  <a:cs typeface="Times New Roman" pitchFamily="18" charset="0"/>
                </a:rPr>
                <a:t>n.IX</a:t>
              </a:r>
              <a:r>
                <a:rPr lang="cs-CZ" altLang="en-US" sz="1100" b="1" dirty="0">
                  <a:cs typeface="Times New Roman" pitchFamily="18" charset="0"/>
                </a:rPr>
                <a:t>)</a:t>
              </a:r>
              <a:endParaRPr lang="en-US" altLang="en-US" sz="1100" b="1" dirty="0">
                <a:cs typeface="Times New Roman" pitchFamily="18" charset="0"/>
              </a:endParaRPr>
            </a:p>
          </p:txBody>
        </p:sp>
        <p:sp>
          <p:nvSpPr>
            <p:cNvPr id="32" name="Ovál 31"/>
            <p:cNvSpPr/>
            <p:nvPr/>
          </p:nvSpPr>
          <p:spPr>
            <a:xfrm>
              <a:off x="3514204" y="4255268"/>
              <a:ext cx="133350" cy="9366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33" name="Obdélník 32"/>
            <p:cNvSpPr/>
            <p:nvPr/>
          </p:nvSpPr>
          <p:spPr>
            <a:xfrm>
              <a:off x="1150194" y="2973388"/>
              <a:ext cx="793750" cy="4302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fenestra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vestibuli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4" name="Obdélník 33"/>
            <p:cNvSpPr/>
            <p:nvPr/>
          </p:nvSpPr>
          <p:spPr>
            <a:xfrm>
              <a:off x="985825" y="3356992"/>
              <a:ext cx="966787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eminentia</a:t>
              </a: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pyramidalis</a:t>
              </a:r>
              <a:endParaRPr lang="en-US" sz="1100" dirty="0">
                <a:latin typeface="+mn-lt"/>
              </a:endParaRPr>
            </a:p>
          </p:txBody>
        </p:sp>
        <p:sp>
          <p:nvSpPr>
            <p:cNvPr id="35" name="Obdélník 34"/>
            <p:cNvSpPr/>
            <p:nvPr/>
          </p:nvSpPr>
          <p:spPr>
            <a:xfrm>
              <a:off x="1220044" y="4149080"/>
              <a:ext cx="723900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chorda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6" name="Obdélník 35"/>
            <p:cNvSpPr/>
            <p:nvPr/>
          </p:nvSpPr>
          <p:spPr>
            <a:xfrm rot="2706213">
              <a:off x="4695874" y="5190769"/>
              <a:ext cx="723900" cy="43180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chorda </a:t>
              </a:r>
            </a:p>
            <a:p>
              <a:pPr eaLnBrk="1" hangingPunct="1">
                <a:defRPr/>
              </a:pPr>
              <a:r>
                <a:rPr lang="cs-CZ" sz="1100" b="1" dirty="0" err="1">
                  <a:latin typeface="+mn-lt"/>
                  <a:ea typeface="Times New Roman" panose="02020603050405020304" pitchFamily="18" charset="0"/>
                </a:rPr>
                <a:t>tympani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37" name="Obdélník 36"/>
            <p:cNvSpPr/>
            <p:nvPr/>
          </p:nvSpPr>
          <p:spPr>
            <a:xfrm>
              <a:off x="917067" y="2287270"/>
              <a:ext cx="1015021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>
                  <a:latin typeface="+mn-lt"/>
                  <a:ea typeface="Times New Roman" panose="02020603050405020304" pitchFamily="18" charset="0"/>
                </a:rPr>
                <a:t>antrum </a:t>
              </a:r>
              <a:endParaRPr lang="cs-CZ" sz="1100" b="1" dirty="0" smtClean="0">
                <a:latin typeface="+mn-lt"/>
                <a:ea typeface="Times New Roman" panose="02020603050405020304" pitchFamily="18" charset="0"/>
              </a:endParaRPr>
            </a:p>
            <a:p>
              <a:pPr eaLnBrk="1" hangingPunct="1">
                <a:defRPr/>
              </a:pP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mastoideum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cxnSp>
          <p:nvCxnSpPr>
            <p:cNvPr id="8" name="Přímá spojnice 7"/>
            <p:cNvCxnSpPr/>
            <p:nvPr/>
          </p:nvCxnSpPr>
          <p:spPr>
            <a:xfrm flipH="1" flipV="1">
              <a:off x="3533726" y="506414"/>
              <a:ext cx="18434" cy="1435100"/>
            </a:xfrm>
            <a:prstGeom prst="line">
              <a:avLst/>
            </a:prstGeom>
            <a:ln w="952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Obdélník 39"/>
            <p:cNvSpPr/>
            <p:nvPr/>
          </p:nvSpPr>
          <p:spPr>
            <a:xfrm>
              <a:off x="1057086" y="5431514"/>
              <a:ext cx="824265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n.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facialis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1" name="Obdélník 40"/>
            <p:cNvSpPr/>
            <p:nvPr/>
          </p:nvSpPr>
          <p:spPr>
            <a:xfrm>
              <a:off x="5724996" y="4450075"/>
              <a:ext cx="1579278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plexus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sympathicus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  <p:sp>
          <p:nvSpPr>
            <p:cNvPr id="42" name="Obdélník 41"/>
            <p:cNvSpPr/>
            <p:nvPr/>
          </p:nvSpPr>
          <p:spPr>
            <a:xfrm>
              <a:off x="5691981" y="4870420"/>
              <a:ext cx="1309974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a. </a:t>
              </a:r>
              <a:r>
                <a:rPr lang="cs-CZ" sz="1100" b="1" dirty="0" err="1" smtClean="0">
                  <a:latin typeface="+mn-lt"/>
                  <a:ea typeface="Times New Roman" panose="02020603050405020304" pitchFamily="18" charset="0"/>
                </a:rPr>
                <a:t>carotis</a:t>
              </a:r>
              <a:r>
                <a:rPr lang="cs-CZ" sz="1100" b="1" dirty="0" smtClean="0">
                  <a:latin typeface="+mn-lt"/>
                  <a:ea typeface="Times New Roman" panose="02020603050405020304" pitchFamily="18" charset="0"/>
                </a:rPr>
                <a:t> interna</a:t>
              </a:r>
              <a:endParaRPr lang="en-US" sz="1100" b="1" dirty="0">
                <a:latin typeface="+mn-lt"/>
                <a:ea typeface="Times New Roman" panose="02020603050405020304" pitchFamily="18" charset="0"/>
              </a:endParaRPr>
            </a:p>
          </p:txBody>
        </p:sp>
      </p:grpSp>
      <p:sp>
        <p:nvSpPr>
          <p:cNvPr id="45" name="Obdélník 44"/>
          <p:cNvSpPr/>
          <p:nvPr/>
        </p:nvSpPr>
        <p:spPr>
          <a:xfrm>
            <a:off x="7803307" y="2534608"/>
            <a:ext cx="1321196" cy="43088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endParaRPr lang="cs-CZ" sz="1100" b="1" dirty="0" smtClean="0">
              <a:latin typeface="+mn-lt"/>
              <a:ea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cs-CZ" sz="1100" b="1" dirty="0" err="1" smtClean="0">
                <a:latin typeface="+mn-lt"/>
                <a:ea typeface="Times New Roman" panose="02020603050405020304" pitchFamily="18" charset="0"/>
              </a:rPr>
              <a:t>musculotubarius</a:t>
            </a:r>
            <a:endParaRPr lang="en-US" sz="1100" dirty="0"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5868144" y="2193295"/>
            <a:ext cx="188224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semicanalis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musculi</a:t>
            </a:r>
            <a:r>
              <a:rPr lang="cs-CZ" sz="1100" b="1" dirty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 smtClean="0">
                <a:latin typeface="+mn-lt"/>
                <a:ea typeface="Times New Roman" panose="02020603050405020304" pitchFamily="18" charset="0"/>
              </a:rPr>
              <a:t>tensoris</a:t>
            </a:r>
            <a:r>
              <a:rPr lang="cs-CZ" sz="1100" b="1" dirty="0" smtClean="0">
                <a:latin typeface="+mn-lt"/>
                <a:ea typeface="Times New Roman" panose="02020603050405020304" pitchFamily="18" charset="0"/>
              </a:rPr>
              <a:t> </a:t>
            </a:r>
            <a:r>
              <a:rPr lang="cs-CZ" sz="1100" b="1" dirty="0" err="1">
                <a:latin typeface="+mn-lt"/>
                <a:ea typeface="Times New Roman" panose="02020603050405020304" pitchFamily="18" charset="0"/>
              </a:rPr>
              <a:t>tympani</a:t>
            </a:r>
            <a:endParaRPr lang="en-US" sz="1100" dirty="0">
              <a:latin typeface="+mn-lt"/>
            </a:endParaRPr>
          </a:p>
        </p:txBody>
      </p:sp>
      <p:sp>
        <p:nvSpPr>
          <p:cNvPr id="47" name="Pravá složená závorka 46"/>
          <p:cNvSpPr/>
          <p:nvPr/>
        </p:nvSpPr>
        <p:spPr>
          <a:xfrm>
            <a:off x="7673132" y="2288545"/>
            <a:ext cx="128587" cy="768350"/>
          </a:xfrm>
          <a:prstGeom prst="rightBrace">
            <a:avLst/>
          </a:prstGeom>
          <a:noFill/>
          <a:effectLst>
            <a:outerShdw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3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395288" y="1196975"/>
            <a:ext cx="1169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Caput mallei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395288" y="2012950"/>
            <a:ext cx="16732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lateralis</a:t>
            </a: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395288" y="2420938"/>
            <a:ext cx="1662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Processus anterior</a:t>
            </a:r>
          </a:p>
        </p:txBody>
      </p:sp>
      <p:sp>
        <p:nvSpPr>
          <p:cNvPr id="7173" name="Rectangle 8"/>
          <p:cNvSpPr>
            <a:spLocks noChangeArrowheads="1"/>
          </p:cNvSpPr>
          <p:nvPr/>
        </p:nvSpPr>
        <p:spPr bwMode="auto">
          <a:xfrm>
            <a:off x="395288" y="1604963"/>
            <a:ext cx="15827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/>
              <a:t>Manubrium mallei</a:t>
            </a:r>
          </a:p>
        </p:txBody>
      </p:sp>
      <p:sp>
        <p:nvSpPr>
          <p:cNvPr id="7174" name="Line 14"/>
          <p:cNvSpPr>
            <a:spLocks noChangeShapeType="1"/>
          </p:cNvSpPr>
          <p:nvPr/>
        </p:nvSpPr>
        <p:spPr bwMode="auto">
          <a:xfrm flipH="1">
            <a:off x="1692275" y="45085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5" name="Rectangle 17"/>
          <p:cNvSpPr>
            <a:spLocks noChangeArrowheads="1"/>
          </p:cNvSpPr>
          <p:nvPr/>
        </p:nvSpPr>
        <p:spPr bwMode="auto">
          <a:xfrm>
            <a:off x="2700338" y="4365625"/>
            <a:ext cx="20335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incudostapedialis</a:t>
            </a:r>
          </a:p>
        </p:txBody>
      </p:sp>
      <p:sp>
        <p:nvSpPr>
          <p:cNvPr id="7176" name="Rectangle 22"/>
          <p:cNvSpPr>
            <a:spLocks noChangeArrowheads="1"/>
          </p:cNvSpPr>
          <p:nvPr/>
        </p:nvSpPr>
        <p:spPr bwMode="auto">
          <a:xfrm>
            <a:off x="2700338" y="2636838"/>
            <a:ext cx="18891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400" b="1"/>
              <a:t>Art. incudomallearis</a:t>
            </a:r>
          </a:p>
        </p:txBody>
      </p:sp>
      <p:sp>
        <p:nvSpPr>
          <p:cNvPr id="7177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7178" name="Line 31"/>
          <p:cNvSpPr>
            <a:spLocks noChangeShapeType="1"/>
          </p:cNvSpPr>
          <p:nvPr/>
        </p:nvSpPr>
        <p:spPr bwMode="auto">
          <a:xfrm flipH="1">
            <a:off x="1835150" y="2852738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9" name="Text Box 32"/>
          <p:cNvSpPr txBox="1">
            <a:spLocks noChangeArrowheads="1"/>
          </p:cNvSpPr>
          <p:nvPr/>
        </p:nvSpPr>
        <p:spPr bwMode="auto">
          <a:xfrm>
            <a:off x="376238" y="784225"/>
            <a:ext cx="102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Malleus</a:t>
            </a:r>
          </a:p>
        </p:txBody>
      </p:sp>
      <p:grpSp>
        <p:nvGrpSpPr>
          <p:cNvPr id="7180" name="Group 37"/>
          <p:cNvGrpSpPr>
            <a:grpSpLocks/>
          </p:cNvGrpSpPr>
          <p:nvPr/>
        </p:nvGrpSpPr>
        <p:grpSpPr bwMode="auto">
          <a:xfrm>
            <a:off x="468313" y="2924175"/>
            <a:ext cx="1357312" cy="1457325"/>
            <a:chOff x="295" y="1842"/>
            <a:chExt cx="855" cy="918"/>
          </a:xfrm>
        </p:grpSpPr>
        <p:sp>
          <p:nvSpPr>
            <p:cNvPr id="7193" name="Rectangle 11"/>
            <p:cNvSpPr>
              <a:spLocks noChangeArrowheads="1"/>
            </p:cNvSpPr>
            <p:nvPr/>
          </p:nvSpPr>
          <p:spPr bwMode="auto">
            <a:xfrm>
              <a:off x="295" y="2069"/>
              <a:ext cx="85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Corpus incudis</a:t>
              </a:r>
            </a:p>
          </p:txBody>
        </p:sp>
        <p:sp>
          <p:nvSpPr>
            <p:cNvPr id="7194" name="Rectangle 15"/>
            <p:cNvSpPr>
              <a:spLocks noChangeArrowheads="1"/>
            </p:cNvSpPr>
            <p:nvPr/>
          </p:nvSpPr>
          <p:spPr bwMode="auto">
            <a:xfrm>
              <a:off x="295" y="2568"/>
              <a:ext cx="66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breve</a:t>
              </a:r>
            </a:p>
          </p:txBody>
        </p:sp>
        <p:sp>
          <p:nvSpPr>
            <p:cNvPr id="7195" name="Rectangle 16"/>
            <p:cNvSpPr>
              <a:spLocks noChangeArrowheads="1"/>
            </p:cNvSpPr>
            <p:nvPr/>
          </p:nvSpPr>
          <p:spPr bwMode="auto">
            <a:xfrm>
              <a:off x="295" y="2318"/>
              <a:ext cx="74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400"/>
                <a:t>Crus longum</a:t>
              </a:r>
            </a:p>
          </p:txBody>
        </p:sp>
        <p:sp>
          <p:nvSpPr>
            <p:cNvPr id="7196" name="Text Box 33"/>
            <p:cNvSpPr txBox="1">
              <a:spLocks noChangeArrowheads="1"/>
            </p:cNvSpPr>
            <p:nvPr/>
          </p:nvSpPr>
          <p:spPr bwMode="auto">
            <a:xfrm>
              <a:off x="295" y="1842"/>
              <a:ext cx="4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Incus</a:t>
              </a:r>
            </a:p>
          </p:txBody>
        </p:sp>
      </p:grpSp>
      <p:grpSp>
        <p:nvGrpSpPr>
          <p:cNvPr id="7181" name="Group 36"/>
          <p:cNvGrpSpPr>
            <a:grpSpLocks/>
          </p:cNvGrpSpPr>
          <p:nvPr/>
        </p:nvGrpSpPr>
        <p:grpSpPr bwMode="auto">
          <a:xfrm>
            <a:off x="468313" y="4508500"/>
            <a:ext cx="1366837" cy="1889125"/>
            <a:chOff x="340" y="2840"/>
            <a:chExt cx="861" cy="1190"/>
          </a:xfrm>
        </p:grpSpPr>
        <p:grpSp>
          <p:nvGrpSpPr>
            <p:cNvPr id="7187" name="Group 35"/>
            <p:cNvGrpSpPr>
              <a:grpSpLocks/>
            </p:cNvGrpSpPr>
            <p:nvPr/>
          </p:nvGrpSpPr>
          <p:grpSpPr bwMode="auto">
            <a:xfrm>
              <a:off x="340" y="3067"/>
              <a:ext cx="861" cy="963"/>
              <a:chOff x="385" y="3067"/>
              <a:chExt cx="861" cy="963"/>
            </a:xfrm>
          </p:grpSpPr>
          <p:sp>
            <p:nvSpPr>
              <p:cNvPr id="7189" name="Rectangle 19"/>
              <p:cNvSpPr>
                <a:spLocks noChangeArrowheads="1"/>
              </p:cNvSpPr>
              <p:nvPr/>
            </p:nvSpPr>
            <p:spPr bwMode="auto">
              <a:xfrm>
                <a:off x="385" y="3581"/>
                <a:ext cx="83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posterius</a:t>
                </a:r>
              </a:p>
            </p:txBody>
          </p:sp>
          <p:sp>
            <p:nvSpPr>
              <p:cNvPr id="7190" name="Rectangle 20"/>
              <p:cNvSpPr>
                <a:spLocks noChangeArrowheads="1"/>
              </p:cNvSpPr>
              <p:nvPr/>
            </p:nvSpPr>
            <p:spPr bwMode="auto">
              <a:xfrm>
                <a:off x="385" y="3324"/>
                <a:ext cx="78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Crus anterius</a:t>
                </a:r>
              </a:p>
            </p:txBody>
          </p:sp>
          <p:sp>
            <p:nvSpPr>
              <p:cNvPr id="7191" name="Rectangle 21"/>
              <p:cNvSpPr>
                <a:spLocks noChangeArrowheads="1"/>
              </p:cNvSpPr>
              <p:nvPr/>
            </p:nvSpPr>
            <p:spPr bwMode="auto">
              <a:xfrm>
                <a:off x="385" y="3838"/>
                <a:ext cx="83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Basis stapedis</a:t>
                </a:r>
              </a:p>
            </p:txBody>
          </p:sp>
          <p:sp>
            <p:nvSpPr>
              <p:cNvPr id="7192" name="Rectangle 30"/>
              <p:cNvSpPr>
                <a:spLocks noChangeArrowheads="1"/>
              </p:cNvSpPr>
              <p:nvPr/>
            </p:nvSpPr>
            <p:spPr bwMode="auto">
              <a:xfrm>
                <a:off x="385" y="3067"/>
                <a:ext cx="861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cs-CZ" altLang="en-US" sz="1400"/>
                  <a:t>Caput stapedis</a:t>
                </a:r>
              </a:p>
            </p:txBody>
          </p:sp>
        </p:grpSp>
        <p:sp>
          <p:nvSpPr>
            <p:cNvPr id="7188" name="Text Box 34"/>
            <p:cNvSpPr txBox="1">
              <a:spLocks noChangeArrowheads="1"/>
            </p:cNvSpPr>
            <p:nvPr/>
          </p:nvSpPr>
          <p:spPr bwMode="auto">
            <a:xfrm>
              <a:off x="340" y="2840"/>
              <a:ext cx="5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en-US" sz="1800" b="1">
                  <a:solidFill>
                    <a:srgbClr val="800000"/>
                  </a:solidFill>
                </a:rPr>
                <a:t>Stapes</a:t>
              </a:r>
            </a:p>
          </p:txBody>
        </p:sp>
      </p:grpSp>
      <p:pic>
        <p:nvPicPr>
          <p:cNvPr id="718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88" y="3533775"/>
            <a:ext cx="4040187" cy="268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84225"/>
            <a:ext cx="2674937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974975"/>
            <a:ext cx="2109788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5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859338"/>
            <a:ext cx="25336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6" name="Obráze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588" y="107632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luch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836613"/>
            <a:ext cx="511175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771775" y="1052513"/>
            <a:ext cx="1543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mallei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419475" y="1412875"/>
            <a:ext cx="7921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476375" y="1773238"/>
            <a:ext cx="2266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Processus lateralis</a:t>
            </a: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203575" y="2133600"/>
            <a:ext cx="504825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755650" y="342900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Processus anterior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47813" y="3933825"/>
            <a:ext cx="2127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Manubrium mallei</a:t>
            </a: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3059113" y="4365625"/>
            <a:ext cx="865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1619250" y="3213100"/>
            <a:ext cx="649288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5219700" y="1557338"/>
            <a:ext cx="1047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Corpus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incudis</a:t>
            </a:r>
          </a:p>
        </p:txBody>
      </p:sp>
      <p:sp>
        <p:nvSpPr>
          <p:cNvPr id="8204" name="Line 13"/>
          <p:cNvSpPr>
            <a:spLocks noChangeShapeType="1"/>
          </p:cNvSpPr>
          <p:nvPr/>
        </p:nvSpPr>
        <p:spPr bwMode="auto">
          <a:xfrm flipH="1">
            <a:off x="6516688" y="1557338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 flipH="1">
            <a:off x="5076825" y="3644900"/>
            <a:ext cx="935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6" name="Rectangle 15"/>
          <p:cNvSpPr>
            <a:spLocks noChangeArrowheads="1"/>
          </p:cNvSpPr>
          <p:nvPr/>
        </p:nvSpPr>
        <p:spPr bwMode="auto">
          <a:xfrm>
            <a:off x="7380288" y="1341438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6084888" y="3429000"/>
            <a:ext cx="159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8208" name="Rectangle 17"/>
          <p:cNvSpPr>
            <a:spLocks noChangeArrowheads="1"/>
          </p:cNvSpPr>
          <p:nvPr/>
        </p:nvSpPr>
        <p:spPr bwMode="auto">
          <a:xfrm>
            <a:off x="5435600" y="3716338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incudostapedialis</a:t>
            </a: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6372225" y="4652963"/>
            <a:ext cx="179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posterius</a:t>
            </a:r>
          </a:p>
        </p:txBody>
      </p:sp>
      <p:sp>
        <p:nvSpPr>
          <p:cNvPr id="8210" name="Rectangle 20"/>
          <p:cNvSpPr>
            <a:spLocks noChangeArrowheads="1"/>
          </p:cNvSpPr>
          <p:nvPr/>
        </p:nvSpPr>
        <p:spPr bwMode="auto">
          <a:xfrm>
            <a:off x="2700338" y="5013325"/>
            <a:ext cx="1657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anterius</a:t>
            </a:r>
          </a:p>
        </p:txBody>
      </p:sp>
      <p:sp>
        <p:nvSpPr>
          <p:cNvPr id="8211" name="Rectangle 21"/>
          <p:cNvSpPr>
            <a:spLocks noChangeArrowheads="1"/>
          </p:cNvSpPr>
          <p:nvPr/>
        </p:nvSpPr>
        <p:spPr bwMode="auto">
          <a:xfrm>
            <a:off x="4716463" y="5805488"/>
            <a:ext cx="1784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Basis stapedis</a:t>
            </a:r>
          </a:p>
        </p:txBody>
      </p:sp>
      <p:sp>
        <p:nvSpPr>
          <p:cNvPr id="8212" name="Rectangle 22"/>
          <p:cNvSpPr>
            <a:spLocks noChangeArrowheads="1"/>
          </p:cNvSpPr>
          <p:nvPr/>
        </p:nvSpPr>
        <p:spPr bwMode="auto">
          <a:xfrm>
            <a:off x="4356100" y="6921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Art. incudomallearis</a:t>
            </a:r>
          </a:p>
        </p:txBody>
      </p:sp>
      <p:sp>
        <p:nvSpPr>
          <p:cNvPr id="8213" name="Line 23"/>
          <p:cNvSpPr>
            <a:spLocks noChangeShapeType="1"/>
          </p:cNvSpPr>
          <p:nvPr/>
        </p:nvSpPr>
        <p:spPr bwMode="auto">
          <a:xfrm>
            <a:off x="4211638" y="4941888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 flipH="1">
            <a:off x="5795963" y="4797425"/>
            <a:ext cx="5762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5" name="Line 25"/>
          <p:cNvSpPr>
            <a:spLocks noChangeShapeType="1"/>
          </p:cNvSpPr>
          <p:nvPr/>
        </p:nvSpPr>
        <p:spPr bwMode="auto">
          <a:xfrm flipH="1">
            <a:off x="5076825" y="4005263"/>
            <a:ext cx="358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>
            <a:off x="4643438" y="10525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Line 28"/>
          <p:cNvSpPr>
            <a:spLocks noChangeShapeType="1"/>
          </p:cNvSpPr>
          <p:nvPr/>
        </p:nvSpPr>
        <p:spPr bwMode="auto">
          <a:xfrm flipV="1">
            <a:off x="5292725" y="537368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8" name="Rectangle 29"/>
          <p:cNvSpPr>
            <a:spLocks noChangeArrowheads="1"/>
          </p:cNvSpPr>
          <p:nvPr/>
        </p:nvSpPr>
        <p:spPr bwMode="auto">
          <a:xfrm>
            <a:off x="3276600" y="188913"/>
            <a:ext cx="2508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800000"/>
                </a:solidFill>
              </a:rPr>
              <a:t>OSSICULA AUDITUS </a:t>
            </a:r>
          </a:p>
        </p:txBody>
      </p:sp>
      <p:sp>
        <p:nvSpPr>
          <p:cNvPr id="8219" name="Rectangle 30"/>
          <p:cNvSpPr>
            <a:spLocks noChangeArrowheads="1"/>
          </p:cNvSpPr>
          <p:nvPr/>
        </p:nvSpPr>
        <p:spPr bwMode="auto">
          <a:xfrm>
            <a:off x="6084888" y="4076700"/>
            <a:ext cx="1822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stapedis</a:t>
            </a:r>
          </a:p>
        </p:txBody>
      </p:sp>
      <p:sp>
        <p:nvSpPr>
          <p:cNvPr id="8220" name="Line 31"/>
          <p:cNvSpPr>
            <a:spLocks noChangeShapeType="1"/>
          </p:cNvSpPr>
          <p:nvPr/>
        </p:nvSpPr>
        <p:spPr bwMode="auto">
          <a:xfrm flipH="1">
            <a:off x="5219700" y="42211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uch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0"/>
            <a:ext cx="583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076825" y="3573463"/>
            <a:ext cx="2571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incudostapedialis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 flipH="1">
            <a:off x="4787900" y="3860800"/>
            <a:ext cx="360363" cy="2159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508625" y="4076700"/>
            <a:ext cx="2317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stapedius, tendo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804025" y="1916113"/>
            <a:ext cx="206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post.</a:t>
            </a: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 flipH="1" flipV="1">
            <a:off x="6948488" y="1484313"/>
            <a:ext cx="503237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 flipH="1">
            <a:off x="4716463" y="3860800"/>
            <a:ext cx="360362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4356100" y="234950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Art. incudomallearis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804025" y="0"/>
            <a:ext cx="198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incudis sup.</a:t>
            </a:r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 flipH="1">
            <a:off x="5219700" y="188913"/>
            <a:ext cx="151288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 flipH="1" flipV="1">
            <a:off x="4500563" y="1916113"/>
            <a:ext cx="358775" cy="43338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476250"/>
            <a:ext cx="1835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sup.</a:t>
            </a:r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1619250" y="404813"/>
            <a:ext cx="20891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0" y="1196975"/>
            <a:ext cx="1695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Lig. mallei lat.</a:t>
            </a:r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619250" y="1628775"/>
            <a:ext cx="13700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Rectangle 17"/>
          <p:cNvSpPr>
            <a:spLocks noChangeArrowheads="1"/>
          </p:cNvSpPr>
          <p:nvPr/>
        </p:nvSpPr>
        <p:spPr bwMode="auto">
          <a:xfrm>
            <a:off x="5076825" y="1196975"/>
            <a:ext cx="1377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breve</a:t>
            </a: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3357563"/>
            <a:ext cx="2484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rgbClr val="FF3300"/>
                </a:solidFill>
              </a:rPr>
              <a:t>M. tensor tympani, tendo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uch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5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755650" y="1989138"/>
            <a:ext cx="160813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 dirty="0">
                <a:solidFill>
                  <a:schemeClr val="bg1"/>
                </a:solidFill>
              </a:rPr>
              <a:t>tuba </a:t>
            </a:r>
            <a:r>
              <a:rPr lang="cs-CZ" altLang="en-US" sz="1800" b="1" dirty="0" err="1" smtClean="0">
                <a:solidFill>
                  <a:schemeClr val="bg1"/>
                </a:solidFill>
              </a:rPr>
              <a:t>auditiva</a:t>
            </a:r>
            <a:endParaRPr lang="cs-CZ" altLang="en-US" sz="1800" b="1" dirty="0">
              <a:solidFill>
                <a:schemeClr val="bg1"/>
              </a:solidFill>
            </a:endParaRPr>
          </a:p>
        </p:txBody>
      </p:sp>
      <p:sp>
        <p:nvSpPr>
          <p:cNvPr id="10244" name="Rectangle 6"/>
          <p:cNvSpPr>
            <a:spLocks noChangeArrowheads="1"/>
          </p:cNvSpPr>
          <p:nvPr/>
        </p:nvSpPr>
        <p:spPr bwMode="auto">
          <a:xfrm>
            <a:off x="250825" y="4581525"/>
            <a:ext cx="2038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canalis caroticus</a:t>
            </a:r>
          </a:p>
        </p:txBody>
      </p:sp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6227763" y="3716338"/>
            <a:ext cx="2292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err="1" smtClean="0"/>
              <a:t>plica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mallearis</a:t>
            </a:r>
            <a:r>
              <a:rPr lang="cs-CZ" altLang="en-US" b="1" dirty="0" smtClean="0"/>
              <a:t> </a:t>
            </a:r>
            <a:r>
              <a:rPr lang="cs-CZ" altLang="en-US" b="1" dirty="0" err="1" smtClean="0"/>
              <a:t>pos</a:t>
            </a:r>
            <a:r>
              <a:rPr lang="cs-CZ" altLang="en-US" b="1" dirty="0" smtClean="0"/>
              <a:t>.</a:t>
            </a:r>
          </a:p>
        </p:txBody>
      </p:sp>
      <p:sp>
        <p:nvSpPr>
          <p:cNvPr id="10246" name="Rectangle 8"/>
          <p:cNvSpPr>
            <a:spLocks noChangeArrowheads="1"/>
          </p:cNvSpPr>
          <p:nvPr/>
        </p:nvSpPr>
        <p:spPr bwMode="auto">
          <a:xfrm>
            <a:off x="4500563" y="0"/>
            <a:ext cx="2249487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plica mallearis ant.</a:t>
            </a:r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 flipH="1">
            <a:off x="5508625" y="333375"/>
            <a:ext cx="144463" cy="14398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Line 10"/>
          <p:cNvSpPr>
            <a:spLocks noChangeShapeType="1"/>
          </p:cNvSpPr>
          <p:nvPr/>
        </p:nvSpPr>
        <p:spPr bwMode="auto">
          <a:xfrm flipH="1" flipV="1">
            <a:off x="6011863" y="3573463"/>
            <a:ext cx="431800" cy="1428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Rectangle 11"/>
          <p:cNvSpPr>
            <a:spLocks noChangeArrowheads="1"/>
          </p:cNvSpPr>
          <p:nvPr/>
        </p:nvSpPr>
        <p:spPr bwMode="auto">
          <a:xfrm>
            <a:off x="6813550" y="0"/>
            <a:ext cx="2254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rec. epitympanicus</a:t>
            </a:r>
          </a:p>
        </p:txBody>
      </p:sp>
      <p:sp>
        <p:nvSpPr>
          <p:cNvPr id="10250" name="Line 12"/>
          <p:cNvSpPr>
            <a:spLocks noChangeShapeType="1"/>
          </p:cNvSpPr>
          <p:nvPr/>
        </p:nvSpPr>
        <p:spPr bwMode="auto">
          <a:xfrm flipH="1">
            <a:off x="6877050" y="333375"/>
            <a:ext cx="287338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Rectangle 13"/>
          <p:cNvSpPr>
            <a:spLocks noChangeArrowheads="1"/>
          </p:cNvSpPr>
          <p:nvPr/>
        </p:nvSpPr>
        <p:spPr bwMode="auto">
          <a:xfrm>
            <a:off x="7156450" y="3429000"/>
            <a:ext cx="1911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lig. incudis pos.</a:t>
            </a: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7156450" y="1916113"/>
            <a:ext cx="1911350" cy="3667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smtClean="0">
                <a:solidFill>
                  <a:srgbClr val="FF3300"/>
                </a:solidFill>
              </a:rPr>
              <a:t>lig. </a:t>
            </a:r>
            <a:r>
              <a:rPr lang="cs-CZ" altLang="en-US" b="1" dirty="0" err="1" smtClean="0">
                <a:solidFill>
                  <a:srgbClr val="FF3300"/>
                </a:solidFill>
              </a:rPr>
              <a:t>incudis</a:t>
            </a:r>
            <a:r>
              <a:rPr lang="cs-CZ" altLang="en-US" b="1" dirty="0" smtClean="0">
                <a:solidFill>
                  <a:srgbClr val="FF3300"/>
                </a:solidFill>
              </a:rPr>
              <a:t> sup.</a:t>
            </a:r>
          </a:p>
        </p:txBody>
      </p:sp>
      <p:sp>
        <p:nvSpPr>
          <p:cNvPr id="10253" name="Line 15"/>
          <p:cNvSpPr>
            <a:spLocks noChangeShapeType="1"/>
          </p:cNvSpPr>
          <p:nvPr/>
        </p:nvSpPr>
        <p:spPr bwMode="auto">
          <a:xfrm flipH="1" flipV="1">
            <a:off x="7380288" y="1628775"/>
            <a:ext cx="431800" cy="28733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/>
          <p:cNvSpPr>
            <a:spLocks noChangeShapeType="1"/>
          </p:cNvSpPr>
          <p:nvPr/>
        </p:nvSpPr>
        <p:spPr bwMode="auto">
          <a:xfrm flipH="1" flipV="1">
            <a:off x="7667625" y="3284538"/>
            <a:ext cx="360363" cy="2159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Rectangle 17"/>
          <p:cNvSpPr>
            <a:spLocks noChangeArrowheads="1"/>
          </p:cNvSpPr>
          <p:nvPr/>
        </p:nvSpPr>
        <p:spPr bwMode="auto">
          <a:xfrm>
            <a:off x="5940425" y="1125538"/>
            <a:ext cx="857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caput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mallei</a:t>
            </a:r>
          </a:p>
        </p:txBody>
      </p:sp>
      <p:sp>
        <p:nvSpPr>
          <p:cNvPr id="17424" name="Rectangle 18"/>
          <p:cNvSpPr>
            <a:spLocks noChangeArrowheads="1"/>
          </p:cNvSpPr>
          <p:nvPr/>
        </p:nvSpPr>
        <p:spPr bwMode="auto">
          <a:xfrm>
            <a:off x="7308850" y="692150"/>
            <a:ext cx="1758950" cy="3667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cs-CZ" altLang="en-US" b="1" dirty="0" smtClean="0">
                <a:solidFill>
                  <a:srgbClr val="FF3300"/>
                </a:solidFill>
              </a:rPr>
              <a:t>lig. </a:t>
            </a:r>
            <a:r>
              <a:rPr lang="cs-CZ" altLang="en-US" b="1" dirty="0" err="1" smtClean="0">
                <a:solidFill>
                  <a:srgbClr val="FF3300"/>
                </a:solidFill>
              </a:rPr>
              <a:t>mallei</a:t>
            </a:r>
            <a:r>
              <a:rPr lang="cs-CZ" altLang="en-US" b="1" dirty="0" smtClean="0">
                <a:solidFill>
                  <a:srgbClr val="FF3300"/>
                </a:solidFill>
              </a:rPr>
              <a:t> sup.</a:t>
            </a:r>
          </a:p>
        </p:txBody>
      </p:sp>
      <p:sp>
        <p:nvSpPr>
          <p:cNvPr id="10257" name="Line 20"/>
          <p:cNvSpPr>
            <a:spLocks noChangeShapeType="1"/>
          </p:cNvSpPr>
          <p:nvPr/>
        </p:nvSpPr>
        <p:spPr bwMode="auto">
          <a:xfrm flipH="1">
            <a:off x="7235825" y="1052513"/>
            <a:ext cx="576263" cy="144462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Rectangle 21"/>
          <p:cNvSpPr>
            <a:spLocks noChangeArrowheads="1"/>
          </p:cNvSpPr>
          <p:nvPr/>
        </p:nvSpPr>
        <p:spPr bwMode="auto">
          <a:xfrm rot="-1554391">
            <a:off x="5221288" y="25733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crus longum</a:t>
            </a:r>
          </a:p>
        </p:txBody>
      </p:sp>
      <p:sp>
        <p:nvSpPr>
          <p:cNvPr id="10259" name="Rectangle 22"/>
          <p:cNvSpPr>
            <a:spLocks noChangeArrowheads="1"/>
          </p:cNvSpPr>
          <p:nvPr/>
        </p:nvSpPr>
        <p:spPr bwMode="auto">
          <a:xfrm>
            <a:off x="6372225" y="1916113"/>
            <a:ext cx="781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Incus</a:t>
            </a:r>
          </a:p>
        </p:txBody>
      </p:sp>
      <p:sp>
        <p:nvSpPr>
          <p:cNvPr id="10260" name="Text Box 23"/>
          <p:cNvSpPr txBox="1">
            <a:spLocks noChangeArrowheads="1"/>
          </p:cNvSpPr>
          <p:nvPr/>
        </p:nvSpPr>
        <p:spPr bwMode="auto">
          <a:xfrm rot="3296724">
            <a:off x="6746082" y="2486818"/>
            <a:ext cx="793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/>
              <a:t>breve</a:t>
            </a:r>
          </a:p>
        </p:txBody>
      </p:sp>
      <p:sp>
        <p:nvSpPr>
          <p:cNvPr id="10261" name="Rectangle 24"/>
          <p:cNvSpPr>
            <a:spLocks noChangeArrowheads="1"/>
          </p:cNvSpPr>
          <p:nvPr/>
        </p:nvSpPr>
        <p:spPr bwMode="auto">
          <a:xfrm>
            <a:off x="1547813" y="1125538"/>
            <a:ext cx="22320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en-US" sz="1800" b="1">
                <a:solidFill>
                  <a:schemeClr val="bg1"/>
                </a:solidFill>
              </a:rPr>
              <a:t>m. tensor tympani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</TotalTime>
  <Words>809</Words>
  <Application>Microsoft Office PowerPoint</Application>
  <PresentationFormat>Předvádění na obrazovce (4:3)</PresentationFormat>
  <Paragraphs>273</Paragraphs>
  <Slides>26</Slides>
  <Notes>21</Notes>
  <HiddenSlides>2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Anatomický ústav, oddělení neuroanatomie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Dubový</dc:creator>
  <cp:lastModifiedBy>Petr Dubový</cp:lastModifiedBy>
  <cp:revision>64</cp:revision>
  <dcterms:created xsi:type="dcterms:W3CDTF">2002-12-02T16:39:05Z</dcterms:created>
  <dcterms:modified xsi:type="dcterms:W3CDTF">2016-03-22T10:09:41Z</dcterms:modified>
</cp:coreProperties>
</file>