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7" r:id="rId2"/>
    <p:sldId id="256" r:id="rId3"/>
    <p:sldId id="259" r:id="rId4"/>
    <p:sldId id="260" r:id="rId5"/>
    <p:sldId id="261" r:id="rId6"/>
    <p:sldId id="262" r:id="rId7"/>
    <p:sldId id="264" r:id="rId8"/>
    <p:sldId id="297" r:id="rId9"/>
    <p:sldId id="263" r:id="rId10"/>
    <p:sldId id="265" r:id="rId11"/>
    <p:sldId id="266" r:id="rId12"/>
    <p:sldId id="267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8" r:id="rId21"/>
    <p:sldId id="269" r:id="rId22"/>
    <p:sldId id="270" r:id="rId23"/>
    <p:sldId id="271" r:id="rId24"/>
    <p:sldId id="272" r:id="rId25"/>
    <p:sldId id="273" r:id="rId26"/>
    <p:sldId id="282" r:id="rId27"/>
    <p:sldId id="283" r:id="rId28"/>
    <p:sldId id="299" r:id="rId29"/>
    <p:sldId id="314" r:id="rId30"/>
    <p:sldId id="357" r:id="rId31"/>
    <p:sldId id="313" r:id="rId32"/>
    <p:sldId id="358" r:id="rId33"/>
    <p:sldId id="300" r:id="rId34"/>
    <p:sldId id="304" r:id="rId35"/>
    <p:sldId id="292" r:id="rId36"/>
    <p:sldId id="286" r:id="rId37"/>
    <p:sldId id="288" r:id="rId38"/>
    <p:sldId id="293" r:id="rId39"/>
    <p:sldId id="287" r:id="rId40"/>
    <p:sldId id="289" r:id="rId41"/>
    <p:sldId id="311" r:id="rId42"/>
    <p:sldId id="307" r:id="rId43"/>
    <p:sldId id="308" r:id="rId44"/>
    <p:sldId id="309" r:id="rId45"/>
    <p:sldId id="310" r:id="rId46"/>
    <p:sldId id="312" r:id="rId47"/>
    <p:sldId id="305" r:id="rId48"/>
    <p:sldId id="306" r:id="rId49"/>
    <p:sldId id="295" r:id="rId50"/>
    <p:sldId id="296" r:id="rId51"/>
    <p:sldId id="258" r:id="rId52"/>
    <p:sldId id="332" r:id="rId53"/>
    <p:sldId id="315" r:id="rId54"/>
    <p:sldId id="351" r:id="rId55"/>
    <p:sldId id="316" r:id="rId56"/>
    <p:sldId id="317" r:id="rId57"/>
    <p:sldId id="318" r:id="rId58"/>
    <p:sldId id="319" r:id="rId59"/>
    <p:sldId id="352" r:id="rId60"/>
    <p:sldId id="354" r:id="rId61"/>
    <p:sldId id="355" r:id="rId62"/>
    <p:sldId id="320" r:id="rId63"/>
    <p:sldId id="321" r:id="rId64"/>
    <p:sldId id="322" r:id="rId65"/>
    <p:sldId id="342" r:id="rId66"/>
    <p:sldId id="323" r:id="rId67"/>
    <p:sldId id="347" r:id="rId68"/>
    <p:sldId id="345" r:id="rId69"/>
    <p:sldId id="350" r:id="rId70"/>
    <p:sldId id="356" r:id="rId71"/>
    <p:sldId id="324" r:id="rId72"/>
    <p:sldId id="325" r:id="rId73"/>
    <p:sldId id="333" r:id="rId74"/>
    <p:sldId id="340" r:id="rId75"/>
    <p:sldId id="326" r:id="rId76"/>
    <p:sldId id="341" r:id="rId77"/>
    <p:sldId id="327" r:id="rId78"/>
    <p:sldId id="343" r:id="rId79"/>
    <p:sldId id="344" r:id="rId80"/>
    <p:sldId id="329" r:id="rId81"/>
    <p:sldId id="330" r:id="rId82"/>
    <p:sldId id="328" r:id="rId83"/>
    <p:sldId id="334" r:id="rId84"/>
    <p:sldId id="335" r:id="rId85"/>
    <p:sldId id="336" r:id="rId86"/>
    <p:sldId id="337" r:id="rId87"/>
    <p:sldId id="338" r:id="rId88"/>
    <p:sldId id="339" r:id="rId89"/>
    <p:sldId id="348" r:id="rId90"/>
    <p:sldId id="349" r:id="rId91"/>
    <p:sldId id="331" r:id="rId9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1" autoAdjust="0"/>
    <p:restoredTop sz="94660"/>
  </p:normalViewPr>
  <p:slideViewPr>
    <p:cSldViewPr>
      <p:cViewPr varScale="1">
        <p:scale>
          <a:sx n="77" d="100"/>
          <a:sy n="77" d="100"/>
        </p:scale>
        <p:origin x="-91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4C6450-0C43-4CFE-A219-3E1D5018B0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436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04184E-86B4-4A15-B016-D2DBB3055A09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4A55AA-1F0B-4263-A6CF-F5D70CABC0B3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AB8555-56C9-40DA-B9AC-1AF873053966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8FFC31-0FA6-49A6-9FF7-4F5FE519FB60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8424C3-83F0-4F86-A46D-23C5021142D1}" type="slidenum">
              <a:rPr lang="cs-CZ" altLang="cs-CZ" smtClean="0"/>
              <a:pPr eaLnBrk="1" hangingPunct="1"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1EB059-D70E-4507-9282-8AD85BB0AC4E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90A518-A6EF-4784-8ABE-F0BEC65EDC44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A02FAB-2547-40E8-B956-05BA3C3794D1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E4F43A-67DB-4D97-A469-F8537059EF3E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B0830E-9218-49EB-B549-8E3A777A31F6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00B46D-47D2-4FBD-B685-BA2D4AC0D0D2}" type="slidenum">
              <a:rPr lang="cs-CZ" altLang="cs-CZ" smtClean="0"/>
              <a:pPr eaLnBrk="1" hangingPunct="1">
                <a:spcBef>
                  <a:spcPct val="0"/>
                </a:spcBef>
              </a:pPr>
              <a:t>19</a:t>
            </a:fld>
            <a:endParaRPr lang="cs-CZ" altLang="cs-CZ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091154-078A-4A0D-BA2D-4B20ECBC6FA6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E8114E-6671-4338-BE52-A6C531782BDE}" type="slidenum">
              <a:rPr lang="cs-CZ" altLang="cs-CZ" smtClean="0"/>
              <a:pPr eaLnBrk="1" hangingPunct="1">
                <a:spcBef>
                  <a:spcPct val="0"/>
                </a:spcBef>
              </a:pPr>
              <a:t>20</a:t>
            </a:fld>
            <a:endParaRPr lang="cs-CZ" altLang="cs-CZ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0B5B37-F7A5-4D32-9498-14ECBACA4679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A1FA5E-9195-4CBD-8E92-D45663B4AFF1}" type="slidenum">
              <a:rPr lang="cs-CZ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cs-CZ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027B55-E000-49A6-885E-FE76FDF36CCB}" type="slidenum">
              <a:rPr lang="cs-CZ" altLang="cs-CZ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B20FDE-781E-4A02-93BB-A9D353F4E603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32B51A-42C0-47A8-9983-9DD9881D1124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5F8C25-538A-43E5-A380-184991A6009C}" type="slidenum">
              <a:rPr lang="cs-CZ" altLang="cs-CZ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cs-CZ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BFEDF6-E0CC-47F1-9E97-CC279713398E}" type="slidenum">
              <a:rPr lang="cs-CZ" altLang="cs-CZ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cs-CZ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77297C-6D42-4AB9-BD5A-6EBDE320B8B6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 smtClean="0"/>
          </a:p>
        </p:txBody>
      </p:sp>
      <p:sp>
        <p:nvSpPr>
          <p:cNvPr id="1239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239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AA4279-1E16-4749-963B-E4AA6C4AAF2D}" type="slidenum">
              <a:rPr lang="cs-CZ" altLang="cs-CZ" smtClean="0">
                <a:solidFill>
                  <a:srgbClr val="000000"/>
                </a:solidFill>
                <a:ea typeface="SimSun" charset="-122"/>
              </a:rPr>
              <a:pPr eaLnBrk="1" hangingPunct="1">
                <a:spcBef>
                  <a:spcPct val="0"/>
                </a:spcBef>
              </a:pPr>
              <a:t>30</a:t>
            </a:fld>
            <a:endParaRPr lang="cs-CZ" altLang="cs-CZ" smtClean="0">
              <a:solidFill>
                <a:srgbClr val="000000"/>
              </a:solidFill>
              <a:ea typeface="SimSun" charset="-122"/>
            </a:endParaRPr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30742A-3862-4B27-A66A-801AF37A1B16}" type="slidenum">
              <a:rPr lang="cs-CZ" altLang="cs-CZ" smtClean="0"/>
              <a:pPr eaLnBrk="1" hangingPunct="1">
                <a:spcBef>
                  <a:spcPct val="0"/>
                </a:spcBef>
              </a:pPr>
              <a:t>3</a:t>
            </a:fld>
            <a:endParaRPr lang="cs-CZ" altLang="cs-CZ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5FFF15-07CF-4B0A-BBF5-0EA620282C0E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 smtClean="0"/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2438D2-FD57-4F1A-B281-63163C43011E}" type="slidenum">
              <a:rPr lang="cs-CZ" altLang="cs-CZ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cs-CZ" altLang="cs-CZ" smtClean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69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269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1F7832-B65F-4E91-A11C-A5FC17F4E399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83DFFA-A20A-4958-82F9-902C693598EB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B670F2-6D1F-4F1B-8B6C-7D7D97234DDA}" type="slidenum">
              <a:rPr lang="cs-CZ" altLang="cs-CZ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4B023A-F150-454B-88A0-21DC03DFB6AB}" type="slidenum">
              <a:rPr lang="cs-CZ" altLang="cs-CZ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E38FE0-3A3A-4483-9ABC-ACE3B40A0A5A}" type="slidenum">
              <a:rPr lang="cs-CZ" altLang="cs-CZ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C0A2BC-4BEA-4E4D-B696-07507B39610B}" type="slidenum">
              <a:rPr lang="cs-CZ" altLang="cs-CZ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4D66BB-F6A4-4304-B603-B188B0693D41}" type="slidenum">
              <a:rPr lang="cs-CZ" altLang="cs-CZ" smtClean="0"/>
              <a:pPr eaLnBrk="1" hangingPunct="1">
                <a:spcBef>
                  <a:spcPct val="0"/>
                </a:spcBef>
              </a:pPr>
              <a:t>42</a:t>
            </a:fld>
            <a:endParaRPr lang="cs-CZ" altLang="cs-CZ" smtClean="0"/>
          </a:p>
        </p:txBody>
      </p:sp>
      <p:sp>
        <p:nvSpPr>
          <p:cNvPr id="13414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414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F150E2-A67B-443F-B2FE-503B9C58AF1B}" type="slidenum">
              <a:rPr lang="cs-CZ" altLang="cs-CZ" smtClean="0"/>
              <a:pPr eaLnBrk="1" hangingPunct="1">
                <a:spcBef>
                  <a:spcPct val="0"/>
                </a:spcBef>
              </a:pPr>
              <a:t>43</a:t>
            </a:fld>
            <a:endParaRPr lang="cs-CZ" altLang="cs-CZ" smtClean="0"/>
          </a:p>
        </p:txBody>
      </p:sp>
      <p:sp>
        <p:nvSpPr>
          <p:cNvPr id="13517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517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81749E-6FEE-4CFD-B45F-CFB2B2624F02}" type="slidenum">
              <a:rPr lang="cs-CZ" altLang="cs-CZ" smtClean="0"/>
              <a:pPr eaLnBrk="1" hangingPunct="1"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E9E153-09D6-46E4-8163-56E894A8D7EC}" type="slidenum">
              <a:rPr lang="cs-CZ" altLang="cs-CZ" smtClean="0"/>
              <a:pPr eaLnBrk="1" hangingPunct="1">
                <a:spcBef>
                  <a:spcPct val="0"/>
                </a:spcBef>
              </a:pPr>
              <a:t>44</a:t>
            </a:fld>
            <a:endParaRPr lang="cs-CZ" altLang="cs-CZ" smtClean="0"/>
          </a:p>
        </p:txBody>
      </p:sp>
      <p:sp>
        <p:nvSpPr>
          <p:cNvPr id="13619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619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BCD0AF-1CE1-4BC7-871E-0C80451956B6}" type="slidenum">
              <a:rPr lang="cs-CZ" altLang="cs-CZ" smtClean="0"/>
              <a:pPr eaLnBrk="1" hangingPunct="1">
                <a:spcBef>
                  <a:spcPct val="0"/>
                </a:spcBef>
              </a:pPr>
              <a:t>45</a:t>
            </a:fld>
            <a:endParaRPr lang="cs-CZ" altLang="cs-CZ" smtClean="0"/>
          </a:p>
        </p:txBody>
      </p:sp>
      <p:sp>
        <p:nvSpPr>
          <p:cNvPr id="13721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722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BC6B65-D9C9-43A0-B829-0DD426C315F7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5A0FEB-D125-44A0-951B-D115057BD8E7}" type="slidenum">
              <a:rPr lang="cs-CZ" altLang="cs-CZ" smtClean="0"/>
              <a:pPr eaLnBrk="1" hangingPunct="1">
                <a:spcBef>
                  <a:spcPct val="0"/>
                </a:spcBef>
              </a:pPr>
              <a:t>48</a:t>
            </a:fld>
            <a:endParaRPr lang="cs-CZ" altLang="cs-CZ" smtClean="0"/>
          </a:p>
        </p:txBody>
      </p:sp>
      <p:sp>
        <p:nvSpPr>
          <p:cNvPr id="1392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E8C0F1-D14F-4DB0-9177-3FC706E3DEBA}" type="slidenum">
              <a:rPr lang="cs-CZ" altLang="cs-CZ" smtClean="0"/>
              <a:pPr eaLnBrk="1" hangingPunct="1">
                <a:spcBef>
                  <a:spcPct val="0"/>
                </a:spcBef>
              </a:pPr>
              <a:t>49</a:t>
            </a:fld>
            <a:endParaRPr lang="cs-CZ" altLang="cs-CZ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C2AB9F-C899-4205-9735-3D7BCE4D034A}" type="slidenum">
              <a:rPr lang="cs-CZ" altLang="cs-CZ" smtClean="0"/>
              <a:pPr eaLnBrk="1" hangingPunct="1">
                <a:spcBef>
                  <a:spcPct val="0"/>
                </a:spcBef>
              </a:pPr>
              <a:t>50</a:t>
            </a:fld>
            <a:endParaRPr lang="cs-CZ" altLang="cs-CZ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03E733-4B9A-4707-88DE-2CFA6450E0E8}" type="slidenum">
              <a:rPr lang="cs-CZ" altLang="cs-CZ" smtClean="0"/>
              <a:pPr eaLnBrk="1" hangingPunct="1">
                <a:spcBef>
                  <a:spcPct val="0"/>
                </a:spcBef>
              </a:pPr>
              <a:t>51</a:t>
            </a:fld>
            <a:endParaRPr lang="cs-CZ" altLang="cs-CZ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27C296-F1A2-49AB-AB86-F14871C9E25C}" type="slidenum">
              <a:rPr lang="cs-CZ" altLang="cs-CZ" smtClean="0"/>
              <a:pPr eaLnBrk="1" hangingPunct="1">
                <a:spcBef>
                  <a:spcPct val="0"/>
                </a:spcBef>
              </a:pPr>
              <a:t>53</a:t>
            </a:fld>
            <a:endParaRPr lang="cs-CZ" altLang="cs-CZ" smtClean="0"/>
          </a:p>
        </p:txBody>
      </p:sp>
      <p:sp>
        <p:nvSpPr>
          <p:cNvPr id="14336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336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07AE1D-3F5E-46A8-8A64-92557BFAE0EC}" type="slidenum">
              <a:rPr lang="cs-CZ" altLang="cs-CZ" smtClean="0"/>
              <a:pPr eaLnBrk="1" hangingPunct="1">
                <a:spcBef>
                  <a:spcPct val="0"/>
                </a:spcBef>
              </a:pPr>
              <a:t>55</a:t>
            </a:fld>
            <a:endParaRPr lang="cs-CZ" altLang="cs-CZ" smtClean="0"/>
          </a:p>
        </p:txBody>
      </p:sp>
      <p:sp>
        <p:nvSpPr>
          <p:cNvPr id="14438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438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C09A64-75C5-4C16-B050-7B9CE8A8FE26}" type="slidenum">
              <a:rPr lang="cs-CZ" altLang="cs-CZ" smtClean="0"/>
              <a:pPr eaLnBrk="1" hangingPunct="1">
                <a:spcBef>
                  <a:spcPct val="0"/>
                </a:spcBef>
              </a:pPr>
              <a:t>56</a:t>
            </a:fld>
            <a:endParaRPr lang="cs-CZ" altLang="cs-CZ" smtClean="0"/>
          </a:p>
        </p:txBody>
      </p:sp>
      <p:sp>
        <p:nvSpPr>
          <p:cNvPr id="14541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541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2A0524-9812-4ADD-9AD1-1D3018F9C810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E89FFD-013A-496E-9BA2-E88D1D91677D}" type="slidenum">
              <a:rPr lang="cs-CZ" altLang="cs-CZ" smtClean="0"/>
              <a:pPr eaLnBrk="1" hangingPunct="1">
                <a:spcBef>
                  <a:spcPct val="0"/>
                </a:spcBef>
              </a:pPr>
              <a:t>57</a:t>
            </a:fld>
            <a:endParaRPr lang="cs-CZ" altLang="cs-CZ" smtClean="0"/>
          </a:p>
        </p:txBody>
      </p:sp>
      <p:sp>
        <p:nvSpPr>
          <p:cNvPr id="14643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643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9ABCEB-132D-4477-86CC-2621C5BC6301}" type="slidenum">
              <a:rPr lang="cs-CZ" altLang="cs-CZ" smtClean="0"/>
              <a:pPr eaLnBrk="1" hangingPunct="1">
                <a:spcBef>
                  <a:spcPct val="0"/>
                </a:spcBef>
              </a:pPr>
              <a:t>58</a:t>
            </a:fld>
            <a:endParaRPr lang="cs-CZ" altLang="cs-CZ" smtClean="0"/>
          </a:p>
        </p:txBody>
      </p:sp>
      <p:sp>
        <p:nvSpPr>
          <p:cNvPr id="14745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74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9ED268-7276-4566-A824-64051BBDAA36}" type="slidenum">
              <a:rPr lang="cs-CZ" altLang="cs-CZ" smtClean="0"/>
              <a:pPr eaLnBrk="1" hangingPunct="1">
                <a:spcBef>
                  <a:spcPct val="0"/>
                </a:spcBef>
              </a:pPr>
              <a:t>59</a:t>
            </a:fld>
            <a:endParaRPr lang="cs-CZ" altLang="cs-CZ" smtClean="0"/>
          </a:p>
        </p:txBody>
      </p:sp>
      <p:sp>
        <p:nvSpPr>
          <p:cNvPr id="14848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848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703A15-441D-432F-91DE-2156500FF6DE}" type="slidenum">
              <a:rPr lang="cs-CZ" altLang="cs-CZ" smtClean="0"/>
              <a:pPr eaLnBrk="1" hangingPunct="1">
                <a:spcBef>
                  <a:spcPct val="0"/>
                </a:spcBef>
              </a:pPr>
              <a:t>60</a:t>
            </a:fld>
            <a:endParaRPr lang="cs-CZ" altLang="cs-CZ" smtClean="0"/>
          </a:p>
        </p:txBody>
      </p:sp>
      <p:sp>
        <p:nvSpPr>
          <p:cNvPr id="1495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95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52B3CE-09B3-4ED5-A46D-31BF8589FFBA}" type="slidenum">
              <a:rPr lang="cs-CZ" altLang="cs-CZ" smtClean="0"/>
              <a:pPr eaLnBrk="1" hangingPunct="1">
                <a:spcBef>
                  <a:spcPct val="0"/>
                </a:spcBef>
              </a:pPr>
              <a:t>61</a:t>
            </a:fld>
            <a:endParaRPr lang="cs-CZ" altLang="cs-CZ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28C8F0-71E5-4991-8636-8BFC53B700BA}" type="slidenum">
              <a:rPr lang="cs-CZ" altLang="cs-CZ" smtClean="0"/>
              <a:pPr eaLnBrk="1" hangingPunct="1">
                <a:spcBef>
                  <a:spcPct val="0"/>
                </a:spcBef>
              </a:pPr>
              <a:t>62</a:t>
            </a:fld>
            <a:endParaRPr lang="cs-CZ" altLang="cs-CZ" smtClean="0"/>
          </a:p>
        </p:txBody>
      </p:sp>
      <p:sp>
        <p:nvSpPr>
          <p:cNvPr id="1515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15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C93DD0-CE2A-4598-8DD1-EC3429550DCE}" type="slidenum">
              <a:rPr lang="cs-CZ" altLang="cs-CZ" smtClean="0"/>
              <a:pPr eaLnBrk="1" hangingPunct="1">
                <a:spcBef>
                  <a:spcPct val="0"/>
                </a:spcBef>
              </a:pPr>
              <a:t>64</a:t>
            </a:fld>
            <a:endParaRPr lang="cs-CZ" altLang="cs-CZ" smtClean="0"/>
          </a:p>
        </p:txBody>
      </p:sp>
      <p:sp>
        <p:nvSpPr>
          <p:cNvPr id="15257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258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7BCEED-7D90-4D76-9BD6-78F70F6C4379}" type="slidenum">
              <a:rPr lang="cs-CZ" altLang="cs-CZ" smtClean="0"/>
              <a:pPr eaLnBrk="1" hangingPunct="1">
                <a:spcBef>
                  <a:spcPct val="0"/>
                </a:spcBef>
              </a:pPr>
              <a:t>66</a:t>
            </a:fld>
            <a:endParaRPr lang="cs-CZ" altLang="cs-CZ" smtClean="0"/>
          </a:p>
        </p:txBody>
      </p:sp>
      <p:sp>
        <p:nvSpPr>
          <p:cNvPr id="15360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36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89B226-7C0A-43EE-9D35-BC2B7F3A2834}" type="slidenum">
              <a:rPr lang="cs-CZ" altLang="cs-CZ" smtClean="0"/>
              <a:pPr eaLnBrk="1" hangingPunct="1">
                <a:spcBef>
                  <a:spcPct val="0"/>
                </a:spcBef>
              </a:pPr>
              <a:t>69</a:t>
            </a:fld>
            <a:endParaRPr lang="cs-CZ" altLang="cs-CZ" smtClean="0"/>
          </a:p>
        </p:txBody>
      </p:sp>
      <p:sp>
        <p:nvSpPr>
          <p:cNvPr id="1546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462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41471D-6D43-4895-9707-CC2C77164AEB}" type="slidenum">
              <a:rPr lang="cs-CZ" altLang="cs-CZ" smtClean="0"/>
              <a:pPr eaLnBrk="1" hangingPunct="1">
                <a:spcBef>
                  <a:spcPct val="0"/>
                </a:spcBef>
              </a:pPr>
              <a:t>71</a:t>
            </a:fld>
            <a:endParaRPr lang="cs-CZ" altLang="cs-CZ" smtClean="0"/>
          </a:p>
        </p:txBody>
      </p:sp>
      <p:sp>
        <p:nvSpPr>
          <p:cNvPr id="15565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565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D863A7-FC44-43D4-95A8-FB6E9D67C9F5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7CB23E-AD63-4AEB-AFF6-33A5439EE339}" type="slidenum">
              <a:rPr lang="cs-CZ" altLang="cs-CZ" smtClean="0"/>
              <a:pPr eaLnBrk="1" hangingPunct="1">
                <a:spcBef>
                  <a:spcPct val="0"/>
                </a:spcBef>
              </a:pPr>
              <a:t>72</a:t>
            </a:fld>
            <a:endParaRPr lang="cs-CZ" altLang="cs-CZ" smtClean="0"/>
          </a:p>
        </p:txBody>
      </p:sp>
      <p:sp>
        <p:nvSpPr>
          <p:cNvPr id="15667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667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234076-F79A-4F09-ABDF-256FB738A2E1}" type="slidenum">
              <a:rPr lang="cs-CZ" altLang="cs-CZ" smtClean="0"/>
              <a:pPr eaLnBrk="1" hangingPunct="1">
                <a:spcBef>
                  <a:spcPct val="0"/>
                </a:spcBef>
              </a:pPr>
              <a:t>75</a:t>
            </a:fld>
            <a:endParaRPr lang="cs-CZ" altLang="cs-CZ" smtClean="0"/>
          </a:p>
        </p:txBody>
      </p:sp>
      <p:sp>
        <p:nvSpPr>
          <p:cNvPr id="15769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770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AE1CAB-BC17-4D5C-93A8-AD6C6C737FB1}" type="slidenum">
              <a:rPr lang="cs-CZ" altLang="cs-CZ" smtClean="0"/>
              <a:pPr eaLnBrk="1" hangingPunct="1">
                <a:spcBef>
                  <a:spcPct val="0"/>
                </a:spcBef>
              </a:pPr>
              <a:t>77</a:t>
            </a:fld>
            <a:endParaRPr lang="cs-CZ" altLang="cs-CZ" smtClean="0"/>
          </a:p>
        </p:txBody>
      </p:sp>
      <p:sp>
        <p:nvSpPr>
          <p:cNvPr id="1587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872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BC46E2-8D32-4677-B3DD-7D24D7CE81FB}" type="slidenum">
              <a:rPr lang="cs-CZ" altLang="cs-CZ" smtClean="0"/>
              <a:pPr eaLnBrk="1" hangingPunct="1">
                <a:spcBef>
                  <a:spcPct val="0"/>
                </a:spcBef>
              </a:pPr>
              <a:t>82</a:t>
            </a:fld>
            <a:endParaRPr lang="cs-CZ" altLang="cs-CZ" smtClean="0"/>
          </a:p>
        </p:txBody>
      </p:sp>
      <p:sp>
        <p:nvSpPr>
          <p:cNvPr id="15974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974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3CDC5F-7B65-4F1D-923A-9C59B58D5232}" type="slidenum">
              <a:rPr lang="cs-CZ" altLang="cs-CZ" smtClean="0"/>
              <a:pPr eaLnBrk="1" hangingPunct="1">
                <a:spcBef>
                  <a:spcPct val="0"/>
                </a:spcBef>
              </a:pPr>
              <a:t>85</a:t>
            </a:fld>
            <a:endParaRPr lang="cs-CZ" altLang="cs-CZ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127087-12C8-4772-9579-D4E46EFCA81C}" type="slidenum">
              <a:rPr lang="cs-CZ" altLang="cs-CZ" smtClean="0"/>
              <a:pPr eaLnBrk="1" hangingPunct="1">
                <a:spcBef>
                  <a:spcPct val="0"/>
                </a:spcBef>
              </a:pPr>
              <a:t>86</a:t>
            </a:fld>
            <a:endParaRPr lang="cs-CZ" altLang="cs-CZ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FB643B-AF74-42CF-B37B-D334A2367843}" type="slidenum">
              <a:rPr lang="cs-CZ" altLang="cs-CZ" smtClean="0"/>
              <a:pPr eaLnBrk="1" hangingPunct="1">
                <a:spcBef>
                  <a:spcPct val="0"/>
                </a:spcBef>
              </a:pPr>
              <a:t>87</a:t>
            </a:fld>
            <a:endParaRPr lang="cs-CZ" altLang="cs-CZ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AA4F40-3B0E-4D78-9D8B-860921304BFA}" type="slidenum">
              <a:rPr lang="cs-CZ" altLang="cs-CZ" smtClean="0"/>
              <a:pPr eaLnBrk="1" hangingPunct="1">
                <a:spcBef>
                  <a:spcPct val="0"/>
                </a:spcBef>
              </a:pPr>
              <a:t>88</a:t>
            </a:fld>
            <a:endParaRPr lang="cs-CZ" altLang="cs-CZ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E792F7-2B43-4E47-896E-0D87DCFB82CD}" type="slidenum">
              <a:rPr lang="cs-CZ" altLang="cs-CZ" smtClean="0"/>
              <a:pPr eaLnBrk="1" hangingPunct="1">
                <a:spcBef>
                  <a:spcPct val="0"/>
                </a:spcBef>
              </a:pPr>
              <a:t>91</a:t>
            </a:fld>
            <a:endParaRPr lang="cs-CZ" altLang="cs-CZ" smtClean="0"/>
          </a:p>
        </p:txBody>
      </p:sp>
      <p:sp>
        <p:nvSpPr>
          <p:cNvPr id="1648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C2CEB0-C92C-4626-927E-5DD355499F23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298329-A363-4ED2-A31F-3F3FA53313E9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59EE02-69BF-4942-B494-3753B0542874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D9E6-E888-4821-AF63-8ED411CE18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14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EE2C8-2068-4809-A45E-73D73C7C9D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14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8C770-E77F-4FCA-B061-96E091B394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2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C7FFD-E8C7-4660-8D02-FD78CFD4FA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27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FA2E7-CE2B-47A8-8C53-68535E3C73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93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BDDA7-4402-4B4D-B458-22EE50B6F1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27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4712D-58A8-4D92-96E1-7982D8199A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02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A357D-8A4D-4F1E-9106-2B4004423E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41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E87B6-CC77-4D25-BA99-FDE919072A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8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A146-339A-4C35-BC66-7B80AA354F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36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996E9-4988-46DE-9A07-4A9E725C05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20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0243ECB-746B-4A64-908D-EFD57BE942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upload.wikimedia.org/wikipedia/commons/b/b1/McBurney's_point.jpg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33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2856"/>
            <a:ext cx="7772400" cy="1467594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PROJEKCE ORGÁNŮ NA STĚNU BŘIŠNÍ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8" name="Group 11"/>
          <p:cNvGrpSpPr>
            <a:grpSpLocks/>
          </p:cNvGrpSpPr>
          <p:nvPr/>
        </p:nvGrpSpPr>
        <p:grpSpPr bwMode="auto">
          <a:xfrm>
            <a:off x="1692275" y="2708275"/>
            <a:ext cx="5903913" cy="2665413"/>
            <a:chOff x="1066" y="1706"/>
            <a:chExt cx="3719" cy="1679"/>
          </a:xfrm>
        </p:grpSpPr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1066" y="1888"/>
              <a:ext cx="317" cy="149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1610" y="1888"/>
              <a:ext cx="318" cy="149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grpSp>
          <p:nvGrpSpPr>
            <p:cNvPr id="11272" name="Group 10"/>
            <p:cNvGrpSpPr>
              <a:grpSpLocks/>
            </p:cNvGrpSpPr>
            <p:nvPr/>
          </p:nvGrpSpPr>
          <p:grpSpPr bwMode="auto">
            <a:xfrm>
              <a:off x="4105" y="1706"/>
              <a:ext cx="680" cy="1588"/>
              <a:chOff x="4105" y="1706"/>
              <a:chExt cx="680" cy="1588"/>
            </a:xfrm>
          </p:grpSpPr>
          <p:sp>
            <p:nvSpPr>
              <p:cNvPr id="11273" name="Rectangle 8"/>
              <p:cNvSpPr>
                <a:spLocks noChangeArrowheads="1"/>
              </p:cNvSpPr>
              <p:nvPr/>
            </p:nvSpPr>
            <p:spPr bwMode="auto">
              <a:xfrm>
                <a:off x="4105" y="1706"/>
                <a:ext cx="272" cy="15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  <p:sp>
            <p:nvSpPr>
              <p:cNvPr id="11274" name="Rectangle 9"/>
              <p:cNvSpPr>
                <a:spLocks noChangeArrowheads="1"/>
              </p:cNvSpPr>
              <p:nvPr/>
            </p:nvSpPr>
            <p:spPr bwMode="auto">
              <a:xfrm>
                <a:off x="4513" y="1706"/>
                <a:ext cx="272" cy="15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</p:grpSp>
      </p:grpSp>
      <p:sp>
        <p:nvSpPr>
          <p:cNvPr id="11269" name="Text Box 12"/>
          <p:cNvSpPr txBox="1">
            <a:spLocks noChangeArrowheads="1"/>
          </p:cNvSpPr>
          <p:nvPr/>
        </p:nvSpPr>
        <p:spPr bwMode="auto">
          <a:xfrm>
            <a:off x="3255963" y="-7938"/>
            <a:ext cx="365442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M. RECTUS ABDOMINIS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13" name="Group 13"/>
          <p:cNvGrpSpPr>
            <a:grpSpLocks/>
          </p:cNvGrpSpPr>
          <p:nvPr/>
        </p:nvGrpSpPr>
        <p:grpSpPr bwMode="auto">
          <a:xfrm>
            <a:off x="1619250" y="3573463"/>
            <a:ext cx="6121400" cy="719137"/>
            <a:chOff x="1020" y="2251"/>
            <a:chExt cx="3856" cy="453"/>
          </a:xfrm>
        </p:grpSpPr>
        <p:sp>
          <p:nvSpPr>
            <p:cNvPr id="12294" name="Line 6"/>
            <p:cNvSpPr>
              <a:spLocks noChangeShapeType="1"/>
            </p:cNvSpPr>
            <p:nvPr/>
          </p:nvSpPr>
          <p:spPr bwMode="auto">
            <a:xfrm flipV="1">
              <a:off x="1066" y="2387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5" name="Line 7"/>
            <p:cNvSpPr>
              <a:spLocks noChangeShapeType="1"/>
            </p:cNvSpPr>
            <p:nvPr/>
          </p:nvSpPr>
          <p:spPr bwMode="auto">
            <a:xfrm>
              <a:off x="1565" y="2387"/>
              <a:ext cx="40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6" name="Line 9"/>
            <p:cNvSpPr>
              <a:spLocks noChangeShapeType="1"/>
            </p:cNvSpPr>
            <p:nvPr/>
          </p:nvSpPr>
          <p:spPr bwMode="auto">
            <a:xfrm flipV="1">
              <a:off x="1020" y="2659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7" name="Line 10"/>
            <p:cNvSpPr>
              <a:spLocks noChangeShapeType="1"/>
            </p:cNvSpPr>
            <p:nvPr/>
          </p:nvSpPr>
          <p:spPr bwMode="auto">
            <a:xfrm flipV="1">
              <a:off x="1565" y="2704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8" name="Line 11"/>
            <p:cNvSpPr>
              <a:spLocks noChangeShapeType="1"/>
            </p:cNvSpPr>
            <p:nvPr/>
          </p:nvSpPr>
          <p:spPr bwMode="auto">
            <a:xfrm flipV="1">
              <a:off x="4014" y="2251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9" name="Line 12"/>
            <p:cNvSpPr>
              <a:spLocks noChangeShapeType="1"/>
            </p:cNvSpPr>
            <p:nvPr/>
          </p:nvSpPr>
          <p:spPr bwMode="auto">
            <a:xfrm flipV="1">
              <a:off x="4513" y="2296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293" name="Text Box 14"/>
          <p:cNvSpPr txBox="1">
            <a:spLocks noChangeArrowheads="1"/>
          </p:cNvSpPr>
          <p:nvPr/>
        </p:nvSpPr>
        <p:spPr bwMode="auto">
          <a:xfrm>
            <a:off x="3327400" y="63500"/>
            <a:ext cx="28590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INTERSECTIONES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TENDINEAE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658" name="Group 10"/>
          <p:cNvGrpSpPr>
            <a:grpSpLocks/>
          </p:cNvGrpSpPr>
          <p:nvPr/>
        </p:nvGrpSpPr>
        <p:grpSpPr bwMode="auto">
          <a:xfrm>
            <a:off x="1763713" y="4508500"/>
            <a:ext cx="1079500" cy="1296988"/>
            <a:chOff x="1111" y="2840"/>
            <a:chExt cx="680" cy="817"/>
          </a:xfrm>
        </p:grpSpPr>
        <p:sp>
          <p:nvSpPr>
            <p:cNvPr id="13319" name="Line 6"/>
            <p:cNvSpPr>
              <a:spLocks noChangeShapeType="1"/>
            </p:cNvSpPr>
            <p:nvPr/>
          </p:nvSpPr>
          <p:spPr bwMode="auto">
            <a:xfrm flipH="1">
              <a:off x="1111" y="2840"/>
              <a:ext cx="363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20" name="Line 7"/>
            <p:cNvSpPr>
              <a:spLocks noChangeShapeType="1"/>
            </p:cNvSpPr>
            <p:nvPr/>
          </p:nvSpPr>
          <p:spPr bwMode="auto">
            <a:xfrm>
              <a:off x="1474" y="2840"/>
              <a:ext cx="317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6804025" y="566102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3924300" y="115888"/>
            <a:ext cx="1217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PUBES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0" name="Line 6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1" name="Line 7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231775" y="423863"/>
            <a:ext cx="370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XIPHISTERNALIS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Line 6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5" name="Line 8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303213" y="423863"/>
            <a:ext cx="336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SUBCOSTALIS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Line 7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8" name="Line 8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376238" y="495300"/>
            <a:ext cx="350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INTERSPINALIS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3" name="Line 9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8" name="AutoShape 10"/>
          <p:cNvSpPr>
            <a:spLocks noChangeArrowheads="1"/>
          </p:cNvSpPr>
          <p:nvPr/>
        </p:nvSpPr>
        <p:spPr bwMode="auto">
          <a:xfrm>
            <a:off x="5003800" y="2708275"/>
            <a:ext cx="2952750" cy="12255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94 w 21600"/>
              <a:gd name="T13" fmla="*/ 2694 h 21600"/>
              <a:gd name="T14" fmla="*/ 18906 w 21600"/>
              <a:gd name="T15" fmla="*/ 189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788" y="21600"/>
                </a:lnTo>
                <a:lnTo>
                  <a:pt x="1981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376238" y="566738"/>
            <a:ext cx="230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EPIGASTRIUM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Line 7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6" name="Line 8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5219700" y="3933825"/>
            <a:ext cx="2592388" cy="10080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376238" y="495300"/>
            <a:ext cx="2706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MESOGASTRIUM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Line 7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0" name="Line 8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1" name="Line 9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4" name="AutoShape 10"/>
          <p:cNvSpPr>
            <a:spLocks noChangeArrowheads="1"/>
          </p:cNvSpPr>
          <p:nvPr/>
        </p:nvSpPr>
        <p:spPr bwMode="auto">
          <a:xfrm>
            <a:off x="5435600" y="4941888"/>
            <a:ext cx="2232025" cy="10080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30 w 21600"/>
              <a:gd name="T13" fmla="*/ 4030 h 21600"/>
              <a:gd name="T14" fmla="*/ 17570 w 21600"/>
              <a:gd name="T15" fmla="*/ 1757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459" y="21600"/>
                </a:lnTo>
                <a:lnTo>
                  <a:pt x="1714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376238" y="495300"/>
            <a:ext cx="267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HYPOGASTRIUM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-1900238"/>
            <a:ext cx="3768725" cy="1252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4"/>
          <p:cNvGrpSpPr>
            <a:grpSpLocks/>
          </p:cNvGrpSpPr>
          <p:nvPr/>
        </p:nvGrpSpPr>
        <p:grpSpPr bwMode="auto">
          <a:xfrm>
            <a:off x="3863975" y="0"/>
            <a:ext cx="5280025" cy="6858000"/>
            <a:chOff x="1202" y="0"/>
            <a:chExt cx="3326" cy="432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0"/>
              <a:ext cx="3326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077" name="Group 21"/>
            <p:cNvGrpSpPr>
              <a:grpSpLocks/>
            </p:cNvGrpSpPr>
            <p:nvPr/>
          </p:nvGrpSpPr>
          <p:grpSpPr bwMode="auto">
            <a:xfrm>
              <a:off x="2064" y="1706"/>
              <a:ext cx="1587" cy="772"/>
              <a:chOff x="2064" y="1706"/>
              <a:chExt cx="1587" cy="772"/>
            </a:xfrm>
          </p:grpSpPr>
          <p:sp>
            <p:nvSpPr>
              <p:cNvPr id="3081" name="Line 12"/>
              <p:cNvSpPr>
                <a:spLocks noChangeShapeType="1"/>
              </p:cNvSpPr>
              <p:nvPr/>
            </p:nvSpPr>
            <p:spPr bwMode="auto">
              <a:xfrm>
                <a:off x="2880" y="1706"/>
                <a:ext cx="363" cy="45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82" name="Line 13"/>
              <p:cNvSpPr>
                <a:spLocks noChangeShapeType="1"/>
              </p:cNvSpPr>
              <p:nvPr/>
            </p:nvSpPr>
            <p:spPr bwMode="auto">
              <a:xfrm>
                <a:off x="3243" y="2160"/>
                <a:ext cx="408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83" name="Line 15"/>
              <p:cNvSpPr>
                <a:spLocks noChangeShapeType="1"/>
              </p:cNvSpPr>
              <p:nvPr/>
            </p:nvSpPr>
            <p:spPr bwMode="auto">
              <a:xfrm flipH="1">
                <a:off x="2562" y="1706"/>
                <a:ext cx="318" cy="45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84" name="Line 16"/>
              <p:cNvSpPr>
                <a:spLocks noChangeShapeType="1"/>
              </p:cNvSpPr>
              <p:nvPr/>
            </p:nvSpPr>
            <p:spPr bwMode="auto">
              <a:xfrm flipH="1">
                <a:off x="2064" y="2160"/>
                <a:ext cx="498" cy="3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078" name="Group 22"/>
            <p:cNvGrpSpPr>
              <a:grpSpLocks/>
            </p:cNvGrpSpPr>
            <p:nvPr/>
          </p:nvGrpSpPr>
          <p:grpSpPr bwMode="auto">
            <a:xfrm>
              <a:off x="1973" y="2931"/>
              <a:ext cx="1723" cy="953"/>
              <a:chOff x="1973" y="2931"/>
              <a:chExt cx="1723" cy="953"/>
            </a:xfrm>
          </p:grpSpPr>
          <p:sp>
            <p:nvSpPr>
              <p:cNvPr id="3079" name="Line 19"/>
              <p:cNvSpPr>
                <a:spLocks noChangeShapeType="1"/>
              </p:cNvSpPr>
              <p:nvPr/>
            </p:nvSpPr>
            <p:spPr bwMode="auto">
              <a:xfrm>
                <a:off x="1973" y="2931"/>
                <a:ext cx="862" cy="9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80" name="Line 20"/>
              <p:cNvSpPr>
                <a:spLocks noChangeShapeType="1"/>
              </p:cNvSpPr>
              <p:nvPr/>
            </p:nvSpPr>
            <p:spPr bwMode="auto">
              <a:xfrm flipH="1">
                <a:off x="2835" y="3022"/>
                <a:ext cx="861" cy="86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075" name="Text Box 25"/>
          <p:cNvSpPr txBox="1">
            <a:spLocks noChangeArrowheads="1"/>
          </p:cNvSpPr>
          <p:nvPr/>
        </p:nvSpPr>
        <p:spPr bwMode="auto">
          <a:xfrm>
            <a:off x="303213" y="279400"/>
            <a:ext cx="48718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/>
              <a:t>POVRCHOVÉ HRANICE BŘICHA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971675"/>
            <a:ext cx="3768725" cy="1252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376238" y="495300"/>
            <a:ext cx="333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EPIGASTRICA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516688" y="1989138"/>
            <a:ext cx="935037" cy="576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900238"/>
            <a:ext cx="3768725" cy="1252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376238" y="495300"/>
            <a:ext cx="4283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HYPOCHONDRIACA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DEXTRA ET SINISTRA</a:t>
            </a:r>
          </a:p>
        </p:txBody>
      </p:sp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6011863" y="2060575"/>
            <a:ext cx="1944687" cy="576263"/>
            <a:chOff x="3787" y="1298"/>
            <a:chExt cx="1225" cy="363"/>
          </a:xfrm>
        </p:grpSpPr>
        <p:sp>
          <p:nvSpPr>
            <p:cNvPr id="22533" name="Rectangle 9"/>
            <p:cNvSpPr>
              <a:spLocks noChangeArrowheads="1"/>
            </p:cNvSpPr>
            <p:nvPr/>
          </p:nvSpPr>
          <p:spPr bwMode="auto">
            <a:xfrm>
              <a:off x="3787" y="1298"/>
              <a:ext cx="318" cy="3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22534" name="Rectangle 10"/>
            <p:cNvSpPr>
              <a:spLocks noChangeArrowheads="1"/>
            </p:cNvSpPr>
            <p:nvPr/>
          </p:nvSpPr>
          <p:spPr bwMode="auto">
            <a:xfrm>
              <a:off x="4694" y="1298"/>
              <a:ext cx="318" cy="3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-1971675"/>
            <a:ext cx="3768725" cy="1252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732588" y="2636838"/>
            <a:ext cx="936625" cy="9366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76238" y="639763"/>
            <a:ext cx="321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UMBILICALIS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971675"/>
            <a:ext cx="3768725" cy="1252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849" name="Group 9"/>
          <p:cNvGrpSpPr>
            <a:grpSpLocks/>
          </p:cNvGrpSpPr>
          <p:nvPr/>
        </p:nvGrpSpPr>
        <p:grpSpPr bwMode="auto">
          <a:xfrm>
            <a:off x="6084888" y="2636838"/>
            <a:ext cx="1873250" cy="865187"/>
            <a:chOff x="3833" y="1661"/>
            <a:chExt cx="1180" cy="545"/>
          </a:xfrm>
        </p:grpSpPr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3833" y="1661"/>
              <a:ext cx="272" cy="5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24582" name="Rectangle 6"/>
            <p:cNvSpPr>
              <a:spLocks noChangeArrowheads="1"/>
            </p:cNvSpPr>
            <p:nvPr/>
          </p:nvSpPr>
          <p:spPr bwMode="auto">
            <a:xfrm>
              <a:off x="4741" y="1661"/>
              <a:ext cx="272" cy="5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sp>
        <p:nvSpPr>
          <p:cNvPr id="24580" name="Text Box 8"/>
          <p:cNvSpPr txBox="1">
            <a:spLocks noChangeArrowheads="1"/>
          </p:cNvSpPr>
          <p:nvPr/>
        </p:nvSpPr>
        <p:spPr bwMode="auto">
          <a:xfrm>
            <a:off x="376238" y="495300"/>
            <a:ext cx="3417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LATERALIS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DEXTRA ET SINISTRA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900238"/>
            <a:ext cx="3768725" cy="1252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6588125" y="3716338"/>
            <a:ext cx="863600" cy="5048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447675" y="566738"/>
            <a:ext cx="241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PUBICA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-1971675"/>
            <a:ext cx="3768725" cy="1252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946" name="Group 10"/>
          <p:cNvGrpSpPr>
            <a:grpSpLocks/>
          </p:cNvGrpSpPr>
          <p:nvPr/>
        </p:nvGrpSpPr>
        <p:grpSpPr bwMode="auto">
          <a:xfrm>
            <a:off x="6467475" y="3213100"/>
            <a:ext cx="1568450" cy="1058863"/>
            <a:chOff x="4074" y="2024"/>
            <a:chExt cx="988" cy="667"/>
          </a:xfrm>
        </p:grpSpPr>
        <p:sp>
          <p:nvSpPr>
            <p:cNvPr id="26629" name="AutoShape 8"/>
            <p:cNvSpPr>
              <a:spLocks noChangeArrowheads="1"/>
            </p:cNvSpPr>
            <p:nvPr/>
          </p:nvSpPr>
          <p:spPr bwMode="auto">
            <a:xfrm rot="3543034">
              <a:off x="3879" y="2264"/>
              <a:ext cx="622" cy="23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26630" name="AutoShape 9"/>
            <p:cNvSpPr>
              <a:spLocks noChangeArrowheads="1"/>
            </p:cNvSpPr>
            <p:nvPr/>
          </p:nvSpPr>
          <p:spPr bwMode="auto">
            <a:xfrm rot="-3214157">
              <a:off x="4635" y="2219"/>
              <a:ext cx="622" cy="23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sp>
        <p:nvSpPr>
          <p:cNvPr id="26628" name="Text Box 11"/>
          <p:cNvSpPr txBox="1">
            <a:spLocks noChangeArrowheads="1"/>
          </p:cNvSpPr>
          <p:nvPr/>
        </p:nvSpPr>
        <p:spPr bwMode="auto">
          <a:xfrm>
            <a:off x="303213" y="495300"/>
            <a:ext cx="3417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INGUINALIS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DEXTRA ET SINISTRA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Line 5"/>
          <p:cNvSpPr>
            <a:spLocks noChangeShapeType="1"/>
          </p:cNvSpPr>
          <p:nvPr/>
        </p:nvSpPr>
        <p:spPr bwMode="auto">
          <a:xfrm>
            <a:off x="5003800" y="2708275"/>
            <a:ext cx="2952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2" name="Line 6"/>
          <p:cNvSpPr>
            <a:spLocks noChangeShapeType="1"/>
          </p:cNvSpPr>
          <p:nvPr/>
        </p:nvSpPr>
        <p:spPr bwMode="auto">
          <a:xfrm>
            <a:off x="5292725" y="3860800"/>
            <a:ext cx="2447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5364163" y="4868863"/>
            <a:ext cx="2303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5076825" y="3284538"/>
            <a:ext cx="28082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303213" y="495300"/>
            <a:ext cx="380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TRANSPYLORICA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Line 5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6" name="Line 6"/>
          <p:cNvSpPr>
            <a:spLocks noChangeShapeType="1"/>
          </p:cNvSpPr>
          <p:nvPr/>
        </p:nvSpPr>
        <p:spPr bwMode="auto">
          <a:xfrm>
            <a:off x="5219700" y="3933825"/>
            <a:ext cx="2592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7" name="Line 7"/>
          <p:cNvSpPr>
            <a:spLocks noChangeShapeType="1"/>
          </p:cNvSpPr>
          <p:nvPr/>
        </p:nvSpPr>
        <p:spPr bwMode="auto">
          <a:xfrm>
            <a:off x="5364163" y="4941888"/>
            <a:ext cx="2303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5076825" y="4581525"/>
            <a:ext cx="28082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447675" y="639763"/>
            <a:ext cx="370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INTERCRISTALIS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ile:McBurney's poin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114425"/>
            <a:ext cx="74009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08038" y="134938"/>
            <a:ext cx="64588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Appendix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vermiformis</a:t>
            </a:r>
            <a:r>
              <a:rPr lang="cs-CZ" altLang="cs-CZ" sz="2400" b="1" dirty="0"/>
              <a:t>: </a:t>
            </a:r>
            <a:r>
              <a:rPr lang="cs-CZ" altLang="cs-CZ" sz="2400" b="1" dirty="0" smtClean="0"/>
              <a:t>Mac </a:t>
            </a:r>
            <a:r>
              <a:rPr lang="cs-CZ" altLang="cs-CZ" sz="2400" b="1" dirty="0" err="1" smtClean="0"/>
              <a:t>Burneyův</a:t>
            </a:r>
            <a:r>
              <a:rPr lang="cs-CZ" altLang="cs-CZ" sz="2400" b="1" dirty="0" smtClean="0"/>
              <a:t> </a:t>
            </a:r>
            <a:r>
              <a:rPr lang="cs-CZ" altLang="cs-CZ" sz="2400" b="1" dirty="0" smtClean="0"/>
              <a:t>bod 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(</a:t>
            </a:r>
            <a:r>
              <a:rPr lang="cs-CZ" altLang="cs-CZ" sz="2400" b="1" dirty="0" err="1" smtClean="0"/>
              <a:t>Monroova</a:t>
            </a:r>
            <a:r>
              <a:rPr lang="cs-CZ" altLang="cs-CZ" sz="2400" b="1" dirty="0" smtClean="0"/>
              <a:t> čára)</a:t>
            </a:r>
            <a:endParaRPr lang="cs-CZ" alt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778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4067175" y="0"/>
            <a:ext cx="1588" cy="609282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4" name="Freeform 4"/>
          <p:cNvSpPr>
            <a:spLocks noChangeArrowheads="1"/>
          </p:cNvSpPr>
          <p:nvPr/>
        </p:nvSpPr>
        <p:spPr bwMode="auto">
          <a:xfrm>
            <a:off x="3276600" y="2205038"/>
            <a:ext cx="1439863" cy="1487487"/>
          </a:xfrm>
          <a:custGeom>
            <a:avLst/>
            <a:gdLst>
              <a:gd name="T0" fmla="*/ 2147483647 w 907"/>
              <a:gd name="T1" fmla="*/ 0 h 801"/>
              <a:gd name="T2" fmla="*/ 2147483647 w 907"/>
              <a:gd name="T3" fmla="*/ 2147483647 h 801"/>
              <a:gd name="T4" fmla="*/ 0 w 907"/>
              <a:gd name="T5" fmla="*/ 2147483647 h 8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7" h="801">
                <a:moveTo>
                  <a:pt x="907" y="0"/>
                </a:moveTo>
                <a:cubicBezTo>
                  <a:pt x="778" y="279"/>
                  <a:pt x="649" y="559"/>
                  <a:pt x="498" y="680"/>
                </a:cubicBezTo>
                <a:cubicBezTo>
                  <a:pt x="347" y="801"/>
                  <a:pt x="83" y="718"/>
                  <a:pt x="0" y="726"/>
                </a:cubicBezTo>
              </a:path>
            </a:pathLst>
          </a:custGeom>
          <a:noFill/>
          <a:ln w="2844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367188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Fundus </a:t>
            </a:r>
            <a:r>
              <a:rPr lang="cs-CZ" altLang="cs-CZ" sz="2400" b="1" dirty="0" err="1"/>
              <a:t>vesicae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biliaris</a:t>
            </a:r>
            <a:r>
              <a:rPr lang="cs-CZ" altLang="cs-CZ" sz="24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Murphyův</a:t>
            </a:r>
            <a:r>
              <a:rPr lang="cs-CZ" altLang="cs-CZ" sz="2400" b="1" dirty="0" smtClean="0"/>
              <a:t> bod </a:t>
            </a:r>
            <a:endParaRPr lang="cs-CZ" altLang="cs-CZ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0"/>
            <a:ext cx="4200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447675" y="639763"/>
            <a:ext cx="32558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/>
              <a:t>HLUBOKÉ HRANICE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- DIAPHRAGMA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- LINEA TERMINALIS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0"/>
            <a:ext cx="2778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00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779912" y="332656"/>
            <a:ext cx="3273951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rgbClr val="000000"/>
                </a:solidFill>
                <a:ea typeface="SimSun" charset="-122"/>
              </a:rPr>
              <a:t>Žaludek:</a:t>
            </a:r>
            <a:endParaRPr lang="cs-CZ" altLang="cs-CZ" sz="2400" b="1" dirty="0">
              <a:solidFill>
                <a:srgbClr val="000000"/>
              </a:solidFill>
              <a:ea typeface="SimSun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0000"/>
              </a:solidFill>
              <a:ea typeface="SimSun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ea typeface="SimSun" charset="-122"/>
              </a:rPr>
              <a:t>Labbeéův</a:t>
            </a:r>
            <a:r>
              <a:rPr lang="cs-CZ" altLang="cs-CZ" sz="2400" b="1" dirty="0" smtClean="0">
                <a:solidFill>
                  <a:srgbClr val="000000"/>
                </a:solidFill>
                <a:ea typeface="SimSun" charset="-122"/>
              </a:rPr>
              <a:t> trojúhelník</a:t>
            </a:r>
            <a:endParaRPr lang="cs-CZ" altLang="cs-CZ" sz="2400" b="1" dirty="0">
              <a:solidFill>
                <a:srgbClr val="000000"/>
              </a:solidFill>
              <a:ea typeface="SimSun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0000"/>
              </a:solidFill>
              <a:ea typeface="SimSun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 smtClean="0">
                <a:solidFill>
                  <a:srgbClr val="000000"/>
                </a:solidFill>
                <a:ea typeface="SimSun" charset="-122"/>
              </a:rPr>
              <a:t>transpyloric</a:t>
            </a:r>
            <a:r>
              <a:rPr lang="cs-CZ" altLang="cs-CZ" sz="2400" b="1" dirty="0" err="1" smtClean="0">
                <a:solidFill>
                  <a:srgbClr val="000000"/>
                </a:solidFill>
                <a:ea typeface="SimSun" charset="-122"/>
              </a:rPr>
              <a:t>ká</a:t>
            </a:r>
            <a:r>
              <a:rPr lang="cs-CZ" altLang="cs-CZ" sz="2400" b="1" dirty="0" smtClean="0">
                <a:solidFill>
                  <a:srgbClr val="000000"/>
                </a:solidFill>
                <a:ea typeface="SimSun" charset="-122"/>
              </a:rPr>
              <a:t> čára  </a:t>
            </a:r>
            <a:endParaRPr lang="cs-CZ" altLang="cs-CZ" sz="2400" b="1" dirty="0">
              <a:solidFill>
                <a:srgbClr val="000000"/>
              </a:solidFill>
              <a:ea typeface="SimSun" charset="-122"/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379538" y="3213100"/>
            <a:ext cx="1439862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0"/>
            <a:ext cx="4802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Line 3"/>
          <p:cNvSpPr>
            <a:spLocks noChangeShapeType="1"/>
          </p:cNvSpPr>
          <p:nvPr/>
        </p:nvSpPr>
        <p:spPr bwMode="auto">
          <a:xfrm flipH="1" flipV="1">
            <a:off x="4425950" y="-1588"/>
            <a:ext cx="2379663" cy="3071813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92138" y="350838"/>
            <a:ext cx="3379749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Papilla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Vateri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 smtClean="0">
                <a:ea typeface="Lucida Sans Unicode" pitchFamily="34" charset="0"/>
                <a:cs typeface="Lucida Sans Unicode" pitchFamily="34" charset="0"/>
              </a:rPr>
              <a:t>Umbiliko</a:t>
            </a:r>
            <a:r>
              <a:rPr lang="cs-CZ" altLang="cs-CZ" sz="2400" b="1" dirty="0" smtClean="0">
                <a:ea typeface="Lucida Sans Unicode" pitchFamily="34" charset="0"/>
                <a:cs typeface="Lucida Sans Unicode" pitchFamily="34" charset="0"/>
              </a:rPr>
              <a:t>-axilární čára</a:t>
            </a:r>
            <a:endParaRPr lang="cs-CZ" altLang="cs-CZ" sz="2400" b="1" dirty="0"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- </a:t>
            </a:r>
            <a:r>
              <a:rPr lang="cs-CZ" altLang="cs-CZ" sz="2400" b="1" dirty="0" err="1" smtClean="0">
                <a:ea typeface="Lucida Sans Unicode" pitchFamily="34" charset="0"/>
                <a:cs typeface="Lucida Sans Unicode" pitchFamily="34" charset="0"/>
              </a:rPr>
              <a:t>Desjardinsův</a:t>
            </a:r>
            <a:r>
              <a:rPr lang="cs-CZ" altLang="cs-CZ" sz="2400" b="1" dirty="0" smtClean="0">
                <a:ea typeface="Lucida Sans Unicode" pitchFamily="34" charset="0"/>
                <a:cs typeface="Lucida Sans Unicode" pitchFamily="34" charset="0"/>
              </a:rPr>
              <a:t> bod</a:t>
            </a:r>
            <a:endParaRPr lang="cs-CZ" altLang="cs-CZ" sz="2400" b="1" dirty="0"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937125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0"/>
            <a:ext cx="2778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3995738" y="404813"/>
            <a:ext cx="336211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Linea </a:t>
            </a:r>
            <a:r>
              <a:rPr lang="cs-CZ" altLang="cs-CZ" sz="2400" b="1" dirty="0" err="1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costoarticularis</a:t>
            </a:r>
            <a:endParaRPr lang="cs-CZ" altLang="cs-CZ" sz="2400" b="1" dirty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3797" name="Line 4"/>
          <p:cNvSpPr>
            <a:spLocks noChangeShapeType="1"/>
          </p:cNvSpPr>
          <p:nvPr/>
        </p:nvSpPr>
        <p:spPr bwMode="auto">
          <a:xfrm flipH="1" flipV="1">
            <a:off x="7307263" y="979488"/>
            <a:ext cx="290512" cy="2738437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738"/>
            <a:ext cx="91440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5" name="Text Box 11"/>
          <p:cNvSpPr txBox="1">
            <a:spLocks noChangeArrowheads="1"/>
          </p:cNvSpPr>
          <p:nvPr/>
        </p:nvSpPr>
        <p:spPr bwMode="auto">
          <a:xfrm>
            <a:off x="4911725" y="207963"/>
            <a:ext cx="19463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Břišní stěna</a:t>
            </a:r>
            <a:endParaRPr lang="cs-CZ" alt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5038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940425" y="476250"/>
            <a:ext cx="2649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ARCUATA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4664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376238" y="350838"/>
            <a:ext cx="3370262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VAGINA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RECTI ABDOMINIS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0"/>
            <a:ext cx="5099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376238" y="639763"/>
            <a:ext cx="4416425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VV. SUBCUTANEAE ABD.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THORACOEPIGASTRICA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EPIGASTRICA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CIRCUMFLEXA ILIUM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VV. PARAUMBILICALES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6102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76238" y="423863"/>
            <a:ext cx="44624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EPIGASTRICA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CIRCUMFLEXA ILIUM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AA. INTERCOSTALES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SUBCOSTALIS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AA. LUMBALES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376238" y="495300"/>
            <a:ext cx="471963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EPIGASTRICA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EPIGASTRICA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CIRCUMFLEXA ILIUM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AA. INTERCOSTALES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SUBCOSTALIS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AA. LUMBALES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231775" y="36639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0"/>
            <a:ext cx="4921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376238" y="350838"/>
            <a:ext cx="38227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NN. INTERCOSTALES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SUBCOSTALIS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ILIOHYPOGASTRICUS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ILIOINGUINALIS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207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8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051050" y="188913"/>
            <a:ext cx="571182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FACTORS INFLUENCING THE SHAPE: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SEX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CONSTITUTION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ALIMENTATION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CONTENTS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CONTRACTION OF MUSCLES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RESPIRATION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0"/>
            <a:ext cx="3000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231775" y="566738"/>
            <a:ext cx="5616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NODI LYMPHATICI AXILLARES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NODI LYMPHATICI INGUINALES SPF.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91440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87313" y="-7938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2700338" y="188913"/>
            <a:ext cx="338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60388"/>
            <a:ext cx="6300787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55575" y="279400"/>
            <a:ext cx="477202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i="1" dirty="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Horní stěna:</a:t>
            </a:r>
            <a:endParaRPr lang="cs-CZ" altLang="cs-CZ" sz="2400" b="1" i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obliquus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internus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abdominis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transversus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abdominis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M.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cremaster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404813"/>
            <a:ext cx="6042025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8600" y="279400"/>
            <a:ext cx="3675063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i="1" dirty="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Přední stěna:</a:t>
            </a:r>
            <a:endParaRPr lang="cs-CZ" altLang="cs-CZ" sz="2400" b="1" i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Aponeurosis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m.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obliqui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externi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abdominis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Anulus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inguinalis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spf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crus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mediale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crus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laterale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fibrae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intercrurales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lig.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inguinale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reflexum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0"/>
            <a:ext cx="4467225" cy="506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175" y="0"/>
            <a:ext cx="341341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i="1" dirty="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Spodní stěna:</a:t>
            </a:r>
            <a:endParaRPr lang="cs-CZ" altLang="cs-CZ" sz="2400" b="1" i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Lig.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57200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76250"/>
            <a:ext cx="6227763" cy="597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11138" y="423863"/>
            <a:ext cx="3583138" cy="45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i="1" dirty="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Zadní stěna: </a:t>
            </a:r>
            <a:endParaRPr lang="cs-CZ" altLang="cs-CZ" sz="2400" b="1" i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Fascia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transversalis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Anulus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inguinalis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prof.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Lig.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interfoveolare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Trigonum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(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Hesselbachi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Falx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inguinalis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Tractus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iliopubicus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flipV="1">
            <a:off x="3059113" y="4795838"/>
            <a:ext cx="2520950" cy="79533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12775" y="5516563"/>
            <a:ext cx="2654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Anulus femoralis</a:t>
            </a: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2700338" y="3068638"/>
            <a:ext cx="2951162" cy="9366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3708400" y="2133600"/>
            <a:ext cx="2592388" cy="14398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3132138" y="2565400"/>
            <a:ext cx="2808287" cy="10080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2484438" y="3644900"/>
            <a:ext cx="2232025" cy="9366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V="1">
            <a:off x="3059113" y="4724400"/>
            <a:ext cx="2089150" cy="3603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0"/>
            <a:ext cx="4822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87313" y="134938"/>
            <a:ext cx="512445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Lucida Sans Unicode" pitchFamily="34" charset="0"/>
                <a:cs typeface="Lucida Sans Unicode" pitchFamily="34" charset="0"/>
              </a:rPr>
              <a:t>Plica umbilicalis mediana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Lucida Sans Unicode" pitchFamily="34" charset="0"/>
                <a:cs typeface="Lucida Sans Unicode" pitchFamily="34" charset="0"/>
              </a:rPr>
              <a:t> - lig. umbilicale medianum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Lucida Sans Unicode" pitchFamily="34" charset="0"/>
                <a:cs typeface="Lucida Sans Unicode" pitchFamily="34" charset="0"/>
              </a:rPr>
              <a:t>   (chorda urachi)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Fossa supravesicalis</a:t>
            </a:r>
            <a:endParaRPr lang="cs-CZ" altLang="cs-CZ" sz="2400" b="1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Lucida Sans Unicode" pitchFamily="34" charset="0"/>
                <a:cs typeface="Lucida Sans Unicode" pitchFamily="34" charset="0"/>
              </a:rPr>
              <a:t>Plica umbilicalis medialis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Lucida Sans Unicode" pitchFamily="34" charset="0"/>
                <a:cs typeface="Lucida Sans Unicode" pitchFamily="34" charset="0"/>
              </a:rPr>
              <a:t> - lig. umbilicale mediale (laterale)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Lucida Sans Unicode" pitchFamily="34" charset="0"/>
                <a:cs typeface="Lucida Sans Unicode" pitchFamily="34" charset="0"/>
              </a:rPr>
              <a:t>   (pars occlusa a. umbilicalis 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Lucida Sans Unicode" pitchFamily="34" charset="0"/>
                <a:cs typeface="Lucida Sans Unicode" pitchFamily="34" charset="0"/>
              </a:rPr>
              <a:t>     chorda umbilicalis)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Fossa inguinalis medialis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   -  direct inguinal hernia</a:t>
            </a:r>
            <a:endParaRPr lang="cs-CZ" altLang="cs-CZ" sz="2400" b="1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Lucida Sans Unicode" pitchFamily="34" charset="0"/>
                <a:cs typeface="Lucida Sans Unicode" pitchFamily="34" charset="0"/>
              </a:rPr>
              <a:t>Plica umbilicalis lateralis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Lucida Sans Unicode" pitchFamily="34" charset="0"/>
                <a:cs typeface="Lucida Sans Unicode" pitchFamily="34" charset="0"/>
              </a:rPr>
              <a:t> - vasa epigastrica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Fossa inguinalis lateralis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   - indirect inguinal hernia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4800"/>
            <a:ext cx="48577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364163" y="307975"/>
            <a:ext cx="327685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cs-CZ" altLang="cs-CZ" sz="2400" b="1" dirty="0" smtClean="0"/>
              <a:t>UMBILICALIS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→ </a:t>
            </a:r>
            <a:r>
              <a:rPr lang="cs-CZ" altLang="cs-CZ" sz="2400" b="1" dirty="0" smtClean="0">
                <a:ea typeface="Lucida Sans Unicode" pitchFamily="34" charset="0"/>
                <a:cs typeface="Lucida Sans Unicode" pitchFamily="34" charset="0"/>
              </a:rPr>
              <a:t>chorda </a:t>
            </a:r>
            <a:r>
              <a:rPr lang="cs-CZ" altLang="cs-CZ" sz="2400" b="1" dirty="0" err="1" smtClean="0">
                <a:ea typeface="Lucida Sans Unicode" pitchFamily="34" charset="0"/>
                <a:cs typeface="Lucida Sans Unicode" pitchFamily="34" charset="0"/>
              </a:rPr>
              <a:t>umbilicalis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V. UMBILICALIS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smtClean="0"/>
              <a:t>→ </a:t>
            </a:r>
            <a:r>
              <a:rPr lang="cs-CZ" altLang="cs-CZ" sz="2400" b="1" dirty="0" err="1" smtClean="0"/>
              <a:t>ligamentum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teres</a:t>
            </a:r>
            <a:r>
              <a:rPr lang="cs-CZ" altLang="cs-CZ" sz="2400" b="1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    </a:t>
            </a:r>
            <a:r>
              <a:rPr lang="cs-CZ" altLang="cs-CZ" sz="2400" b="1" dirty="0" err="1" smtClean="0"/>
              <a:t>hepatis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36538" y="134938"/>
            <a:ext cx="34940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DESCE</a:t>
            </a: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NSUS</a:t>
            </a: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TESTIUM</a:t>
            </a:r>
          </a:p>
        </p:txBody>
      </p:sp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-468313" y="476250"/>
          <a:ext cx="3995738" cy="282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4" r:id="rId4" imgW="16704762" imgH="11809524" progId="">
                  <p:embed/>
                </p:oleObj>
              </mc:Choice>
              <mc:Fallback>
                <p:oleObj r:id="rId4" imgW="16704762" imgH="1180952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68313" y="476250"/>
                        <a:ext cx="3995738" cy="282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2411413" y="476250"/>
          <a:ext cx="4032250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5" r:id="rId6" imgW="16704762" imgH="11809524" progId="">
                  <p:embed/>
                </p:oleObj>
              </mc:Choice>
              <mc:Fallback>
                <p:oleObj r:id="rId6" imgW="16704762" imgH="1180952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76250"/>
                        <a:ext cx="4032250" cy="284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5724525" y="549275"/>
          <a:ext cx="3887788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6" r:id="rId8" imgW="16704762" imgH="11809524" progId="">
                  <p:embed/>
                </p:oleObj>
              </mc:Choice>
              <mc:Fallback>
                <p:oleObj r:id="rId8" imgW="16704762" imgH="11809524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549275"/>
                        <a:ext cx="3887788" cy="274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179388" y="2997200"/>
          <a:ext cx="4356100" cy="307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7" r:id="rId10" imgW="16704762" imgH="11809524" progId="">
                  <p:embed/>
                </p:oleObj>
              </mc:Choice>
              <mc:Fallback>
                <p:oleObj r:id="rId10" imgW="16704762" imgH="11809524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997200"/>
                        <a:ext cx="4356100" cy="307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4284663" y="2997200"/>
          <a:ext cx="4427537" cy="312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8" r:id="rId12" imgW="16704762" imgH="11809524" progId="">
                  <p:embed/>
                </p:oleObj>
              </mc:Choice>
              <mc:Fallback>
                <p:oleObj r:id="rId12" imgW="16704762" imgH="11809524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997200"/>
                        <a:ext cx="4427537" cy="312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0"/>
            <a:ext cx="5086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19113" y="495300"/>
            <a:ext cx="3417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TRIGONUM LUMBALE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PETITI</a:t>
            </a:r>
          </a:p>
        </p:txBody>
      </p:sp>
      <p:sp>
        <p:nvSpPr>
          <p:cNvPr id="86022" name="AutoShape 6"/>
          <p:cNvSpPr>
            <a:spLocks noChangeArrowheads="1"/>
          </p:cNvSpPr>
          <p:nvPr/>
        </p:nvSpPr>
        <p:spPr bwMode="auto">
          <a:xfrm>
            <a:off x="6084888" y="3573463"/>
            <a:ext cx="287337" cy="503237"/>
          </a:xfrm>
          <a:prstGeom prst="triangle">
            <a:avLst>
              <a:gd name="adj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374" name="Group 14"/>
          <p:cNvGrpSpPr>
            <a:grpSpLocks/>
          </p:cNvGrpSpPr>
          <p:nvPr/>
        </p:nvGrpSpPr>
        <p:grpSpPr bwMode="auto">
          <a:xfrm>
            <a:off x="1403350" y="3429000"/>
            <a:ext cx="6553200" cy="504825"/>
            <a:chOff x="884" y="2160"/>
            <a:chExt cx="4128" cy="318"/>
          </a:xfrm>
        </p:grpSpPr>
        <p:grpSp>
          <p:nvGrpSpPr>
            <p:cNvPr id="6150" name="Group 12"/>
            <p:cNvGrpSpPr>
              <a:grpSpLocks/>
            </p:cNvGrpSpPr>
            <p:nvPr/>
          </p:nvGrpSpPr>
          <p:grpSpPr bwMode="auto">
            <a:xfrm>
              <a:off x="884" y="2387"/>
              <a:ext cx="1270" cy="91"/>
              <a:chOff x="884" y="2387"/>
              <a:chExt cx="1270" cy="91"/>
            </a:xfrm>
          </p:grpSpPr>
          <p:sp>
            <p:nvSpPr>
              <p:cNvPr id="6154" name="Oval 6"/>
              <p:cNvSpPr>
                <a:spLocks noChangeArrowheads="1"/>
              </p:cNvSpPr>
              <p:nvPr/>
            </p:nvSpPr>
            <p:spPr bwMode="auto">
              <a:xfrm>
                <a:off x="884" y="2387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  <p:sp>
            <p:nvSpPr>
              <p:cNvPr id="6155" name="Oval 7"/>
              <p:cNvSpPr>
                <a:spLocks noChangeArrowheads="1"/>
              </p:cNvSpPr>
              <p:nvPr/>
            </p:nvSpPr>
            <p:spPr bwMode="auto">
              <a:xfrm>
                <a:off x="2064" y="2387"/>
                <a:ext cx="90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</p:grpSp>
        <p:grpSp>
          <p:nvGrpSpPr>
            <p:cNvPr id="6151" name="Group 13"/>
            <p:cNvGrpSpPr>
              <a:grpSpLocks/>
            </p:cNvGrpSpPr>
            <p:nvPr/>
          </p:nvGrpSpPr>
          <p:grpSpPr bwMode="auto">
            <a:xfrm>
              <a:off x="3878" y="2160"/>
              <a:ext cx="1134" cy="91"/>
              <a:chOff x="3878" y="2160"/>
              <a:chExt cx="1134" cy="91"/>
            </a:xfrm>
          </p:grpSpPr>
          <p:sp>
            <p:nvSpPr>
              <p:cNvPr id="6152" name="Oval 8"/>
              <p:cNvSpPr>
                <a:spLocks noChangeArrowheads="1"/>
              </p:cNvSpPr>
              <p:nvPr/>
            </p:nvSpPr>
            <p:spPr bwMode="auto">
              <a:xfrm>
                <a:off x="3878" y="2160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  <p:sp>
            <p:nvSpPr>
              <p:cNvPr id="6153" name="Oval 9"/>
              <p:cNvSpPr>
                <a:spLocks noChangeArrowheads="1"/>
              </p:cNvSpPr>
              <p:nvPr/>
            </p:nvSpPr>
            <p:spPr bwMode="auto">
              <a:xfrm>
                <a:off x="4921" y="2160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</p:grpSp>
      </p:grpSp>
      <p:sp>
        <p:nvSpPr>
          <p:cNvPr id="6149" name="Text Box 15"/>
          <p:cNvSpPr txBox="1">
            <a:spLocks noChangeArrowheads="1"/>
          </p:cNvSpPr>
          <p:nvPr/>
        </p:nvSpPr>
        <p:spPr bwMode="auto">
          <a:xfrm>
            <a:off x="3203575" y="0"/>
            <a:ext cx="3349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TUBERCULUM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COSTOABDOMINALE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0"/>
            <a:ext cx="5299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0" name="AutoShape 6"/>
          <p:cNvSpPr>
            <a:spLocks noChangeArrowheads="1"/>
          </p:cNvSpPr>
          <p:nvPr/>
        </p:nvSpPr>
        <p:spPr bwMode="auto">
          <a:xfrm rot="-9880710">
            <a:off x="6375400" y="3554413"/>
            <a:ext cx="660400" cy="523875"/>
          </a:xfrm>
          <a:prstGeom prst="rtTriangl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179388" y="908050"/>
            <a:ext cx="36528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TRIGONUM GRYNFELTI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TETRAGON KRAUSEI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52388"/>
            <a:ext cx="7345363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ovéPole 1"/>
          <p:cNvSpPr txBox="1">
            <a:spLocks noChangeArrowheads="1"/>
          </p:cNvSpPr>
          <p:nvPr/>
        </p:nvSpPr>
        <p:spPr bwMode="auto">
          <a:xfrm>
            <a:off x="5724525" y="404813"/>
            <a:ext cx="32908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Foramen v. cavae inf.</a:t>
            </a:r>
          </a:p>
          <a:p>
            <a:pPr eaLnBrk="1" hangingPunct="1"/>
            <a:r>
              <a:rPr lang="cs-CZ" altLang="cs-CZ" b="1"/>
              <a:t>Hiatus oesophageus</a:t>
            </a:r>
          </a:p>
          <a:p>
            <a:pPr eaLnBrk="1" hangingPunct="1"/>
            <a:r>
              <a:rPr lang="cs-CZ" altLang="cs-CZ" b="1"/>
              <a:t>Hiatus aorticus</a:t>
            </a:r>
          </a:p>
          <a:p>
            <a:pPr eaLnBrk="1" hangingPunct="1"/>
            <a:endParaRPr lang="cs-CZ" altLang="cs-CZ"/>
          </a:p>
        </p:txBody>
      </p:sp>
      <p:sp>
        <p:nvSpPr>
          <p:cNvPr id="53252" name="TextovéPole 2"/>
          <p:cNvSpPr txBox="1">
            <a:spLocks noChangeArrowheads="1"/>
          </p:cNvSpPr>
          <p:nvPr/>
        </p:nvSpPr>
        <p:spPr bwMode="auto">
          <a:xfrm>
            <a:off x="5343525" y="5457825"/>
            <a:ext cx="3671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Trigonum sternocostale</a:t>
            </a:r>
          </a:p>
          <a:p>
            <a:pPr eaLnBrk="1" hangingPunct="1"/>
            <a:r>
              <a:rPr lang="cs-CZ" altLang="cs-CZ" b="1"/>
              <a:t>Trigonum lumbocostale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1336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PERITONEALNÍ DUTINA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52120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925"/>
            <a:ext cx="42846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98463" y="3068638"/>
            <a:ext cx="1214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ascites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47638" y="350838"/>
            <a:ext cx="4379912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CAVITAS ABDOMINALIS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 – cavitas peritonealis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 – spatium preperitoneale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 – spatium retroperitoneale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 – spatium subperitoneale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(infraperitoneale)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496050" y="52959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000" b="1">
                <a:ea typeface="Lucida Sans Unicode" pitchFamily="34" charset="0"/>
                <a:cs typeface="Lucida Sans Unicode" pitchFamily="34" charset="0"/>
              </a:rPr>
              <a:t>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196850" y="260350"/>
            <a:ext cx="866455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 smtClean="0"/>
              <a:t>Intraparitone</a:t>
            </a:r>
            <a:r>
              <a:rPr lang="cs-CZ" altLang="cs-CZ" sz="2400" b="1" dirty="0" smtClean="0"/>
              <a:t>á</a:t>
            </a:r>
            <a:r>
              <a:rPr lang="en-US" altLang="cs-CZ" sz="2400" b="1" dirty="0" smtClean="0"/>
              <a:t>l</a:t>
            </a:r>
            <a:r>
              <a:rPr lang="cs-CZ" altLang="cs-CZ" sz="2400" b="1" dirty="0" smtClean="0"/>
              <a:t>ní</a:t>
            </a:r>
            <a:r>
              <a:rPr lang="en-US" altLang="cs-CZ" sz="2400" b="1" dirty="0" smtClean="0"/>
              <a:t> org</a:t>
            </a:r>
            <a:r>
              <a:rPr lang="cs-CZ" altLang="cs-CZ" sz="2400" b="1" dirty="0" smtClean="0"/>
              <a:t>á</a:t>
            </a:r>
            <a:r>
              <a:rPr lang="en-US" altLang="cs-CZ" sz="2400" b="1" dirty="0" smtClean="0"/>
              <a:t>n</a:t>
            </a:r>
            <a:r>
              <a:rPr lang="cs-CZ" altLang="cs-CZ" sz="2400" b="1" dirty="0" smtClean="0"/>
              <a:t>y</a:t>
            </a:r>
            <a:r>
              <a:rPr lang="en-US" altLang="cs-CZ" sz="2400" b="1" dirty="0" smtClean="0"/>
              <a:t>: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Břišní část </a:t>
            </a:r>
            <a:r>
              <a:rPr lang="en-US" altLang="cs-CZ" sz="2400" b="1" dirty="0" err="1" smtClean="0"/>
              <a:t>oesophagu</a:t>
            </a:r>
            <a:r>
              <a:rPr lang="en-US" altLang="cs-CZ" sz="2400" b="1" dirty="0" smtClean="0"/>
              <a:t>, </a:t>
            </a:r>
            <a:r>
              <a:rPr lang="cs-CZ" altLang="cs-CZ" sz="2400" b="1" dirty="0" smtClean="0"/>
              <a:t>žaludek</a:t>
            </a:r>
            <a:r>
              <a:rPr lang="en-US" altLang="cs-CZ" sz="2400" b="1" dirty="0" smtClean="0"/>
              <a:t>, </a:t>
            </a:r>
            <a:r>
              <a:rPr lang="cs-CZ" altLang="cs-CZ" sz="2400" b="1" dirty="0" err="1" smtClean="0"/>
              <a:t>pars</a:t>
            </a:r>
            <a:r>
              <a:rPr lang="cs-CZ" altLang="cs-CZ" sz="2400" b="1" dirty="0" smtClean="0"/>
              <a:t> superior </a:t>
            </a:r>
            <a:r>
              <a:rPr lang="en-US" altLang="cs-CZ" sz="2400" b="1" dirty="0" err="1" smtClean="0"/>
              <a:t>duoden</a:t>
            </a:r>
            <a:r>
              <a:rPr lang="cs-CZ" altLang="cs-CZ" sz="2400" b="1" dirty="0" smtClean="0"/>
              <a:t>i,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smtClean="0"/>
              <a:t>jejunum</a:t>
            </a:r>
            <a:r>
              <a:rPr lang="en-US" altLang="cs-CZ" sz="2400" b="1" dirty="0"/>
              <a:t>, ileum, appendix </a:t>
            </a:r>
            <a:r>
              <a:rPr lang="en-US" altLang="cs-CZ" sz="2400" b="1" dirty="0" err="1"/>
              <a:t>vermiformis</a:t>
            </a:r>
            <a:r>
              <a:rPr lang="en-US" altLang="cs-CZ" sz="2400" b="1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colon </a:t>
            </a:r>
            <a:r>
              <a:rPr lang="en-US" altLang="cs-CZ" sz="2400" b="1" dirty="0" err="1"/>
              <a:t>transversum</a:t>
            </a:r>
            <a:r>
              <a:rPr lang="en-US" altLang="cs-CZ" sz="2400" b="1" dirty="0"/>
              <a:t>, colon </a:t>
            </a:r>
            <a:r>
              <a:rPr lang="en-US" altLang="cs-CZ" sz="2400" b="1" dirty="0" err="1"/>
              <a:t>sigmoideum</a:t>
            </a:r>
            <a:r>
              <a:rPr lang="en-US" altLang="cs-CZ" sz="2400" b="1" dirty="0"/>
              <a:t>, </a:t>
            </a:r>
            <a:r>
              <a:rPr lang="cs-CZ" altLang="cs-CZ" sz="2400" b="1" dirty="0" smtClean="0"/>
              <a:t>játra</a:t>
            </a:r>
            <a:r>
              <a:rPr lang="en-US" altLang="cs-CZ" sz="2400" b="1" dirty="0" smtClean="0"/>
              <a:t>, </a:t>
            </a:r>
            <a:r>
              <a:rPr lang="cs-CZ" altLang="cs-CZ" sz="2400" b="1" dirty="0" smtClean="0"/>
              <a:t>slezina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Sekundárně</a:t>
            </a:r>
            <a:r>
              <a:rPr lang="en-US" altLang="cs-CZ" sz="2400" b="1" dirty="0" smtClean="0"/>
              <a:t> </a:t>
            </a:r>
            <a:r>
              <a:rPr lang="en-US" altLang="cs-CZ" sz="2400" b="1" dirty="0" err="1" smtClean="0"/>
              <a:t>retroperitone</a:t>
            </a:r>
            <a:r>
              <a:rPr lang="cs-CZ" altLang="cs-CZ" sz="2400" b="1" dirty="0" smtClean="0"/>
              <a:t>á</a:t>
            </a:r>
            <a:r>
              <a:rPr lang="en-US" altLang="cs-CZ" sz="2400" b="1" dirty="0" smtClean="0"/>
              <a:t>l</a:t>
            </a:r>
            <a:r>
              <a:rPr lang="cs-CZ" altLang="cs-CZ" sz="2400" b="1" dirty="0" smtClean="0"/>
              <a:t>ní</a:t>
            </a:r>
            <a:r>
              <a:rPr lang="en-US" altLang="cs-CZ" sz="2400" b="1" dirty="0" smtClean="0"/>
              <a:t> org</a:t>
            </a:r>
            <a:r>
              <a:rPr lang="cs-CZ" altLang="cs-CZ" sz="2400" b="1" dirty="0" smtClean="0"/>
              <a:t>á</a:t>
            </a:r>
            <a:r>
              <a:rPr lang="en-US" altLang="cs-CZ" sz="2400" b="1" dirty="0" smtClean="0"/>
              <a:t>n</a:t>
            </a:r>
            <a:r>
              <a:rPr lang="cs-CZ" altLang="cs-CZ" sz="2400" b="1" dirty="0" smtClean="0"/>
              <a:t>y</a:t>
            </a:r>
            <a:r>
              <a:rPr lang="en-US" altLang="cs-CZ" sz="2400" b="1" dirty="0" smtClean="0"/>
              <a:t>: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Větší část </a:t>
            </a:r>
            <a:r>
              <a:rPr lang="en-US" altLang="cs-CZ" sz="2400" b="1" dirty="0" err="1" smtClean="0"/>
              <a:t>duoden</a:t>
            </a:r>
            <a:r>
              <a:rPr lang="cs-CZ" altLang="cs-CZ" sz="2400" b="1" dirty="0" smtClean="0"/>
              <a:t>a</a:t>
            </a:r>
            <a:r>
              <a:rPr lang="en-US" altLang="cs-CZ" sz="2400" b="1" dirty="0" smtClean="0"/>
              <a:t>, </a:t>
            </a:r>
            <a:r>
              <a:rPr lang="en-US" altLang="cs-CZ" sz="2400" b="1" dirty="0"/>
              <a:t>pancreas, caecum, colon </a:t>
            </a:r>
            <a:r>
              <a:rPr lang="en-US" altLang="cs-CZ" sz="2400" b="1" dirty="0" err="1"/>
              <a:t>ascendens</a:t>
            </a:r>
            <a:r>
              <a:rPr lang="en-US" altLang="cs-CZ" sz="2400" b="1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colon </a:t>
            </a:r>
            <a:r>
              <a:rPr lang="en-US" altLang="cs-CZ" sz="2400" b="1" dirty="0" err="1"/>
              <a:t>descendens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smtClean="0"/>
              <a:t>Prim</a:t>
            </a:r>
            <a:r>
              <a:rPr lang="cs-CZ" altLang="cs-CZ" sz="2400" b="1" dirty="0" smtClean="0"/>
              <a:t>á</a:t>
            </a:r>
            <a:r>
              <a:rPr lang="en-US" altLang="cs-CZ" sz="2400" b="1" dirty="0" smtClean="0"/>
              <a:t>r</a:t>
            </a:r>
            <a:r>
              <a:rPr lang="cs-CZ" altLang="cs-CZ" sz="2400" b="1" dirty="0" smtClean="0"/>
              <a:t>ně</a:t>
            </a:r>
            <a:r>
              <a:rPr lang="en-US" altLang="cs-CZ" sz="2400" b="1" dirty="0" smtClean="0"/>
              <a:t> </a:t>
            </a:r>
            <a:r>
              <a:rPr lang="en-US" altLang="cs-CZ" sz="2400" b="1" dirty="0" err="1" smtClean="0"/>
              <a:t>retroperitone</a:t>
            </a:r>
            <a:r>
              <a:rPr lang="cs-CZ" altLang="cs-CZ" sz="2400" b="1" dirty="0" smtClean="0"/>
              <a:t>á</a:t>
            </a:r>
            <a:r>
              <a:rPr lang="en-US" altLang="cs-CZ" sz="2400" b="1" dirty="0" smtClean="0"/>
              <a:t>l</a:t>
            </a:r>
            <a:r>
              <a:rPr lang="cs-CZ" altLang="cs-CZ" sz="2400" b="1" dirty="0" smtClean="0"/>
              <a:t>ní</a:t>
            </a:r>
            <a:r>
              <a:rPr lang="en-US" altLang="cs-CZ" sz="2400" b="1" dirty="0" smtClean="0"/>
              <a:t> org</a:t>
            </a:r>
            <a:r>
              <a:rPr lang="cs-CZ" altLang="cs-CZ" sz="2400" b="1" dirty="0" smtClean="0"/>
              <a:t>á</a:t>
            </a:r>
            <a:r>
              <a:rPr lang="en-US" altLang="cs-CZ" sz="2400" b="1" dirty="0" smtClean="0"/>
              <a:t>n</a:t>
            </a:r>
            <a:r>
              <a:rPr lang="cs-CZ" altLang="cs-CZ" sz="2400" b="1" dirty="0" smtClean="0"/>
              <a:t>y: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Ledviny</a:t>
            </a:r>
            <a:r>
              <a:rPr lang="en-US" altLang="cs-CZ" sz="2400" b="1" dirty="0" smtClean="0"/>
              <a:t>, gland</a:t>
            </a:r>
            <a:r>
              <a:rPr lang="cs-CZ" altLang="cs-CZ" sz="2400" b="1" dirty="0" err="1" smtClean="0"/>
              <a:t>ula</a:t>
            </a:r>
            <a:r>
              <a:rPr lang="cs-CZ" altLang="cs-CZ" sz="2400" b="1" dirty="0" smtClean="0"/>
              <a:t> </a:t>
            </a:r>
            <a:r>
              <a:rPr lang="en-US" altLang="cs-CZ" sz="2400" b="1" dirty="0" smtClean="0"/>
              <a:t>suprarenal</a:t>
            </a:r>
            <a:r>
              <a:rPr lang="cs-CZ" altLang="cs-CZ" sz="2400" b="1" dirty="0" err="1" smtClean="0"/>
              <a:t>is</a:t>
            </a:r>
            <a:r>
              <a:rPr lang="en-US" altLang="cs-CZ" sz="2400" b="1" dirty="0" smtClean="0"/>
              <a:t>, </a:t>
            </a:r>
            <a:r>
              <a:rPr lang="en-US" altLang="cs-CZ" sz="2400" b="1" dirty="0"/>
              <a:t>aorta, vena cava inf.</a:t>
            </a:r>
            <a:endParaRPr lang="cs-CZ" alt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476250"/>
            <a:ext cx="507365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0"/>
            <a:ext cx="9042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Cavitas peritonealis - pars supramesocolica</a:t>
            </a: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, </a:t>
            </a: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inframesocolica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792163"/>
            <a:ext cx="4973637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0"/>
            <a:ext cx="5387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06388" y="495300"/>
            <a:ext cx="34147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Pars supramesocolica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Truncus coeliacus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77825" y="423863"/>
            <a:ext cx="36893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smtClean="0">
                <a:solidFill>
                  <a:srgbClr val="000000"/>
                </a:solidFill>
              </a:rPr>
              <a:t>Pravý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inframesokolický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smtClean="0">
                <a:solidFill>
                  <a:srgbClr val="000000"/>
                </a:solidFill>
              </a:rPr>
              <a:t>k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ompartment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A. </a:t>
            </a:r>
            <a:r>
              <a:rPr lang="cs-CZ" altLang="cs-CZ" sz="2400" b="1" dirty="0" err="1">
                <a:solidFill>
                  <a:srgbClr val="000000"/>
                </a:solidFill>
              </a:rPr>
              <a:t>mesenterica</a:t>
            </a:r>
            <a:r>
              <a:rPr lang="cs-CZ" altLang="cs-CZ" sz="2400" b="1" dirty="0">
                <a:solidFill>
                  <a:srgbClr val="000000"/>
                </a:solidFill>
              </a:rPr>
              <a:t> superior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0"/>
            <a:ext cx="5246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58750" y="3508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76238" y="423863"/>
            <a:ext cx="35179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 dirty="0" smtClean="0">
                <a:solidFill>
                  <a:srgbClr val="000000"/>
                </a:solidFill>
              </a:rPr>
              <a:t>Le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vý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infrakolický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smtClean="0">
                <a:solidFill>
                  <a:srgbClr val="000000"/>
                </a:solidFill>
              </a:rPr>
              <a:t>k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ompartment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A. </a:t>
            </a:r>
            <a:r>
              <a:rPr lang="cs-CZ" altLang="cs-CZ" sz="2400" b="1" dirty="0" err="1">
                <a:solidFill>
                  <a:srgbClr val="000000"/>
                </a:solidFill>
              </a:rPr>
              <a:t>mesenterica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inferior</a:t>
            </a:r>
            <a:endParaRPr lang="cs-CZ" altLang="cs-CZ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49588"/>
            <a:ext cx="5003800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845050" y="0"/>
            <a:ext cx="4294188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</a:t>
            </a:r>
            <a:r>
              <a:rPr lang="en-US" altLang="cs-CZ" sz="2400" b="1">
                <a:solidFill>
                  <a:srgbClr val="000000"/>
                </a:solidFill>
              </a:rPr>
              <a:t>acies diaphragmatica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pars superior (area nuda)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pars anterior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   - </a:t>
            </a:r>
            <a:r>
              <a:rPr lang="en-US" altLang="cs-CZ" sz="2400" b="1">
                <a:solidFill>
                  <a:srgbClr val="000000"/>
                </a:solidFill>
              </a:rPr>
              <a:t>lig. coronarium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lig. triangulare dextrum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lig. triangulare sinistrum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appendix fibrosa hepatis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   - </a:t>
            </a:r>
            <a:r>
              <a:rPr lang="en-US" altLang="cs-CZ" sz="2400" b="1">
                <a:solidFill>
                  <a:srgbClr val="000000"/>
                </a:solidFill>
              </a:rPr>
              <a:t>lig. falciforme hepatis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79388" y="3933825"/>
            <a:ext cx="3843337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</a:t>
            </a:r>
            <a:r>
              <a:rPr lang="en-US" altLang="cs-CZ" sz="2400" b="1">
                <a:solidFill>
                  <a:srgbClr val="000000"/>
                </a:solidFill>
              </a:rPr>
              <a:t>acies visceralis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</a:t>
            </a:r>
            <a:r>
              <a:rPr lang="en-US" altLang="cs-CZ" sz="2400" b="1">
                <a:solidFill>
                  <a:srgbClr val="000000"/>
                </a:solidFill>
              </a:rPr>
              <a:t>issura sagittalis sinistra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Char char="-"/>
            </a:pPr>
            <a:r>
              <a:rPr lang="en-US" altLang="cs-CZ" sz="2400" b="1">
                <a:solidFill>
                  <a:srgbClr val="000000"/>
                </a:solidFill>
              </a:rPr>
              <a:t>lig. teres hepatis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Char char="-"/>
            </a:pPr>
            <a:r>
              <a:rPr lang="en-US" altLang="cs-CZ" sz="2400" b="1">
                <a:solidFill>
                  <a:srgbClr val="000000"/>
                </a:solidFill>
              </a:rPr>
              <a:t>lig. venosum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4200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447675" y="350838"/>
            <a:ext cx="435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ANGULUS INFRASTERNALIS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39800"/>
            <a:ext cx="7777162" cy="591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0038" y="134938"/>
            <a:ext cx="7061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Impressio renalis. suprarenalis, duodeni, colica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Impressio oesophagea, gastrica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-26988"/>
            <a:ext cx="4302125" cy="69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22288" y="855663"/>
            <a:ext cx="3260549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ea typeface="SimSun" charset="-122"/>
              </a:rPr>
              <a:t>PARS ABDOMINALIS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smtClean="0">
                <a:solidFill>
                  <a:srgbClr val="000000"/>
                </a:solidFill>
                <a:ea typeface="SimSun" charset="-122"/>
              </a:rPr>
              <a:t>OESOPHAG</a:t>
            </a:r>
            <a:r>
              <a:rPr lang="cs-CZ" altLang="cs-CZ" sz="2400" b="1" dirty="0" smtClean="0">
                <a:solidFill>
                  <a:srgbClr val="000000"/>
                </a:solidFill>
                <a:ea typeface="SimSun" charset="-122"/>
              </a:rPr>
              <a:t>EI</a:t>
            </a:r>
            <a:endParaRPr lang="en-US" altLang="cs-CZ" sz="2400" b="1" dirty="0">
              <a:solidFill>
                <a:srgbClr val="000000"/>
              </a:solidFill>
              <a:ea typeface="SimSun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628775"/>
            <a:ext cx="7489825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07950" y="0"/>
            <a:ext cx="88280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Omentum minus - lig. hepatogastricum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- lig. hepatoduodenale - a. hepatica propria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                                        - v. portae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                                        - ductus hepaticus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                                          comm.</a:t>
            </a: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                                          (d.choledochus)</a:t>
            </a: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592138" y="423863"/>
            <a:ext cx="553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LIGAMENTUM HEPATODUODENALE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5451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28600" y="423863"/>
            <a:ext cx="30638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Omentum majus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lig. gastrocolicum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Bursa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0"/>
            <a:ext cx="683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0005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484313"/>
            <a:ext cx="44069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55575" y="63500"/>
            <a:ext cx="826135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Lig. gastrosplenicum, phrenicosplenicum, splenorenale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Mesenterium – radix mesenterii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Mesocolon transversum, mesoappendix, mesocolon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sigmoideum, lig. phrenicocolicum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ank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06400"/>
            <a:ext cx="7132637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Mesen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4813"/>
            <a:ext cx="71120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49363"/>
            <a:ext cx="7092950" cy="56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0" y="0"/>
            <a:ext cx="5299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PANCREAS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membrana retropancreatica (Treitz)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tuber omentale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517" name="Group 13"/>
          <p:cNvGrpSpPr>
            <a:grpSpLocks/>
          </p:cNvGrpSpPr>
          <p:nvPr/>
        </p:nvGrpSpPr>
        <p:grpSpPr bwMode="auto">
          <a:xfrm>
            <a:off x="2339975" y="2133600"/>
            <a:ext cx="4752975" cy="719138"/>
            <a:chOff x="1474" y="1344"/>
            <a:chExt cx="2994" cy="453"/>
          </a:xfrm>
        </p:grpSpPr>
        <p:sp>
          <p:nvSpPr>
            <p:cNvPr id="8198" name="Oval 11"/>
            <p:cNvSpPr>
              <a:spLocks noChangeArrowheads="1"/>
            </p:cNvSpPr>
            <p:nvPr/>
          </p:nvSpPr>
          <p:spPr bwMode="auto">
            <a:xfrm>
              <a:off x="1474" y="1616"/>
              <a:ext cx="9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8199" name="Oval 12"/>
            <p:cNvSpPr>
              <a:spLocks noChangeArrowheads="1"/>
            </p:cNvSpPr>
            <p:nvPr/>
          </p:nvSpPr>
          <p:spPr bwMode="auto">
            <a:xfrm>
              <a:off x="4377" y="1344"/>
              <a:ext cx="9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sp>
        <p:nvSpPr>
          <p:cNvPr id="8197" name="Text Box 14"/>
          <p:cNvSpPr txBox="1">
            <a:spLocks noChangeArrowheads="1"/>
          </p:cNvSpPr>
          <p:nvPr/>
        </p:nvSpPr>
        <p:spPr bwMode="auto">
          <a:xfrm>
            <a:off x="3616325" y="63500"/>
            <a:ext cx="2232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FOSSA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EPIGASTRICA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3495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b="1" smtClean="0"/>
              <a:t>RECESSUS PERITONEI</a:t>
            </a:r>
            <a:endParaRPr lang="cs-CZ" altLang="cs-CZ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69975"/>
            <a:ext cx="7740650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77825" y="207963"/>
            <a:ext cx="25766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Bursa </a:t>
            </a:r>
            <a:r>
              <a:rPr lang="en-US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omentalis</a:t>
            </a:r>
            <a:endParaRPr lang="en-US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557213"/>
            <a:ext cx="9228138" cy="6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49263" y="134938"/>
            <a:ext cx="2552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Bursa omentalis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825"/>
            <a:ext cx="9144000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225"/>
            <a:ext cx="9144000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46188"/>
            <a:ext cx="7667625" cy="561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8575" y="0"/>
            <a:ext cx="6157913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Foramen omentale/epiploicum (Winslow)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Recessus sup., splenicus, inf.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Abdome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9213"/>
            <a:ext cx="7527925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BursaOm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004411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909763" y="260350"/>
            <a:ext cx="578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Recessus inferior bursae omentalis (2)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BursaO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525"/>
            <a:ext cx="80645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BursaO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38"/>
            <a:ext cx="80645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255963" y="-7938"/>
            <a:ext cx="29464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UMBILICUS – L3/L4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319338" y="350838"/>
            <a:ext cx="4316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RECESSUS PERITONEALES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2050"/>
            <a:ext cx="91440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708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79388" y="5084763"/>
            <a:ext cx="40433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Recessus intersigmoideus</a:t>
            </a: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 flipV="1">
            <a:off x="7092950" y="4221163"/>
            <a:ext cx="1008063" cy="2232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050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sz="4000" b="1" smtClean="0"/>
              <a:t>SPATIUM RETROPERITONEALE</a:t>
            </a:r>
            <a:endParaRPr lang="cs-CZ" altLang="cs-CZ" sz="4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-387350"/>
            <a:ext cx="5746750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774065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0" y="260350"/>
            <a:ext cx="76311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diaphragma</a:t>
            </a:r>
            <a:r>
              <a:rPr lang="en-US" altLang="cs-CZ" sz="2400" b="1"/>
              <a:t>               4. m. transversus abdominis</a:t>
            </a: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11</a:t>
            </a:r>
            <a:r>
              <a:rPr lang="en-US" altLang="cs-CZ" sz="2400" b="1" baseline="30000"/>
              <a:t>th</a:t>
            </a:r>
            <a:r>
              <a:rPr lang="en-US" altLang="cs-CZ" sz="2400" b="1"/>
              <a:t> rib                        5. m. quadratus lumborum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12</a:t>
            </a:r>
            <a:r>
              <a:rPr lang="en-US" altLang="cs-CZ" sz="2400" b="1" baseline="30000"/>
              <a:t>th</a:t>
            </a:r>
            <a:r>
              <a:rPr lang="en-US" altLang="cs-CZ" sz="2400" b="1"/>
              <a:t> rib                        6. m. psoas major</a:t>
            </a:r>
            <a:endParaRPr lang="cs-CZ" alt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293813"/>
            <a:ext cx="6516687" cy="556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3302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gl. suprarenalis dx.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liver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duodenum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flexura coli dx.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jejunum</a:t>
            </a:r>
            <a:endParaRPr lang="cs-CZ" altLang="cs-CZ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38225"/>
            <a:ext cx="7962900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31775" y="207963"/>
            <a:ext cx="33861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gl. suprarenalis sin.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stomach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spleen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pancreas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flexura coli sin.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jejunum</a:t>
            </a:r>
            <a:endParaRPr lang="cs-CZ" altLang="cs-CZ" sz="2400" b="1"/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392363" y="6183313"/>
            <a:ext cx="77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/>
              <a:t>SIN.</a:t>
            </a:r>
            <a:endParaRPr lang="cs-CZ" altLang="cs-CZ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2738"/>
            <a:ext cx="9144000" cy="52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58750" y="63500"/>
            <a:ext cx="89852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fascia renalis                       5. corpus adiposum pararenale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lamina praerenalis              6. peritoneum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lamina retrorenalis              7. fascia transversalis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capsula adiposa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US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63627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450975" y="60531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Times New Roman" pitchFamily="18" charset="0"/>
              </a:rPr>
              <a:t>Th XII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2339975" y="2205038"/>
            <a:ext cx="4752975" cy="2016125"/>
            <a:chOff x="1474" y="1389"/>
            <a:chExt cx="2994" cy="1270"/>
          </a:xfrm>
        </p:grpSpPr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 flipH="1">
              <a:off x="1474" y="1661"/>
              <a:ext cx="45" cy="99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47" name="Line 7"/>
            <p:cNvSpPr>
              <a:spLocks noChangeShapeType="1"/>
            </p:cNvSpPr>
            <p:nvPr/>
          </p:nvSpPr>
          <p:spPr bwMode="auto">
            <a:xfrm>
              <a:off x="4422" y="1389"/>
              <a:ext cx="46" cy="117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3400425" y="-7938"/>
            <a:ext cx="1928813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LINEA ALBA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6238"/>
            <a:ext cx="7146925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971600" y="188640"/>
            <a:ext cx="7529513" cy="3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dirty="0">
              <a:solidFill>
                <a:schemeClr val="accent2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dirty="0">
              <a:solidFill>
                <a:schemeClr val="accent2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Illustrations</a:t>
            </a:r>
            <a:r>
              <a:rPr lang="cs-CZ" altLang="cs-CZ" sz="2400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were</a:t>
            </a:r>
            <a:r>
              <a:rPr lang="cs-CZ" altLang="cs-CZ" sz="2400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copied</a:t>
            </a:r>
            <a:r>
              <a:rPr lang="cs-CZ" altLang="cs-CZ" sz="2400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from</a:t>
            </a:r>
            <a:r>
              <a:rPr lang="cs-CZ" altLang="cs-CZ" sz="2400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Čihák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R: </a:t>
            </a: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Anatomie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2 (</a:t>
            </a: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Splanchnologia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). </a:t>
            </a: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Avicenum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zdravotnické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nakladatelství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,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Praha, 1988.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Atlas der Anatomie des 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Menschen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/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Sobotta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Putz,R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., 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und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Pabst,R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. 20. 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Auflage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. M</a:t>
            </a:r>
            <a:r>
              <a:rPr lang="en-US" altLang="cs-CZ" sz="2400" b="1" dirty="0">
                <a:solidFill>
                  <a:schemeClr val="accent2"/>
                </a:solidFill>
                <a:cs typeface="Arial" charset="0"/>
              </a:rPr>
              <a:t>ü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nchen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Urban </a:t>
            </a:r>
            <a:r>
              <a:rPr lang="en-US" altLang="cs-CZ" sz="2400" b="1" dirty="0">
                <a:solidFill>
                  <a:schemeClr val="accent2"/>
                </a:solidFill>
                <a:cs typeface="Arial" charset="0"/>
              </a:rPr>
              <a:t>&amp;</a:t>
            </a:r>
            <a:r>
              <a:rPr lang="cs-CZ" altLang="cs-CZ" sz="2400" b="1" dirty="0">
                <a:solidFill>
                  <a:schemeClr val="accent2"/>
                </a:solidFill>
                <a:cs typeface="Arial" charset="0"/>
              </a:rPr>
              <a:t> Schwarzenberg, 1993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931</Words>
  <Application>Microsoft Office PowerPoint</Application>
  <PresentationFormat>Předvádění na obrazovce (4:3)</PresentationFormat>
  <Paragraphs>325</Paragraphs>
  <Slides>91</Slides>
  <Notes>68</Notes>
  <HiddenSlides>11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91</vt:i4>
      </vt:variant>
    </vt:vector>
  </HeadingPairs>
  <TitlesOfParts>
    <vt:vector size="92" baseType="lpstr">
      <vt:lpstr>Výchozí návrh</vt:lpstr>
      <vt:lpstr>PROJEKCE ORGÁNŮ NA STĚNU BŘIŠNÍ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PERITONEALNÍ DUTINA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RECESSUS PERITONEI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SPATIUM RETROPERITONEALE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ANATOMY OF THE ABDOMEN</dc:title>
  <dc:creator>Masarykova universita v Brně</dc:creator>
  <cp:lastModifiedBy>Svizenska</cp:lastModifiedBy>
  <cp:revision>91</cp:revision>
  <dcterms:created xsi:type="dcterms:W3CDTF">2007-10-26T09:56:17Z</dcterms:created>
  <dcterms:modified xsi:type="dcterms:W3CDTF">2016-04-19T09:46:25Z</dcterms:modified>
</cp:coreProperties>
</file>