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81" r:id="rId2"/>
    <p:sldId id="282" r:id="rId3"/>
    <p:sldId id="322" r:id="rId4"/>
    <p:sldId id="307" r:id="rId5"/>
    <p:sldId id="306" r:id="rId6"/>
    <p:sldId id="308" r:id="rId7"/>
    <p:sldId id="311" r:id="rId8"/>
    <p:sldId id="309" r:id="rId9"/>
    <p:sldId id="310" r:id="rId10"/>
    <p:sldId id="312" r:id="rId11"/>
    <p:sldId id="314" r:id="rId12"/>
    <p:sldId id="317" r:id="rId13"/>
    <p:sldId id="315" r:id="rId14"/>
    <p:sldId id="318" r:id="rId15"/>
    <p:sldId id="313" r:id="rId16"/>
    <p:sldId id="316" r:id="rId17"/>
    <p:sldId id="319" r:id="rId18"/>
    <p:sldId id="320" r:id="rId19"/>
    <p:sldId id="321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90" autoAdjust="0"/>
  </p:normalViewPr>
  <p:slideViewPr>
    <p:cSldViewPr showGuides="1">
      <p:cViewPr varScale="1">
        <p:scale>
          <a:sx n="82" d="100"/>
          <a:sy n="82" d="100"/>
        </p:scale>
        <p:origin x="-1536" y="-78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88A03-C773-4414-85E9-25D6497B4B83}" type="datetimeFigureOut">
              <a:rPr lang="cs-CZ" smtClean="0"/>
              <a:pPr/>
              <a:t>14.3.2016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03F593-F1FF-4752-A702-C0C4AD87F86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809222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14.3.2016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0655990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8AEE1-BF43-42C1-9246-AB398206A190}" type="datetime1">
              <a:rPr lang="cs-CZ" smtClean="0"/>
              <a:pPr>
                <a:defRPr/>
              </a:pPr>
              <a:t>14.3.2016</a:t>
            </a:fld>
            <a:endParaRPr lang="cs-CZ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zápatí 16"/>
          <p:cNvSpPr>
            <a:spLocks noGrp="1"/>
          </p:cNvSpPr>
          <p:nvPr userDrawn="1">
            <p:ph type="ftr" sz="quarter" idx="11"/>
          </p:nvPr>
        </p:nvSpPr>
        <p:spPr bwMode="auto">
          <a:xfrm>
            <a:off x="774700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smtClean="0"/>
              <a:t>Kalina</a:t>
            </a:r>
            <a:endParaRPr lang="cs-CZ" i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F8243-B92A-4D6E-AE3D-1013EE120A36}" type="datetime1">
              <a:rPr lang="cs-CZ" smtClean="0"/>
              <a:pPr>
                <a:defRPr/>
              </a:pPr>
              <a:t>14.3.2016</a:t>
            </a:fld>
            <a:endParaRPr lang="cs-CZ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pic>
        <p:nvPicPr>
          <p:cNvPr id="16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Zástupný symbol pro zápatí 16"/>
          <p:cNvSpPr>
            <a:spLocks noGrp="1"/>
          </p:cNvSpPr>
          <p:nvPr userDrawn="1">
            <p:ph type="ftr" sz="quarter" idx="11"/>
          </p:nvPr>
        </p:nvSpPr>
        <p:spPr bwMode="auto">
          <a:xfrm>
            <a:off x="774700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smtClean="0"/>
              <a:t>Kalina</a:t>
            </a:r>
            <a:endParaRPr lang="cs-CZ" i="1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74578-4909-4D8F-93F5-B504B09CCC63}" type="datetime1">
              <a:rPr lang="cs-CZ" smtClean="0"/>
              <a:pPr>
                <a:defRPr/>
              </a:pPr>
              <a:t>14.3.2016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nn-NO" smtClean="0"/>
              <a:t>Vytvořil Institut biostatistiky a analýz, Masarykova univerzita  J. Kalina</a:t>
            </a:r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A65FA4-A2AA-47BF-896F-0773869BCFE5}" type="datetime1">
              <a:rPr lang="cs-CZ" smtClean="0"/>
              <a:pPr>
                <a:defRPr/>
              </a:pPr>
              <a:t>14.3.2016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n-NO" smtClean="0">
                <a:cs typeface="Arial" pitchFamily="34" charset="0"/>
              </a:rPr>
              <a:t>Vytvořil Institut biostatistiky a analýz, Masarykova univerzita  J. Kalina</a:t>
            </a: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://www.gvp.cz/local/new/ucebnice/VisBas/obsah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904863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</a:rPr>
              <a:t>Cyklické odkazy a iterace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</a:rPr>
              <a:t>Makra – funkce a metody</a:t>
            </a:r>
          </a:p>
        </p:txBody>
      </p:sp>
      <p:sp>
        <p:nvSpPr>
          <p:cNvPr id="157700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911622"/>
            <a:ext cx="7772400" cy="1077218"/>
          </a:xfrm>
          <a:noFill/>
        </p:spPr>
        <p:txBody>
          <a:bodyPr>
            <a:spAutoFit/>
          </a:bodyPr>
          <a:lstStyle/>
          <a:p>
            <a:r>
              <a:rPr lang="cs-CZ" sz="3200" dirty="0" smtClean="0">
                <a:solidFill>
                  <a:schemeClr val="accent1"/>
                </a:solidFill>
                <a:latin typeface="Arial" pitchFamily="34" charset="0"/>
              </a:rPr>
              <a:t>4a. Makra </a:t>
            </a:r>
            <a:r>
              <a:rPr lang="cs-CZ" sz="32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200" dirty="0" smtClean="0">
                <a:solidFill>
                  <a:schemeClr val="accent1"/>
                </a:solidFill>
                <a:latin typeface="Arial" pitchFamily="34" charset="0"/>
              </a:rPr>
              <a:t> Basic</a:t>
            </a:r>
            <a:br>
              <a:rPr lang="cs-CZ" sz="3200" dirty="0" smtClean="0">
                <a:solidFill>
                  <a:schemeClr val="accent1"/>
                </a:solidFill>
                <a:latin typeface="Arial" pitchFamily="34" charset="0"/>
              </a:rPr>
            </a:br>
            <a:r>
              <a:rPr lang="cs-CZ" sz="3200" dirty="0" smtClean="0">
                <a:solidFill>
                  <a:schemeClr val="accent1"/>
                </a:solidFill>
                <a:latin typeface="Arial" pitchFamily="34" charset="0"/>
              </a:rPr>
              <a:t>pro Microsoft Excel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i="1" smtClean="0"/>
              <a:t>J. Kalina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err="1" smtClean="0"/>
              <a:t>Integrated</a:t>
            </a:r>
            <a:r>
              <a:rPr lang="cs-CZ" sz="2400" dirty="0" smtClean="0"/>
              <a:t> </a:t>
            </a:r>
            <a:r>
              <a:rPr lang="cs-CZ" sz="2400" dirty="0" err="1" smtClean="0"/>
              <a:t>development</a:t>
            </a:r>
            <a:r>
              <a:rPr lang="cs-CZ" sz="2400" dirty="0" smtClean="0"/>
              <a:t> </a:t>
            </a:r>
            <a:r>
              <a:rPr lang="cs-CZ" sz="2400" dirty="0" err="1" smtClean="0"/>
              <a:t>environment</a:t>
            </a:r>
            <a:r>
              <a:rPr lang="cs-CZ" sz="2400" dirty="0" smtClean="0"/>
              <a:t> (IDE):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7884368" y="2492896"/>
            <a:ext cx="1116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Okno pro psaní kódu</a:t>
            </a:r>
            <a:endParaRPr lang="cs-CZ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492896"/>
            <a:ext cx="6594748" cy="357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11"/>
          <p:cNvSpPr>
            <a:spLocks noChangeArrowheads="1"/>
          </p:cNvSpPr>
          <p:nvPr/>
        </p:nvSpPr>
        <p:spPr bwMode="auto">
          <a:xfrm rot="2700000">
            <a:off x="7352859" y="2793223"/>
            <a:ext cx="224296" cy="1440944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" name="AutoShape 11"/>
          <p:cNvSpPr>
            <a:spLocks noChangeArrowheads="1"/>
          </p:cNvSpPr>
          <p:nvPr/>
        </p:nvSpPr>
        <p:spPr bwMode="auto">
          <a:xfrm rot="8100000" flipV="1">
            <a:off x="967226" y="2840297"/>
            <a:ext cx="213983" cy="1094610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179512" y="2420888"/>
            <a:ext cx="1116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Project </a:t>
            </a:r>
            <a:r>
              <a:rPr lang="cs-CZ" sz="1400" dirty="0" err="1" smtClean="0"/>
              <a:t>explorer</a:t>
            </a:r>
            <a:endParaRPr lang="cs-CZ" sz="1400" dirty="0"/>
          </a:p>
        </p:txBody>
      </p:sp>
      <p:sp>
        <p:nvSpPr>
          <p:cNvPr id="21" name="AutoShape 11"/>
          <p:cNvSpPr>
            <a:spLocks noChangeArrowheads="1"/>
          </p:cNvSpPr>
          <p:nvPr/>
        </p:nvSpPr>
        <p:spPr bwMode="auto">
          <a:xfrm rot="2700000" flipV="1">
            <a:off x="1322383" y="5029365"/>
            <a:ext cx="216456" cy="903727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215008" y="5354052"/>
            <a:ext cx="1116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Properties</a:t>
            </a:r>
            <a:r>
              <a:rPr lang="cs-CZ" sz="1400" dirty="0" smtClean="0"/>
              <a:t> </a:t>
            </a:r>
            <a:r>
              <a:rPr lang="cs-CZ" sz="1400" dirty="0" err="1" smtClean="0"/>
              <a:t>window</a:t>
            </a:r>
            <a:endParaRPr lang="cs-CZ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Několik úvodních poznámek k jazyku </a:t>
            </a:r>
            <a:r>
              <a:rPr lang="cs-CZ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Visual</a:t>
            </a:r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Basic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jazyk není case sensitive (nerozlišuje malá a velká písmena),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do kódu lze vepisovat komentáře </a:t>
            </a:r>
            <a:r>
              <a:rPr lang="cs-CZ" sz="2400" dirty="0" err="1" smtClean="0"/>
              <a:t>uvozené</a:t>
            </a:r>
            <a:r>
              <a:rPr lang="cs-CZ" sz="2400" dirty="0" smtClean="0"/>
              <a:t> apostrofem ',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212976"/>
            <a:ext cx="4064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23528" y="2852936"/>
            <a:ext cx="4392488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mezery a odsazení nemají vliv na interpretaci kódu,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důležité je rozdělení řádků – jedna funkce na jeden řádek,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více funkcí na řádku je možné spojit pomocí dvojtečky :,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dlouhé řádky lze rozdělit pomocí kombinace , _,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Dvě základní entity, které lze vytvářet v prostředí </a:t>
            </a:r>
            <a:r>
              <a:rPr lang="cs-CZ" sz="2400" dirty="0" err="1" smtClean="0"/>
              <a:t>visual</a:t>
            </a:r>
            <a:r>
              <a:rPr lang="cs-CZ" sz="2400" dirty="0" smtClean="0"/>
              <a:t> Basic jsou metody a funkce.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Vytvořené funkce se automaticky přenáší do prostředí Excelu (konkrétního sešitu typu .</a:t>
            </a:r>
            <a:r>
              <a:rPr lang="cs-CZ" sz="2400" dirty="0" err="1" smtClean="0"/>
              <a:t>xlsm</a:t>
            </a:r>
            <a:r>
              <a:rPr lang="cs-CZ" sz="2400" dirty="0" smtClean="0"/>
              <a:t>, ke kterému je makro připojeno).</a:t>
            </a:r>
          </a:p>
          <a:p>
            <a:pPr marL="27305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Funkce se od metody liší tím, že má definovánu nějakou návratovou hodnotu.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Makra nahraná pomocí záznamu maker v Excelu jsou automaticky považována za metody.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Funkce i metody se zadávají jako zdrojový kód psaný uživatelem nebo generovaný programem do okna kódu a uvozují se speciálními výrazy.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 - funkce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Každá funkce je </a:t>
            </a:r>
            <a:r>
              <a:rPr lang="cs-CZ" sz="2400" dirty="0" err="1" smtClean="0"/>
              <a:t>uvozena</a:t>
            </a:r>
            <a:r>
              <a:rPr lang="cs-CZ" sz="2400" dirty="0" smtClean="0"/>
              <a:t> a uzavřena specifickými příkazy: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 err="1" smtClean="0">
                <a:solidFill>
                  <a:srgbClr val="0070C0"/>
                </a:solidFill>
                <a:latin typeface="Courant" pitchFamily="49" charset="0"/>
              </a:rPr>
              <a:t>Function</a:t>
            </a: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 </a:t>
            </a:r>
            <a:r>
              <a:rPr lang="cs-CZ" sz="2400" b="1" dirty="0" err="1" smtClean="0">
                <a:solidFill>
                  <a:srgbClr val="0070C0"/>
                </a:solidFill>
                <a:latin typeface="Courant" pitchFamily="49" charset="0"/>
              </a:rPr>
              <a:t>nazev</a:t>
            </a: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_funkce(arg1, arg2,…) </a:t>
            </a:r>
            <a:r>
              <a:rPr lang="cs-CZ" sz="2400" b="1" dirty="0" smtClean="0">
                <a:solidFill>
                  <a:srgbClr val="00B0F0"/>
                </a:solidFill>
                <a:latin typeface="Courant" pitchFamily="49" charset="0"/>
              </a:rPr>
              <a:t>As typ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tělo funkce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 err="1" smtClean="0">
                <a:solidFill>
                  <a:srgbClr val="0070C0"/>
                </a:solidFill>
                <a:latin typeface="Courant" pitchFamily="49" charset="0"/>
              </a:rPr>
              <a:t>End</a:t>
            </a: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 </a:t>
            </a:r>
            <a:r>
              <a:rPr lang="cs-CZ" sz="2400" b="1" dirty="0" err="1" smtClean="0">
                <a:solidFill>
                  <a:srgbClr val="0070C0"/>
                </a:solidFill>
                <a:latin typeface="Courant" pitchFamily="49" charset="0"/>
              </a:rPr>
              <a:t>Function</a:t>
            </a:r>
            <a:endParaRPr lang="cs-CZ" sz="2400" b="1" dirty="0" smtClean="0">
              <a:solidFill>
                <a:srgbClr val="0070C0"/>
              </a:solidFill>
              <a:latin typeface="Courant" pitchFamily="49" charset="0"/>
            </a:endParaRPr>
          </a:p>
          <a:p>
            <a:pPr marL="2730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Calibri" pitchFamily="34" charset="0"/>
              <a:buChar char="●"/>
            </a:pPr>
            <a:r>
              <a:rPr lang="cs-CZ" sz="2400" dirty="0" smtClean="0"/>
              <a:t>Tělo funkce se skládá z operací, v nichž jsou pro výpočet využity proměnné specifikované na vstupu do funkce (argumenty z 1. řádku funkce) a funkce jazyka </a:t>
            </a:r>
            <a:r>
              <a:rPr lang="cs-CZ" sz="2400" dirty="0" err="1" smtClean="0"/>
              <a:t>Visual</a:t>
            </a:r>
            <a:r>
              <a:rPr lang="cs-CZ" sz="2400" dirty="0" smtClean="0"/>
              <a:t> Basic.</a:t>
            </a:r>
          </a:p>
          <a:p>
            <a:pPr marL="2730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Calibri" pitchFamily="34" charset="0"/>
              <a:buChar char="●"/>
            </a:pPr>
            <a:r>
              <a:rPr lang="cs-CZ" sz="2400" dirty="0" smtClean="0"/>
              <a:t>Návratová hodnota funkce je určena přiřazením hodnoty do názvu funkce. </a:t>
            </a:r>
          </a:p>
          <a:p>
            <a:pPr marL="730250" lvl="2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 err="1" smtClean="0">
                <a:solidFill>
                  <a:srgbClr val="0070C0"/>
                </a:solidFill>
                <a:latin typeface="Courant" pitchFamily="49" charset="0"/>
              </a:rPr>
              <a:t>nazev</a:t>
            </a: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_funkce = arg1 + arg2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endParaRPr lang="cs-CZ" sz="2400" b="1" dirty="0" smtClean="0">
              <a:solidFill>
                <a:srgbClr val="0070C0"/>
              </a:solidFill>
              <a:latin typeface="Courant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 - metody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Každá metoda je </a:t>
            </a:r>
            <a:r>
              <a:rPr lang="cs-CZ" sz="2400" dirty="0" err="1" smtClean="0"/>
              <a:t>uvozena</a:t>
            </a:r>
            <a:r>
              <a:rPr lang="cs-CZ" sz="2400" dirty="0" smtClean="0"/>
              <a:t> a uzavřena specifickými příkazy: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Sub </a:t>
            </a:r>
            <a:r>
              <a:rPr lang="cs-CZ" sz="2400" b="1" dirty="0" err="1" smtClean="0">
                <a:solidFill>
                  <a:srgbClr val="0070C0"/>
                </a:solidFill>
                <a:latin typeface="Courant" pitchFamily="49" charset="0"/>
              </a:rPr>
              <a:t>nazev</a:t>
            </a: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_metody(arg1, arg2,…)</a:t>
            </a:r>
            <a:endParaRPr lang="cs-CZ" sz="2400" b="1" dirty="0" smtClean="0">
              <a:solidFill>
                <a:srgbClr val="00B0F0"/>
              </a:solidFill>
              <a:latin typeface="Courant" pitchFamily="49" charset="0"/>
            </a:endParaRP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tělo metody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 err="1" smtClean="0">
                <a:solidFill>
                  <a:srgbClr val="0070C0"/>
                </a:solidFill>
                <a:latin typeface="Courant" pitchFamily="49" charset="0"/>
              </a:rPr>
              <a:t>End</a:t>
            </a: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 Sub</a:t>
            </a:r>
          </a:p>
          <a:p>
            <a:pPr marL="2730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Calibri" pitchFamily="34" charset="0"/>
              <a:buChar char="●"/>
            </a:pPr>
            <a:r>
              <a:rPr lang="cs-CZ" sz="2400" dirty="0" smtClean="0"/>
              <a:t>Tělo metody se skládá z operací, v nichž jsou pro výpočet využity proměnné specifikované na vstupu do metody a funkce jazyka </a:t>
            </a:r>
            <a:r>
              <a:rPr lang="cs-CZ" sz="2400" dirty="0" err="1" smtClean="0"/>
              <a:t>Visual</a:t>
            </a:r>
            <a:r>
              <a:rPr lang="cs-CZ" sz="2400" dirty="0" smtClean="0"/>
              <a:t> Basic.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endParaRPr lang="cs-CZ" sz="2400" b="1" dirty="0" smtClean="0">
              <a:solidFill>
                <a:srgbClr val="0070C0"/>
              </a:solidFill>
              <a:latin typeface="Courant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dirty="0" smtClean="0"/>
          </a:p>
        </p:txBody>
      </p:sp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323528" y="2204864"/>
          <a:ext cx="8424936" cy="4088313"/>
        </p:xfrm>
        <a:graphic>
          <a:graphicData uri="http://schemas.openxmlformats.org/drawingml/2006/table">
            <a:tbl>
              <a:tblPr/>
              <a:tblGrid>
                <a:gridCol w="1512168"/>
                <a:gridCol w="2700300"/>
                <a:gridCol w="2106234"/>
                <a:gridCol w="2106234"/>
              </a:tblGrid>
              <a:tr h="221468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Jméno</a:t>
                      </a:r>
                    </a:p>
                  </a:txBody>
                  <a:tcPr marL="9279" marR="9279" marT="92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Popis</a:t>
                      </a:r>
                    </a:p>
                  </a:txBody>
                  <a:tcPr marL="9279" marR="9279" marT="92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Velikost</a:t>
                      </a:r>
                    </a:p>
                  </a:txBody>
                  <a:tcPr marL="9279" marR="9279" marT="92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Rozsah</a:t>
                      </a:r>
                    </a:p>
                  </a:txBody>
                  <a:tcPr marL="9279" marR="9279" marT="92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</a:tr>
              <a:tr h="314477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Integer</a:t>
                      </a:r>
                      <a:endParaRPr lang="cs-CZ" sz="24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Celé číslo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 bitů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</a:t>
                      </a:r>
                      <a:r>
                        <a:rPr lang="cs-CZ" sz="24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až 2</a:t>
                      </a:r>
                      <a:r>
                        <a:rPr lang="cs-CZ" sz="24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6917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Long</a:t>
                      </a:r>
                      <a:endParaRPr lang="cs-CZ" sz="24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Celé číslo, ale větší rozsah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64 bitů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</a:t>
                      </a:r>
                      <a:r>
                        <a:rPr lang="cs-CZ" sz="24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až 2</a:t>
                      </a:r>
                      <a:r>
                        <a:rPr lang="cs-CZ" sz="24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8364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Boolean</a:t>
                      </a:r>
                      <a:endParaRPr lang="cs-CZ" sz="24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Logická hodnota (pravda, nepravda)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 bitů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True</a:t>
                      </a:r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nebo </a:t>
                      </a:r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False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6917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String</a:t>
                      </a:r>
                      <a:endParaRPr lang="cs-CZ" sz="24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Textová hodnota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 bitů pro každý znak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---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21468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Char</a:t>
                      </a:r>
                      <a:endParaRPr lang="cs-CZ" sz="24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Znak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 bitů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 až 2</a:t>
                      </a:r>
                      <a:r>
                        <a:rPr lang="cs-CZ" sz="2400" b="0" i="0" u="none" strike="noStrike" baseline="30000">
                          <a:solidFill>
                            <a:srgbClr val="000000"/>
                          </a:solidFill>
                          <a:latin typeface="Calibri"/>
                        </a:rPr>
                        <a:t>-16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8445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Double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Desetinné číslo s dvojitou přesností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64 bitů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± 5 x 10</a:t>
                      </a:r>
                      <a:r>
                        <a:rPr lang="cs-CZ" sz="24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-324</a:t>
                      </a:r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až ± 1,7 x 10</a:t>
                      </a:r>
                      <a:r>
                        <a:rPr lang="cs-CZ" sz="24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308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Primitivní datové typy jazyka </a:t>
            </a:r>
            <a:r>
              <a:rPr lang="cs-CZ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Visual</a:t>
            </a:r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Basic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79512" y="1484784"/>
            <a:ext cx="8784976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Některé užitečné funkce jazyka </a:t>
            </a:r>
            <a:r>
              <a:rPr lang="cs-CZ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Visual</a:t>
            </a:r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Basic</a:t>
            </a: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>
                <a:solidFill>
                  <a:srgbClr val="C00000"/>
                </a:solidFill>
              </a:rPr>
              <a:t>If</a:t>
            </a:r>
            <a:r>
              <a:rPr lang="cs-CZ" sz="2400" dirty="0" smtClean="0"/>
              <a:t> </a:t>
            </a:r>
            <a:r>
              <a:rPr lang="cs-CZ" sz="2400" dirty="0" smtClean="0">
                <a:solidFill>
                  <a:srgbClr val="00B050"/>
                </a:solidFill>
              </a:rPr>
              <a:t>podmínka</a:t>
            </a:r>
            <a:r>
              <a:rPr lang="cs-CZ" sz="2400" dirty="0" smtClean="0"/>
              <a:t> </a:t>
            </a:r>
            <a:r>
              <a:rPr lang="cs-CZ" sz="2400" b="1" dirty="0" err="1" smtClean="0">
                <a:solidFill>
                  <a:srgbClr val="C00000"/>
                </a:solidFill>
              </a:rPr>
              <a:t>Then</a:t>
            </a:r>
            <a:r>
              <a:rPr lang="cs-CZ" sz="2400" dirty="0" smtClean="0"/>
              <a:t> </a:t>
            </a:r>
            <a:r>
              <a:rPr lang="cs-CZ" sz="2400" dirty="0" smtClean="0">
                <a:solidFill>
                  <a:srgbClr val="00B050"/>
                </a:solidFill>
              </a:rPr>
              <a:t>příkaz (blok příkazů) </a:t>
            </a:r>
            <a:r>
              <a:rPr lang="cs-CZ" sz="2400" b="1" dirty="0" err="1" smtClean="0">
                <a:solidFill>
                  <a:srgbClr val="C00000"/>
                </a:solidFill>
              </a:rPr>
              <a:t>End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b="1" dirty="0" err="1" smtClean="0">
                <a:solidFill>
                  <a:srgbClr val="C00000"/>
                </a:solidFill>
              </a:rPr>
              <a:t>If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dirty="0" smtClean="0"/>
              <a:t>(v případě bloku),</a:t>
            </a: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>
                <a:solidFill>
                  <a:srgbClr val="C00000"/>
                </a:solidFill>
              </a:rPr>
              <a:t>While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dirty="0" smtClean="0">
                <a:solidFill>
                  <a:srgbClr val="00B050"/>
                </a:solidFill>
              </a:rPr>
              <a:t>podmínka</a:t>
            </a:r>
            <a:r>
              <a:rPr lang="cs-CZ" sz="2400" dirty="0" smtClean="0">
                <a:solidFill>
                  <a:srgbClr val="C00000"/>
                </a:solidFill>
              </a:rPr>
              <a:t> </a:t>
            </a:r>
            <a:r>
              <a:rPr lang="cs-CZ" sz="2400" dirty="0" smtClean="0">
                <a:solidFill>
                  <a:srgbClr val="00B050"/>
                </a:solidFill>
              </a:rPr>
              <a:t>příkaz (blok příkazů) </a:t>
            </a:r>
            <a:r>
              <a:rPr lang="cs-CZ" sz="2400" b="1" dirty="0" err="1" smtClean="0">
                <a:solidFill>
                  <a:srgbClr val="C00000"/>
                </a:solidFill>
              </a:rPr>
              <a:t>Wend</a:t>
            </a:r>
            <a:endParaRPr lang="cs-CZ" sz="2400" b="1" dirty="0" smtClean="0">
              <a:solidFill>
                <a:srgbClr val="C00000"/>
              </a:solidFill>
            </a:endParaRP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>
                <a:solidFill>
                  <a:srgbClr val="C00000"/>
                </a:solidFill>
              </a:rPr>
              <a:t>For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dirty="0" smtClean="0">
                <a:solidFill>
                  <a:srgbClr val="00B050"/>
                </a:solidFill>
              </a:rPr>
              <a:t>i</a:t>
            </a:r>
            <a:r>
              <a:rPr lang="cs-CZ" sz="2400" b="1" dirty="0" smtClean="0">
                <a:solidFill>
                  <a:srgbClr val="C00000"/>
                </a:solidFill>
              </a:rPr>
              <a:t> = </a:t>
            </a:r>
            <a:r>
              <a:rPr lang="cs-CZ" sz="2400" dirty="0" smtClean="0">
                <a:solidFill>
                  <a:srgbClr val="00B050"/>
                </a:solidFill>
              </a:rPr>
              <a:t>a</a:t>
            </a:r>
            <a:r>
              <a:rPr lang="cs-CZ" sz="2400" b="1" dirty="0" smtClean="0">
                <a:solidFill>
                  <a:srgbClr val="C00000"/>
                </a:solidFill>
              </a:rPr>
              <a:t> To </a:t>
            </a:r>
            <a:r>
              <a:rPr lang="cs-CZ" sz="2400" dirty="0" smtClean="0">
                <a:solidFill>
                  <a:srgbClr val="00B050"/>
                </a:solidFill>
              </a:rPr>
              <a:t>b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dirty="0">
                <a:solidFill>
                  <a:srgbClr val="00B050"/>
                </a:solidFill>
              </a:rPr>
              <a:t>příkaz </a:t>
            </a:r>
            <a:r>
              <a:rPr lang="cs-CZ" sz="2400" b="1" dirty="0" err="1" smtClean="0">
                <a:solidFill>
                  <a:srgbClr val="C00000"/>
                </a:solidFill>
              </a:rPr>
              <a:t>Next</a:t>
            </a:r>
            <a:r>
              <a:rPr lang="cs-CZ" sz="2400" dirty="0" smtClean="0"/>
              <a:t> </a:t>
            </a:r>
            <a:r>
              <a:rPr lang="cs-CZ" sz="2400" dirty="0" smtClean="0"/>
              <a:t>– </a:t>
            </a:r>
            <a:r>
              <a:rPr lang="cs-CZ" sz="2400" dirty="0" err="1" smtClean="0"/>
              <a:t>for</a:t>
            </a:r>
            <a:r>
              <a:rPr lang="cs-CZ" sz="2400" dirty="0" smtClean="0"/>
              <a:t> cyklus pro předem daný počet kroků,</a:t>
            </a:r>
            <a:endParaRPr lang="cs-CZ" sz="2400" b="1" dirty="0" smtClean="0">
              <a:solidFill>
                <a:srgbClr val="C00000"/>
              </a:solidFill>
            </a:endParaRP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>
                <a:solidFill>
                  <a:srgbClr val="C00000"/>
                </a:solidFill>
              </a:rPr>
              <a:t>Sheets</a:t>
            </a:r>
            <a:r>
              <a:rPr lang="cs-CZ" sz="2400" b="1" dirty="0" smtClean="0">
                <a:solidFill>
                  <a:srgbClr val="C00000"/>
                </a:solidFill>
              </a:rPr>
              <a:t>("</a:t>
            </a:r>
            <a:r>
              <a:rPr lang="cs-CZ" sz="2400" dirty="0" smtClean="0">
                <a:solidFill>
                  <a:srgbClr val="00B050"/>
                </a:solidFill>
              </a:rPr>
              <a:t>název listu</a:t>
            </a:r>
            <a:r>
              <a:rPr lang="cs-CZ" sz="2400" b="1" dirty="0" smtClean="0">
                <a:solidFill>
                  <a:srgbClr val="C00000"/>
                </a:solidFill>
              </a:rPr>
              <a:t>").</a:t>
            </a:r>
            <a:r>
              <a:rPr lang="cs-CZ" sz="2400" b="1" dirty="0" err="1" smtClean="0">
                <a:solidFill>
                  <a:srgbClr val="C00000"/>
                </a:solidFill>
              </a:rPr>
              <a:t>Select</a:t>
            </a:r>
            <a:r>
              <a:rPr lang="cs-CZ" sz="2400" dirty="0" smtClean="0"/>
              <a:t> – výběr označeného listu</a:t>
            </a:r>
            <a:r>
              <a:rPr lang="cs-CZ" sz="2400" dirty="0"/>
              <a:t>,</a:t>
            </a: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>
                <a:solidFill>
                  <a:srgbClr val="C00000"/>
                </a:solidFill>
              </a:rPr>
              <a:t>Range</a:t>
            </a:r>
            <a:r>
              <a:rPr lang="cs-CZ" sz="2400" b="1" dirty="0">
                <a:solidFill>
                  <a:srgbClr val="C00000"/>
                </a:solidFill>
              </a:rPr>
              <a:t>("</a:t>
            </a:r>
            <a:r>
              <a:rPr lang="cs-CZ" sz="2400" dirty="0">
                <a:solidFill>
                  <a:srgbClr val="00B050"/>
                </a:solidFill>
              </a:rPr>
              <a:t>buňka1</a:t>
            </a:r>
            <a:r>
              <a:rPr lang="cs-CZ" sz="2400" b="1" dirty="0">
                <a:solidFill>
                  <a:srgbClr val="C00000"/>
                </a:solidFill>
              </a:rPr>
              <a:t>:</a:t>
            </a:r>
            <a:r>
              <a:rPr lang="cs-CZ" sz="2400" dirty="0">
                <a:solidFill>
                  <a:srgbClr val="00B050"/>
                </a:solidFill>
              </a:rPr>
              <a:t>buňka2</a:t>
            </a:r>
            <a:r>
              <a:rPr lang="cs-CZ" sz="2400" b="1" dirty="0">
                <a:solidFill>
                  <a:srgbClr val="C00000"/>
                </a:solidFill>
              </a:rPr>
              <a:t>").</a:t>
            </a:r>
            <a:r>
              <a:rPr lang="cs-CZ" sz="2400" b="1" dirty="0" err="1">
                <a:solidFill>
                  <a:srgbClr val="C00000"/>
                </a:solidFill>
              </a:rPr>
              <a:t>Select</a:t>
            </a:r>
            <a:r>
              <a:rPr lang="cs-CZ" sz="2400" dirty="0"/>
              <a:t> – výběr oblasti buněk,</a:t>
            </a:r>
            <a:endParaRPr lang="cs-CZ" sz="2400" dirty="0" smtClean="0"/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>
                <a:solidFill>
                  <a:srgbClr val="C00000"/>
                </a:solidFill>
              </a:rPr>
              <a:t>Range</a:t>
            </a:r>
            <a:r>
              <a:rPr lang="cs-CZ" sz="2400" b="1" dirty="0" smtClean="0">
                <a:solidFill>
                  <a:srgbClr val="C00000"/>
                </a:solidFill>
              </a:rPr>
              <a:t>(</a:t>
            </a:r>
            <a:r>
              <a:rPr lang="cs-CZ" sz="2400" dirty="0" smtClean="0">
                <a:solidFill>
                  <a:srgbClr val="00B050"/>
                </a:solidFill>
              </a:rPr>
              <a:t>buňka1</a:t>
            </a:r>
            <a:r>
              <a:rPr lang="cs-CZ" sz="2400" b="1" dirty="0" smtClean="0">
                <a:solidFill>
                  <a:srgbClr val="C00000"/>
                </a:solidFill>
              </a:rPr>
              <a:t>,</a:t>
            </a:r>
            <a:r>
              <a:rPr lang="cs-CZ" sz="2400" dirty="0">
                <a:solidFill>
                  <a:srgbClr val="00B050"/>
                </a:solidFill>
              </a:rPr>
              <a:t> </a:t>
            </a:r>
            <a:r>
              <a:rPr lang="cs-CZ" sz="2400" dirty="0" smtClean="0">
                <a:solidFill>
                  <a:srgbClr val="00B050"/>
                </a:solidFill>
              </a:rPr>
              <a:t>buňka2</a:t>
            </a:r>
            <a:r>
              <a:rPr lang="cs-CZ" sz="2400" b="1" dirty="0" smtClean="0">
                <a:solidFill>
                  <a:srgbClr val="C00000"/>
                </a:solidFill>
              </a:rPr>
              <a:t>).</a:t>
            </a:r>
            <a:r>
              <a:rPr lang="cs-CZ" sz="2400" b="1" dirty="0" err="1" smtClean="0">
                <a:solidFill>
                  <a:srgbClr val="C00000"/>
                </a:solidFill>
              </a:rPr>
              <a:t>Select</a:t>
            </a:r>
            <a:r>
              <a:rPr lang="cs-CZ" sz="2400" dirty="0" smtClean="0"/>
              <a:t> – </a:t>
            </a:r>
            <a:r>
              <a:rPr lang="cs-CZ" sz="2400" dirty="0" smtClean="0"/>
              <a:t>totéž zadáno číselně,</a:t>
            </a: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>
                <a:solidFill>
                  <a:srgbClr val="C00000"/>
                </a:solidFill>
              </a:rPr>
              <a:t>ActiveCell.Offset</a:t>
            </a:r>
            <a:r>
              <a:rPr lang="cs-CZ" sz="2400" b="1" dirty="0" smtClean="0">
                <a:solidFill>
                  <a:srgbClr val="C00000"/>
                </a:solidFill>
              </a:rPr>
              <a:t>(</a:t>
            </a:r>
            <a:r>
              <a:rPr lang="cs-CZ" sz="2400" dirty="0" err="1" smtClean="0">
                <a:solidFill>
                  <a:srgbClr val="00B050"/>
                </a:solidFill>
              </a:rPr>
              <a:t>radky</a:t>
            </a:r>
            <a:r>
              <a:rPr lang="cs-CZ" sz="2400" b="1" dirty="0" err="1" smtClean="0">
                <a:solidFill>
                  <a:srgbClr val="C00000"/>
                </a:solidFill>
              </a:rPr>
              <a:t>,</a:t>
            </a:r>
            <a:r>
              <a:rPr lang="cs-CZ" sz="2400" dirty="0" err="1" smtClean="0">
                <a:solidFill>
                  <a:srgbClr val="00B050"/>
                </a:solidFill>
              </a:rPr>
              <a:t>sloupce</a:t>
            </a:r>
            <a:r>
              <a:rPr lang="cs-CZ" sz="2400" b="1" dirty="0" smtClean="0">
                <a:solidFill>
                  <a:srgbClr val="C00000"/>
                </a:solidFill>
              </a:rPr>
              <a:t>)</a:t>
            </a:r>
            <a:r>
              <a:rPr lang="cs-CZ" sz="2400" dirty="0" smtClean="0"/>
              <a:t> – přesun do zadané buňky</a:t>
            </a:r>
            <a:endParaRPr lang="cs-CZ" sz="2400" dirty="0" smtClean="0"/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dirty="0" smtClean="0">
                <a:solidFill>
                  <a:srgbClr val="00B050"/>
                </a:solidFill>
              </a:rPr>
              <a:t>a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b="1" dirty="0" err="1" smtClean="0">
                <a:solidFill>
                  <a:srgbClr val="C00000"/>
                </a:solidFill>
              </a:rPr>
              <a:t>Mod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dirty="0" smtClean="0">
                <a:solidFill>
                  <a:srgbClr val="00B050"/>
                </a:solidFill>
              </a:rPr>
              <a:t>b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  <a:r>
              <a:rPr lang="cs-CZ" sz="2400" dirty="0" smtClean="0"/>
              <a:t>– zbytek po celočíselném dělení čísla a číslem b,</a:t>
            </a: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>
                <a:solidFill>
                  <a:srgbClr val="C00000"/>
                </a:solidFill>
              </a:rPr>
              <a:t>Sqr</a:t>
            </a:r>
            <a:r>
              <a:rPr lang="cs-CZ" sz="2400" b="1" dirty="0" smtClean="0">
                <a:solidFill>
                  <a:srgbClr val="C00000"/>
                </a:solidFill>
              </a:rPr>
              <a:t>(</a:t>
            </a:r>
            <a:r>
              <a:rPr lang="cs-CZ" sz="2400" dirty="0" smtClean="0">
                <a:solidFill>
                  <a:srgbClr val="00B050"/>
                </a:solidFill>
              </a:rPr>
              <a:t>a</a:t>
            </a:r>
            <a:r>
              <a:rPr lang="cs-CZ" sz="2400" b="1" dirty="0" smtClean="0">
                <a:solidFill>
                  <a:srgbClr val="C00000"/>
                </a:solidFill>
              </a:rPr>
              <a:t>) </a:t>
            </a:r>
            <a:r>
              <a:rPr lang="cs-CZ" sz="2400" dirty="0" smtClean="0"/>
              <a:t>– druhá odmocnina z čísla a,</a:t>
            </a:r>
          </a:p>
          <a:p>
            <a:pPr marL="623888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endParaRPr lang="cs-CZ" sz="2400" dirty="0" smtClean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 – objekty a vlastnosti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Objektově orientované programování pracuje s objekty, které mají určité specifikované vlastnosti.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err="1" smtClean="0"/>
              <a:t>Visual</a:t>
            </a:r>
            <a:r>
              <a:rPr lang="cs-CZ" sz="2400" dirty="0" smtClean="0"/>
              <a:t> Basic považuje v Excelu za objekt celý soubor, list, buňku, graf, ovládací prvek (tlačítko, </a:t>
            </a:r>
            <a:r>
              <a:rPr lang="cs-CZ" sz="2400" dirty="0" err="1" smtClean="0"/>
              <a:t>zatržítko</a:t>
            </a:r>
            <a:r>
              <a:rPr lang="cs-CZ" sz="2400" dirty="0" smtClean="0"/>
              <a:t>, </a:t>
            </a:r>
            <a:r>
              <a:rPr lang="cs-CZ" sz="2400" dirty="0" err="1" smtClean="0"/>
              <a:t>fromulář</a:t>
            </a:r>
            <a:r>
              <a:rPr lang="cs-CZ" sz="2400" dirty="0" smtClean="0"/>
              <a:t> aj.).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V editoru IDE lze měnit vlastnosti objektů v okně </a:t>
            </a:r>
            <a:r>
              <a:rPr lang="cs-CZ" sz="2400" dirty="0" err="1" smtClean="0"/>
              <a:t>Properties</a:t>
            </a:r>
            <a:r>
              <a:rPr lang="cs-CZ" sz="2400" dirty="0" smtClean="0"/>
              <a:t> </a:t>
            </a:r>
            <a:r>
              <a:rPr lang="cs-CZ" sz="2400" dirty="0" err="1" smtClean="0"/>
              <a:t>window</a:t>
            </a:r>
            <a:r>
              <a:rPr lang="cs-CZ" sz="2400" dirty="0" smtClean="0"/>
              <a:t>; </a:t>
            </a:r>
            <a:r>
              <a:rPr lang="cs-CZ" sz="2400" dirty="0" smtClean="0"/>
              <a:t>některé lze měnit </a:t>
            </a:r>
            <a:r>
              <a:rPr lang="cs-CZ" sz="2400" dirty="0" smtClean="0"/>
              <a:t>také přímo v Excelu (např. pojmenování listu, vybarvení buňky) a </a:t>
            </a:r>
            <a:r>
              <a:rPr lang="cs-CZ" sz="2400" dirty="0" smtClean="0"/>
              <a:t>také samotnými </a:t>
            </a:r>
            <a:r>
              <a:rPr lang="cs-CZ" sz="2400" dirty="0" smtClean="0"/>
              <a:t>makry.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Vlastnost objektu lze odkazovat přes tečku ..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Např. nastavení barvy buňky A1 na červenou se provede následujícím příkazem:</a:t>
            </a:r>
          </a:p>
          <a:p>
            <a:pPr marL="449263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 smtClean="0">
                <a:solidFill>
                  <a:srgbClr val="0070C0"/>
                </a:solidFill>
                <a:latin typeface="Courant" pitchFamily="49" charset="0"/>
              </a:rPr>
              <a:t>	</a:t>
            </a:r>
            <a:r>
              <a:rPr lang="en-US" sz="2400" b="1" dirty="0" smtClean="0">
                <a:solidFill>
                  <a:srgbClr val="0070C0"/>
                </a:solidFill>
                <a:latin typeface="Courant" pitchFamily="49" charset="0"/>
              </a:rPr>
              <a:t>Range("A1").</a:t>
            </a:r>
            <a:r>
              <a:rPr lang="en-US" sz="2400" b="1" dirty="0" err="1" smtClean="0">
                <a:solidFill>
                  <a:srgbClr val="0070C0"/>
                </a:solidFill>
                <a:latin typeface="Courant" pitchFamily="49" charset="0"/>
              </a:rPr>
              <a:t>Interior.Color</a:t>
            </a:r>
            <a:r>
              <a:rPr lang="en-US" sz="2400" b="1" dirty="0" smtClean="0">
                <a:solidFill>
                  <a:srgbClr val="0070C0"/>
                </a:solidFill>
                <a:latin typeface="Courant" pitchFamily="49" charset="0"/>
              </a:rPr>
              <a:t> = </a:t>
            </a:r>
            <a:r>
              <a:rPr lang="cs-CZ" sz="2400" b="1" dirty="0" err="1" smtClean="0">
                <a:solidFill>
                  <a:srgbClr val="0070C0"/>
                </a:solidFill>
                <a:latin typeface="Courant" pitchFamily="49" charset="0"/>
              </a:rPr>
              <a:t>Red</a:t>
            </a:r>
            <a:endParaRPr lang="cs-CZ" sz="2400" b="1" dirty="0" smtClean="0">
              <a:solidFill>
                <a:srgbClr val="0070C0"/>
              </a:solidFill>
              <a:latin typeface="Courant" pitchFamily="49" charset="0"/>
            </a:endParaRP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b="1" dirty="0" smtClean="0">
              <a:solidFill>
                <a:srgbClr val="0070C0"/>
              </a:solidFill>
              <a:latin typeface="Courant" pitchFamily="49" charset="0"/>
            </a:endParaRP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endParaRPr lang="cs-CZ" sz="2400" b="1" dirty="0" smtClean="0">
              <a:solidFill>
                <a:srgbClr val="0070C0"/>
              </a:solidFill>
              <a:latin typeface="Courant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 – události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Kromě vlastností se k objektu pojí také konkrétní události, které mohou být impulzem pro aktivaci funkce nebo metody.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Každý objekt má svoji specifickou sadu událostí, kterých jsou desítky.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>
                <a:latin typeface="+mj-lt"/>
              </a:rPr>
              <a:t>Důležité události mohou být např.: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/>
              <a:t>Activate</a:t>
            </a:r>
            <a:r>
              <a:rPr lang="cs-CZ" sz="2400" dirty="0" smtClean="0"/>
              <a:t> – aktivace sešitu (otevření uloženého souboru),</a:t>
            </a:r>
            <a:endParaRPr lang="cs-CZ" sz="2400" dirty="0" smtClean="0">
              <a:latin typeface="+mj-lt"/>
            </a:endParaRP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/>
              <a:t>SheetActivate</a:t>
            </a:r>
            <a:r>
              <a:rPr lang="cs-CZ" sz="2400" dirty="0" smtClean="0"/>
              <a:t> – aktivace požadovaného listu,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/>
              <a:t>Click</a:t>
            </a:r>
            <a:r>
              <a:rPr lang="cs-CZ" sz="2400" b="1" dirty="0" smtClean="0"/>
              <a:t> </a:t>
            </a:r>
            <a:r>
              <a:rPr lang="cs-CZ" sz="2400" dirty="0" smtClean="0"/>
              <a:t>– kliknutí na ovládací prvek,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/>
              <a:t>Change</a:t>
            </a:r>
            <a:r>
              <a:rPr lang="cs-CZ" sz="2400" b="1" dirty="0" smtClean="0"/>
              <a:t> </a:t>
            </a:r>
            <a:r>
              <a:rPr lang="cs-CZ" sz="2400" dirty="0" smtClean="0"/>
              <a:t>– změna hodnoty prvku,</a:t>
            </a:r>
            <a:endParaRPr lang="cs-CZ" sz="2400" b="1" dirty="0" smtClean="0"/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smtClean="0"/>
              <a:t>Show </a:t>
            </a:r>
            <a:r>
              <a:rPr lang="cs-CZ" sz="2400" dirty="0" smtClean="0"/>
              <a:t>– zviditelnění prvku,</a:t>
            </a:r>
            <a:endParaRPr lang="cs-CZ" sz="2400" b="1" dirty="0" smtClean="0"/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 smtClean="0"/>
              <a:t>Hide</a:t>
            </a:r>
            <a:r>
              <a:rPr lang="cs-CZ" sz="2400" b="1" dirty="0" smtClean="0"/>
              <a:t> </a:t>
            </a:r>
            <a:r>
              <a:rPr lang="cs-CZ" sz="2400" dirty="0" smtClean="0"/>
              <a:t>– zneviditelnění </a:t>
            </a:r>
            <a:r>
              <a:rPr lang="cs-CZ" sz="2400" dirty="0" smtClean="0"/>
              <a:t>prvku.</a:t>
            </a:r>
            <a:endParaRPr lang="cs-CZ" sz="2400" b="1" dirty="0" smtClean="0"/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endParaRPr lang="cs-CZ" sz="2400" dirty="0" smtClean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 – události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5184576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err="1" smtClean="0"/>
              <a:t>Visual</a:t>
            </a:r>
            <a:r>
              <a:rPr lang="cs-CZ" sz="2400" dirty="0" smtClean="0"/>
              <a:t> Basic je plnohodnotný programovací jazyk, k jeho obsažení by nestačil ani celý předmět Bi7541,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existuje celá řada elektronických i klasických učebnic ve všech jazycích,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příjemnou učebnici lze nalézt např. zde: </a:t>
            </a:r>
            <a:r>
              <a:rPr lang="cs-CZ" sz="2400" dirty="0" smtClean="0">
                <a:hlinkClick r:id="rId2"/>
              </a:rPr>
              <a:t>http://www.</a:t>
            </a:r>
            <a:r>
              <a:rPr lang="cs-CZ" sz="2400" dirty="0" err="1" smtClean="0">
                <a:hlinkClick r:id="rId2"/>
              </a:rPr>
              <a:t>gvp.cz</a:t>
            </a:r>
            <a:r>
              <a:rPr lang="cs-CZ" sz="2400" dirty="0" smtClean="0">
                <a:hlinkClick r:id="rId2"/>
              </a:rPr>
              <a:t>/</a:t>
            </a:r>
            <a:r>
              <a:rPr lang="cs-CZ" sz="2400" dirty="0" err="1" smtClean="0">
                <a:hlinkClick r:id="rId2"/>
              </a:rPr>
              <a:t>local</a:t>
            </a:r>
            <a:r>
              <a:rPr lang="cs-CZ" sz="2400" dirty="0" smtClean="0">
                <a:hlinkClick r:id="rId2"/>
              </a:rPr>
              <a:t>/</a:t>
            </a:r>
            <a:r>
              <a:rPr lang="cs-CZ" sz="2400" dirty="0" err="1" smtClean="0">
                <a:hlinkClick r:id="rId2"/>
              </a:rPr>
              <a:t>new</a:t>
            </a:r>
            <a:r>
              <a:rPr lang="cs-CZ" sz="2400" dirty="0" smtClean="0">
                <a:hlinkClick r:id="rId2"/>
              </a:rPr>
              <a:t>/</a:t>
            </a:r>
            <a:r>
              <a:rPr lang="cs-CZ" sz="2400" dirty="0" err="1" smtClean="0">
                <a:hlinkClick r:id="rId2"/>
              </a:rPr>
              <a:t>ucebnice</a:t>
            </a:r>
            <a:r>
              <a:rPr lang="cs-CZ" sz="2400" dirty="0" smtClean="0">
                <a:hlinkClick r:id="rId2"/>
              </a:rPr>
              <a:t>/</a:t>
            </a:r>
            <a:r>
              <a:rPr lang="cs-CZ" sz="2400" dirty="0" err="1" smtClean="0">
                <a:hlinkClick r:id="rId2"/>
              </a:rPr>
              <a:t>VisBas</a:t>
            </a:r>
            <a:r>
              <a:rPr lang="cs-CZ" sz="2400" dirty="0" smtClean="0">
                <a:hlinkClick r:id="rId2"/>
              </a:rPr>
              <a:t>/obsah.</a:t>
            </a:r>
            <a:r>
              <a:rPr lang="cs-CZ" sz="2400" dirty="0" err="1" smtClean="0">
                <a:hlinkClick r:id="rId2"/>
              </a:rPr>
              <a:t>htm</a:t>
            </a:r>
            <a:r>
              <a:rPr lang="cs-CZ" sz="2400" dirty="0" smtClean="0"/>
              <a:t>,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řada věcí je intuitivních a lze na ně přijít i bez odborného základu. </a:t>
            </a:r>
            <a:endParaRPr lang="cs-CZ" sz="2400" b="1" dirty="0" smtClean="0"/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endParaRPr lang="cs-CZ" sz="2400" dirty="0" smtClean="0">
              <a:latin typeface="+mj-lt"/>
            </a:endParaRPr>
          </a:p>
        </p:txBody>
      </p:sp>
      <p:pic>
        <p:nvPicPr>
          <p:cNvPr id="1026" name="Picture 2" descr="http://www.computermedia.cz/knihy/programovani-ve-visual-basicu-2010-CD_big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1412776"/>
            <a:ext cx="2352675" cy="2781300"/>
          </a:xfrm>
          <a:prstGeom prst="rect">
            <a:avLst/>
          </a:prstGeom>
          <a:noFill/>
        </p:spPr>
      </p:pic>
      <p:pic>
        <p:nvPicPr>
          <p:cNvPr id="1028" name="Picture 4" descr="http://www.ucebnice.com/img/auto/138/0/K1611_nahledK161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2996952"/>
            <a:ext cx="2406548" cy="3245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Cyklické odkazy a iterativní výpočty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95536" y="1412776"/>
            <a:ext cx="8208912" cy="1656184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sz="2400" dirty="0" smtClean="0"/>
              <a:t>Cyklický odkaz je odkaz, který okazuje na proměnnou (oblast), ve které je obsažena i buňka s odkazem.</a:t>
            </a:r>
          </a:p>
          <a:p>
            <a:r>
              <a:rPr lang="cs-CZ" sz="2400" dirty="0" smtClean="0"/>
              <a:t>Pro správnou funkci cyklického odkazu je třeba nastavit iterativní přepočet (opakované přepočítávání hodnot).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1400" dirty="0" smtClean="0"/>
          </a:p>
          <a:p>
            <a:endParaRPr lang="cs-CZ" sz="1400" dirty="0"/>
          </a:p>
          <a:p>
            <a:endParaRPr lang="cs-CZ" sz="1400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i="1" smtClean="0"/>
              <a:t>J. Kalina</a:t>
            </a:r>
            <a:endParaRPr lang="cs-CZ" i="1" dirty="0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140968"/>
            <a:ext cx="6444740" cy="3130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7127776" y="3068960"/>
            <a:ext cx="1764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i="1" dirty="0" smtClean="0">
                <a:solidFill>
                  <a:srgbClr val="C00000"/>
                </a:solidFill>
              </a:rPr>
              <a:t>Možnosti aplikace Excel</a:t>
            </a:r>
            <a:endParaRPr lang="cs-CZ" b="1" i="1" dirty="0">
              <a:solidFill>
                <a:srgbClr val="C00000"/>
              </a:solidFill>
            </a:endParaRPr>
          </a:p>
        </p:txBody>
      </p:sp>
      <p:sp>
        <p:nvSpPr>
          <p:cNvPr id="8" name="AutoShape 11"/>
          <p:cNvSpPr>
            <a:spLocks noChangeArrowheads="1"/>
          </p:cNvSpPr>
          <p:nvPr/>
        </p:nvSpPr>
        <p:spPr bwMode="auto">
          <a:xfrm rot="5400000">
            <a:off x="6696236" y="3537012"/>
            <a:ext cx="216024" cy="1296144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7524328" y="4005064"/>
            <a:ext cx="13681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Povolení iterací, nastavení jejich počtu a přesnosti (může zpomalovat výpočet).</a:t>
            </a:r>
            <a:endParaRPr lang="cs-CZ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Cyklické odkazy a iterativní výpočty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23528" y="1412776"/>
            <a:ext cx="8496944" cy="1656184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sz="2400" dirty="0" smtClean="0"/>
              <a:t>Lze je využít při hledání přibližného (numerického) řešení např. při optimalizaci nebo řešení rovnic.</a:t>
            </a:r>
          </a:p>
          <a:p>
            <a:r>
              <a:rPr lang="cs-CZ" sz="2400" dirty="0" smtClean="0"/>
              <a:t>Užitečné jsou pro tvorbu jednoduchých </a:t>
            </a:r>
            <a:r>
              <a:rPr lang="cs-CZ" sz="2400" dirty="0" err="1" smtClean="0"/>
              <a:t>heatmap</a:t>
            </a:r>
            <a:r>
              <a:rPr lang="cs-CZ" sz="2400" dirty="0"/>
              <a:t> </a:t>
            </a:r>
            <a:r>
              <a:rPr lang="cs-CZ" sz="2400" dirty="0" smtClean="0"/>
              <a:t>přímo v Excelu.</a:t>
            </a:r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1400" dirty="0" smtClean="0"/>
          </a:p>
          <a:p>
            <a:endParaRPr lang="cs-CZ" sz="1400" dirty="0"/>
          </a:p>
          <a:p>
            <a:endParaRPr lang="cs-CZ" sz="1400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i="1" smtClean="0"/>
              <a:t>J. Kalina</a:t>
            </a:r>
            <a:endParaRPr lang="cs-CZ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881" y="2708920"/>
            <a:ext cx="8647599" cy="3602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06076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Z historie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67544" y="1600200"/>
            <a:ext cx="6851650" cy="19732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sz="2400" dirty="0" smtClean="0"/>
              <a:t>Možnost napsat vlastní funkci/makro je v Excelu od první verze v roce 1985.</a:t>
            </a:r>
          </a:p>
          <a:p>
            <a:r>
              <a:rPr lang="cs-CZ" sz="2400" dirty="0" smtClean="0"/>
              <a:t>Do roku 1993 (verze 5) byla makra zaznamenávána ve vlastním jazyce Excelu a ukládána jakou soubory .</a:t>
            </a:r>
            <a:r>
              <a:rPr lang="cs-CZ" sz="2400" dirty="0" err="1" smtClean="0"/>
              <a:t>xlm</a:t>
            </a:r>
            <a:r>
              <a:rPr lang="cs-CZ" sz="2400" dirty="0" smtClean="0"/>
              <a:t>.</a:t>
            </a:r>
          </a:p>
          <a:p>
            <a:endParaRPr lang="cs-CZ" sz="1400" dirty="0" smtClean="0"/>
          </a:p>
          <a:p>
            <a:endParaRPr lang="cs-CZ" sz="1400" dirty="0"/>
          </a:p>
          <a:p>
            <a:endParaRPr lang="cs-CZ" sz="1400" dirty="0"/>
          </a:p>
        </p:txBody>
      </p:sp>
      <p:pic>
        <p:nvPicPr>
          <p:cNvPr id="35842" name="Picture 2" descr="http://upload.wikimedia.org/wikipedia/en/d/d0/VBDOS-ic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412776"/>
            <a:ext cx="1224132" cy="1224136"/>
          </a:xfrm>
          <a:prstGeom prst="rect">
            <a:avLst/>
          </a:prstGeom>
          <a:noFill/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67544" y="3573016"/>
            <a:ext cx="8208912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Starší verze maker jsou zpětně kompatibilní, ale není doporučné jejich použití z hlediska bezpečnosti.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Od verze 5 je možné makra zaznamenávat v jazyce </a:t>
            </a:r>
            <a:r>
              <a:rPr lang="cs-CZ" sz="2400" dirty="0" err="1" smtClean="0"/>
              <a:t>Visual</a:t>
            </a:r>
            <a:r>
              <a:rPr lang="cs-CZ" sz="2400" dirty="0" smtClean="0"/>
              <a:t> Basic.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err="1" smtClean="0"/>
              <a:t>Visual</a:t>
            </a:r>
            <a:r>
              <a:rPr lang="cs-CZ" sz="2400" dirty="0" smtClean="0"/>
              <a:t> Basic byl vyvinut v roce 1991 kombinací staršího jazyka Basic (1964) a prostředí Ruby společnosti </a:t>
            </a:r>
            <a:r>
              <a:rPr lang="cs-CZ" sz="2400" dirty="0" err="1" smtClean="0"/>
              <a:t>Tripod</a:t>
            </a:r>
            <a:r>
              <a:rPr lang="cs-CZ" sz="2400" dirty="0" smtClean="0"/>
              <a:t>.</a:t>
            </a:r>
            <a:endParaRPr kumimoji="0" lang="cs-CZ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i="1" smtClean="0"/>
              <a:t>J. Kalina</a:t>
            </a:r>
            <a:endParaRPr lang="cs-CZ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 Basic makro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Účelem maker v Excelu je buď usnadnění opakujících se činností nebo zpřístupnění složitějších funkcí, kterých není možné dosáhnout při rozumné složitosti ručně, případně kombinace </a:t>
            </a:r>
            <a:r>
              <a:rPr lang="cs-CZ" sz="2400" dirty="0" err="1" smtClean="0"/>
              <a:t>obého</a:t>
            </a:r>
            <a:r>
              <a:rPr lang="cs-CZ" sz="2400" dirty="0" smtClean="0"/>
              <a:t>.</a:t>
            </a:r>
          </a:p>
        </p:txBody>
      </p:sp>
      <p:pic>
        <p:nvPicPr>
          <p:cNvPr id="60418" name="Picture 2" descr="http://www.planet-source-code.com/vb/2010Redesign/images/LangugeHomePages/VisualBasic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76118" y="3284984"/>
            <a:ext cx="3917181" cy="2999234"/>
          </a:xfrm>
          <a:prstGeom prst="rect">
            <a:avLst/>
          </a:prstGeom>
          <a:noFill/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23528" y="2996952"/>
            <a:ext cx="4608512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Pomocí</a:t>
            </a:r>
            <a:r>
              <a:rPr kumimoji="0" lang="cs-CZ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maker lze rovněž vkládat do listů Excelu interaktivní prvky.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noProof="0" dirty="0" smtClean="0"/>
              <a:t>„Všechno, co jde udělat ručně, lze udělat také pomocí makra.“</a:t>
            </a:r>
            <a:endParaRPr kumimoji="0" lang="cs-CZ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baseline="0" dirty="0" smtClean="0"/>
              <a:t>Existují</a:t>
            </a:r>
            <a:r>
              <a:rPr lang="cs-CZ" sz="2400" dirty="0" smtClean="0"/>
              <a:t> dva režimy zadávání maker – záznam přímo v prostředí Excelu a ruční zápis makra v jazyce </a:t>
            </a:r>
            <a:r>
              <a:rPr lang="cs-CZ" sz="2400" dirty="0" err="1" smtClean="0"/>
              <a:t>Visual</a:t>
            </a:r>
            <a:r>
              <a:rPr lang="cs-CZ" sz="2400" dirty="0" smtClean="0"/>
              <a:t> Basic.</a:t>
            </a:r>
            <a:endParaRPr kumimoji="0" lang="cs-CZ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i="1" smtClean="0"/>
              <a:t>J. Kalina</a:t>
            </a:r>
            <a:endParaRPr lang="cs-CZ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2276872"/>
            <a:ext cx="4896544" cy="3993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Záznam makra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Nejprve je nutné zpřístupnit v Excelu kartu Vývojář (od verze 2010):</a:t>
            </a:r>
          </a:p>
        </p:txBody>
      </p:sp>
      <p:sp>
        <p:nvSpPr>
          <p:cNvPr id="8" name="AutoShape 11"/>
          <p:cNvSpPr>
            <a:spLocks noChangeArrowheads="1"/>
          </p:cNvSpPr>
          <p:nvPr/>
        </p:nvSpPr>
        <p:spPr bwMode="auto">
          <a:xfrm rot="13693936">
            <a:off x="2476990" y="2465016"/>
            <a:ext cx="215900" cy="649288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i="1" smtClean="0"/>
              <a:t>J. Kalina</a:t>
            </a:r>
            <a:endParaRPr lang="cs-CZ" i="1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1118769" y="4869160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„Zobrazit na pásu kartu Vývojář“.</a:t>
            </a:r>
            <a:endParaRPr lang="cs-CZ" sz="1400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1118769" y="3068960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Položka seznamu „Oblíbené“.</a:t>
            </a:r>
            <a:endParaRPr lang="cs-CZ" sz="1400" dirty="0"/>
          </a:p>
        </p:txBody>
      </p:sp>
      <p:sp>
        <p:nvSpPr>
          <p:cNvPr id="26" name="AutoShape 11"/>
          <p:cNvSpPr>
            <a:spLocks noChangeArrowheads="1"/>
          </p:cNvSpPr>
          <p:nvPr/>
        </p:nvSpPr>
        <p:spPr bwMode="auto">
          <a:xfrm rot="13693936">
            <a:off x="3114455" y="2928609"/>
            <a:ext cx="229618" cy="2216302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Záznam makra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Jednoduchý způsob vytvoření makra. K dispozici jsou pouze standardně přístupné funkce, ale lze je pomocí makra opakovat jako proceduru.</a:t>
            </a:r>
          </a:p>
        </p:txBody>
      </p:sp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068960"/>
            <a:ext cx="29591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11"/>
          <p:cNvSpPr>
            <a:spLocks noChangeArrowheads="1"/>
          </p:cNvSpPr>
          <p:nvPr/>
        </p:nvSpPr>
        <p:spPr bwMode="auto">
          <a:xfrm rot="2893936">
            <a:off x="4922108" y="2609032"/>
            <a:ext cx="215900" cy="649288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5292080" y="2348880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Tlačítko pro zahájení záznamu makra.</a:t>
            </a:r>
            <a:endParaRPr lang="cs-CZ" sz="1400" dirty="0"/>
          </a:p>
        </p:txBody>
      </p:sp>
      <p:sp>
        <p:nvSpPr>
          <p:cNvPr id="11" name="AutoShape 11"/>
          <p:cNvSpPr>
            <a:spLocks noChangeArrowheads="1"/>
          </p:cNvSpPr>
          <p:nvPr/>
        </p:nvSpPr>
        <p:spPr bwMode="auto">
          <a:xfrm rot="10800000">
            <a:off x="3851921" y="3717032"/>
            <a:ext cx="215900" cy="649288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2195736" y="4293096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400" dirty="0" smtClean="0"/>
              <a:t>Otevírá dialogové okno se seznamem maker.</a:t>
            </a:r>
            <a:endParaRPr lang="cs-CZ" sz="1400" dirty="0"/>
          </a:p>
        </p:txBody>
      </p:sp>
      <p:pic>
        <p:nvPicPr>
          <p:cNvPr id="6144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4941168"/>
            <a:ext cx="29591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Šipka ve tvaru U 14"/>
          <p:cNvSpPr/>
          <p:nvPr/>
        </p:nvSpPr>
        <p:spPr>
          <a:xfrm rot="5400000">
            <a:off x="5796136" y="3933056"/>
            <a:ext cx="2376264" cy="1368152"/>
          </a:xfrm>
          <a:prstGeom prst="uturnArrow">
            <a:avLst>
              <a:gd name="adj1" fmla="val 20560"/>
              <a:gd name="adj2" fmla="val 24630"/>
              <a:gd name="adj3" fmla="val 25000"/>
              <a:gd name="adj4" fmla="val 43750"/>
              <a:gd name="adj5" fmla="val 10000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AutoShape 11"/>
          <p:cNvSpPr>
            <a:spLocks noChangeArrowheads="1"/>
          </p:cNvSpPr>
          <p:nvPr/>
        </p:nvSpPr>
        <p:spPr bwMode="auto">
          <a:xfrm rot="16200000">
            <a:off x="2772408" y="3068352"/>
            <a:ext cx="216024" cy="793304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1403648" y="3068960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Přepíná do prostředí </a:t>
            </a:r>
            <a:r>
              <a:rPr lang="cs-CZ" sz="1400" dirty="0" err="1" smtClean="0"/>
              <a:t>Visual</a:t>
            </a:r>
            <a:r>
              <a:rPr lang="cs-CZ" sz="1400" dirty="0" smtClean="0"/>
              <a:t> Basic</a:t>
            </a:r>
            <a:endParaRPr lang="cs-CZ" sz="1400" dirty="0"/>
          </a:p>
        </p:txBody>
      </p:sp>
      <p:sp>
        <p:nvSpPr>
          <p:cNvPr id="19" name="AutoShape 11"/>
          <p:cNvSpPr>
            <a:spLocks noChangeArrowheads="1"/>
          </p:cNvSpPr>
          <p:nvPr/>
        </p:nvSpPr>
        <p:spPr bwMode="auto">
          <a:xfrm rot="2893936">
            <a:off x="4922108" y="4481240"/>
            <a:ext cx="215900" cy="649288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5292080" y="4221088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Tlačítko pro zastavení záznamu makra.</a:t>
            </a:r>
            <a:endParaRPr lang="cs-CZ" sz="1400" dirty="0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i="1" smtClean="0"/>
              <a:t>J. Kalina</a:t>
            </a:r>
            <a:endParaRPr lang="cs-CZ" i="1" dirty="0"/>
          </a:p>
        </p:txBody>
      </p:sp>
      <p:sp>
        <p:nvSpPr>
          <p:cNvPr id="22" name="AutoShape 11"/>
          <p:cNvSpPr>
            <a:spLocks noChangeArrowheads="1"/>
          </p:cNvSpPr>
          <p:nvPr/>
        </p:nvSpPr>
        <p:spPr bwMode="auto">
          <a:xfrm rot="3960000">
            <a:off x="6258522" y="2621037"/>
            <a:ext cx="227355" cy="1159936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" name="TextovéPole 22"/>
          <p:cNvSpPr txBox="1"/>
          <p:nvPr/>
        </p:nvSpPr>
        <p:spPr>
          <a:xfrm>
            <a:off x="6948264" y="2636912"/>
            <a:ext cx="20882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Přepíná mezi absolutními a relativními odkazy v makru.</a:t>
            </a:r>
            <a:endParaRPr lang="cs-CZ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Záznam makra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Před spuštěním záznamu makra: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292080" y="2113111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Uživatelský název makra.</a:t>
            </a:r>
            <a:endParaRPr lang="cs-CZ" sz="1400" dirty="0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i="1" smtClean="0"/>
              <a:t>J. Kalina</a:t>
            </a:r>
            <a:endParaRPr lang="cs-CZ" i="1" dirty="0"/>
          </a:p>
        </p:txBody>
      </p:sp>
      <p:pic>
        <p:nvPicPr>
          <p:cNvPr id="624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4648" y="2596604"/>
            <a:ext cx="4419600" cy="356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11"/>
          <p:cNvSpPr>
            <a:spLocks noChangeArrowheads="1"/>
          </p:cNvSpPr>
          <p:nvPr/>
        </p:nvSpPr>
        <p:spPr bwMode="auto">
          <a:xfrm rot="2893936">
            <a:off x="4567864" y="2096686"/>
            <a:ext cx="224296" cy="1440944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" name="AutoShape 11"/>
          <p:cNvSpPr>
            <a:spLocks noChangeArrowheads="1"/>
          </p:cNvSpPr>
          <p:nvPr/>
        </p:nvSpPr>
        <p:spPr bwMode="auto">
          <a:xfrm rot="5400000">
            <a:off x="5220072" y="2132856"/>
            <a:ext cx="216024" cy="3384376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7127776" y="3645024"/>
            <a:ext cx="14766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Klávesová zkratka</a:t>
            </a:r>
          </a:p>
          <a:p>
            <a:r>
              <a:rPr lang="cs-CZ" sz="1400" dirty="0" smtClean="0"/>
              <a:t>neodporující standardním zkratkám. Musí jít o písmeno nebo příbuzný znak. V případě kolize navrhuje Excel varianty Ctrl nebo Ctrl+Shift.</a:t>
            </a:r>
            <a:endParaRPr lang="cs-CZ" sz="1400" dirty="0"/>
          </a:p>
        </p:txBody>
      </p:sp>
      <p:sp>
        <p:nvSpPr>
          <p:cNvPr id="23" name="AutoShape 11"/>
          <p:cNvSpPr>
            <a:spLocks noChangeArrowheads="1"/>
          </p:cNvSpPr>
          <p:nvPr/>
        </p:nvSpPr>
        <p:spPr bwMode="auto">
          <a:xfrm rot="16200000">
            <a:off x="2232132" y="4112684"/>
            <a:ext cx="216024" cy="720864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" name="TextovéPole 23"/>
          <p:cNvSpPr txBox="1"/>
          <p:nvPr/>
        </p:nvSpPr>
        <p:spPr>
          <a:xfrm>
            <a:off x="935088" y="4365104"/>
            <a:ext cx="1332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Místo pro uložení makra.</a:t>
            </a:r>
            <a:endParaRPr lang="cs-CZ" sz="1400" dirty="0"/>
          </a:p>
        </p:txBody>
      </p:sp>
      <p:sp>
        <p:nvSpPr>
          <p:cNvPr id="26" name="AutoShape 11"/>
          <p:cNvSpPr>
            <a:spLocks noChangeArrowheads="1"/>
          </p:cNvSpPr>
          <p:nvPr/>
        </p:nvSpPr>
        <p:spPr bwMode="auto">
          <a:xfrm rot="13693936">
            <a:off x="2294048" y="4864921"/>
            <a:ext cx="250633" cy="1016588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" name="TextovéPole 26"/>
          <p:cNvSpPr txBox="1"/>
          <p:nvPr/>
        </p:nvSpPr>
        <p:spPr>
          <a:xfrm>
            <a:off x="971600" y="5445224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Volitelný popis makra.</a:t>
            </a:r>
            <a:endParaRPr lang="cs-CZ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chemeClr val="accent1"/>
                </a:solidFill>
                <a:latin typeface="Arial" pitchFamily="34" charset="0"/>
              </a:rPr>
              <a:t>Záznam makra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smtClean="0"/>
              <a:t>Okno pro spouštění maker: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812360" y="4077072"/>
            <a:ext cx="11166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Úprav makra v prostředí VB.</a:t>
            </a:r>
            <a:endParaRPr lang="cs-CZ" sz="1400" dirty="0"/>
          </a:p>
        </p:txBody>
      </p:sp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81170" y="2060848"/>
            <a:ext cx="4839102" cy="4161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11"/>
          <p:cNvSpPr>
            <a:spLocks noChangeArrowheads="1"/>
          </p:cNvSpPr>
          <p:nvPr/>
        </p:nvSpPr>
        <p:spPr bwMode="auto">
          <a:xfrm rot="2700000">
            <a:off x="7088143" y="1497080"/>
            <a:ext cx="224296" cy="1440944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" name="AutoShape 11"/>
          <p:cNvSpPr>
            <a:spLocks noChangeArrowheads="1"/>
          </p:cNvSpPr>
          <p:nvPr/>
        </p:nvSpPr>
        <p:spPr bwMode="auto">
          <a:xfrm rot="5400000">
            <a:off x="7092280" y="2492896"/>
            <a:ext cx="216024" cy="1080120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7812360" y="2636912"/>
            <a:ext cx="11521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Krokování makra v prostředí VB.</a:t>
            </a:r>
            <a:endParaRPr lang="cs-CZ" sz="1400" dirty="0"/>
          </a:p>
        </p:txBody>
      </p:sp>
      <p:sp>
        <p:nvSpPr>
          <p:cNvPr id="19" name="AutoShape 11"/>
          <p:cNvSpPr>
            <a:spLocks noChangeArrowheads="1"/>
          </p:cNvSpPr>
          <p:nvPr/>
        </p:nvSpPr>
        <p:spPr bwMode="auto">
          <a:xfrm rot="8100000">
            <a:off x="7064828" y="3225271"/>
            <a:ext cx="224296" cy="1440944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7812360" y="1340768"/>
            <a:ext cx="11166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Spuštění vybraného makra.</a:t>
            </a:r>
            <a:endParaRPr lang="cs-CZ" sz="1400" dirty="0"/>
          </a:p>
        </p:txBody>
      </p:sp>
      <p:sp>
        <p:nvSpPr>
          <p:cNvPr id="25" name="AutoShape 11"/>
          <p:cNvSpPr>
            <a:spLocks noChangeArrowheads="1"/>
          </p:cNvSpPr>
          <p:nvPr/>
        </p:nvSpPr>
        <p:spPr bwMode="auto">
          <a:xfrm rot="8100000">
            <a:off x="7064828" y="4233383"/>
            <a:ext cx="224296" cy="1440944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" name="TextovéPole 27"/>
          <p:cNvSpPr txBox="1"/>
          <p:nvPr/>
        </p:nvSpPr>
        <p:spPr>
          <a:xfrm>
            <a:off x="7812360" y="5085184"/>
            <a:ext cx="11166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Změna popisu a klávesové zkratky.</a:t>
            </a:r>
            <a:endParaRPr lang="cs-CZ" sz="1400" dirty="0"/>
          </a:p>
        </p:txBody>
      </p:sp>
      <p:sp>
        <p:nvSpPr>
          <p:cNvPr id="29" name="AutoShape 11"/>
          <p:cNvSpPr>
            <a:spLocks noChangeArrowheads="1"/>
          </p:cNvSpPr>
          <p:nvPr/>
        </p:nvSpPr>
        <p:spPr bwMode="auto">
          <a:xfrm rot="13500000">
            <a:off x="1897632" y="3229502"/>
            <a:ext cx="246957" cy="975059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0" name="TextovéPole 29"/>
          <p:cNvSpPr txBox="1"/>
          <p:nvPr/>
        </p:nvSpPr>
        <p:spPr>
          <a:xfrm>
            <a:off x="791072" y="3933056"/>
            <a:ext cx="11166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Seznam vytvořených maker.</a:t>
            </a:r>
            <a:endParaRPr lang="cs-CZ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1968</TotalTime>
  <Words>1204</Words>
  <Application>Microsoft Office PowerPoint</Application>
  <PresentationFormat>Předvádění na obrazovce (4:3)</PresentationFormat>
  <Paragraphs>160</Paragraphs>
  <Slides>19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Administrativní</vt:lpstr>
      <vt:lpstr>4a. Makra Visual Basic pro Microsoft Excel</vt:lpstr>
      <vt:lpstr>Cyklické odkazy a iterativní výpočty</vt:lpstr>
      <vt:lpstr>Cyklické odkazy a iterativní výpočty</vt:lpstr>
      <vt:lpstr>Z historie</vt:lpstr>
      <vt:lpstr>Visual Basic makro</vt:lpstr>
      <vt:lpstr>Záznam makra</vt:lpstr>
      <vt:lpstr>Záznam makra</vt:lpstr>
      <vt:lpstr>Záznam makra</vt:lpstr>
      <vt:lpstr>Záznam makra</vt:lpstr>
      <vt:lpstr>Visual Basic</vt:lpstr>
      <vt:lpstr>Visual Basic</vt:lpstr>
      <vt:lpstr>Visual Basic</vt:lpstr>
      <vt:lpstr>Visual Basic - funkce</vt:lpstr>
      <vt:lpstr>Visual Basic - metody</vt:lpstr>
      <vt:lpstr>Visual Basic</vt:lpstr>
      <vt:lpstr>Visual Basic</vt:lpstr>
      <vt:lpstr>Visual Basic – objekty a vlastnosti</vt:lpstr>
      <vt:lpstr>Visual Basic – události</vt:lpstr>
      <vt:lpstr>Visual Basic – události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kalina</cp:lastModifiedBy>
  <cp:revision>67</cp:revision>
  <dcterms:created xsi:type="dcterms:W3CDTF">2011-03-03T07:28:24Z</dcterms:created>
  <dcterms:modified xsi:type="dcterms:W3CDTF">2016-03-14T12:35:32Z</dcterms:modified>
</cp:coreProperties>
</file>