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18"/>
  </p:notesMasterIdLst>
  <p:sldIdLst>
    <p:sldId id="266" r:id="rId3"/>
    <p:sldId id="269" r:id="rId4"/>
    <p:sldId id="270" r:id="rId5"/>
    <p:sldId id="257" r:id="rId6"/>
    <p:sldId id="258" r:id="rId7"/>
    <p:sldId id="262" r:id="rId8"/>
    <p:sldId id="273" r:id="rId9"/>
    <p:sldId id="267" r:id="rId10"/>
    <p:sldId id="272" r:id="rId11"/>
    <p:sldId id="271" r:id="rId12"/>
    <p:sldId id="263" r:id="rId13"/>
    <p:sldId id="264" r:id="rId14"/>
    <p:sldId id="259" r:id="rId15"/>
    <p:sldId id="261" r:id="rId16"/>
    <p:sldId id="260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BAE18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80" d="100"/>
          <a:sy n="80" d="100"/>
        </p:scale>
        <p:origin x="-138" y="-72"/>
      </p:cViewPr>
      <p:guideLst>
        <p:guide orient="horz" pos="3158"/>
        <p:guide pos="256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5ADBB-E233-4708-8AF0-6898721049EF}" type="datetimeFigureOut">
              <a:rPr lang="cs-CZ" smtClean="0"/>
              <a:pPr/>
              <a:t>14.12.2015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0E00A-DC81-4D4F-9BF7-C4CF18613DA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83643" y="8684899"/>
            <a:ext cx="2972724" cy="4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03E3EAEC-F043-41EE-8002-7FD6BC5AB032}" type="slidenum">
              <a:rPr lang="cs-CZ" sz="1200">
                <a:solidFill>
                  <a:prstClr val="black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cs-CZ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816" y="4342450"/>
            <a:ext cx="5026369" cy="4115824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816" y="4342450"/>
            <a:ext cx="5026369" cy="4115824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816" y="4342450"/>
            <a:ext cx="5026369" cy="4115824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816" y="4342450"/>
            <a:ext cx="5026369" cy="4115824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816" y="4342450"/>
            <a:ext cx="5026369" cy="4115824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816" y="4342450"/>
            <a:ext cx="5026369" cy="4115824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7EFF7-F409-406D-9988-9DD1E82AACA1}" type="datetime1">
              <a:rPr lang="cs-CZ"/>
              <a:pPr>
                <a:defRPr/>
              </a:pPr>
              <a:t>14.12.2015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 </a:t>
            </a:r>
            <a:br>
              <a:rPr lang="cs-CZ"/>
            </a:br>
            <a:r>
              <a:rPr lang="cs-CZ" i="1"/>
              <a:t>J. Jarkovský, L. Dušek</a:t>
            </a:r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8909E36-DE54-48DC-9112-BA9D9532E348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D9F46-AA44-4641-84CC-7449012ECB98}" type="datetime1">
              <a:rPr lang="cs-CZ"/>
              <a:pPr>
                <a:defRPr/>
              </a:pPr>
              <a:t>14.12.2015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</a:t>
            </a:r>
          </a:p>
          <a:p>
            <a:pPr>
              <a:defRPr/>
            </a:pPr>
            <a:r>
              <a:rPr lang="cs-CZ" dirty="0" smtClean="0"/>
              <a:t>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B5B89-89BE-4201-89A5-6309C02D6DAF}" type="slidenum">
              <a:rPr lang="cs-CZ">
                <a:solidFill>
                  <a:srgbClr val="FFFFF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E05B9-9A1F-4F28-82A0-17BA94675E07}" type="datetime1">
              <a:rPr lang="cs-CZ"/>
              <a:pPr>
                <a:defRPr/>
              </a:pPr>
              <a:t>14.12.2015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763BF-394C-4444-BA73-757A959D78D4}" type="slidenum">
              <a:rPr lang="cs-CZ">
                <a:solidFill>
                  <a:srgbClr val="FFFFF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D4FDD-718C-467D-9D9D-7980392FE2DD}" type="datetime1">
              <a:rPr lang="cs-CZ"/>
              <a:pPr>
                <a:defRPr/>
              </a:pPr>
              <a:t>14.12.2015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ED308-BDA4-4104-82A0-01B4EF8F6DD2}" type="slidenum">
              <a:rPr lang="cs-CZ">
                <a:solidFill>
                  <a:srgbClr val="FFFFF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70661-1936-40AA-B564-6F074F74A6BF}" type="datetime1">
              <a:rPr lang="cs-CZ"/>
              <a:pPr>
                <a:defRPr/>
              </a:pPr>
              <a:t>14.12.2015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6BD44-637C-4CD7-87EC-1A633E97A429}" type="slidenum">
              <a:rPr lang="cs-CZ">
                <a:solidFill>
                  <a:srgbClr val="FFFFF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02425" y="228600"/>
            <a:ext cx="2133600" cy="589438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48400" cy="5894388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EC4EC-C01A-49B3-BD7F-40D39E8906AA}" type="datetime1">
              <a:rPr lang="cs-CZ"/>
              <a:pPr>
                <a:defRPr/>
              </a:pPr>
              <a:t>14.12.2015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1B2D5-1C9D-4622-AF85-CEBAD7049554}" type="slidenum">
              <a:rPr lang="cs-CZ">
                <a:solidFill>
                  <a:srgbClr val="FFFFF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E92D3-0E1E-465A-99A4-DFDA32EA948C}" type="datetime1">
              <a:rPr lang="cs-CZ"/>
              <a:pPr>
                <a:defRPr/>
              </a:pPr>
              <a:t>14.12.2015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 </a:t>
            </a:r>
            <a:br>
              <a:rPr lang="cs-CZ"/>
            </a:br>
            <a:r>
              <a:rPr lang="cs-CZ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FC378-142C-4034-ABC8-30FC9065185F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DB132-B536-4994-B3D4-E3D0510850FC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D189E-D438-4A9D-B589-E3BF69E5D2A9}" type="datetime1">
              <a:rPr lang="cs-CZ"/>
              <a:pPr>
                <a:defRPr/>
              </a:pPr>
              <a:t>14.12.2015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82979-D645-4813-A47B-B8ADA69564AF}" type="datetime1">
              <a:rPr lang="cs-CZ"/>
              <a:pPr>
                <a:defRPr/>
              </a:pPr>
              <a:t>14.12.2015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</a:t>
            </a:r>
          </a:p>
          <a:p>
            <a:pPr>
              <a:defRPr/>
            </a:pPr>
            <a:r>
              <a:rPr lang="cs-CZ" dirty="0" smtClean="0"/>
              <a:t>M. Cvanová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F4756-EA36-45BA-9E72-7CF21DE0F8F4}" type="slidenum">
              <a:rPr lang="cs-CZ">
                <a:solidFill>
                  <a:srgbClr val="FFFFF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A505B-EEF2-4C44-A833-DEA8611A9C05}" type="datetime1">
              <a:rPr lang="cs-CZ"/>
              <a:pPr>
                <a:defRPr/>
              </a:pPr>
              <a:t>14.12.2015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CB28-37AA-4D70-ADE3-7034C1957A21}" type="slidenum">
              <a:rPr lang="cs-CZ">
                <a:solidFill>
                  <a:srgbClr val="FFFFF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82979-D645-4813-A47B-B8ADA69564AF}" type="datetime1">
              <a:rPr lang="cs-CZ"/>
              <a:pPr>
                <a:defRPr/>
              </a:pPr>
              <a:t>14.12.2015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</a:t>
            </a:r>
          </a:p>
          <a:p>
            <a:pPr>
              <a:defRPr/>
            </a:pPr>
            <a:r>
              <a:rPr lang="cs-CZ" dirty="0" smtClean="0"/>
              <a:t>M. Cvanová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F4756-EA36-45BA-9E72-7CF21DE0F8F4}" type="slidenum">
              <a:rPr lang="cs-CZ">
                <a:solidFill>
                  <a:srgbClr val="FFFFF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E3876-68F8-4326-BCE9-035770CF6FE2}" type="datetime1">
              <a:rPr lang="cs-CZ"/>
              <a:pPr>
                <a:defRPr/>
              </a:pPr>
              <a:t>14.12.2015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876BB-2039-4925-989D-21E6B392BB1F}" type="slidenum">
              <a:rPr lang="cs-CZ">
                <a:solidFill>
                  <a:srgbClr val="FFFFF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01625" y="1524000"/>
            <a:ext cx="4191000" cy="459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5025" y="1524000"/>
            <a:ext cx="4191000" cy="459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F6F01-601A-481C-A758-EDF180C2844E}" type="datetime1">
              <a:rPr lang="cs-CZ"/>
              <a:pPr>
                <a:defRPr/>
              </a:pPr>
              <a:t>14.12.2015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16E5F-45CF-4B74-99D2-FB3D20D8BE56}" type="slidenum">
              <a:rPr lang="cs-CZ">
                <a:solidFill>
                  <a:srgbClr val="FFFFF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688F5-5E4E-46D7-B266-46B6357016AC}" type="datetime1">
              <a:rPr lang="cs-CZ"/>
              <a:pPr>
                <a:defRPr/>
              </a:pPr>
              <a:t>14.12.2015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31CAC-EB0C-4904-96D4-B4B0B5BBB53E}" type="slidenum">
              <a:rPr lang="cs-CZ">
                <a:solidFill>
                  <a:srgbClr val="FFFFF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09EC2A-CF2D-41E4-8265-BED27F10164A}" type="datetime1">
              <a:rPr lang="cs-CZ"/>
              <a:pPr>
                <a:defRPr/>
              </a:pPr>
              <a:t>14.12.2015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>
                <a:solidFill>
                  <a:srgbClr val="607B7C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dirty="0" smtClean="0"/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dirty="0" smtClean="0"/>
              <a:t>M. Cvanová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dirty="0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5C2AEB-A607-4F27-821D-C362BFE317E1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6158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6159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6160" name="Picture 19" descr="logo-IBA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20" descr="logomuni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5" r:id="rId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179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7180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20" name="Zástupný symbol pro datum 2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AB6FCA-F22B-40D1-965D-06682A144701}" type="datetime1">
              <a:rPr lang="cs-CZ"/>
              <a:pPr>
                <a:defRPr/>
              </a:pPr>
              <a:t>14.12.2015</a:t>
            </a:fld>
            <a:endParaRPr lang="cs-CZ"/>
          </a:p>
        </p:txBody>
      </p:sp>
      <p:sp>
        <p:nvSpPr>
          <p:cNvPr id="21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b="0" i="0">
                <a:solidFill>
                  <a:srgbClr val="607B7C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/>
          </a:p>
        </p:txBody>
      </p:sp>
      <p:sp>
        <p:nvSpPr>
          <p:cNvPr id="24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4343400" y="1036638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E96BBF-22B3-4AC5-9994-9E8EE9B8C38B}" type="slidenum">
              <a:rPr lang="cs-CZ">
                <a:solidFill>
                  <a:srgbClr val="FFFFF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>
                  <a:shade val="75000"/>
                </a:srgbClr>
              </a:solidFill>
            </a:endParaRPr>
          </a:p>
        </p:txBody>
      </p:sp>
      <p:pic>
        <p:nvPicPr>
          <p:cNvPr id="7184" name="Picture 16" descr="logo-IBA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5" name="Picture 17" descr="logomuni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  <a:cs typeface="Arial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>
          <a:solidFill>
            <a:schemeClr val="tx2"/>
          </a:solidFill>
          <a:latin typeface="+mn-lt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>
          <a:solidFill>
            <a:schemeClr val="tx1"/>
          </a:solidFill>
          <a:latin typeface="+mn-lt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>
          <a:solidFill>
            <a:schemeClr val="tx2"/>
          </a:solidFill>
          <a:latin typeface="+mn-lt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  <a:cs typeface="+mn-cs"/>
        </a:defRPr>
      </a:lvl5pPr>
      <a:lvl6pPr marL="18288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  <a:cs typeface="+mn-cs"/>
        </a:defRPr>
      </a:lvl6pPr>
      <a:lvl7pPr marL="22860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  <a:cs typeface="+mn-cs"/>
        </a:defRPr>
      </a:lvl7pPr>
      <a:lvl8pPr marL="27432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  <a:cs typeface="+mn-cs"/>
        </a:defRPr>
      </a:lvl8pPr>
      <a:lvl9pPr marL="32004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List_aplikace_Microsoft_Office_Excel_97-20031.xls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smtClean="0">
                <a:latin typeface="Arial" charset="0"/>
                <a:cs typeface="Arial" charset="0"/>
              </a:rPr>
            </a:br>
            <a:r>
              <a:rPr lang="cs-CZ" i="1" smtClean="0">
                <a:latin typeface="Arial" charset="0"/>
                <a:cs typeface="Arial" charset="0"/>
              </a:rPr>
              <a:t>J. Jarkovský, L. Dušek</a:t>
            </a:r>
          </a:p>
        </p:txBody>
      </p:sp>
      <p:sp>
        <p:nvSpPr>
          <p:cNvPr id="4505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348061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el-GR" sz="2400" b="1" dirty="0" smtClean="0">
                <a:solidFill>
                  <a:schemeClr val="tx2"/>
                </a:solidFill>
                <a:latin typeface="Arial" charset="0"/>
              </a:rPr>
              <a:t>χ</a:t>
            </a:r>
            <a:r>
              <a:rPr lang="cs-CZ" sz="2400" b="1" baseline="30000" dirty="0" smtClean="0">
                <a:solidFill>
                  <a:schemeClr val="tx2"/>
                </a:solidFill>
                <a:latin typeface="Arial" charset="0"/>
              </a:rPr>
              <a:t>2</a:t>
            </a: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 test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Shrnutí statistických testů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Kontingenční tabulky</a:t>
            </a:r>
          </a:p>
        </p:txBody>
      </p:sp>
      <p:sp>
        <p:nvSpPr>
          <p:cNvPr id="4506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1052736"/>
            <a:ext cx="7772400" cy="646331"/>
          </a:xfrm>
          <a:noFill/>
        </p:spPr>
        <p:txBody>
          <a:bodyPr>
            <a:spAutoFit/>
          </a:bodyPr>
          <a:lstStyle/>
          <a:p>
            <a:r>
              <a:rPr lang="cs-CZ" sz="3600" dirty="0" smtClean="0">
                <a:solidFill>
                  <a:schemeClr val="accent1"/>
                </a:solidFill>
                <a:latin typeface="Arial" charset="0"/>
              </a:rPr>
              <a:t>12. </a:t>
            </a:r>
            <a:r>
              <a:rPr lang="cs-CZ" sz="3600" dirty="0" smtClean="0">
                <a:solidFill>
                  <a:schemeClr val="accent1"/>
                </a:solidFill>
                <a:latin typeface="Arial" charset="0"/>
              </a:rPr>
              <a:t>Kontingenční tabulky a </a:t>
            </a:r>
            <a:r>
              <a:rPr lang="el-GR" sz="3600" dirty="0" smtClean="0">
                <a:solidFill>
                  <a:schemeClr val="accent1"/>
                </a:solidFill>
                <a:latin typeface="Arial" charset="0"/>
              </a:rPr>
              <a:t>χ</a:t>
            </a:r>
            <a:r>
              <a:rPr lang="el-GR" sz="3600" baseline="30000" dirty="0" smtClean="0">
                <a:solidFill>
                  <a:schemeClr val="accent1"/>
                </a:solidFill>
                <a:latin typeface="Arial" charset="0"/>
              </a:rPr>
              <a:t>2</a:t>
            </a:r>
            <a:r>
              <a:rPr lang="cs-CZ" sz="3600" dirty="0" smtClean="0">
                <a:solidFill>
                  <a:schemeClr val="accent1"/>
                </a:solidFill>
                <a:latin typeface="Arial" charset="0"/>
              </a:rPr>
              <a:t> test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737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0"/>
            <a:ext cx="7772400" cy="762000"/>
          </a:xfrm>
          <a:noFill/>
        </p:spPr>
        <p:txBody>
          <a:bodyPr/>
          <a:lstStyle/>
          <a:p>
            <a:r>
              <a:rPr lang="cs-CZ" smtClean="0"/>
              <a:t>Test dobré shody - základní teorie</a:t>
            </a:r>
          </a:p>
        </p:txBody>
      </p:sp>
      <p:sp>
        <p:nvSpPr>
          <p:cNvPr id="73735" name="Text Box 3"/>
          <p:cNvSpPr txBox="1">
            <a:spLocks noChangeArrowheads="1"/>
          </p:cNvSpPr>
          <p:nvPr/>
        </p:nvSpPr>
        <p:spPr bwMode="auto">
          <a:xfrm>
            <a:off x="153988" y="1098550"/>
            <a:ext cx="2743200" cy="333375"/>
          </a:xfrm>
          <a:prstGeom prst="rect">
            <a:avLst/>
          </a:prstGeom>
          <a:solidFill>
            <a:srgbClr val="FFCC99"/>
          </a:solidFill>
          <a:ln w="6350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Binomické jevy (1/0)</a:t>
            </a:r>
          </a:p>
        </p:txBody>
      </p:sp>
      <p:graphicFrame>
        <p:nvGraphicFramePr>
          <p:cNvPr id="73730" name="Object 4"/>
          <p:cNvGraphicFramePr>
            <a:graphicFrameLocks noChangeAspect="1"/>
          </p:cNvGraphicFramePr>
          <p:nvPr/>
        </p:nvGraphicFramePr>
        <p:xfrm>
          <a:off x="304800" y="1903413"/>
          <a:ext cx="485775" cy="542925"/>
        </p:xfrm>
        <a:graphic>
          <a:graphicData uri="http://schemas.openxmlformats.org/presentationml/2006/ole">
            <p:oleObj spid="_x0000_s47106" name="Rovnice" r:id="rId4" imgW="304560" imgH="342720" progId="Equation.3">
              <p:embed/>
            </p:oleObj>
          </a:graphicData>
        </a:graphic>
      </p:graphicFrame>
      <p:sp>
        <p:nvSpPr>
          <p:cNvPr id="73736" name="Text Box 5"/>
          <p:cNvSpPr txBox="1">
            <a:spLocks noChangeArrowheads="1"/>
          </p:cNvSpPr>
          <p:nvPr/>
        </p:nvSpPr>
        <p:spPr bwMode="auto">
          <a:xfrm>
            <a:off x="1219200" y="1598613"/>
            <a:ext cx="1238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pozorovaná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četnost</a:t>
            </a:r>
          </a:p>
        </p:txBody>
      </p:sp>
      <p:sp>
        <p:nvSpPr>
          <p:cNvPr id="73737" name="Text Box 6"/>
          <p:cNvSpPr txBox="1">
            <a:spLocks noChangeArrowheads="1"/>
          </p:cNvSpPr>
          <p:nvPr/>
        </p:nvSpPr>
        <p:spPr bwMode="auto">
          <a:xfrm>
            <a:off x="2581275" y="1598613"/>
            <a:ext cx="1133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očekávaná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četnost</a:t>
            </a:r>
          </a:p>
        </p:txBody>
      </p:sp>
      <p:sp>
        <p:nvSpPr>
          <p:cNvPr id="73738" name="Text Box 7"/>
          <p:cNvSpPr txBox="1">
            <a:spLocks noChangeArrowheads="1"/>
          </p:cNvSpPr>
          <p:nvPr/>
        </p:nvSpPr>
        <p:spPr bwMode="auto">
          <a:xfrm>
            <a:off x="1362075" y="2246313"/>
            <a:ext cx="23907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očekávaná četnost</a:t>
            </a:r>
          </a:p>
        </p:txBody>
      </p:sp>
      <p:sp>
        <p:nvSpPr>
          <p:cNvPr id="73739" name="Text Box 8"/>
          <p:cNvSpPr txBox="1">
            <a:spLocks noChangeArrowheads="1"/>
          </p:cNvSpPr>
          <p:nvPr/>
        </p:nvSpPr>
        <p:spPr bwMode="auto">
          <a:xfrm>
            <a:off x="762000" y="2046288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73740" name="Text Box 9"/>
          <p:cNvSpPr txBox="1">
            <a:spLocks noChangeArrowheads="1"/>
          </p:cNvSpPr>
          <p:nvPr/>
        </p:nvSpPr>
        <p:spPr bwMode="auto">
          <a:xfrm>
            <a:off x="3905250" y="2046288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73741" name="Text Box 10"/>
          <p:cNvSpPr txBox="1">
            <a:spLocks noChangeArrowheads="1"/>
          </p:cNvSpPr>
          <p:nvPr/>
        </p:nvSpPr>
        <p:spPr bwMode="auto">
          <a:xfrm>
            <a:off x="3714750" y="1484313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73742" name="Text Box 11"/>
          <p:cNvSpPr txBox="1">
            <a:spLocks noChangeArrowheads="1"/>
          </p:cNvSpPr>
          <p:nvPr/>
        </p:nvSpPr>
        <p:spPr bwMode="auto">
          <a:xfrm>
            <a:off x="4310063" y="1598613"/>
            <a:ext cx="1219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pozorovaná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četnost</a:t>
            </a:r>
          </a:p>
        </p:txBody>
      </p:sp>
      <p:sp>
        <p:nvSpPr>
          <p:cNvPr id="73743" name="Text Box 12"/>
          <p:cNvSpPr txBox="1">
            <a:spLocks noChangeArrowheads="1"/>
          </p:cNvSpPr>
          <p:nvPr/>
        </p:nvSpPr>
        <p:spPr bwMode="auto">
          <a:xfrm>
            <a:off x="5572125" y="1598613"/>
            <a:ext cx="1133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očekávaná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četnost</a:t>
            </a:r>
          </a:p>
        </p:txBody>
      </p:sp>
      <p:sp>
        <p:nvSpPr>
          <p:cNvPr id="73744" name="Text Box 13"/>
          <p:cNvSpPr txBox="1">
            <a:spLocks noChangeArrowheads="1"/>
          </p:cNvSpPr>
          <p:nvPr/>
        </p:nvSpPr>
        <p:spPr bwMode="auto">
          <a:xfrm>
            <a:off x="4286250" y="2246313"/>
            <a:ext cx="23812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očekávaná četnost</a:t>
            </a:r>
          </a:p>
        </p:txBody>
      </p:sp>
      <p:sp>
        <p:nvSpPr>
          <p:cNvPr id="73745" name="AutoShape 14"/>
          <p:cNvSpPr>
            <a:spLocks/>
          </p:cNvSpPr>
          <p:nvPr/>
        </p:nvSpPr>
        <p:spPr bwMode="auto">
          <a:xfrm>
            <a:off x="4324350" y="1550988"/>
            <a:ext cx="171450" cy="619125"/>
          </a:xfrm>
          <a:prstGeom prst="leftBracket">
            <a:avLst>
              <a:gd name="adj" fmla="val 30093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46" name="AutoShape 15"/>
          <p:cNvSpPr>
            <a:spLocks/>
          </p:cNvSpPr>
          <p:nvPr/>
        </p:nvSpPr>
        <p:spPr bwMode="auto">
          <a:xfrm>
            <a:off x="6553200" y="1550988"/>
            <a:ext cx="76200" cy="609600"/>
          </a:xfrm>
          <a:prstGeom prst="rightBracket">
            <a:avLst>
              <a:gd name="adj" fmla="val 66667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47" name="Text Box 16"/>
          <p:cNvSpPr txBox="1">
            <a:spLocks noChangeArrowheads="1"/>
          </p:cNvSpPr>
          <p:nvPr/>
        </p:nvSpPr>
        <p:spPr bwMode="auto">
          <a:xfrm>
            <a:off x="1843088" y="2857500"/>
            <a:ext cx="1447800" cy="333375"/>
          </a:xfrm>
          <a:prstGeom prst="rect">
            <a:avLst/>
          </a:prstGeom>
          <a:solidFill>
            <a:srgbClr val="CCFFFF"/>
          </a:solidFill>
          <a:ln w="9525">
            <a:noFill/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I. jev 1</a:t>
            </a:r>
          </a:p>
        </p:txBody>
      </p:sp>
      <p:sp>
        <p:nvSpPr>
          <p:cNvPr id="73748" name="Text Box 17"/>
          <p:cNvSpPr txBox="1">
            <a:spLocks noChangeArrowheads="1"/>
          </p:cNvSpPr>
          <p:nvPr/>
        </p:nvSpPr>
        <p:spPr bwMode="auto">
          <a:xfrm>
            <a:off x="4833938" y="2857500"/>
            <a:ext cx="1390650" cy="342900"/>
          </a:xfrm>
          <a:prstGeom prst="rect">
            <a:avLst/>
          </a:prstGeom>
          <a:solidFill>
            <a:srgbClr val="CCFFFF"/>
          </a:solidFill>
          <a:ln w="9525">
            <a:noFill/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II. jev 2</a:t>
            </a:r>
          </a:p>
        </p:txBody>
      </p:sp>
      <p:sp>
        <p:nvSpPr>
          <p:cNvPr id="73749" name="AutoShape 18"/>
          <p:cNvSpPr>
            <a:spLocks/>
          </p:cNvSpPr>
          <p:nvPr/>
        </p:nvSpPr>
        <p:spPr bwMode="auto">
          <a:xfrm rot="5400000">
            <a:off x="5448300" y="1695450"/>
            <a:ext cx="114300" cy="1981200"/>
          </a:xfrm>
          <a:prstGeom prst="rightBrace">
            <a:avLst>
              <a:gd name="adj1" fmla="val 144444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50" name="AutoShape 19"/>
          <p:cNvSpPr>
            <a:spLocks/>
          </p:cNvSpPr>
          <p:nvPr/>
        </p:nvSpPr>
        <p:spPr bwMode="auto">
          <a:xfrm rot="5400000">
            <a:off x="2486025" y="1695450"/>
            <a:ext cx="114300" cy="1981200"/>
          </a:xfrm>
          <a:prstGeom prst="rightBrace">
            <a:avLst>
              <a:gd name="adj1" fmla="val 144444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51" name="Text Box 20"/>
          <p:cNvSpPr txBox="1">
            <a:spLocks noChangeArrowheads="1"/>
          </p:cNvSpPr>
          <p:nvPr/>
        </p:nvSpPr>
        <p:spPr bwMode="auto">
          <a:xfrm>
            <a:off x="5353050" y="1611313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73752" name="Line 21"/>
          <p:cNvSpPr>
            <a:spLocks noChangeShapeType="1"/>
          </p:cNvSpPr>
          <p:nvPr/>
        </p:nvSpPr>
        <p:spPr bwMode="auto">
          <a:xfrm>
            <a:off x="4267200" y="2265363"/>
            <a:ext cx="24384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53" name="Line 22"/>
          <p:cNvSpPr>
            <a:spLocks noChangeShapeType="1"/>
          </p:cNvSpPr>
          <p:nvPr/>
        </p:nvSpPr>
        <p:spPr bwMode="auto">
          <a:xfrm flipV="1">
            <a:off x="1181100" y="2265363"/>
            <a:ext cx="26289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54" name="AutoShape 23"/>
          <p:cNvSpPr>
            <a:spLocks/>
          </p:cNvSpPr>
          <p:nvPr/>
        </p:nvSpPr>
        <p:spPr bwMode="auto">
          <a:xfrm>
            <a:off x="1225550" y="1550988"/>
            <a:ext cx="171450" cy="619125"/>
          </a:xfrm>
          <a:prstGeom prst="leftBracket">
            <a:avLst>
              <a:gd name="adj" fmla="val 30093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55" name="AutoShape 24"/>
          <p:cNvSpPr>
            <a:spLocks/>
          </p:cNvSpPr>
          <p:nvPr/>
        </p:nvSpPr>
        <p:spPr bwMode="auto">
          <a:xfrm>
            <a:off x="3590925" y="1550988"/>
            <a:ext cx="76200" cy="609600"/>
          </a:xfrm>
          <a:prstGeom prst="rightBracket">
            <a:avLst>
              <a:gd name="adj" fmla="val 66667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56" name="Text Box 25"/>
          <p:cNvSpPr txBox="1">
            <a:spLocks noChangeArrowheads="1"/>
          </p:cNvSpPr>
          <p:nvPr/>
        </p:nvSpPr>
        <p:spPr bwMode="auto">
          <a:xfrm>
            <a:off x="6689725" y="1484313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73757" name="Text Box 26"/>
          <p:cNvSpPr txBox="1">
            <a:spLocks noChangeArrowheads="1"/>
          </p:cNvSpPr>
          <p:nvPr/>
        </p:nvSpPr>
        <p:spPr bwMode="auto">
          <a:xfrm>
            <a:off x="2336800" y="1624013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pic>
        <p:nvPicPr>
          <p:cNvPr id="73758" name="Picture 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1408113"/>
            <a:ext cx="20574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59" name="Text Box 28"/>
          <p:cNvSpPr txBox="1">
            <a:spLocks noChangeArrowheads="1"/>
          </p:cNvSpPr>
          <p:nvPr/>
        </p:nvSpPr>
        <p:spPr bwMode="auto">
          <a:xfrm>
            <a:off x="228600" y="3267075"/>
            <a:ext cx="1295400" cy="314325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Příklad</a:t>
            </a:r>
          </a:p>
        </p:txBody>
      </p:sp>
      <p:sp>
        <p:nvSpPr>
          <p:cNvPr id="73760" name="Text Box 29"/>
          <p:cNvSpPr txBox="1">
            <a:spLocks noChangeArrowheads="1"/>
          </p:cNvSpPr>
          <p:nvPr/>
        </p:nvSpPr>
        <p:spPr bwMode="auto">
          <a:xfrm>
            <a:off x="2438400" y="3276600"/>
            <a:ext cx="601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10 000 lidí hází mincí           rub: 4 000 případů (R)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                          líc: 6 000</a:t>
            </a:r>
            <a:r>
              <a:rPr lang="cs-CZ" sz="2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případů (L)</a:t>
            </a:r>
          </a:p>
        </p:txBody>
      </p:sp>
      <p:sp>
        <p:nvSpPr>
          <p:cNvPr id="73761" name="WordArt 30"/>
          <p:cNvSpPr>
            <a:spLocks noChangeArrowheads="1" noChangeShapeType="1"/>
          </p:cNvSpPr>
          <p:nvPr/>
        </p:nvSpPr>
        <p:spPr bwMode="auto">
          <a:xfrm>
            <a:off x="2057400" y="3260725"/>
            <a:ext cx="276225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Wingdings"/>
                <a:cs typeface="Arial" pitchFamily="34" charset="0"/>
              </a:rPr>
              <a:t>ü</a:t>
            </a:r>
          </a:p>
        </p:txBody>
      </p:sp>
      <p:sp>
        <p:nvSpPr>
          <p:cNvPr id="73762" name="Text Box 31"/>
          <p:cNvSpPr txBox="1">
            <a:spLocks noChangeArrowheads="1"/>
          </p:cNvSpPr>
          <p:nvPr/>
        </p:nvSpPr>
        <p:spPr bwMode="auto">
          <a:xfrm>
            <a:off x="2743200" y="3981450"/>
            <a:ext cx="64008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Lze výsledek považovat za statisticky významně odlišný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(nebo neodlišný) od očekávaného poměru R : L = 1 : 1 ?</a:t>
            </a:r>
          </a:p>
        </p:txBody>
      </p:sp>
      <p:sp>
        <p:nvSpPr>
          <p:cNvPr id="73763" name="WordArt 32"/>
          <p:cNvSpPr>
            <a:spLocks noChangeArrowheads="1" noChangeShapeType="1"/>
          </p:cNvSpPr>
          <p:nvPr/>
        </p:nvSpPr>
        <p:spPr bwMode="auto">
          <a:xfrm>
            <a:off x="2057400" y="4162425"/>
            <a:ext cx="20002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  <a:cs typeface="Arial" pitchFamily="34" charset="0"/>
              </a:rPr>
              <a:t>?</a:t>
            </a:r>
          </a:p>
        </p:txBody>
      </p:sp>
      <p:sp>
        <p:nvSpPr>
          <p:cNvPr id="73764" name="Line 33"/>
          <p:cNvSpPr>
            <a:spLocks noChangeShapeType="1"/>
          </p:cNvSpPr>
          <p:nvPr/>
        </p:nvSpPr>
        <p:spPr bwMode="auto">
          <a:xfrm flipV="1">
            <a:off x="5219700" y="3443288"/>
            <a:ext cx="342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65" name="Line 34"/>
          <p:cNvSpPr>
            <a:spLocks noChangeShapeType="1"/>
          </p:cNvSpPr>
          <p:nvPr/>
        </p:nvSpPr>
        <p:spPr bwMode="auto">
          <a:xfrm>
            <a:off x="5219700" y="3443288"/>
            <a:ext cx="342900" cy="2905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66" name="Rectangle 35"/>
          <p:cNvSpPr>
            <a:spLocks noChangeArrowheads="1"/>
          </p:cNvSpPr>
          <p:nvPr/>
        </p:nvSpPr>
        <p:spPr bwMode="auto">
          <a:xfrm>
            <a:off x="1828800" y="5949950"/>
            <a:ext cx="7239000" cy="381000"/>
          </a:xfrm>
          <a:prstGeom prst="rect">
            <a:avLst/>
          </a:prstGeom>
          <a:solidFill>
            <a:srgbClr val="A50021"/>
          </a:solidFill>
          <a:ln w="9525">
            <a:noFill/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>
                <a:solidFill>
                  <a:prstClr val="white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cs-CZ" sz="20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Rozdíl je vysoce statisticky významný (p &lt;&lt; 0,001]</a:t>
            </a:r>
          </a:p>
        </p:txBody>
      </p:sp>
      <p:graphicFrame>
        <p:nvGraphicFramePr>
          <p:cNvPr id="73731" name="Object 36"/>
          <p:cNvGraphicFramePr>
            <a:graphicFrameLocks noChangeAspect="1"/>
          </p:cNvGraphicFramePr>
          <p:nvPr/>
        </p:nvGraphicFramePr>
        <p:xfrm>
          <a:off x="2757488" y="4724400"/>
          <a:ext cx="5700712" cy="633413"/>
        </p:xfrm>
        <a:graphic>
          <a:graphicData uri="http://schemas.openxmlformats.org/presentationml/2006/ole">
            <p:oleObj spid="_x0000_s47107" name="Rovnice" r:id="rId6" imgW="2869920" imgH="431640" progId="Equation.3">
              <p:embed/>
            </p:oleObj>
          </a:graphicData>
        </a:graphic>
      </p:graphicFrame>
      <p:sp>
        <p:nvSpPr>
          <p:cNvPr id="73767" name="Rectangle 37"/>
          <p:cNvSpPr>
            <a:spLocks noChangeArrowheads="1"/>
          </p:cNvSpPr>
          <p:nvPr/>
        </p:nvSpPr>
        <p:spPr bwMode="auto">
          <a:xfrm>
            <a:off x="2366963" y="5473700"/>
            <a:ext cx="6067425" cy="4191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Tabulková hodnota:</a:t>
            </a:r>
          </a:p>
        </p:txBody>
      </p:sp>
      <p:graphicFrame>
        <p:nvGraphicFramePr>
          <p:cNvPr id="73732" name="Object 38"/>
          <p:cNvGraphicFramePr>
            <a:graphicFrameLocks noChangeAspect="1"/>
          </p:cNvGraphicFramePr>
          <p:nvPr/>
        </p:nvGraphicFramePr>
        <p:xfrm>
          <a:off x="4895850" y="5373688"/>
          <a:ext cx="3867150" cy="523875"/>
        </p:xfrm>
        <a:graphic>
          <a:graphicData uri="http://schemas.openxmlformats.org/presentationml/2006/ole">
            <p:oleObj spid="_x0000_s47108" name="Rovnice" r:id="rId7" imgW="2514600" imgH="342720" progId="Equation.3">
              <p:embed/>
            </p:oleObj>
          </a:graphicData>
        </a:graphic>
      </p:graphicFrame>
      <p:sp>
        <p:nvSpPr>
          <p:cNvPr id="73768" name="AutoShape 39"/>
          <p:cNvSpPr>
            <a:spLocks noChangeArrowheads="1"/>
          </p:cNvSpPr>
          <p:nvPr/>
        </p:nvSpPr>
        <p:spPr bwMode="auto">
          <a:xfrm>
            <a:off x="852488" y="5935663"/>
            <a:ext cx="671512" cy="381000"/>
          </a:xfrm>
          <a:custGeom>
            <a:avLst/>
            <a:gdLst>
              <a:gd name="T0" fmla="*/ 503634 w 21600"/>
              <a:gd name="T1" fmla="*/ 0 h 21600"/>
              <a:gd name="T2" fmla="*/ 0 w 21600"/>
              <a:gd name="T3" fmla="*/ 190500 h 21600"/>
              <a:gd name="T4" fmla="*/ 503634 w 21600"/>
              <a:gd name="T5" fmla="*/ 381000 h 21600"/>
              <a:gd name="T6" fmla="*/ 671512 w 21600"/>
              <a:gd name="T7" fmla="*/ 1905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67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747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373063"/>
            <a:ext cx="8583612" cy="762000"/>
          </a:xfrm>
          <a:noFill/>
        </p:spPr>
        <p:txBody>
          <a:bodyPr/>
          <a:lstStyle/>
          <a:p>
            <a:r>
              <a:rPr lang="cs-CZ" smtClean="0"/>
              <a:t>Kontingenční tabulky </a:t>
            </a:r>
            <a:br>
              <a:rPr lang="cs-CZ" smtClean="0"/>
            </a:br>
            <a:r>
              <a:rPr lang="cs-CZ" smtClean="0"/>
              <a:t> H0 :Nezávislost dvou jevů A a B</a:t>
            </a:r>
          </a:p>
        </p:txBody>
      </p:sp>
      <p:sp>
        <p:nvSpPr>
          <p:cNvPr id="74769" name="Rectangle 4"/>
          <p:cNvSpPr>
            <a:spLocks noChangeArrowheads="1"/>
          </p:cNvSpPr>
          <p:nvPr/>
        </p:nvSpPr>
        <p:spPr bwMode="auto">
          <a:xfrm>
            <a:off x="1259632" y="3212976"/>
            <a:ext cx="1676400" cy="9144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Kontingenční tabulka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 x 2</a:t>
            </a:r>
          </a:p>
        </p:txBody>
      </p:sp>
      <p:graphicFrame>
        <p:nvGraphicFramePr>
          <p:cNvPr id="544776" name="Group 8"/>
          <p:cNvGraphicFramePr>
            <a:graphicFrameLocks noGrp="1"/>
          </p:cNvGraphicFramePr>
          <p:nvPr/>
        </p:nvGraphicFramePr>
        <p:xfrm>
          <a:off x="3009057" y="2646238"/>
          <a:ext cx="4953000" cy="1981200"/>
        </p:xfrm>
        <a:graphic>
          <a:graphicData uri="http://schemas.openxmlformats.org/drawingml/2006/table">
            <a:tbl>
              <a:tblPr/>
              <a:tblGrid>
                <a:gridCol w="1143000"/>
                <a:gridCol w="1143000"/>
                <a:gridCol w="1104900"/>
                <a:gridCol w="1562100"/>
              </a:tblGrid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GB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suma sum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4804" name="Line 46"/>
          <p:cNvSpPr>
            <a:spLocks noChangeShapeType="1"/>
          </p:cNvSpPr>
          <p:nvPr/>
        </p:nvSpPr>
        <p:spPr bwMode="auto">
          <a:xfrm>
            <a:off x="3104307" y="2770063"/>
            <a:ext cx="0" cy="3143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805" name="Line 47"/>
          <p:cNvSpPr>
            <a:spLocks noChangeShapeType="1"/>
          </p:cNvSpPr>
          <p:nvPr/>
        </p:nvSpPr>
        <p:spPr bwMode="auto">
          <a:xfrm flipV="1">
            <a:off x="3390057" y="2708151"/>
            <a:ext cx="5619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806" name="Line 48"/>
          <p:cNvSpPr>
            <a:spLocks noChangeShapeType="1"/>
          </p:cNvSpPr>
          <p:nvPr/>
        </p:nvSpPr>
        <p:spPr bwMode="auto">
          <a:xfrm>
            <a:off x="3009057" y="2660526"/>
            <a:ext cx="11430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807" name="Rectangle 49"/>
          <p:cNvSpPr>
            <a:spLocks noChangeArrowheads="1"/>
          </p:cNvSpPr>
          <p:nvPr/>
        </p:nvSpPr>
        <p:spPr bwMode="auto">
          <a:xfrm>
            <a:off x="3151932" y="27700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74808" name="Rectangle 50"/>
          <p:cNvSpPr>
            <a:spLocks noChangeArrowheads="1"/>
          </p:cNvSpPr>
          <p:nvPr/>
        </p:nvSpPr>
        <p:spPr bwMode="auto">
          <a:xfrm>
            <a:off x="3813920" y="2679576"/>
            <a:ext cx="354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757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146050"/>
            <a:ext cx="8001000" cy="762000"/>
          </a:xfrm>
          <a:noFill/>
        </p:spPr>
        <p:txBody>
          <a:bodyPr/>
          <a:lstStyle/>
          <a:p>
            <a:r>
              <a:rPr lang="cs-CZ" smtClean="0"/>
              <a:t>Kontingenční tabulky: příklad</a:t>
            </a:r>
          </a:p>
        </p:txBody>
      </p:sp>
      <p:graphicFrame>
        <p:nvGraphicFramePr>
          <p:cNvPr id="546858" name="Group 42"/>
          <p:cNvGraphicFramePr>
            <a:graphicFrameLocks noGrp="1"/>
          </p:cNvGraphicFramePr>
          <p:nvPr/>
        </p:nvGraphicFramePr>
        <p:xfrm>
          <a:off x="2267744" y="1772816"/>
          <a:ext cx="4648200" cy="1684020"/>
        </p:xfrm>
        <a:graphic>
          <a:graphicData uri="http://schemas.openxmlformats.org/drawingml/2006/table">
            <a:tbl>
              <a:tblPr/>
              <a:tblGrid>
                <a:gridCol w="1162050"/>
                <a:gridCol w="1162050"/>
                <a:gridCol w="1162050"/>
                <a:gridCol w="1162050"/>
              </a:tblGrid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Ano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5811" name="Rectangle 34"/>
          <p:cNvSpPr>
            <a:spLocks noChangeArrowheads="1"/>
          </p:cNvSpPr>
          <p:nvPr/>
        </p:nvSpPr>
        <p:spPr bwMode="auto">
          <a:xfrm>
            <a:off x="2267744" y="1849016"/>
            <a:ext cx="60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gen</a:t>
            </a:r>
          </a:p>
        </p:txBody>
      </p:sp>
      <p:sp>
        <p:nvSpPr>
          <p:cNvPr id="75812" name="Rectangle 35"/>
          <p:cNvSpPr>
            <a:spLocks noChangeArrowheads="1"/>
          </p:cNvSpPr>
          <p:nvPr/>
        </p:nvSpPr>
        <p:spPr bwMode="auto">
          <a:xfrm>
            <a:off x="3104357" y="1696616"/>
            <a:ext cx="382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2400" b="1">
                <a:solidFill>
                  <a:prstClr val="black"/>
                </a:solidFill>
                <a:latin typeface="Wingdings 2" pitchFamily="18" charset="2"/>
                <a:cs typeface="Arial" pitchFamily="34" charset="0"/>
              </a:rPr>
              <a:t></a:t>
            </a:r>
          </a:p>
        </p:txBody>
      </p:sp>
      <p:sp>
        <p:nvSpPr>
          <p:cNvPr id="75813" name="Text Box 36"/>
          <p:cNvSpPr txBox="1">
            <a:spLocks noChangeArrowheads="1"/>
          </p:cNvSpPr>
          <p:nvPr/>
        </p:nvSpPr>
        <p:spPr bwMode="auto">
          <a:xfrm>
            <a:off x="0" y="3898900"/>
            <a:ext cx="9144000" cy="46672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Kontingenční tabulka v obrázku</a:t>
            </a:r>
          </a:p>
        </p:txBody>
      </p:sp>
      <p:pic>
        <p:nvPicPr>
          <p:cNvPr id="75814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8438" y="4348163"/>
            <a:ext cx="2127250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815" name="Picture 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5238" y="4700588"/>
            <a:ext cx="2000250" cy="17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816" name="Picture 3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9538" y="4652963"/>
            <a:ext cx="41021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817" name="Rectangle 40"/>
          <p:cNvSpPr>
            <a:spLocks noChangeArrowheads="1"/>
          </p:cNvSpPr>
          <p:nvPr/>
        </p:nvSpPr>
        <p:spPr bwMode="auto">
          <a:xfrm>
            <a:off x="4343400" y="4371975"/>
            <a:ext cx="1295400" cy="32385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Gen: ANO</a:t>
            </a:r>
          </a:p>
        </p:txBody>
      </p:sp>
      <p:sp>
        <p:nvSpPr>
          <p:cNvPr id="75818" name="Rectangle 41"/>
          <p:cNvSpPr>
            <a:spLocks noChangeArrowheads="1"/>
          </p:cNvSpPr>
          <p:nvPr/>
        </p:nvSpPr>
        <p:spPr bwMode="auto">
          <a:xfrm>
            <a:off x="7162800" y="4371975"/>
            <a:ext cx="1152525" cy="32385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Gen: 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– závislost pohlaví na onemocnění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971600" y="1916832"/>
          <a:ext cx="2997000" cy="115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00"/>
                <a:gridCol w="792000"/>
                <a:gridCol w="792000"/>
                <a:gridCol w="765000"/>
              </a:tblGrid>
              <a:tr h="288000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Zdraví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Nemocní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Muži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1"/>
                          </a:solidFill>
                        </a:rPr>
                        <a:t>50</a:t>
                      </a:r>
                      <a:endParaRPr lang="cs-CZ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1"/>
                          </a:solidFill>
                        </a:rPr>
                        <a:t>50</a:t>
                      </a:r>
                      <a:endParaRPr lang="cs-CZ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Ženy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1"/>
                          </a:solidFill>
                        </a:rPr>
                        <a:t>50</a:t>
                      </a:r>
                      <a:endParaRPr lang="cs-CZ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1"/>
                          </a:solidFill>
                        </a:rPr>
                        <a:t>50</a:t>
                      </a:r>
                      <a:endParaRPr lang="cs-CZ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Vytvořil Institut biostatistiky a analýz, Masarykova univerzita</a:t>
            </a:r>
          </a:p>
          <a:p>
            <a:pPr>
              <a:defRPr/>
            </a:pPr>
            <a:r>
              <a:rPr lang="cs-CZ" dirty="0" smtClean="0"/>
              <a:t>M. Cvanová</a:t>
            </a:r>
          </a:p>
          <a:p>
            <a:pPr>
              <a:defRPr/>
            </a:pPr>
            <a:endParaRPr lang="cs-CZ" dirty="0"/>
          </a:p>
        </p:txBody>
      </p:sp>
      <p:graphicFrame>
        <p:nvGraphicFramePr>
          <p:cNvPr id="6" name="Zástupný symbol pro obsah 4"/>
          <p:cNvGraphicFramePr>
            <a:graphicFrameLocks/>
          </p:cNvGraphicFramePr>
          <p:nvPr/>
        </p:nvGraphicFramePr>
        <p:xfrm>
          <a:off x="5031384" y="1916832"/>
          <a:ext cx="2997000" cy="115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00"/>
                <a:gridCol w="792000"/>
                <a:gridCol w="792000"/>
                <a:gridCol w="765000"/>
              </a:tblGrid>
              <a:tr h="288000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Zdraví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Nemocní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Muži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Ženy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7" name="Zástupný symbol pro obsah 4"/>
          <p:cNvGraphicFramePr>
            <a:graphicFrameLocks/>
          </p:cNvGraphicFramePr>
          <p:nvPr/>
        </p:nvGraphicFramePr>
        <p:xfrm>
          <a:off x="971600" y="3861048"/>
          <a:ext cx="2997000" cy="115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00"/>
                <a:gridCol w="792000"/>
                <a:gridCol w="792000"/>
                <a:gridCol w="765000"/>
              </a:tblGrid>
              <a:tr h="288000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Zdraví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Nemocní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Muži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Ženy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8" name="Zástupný symbol pro obsah 4"/>
          <p:cNvGraphicFramePr>
            <a:graphicFrameLocks/>
          </p:cNvGraphicFramePr>
          <p:nvPr/>
        </p:nvGraphicFramePr>
        <p:xfrm>
          <a:off x="5031384" y="3861048"/>
          <a:ext cx="2997000" cy="115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00"/>
                <a:gridCol w="792000"/>
                <a:gridCol w="792000"/>
                <a:gridCol w="765000"/>
              </a:tblGrid>
              <a:tr h="288000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Zdraví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Nemocní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Muži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Ženy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– závislost pohlaví na onemocnění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301625" y="1340768"/>
          <a:ext cx="2997000" cy="115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00"/>
                <a:gridCol w="792000"/>
                <a:gridCol w="792000"/>
                <a:gridCol w="765000"/>
              </a:tblGrid>
              <a:tr h="288000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Zdraví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Nemocní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Muži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1"/>
                          </a:solidFill>
                        </a:rPr>
                        <a:t>50</a:t>
                      </a:r>
                      <a:endParaRPr lang="cs-CZ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1"/>
                          </a:solidFill>
                        </a:rPr>
                        <a:t>50</a:t>
                      </a:r>
                      <a:endParaRPr lang="cs-CZ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Ženy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1"/>
                          </a:solidFill>
                        </a:rPr>
                        <a:t>50</a:t>
                      </a:r>
                      <a:endParaRPr lang="cs-CZ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1"/>
                          </a:solidFill>
                        </a:rPr>
                        <a:t>50</a:t>
                      </a:r>
                      <a:endParaRPr lang="cs-CZ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Vytvořil Institut biostatistiky a analýz, Masarykova univerzita</a:t>
            </a:r>
          </a:p>
          <a:p>
            <a:pPr>
              <a:defRPr/>
            </a:pPr>
            <a:r>
              <a:rPr lang="cs-CZ" dirty="0" smtClean="0"/>
              <a:t>M. Cvanová</a:t>
            </a:r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dirty="0"/>
          </a:p>
        </p:txBody>
      </p:sp>
      <p:graphicFrame>
        <p:nvGraphicFramePr>
          <p:cNvPr id="6" name="Zástupný symbol pro obsah 4"/>
          <p:cNvGraphicFramePr>
            <a:graphicFrameLocks/>
          </p:cNvGraphicFramePr>
          <p:nvPr/>
        </p:nvGraphicFramePr>
        <p:xfrm>
          <a:off x="301625" y="2637040"/>
          <a:ext cx="2997000" cy="115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00"/>
                <a:gridCol w="792000"/>
                <a:gridCol w="792000"/>
                <a:gridCol w="765000"/>
              </a:tblGrid>
              <a:tr h="288000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Zdraví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Nemocní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Muži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Ženy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7" name="Zástupný symbol pro obsah 4"/>
          <p:cNvGraphicFramePr>
            <a:graphicFrameLocks/>
          </p:cNvGraphicFramePr>
          <p:nvPr/>
        </p:nvGraphicFramePr>
        <p:xfrm>
          <a:off x="301625" y="3933184"/>
          <a:ext cx="2997000" cy="115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00"/>
                <a:gridCol w="792000"/>
                <a:gridCol w="792000"/>
                <a:gridCol w="765000"/>
              </a:tblGrid>
              <a:tr h="288000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Zdraví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Nemocní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Muži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Ženy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8" name="Zástupný symbol pro obsah 4"/>
          <p:cNvGraphicFramePr>
            <a:graphicFrameLocks/>
          </p:cNvGraphicFramePr>
          <p:nvPr/>
        </p:nvGraphicFramePr>
        <p:xfrm>
          <a:off x="301625" y="5229328"/>
          <a:ext cx="2997000" cy="115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00"/>
                <a:gridCol w="792000"/>
                <a:gridCol w="792000"/>
                <a:gridCol w="765000"/>
              </a:tblGrid>
              <a:tr h="288000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Zdraví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Nemocní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Muži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Ženy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13" name="Zástupný symbol pro obsah 4"/>
          <p:cNvGraphicFramePr>
            <a:graphicFrameLocks/>
          </p:cNvGraphicFramePr>
          <p:nvPr/>
        </p:nvGraphicFramePr>
        <p:xfrm>
          <a:off x="4448665" y="2132984"/>
          <a:ext cx="2997000" cy="115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00"/>
                <a:gridCol w="792000"/>
                <a:gridCol w="792000"/>
                <a:gridCol w="765000"/>
              </a:tblGrid>
              <a:tr h="288000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Zdraví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Nemocní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Muži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2"/>
                          </a:solidFill>
                        </a:rPr>
                        <a:t>50</a:t>
                      </a:r>
                      <a:endParaRPr lang="cs-CZ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2"/>
                          </a:solidFill>
                        </a:rPr>
                        <a:t>50</a:t>
                      </a:r>
                      <a:endParaRPr lang="cs-CZ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Ženy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2"/>
                          </a:solidFill>
                        </a:rPr>
                        <a:t>50</a:t>
                      </a:r>
                      <a:endParaRPr lang="cs-CZ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2"/>
                          </a:solidFill>
                        </a:rPr>
                        <a:t>50</a:t>
                      </a:r>
                      <a:endParaRPr lang="cs-CZ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4" name="Obdélník 13"/>
          <p:cNvSpPr/>
          <p:nvPr/>
        </p:nvSpPr>
        <p:spPr>
          <a:xfrm>
            <a:off x="4119616" y="1772944"/>
            <a:ext cx="36207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accent2"/>
                </a:solidFill>
              </a:rPr>
              <a:t>O</a:t>
            </a:r>
            <a:r>
              <a:rPr lang="cs-CZ" sz="1400" b="1" i="1" dirty="0" smtClean="0">
                <a:solidFill>
                  <a:schemeClr val="accent2"/>
                </a:solidFill>
              </a:rPr>
              <a:t>čekávané hodnoty pro </a:t>
            </a:r>
            <a:r>
              <a:rPr lang="cs-CZ" sz="1400" b="1" i="1" u="sng" dirty="0" smtClean="0">
                <a:solidFill>
                  <a:schemeClr val="accent2"/>
                </a:solidFill>
              </a:rPr>
              <a:t>všechny</a:t>
            </a:r>
            <a:r>
              <a:rPr lang="cs-CZ" sz="1400" b="1" i="1" dirty="0" smtClean="0">
                <a:solidFill>
                  <a:schemeClr val="accent2"/>
                </a:solidFill>
              </a:rPr>
              <a:t> tabulky vlevo</a:t>
            </a:r>
            <a:endParaRPr lang="cs-CZ" sz="1400" i="1" dirty="0">
              <a:solidFill>
                <a:schemeClr val="accent2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899592" y="980728"/>
            <a:ext cx="17200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400" b="1" i="1" dirty="0" smtClean="0">
                <a:solidFill>
                  <a:schemeClr val="accent1"/>
                </a:solidFill>
              </a:rPr>
              <a:t>Pozorované hodnoty</a:t>
            </a:r>
            <a:endParaRPr lang="cs-CZ" sz="1400" b="1" i="1" dirty="0">
              <a:solidFill>
                <a:schemeClr val="accent1"/>
              </a:solidFill>
            </a:endParaRPr>
          </a:p>
        </p:txBody>
      </p:sp>
      <p:grpSp>
        <p:nvGrpSpPr>
          <p:cNvPr id="28" name="Skupina 27"/>
          <p:cNvGrpSpPr/>
          <p:nvPr/>
        </p:nvGrpSpPr>
        <p:grpSpPr>
          <a:xfrm>
            <a:off x="3881438" y="3789040"/>
            <a:ext cx="3947690" cy="1143757"/>
            <a:chOff x="3881438" y="3789040"/>
            <a:chExt cx="3947690" cy="1143757"/>
          </a:xfrm>
        </p:grpSpPr>
        <p:graphicFrame>
          <p:nvGraphicFramePr>
            <p:cNvPr id="12" name="Object 4"/>
            <p:cNvGraphicFramePr>
              <a:graphicFrameLocks noChangeAspect="1"/>
            </p:cNvGraphicFramePr>
            <p:nvPr/>
          </p:nvGraphicFramePr>
          <p:xfrm>
            <a:off x="3881438" y="4389872"/>
            <a:ext cx="627062" cy="542925"/>
          </p:xfrm>
          <a:graphic>
            <a:graphicData uri="http://schemas.openxmlformats.org/presentationml/2006/ole">
              <p:oleObj spid="_x0000_s3075" name="Rovnice" r:id="rId3" imgW="393480" imgH="342720" progId="Equation.3">
                <p:embed/>
              </p:oleObj>
            </a:graphicData>
          </a:graphic>
        </p:graphicFrame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5084018" y="3975348"/>
              <a:ext cx="123825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600" dirty="0">
                  <a:solidFill>
                    <a:prstClr val="black"/>
                  </a:solidFill>
                  <a:cs typeface="Arial" pitchFamily="34" charset="0"/>
                </a:rPr>
                <a:t>pozorovaná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600" dirty="0">
                  <a:solidFill>
                    <a:prstClr val="black"/>
                  </a:solidFill>
                  <a:cs typeface="Arial" pitchFamily="34" charset="0"/>
                </a:rPr>
                <a:t>četnost</a:t>
              </a:r>
            </a:p>
          </p:txBody>
        </p:sp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6446093" y="3975348"/>
              <a:ext cx="1133475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600" dirty="0">
                  <a:solidFill>
                    <a:prstClr val="black"/>
                  </a:solidFill>
                  <a:cs typeface="Arial" pitchFamily="34" charset="0"/>
                </a:rPr>
                <a:t>očekávaná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600" dirty="0">
                  <a:solidFill>
                    <a:prstClr val="black"/>
                  </a:solidFill>
                  <a:cs typeface="Arial" pitchFamily="34" charset="0"/>
                </a:rPr>
                <a:t>četnost</a:t>
              </a:r>
            </a:p>
          </p:txBody>
        </p:sp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5226893" y="4623048"/>
              <a:ext cx="239077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600">
                  <a:solidFill>
                    <a:prstClr val="black"/>
                  </a:solidFill>
                  <a:cs typeface="Arial" pitchFamily="34" charset="0"/>
                </a:rPr>
                <a:t>očekávaná četnost</a:t>
              </a:r>
            </a:p>
          </p:txBody>
        </p:sp>
        <p:sp>
          <p:nvSpPr>
            <p:cNvPr id="19" name="Text Box 8"/>
            <p:cNvSpPr txBox="1">
              <a:spLocks noChangeArrowheads="1"/>
            </p:cNvSpPr>
            <p:nvPr/>
          </p:nvSpPr>
          <p:spPr bwMode="auto">
            <a:xfrm>
              <a:off x="4408909" y="4524747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600" b="1" dirty="0" smtClean="0">
                  <a:solidFill>
                    <a:prstClr val="black"/>
                  </a:solidFill>
                  <a:cs typeface="Arial" pitchFamily="34" charset="0"/>
                </a:rPr>
                <a:t>=</a:t>
              </a:r>
              <a:endParaRPr lang="cs-CZ" sz="1600" b="1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1" name="Text Box 10"/>
            <p:cNvSpPr txBox="1">
              <a:spLocks noChangeArrowheads="1"/>
            </p:cNvSpPr>
            <p:nvPr/>
          </p:nvSpPr>
          <p:spPr bwMode="auto">
            <a:xfrm>
              <a:off x="7524328" y="3789040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600" dirty="0">
                  <a:solidFill>
                    <a:prstClr val="black"/>
                  </a:solidFill>
                  <a:cs typeface="Arial" pitchFamily="34" charset="0"/>
                </a:rPr>
                <a:t>2</a:t>
              </a: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V="1">
              <a:off x="5045918" y="4642098"/>
              <a:ext cx="26289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600" i="1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" name="AutoShape 23"/>
            <p:cNvSpPr>
              <a:spLocks/>
            </p:cNvSpPr>
            <p:nvPr/>
          </p:nvSpPr>
          <p:spPr bwMode="auto">
            <a:xfrm>
              <a:off x="5090368" y="4005064"/>
              <a:ext cx="59581" cy="540000"/>
            </a:xfrm>
            <a:prstGeom prst="leftBracket">
              <a:avLst>
                <a:gd name="adj" fmla="val 30093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600" i="1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6" name="AutoShape 24"/>
            <p:cNvSpPr>
              <a:spLocks/>
            </p:cNvSpPr>
            <p:nvPr/>
          </p:nvSpPr>
          <p:spPr bwMode="auto">
            <a:xfrm>
              <a:off x="7455743" y="4005064"/>
              <a:ext cx="61200" cy="540000"/>
            </a:xfrm>
            <a:prstGeom prst="rightBracket">
              <a:avLst>
                <a:gd name="adj" fmla="val 66667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600" i="1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>
              <a:off x="6201618" y="4000748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600" dirty="0">
                  <a:solidFill>
                    <a:prstClr val="black"/>
                  </a:solidFill>
                  <a:cs typeface="Arial" pitchFamily="34" charset="0"/>
                </a:rPr>
                <a:t>-</a:t>
              </a:r>
            </a:p>
          </p:txBody>
        </p:sp>
        <p:graphicFrame>
          <p:nvGraphicFramePr>
            <p:cNvPr id="3076" name="Object 4"/>
            <p:cNvGraphicFramePr>
              <a:graphicFrameLocks noChangeAspect="1"/>
            </p:cNvGraphicFramePr>
            <p:nvPr/>
          </p:nvGraphicFramePr>
          <p:xfrm>
            <a:off x="4644008" y="4460516"/>
            <a:ext cx="465138" cy="401637"/>
          </p:xfrm>
          <a:graphic>
            <a:graphicData uri="http://schemas.openxmlformats.org/presentationml/2006/ole">
              <p:oleObj spid="_x0000_s3076" name="Rovnice" r:id="rId4" imgW="291960" imgH="25380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– závislost pohlaví na onemocnění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301625" y="1340768"/>
          <a:ext cx="2997000" cy="115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00"/>
                <a:gridCol w="792000"/>
                <a:gridCol w="792000"/>
                <a:gridCol w="765000"/>
              </a:tblGrid>
              <a:tr h="288000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Zdraví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Nemocní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Muži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1"/>
                          </a:solidFill>
                        </a:rPr>
                        <a:t>50</a:t>
                      </a:r>
                      <a:endParaRPr lang="cs-CZ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1"/>
                          </a:solidFill>
                        </a:rPr>
                        <a:t>50</a:t>
                      </a:r>
                      <a:endParaRPr lang="cs-CZ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Ženy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1"/>
                          </a:solidFill>
                        </a:rPr>
                        <a:t>50</a:t>
                      </a:r>
                      <a:endParaRPr lang="cs-CZ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1"/>
                          </a:solidFill>
                        </a:rPr>
                        <a:t>50</a:t>
                      </a:r>
                      <a:endParaRPr lang="cs-CZ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Vytvořil Institut biostatistiky a analýz, Masarykova univerzita</a:t>
            </a:r>
          </a:p>
          <a:p>
            <a:pPr>
              <a:defRPr/>
            </a:pPr>
            <a:r>
              <a:rPr lang="cs-CZ" dirty="0" smtClean="0"/>
              <a:t>M. Cvanová</a:t>
            </a:r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dirty="0"/>
          </a:p>
        </p:txBody>
      </p:sp>
      <p:graphicFrame>
        <p:nvGraphicFramePr>
          <p:cNvPr id="6" name="Zástupný symbol pro obsah 4"/>
          <p:cNvGraphicFramePr>
            <a:graphicFrameLocks/>
          </p:cNvGraphicFramePr>
          <p:nvPr/>
        </p:nvGraphicFramePr>
        <p:xfrm>
          <a:off x="301625" y="2637040"/>
          <a:ext cx="2997000" cy="115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00"/>
                <a:gridCol w="792000"/>
                <a:gridCol w="792000"/>
                <a:gridCol w="765000"/>
              </a:tblGrid>
              <a:tr h="288000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Zdraví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Nemocní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Muži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Ženy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7" name="Zástupný symbol pro obsah 4"/>
          <p:cNvGraphicFramePr>
            <a:graphicFrameLocks/>
          </p:cNvGraphicFramePr>
          <p:nvPr/>
        </p:nvGraphicFramePr>
        <p:xfrm>
          <a:off x="301625" y="3933184"/>
          <a:ext cx="2997000" cy="115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00"/>
                <a:gridCol w="792000"/>
                <a:gridCol w="792000"/>
                <a:gridCol w="765000"/>
              </a:tblGrid>
              <a:tr h="288000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Zdraví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Nemocní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Muži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Ženy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8" name="Zástupný symbol pro obsah 4"/>
          <p:cNvGraphicFramePr>
            <a:graphicFrameLocks/>
          </p:cNvGraphicFramePr>
          <p:nvPr/>
        </p:nvGraphicFramePr>
        <p:xfrm>
          <a:off x="301625" y="5229328"/>
          <a:ext cx="2997000" cy="115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00"/>
                <a:gridCol w="792000"/>
                <a:gridCol w="792000"/>
                <a:gridCol w="765000"/>
              </a:tblGrid>
              <a:tr h="288000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Zdraví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Nemocní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Muži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Ženy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9" name="Obdélník 8"/>
          <p:cNvSpPr/>
          <p:nvPr/>
        </p:nvSpPr>
        <p:spPr>
          <a:xfrm>
            <a:off x="4086555" y="1624381"/>
            <a:ext cx="9557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/>
              <a:t>Χ</a:t>
            </a:r>
            <a:r>
              <a:rPr lang="cs-CZ" sz="1600" baseline="30000" dirty="0"/>
              <a:t>2</a:t>
            </a:r>
            <a:r>
              <a:rPr lang="cs-CZ" sz="1600" dirty="0"/>
              <a:t> = </a:t>
            </a:r>
            <a:r>
              <a:rPr lang="cs-CZ" sz="1600" dirty="0" smtClean="0"/>
              <a:t>0,0</a:t>
            </a:r>
            <a:endParaRPr lang="cs-CZ" sz="1600" dirty="0"/>
          </a:p>
          <a:p>
            <a:r>
              <a:rPr lang="cs-CZ" sz="1600" dirty="0" smtClean="0"/>
              <a:t>p = 1,000</a:t>
            </a:r>
            <a:endParaRPr lang="cs-CZ" sz="1600" dirty="0"/>
          </a:p>
        </p:txBody>
      </p:sp>
      <p:sp>
        <p:nvSpPr>
          <p:cNvPr id="10" name="Obdélník 9"/>
          <p:cNvSpPr/>
          <p:nvPr/>
        </p:nvSpPr>
        <p:spPr>
          <a:xfrm>
            <a:off x="4086555" y="2920653"/>
            <a:ext cx="9557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 smtClean="0"/>
              <a:t>Χ</a:t>
            </a:r>
            <a:r>
              <a:rPr lang="cs-CZ" sz="1600" baseline="30000" dirty="0" smtClean="0"/>
              <a:t>2</a:t>
            </a:r>
            <a:r>
              <a:rPr lang="cs-CZ" sz="1600" dirty="0" smtClean="0"/>
              <a:t> =2,0</a:t>
            </a:r>
          </a:p>
          <a:p>
            <a:r>
              <a:rPr lang="cs-CZ" sz="1600" dirty="0" smtClean="0"/>
              <a:t>p = 0,157</a:t>
            </a:r>
            <a:endParaRPr lang="cs-CZ" sz="1600" dirty="0"/>
          </a:p>
        </p:txBody>
      </p:sp>
      <p:sp>
        <p:nvSpPr>
          <p:cNvPr id="11" name="Obdélník 10"/>
          <p:cNvSpPr/>
          <p:nvPr/>
        </p:nvSpPr>
        <p:spPr>
          <a:xfrm>
            <a:off x="4086555" y="4216797"/>
            <a:ext cx="10615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 smtClean="0"/>
              <a:t>Χ</a:t>
            </a:r>
            <a:r>
              <a:rPr lang="cs-CZ" sz="1600" baseline="30000" dirty="0" smtClean="0"/>
              <a:t>2</a:t>
            </a:r>
            <a:r>
              <a:rPr lang="cs-CZ" sz="1600" dirty="0" smtClean="0"/>
              <a:t> = 18,0</a:t>
            </a:r>
          </a:p>
          <a:p>
            <a:r>
              <a:rPr lang="cs-CZ" sz="1600" dirty="0" smtClean="0"/>
              <a:t>p </a:t>
            </a:r>
            <a:r>
              <a:rPr lang="en-US" sz="1600" b="1" dirty="0" smtClean="0"/>
              <a:t>&lt;</a:t>
            </a:r>
            <a:r>
              <a:rPr lang="cs-CZ" sz="1600" b="1" dirty="0" smtClean="0"/>
              <a:t> </a:t>
            </a:r>
            <a:r>
              <a:rPr lang="en-US" sz="1600" b="1" dirty="0" smtClean="0"/>
              <a:t>0</a:t>
            </a:r>
            <a:r>
              <a:rPr lang="cs-CZ" sz="1600" b="1" dirty="0" smtClean="0"/>
              <a:t>,000</a:t>
            </a:r>
            <a:r>
              <a:rPr lang="en-US" sz="1600" b="1" dirty="0" smtClean="0"/>
              <a:t>1</a:t>
            </a:r>
            <a:endParaRPr lang="cs-CZ" sz="1600" b="1" dirty="0"/>
          </a:p>
        </p:txBody>
      </p:sp>
      <p:sp>
        <p:nvSpPr>
          <p:cNvPr id="12" name="Obdélník 11"/>
          <p:cNvSpPr/>
          <p:nvPr/>
        </p:nvSpPr>
        <p:spPr>
          <a:xfrm>
            <a:off x="4086555" y="5512941"/>
            <a:ext cx="10615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 smtClean="0"/>
              <a:t>Χ</a:t>
            </a:r>
            <a:r>
              <a:rPr lang="cs-CZ" sz="1600" baseline="30000" dirty="0" smtClean="0"/>
              <a:t>2</a:t>
            </a:r>
            <a:r>
              <a:rPr lang="cs-CZ" sz="1600" dirty="0" smtClean="0"/>
              <a:t> = 162,0</a:t>
            </a:r>
          </a:p>
          <a:p>
            <a:r>
              <a:rPr lang="cs-CZ" sz="1600" dirty="0" smtClean="0"/>
              <a:t>p </a:t>
            </a:r>
            <a:r>
              <a:rPr lang="en-US" sz="1600" b="1" dirty="0" smtClean="0"/>
              <a:t>&lt;</a:t>
            </a:r>
            <a:r>
              <a:rPr lang="cs-CZ" sz="1600" b="1" dirty="0" smtClean="0"/>
              <a:t> </a:t>
            </a:r>
            <a:r>
              <a:rPr lang="en-US" sz="1600" b="1" dirty="0"/>
              <a:t>0</a:t>
            </a:r>
            <a:r>
              <a:rPr lang="cs-CZ" sz="1600" b="1" dirty="0" smtClean="0"/>
              <a:t>,000</a:t>
            </a:r>
            <a:r>
              <a:rPr lang="en-US" sz="1600" b="1" dirty="0" smtClean="0"/>
              <a:t>1</a:t>
            </a:r>
            <a:endParaRPr lang="cs-CZ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 statistických testů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395536" y="1556792"/>
          <a:ext cx="8353426" cy="4674433"/>
        </p:xfrm>
        <a:graphic>
          <a:graphicData uri="http://schemas.openxmlformats.org/drawingml/2006/table">
            <a:tbl>
              <a:tblPr/>
              <a:tblGrid>
                <a:gridCol w="2184201"/>
                <a:gridCol w="2352303"/>
                <a:gridCol w="1908461"/>
                <a:gridCol w="1908461"/>
              </a:tblGrid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Typ srovnání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Nulová hypotéza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Parametrický test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Neparametrický</a:t>
                      </a: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test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 skupina dat vs. etalon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Střední hodnota je rovna hodnotě etalonu.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jednovýběrový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t-test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Wilcoxonův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test;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znaménkový test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 skupiny dat nepárově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stealth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Obě skupiny hodnot pochází ze stejného rozdělení.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stealth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nepárový t-test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stealth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Mann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-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Whitneyův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test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stealth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 skupiny dat párově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Zkoumaný efekt mezi páry hodnot je nulový.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Párový t-test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Wilcoxonův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test;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znaménkový test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shoda rozdělení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rozdělení dat ve skupině odpovídá teoretickému (vybranému) rozdělení.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Shapiro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Wilkův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test;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Kolmogorovův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Smirnovův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test;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Lilieforsův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test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χ2 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test,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test dobré shody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homoskedasticita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(shoda rozptylů)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rozptyl obou (všech) skupin je shodný.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Levenův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test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více skupin nepárově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Zkoumaný efekt mezi skupinami hodnot je nulový.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ANOVA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Kruskal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-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Wallisův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test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korelace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Neexistuje (příčinná, důsledková) vazba mezi skupinami hodnot.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Pearsonův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koeficient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Spearmanův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koeficient;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Kendallův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koeficient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 statistických testů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79512" y="1556792"/>
            <a:ext cx="8784976" cy="79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79512" y="3140968"/>
            <a:ext cx="8784976" cy="79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179512" y="3933056"/>
            <a:ext cx="8784976" cy="79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179512" y="2348880"/>
            <a:ext cx="8784976" cy="79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179512" y="4725144"/>
            <a:ext cx="8784976" cy="79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79512" y="5517232"/>
            <a:ext cx="8784976" cy="79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" name="Skupina 157"/>
          <p:cNvGrpSpPr/>
          <p:nvPr/>
        </p:nvGrpSpPr>
        <p:grpSpPr>
          <a:xfrm>
            <a:off x="251520" y="2420888"/>
            <a:ext cx="4104456" cy="3816424"/>
            <a:chOff x="251520" y="2420888"/>
            <a:chExt cx="4104456" cy="3816424"/>
          </a:xfrm>
          <a:solidFill>
            <a:srgbClr val="D16349">
              <a:alpha val="28000"/>
            </a:srgbClr>
          </a:solidFill>
        </p:grpSpPr>
        <p:sp>
          <p:nvSpPr>
            <p:cNvPr id="133" name="Obdélník 132"/>
            <p:cNvSpPr/>
            <p:nvPr/>
          </p:nvSpPr>
          <p:spPr>
            <a:xfrm>
              <a:off x="251520" y="2420888"/>
              <a:ext cx="2736304" cy="38164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6" name="Obdélník 135"/>
            <p:cNvSpPr/>
            <p:nvPr/>
          </p:nvSpPr>
          <p:spPr>
            <a:xfrm>
              <a:off x="2987824" y="2420888"/>
              <a:ext cx="468000" cy="31683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7" name="Obdélník 136"/>
            <p:cNvSpPr/>
            <p:nvPr/>
          </p:nvSpPr>
          <p:spPr>
            <a:xfrm>
              <a:off x="3456000" y="2420888"/>
              <a:ext cx="899976" cy="38164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1" name="Zaoblený obdélník 10"/>
          <p:cNvSpPr/>
          <p:nvPr/>
        </p:nvSpPr>
        <p:spPr>
          <a:xfrm>
            <a:off x="323528" y="1700808"/>
            <a:ext cx="1152128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Jsou data normálně rozdělená?</a:t>
            </a:r>
            <a:endParaRPr lang="cs-CZ" sz="1000" dirty="0"/>
          </a:p>
        </p:txBody>
      </p:sp>
      <p:sp>
        <p:nvSpPr>
          <p:cNvPr id="12" name="Zaoblený obdélník 11"/>
          <p:cNvSpPr/>
          <p:nvPr/>
        </p:nvSpPr>
        <p:spPr>
          <a:xfrm>
            <a:off x="2123728" y="1700808"/>
            <a:ext cx="1152128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Lze použít transformaci?</a:t>
            </a:r>
            <a:endParaRPr lang="cs-CZ" sz="1000" dirty="0"/>
          </a:p>
        </p:txBody>
      </p:sp>
      <p:sp>
        <p:nvSpPr>
          <p:cNvPr id="17" name="Zaoblený obdélník 16"/>
          <p:cNvSpPr/>
          <p:nvPr/>
        </p:nvSpPr>
        <p:spPr>
          <a:xfrm>
            <a:off x="323528" y="2492896"/>
            <a:ext cx="1008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Kolik je skupin?</a:t>
            </a:r>
            <a:endParaRPr lang="cs-CZ" sz="1000" dirty="0"/>
          </a:p>
        </p:txBody>
      </p:sp>
      <p:sp>
        <p:nvSpPr>
          <p:cNvPr id="18" name="Zaoblený obdélník 17"/>
          <p:cNvSpPr/>
          <p:nvPr/>
        </p:nvSpPr>
        <p:spPr>
          <a:xfrm>
            <a:off x="1187624" y="3284984"/>
            <a:ext cx="864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Jsou data párová?</a:t>
            </a:r>
            <a:endParaRPr lang="cs-CZ" sz="1000" dirty="0"/>
          </a:p>
        </p:txBody>
      </p:sp>
      <p:sp>
        <p:nvSpPr>
          <p:cNvPr id="19" name="Zaoblený obdélník 18"/>
          <p:cNvSpPr/>
          <p:nvPr/>
        </p:nvSpPr>
        <p:spPr>
          <a:xfrm>
            <a:off x="324000" y="4077072"/>
            <a:ext cx="719608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 chci spočítat?</a:t>
            </a:r>
            <a:endParaRPr lang="cs-CZ" sz="1000" dirty="0"/>
          </a:p>
        </p:txBody>
      </p:sp>
      <p:sp>
        <p:nvSpPr>
          <p:cNvPr id="20" name="Zaoblený obdélník 19"/>
          <p:cNvSpPr/>
          <p:nvPr/>
        </p:nvSpPr>
        <p:spPr>
          <a:xfrm>
            <a:off x="2483768" y="4869160"/>
            <a:ext cx="648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Mají </a:t>
            </a:r>
            <a:r>
              <a:rPr lang="cs-CZ" sz="800" b="0" i="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sku</a:t>
            </a:r>
            <a:r>
              <a:rPr lang="cs-CZ" sz="8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cs-CZ" sz="800" b="0" i="0" spc="-5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piny stejný </a:t>
            </a:r>
            <a:r>
              <a:rPr lang="cs-CZ" sz="8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rozptyl?</a:t>
            </a:r>
            <a:endParaRPr lang="cs-CZ" sz="800" dirty="0"/>
          </a:p>
        </p:txBody>
      </p:sp>
      <p:sp>
        <p:nvSpPr>
          <p:cNvPr id="21" name="Zaoblený obdélník 20"/>
          <p:cNvSpPr/>
          <p:nvPr/>
        </p:nvSpPr>
        <p:spPr>
          <a:xfrm>
            <a:off x="323528" y="5661248"/>
            <a:ext cx="396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Nelze spočítat</a:t>
            </a:r>
            <a:endParaRPr lang="cs-CZ" sz="700" dirty="0"/>
          </a:p>
        </p:txBody>
      </p:sp>
      <p:cxnSp>
        <p:nvCxnSpPr>
          <p:cNvPr id="23" name="Přímá spojovací šipka 22"/>
          <p:cNvCxnSpPr>
            <a:stCxn id="11" idx="3"/>
            <a:endCxn id="12" idx="1"/>
          </p:cNvCxnSpPr>
          <p:nvPr/>
        </p:nvCxnSpPr>
        <p:spPr>
          <a:xfrm>
            <a:off x="1475656" y="1952836"/>
            <a:ext cx="64807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1619672" y="1742619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i="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</a:t>
            </a:r>
            <a:endParaRPr lang="cs-CZ" sz="1000" i="0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25" name="Přímá spojovací šipka 24"/>
          <p:cNvCxnSpPr/>
          <p:nvPr/>
        </p:nvCxnSpPr>
        <p:spPr>
          <a:xfrm>
            <a:off x="971600" y="2204864"/>
            <a:ext cx="0" cy="2880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/>
          <p:cNvSpPr txBox="1"/>
          <p:nvPr/>
        </p:nvSpPr>
        <p:spPr>
          <a:xfrm>
            <a:off x="467544" y="2204864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i="0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ANO</a:t>
            </a:r>
            <a:endParaRPr lang="cs-CZ" sz="1000" i="0" dirty="0">
              <a:solidFill>
                <a:srgbClr val="00B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34" name="Přímá spojovací šipka 33"/>
          <p:cNvCxnSpPr/>
          <p:nvPr/>
        </p:nvCxnSpPr>
        <p:spPr>
          <a:xfrm>
            <a:off x="971600" y="1412776"/>
            <a:ext cx="0" cy="2880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ovací čára 35"/>
          <p:cNvCxnSpPr/>
          <p:nvPr/>
        </p:nvCxnSpPr>
        <p:spPr>
          <a:xfrm>
            <a:off x="971600" y="1412776"/>
            <a:ext cx="18002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ovací čára 38"/>
          <p:cNvCxnSpPr/>
          <p:nvPr/>
        </p:nvCxnSpPr>
        <p:spPr>
          <a:xfrm>
            <a:off x="2771800" y="1412776"/>
            <a:ext cx="0" cy="28803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ovéPole 39"/>
          <p:cNvSpPr txBox="1"/>
          <p:nvPr/>
        </p:nvSpPr>
        <p:spPr>
          <a:xfrm>
            <a:off x="1619672" y="1196752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i="0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ANO</a:t>
            </a:r>
            <a:endParaRPr lang="cs-CZ" sz="1000" i="0" dirty="0">
              <a:solidFill>
                <a:srgbClr val="00B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43" name="Přímá spojovací šipka 42"/>
          <p:cNvCxnSpPr/>
          <p:nvPr/>
        </p:nvCxnSpPr>
        <p:spPr>
          <a:xfrm>
            <a:off x="668469" y="2996952"/>
            <a:ext cx="0" cy="108012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ovéPole 43"/>
          <p:cNvSpPr txBox="1"/>
          <p:nvPr/>
        </p:nvSpPr>
        <p:spPr>
          <a:xfrm rot="16200000">
            <a:off x="452445" y="3053861"/>
            <a:ext cx="216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i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endParaRPr lang="cs-CZ" sz="1000" i="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46" name="Přímá spojovací šipka 45"/>
          <p:cNvCxnSpPr/>
          <p:nvPr/>
        </p:nvCxnSpPr>
        <p:spPr>
          <a:xfrm>
            <a:off x="539552" y="4581128"/>
            <a:ext cx="0" cy="108012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ovéPole 46"/>
          <p:cNvSpPr txBox="1"/>
          <p:nvPr/>
        </p:nvSpPr>
        <p:spPr>
          <a:xfrm>
            <a:off x="251520" y="4797152"/>
            <a:ext cx="338554" cy="57606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1000" i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korelaci</a:t>
            </a:r>
            <a:endParaRPr lang="cs-CZ" sz="1000" i="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49" name="Přímá spojovací šipka 48"/>
          <p:cNvCxnSpPr>
            <a:endCxn id="93" idx="0"/>
          </p:cNvCxnSpPr>
          <p:nvPr/>
        </p:nvCxnSpPr>
        <p:spPr>
          <a:xfrm>
            <a:off x="773528" y="4581128"/>
            <a:ext cx="198000" cy="108012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ovéPole 50"/>
          <p:cNvSpPr txBox="1"/>
          <p:nvPr/>
        </p:nvSpPr>
        <p:spPr>
          <a:xfrm rot="10077002">
            <a:off x="849644" y="4752550"/>
            <a:ext cx="338554" cy="7200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1000" i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 shody</a:t>
            </a:r>
            <a:endParaRPr lang="cs-CZ" sz="1000" i="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52" name="Přímá spojovací šipka 51"/>
          <p:cNvCxnSpPr/>
          <p:nvPr/>
        </p:nvCxnSpPr>
        <p:spPr>
          <a:xfrm>
            <a:off x="899592" y="2996952"/>
            <a:ext cx="432048" cy="28803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ovéPole 53"/>
          <p:cNvSpPr txBox="1"/>
          <p:nvPr/>
        </p:nvSpPr>
        <p:spPr>
          <a:xfrm rot="2301422">
            <a:off x="1096693" y="2965400"/>
            <a:ext cx="216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i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endParaRPr lang="cs-CZ" sz="1000" i="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55" name="Přímá spojovací šipka 54"/>
          <p:cNvCxnSpPr/>
          <p:nvPr/>
        </p:nvCxnSpPr>
        <p:spPr>
          <a:xfrm>
            <a:off x="1187624" y="2996952"/>
            <a:ext cx="2232248" cy="28803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ovéPole 56"/>
          <p:cNvSpPr txBox="1"/>
          <p:nvPr/>
        </p:nvSpPr>
        <p:spPr>
          <a:xfrm rot="397747">
            <a:off x="1711509" y="2869943"/>
            <a:ext cx="4439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i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více</a:t>
            </a:r>
            <a:endParaRPr lang="cs-CZ" sz="1000" i="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8" name="Zaoblený obdélník 57"/>
          <p:cNvSpPr/>
          <p:nvPr/>
        </p:nvSpPr>
        <p:spPr>
          <a:xfrm>
            <a:off x="1187624" y="4077072"/>
            <a:ext cx="72008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 chci spočítat?</a:t>
            </a:r>
            <a:endParaRPr lang="cs-CZ" sz="1000" dirty="0"/>
          </a:p>
        </p:txBody>
      </p:sp>
      <p:sp>
        <p:nvSpPr>
          <p:cNvPr id="59" name="Zaoblený obdélník 58"/>
          <p:cNvSpPr/>
          <p:nvPr/>
        </p:nvSpPr>
        <p:spPr>
          <a:xfrm>
            <a:off x="2051720" y="4077072"/>
            <a:ext cx="72008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 chci spočítat?</a:t>
            </a:r>
            <a:endParaRPr lang="cs-CZ" sz="1000" dirty="0"/>
          </a:p>
        </p:txBody>
      </p:sp>
      <p:sp>
        <p:nvSpPr>
          <p:cNvPr id="93" name="Zaoblený obdélník 92"/>
          <p:cNvSpPr/>
          <p:nvPr/>
        </p:nvSpPr>
        <p:spPr>
          <a:xfrm>
            <a:off x="773528" y="5661248"/>
            <a:ext cx="396000" cy="504000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Jedno-</a:t>
            </a:r>
            <a:r>
              <a:rPr lang="cs-CZ" sz="700" b="0" i="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výběro</a:t>
            </a:r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cs-CZ" sz="700" b="0" i="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vý</a:t>
            </a:r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t-test</a:t>
            </a:r>
            <a:endParaRPr lang="cs-CZ" sz="700" dirty="0"/>
          </a:p>
        </p:txBody>
      </p:sp>
      <p:sp>
        <p:nvSpPr>
          <p:cNvPr id="94" name="Zaoblený obdélník 93"/>
          <p:cNvSpPr/>
          <p:nvPr/>
        </p:nvSpPr>
        <p:spPr>
          <a:xfrm>
            <a:off x="1673528" y="5661248"/>
            <a:ext cx="396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Párový t-test</a:t>
            </a:r>
            <a:endParaRPr lang="cs-CZ" sz="700" dirty="0"/>
          </a:p>
        </p:txBody>
      </p:sp>
      <p:sp>
        <p:nvSpPr>
          <p:cNvPr id="95" name="Zaoblený obdélník 94"/>
          <p:cNvSpPr/>
          <p:nvPr/>
        </p:nvSpPr>
        <p:spPr>
          <a:xfrm>
            <a:off x="2123312" y="5661248"/>
            <a:ext cx="396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Nelze spočítat</a:t>
            </a:r>
            <a:endParaRPr lang="cs-CZ" sz="700" dirty="0"/>
          </a:p>
        </p:txBody>
      </p:sp>
      <p:sp>
        <p:nvSpPr>
          <p:cNvPr id="96" name="Zaoblený obdélník 95"/>
          <p:cNvSpPr/>
          <p:nvPr/>
        </p:nvSpPr>
        <p:spPr>
          <a:xfrm>
            <a:off x="2573528" y="5661248"/>
            <a:ext cx="396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cs-CZ" sz="700" b="0" i="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Dvouvý</a:t>
            </a:r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cs-CZ" sz="700" b="0" i="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běrový</a:t>
            </a:r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t-test</a:t>
            </a:r>
            <a:endParaRPr lang="cs-CZ" sz="700" dirty="0"/>
          </a:p>
        </p:txBody>
      </p:sp>
      <p:sp>
        <p:nvSpPr>
          <p:cNvPr id="97" name="Zaoblený obdélník 96"/>
          <p:cNvSpPr/>
          <p:nvPr/>
        </p:nvSpPr>
        <p:spPr>
          <a:xfrm>
            <a:off x="3023368" y="5661248"/>
            <a:ext cx="396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Mann-</a:t>
            </a:r>
            <a:b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cs-CZ" sz="700" b="0" i="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Whitney</a:t>
            </a:r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U-test</a:t>
            </a:r>
            <a:endParaRPr lang="cs-CZ" sz="700" dirty="0"/>
          </a:p>
        </p:txBody>
      </p:sp>
      <p:sp>
        <p:nvSpPr>
          <p:cNvPr id="98" name="Zaoblený obdélník 97"/>
          <p:cNvSpPr/>
          <p:nvPr/>
        </p:nvSpPr>
        <p:spPr>
          <a:xfrm>
            <a:off x="3473528" y="5661248"/>
            <a:ext cx="396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Sada </a:t>
            </a:r>
            <a:r>
              <a:rPr lang="cs-CZ" sz="700" b="0" i="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Pears</a:t>
            </a:r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algn="ctr"/>
            <a:r>
              <a:rPr lang="cs-CZ" sz="700" b="0" i="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kor</a:t>
            </a:r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cs-CZ" sz="700" b="0" i="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koef</a:t>
            </a:r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cs-CZ" sz="700" dirty="0"/>
          </a:p>
        </p:txBody>
      </p:sp>
      <p:sp>
        <p:nvSpPr>
          <p:cNvPr id="100" name="Zaoblený obdélník 99"/>
          <p:cNvSpPr/>
          <p:nvPr/>
        </p:nvSpPr>
        <p:spPr>
          <a:xfrm>
            <a:off x="3923512" y="5661248"/>
            <a:ext cx="396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ANOVA</a:t>
            </a:r>
            <a:endParaRPr lang="cs-CZ" sz="700" dirty="0"/>
          </a:p>
        </p:txBody>
      </p:sp>
      <p:sp>
        <p:nvSpPr>
          <p:cNvPr id="101" name="Zaoblený obdélník 100"/>
          <p:cNvSpPr/>
          <p:nvPr/>
        </p:nvSpPr>
        <p:spPr>
          <a:xfrm>
            <a:off x="4373528" y="5661248"/>
            <a:ext cx="396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cs-CZ" sz="700" b="0" i="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Kruskal</a:t>
            </a:r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cs-CZ" sz="700" b="0" i="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Wallisův</a:t>
            </a:r>
            <a:endParaRPr lang="cs-CZ" sz="700" b="0" i="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</a:t>
            </a:r>
            <a:endParaRPr lang="cs-CZ" sz="700" dirty="0"/>
          </a:p>
        </p:txBody>
      </p:sp>
      <p:sp>
        <p:nvSpPr>
          <p:cNvPr id="102" name="Zaoblený obdélník 101"/>
          <p:cNvSpPr/>
          <p:nvPr/>
        </p:nvSpPr>
        <p:spPr>
          <a:xfrm>
            <a:off x="4823568" y="5661248"/>
            <a:ext cx="396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Nelze spočítat</a:t>
            </a:r>
            <a:endParaRPr lang="cs-CZ" sz="700" dirty="0"/>
          </a:p>
        </p:txBody>
      </p:sp>
      <p:sp>
        <p:nvSpPr>
          <p:cNvPr id="103" name="Zaoblený obdélník 102"/>
          <p:cNvSpPr/>
          <p:nvPr/>
        </p:nvSpPr>
        <p:spPr>
          <a:xfrm>
            <a:off x="5273528" y="5661248"/>
            <a:ext cx="396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cs-CZ" sz="700" b="0" i="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Wilco</a:t>
            </a:r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cs-CZ" sz="700" b="0" i="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xonův</a:t>
            </a:r>
            <a:r>
              <a:rPr lang="cs-CZ" sz="7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cs-CZ" sz="7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</a:t>
            </a:r>
            <a:endParaRPr lang="cs-CZ" sz="700" dirty="0"/>
          </a:p>
        </p:txBody>
      </p:sp>
      <p:sp>
        <p:nvSpPr>
          <p:cNvPr id="104" name="Zaoblený obdélník 103"/>
          <p:cNvSpPr/>
          <p:nvPr/>
        </p:nvSpPr>
        <p:spPr>
          <a:xfrm>
            <a:off x="5723712" y="5661248"/>
            <a:ext cx="396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cs-CZ" sz="700" b="0" i="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Spear</a:t>
            </a:r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cs-CZ" sz="700" b="0" i="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manův</a:t>
            </a:r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/</a:t>
            </a:r>
            <a:b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cs-CZ" sz="700" b="0" i="0" spc="-4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Kendallův</a:t>
            </a:r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k. k.</a:t>
            </a:r>
            <a:endParaRPr lang="cs-CZ" sz="700" dirty="0"/>
          </a:p>
        </p:txBody>
      </p:sp>
      <p:sp>
        <p:nvSpPr>
          <p:cNvPr id="105" name="Zaoblený obdélník 104"/>
          <p:cNvSpPr/>
          <p:nvPr/>
        </p:nvSpPr>
        <p:spPr>
          <a:xfrm>
            <a:off x="6173528" y="5661248"/>
            <a:ext cx="396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cs-CZ" sz="700" b="0" i="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Wilco</a:t>
            </a:r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cs-CZ" sz="700" b="0" i="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xonův</a:t>
            </a:r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test</a:t>
            </a:r>
            <a:endParaRPr lang="cs-CZ" sz="700" dirty="0"/>
          </a:p>
        </p:txBody>
      </p:sp>
      <p:sp>
        <p:nvSpPr>
          <p:cNvPr id="106" name="Zaoblený obdélník 105"/>
          <p:cNvSpPr/>
          <p:nvPr/>
        </p:nvSpPr>
        <p:spPr>
          <a:xfrm>
            <a:off x="8423968" y="5661248"/>
            <a:ext cx="396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Nelze spočítat</a:t>
            </a:r>
            <a:endParaRPr lang="cs-CZ" sz="700" dirty="0"/>
          </a:p>
        </p:txBody>
      </p:sp>
      <p:sp>
        <p:nvSpPr>
          <p:cNvPr id="108" name="Zaoblený obdélník 107"/>
          <p:cNvSpPr/>
          <p:nvPr/>
        </p:nvSpPr>
        <p:spPr>
          <a:xfrm>
            <a:off x="6623768" y="5661248"/>
            <a:ext cx="396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Nelze spočítat</a:t>
            </a:r>
            <a:endParaRPr lang="cs-CZ" sz="700" dirty="0"/>
          </a:p>
        </p:txBody>
      </p:sp>
      <p:sp>
        <p:nvSpPr>
          <p:cNvPr id="109" name="Zaoblený obdélník 108"/>
          <p:cNvSpPr/>
          <p:nvPr/>
        </p:nvSpPr>
        <p:spPr>
          <a:xfrm>
            <a:off x="7973528" y="5661248"/>
            <a:ext cx="396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cs-CZ" sz="700" b="0" i="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Kuskal</a:t>
            </a:r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cs-CZ" sz="700" b="0" i="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Wallisův</a:t>
            </a:r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test</a:t>
            </a:r>
            <a:endParaRPr lang="cs-CZ" sz="700" dirty="0"/>
          </a:p>
        </p:txBody>
      </p:sp>
      <p:sp>
        <p:nvSpPr>
          <p:cNvPr id="110" name="Zaoblený obdélník 109"/>
          <p:cNvSpPr/>
          <p:nvPr/>
        </p:nvSpPr>
        <p:spPr>
          <a:xfrm>
            <a:off x="1223168" y="5661248"/>
            <a:ext cx="396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cs-CZ" sz="700" b="0" i="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Pearso</a:t>
            </a:r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cs-CZ" sz="700" b="0" i="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nův</a:t>
            </a:r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s-CZ" sz="700" b="0" i="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kor</a:t>
            </a:r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cs-CZ" sz="700" b="0" i="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koef</a:t>
            </a:r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cs-CZ" sz="700" dirty="0"/>
          </a:p>
        </p:txBody>
      </p:sp>
      <p:cxnSp>
        <p:nvCxnSpPr>
          <p:cNvPr id="113" name="Přímá spojovací šipka 112"/>
          <p:cNvCxnSpPr/>
          <p:nvPr/>
        </p:nvCxnSpPr>
        <p:spPr>
          <a:xfrm>
            <a:off x="1691680" y="3789040"/>
            <a:ext cx="0" cy="2880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ovéPole 113"/>
          <p:cNvSpPr txBox="1"/>
          <p:nvPr/>
        </p:nvSpPr>
        <p:spPr>
          <a:xfrm>
            <a:off x="1187624" y="3789040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i="0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ANO</a:t>
            </a:r>
            <a:endParaRPr lang="cs-CZ" sz="1000" i="0" dirty="0">
              <a:solidFill>
                <a:srgbClr val="00B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15" name="Přímá spojovací šipka 114"/>
          <p:cNvCxnSpPr/>
          <p:nvPr/>
        </p:nvCxnSpPr>
        <p:spPr>
          <a:xfrm>
            <a:off x="1403648" y="4581128"/>
            <a:ext cx="0" cy="108012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ovéPole 115"/>
          <p:cNvSpPr txBox="1"/>
          <p:nvPr/>
        </p:nvSpPr>
        <p:spPr>
          <a:xfrm>
            <a:off x="1115616" y="4797152"/>
            <a:ext cx="338554" cy="57606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1000" i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korelaci</a:t>
            </a:r>
            <a:endParaRPr lang="cs-CZ" sz="1000" i="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17" name="Přímá spojovací šipka 116"/>
          <p:cNvCxnSpPr>
            <a:endCxn id="94" idx="0"/>
          </p:cNvCxnSpPr>
          <p:nvPr/>
        </p:nvCxnSpPr>
        <p:spPr>
          <a:xfrm>
            <a:off x="1691680" y="4581128"/>
            <a:ext cx="179848" cy="108012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ovéPole 117"/>
          <p:cNvSpPr txBox="1"/>
          <p:nvPr/>
        </p:nvSpPr>
        <p:spPr>
          <a:xfrm rot="10171862">
            <a:off x="1722571" y="4745777"/>
            <a:ext cx="338554" cy="7200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1000" i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 shody</a:t>
            </a:r>
            <a:endParaRPr lang="cs-CZ" sz="1000" i="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19" name="Přímá spojovací šipka 118"/>
          <p:cNvCxnSpPr/>
          <p:nvPr/>
        </p:nvCxnSpPr>
        <p:spPr>
          <a:xfrm>
            <a:off x="1907704" y="3789040"/>
            <a:ext cx="432048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ovéPole 119"/>
          <p:cNvSpPr txBox="1"/>
          <p:nvPr/>
        </p:nvSpPr>
        <p:spPr>
          <a:xfrm>
            <a:off x="2051720" y="3746571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i="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</a:t>
            </a:r>
            <a:endParaRPr lang="cs-CZ" sz="1000" i="0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23" name="Přímá spojovací šipka 122"/>
          <p:cNvCxnSpPr/>
          <p:nvPr/>
        </p:nvCxnSpPr>
        <p:spPr>
          <a:xfrm>
            <a:off x="2322000" y="4581128"/>
            <a:ext cx="0" cy="108012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ovéPole 123"/>
          <p:cNvSpPr txBox="1"/>
          <p:nvPr/>
        </p:nvSpPr>
        <p:spPr>
          <a:xfrm>
            <a:off x="2051720" y="4797152"/>
            <a:ext cx="338554" cy="57606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1000" i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korelaci</a:t>
            </a:r>
            <a:endParaRPr lang="cs-CZ" sz="1000" i="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25" name="Přímá spojovací šipka 124"/>
          <p:cNvCxnSpPr/>
          <p:nvPr/>
        </p:nvCxnSpPr>
        <p:spPr>
          <a:xfrm>
            <a:off x="2699792" y="5373216"/>
            <a:ext cx="0" cy="2880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ovéPole 125"/>
          <p:cNvSpPr txBox="1"/>
          <p:nvPr/>
        </p:nvSpPr>
        <p:spPr>
          <a:xfrm>
            <a:off x="2267744" y="5373216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i="0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ANO</a:t>
            </a:r>
            <a:endParaRPr lang="cs-CZ" sz="1000" i="0" dirty="0">
              <a:solidFill>
                <a:srgbClr val="00B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27" name="Přímá spojovací šipka 126"/>
          <p:cNvCxnSpPr>
            <a:endCxn id="97" idx="0"/>
          </p:cNvCxnSpPr>
          <p:nvPr/>
        </p:nvCxnSpPr>
        <p:spPr>
          <a:xfrm>
            <a:off x="3023368" y="5373216"/>
            <a:ext cx="198000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ovéPole 127"/>
          <p:cNvSpPr txBox="1"/>
          <p:nvPr/>
        </p:nvSpPr>
        <p:spPr>
          <a:xfrm>
            <a:off x="3123905" y="5373216"/>
            <a:ext cx="3679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i="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</a:t>
            </a:r>
            <a:endParaRPr lang="cs-CZ" sz="1000" i="0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31" name="Přímá spojovací šipka 130"/>
          <p:cNvCxnSpPr/>
          <p:nvPr/>
        </p:nvCxnSpPr>
        <p:spPr>
          <a:xfrm>
            <a:off x="2483768" y="4581128"/>
            <a:ext cx="144016" cy="28803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ovéPole 133"/>
          <p:cNvSpPr txBox="1"/>
          <p:nvPr/>
        </p:nvSpPr>
        <p:spPr>
          <a:xfrm rot="5400000">
            <a:off x="2645933" y="4455261"/>
            <a:ext cx="492443" cy="47937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1000" i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 shody</a:t>
            </a:r>
            <a:endParaRPr lang="cs-CZ" sz="1000" i="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5" name="Zaoblený obdélník 134"/>
          <p:cNvSpPr/>
          <p:nvPr/>
        </p:nvSpPr>
        <p:spPr>
          <a:xfrm>
            <a:off x="3347865" y="3284984"/>
            <a:ext cx="864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Jsou data párová?</a:t>
            </a:r>
            <a:endParaRPr lang="cs-CZ" sz="1000" dirty="0"/>
          </a:p>
        </p:txBody>
      </p:sp>
      <p:cxnSp>
        <p:nvCxnSpPr>
          <p:cNvPr id="139" name="Přímá spojovací šipka 138"/>
          <p:cNvCxnSpPr/>
          <p:nvPr/>
        </p:nvCxnSpPr>
        <p:spPr>
          <a:xfrm>
            <a:off x="3707904" y="3789040"/>
            <a:ext cx="0" cy="2880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ovéPole 139"/>
          <p:cNvSpPr txBox="1"/>
          <p:nvPr/>
        </p:nvSpPr>
        <p:spPr>
          <a:xfrm>
            <a:off x="3203848" y="3789040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i="0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ANO</a:t>
            </a:r>
            <a:endParaRPr lang="cs-CZ" sz="1000" i="0" dirty="0">
              <a:solidFill>
                <a:srgbClr val="00B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41" name="Přímá spojovací šipka 140"/>
          <p:cNvCxnSpPr/>
          <p:nvPr/>
        </p:nvCxnSpPr>
        <p:spPr>
          <a:xfrm>
            <a:off x="3995936" y="3789040"/>
            <a:ext cx="432048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ovéPole 141"/>
          <p:cNvSpPr txBox="1"/>
          <p:nvPr/>
        </p:nvSpPr>
        <p:spPr>
          <a:xfrm>
            <a:off x="4139952" y="3758843"/>
            <a:ext cx="4625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i="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</a:t>
            </a:r>
            <a:endParaRPr lang="cs-CZ" sz="1000" i="0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3" name="Zaoblený obdélník 142"/>
          <p:cNvSpPr/>
          <p:nvPr/>
        </p:nvSpPr>
        <p:spPr>
          <a:xfrm>
            <a:off x="4014000" y="4869160"/>
            <a:ext cx="648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Mají </a:t>
            </a:r>
            <a:r>
              <a:rPr lang="cs-CZ" sz="800" b="0" i="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sku</a:t>
            </a:r>
            <a:r>
              <a:rPr lang="cs-CZ" sz="8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cs-CZ" sz="800" b="0" i="0" spc="-5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piny stejný </a:t>
            </a:r>
            <a:r>
              <a:rPr lang="cs-CZ" sz="8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rozptyl?</a:t>
            </a:r>
            <a:endParaRPr lang="cs-CZ" sz="800" dirty="0"/>
          </a:p>
        </p:txBody>
      </p:sp>
      <p:cxnSp>
        <p:nvCxnSpPr>
          <p:cNvPr id="144" name="Přímá spojovací šipka 143"/>
          <p:cNvCxnSpPr/>
          <p:nvPr/>
        </p:nvCxnSpPr>
        <p:spPr>
          <a:xfrm flipH="1">
            <a:off x="3672000" y="4581128"/>
            <a:ext cx="179920" cy="108012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Přímá spojovací šipka 145"/>
          <p:cNvCxnSpPr/>
          <p:nvPr/>
        </p:nvCxnSpPr>
        <p:spPr>
          <a:xfrm flipH="1">
            <a:off x="4139951" y="5373216"/>
            <a:ext cx="72008" cy="2880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ovéPole 146"/>
          <p:cNvSpPr txBox="1"/>
          <p:nvPr/>
        </p:nvSpPr>
        <p:spPr>
          <a:xfrm>
            <a:off x="3707904" y="5373216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i="0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ANO</a:t>
            </a:r>
            <a:endParaRPr lang="cs-CZ" sz="1000" i="0" dirty="0">
              <a:solidFill>
                <a:srgbClr val="00B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48" name="Přímá spojovací šipka 147"/>
          <p:cNvCxnSpPr/>
          <p:nvPr/>
        </p:nvCxnSpPr>
        <p:spPr>
          <a:xfrm>
            <a:off x="4437601" y="5373216"/>
            <a:ext cx="125991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ovéPole 148"/>
          <p:cNvSpPr txBox="1"/>
          <p:nvPr/>
        </p:nvSpPr>
        <p:spPr>
          <a:xfrm>
            <a:off x="4492057" y="5373216"/>
            <a:ext cx="3679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i="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</a:t>
            </a:r>
            <a:endParaRPr lang="cs-CZ" sz="1000" i="0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50" name="Přímá spojovací šipka 149"/>
          <p:cNvCxnSpPr/>
          <p:nvPr/>
        </p:nvCxnSpPr>
        <p:spPr>
          <a:xfrm>
            <a:off x="3942000" y="4581128"/>
            <a:ext cx="144016" cy="28803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ovéPole 150"/>
          <p:cNvSpPr txBox="1"/>
          <p:nvPr/>
        </p:nvSpPr>
        <p:spPr>
          <a:xfrm rot="5400000">
            <a:off x="4086093" y="4464000"/>
            <a:ext cx="492443" cy="47937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cs-CZ" sz="1000" i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 shody</a:t>
            </a:r>
            <a:endParaRPr lang="cs-CZ" sz="1000" i="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2" name="Zaoblený obdélník 151"/>
          <p:cNvSpPr/>
          <p:nvPr/>
        </p:nvSpPr>
        <p:spPr>
          <a:xfrm>
            <a:off x="4355976" y="4077072"/>
            <a:ext cx="684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 chci spočítat?</a:t>
            </a:r>
            <a:endParaRPr lang="cs-CZ" sz="1000" dirty="0"/>
          </a:p>
        </p:txBody>
      </p:sp>
      <p:cxnSp>
        <p:nvCxnSpPr>
          <p:cNvPr id="153" name="Přímá spojovací šipka 152"/>
          <p:cNvCxnSpPr>
            <a:endCxn id="102" idx="0"/>
          </p:cNvCxnSpPr>
          <p:nvPr/>
        </p:nvCxnSpPr>
        <p:spPr>
          <a:xfrm>
            <a:off x="4860032" y="4581128"/>
            <a:ext cx="161536" cy="108012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ovéPole 153"/>
          <p:cNvSpPr txBox="1"/>
          <p:nvPr/>
        </p:nvSpPr>
        <p:spPr>
          <a:xfrm rot="21050346">
            <a:off x="4693804" y="4845883"/>
            <a:ext cx="338554" cy="57606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1000" i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korelaci</a:t>
            </a:r>
            <a:endParaRPr lang="cs-CZ" sz="1000" i="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56" name="Přímá spojovací šipka 155"/>
          <p:cNvCxnSpPr/>
          <p:nvPr/>
        </p:nvCxnSpPr>
        <p:spPr>
          <a:xfrm flipH="1">
            <a:off x="4572016" y="4581128"/>
            <a:ext cx="144000" cy="2880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Zaoblený obdélník 158"/>
          <p:cNvSpPr/>
          <p:nvPr/>
        </p:nvSpPr>
        <p:spPr>
          <a:xfrm>
            <a:off x="5076056" y="4077072"/>
            <a:ext cx="683992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 chci spočítat?</a:t>
            </a:r>
            <a:endParaRPr lang="cs-CZ" sz="1000" dirty="0"/>
          </a:p>
        </p:txBody>
      </p:sp>
      <p:cxnSp>
        <p:nvCxnSpPr>
          <p:cNvPr id="160" name="Přímá spojovací šipka 159"/>
          <p:cNvCxnSpPr>
            <a:endCxn id="102" idx="0"/>
          </p:cNvCxnSpPr>
          <p:nvPr/>
        </p:nvCxnSpPr>
        <p:spPr>
          <a:xfrm flipH="1">
            <a:off x="5021568" y="4581128"/>
            <a:ext cx="270512" cy="108012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Zaoblený obdélník 162"/>
          <p:cNvSpPr/>
          <p:nvPr/>
        </p:nvSpPr>
        <p:spPr>
          <a:xfrm>
            <a:off x="5076056" y="2492896"/>
            <a:ext cx="1008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Kolik je skupin?</a:t>
            </a:r>
            <a:endParaRPr lang="cs-CZ" sz="1000" dirty="0"/>
          </a:p>
        </p:txBody>
      </p:sp>
      <p:cxnSp>
        <p:nvCxnSpPr>
          <p:cNvPr id="164" name="Přímá spojovací šipka 163"/>
          <p:cNvCxnSpPr/>
          <p:nvPr/>
        </p:nvCxnSpPr>
        <p:spPr>
          <a:xfrm>
            <a:off x="3275856" y="1988840"/>
            <a:ext cx="1944216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ovéPole 165"/>
          <p:cNvSpPr txBox="1"/>
          <p:nvPr/>
        </p:nvSpPr>
        <p:spPr>
          <a:xfrm rot="1012466">
            <a:off x="4166387" y="2045253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i="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</a:t>
            </a:r>
            <a:endParaRPr lang="cs-CZ" sz="1000" i="0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67" name="Přímá spojovací šipka 166"/>
          <p:cNvCxnSpPr/>
          <p:nvPr/>
        </p:nvCxnSpPr>
        <p:spPr>
          <a:xfrm>
            <a:off x="5508104" y="2996952"/>
            <a:ext cx="0" cy="108012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ovéPole 167"/>
          <p:cNvSpPr txBox="1"/>
          <p:nvPr/>
        </p:nvSpPr>
        <p:spPr>
          <a:xfrm rot="16200000">
            <a:off x="5276981" y="3053861"/>
            <a:ext cx="216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i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endParaRPr lang="cs-CZ" sz="1000" i="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9" name="TextovéPole 168"/>
          <p:cNvSpPr txBox="1"/>
          <p:nvPr/>
        </p:nvSpPr>
        <p:spPr>
          <a:xfrm rot="11682863">
            <a:off x="5101941" y="4835609"/>
            <a:ext cx="338554" cy="57606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1000" i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korelaci</a:t>
            </a:r>
            <a:endParaRPr lang="cs-CZ" sz="1000" i="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70" name="Přímá spojovací šipka 169"/>
          <p:cNvCxnSpPr/>
          <p:nvPr/>
        </p:nvCxnSpPr>
        <p:spPr>
          <a:xfrm>
            <a:off x="5472000" y="4581128"/>
            <a:ext cx="0" cy="108012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ovéPole 170"/>
          <p:cNvSpPr txBox="1"/>
          <p:nvPr/>
        </p:nvSpPr>
        <p:spPr>
          <a:xfrm rot="10800000">
            <a:off x="5385574" y="4797151"/>
            <a:ext cx="338554" cy="7200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1000" i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 shody</a:t>
            </a:r>
            <a:endParaRPr lang="cs-CZ" sz="1000" i="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2" name="Zaoblený obdélník 171"/>
          <p:cNvSpPr/>
          <p:nvPr/>
        </p:nvSpPr>
        <p:spPr>
          <a:xfrm>
            <a:off x="5868144" y="4077072"/>
            <a:ext cx="683992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 chci spočítat?</a:t>
            </a:r>
            <a:endParaRPr lang="cs-CZ" sz="1000" dirty="0"/>
          </a:p>
        </p:txBody>
      </p:sp>
      <p:cxnSp>
        <p:nvCxnSpPr>
          <p:cNvPr id="173" name="Přímá spojovací šipka 172"/>
          <p:cNvCxnSpPr>
            <a:endCxn id="104" idx="0"/>
          </p:cNvCxnSpPr>
          <p:nvPr/>
        </p:nvCxnSpPr>
        <p:spPr>
          <a:xfrm flipH="1">
            <a:off x="5921712" y="4581128"/>
            <a:ext cx="90448" cy="108012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ovéPole 173"/>
          <p:cNvSpPr txBox="1"/>
          <p:nvPr/>
        </p:nvSpPr>
        <p:spPr>
          <a:xfrm rot="299125">
            <a:off x="5707939" y="4776244"/>
            <a:ext cx="338554" cy="57606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1000" i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korelaci</a:t>
            </a:r>
            <a:endParaRPr lang="cs-CZ" sz="1000" i="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77" name="Přímá spojovací šipka 176"/>
          <p:cNvCxnSpPr>
            <a:endCxn id="105" idx="0"/>
          </p:cNvCxnSpPr>
          <p:nvPr/>
        </p:nvCxnSpPr>
        <p:spPr>
          <a:xfrm flipH="1">
            <a:off x="6371528" y="4581128"/>
            <a:ext cx="672" cy="108012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TextovéPole 178"/>
          <p:cNvSpPr txBox="1"/>
          <p:nvPr/>
        </p:nvSpPr>
        <p:spPr>
          <a:xfrm rot="10800000">
            <a:off x="6300192" y="4797151"/>
            <a:ext cx="338554" cy="7200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1000" i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 shody</a:t>
            </a:r>
            <a:endParaRPr lang="cs-CZ" sz="1000" i="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0" name="Zaoblený obdélník 179"/>
          <p:cNvSpPr/>
          <p:nvPr/>
        </p:nvSpPr>
        <p:spPr>
          <a:xfrm>
            <a:off x="5940248" y="3284984"/>
            <a:ext cx="864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Jsou data párová?</a:t>
            </a:r>
            <a:endParaRPr lang="cs-CZ" sz="1000" dirty="0"/>
          </a:p>
        </p:txBody>
      </p:sp>
      <p:sp>
        <p:nvSpPr>
          <p:cNvPr id="181" name="TextovéPole 180"/>
          <p:cNvSpPr txBox="1"/>
          <p:nvPr/>
        </p:nvSpPr>
        <p:spPr>
          <a:xfrm rot="2301422">
            <a:off x="5921229" y="2965399"/>
            <a:ext cx="216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i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endParaRPr lang="cs-CZ" sz="1000" i="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82" name="Přímá spojovací šipka 181"/>
          <p:cNvCxnSpPr/>
          <p:nvPr/>
        </p:nvCxnSpPr>
        <p:spPr>
          <a:xfrm>
            <a:off x="6300192" y="3789040"/>
            <a:ext cx="0" cy="2880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TextovéPole 182"/>
          <p:cNvSpPr txBox="1"/>
          <p:nvPr/>
        </p:nvSpPr>
        <p:spPr>
          <a:xfrm>
            <a:off x="5796136" y="3789040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i="0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ANO</a:t>
            </a:r>
            <a:endParaRPr lang="cs-CZ" sz="1000" i="0" dirty="0">
              <a:solidFill>
                <a:srgbClr val="00B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84" name="Přímá spojovací šipka 183"/>
          <p:cNvCxnSpPr>
            <a:endCxn id="211" idx="0"/>
          </p:cNvCxnSpPr>
          <p:nvPr/>
        </p:nvCxnSpPr>
        <p:spPr>
          <a:xfrm>
            <a:off x="6588224" y="3789040"/>
            <a:ext cx="360040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ovéPole 184"/>
          <p:cNvSpPr txBox="1"/>
          <p:nvPr/>
        </p:nvSpPr>
        <p:spPr>
          <a:xfrm>
            <a:off x="6868321" y="3789040"/>
            <a:ext cx="3679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i="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</a:t>
            </a:r>
            <a:endParaRPr lang="cs-CZ" sz="1000" i="0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86" name="Přímá spojovací šipka 185"/>
          <p:cNvCxnSpPr/>
          <p:nvPr/>
        </p:nvCxnSpPr>
        <p:spPr>
          <a:xfrm>
            <a:off x="5724128" y="2996952"/>
            <a:ext cx="432048" cy="28803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Zaoblený obdélník 186"/>
          <p:cNvSpPr/>
          <p:nvPr/>
        </p:nvSpPr>
        <p:spPr>
          <a:xfrm>
            <a:off x="7380312" y="3284984"/>
            <a:ext cx="864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Jsou data párová?</a:t>
            </a:r>
            <a:endParaRPr lang="cs-CZ" sz="1000" dirty="0"/>
          </a:p>
        </p:txBody>
      </p:sp>
      <p:cxnSp>
        <p:nvCxnSpPr>
          <p:cNvPr id="188" name="Přímá spojovací šipka 187"/>
          <p:cNvCxnSpPr/>
          <p:nvPr/>
        </p:nvCxnSpPr>
        <p:spPr>
          <a:xfrm>
            <a:off x="6012160" y="2996952"/>
            <a:ext cx="1440160" cy="28803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TextovéPole 189"/>
          <p:cNvSpPr txBox="1"/>
          <p:nvPr/>
        </p:nvSpPr>
        <p:spPr>
          <a:xfrm rot="639236">
            <a:off x="6483907" y="2924225"/>
            <a:ext cx="4439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i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více</a:t>
            </a:r>
            <a:endParaRPr lang="cs-CZ" sz="1000" i="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3" name="Zaoblený obdélník 192"/>
          <p:cNvSpPr/>
          <p:nvPr/>
        </p:nvSpPr>
        <p:spPr>
          <a:xfrm>
            <a:off x="7523912" y="5661248"/>
            <a:ext cx="396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Nelze spočítat</a:t>
            </a:r>
            <a:endParaRPr lang="cs-CZ" sz="700" dirty="0"/>
          </a:p>
        </p:txBody>
      </p:sp>
      <p:sp>
        <p:nvSpPr>
          <p:cNvPr id="194" name="Zaoblený obdélník 193"/>
          <p:cNvSpPr/>
          <p:nvPr/>
        </p:nvSpPr>
        <p:spPr>
          <a:xfrm>
            <a:off x="7073528" y="5661248"/>
            <a:ext cx="396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cs-CZ" sz="700" b="0" i="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Mann</a:t>
            </a:r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cs-CZ" sz="700" b="0" i="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Whitney</a:t>
            </a:r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U-test</a:t>
            </a:r>
            <a:endParaRPr lang="cs-CZ" sz="700" dirty="0"/>
          </a:p>
        </p:txBody>
      </p:sp>
      <p:sp>
        <p:nvSpPr>
          <p:cNvPr id="211" name="Zaoblený obdélník 210"/>
          <p:cNvSpPr/>
          <p:nvPr/>
        </p:nvSpPr>
        <p:spPr>
          <a:xfrm>
            <a:off x="6588224" y="4077072"/>
            <a:ext cx="72008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 chci spočítat?</a:t>
            </a:r>
            <a:endParaRPr lang="cs-CZ" sz="1000" dirty="0"/>
          </a:p>
        </p:txBody>
      </p:sp>
      <p:cxnSp>
        <p:nvCxnSpPr>
          <p:cNvPr id="212" name="Přímá spojovací šipka 211"/>
          <p:cNvCxnSpPr/>
          <p:nvPr/>
        </p:nvCxnSpPr>
        <p:spPr>
          <a:xfrm>
            <a:off x="6804248" y="4581128"/>
            <a:ext cx="0" cy="108012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TextovéPole 212"/>
          <p:cNvSpPr txBox="1"/>
          <p:nvPr/>
        </p:nvSpPr>
        <p:spPr>
          <a:xfrm>
            <a:off x="6537702" y="4776244"/>
            <a:ext cx="338554" cy="57606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1000" i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korelaci</a:t>
            </a:r>
            <a:endParaRPr lang="cs-CZ" sz="1000" i="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214" name="Přímá spojovací šipka 213"/>
          <p:cNvCxnSpPr>
            <a:endCxn id="194" idx="0"/>
          </p:cNvCxnSpPr>
          <p:nvPr/>
        </p:nvCxnSpPr>
        <p:spPr>
          <a:xfrm>
            <a:off x="7182312" y="4581128"/>
            <a:ext cx="89216" cy="108012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TextovéPole 214"/>
          <p:cNvSpPr txBox="1"/>
          <p:nvPr/>
        </p:nvSpPr>
        <p:spPr>
          <a:xfrm rot="10561092">
            <a:off x="7161181" y="4753179"/>
            <a:ext cx="338554" cy="7200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1000" i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 shody</a:t>
            </a:r>
            <a:endParaRPr lang="cs-CZ" sz="1000" i="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6" name="Zaoblený obdélník 215"/>
          <p:cNvSpPr/>
          <p:nvPr/>
        </p:nvSpPr>
        <p:spPr>
          <a:xfrm>
            <a:off x="7380312" y="4077072"/>
            <a:ext cx="72008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 chci spočítat?</a:t>
            </a:r>
            <a:endParaRPr lang="cs-CZ" sz="1000" dirty="0"/>
          </a:p>
        </p:txBody>
      </p:sp>
      <p:sp>
        <p:nvSpPr>
          <p:cNvPr id="217" name="Zaoblený obdélník 216"/>
          <p:cNvSpPr/>
          <p:nvPr/>
        </p:nvSpPr>
        <p:spPr>
          <a:xfrm>
            <a:off x="8172400" y="4077072"/>
            <a:ext cx="72008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 chci spočítat?</a:t>
            </a:r>
            <a:endParaRPr lang="cs-CZ" sz="1000" dirty="0"/>
          </a:p>
        </p:txBody>
      </p:sp>
      <p:cxnSp>
        <p:nvCxnSpPr>
          <p:cNvPr id="219" name="Přímá spojovací šipka 218"/>
          <p:cNvCxnSpPr/>
          <p:nvPr/>
        </p:nvCxnSpPr>
        <p:spPr>
          <a:xfrm>
            <a:off x="7740351" y="3789041"/>
            <a:ext cx="0" cy="2880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TextovéPole 219"/>
          <p:cNvSpPr txBox="1"/>
          <p:nvPr/>
        </p:nvSpPr>
        <p:spPr>
          <a:xfrm>
            <a:off x="7236295" y="3789041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i="0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ANO</a:t>
            </a:r>
            <a:endParaRPr lang="cs-CZ" sz="1000" i="0" dirty="0">
              <a:solidFill>
                <a:srgbClr val="00B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221" name="Přímá spojovací šipka 220"/>
          <p:cNvCxnSpPr/>
          <p:nvPr/>
        </p:nvCxnSpPr>
        <p:spPr>
          <a:xfrm>
            <a:off x="8028383" y="3789041"/>
            <a:ext cx="432048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TextovéPole 221"/>
          <p:cNvSpPr txBox="1"/>
          <p:nvPr/>
        </p:nvSpPr>
        <p:spPr>
          <a:xfrm>
            <a:off x="8316416" y="3758843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i="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</a:t>
            </a:r>
            <a:endParaRPr lang="cs-CZ" sz="1000" i="0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224" name="Přímá spojovací šipka 223"/>
          <p:cNvCxnSpPr/>
          <p:nvPr/>
        </p:nvCxnSpPr>
        <p:spPr>
          <a:xfrm flipH="1">
            <a:off x="8172400" y="4581128"/>
            <a:ext cx="306056" cy="108012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Přímá spojovací šipka 224"/>
          <p:cNvCxnSpPr/>
          <p:nvPr/>
        </p:nvCxnSpPr>
        <p:spPr>
          <a:xfrm>
            <a:off x="7866400" y="4581128"/>
            <a:ext cx="306000" cy="108012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Přímá spojovací šipka 226"/>
          <p:cNvCxnSpPr/>
          <p:nvPr/>
        </p:nvCxnSpPr>
        <p:spPr>
          <a:xfrm>
            <a:off x="8604448" y="4581128"/>
            <a:ext cx="0" cy="108012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TextovéPole 227"/>
          <p:cNvSpPr txBox="1"/>
          <p:nvPr/>
        </p:nvSpPr>
        <p:spPr>
          <a:xfrm rot="10800000">
            <a:off x="8532440" y="4797152"/>
            <a:ext cx="338554" cy="57606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1000" i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korelaci</a:t>
            </a:r>
            <a:endParaRPr lang="cs-CZ" sz="1000" i="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229" name="Přímá spojovací šipka 228"/>
          <p:cNvCxnSpPr/>
          <p:nvPr/>
        </p:nvCxnSpPr>
        <p:spPr>
          <a:xfrm>
            <a:off x="7740352" y="4581128"/>
            <a:ext cx="0" cy="108012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TextovéPole 229"/>
          <p:cNvSpPr txBox="1"/>
          <p:nvPr/>
        </p:nvSpPr>
        <p:spPr>
          <a:xfrm>
            <a:off x="7452320" y="4797152"/>
            <a:ext cx="338554" cy="57606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1000" i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korelaci</a:t>
            </a:r>
            <a:endParaRPr lang="cs-CZ" sz="1000" i="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4" name="TextovéPole 243"/>
          <p:cNvSpPr txBox="1"/>
          <p:nvPr/>
        </p:nvSpPr>
        <p:spPr>
          <a:xfrm rot="5400000">
            <a:off x="7949840" y="4527269"/>
            <a:ext cx="492443" cy="47937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cs-CZ" sz="1000" i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 shody</a:t>
            </a:r>
            <a:endParaRPr lang="cs-CZ" sz="1000" i="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246" name="Přímá spojovací šipka 245"/>
          <p:cNvCxnSpPr/>
          <p:nvPr/>
        </p:nvCxnSpPr>
        <p:spPr>
          <a:xfrm>
            <a:off x="539552" y="1124744"/>
            <a:ext cx="216024" cy="57606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ovéPole 156"/>
          <p:cNvSpPr txBox="1"/>
          <p:nvPr/>
        </p:nvSpPr>
        <p:spPr>
          <a:xfrm>
            <a:off x="2627784" y="2494637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>
                    <a:lumMod val="95000"/>
                  </a:schemeClr>
                </a:solidFill>
              </a:rPr>
              <a:t>Parametrické testy</a:t>
            </a:r>
            <a:endParaRPr lang="cs-CZ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1" name="Zaoblený obdélníkový popisek 160"/>
          <p:cNvSpPr/>
          <p:nvPr/>
        </p:nvSpPr>
        <p:spPr>
          <a:xfrm>
            <a:off x="1547664" y="2348880"/>
            <a:ext cx="1080120" cy="432048"/>
          </a:xfrm>
          <a:prstGeom prst="wedgeRoundRectCallout">
            <a:avLst>
              <a:gd name="adj1" fmla="val -69602"/>
              <a:gd name="adj2" fmla="val -107671"/>
              <a:gd name="adj3" fmla="val 16667"/>
            </a:avLst>
          </a:prstGeom>
          <a:solidFill>
            <a:srgbClr val="F78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sz="800" i="0" dirty="0" err="1" smtClean="0">
                <a:solidFill>
                  <a:schemeClr val="bg1"/>
                </a:solidFill>
              </a:rPr>
              <a:t>Kolomogorovův</a:t>
            </a:r>
            <a:r>
              <a:rPr lang="cs-CZ" sz="800" i="0" dirty="0" smtClean="0">
                <a:solidFill>
                  <a:schemeClr val="bg1"/>
                </a:solidFill>
              </a:rPr>
              <a:t>-</a:t>
            </a:r>
            <a:r>
              <a:rPr lang="cs-CZ" sz="800" i="0" dirty="0" err="1" smtClean="0">
                <a:solidFill>
                  <a:schemeClr val="bg1"/>
                </a:solidFill>
              </a:rPr>
              <a:t>Smirnovův</a:t>
            </a:r>
            <a:r>
              <a:rPr lang="cs-CZ" sz="800" i="0" dirty="0" smtClean="0">
                <a:solidFill>
                  <a:schemeClr val="bg1"/>
                </a:solidFill>
              </a:rPr>
              <a:t> test</a:t>
            </a:r>
          </a:p>
          <a:p>
            <a:pPr algn="ctr"/>
            <a:r>
              <a:rPr lang="cs-CZ" sz="800" i="0" dirty="0" err="1" smtClean="0">
                <a:solidFill>
                  <a:schemeClr val="bg1"/>
                </a:solidFill>
              </a:rPr>
              <a:t>Shapiro</a:t>
            </a:r>
            <a:r>
              <a:rPr lang="cs-CZ" sz="800" i="0" dirty="0" smtClean="0">
                <a:solidFill>
                  <a:schemeClr val="bg1"/>
                </a:solidFill>
              </a:rPr>
              <a:t>-</a:t>
            </a:r>
            <a:r>
              <a:rPr lang="cs-CZ" sz="800" i="0" dirty="0" err="1" smtClean="0">
                <a:solidFill>
                  <a:schemeClr val="bg1"/>
                </a:solidFill>
              </a:rPr>
              <a:t>Wilkův</a:t>
            </a:r>
            <a:r>
              <a:rPr lang="cs-CZ" sz="800" i="0" dirty="0" smtClean="0">
                <a:solidFill>
                  <a:schemeClr val="bg1"/>
                </a:solidFill>
              </a:rPr>
              <a:t> test</a:t>
            </a:r>
            <a:endParaRPr lang="cs-CZ" sz="800" i="0" dirty="0">
              <a:solidFill>
                <a:schemeClr val="bg1"/>
              </a:solidFill>
            </a:endParaRPr>
          </a:p>
        </p:txBody>
      </p:sp>
      <p:sp>
        <p:nvSpPr>
          <p:cNvPr id="162" name="Zaoblený obdélníkový popisek 161"/>
          <p:cNvSpPr/>
          <p:nvPr/>
        </p:nvSpPr>
        <p:spPr>
          <a:xfrm>
            <a:off x="3203848" y="5085184"/>
            <a:ext cx="360040" cy="144016"/>
          </a:xfrm>
          <a:prstGeom prst="wedgeRoundRectCallout">
            <a:avLst>
              <a:gd name="adj1" fmla="val -98753"/>
              <a:gd name="adj2" fmla="val 93991"/>
              <a:gd name="adj3" fmla="val 16667"/>
            </a:avLst>
          </a:prstGeom>
          <a:solidFill>
            <a:srgbClr val="F78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sz="800" i="0" dirty="0" smtClean="0">
                <a:solidFill>
                  <a:schemeClr val="bg1"/>
                </a:solidFill>
              </a:rPr>
              <a:t>F test</a:t>
            </a:r>
            <a:endParaRPr lang="cs-CZ" sz="800" i="0" dirty="0">
              <a:solidFill>
                <a:schemeClr val="bg1"/>
              </a:solidFill>
            </a:endParaRPr>
          </a:p>
        </p:txBody>
      </p:sp>
      <p:sp>
        <p:nvSpPr>
          <p:cNvPr id="165" name="Zaoblený obdélníkový popisek 164"/>
          <p:cNvSpPr/>
          <p:nvPr/>
        </p:nvSpPr>
        <p:spPr>
          <a:xfrm>
            <a:off x="3203848" y="4653136"/>
            <a:ext cx="504056" cy="288032"/>
          </a:xfrm>
          <a:prstGeom prst="wedgeRoundRectCallout">
            <a:avLst>
              <a:gd name="adj1" fmla="val 130747"/>
              <a:gd name="adj2" fmla="val 46071"/>
              <a:gd name="adj3" fmla="val 16667"/>
            </a:avLst>
          </a:prstGeom>
          <a:solidFill>
            <a:srgbClr val="F78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sz="800" i="0" dirty="0" err="1" smtClean="0">
                <a:solidFill>
                  <a:schemeClr val="bg1"/>
                </a:solidFill>
              </a:rPr>
              <a:t>Levenův</a:t>
            </a:r>
            <a:r>
              <a:rPr lang="cs-CZ" sz="800" i="0" dirty="0" smtClean="0">
                <a:solidFill>
                  <a:schemeClr val="bg1"/>
                </a:solidFill>
              </a:rPr>
              <a:t> test</a:t>
            </a:r>
            <a:endParaRPr lang="cs-CZ" sz="800" i="0" dirty="0">
              <a:solidFill>
                <a:schemeClr val="bg1"/>
              </a:solidFill>
            </a:endParaRPr>
          </a:p>
        </p:txBody>
      </p:sp>
      <p:sp>
        <p:nvSpPr>
          <p:cNvPr id="138" name="Zaoblený obdélník 137"/>
          <p:cNvSpPr/>
          <p:nvPr/>
        </p:nvSpPr>
        <p:spPr>
          <a:xfrm>
            <a:off x="3635896" y="4077072"/>
            <a:ext cx="683992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 chci spočítat?</a:t>
            </a:r>
            <a:endParaRPr lang="cs-CZ" sz="1000" dirty="0"/>
          </a:p>
        </p:txBody>
      </p:sp>
      <p:sp>
        <p:nvSpPr>
          <p:cNvPr id="145" name="TextovéPole 144"/>
          <p:cNvSpPr txBox="1"/>
          <p:nvPr/>
        </p:nvSpPr>
        <p:spPr>
          <a:xfrm rot="502825">
            <a:off x="3532052" y="4797152"/>
            <a:ext cx="338554" cy="57606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1000" i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korelaci</a:t>
            </a:r>
            <a:endParaRPr lang="cs-CZ" sz="1000" i="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5" name="Zaoblený obdélníkový popisek 174"/>
          <p:cNvSpPr/>
          <p:nvPr/>
        </p:nvSpPr>
        <p:spPr>
          <a:xfrm>
            <a:off x="3635896" y="1556792"/>
            <a:ext cx="432048" cy="288032"/>
          </a:xfrm>
          <a:prstGeom prst="wedgeRoundRectCallout">
            <a:avLst>
              <a:gd name="adj1" fmla="val -156655"/>
              <a:gd name="adj2" fmla="val 72026"/>
              <a:gd name="adj3" fmla="val 16667"/>
            </a:avLst>
          </a:prstGeom>
          <a:solidFill>
            <a:srgbClr val="F78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sz="800" i="0" dirty="0" smtClean="0">
                <a:solidFill>
                  <a:schemeClr val="bg1"/>
                </a:solidFill>
              </a:rPr>
              <a:t>log</a:t>
            </a:r>
          </a:p>
          <a:p>
            <a:pPr algn="ctr"/>
            <a:r>
              <a:rPr lang="cs-CZ" sz="800" i="0" dirty="0" err="1" smtClean="0">
                <a:solidFill>
                  <a:schemeClr val="bg1"/>
                </a:solidFill>
              </a:rPr>
              <a:t>arcsin</a:t>
            </a:r>
            <a:endParaRPr lang="cs-CZ" sz="800" i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dirty="0" smtClean="0"/>
              <a:t>Statistické testování – základní pojmy</a:t>
            </a:r>
          </a:p>
        </p:txBody>
      </p:sp>
      <p:sp>
        <p:nvSpPr>
          <p:cNvPr id="1029" name="Text Box 3"/>
          <p:cNvSpPr txBox="1">
            <a:spLocks noChangeArrowheads="1"/>
          </p:cNvSpPr>
          <p:nvPr/>
        </p:nvSpPr>
        <p:spPr bwMode="auto">
          <a:xfrm>
            <a:off x="1057275" y="1422400"/>
            <a:ext cx="4089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dirty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Nulová hypotéza </a:t>
            </a:r>
            <a:r>
              <a:rPr lang="cs-CZ" sz="2000" b="1" dirty="0" smtClean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H</a:t>
            </a:r>
            <a:r>
              <a:rPr lang="cs-CZ" sz="2000" b="1" baseline="-25000" dirty="0" smtClean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0</a:t>
            </a:r>
            <a:endParaRPr lang="cs-CZ" sz="2000" b="1" baseline="-25000" dirty="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030" name="AutoShape 4"/>
          <p:cNvSpPr>
            <a:spLocks noChangeArrowheads="1"/>
          </p:cNvSpPr>
          <p:nvPr/>
        </p:nvSpPr>
        <p:spPr bwMode="auto">
          <a:xfrm>
            <a:off x="523875" y="1527175"/>
            <a:ext cx="390525" cy="285750"/>
          </a:xfrm>
          <a:prstGeom prst="chevron">
            <a:avLst>
              <a:gd name="adj" fmla="val 34167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4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031" name="Text Box 5"/>
          <p:cNvSpPr txBox="1">
            <a:spLocks noChangeArrowheads="1"/>
          </p:cNvSpPr>
          <p:nvPr/>
        </p:nvSpPr>
        <p:spPr bwMode="auto">
          <a:xfrm>
            <a:off x="1057275" y="1997075"/>
            <a:ext cx="4089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prstClr val="black"/>
                </a:solidFill>
                <a:latin typeface="Verdana" pitchFamily="34" charset="0"/>
                <a:cs typeface="Arial" charset="0"/>
              </a:rPr>
              <a:t>Alternativní hypotéza H</a:t>
            </a:r>
            <a:r>
              <a:rPr lang="cs-CZ" sz="2000" b="1" baseline="-25000">
                <a:solidFill>
                  <a:prstClr val="black"/>
                </a:solidFill>
                <a:latin typeface="Verdana" pitchFamily="34" charset="0"/>
                <a:cs typeface="Arial" charset="0"/>
              </a:rPr>
              <a:t>A</a:t>
            </a:r>
          </a:p>
        </p:txBody>
      </p:sp>
      <p:sp>
        <p:nvSpPr>
          <p:cNvPr id="1032" name="AutoShape 6"/>
          <p:cNvSpPr>
            <a:spLocks noChangeArrowheads="1"/>
          </p:cNvSpPr>
          <p:nvPr/>
        </p:nvSpPr>
        <p:spPr bwMode="auto">
          <a:xfrm>
            <a:off x="523875" y="2111375"/>
            <a:ext cx="390525" cy="285750"/>
          </a:xfrm>
          <a:prstGeom prst="chevron">
            <a:avLst>
              <a:gd name="adj" fmla="val 34167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4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033" name="Text Box 7"/>
          <p:cNvSpPr txBox="1">
            <a:spLocks noChangeArrowheads="1"/>
          </p:cNvSpPr>
          <p:nvPr/>
        </p:nvSpPr>
        <p:spPr bwMode="auto">
          <a:xfrm>
            <a:off x="1066800" y="2573338"/>
            <a:ext cx="3571875" cy="495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prstClr val="black"/>
                </a:solidFill>
                <a:latin typeface="Verdana" pitchFamily="34" charset="0"/>
                <a:cs typeface="Arial" charset="0"/>
              </a:rPr>
              <a:t>Testová statistika</a:t>
            </a:r>
          </a:p>
        </p:txBody>
      </p:sp>
      <p:sp>
        <p:nvSpPr>
          <p:cNvPr id="1034" name="AutoShape 8"/>
          <p:cNvSpPr>
            <a:spLocks noChangeArrowheads="1"/>
          </p:cNvSpPr>
          <p:nvPr/>
        </p:nvSpPr>
        <p:spPr bwMode="auto">
          <a:xfrm>
            <a:off x="523875" y="2668588"/>
            <a:ext cx="390525" cy="285750"/>
          </a:xfrm>
          <a:prstGeom prst="chevron">
            <a:avLst>
              <a:gd name="adj" fmla="val 34167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4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035" name="Text Box 9"/>
          <p:cNvSpPr txBox="1">
            <a:spLocks noChangeArrowheads="1"/>
          </p:cNvSpPr>
          <p:nvPr/>
        </p:nvSpPr>
        <p:spPr bwMode="auto">
          <a:xfrm>
            <a:off x="1057275" y="4221163"/>
            <a:ext cx="5386388" cy="552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prstClr val="black"/>
                </a:solidFill>
                <a:latin typeface="Verdana" pitchFamily="34" charset="0"/>
                <a:cs typeface="Arial" charset="0"/>
              </a:rPr>
              <a:t>Kritický obor testové statistiky</a:t>
            </a:r>
          </a:p>
        </p:txBody>
      </p:sp>
      <p:sp>
        <p:nvSpPr>
          <p:cNvPr id="1036" name="AutoShape 10"/>
          <p:cNvSpPr>
            <a:spLocks noChangeArrowheads="1"/>
          </p:cNvSpPr>
          <p:nvPr/>
        </p:nvSpPr>
        <p:spPr bwMode="auto">
          <a:xfrm>
            <a:off x="523875" y="4364038"/>
            <a:ext cx="390525" cy="285750"/>
          </a:xfrm>
          <a:prstGeom prst="chevron">
            <a:avLst>
              <a:gd name="adj" fmla="val 34167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4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476375" y="4886325"/>
            <a:ext cx="3467100" cy="1371600"/>
            <a:chOff x="3192" y="1920"/>
            <a:chExt cx="2184" cy="864"/>
          </a:xfrm>
        </p:grpSpPr>
        <p:graphicFrame>
          <p:nvGraphicFramePr>
            <p:cNvPr id="1026" name="Object 12"/>
            <p:cNvGraphicFramePr>
              <a:graphicFrameLocks noChangeAspect="1"/>
            </p:cNvGraphicFramePr>
            <p:nvPr/>
          </p:nvGraphicFramePr>
          <p:xfrm>
            <a:off x="3222" y="1920"/>
            <a:ext cx="2154" cy="636"/>
          </p:xfrm>
          <a:graphic>
            <a:graphicData uri="http://schemas.openxmlformats.org/presentationml/2006/ole">
              <p:oleObj spid="_x0000_s2050" name="Graf" r:id="rId4" imgW="4038840" imgH="1023840" progId="Excel.Sheet.8">
                <p:embed/>
              </p:oleObj>
            </a:graphicData>
          </a:graphic>
        </p:graphicFrame>
        <p:sp>
          <p:nvSpPr>
            <p:cNvPr id="1053" name="Line 13"/>
            <p:cNvSpPr>
              <a:spLocks noChangeShapeType="1"/>
            </p:cNvSpPr>
            <p:nvPr/>
          </p:nvSpPr>
          <p:spPr bwMode="auto">
            <a:xfrm flipV="1">
              <a:off x="3198" y="1944"/>
              <a:ext cx="0" cy="61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4" name="Line 14"/>
            <p:cNvSpPr>
              <a:spLocks noChangeShapeType="1"/>
            </p:cNvSpPr>
            <p:nvPr/>
          </p:nvSpPr>
          <p:spPr bwMode="auto">
            <a:xfrm>
              <a:off x="3192" y="2556"/>
              <a:ext cx="211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5" name="Line 15"/>
            <p:cNvSpPr>
              <a:spLocks noChangeShapeType="1"/>
            </p:cNvSpPr>
            <p:nvPr/>
          </p:nvSpPr>
          <p:spPr bwMode="auto">
            <a:xfrm>
              <a:off x="4206" y="2532"/>
              <a:ext cx="0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6" name="Rectangle 16"/>
            <p:cNvSpPr>
              <a:spLocks noChangeArrowheads="1"/>
            </p:cNvSpPr>
            <p:nvPr/>
          </p:nvSpPr>
          <p:spPr bwMode="auto">
            <a:xfrm>
              <a:off x="4080" y="2568"/>
              <a:ext cx="26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2400">
                  <a:solidFill>
                    <a:prstClr val="black"/>
                  </a:solidFill>
                  <a:latin typeface="Verdana" pitchFamily="34" charset="0"/>
                  <a:cs typeface="Arial" charset="0"/>
                </a:rPr>
                <a:t>0</a:t>
              </a:r>
            </a:p>
          </p:txBody>
        </p:sp>
        <p:sp>
          <p:nvSpPr>
            <p:cNvPr id="1057" name="Rectangle 17"/>
            <p:cNvSpPr>
              <a:spLocks noChangeArrowheads="1"/>
            </p:cNvSpPr>
            <p:nvPr/>
          </p:nvSpPr>
          <p:spPr bwMode="auto">
            <a:xfrm>
              <a:off x="5064" y="2556"/>
              <a:ext cx="26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2400">
                  <a:solidFill>
                    <a:prstClr val="black"/>
                  </a:solidFill>
                  <a:latin typeface="Verdana" pitchFamily="34" charset="0"/>
                  <a:cs typeface="Arial" charset="0"/>
                </a:rPr>
                <a:t>T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-36513" y="3286125"/>
            <a:ext cx="7011988" cy="863600"/>
            <a:chOff x="1185" y="1389"/>
            <a:chExt cx="4417" cy="544"/>
          </a:xfrm>
        </p:grpSpPr>
        <p:sp>
          <p:nvSpPr>
            <p:cNvPr id="1049" name="Line 19"/>
            <p:cNvSpPr>
              <a:spLocks noChangeShapeType="1"/>
            </p:cNvSpPr>
            <p:nvPr/>
          </p:nvSpPr>
          <p:spPr bwMode="auto">
            <a:xfrm>
              <a:off x="3084" y="1661"/>
              <a:ext cx="24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0" name="Text Box 20"/>
            <p:cNvSpPr txBox="1">
              <a:spLocks noChangeArrowheads="1"/>
            </p:cNvSpPr>
            <p:nvPr/>
          </p:nvSpPr>
          <p:spPr bwMode="auto">
            <a:xfrm>
              <a:off x="3061" y="1389"/>
              <a:ext cx="2541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8C8C8C"/>
              </a:prstShdw>
            </a:effectLst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200" b="1">
                  <a:solidFill>
                    <a:prstClr val="black"/>
                  </a:solidFill>
                  <a:latin typeface="Verdana" pitchFamily="34" charset="0"/>
                  <a:cs typeface="Arial" charset="0"/>
                </a:rPr>
                <a:t>Pozorovaná hodnota – Očekávaná hodnota</a:t>
              </a:r>
            </a:p>
          </p:txBody>
        </p:sp>
        <p:sp>
          <p:nvSpPr>
            <p:cNvPr id="1051" name="Text Box 21"/>
            <p:cNvSpPr txBox="1">
              <a:spLocks noChangeArrowheads="1"/>
            </p:cNvSpPr>
            <p:nvPr/>
          </p:nvSpPr>
          <p:spPr bwMode="auto">
            <a:xfrm>
              <a:off x="3061" y="1679"/>
              <a:ext cx="2541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8C8C8C"/>
              </a:prstShdw>
            </a:effectLst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200" b="1">
                  <a:solidFill>
                    <a:prstClr val="black"/>
                  </a:solidFill>
                  <a:latin typeface="Verdana" pitchFamily="34" charset="0"/>
                  <a:cs typeface="Arial" charset="0"/>
                </a:rPr>
                <a:t>Variabilita dat</a:t>
              </a:r>
            </a:p>
          </p:txBody>
        </p:sp>
        <p:sp>
          <p:nvSpPr>
            <p:cNvPr id="1052" name="Text Box 22"/>
            <p:cNvSpPr txBox="1">
              <a:spLocks noChangeArrowheads="1"/>
            </p:cNvSpPr>
            <p:nvPr/>
          </p:nvSpPr>
          <p:spPr bwMode="auto">
            <a:xfrm>
              <a:off x="1185" y="1495"/>
              <a:ext cx="2250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600" b="1">
                  <a:solidFill>
                    <a:prstClr val="black"/>
                  </a:solidFill>
                  <a:latin typeface="Verdana" pitchFamily="34" charset="0"/>
                  <a:cs typeface="Arial" charset="0"/>
                </a:rPr>
                <a:t>Testová statistika =</a:t>
              </a:r>
            </a:p>
          </p:txBody>
        </p:sp>
      </p:grpSp>
      <p:sp>
        <p:nvSpPr>
          <p:cNvPr id="1039" name="Text Box 23"/>
          <p:cNvSpPr txBox="1">
            <a:spLocks noChangeArrowheads="1"/>
          </p:cNvSpPr>
          <p:nvPr/>
        </p:nvSpPr>
        <p:spPr bwMode="auto">
          <a:xfrm>
            <a:off x="4946650" y="1420813"/>
            <a:ext cx="4089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dirty="0" smtClean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H</a:t>
            </a:r>
            <a:r>
              <a:rPr lang="cs-CZ" sz="1400" baseline="-25000" dirty="0" smtClean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0</a:t>
            </a:r>
            <a:r>
              <a:rPr lang="cs-CZ" sz="1400" dirty="0" smtClean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: </a:t>
            </a:r>
            <a:r>
              <a:rPr lang="cs-CZ" sz="1400" dirty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sledovaný efekt je nulový</a:t>
            </a:r>
            <a:endParaRPr lang="cs-CZ" sz="1400" baseline="-25000" dirty="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040" name="Text Box 24"/>
          <p:cNvSpPr txBox="1">
            <a:spLocks noChangeArrowheads="1"/>
          </p:cNvSpPr>
          <p:nvPr/>
        </p:nvSpPr>
        <p:spPr bwMode="auto">
          <a:xfrm>
            <a:off x="4946650" y="1995488"/>
            <a:ext cx="41973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>
                <a:solidFill>
                  <a:prstClr val="black"/>
                </a:solidFill>
                <a:latin typeface="Verdana" pitchFamily="34" charset="0"/>
                <a:cs typeface="Arial" charset="0"/>
              </a:rPr>
              <a:t>H</a:t>
            </a:r>
            <a:r>
              <a:rPr lang="cs-CZ" sz="1400" baseline="-25000">
                <a:solidFill>
                  <a:prstClr val="black"/>
                </a:solidFill>
                <a:latin typeface="Verdana" pitchFamily="34" charset="0"/>
                <a:cs typeface="Arial" charset="0"/>
              </a:rPr>
              <a:t>A</a:t>
            </a:r>
            <a:r>
              <a:rPr lang="cs-CZ" sz="1400">
                <a:solidFill>
                  <a:prstClr val="black"/>
                </a:solidFill>
                <a:latin typeface="Verdana" pitchFamily="34" charset="0"/>
                <a:cs typeface="Arial" charset="0"/>
              </a:rPr>
              <a:t>: sledovaný efekt je různý mezi skupinami</a:t>
            </a:r>
            <a:endParaRPr lang="cs-CZ" sz="1400" baseline="-250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041" name="Line 25"/>
          <p:cNvSpPr>
            <a:spLocks noChangeShapeType="1"/>
          </p:cNvSpPr>
          <p:nvPr/>
        </p:nvSpPr>
        <p:spPr bwMode="auto">
          <a:xfrm>
            <a:off x="4211638" y="5575300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42" name="Line 27"/>
          <p:cNvSpPr>
            <a:spLocks noChangeShapeType="1"/>
          </p:cNvSpPr>
          <p:nvPr/>
        </p:nvSpPr>
        <p:spPr bwMode="auto">
          <a:xfrm>
            <a:off x="4211638" y="5838825"/>
            <a:ext cx="288925" cy="0"/>
          </a:xfrm>
          <a:prstGeom prst="line">
            <a:avLst/>
          </a:prstGeom>
          <a:noFill/>
          <a:ln w="1143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43" name="Line 28"/>
          <p:cNvSpPr>
            <a:spLocks noChangeShapeType="1"/>
          </p:cNvSpPr>
          <p:nvPr/>
        </p:nvSpPr>
        <p:spPr bwMode="auto">
          <a:xfrm>
            <a:off x="4427538" y="5854700"/>
            <a:ext cx="288925" cy="0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44" name="Line 29"/>
          <p:cNvSpPr>
            <a:spLocks noChangeShapeType="1"/>
          </p:cNvSpPr>
          <p:nvPr/>
        </p:nvSpPr>
        <p:spPr bwMode="auto">
          <a:xfrm>
            <a:off x="4643438" y="5854700"/>
            <a:ext cx="288925" cy="0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45" name="Line 30"/>
          <p:cNvSpPr>
            <a:spLocks noChangeShapeType="1"/>
          </p:cNvSpPr>
          <p:nvPr/>
        </p:nvSpPr>
        <p:spPr bwMode="auto">
          <a:xfrm>
            <a:off x="4251325" y="5822950"/>
            <a:ext cx="288925" cy="0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46" name="Text Box 32"/>
          <p:cNvSpPr txBox="1">
            <a:spLocks noChangeArrowheads="1"/>
          </p:cNvSpPr>
          <p:nvPr/>
        </p:nvSpPr>
        <p:spPr bwMode="auto">
          <a:xfrm>
            <a:off x="6905625" y="3582988"/>
            <a:ext cx="17700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prstClr val="black"/>
                </a:solidFill>
                <a:latin typeface="Verdana" pitchFamily="34" charset="0"/>
                <a:cs typeface="Arial" charset="0"/>
              </a:rPr>
              <a:t>*   Velikost vzorku</a:t>
            </a:r>
          </a:p>
        </p:txBody>
      </p:sp>
      <p:sp>
        <p:nvSpPr>
          <p:cNvPr id="1047" name="Rectangle 33"/>
          <p:cNvSpPr>
            <a:spLocks noChangeArrowheads="1"/>
          </p:cNvSpPr>
          <p:nvPr/>
        </p:nvSpPr>
        <p:spPr bwMode="auto">
          <a:xfrm>
            <a:off x="5795963" y="4383088"/>
            <a:ext cx="3097212" cy="1800225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>
                <a:solidFill>
                  <a:srgbClr val="00A3D6"/>
                </a:solidFill>
                <a:latin typeface="Verdana" pitchFamily="34" charset="0"/>
                <a:cs typeface="Arial" charset="0"/>
              </a:rPr>
              <a:t>Statistické testování odpovídá na otázku zda je pozorovaný rozdíl náhodný či nikoliv</a:t>
            </a:r>
            <a:r>
              <a:rPr lang="en-US" sz="1600" b="1">
                <a:solidFill>
                  <a:srgbClr val="00A3D6"/>
                </a:solidFill>
                <a:latin typeface="Verdana" pitchFamily="34" charset="0"/>
                <a:cs typeface="Arial" charset="0"/>
              </a:rPr>
              <a:t>.</a:t>
            </a:r>
            <a:r>
              <a:rPr lang="cs-CZ" sz="1600" b="1">
                <a:solidFill>
                  <a:srgbClr val="00A3D6"/>
                </a:solidFill>
                <a:latin typeface="Verdana" pitchFamily="34" charset="0"/>
                <a:cs typeface="Arial" charset="0"/>
              </a:rPr>
              <a:t> K odpovědi na otázku je využit statistický model – testová statistika. </a:t>
            </a:r>
            <a:endParaRPr lang="en-US" sz="1600">
              <a:solidFill>
                <a:srgbClr val="00A3D6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048" name="Freeform 34"/>
          <p:cNvSpPr>
            <a:spLocks/>
          </p:cNvSpPr>
          <p:nvPr/>
        </p:nvSpPr>
        <p:spPr bwMode="auto">
          <a:xfrm>
            <a:off x="7077075" y="3527425"/>
            <a:ext cx="1465263" cy="280988"/>
          </a:xfrm>
          <a:custGeom>
            <a:avLst/>
            <a:gdLst>
              <a:gd name="T0" fmla="*/ 0 w 923"/>
              <a:gd name="T1" fmla="*/ 2147483647 h 177"/>
              <a:gd name="T2" fmla="*/ 2147483647 w 923"/>
              <a:gd name="T3" fmla="*/ 2147483647 h 177"/>
              <a:gd name="T4" fmla="*/ 2147483647 w 923"/>
              <a:gd name="T5" fmla="*/ 2147483647 h 177"/>
              <a:gd name="T6" fmla="*/ 2147483647 w 923"/>
              <a:gd name="T7" fmla="*/ 0 h 177"/>
              <a:gd name="T8" fmla="*/ 2147483647 w 923"/>
              <a:gd name="T9" fmla="*/ 0 h 1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23"/>
              <a:gd name="T16" fmla="*/ 0 h 177"/>
              <a:gd name="T17" fmla="*/ 923 w 923"/>
              <a:gd name="T18" fmla="*/ 177 h 1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23" h="177">
                <a:moveTo>
                  <a:pt x="0" y="49"/>
                </a:moveTo>
                <a:lnTo>
                  <a:pt x="34" y="60"/>
                </a:lnTo>
                <a:lnTo>
                  <a:pt x="76" y="177"/>
                </a:lnTo>
                <a:lnTo>
                  <a:pt x="76" y="0"/>
                </a:lnTo>
                <a:lnTo>
                  <a:pt x="923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P-hodnota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2" pitchFamily="18" charset="2"/>
              <a:buNone/>
              <a:defRPr/>
            </a:pPr>
            <a:r>
              <a:rPr lang="cs-CZ" sz="2000" dirty="0" smtClean="0"/>
              <a:t>Významnost hypotézy hodnotíme dle získané tzv.  p-hodnoty, která vyjadřuje pravděpodobnost, s jakou číselné realizace výběru podporují H</a:t>
            </a:r>
            <a:r>
              <a:rPr lang="cs-CZ" sz="2000" baseline="-25000" dirty="0" smtClean="0"/>
              <a:t>0</a:t>
            </a:r>
            <a:r>
              <a:rPr lang="cs-CZ" sz="2000" dirty="0" smtClean="0"/>
              <a:t>, je-li pravdivá.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cs-CZ" sz="2000" dirty="0" smtClean="0"/>
              <a:t>P-hodnotu porovnáme s </a:t>
            </a:r>
            <a:r>
              <a:rPr lang="el-GR" sz="2000" dirty="0" smtClean="0"/>
              <a:t>α (</a:t>
            </a:r>
            <a:r>
              <a:rPr lang="cs-CZ" sz="2000" dirty="0" smtClean="0"/>
              <a:t>hladina významnosti, stanovujeme ji na </a:t>
            </a:r>
            <a:r>
              <a:rPr lang="cs-CZ" sz="2000" b="1" dirty="0" smtClean="0">
                <a:solidFill>
                  <a:schemeClr val="accent1"/>
                </a:solidFill>
              </a:rPr>
              <a:t>0,05</a:t>
            </a:r>
            <a:r>
              <a:rPr lang="cs-CZ" sz="2000" dirty="0" smtClean="0"/>
              <a:t>, tzn., že připouštíme 5 % chybu testu, tedy, že zamítneme H</a:t>
            </a:r>
            <a:r>
              <a:rPr lang="cs-CZ" sz="2000" baseline="-25000" dirty="0" smtClean="0"/>
              <a:t>0</a:t>
            </a:r>
            <a:r>
              <a:rPr lang="cs-CZ" sz="2000" dirty="0" smtClean="0"/>
              <a:t>, ačkoliv ve skutečnosti platí).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cs-CZ" sz="2000" dirty="0" smtClean="0"/>
              <a:t>P-hodnotu získáme při testování hypotéz ve statistickém softwaru.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cs-CZ" sz="2000" dirty="0" smtClean="0"/>
          </a:p>
          <a:p>
            <a:pPr>
              <a:defRPr/>
            </a:pPr>
            <a:r>
              <a:rPr lang="cs-CZ" sz="2000" dirty="0" smtClean="0"/>
              <a:t>Je-li </a:t>
            </a:r>
            <a:r>
              <a:rPr lang="cs-CZ" sz="2000" b="1" dirty="0" smtClean="0">
                <a:solidFill>
                  <a:schemeClr val="accent1"/>
                </a:solidFill>
              </a:rPr>
              <a:t>p-hodnota  ≤ </a:t>
            </a:r>
            <a:r>
              <a:rPr lang="el-GR" sz="2000" b="1" dirty="0" smtClean="0">
                <a:solidFill>
                  <a:schemeClr val="accent1"/>
                </a:solidFill>
              </a:rPr>
              <a:t>α</a:t>
            </a:r>
            <a:r>
              <a:rPr lang="el-GR" sz="2000" dirty="0" smtClean="0"/>
              <a:t>, </a:t>
            </a:r>
            <a:r>
              <a:rPr lang="cs-CZ" sz="2000" dirty="0" smtClean="0"/>
              <a:t>pak  </a:t>
            </a:r>
            <a:r>
              <a:rPr lang="cs-CZ" sz="2000" b="1" dirty="0" smtClean="0">
                <a:solidFill>
                  <a:schemeClr val="accent1"/>
                </a:solidFill>
              </a:rPr>
              <a:t>H</a:t>
            </a:r>
            <a:r>
              <a:rPr lang="cs-CZ" sz="2000" b="1" baseline="-25000" dirty="0" smtClean="0">
                <a:solidFill>
                  <a:schemeClr val="accent1"/>
                </a:solidFill>
              </a:rPr>
              <a:t>0</a:t>
            </a:r>
            <a:r>
              <a:rPr lang="cs-CZ" sz="2000" b="1" dirty="0" smtClean="0">
                <a:solidFill>
                  <a:schemeClr val="accent1"/>
                </a:solidFill>
              </a:rPr>
              <a:t> zamítáme</a:t>
            </a:r>
            <a:r>
              <a:rPr lang="cs-CZ" sz="2000" dirty="0" smtClean="0"/>
              <a:t> na hladině významnosti </a:t>
            </a:r>
            <a:r>
              <a:rPr lang="el-GR" sz="2000" dirty="0" smtClean="0"/>
              <a:t>α</a:t>
            </a:r>
            <a:r>
              <a:rPr lang="cs-CZ" sz="2000" dirty="0" smtClean="0"/>
              <a:t> a </a:t>
            </a:r>
            <a:r>
              <a:rPr lang="cs-CZ" sz="2000" b="1" dirty="0" smtClean="0">
                <a:solidFill>
                  <a:schemeClr val="accent1"/>
                </a:solidFill>
              </a:rPr>
              <a:t>přijímáme H</a:t>
            </a:r>
            <a:r>
              <a:rPr lang="cs-CZ" sz="2000" b="1" baseline="-25000" dirty="0" smtClean="0">
                <a:solidFill>
                  <a:schemeClr val="accent1"/>
                </a:solidFill>
              </a:rPr>
              <a:t>A</a:t>
            </a:r>
            <a:endParaRPr lang="cs-CZ" sz="2000" b="1" dirty="0" smtClean="0">
              <a:solidFill>
                <a:schemeClr val="accent1"/>
              </a:solidFill>
            </a:endParaRPr>
          </a:p>
          <a:p>
            <a:pPr>
              <a:defRPr/>
            </a:pPr>
            <a:r>
              <a:rPr lang="cs-CZ" sz="2000" dirty="0" smtClean="0"/>
              <a:t>Je-li </a:t>
            </a:r>
            <a:r>
              <a:rPr lang="cs-CZ" sz="2000" b="1" dirty="0" smtClean="0">
                <a:solidFill>
                  <a:schemeClr val="accent1"/>
                </a:solidFill>
              </a:rPr>
              <a:t>p-hodnota &gt; </a:t>
            </a:r>
            <a:r>
              <a:rPr lang="el-GR" sz="2000" b="1" dirty="0" smtClean="0">
                <a:solidFill>
                  <a:schemeClr val="accent1"/>
                </a:solidFill>
              </a:rPr>
              <a:t>α</a:t>
            </a:r>
            <a:r>
              <a:rPr lang="el-GR" sz="2000" dirty="0" smtClean="0"/>
              <a:t>, </a:t>
            </a:r>
            <a:r>
              <a:rPr lang="cs-CZ" sz="2000" dirty="0" smtClean="0"/>
              <a:t>pak </a:t>
            </a:r>
            <a:r>
              <a:rPr lang="cs-CZ" sz="2000" b="1" dirty="0" smtClean="0">
                <a:solidFill>
                  <a:schemeClr val="accent1"/>
                </a:solidFill>
              </a:rPr>
              <a:t>H</a:t>
            </a:r>
            <a:r>
              <a:rPr lang="cs-CZ" sz="2000" b="1" baseline="-25000" dirty="0" smtClean="0">
                <a:solidFill>
                  <a:schemeClr val="accent1"/>
                </a:solidFill>
              </a:rPr>
              <a:t>0</a:t>
            </a:r>
            <a:r>
              <a:rPr lang="cs-CZ" sz="2000" b="1" dirty="0" smtClean="0">
                <a:solidFill>
                  <a:schemeClr val="accent1"/>
                </a:solidFill>
              </a:rPr>
              <a:t> nezamítáme</a:t>
            </a:r>
            <a:r>
              <a:rPr lang="cs-CZ" sz="2000" dirty="0" smtClean="0"/>
              <a:t> na hladině významnosti </a:t>
            </a:r>
            <a:r>
              <a:rPr lang="el-GR" sz="2000" dirty="0" smtClean="0"/>
              <a:t>α</a:t>
            </a:r>
            <a:endParaRPr lang="cs-CZ" sz="2000" dirty="0" smtClean="0"/>
          </a:p>
          <a:p>
            <a:pPr>
              <a:defRPr/>
            </a:pPr>
            <a:endParaRPr lang="cs-CZ" sz="2000" dirty="0" smtClean="0"/>
          </a:p>
          <a:p>
            <a:pPr marL="0">
              <a:buFont typeface="Wingdings 2" pitchFamily="18" charset="2"/>
              <a:buNone/>
              <a:defRPr/>
            </a:pPr>
            <a:r>
              <a:rPr lang="cs-CZ" sz="2000" dirty="0" smtClean="0"/>
              <a:t>P-hodnota vyjadřuje pravděpodobnost za platnosti H</a:t>
            </a:r>
            <a:r>
              <a:rPr lang="cs-CZ" sz="2000" baseline="-25000" dirty="0" smtClean="0"/>
              <a:t>0</a:t>
            </a:r>
            <a:r>
              <a:rPr lang="cs-CZ" sz="2000" dirty="0" smtClean="0"/>
              <a:t>, s níž bychom získali stejnou nebo extrémnější hodnotu testové statistiky.</a:t>
            </a:r>
            <a:endParaRPr lang="cs-CZ" sz="2000" dirty="0"/>
          </a:p>
        </p:txBody>
      </p:sp>
      <p:sp>
        <p:nvSpPr>
          <p:cNvPr id="27652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dirty="0" smtClean="0">
                <a:latin typeface="Arial" charset="0"/>
                <a:cs typeface="Arial" charset="0"/>
              </a:rPr>
            </a:br>
            <a:r>
              <a:rPr lang="cs-CZ" dirty="0" smtClean="0"/>
              <a:t>M. Cvanová</a:t>
            </a:r>
            <a:endParaRPr lang="cs-CZ" b="1" dirty="0" smtClean="0">
              <a:latin typeface="Arial" charset="0"/>
              <a:cs typeface="Arial" charset="0"/>
            </a:endParaRPr>
          </a:p>
          <a:p>
            <a:endParaRPr lang="cs-CZ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  <p:sp>
        <p:nvSpPr>
          <p:cNvPr id="737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0"/>
            <a:ext cx="7772400" cy="762000"/>
          </a:xfrm>
          <a:noFill/>
        </p:spPr>
        <p:txBody>
          <a:bodyPr/>
          <a:lstStyle/>
          <a:p>
            <a:r>
              <a:rPr lang="cs-CZ" smtClean="0"/>
              <a:t>Test dobré shody - základní teorie</a:t>
            </a:r>
          </a:p>
        </p:txBody>
      </p:sp>
      <p:sp>
        <p:nvSpPr>
          <p:cNvPr id="40" name="Zástupný symbol pro obsah 3"/>
          <p:cNvSpPr txBox="1">
            <a:spLocks/>
          </p:cNvSpPr>
          <p:nvPr/>
        </p:nvSpPr>
        <p:spPr>
          <a:xfrm>
            <a:off x="301625" y="1524000"/>
            <a:ext cx="8534400" cy="45989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Testuje shodu reálné distribuce hodnot do n skupin s teoretickou distribucí.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lang="cs-CZ" sz="2000" kern="0" dirty="0" smtClean="0"/>
              <a:t>Předpokladem je, že velikost rozdílu mezi očekávaným a skutečným počtem hodnot v každé skupině je náhodně rozdělená → </a:t>
            </a:r>
            <a:r>
              <a:rPr lang="cs-CZ" sz="2000" kern="0" dirty="0" err="1" smtClean="0"/>
              <a:t>multinomické</a:t>
            </a:r>
            <a:r>
              <a:rPr lang="cs-CZ" sz="2000" kern="0" dirty="0" smtClean="0"/>
              <a:t> rozdělení.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cs-CZ" sz="2000" kern="0" dirty="0" smtClean="0"/>
              <a:t>Součet druhých </a:t>
            </a:r>
            <a:r>
              <a:rPr lang="cs-CZ" sz="2000" kern="0" dirty="0" smtClean="0">
                <a:latin typeface="+mj-lt"/>
              </a:rPr>
              <a:t>mocnin relativních rozdílů očekávaného a skutečného počtu hodnot  má přibližně </a:t>
            </a:r>
            <a:r>
              <a:rPr lang="cs-CZ" sz="2000" dirty="0" smtClean="0">
                <a:latin typeface="+mj-lt"/>
              </a:rPr>
              <a:t>C rozdělení.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endParaRPr lang="cs-CZ" sz="2000" kern="0" dirty="0" smtClean="0"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8" name="Obrázek 47" descr="ch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2972950"/>
            <a:ext cx="4896544" cy="3264362"/>
          </a:xfrm>
          <a:prstGeom prst="rect">
            <a:avLst/>
          </a:prstGeom>
        </p:spPr>
      </p:pic>
      <p:sp>
        <p:nvSpPr>
          <p:cNvPr id="50" name="Zástupný symbol pro obsah 3"/>
          <p:cNvSpPr txBox="1">
            <a:spLocks/>
          </p:cNvSpPr>
          <p:nvPr/>
        </p:nvSpPr>
        <p:spPr>
          <a:xfrm>
            <a:off x="323528" y="3356992"/>
            <a:ext cx="3672408" cy="4598988"/>
          </a:xfrm>
          <a:prstGeom prst="rect">
            <a:avLst/>
          </a:prstGeom>
        </p:spPr>
        <p:txBody>
          <a:bodyPr/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el-GR" sz="2000" dirty="0" smtClean="0"/>
              <a:t>χ</a:t>
            </a:r>
            <a:r>
              <a:rPr lang="el-GR" sz="2000" baseline="30000" dirty="0" smtClean="0"/>
              <a:t>2</a:t>
            </a:r>
            <a:r>
              <a:rPr lang="cs-CZ" sz="2000" dirty="0" smtClean="0"/>
              <a:t> rozdělení pro kladné hodnoty (suma čtverců) se liší podle počtu stupňů volnosti </a:t>
            </a:r>
            <a:r>
              <a:rPr lang="cs-CZ" sz="2000" i="1" dirty="0" smtClean="0"/>
              <a:t>k</a:t>
            </a:r>
            <a:r>
              <a:rPr lang="cs-CZ" sz="2000" dirty="0" smtClean="0"/>
              <a:t> (počtu skupin) - se zvyšujícím se </a:t>
            </a:r>
            <a:r>
              <a:rPr lang="cs-CZ" sz="2000" i="1" dirty="0" smtClean="0"/>
              <a:t>k</a:t>
            </a:r>
            <a:r>
              <a:rPr lang="cs-CZ" sz="2000" dirty="0" smtClean="0"/>
              <a:t> přechází v normální rozdělení.</a:t>
            </a: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1" name="Object 4"/>
          <p:cNvGraphicFramePr>
            <a:graphicFrameLocks noChangeAspect="1"/>
          </p:cNvGraphicFramePr>
          <p:nvPr/>
        </p:nvGraphicFramePr>
        <p:xfrm>
          <a:off x="284088" y="5262339"/>
          <a:ext cx="627063" cy="542925"/>
        </p:xfrm>
        <a:graphic>
          <a:graphicData uri="http://schemas.openxmlformats.org/presentationml/2006/ole">
            <p:oleObj spid="_x0000_s24580" name="Rovnice" r:id="rId5" imgW="393480" imgH="342720" progId="Equation.3">
              <p:embed/>
            </p:oleObj>
          </a:graphicData>
        </a:graphic>
      </p:graphicFrame>
      <p:sp>
        <p:nvSpPr>
          <p:cNvPr id="52" name="Text Box 5"/>
          <p:cNvSpPr txBox="1">
            <a:spLocks noChangeArrowheads="1"/>
          </p:cNvSpPr>
          <p:nvPr/>
        </p:nvSpPr>
        <p:spPr bwMode="auto">
          <a:xfrm>
            <a:off x="1547664" y="5087838"/>
            <a:ext cx="1238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pozorovaná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četnost</a:t>
            </a:r>
          </a:p>
        </p:txBody>
      </p:sp>
      <p:sp>
        <p:nvSpPr>
          <p:cNvPr id="53" name="Text Box 6"/>
          <p:cNvSpPr txBox="1">
            <a:spLocks noChangeArrowheads="1"/>
          </p:cNvSpPr>
          <p:nvPr/>
        </p:nvSpPr>
        <p:spPr bwMode="auto">
          <a:xfrm>
            <a:off x="2699792" y="5087838"/>
            <a:ext cx="1133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očekávaná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četnost</a:t>
            </a:r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1547664" y="5735538"/>
            <a:ext cx="23907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očekávaná četnost</a:t>
            </a:r>
          </a:p>
        </p:txBody>
      </p:sp>
      <p:sp>
        <p:nvSpPr>
          <p:cNvPr id="55" name="Text Box 8"/>
          <p:cNvSpPr txBox="1">
            <a:spLocks noChangeArrowheads="1"/>
          </p:cNvSpPr>
          <p:nvPr/>
        </p:nvSpPr>
        <p:spPr bwMode="auto">
          <a:xfrm>
            <a:off x="810816" y="5405239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56" name="Text Box 10"/>
          <p:cNvSpPr txBox="1">
            <a:spLocks noChangeArrowheads="1"/>
          </p:cNvSpPr>
          <p:nvPr/>
        </p:nvSpPr>
        <p:spPr bwMode="auto">
          <a:xfrm>
            <a:off x="3635896" y="4871814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57" name="Line 22"/>
          <p:cNvSpPr>
            <a:spLocks noChangeShapeType="1"/>
          </p:cNvSpPr>
          <p:nvPr/>
        </p:nvSpPr>
        <p:spPr bwMode="auto">
          <a:xfrm flipV="1">
            <a:off x="1511052" y="5733256"/>
            <a:ext cx="2484884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AutoShape 23"/>
          <p:cNvSpPr>
            <a:spLocks/>
          </p:cNvSpPr>
          <p:nvPr/>
        </p:nvSpPr>
        <p:spPr bwMode="auto">
          <a:xfrm>
            <a:off x="1554014" y="5040213"/>
            <a:ext cx="171450" cy="619125"/>
          </a:xfrm>
          <a:prstGeom prst="leftBracket">
            <a:avLst>
              <a:gd name="adj" fmla="val 30093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AutoShape 24"/>
          <p:cNvSpPr>
            <a:spLocks/>
          </p:cNvSpPr>
          <p:nvPr/>
        </p:nvSpPr>
        <p:spPr bwMode="auto">
          <a:xfrm>
            <a:off x="3635896" y="5040213"/>
            <a:ext cx="76200" cy="609600"/>
          </a:xfrm>
          <a:prstGeom prst="rightBracket">
            <a:avLst>
              <a:gd name="adj" fmla="val 66667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 Box 26"/>
          <p:cNvSpPr txBox="1">
            <a:spLocks noChangeArrowheads="1"/>
          </p:cNvSpPr>
          <p:nvPr/>
        </p:nvSpPr>
        <p:spPr bwMode="auto">
          <a:xfrm>
            <a:off x="2555776" y="5113238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64" name="Text Box 9"/>
          <p:cNvSpPr txBox="1">
            <a:spLocks noChangeArrowheads="1"/>
          </p:cNvSpPr>
          <p:nvPr/>
        </p:nvSpPr>
        <p:spPr bwMode="auto">
          <a:xfrm>
            <a:off x="1043608" y="5229200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∑</a:t>
            </a:r>
            <a:endParaRPr lang="cs-CZ" sz="3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  <p:sp>
        <p:nvSpPr>
          <p:cNvPr id="737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0"/>
            <a:ext cx="7772400" cy="762000"/>
          </a:xfrm>
          <a:noFill/>
        </p:spPr>
        <p:txBody>
          <a:bodyPr/>
          <a:lstStyle/>
          <a:p>
            <a:r>
              <a:rPr lang="cs-CZ" dirty="0" smtClean="0"/>
              <a:t>Test dobré shody – stupně volnosti</a:t>
            </a:r>
          </a:p>
        </p:txBody>
      </p:sp>
      <p:sp>
        <p:nvSpPr>
          <p:cNvPr id="40" name="Zástupný symbol pro obsah 3"/>
          <p:cNvSpPr txBox="1">
            <a:spLocks/>
          </p:cNvSpPr>
          <p:nvPr/>
        </p:nvSpPr>
        <p:spPr>
          <a:xfrm>
            <a:off x="301625" y="1524000"/>
            <a:ext cx="8534400" cy="4598988"/>
          </a:xfrm>
          <a:prstGeom prst="rect">
            <a:avLst/>
          </a:prstGeom>
        </p:spPr>
        <p:txBody>
          <a:bodyPr/>
          <a:lstStyle/>
          <a:p>
            <a:pPr lvl="0" eaLnBrk="0" fontAlgn="base" hangingPunct="0">
              <a:spcBef>
                <a:spcPct val="20000"/>
              </a:spcBef>
              <a:spcAft>
                <a:spcPts val="1200"/>
              </a:spcAft>
              <a:buClr>
                <a:schemeClr val="accent1"/>
              </a:buClr>
              <a:buSzPct val="85000"/>
              <a:defRPr/>
            </a:pP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Počet stupňů volnosti je roven počtu nezávislých skupin</a:t>
            </a:r>
            <a:r>
              <a:rPr kumimoji="0" lang="cs-CZ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vstupujících do </a:t>
            </a:r>
            <a:r>
              <a:rPr lang="el-GR" sz="2400" dirty="0" smtClean="0"/>
              <a:t>χ</a:t>
            </a:r>
            <a:r>
              <a:rPr lang="el-GR" sz="2400" baseline="30000" dirty="0" smtClean="0"/>
              <a:t>2</a:t>
            </a:r>
            <a:r>
              <a:rPr lang="cs-CZ" sz="2400" dirty="0" smtClean="0"/>
              <a:t> testu:</a:t>
            </a:r>
          </a:p>
          <a:p>
            <a:pPr marL="355600" lvl="0" indent="-355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sz="2400" dirty="0" smtClean="0"/>
              <a:t> V případě jednorozměrné distribuce (např. test shody rozdělení n hodnot náhodné veličiny) je roven n-1</a:t>
            </a:r>
            <a:r>
              <a:rPr kumimoji="0" lang="cs-CZ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endParaRPr lang="cs-CZ" sz="2000" kern="0" dirty="0" smtClean="0"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7348" name="Picture 4" descr="Chi-square pdf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284984"/>
            <a:ext cx="4834282" cy="2945904"/>
          </a:xfrm>
          <a:prstGeom prst="rect">
            <a:avLst/>
          </a:prstGeom>
          <a:noFill/>
        </p:spPr>
      </p:pic>
      <p:sp>
        <p:nvSpPr>
          <p:cNvPr id="19" name="Zástupný symbol pro obsah 3"/>
          <p:cNvSpPr txBox="1">
            <a:spLocks/>
          </p:cNvSpPr>
          <p:nvPr/>
        </p:nvSpPr>
        <p:spPr>
          <a:xfrm>
            <a:off x="4788024" y="3356992"/>
            <a:ext cx="4104456" cy="2880320"/>
          </a:xfrm>
          <a:prstGeom prst="rect">
            <a:avLst/>
          </a:prstGeom>
        </p:spPr>
        <p:txBody>
          <a:bodyPr/>
          <a:lstStyle/>
          <a:p>
            <a:pPr marL="355600" lvl="0" indent="-355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sz="2400" kern="0" dirty="0" smtClean="0"/>
              <a:t>V případě vícerozměrné distribuce (např. test shody očekávaných a pozorovaných hodnot v kontingenční tabulce m × n) je roven (m-1)×(n-1). </a:t>
            </a: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  <p:sp>
        <p:nvSpPr>
          <p:cNvPr id="737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0"/>
            <a:ext cx="7772400" cy="762000"/>
          </a:xfrm>
          <a:noFill/>
        </p:spPr>
        <p:txBody>
          <a:bodyPr/>
          <a:lstStyle/>
          <a:p>
            <a:r>
              <a:rPr lang="cs-CZ" smtClean="0"/>
              <a:t>Test dobré shody - základní teorie</a:t>
            </a:r>
          </a:p>
        </p:txBody>
      </p:sp>
      <p:graphicFrame>
        <p:nvGraphicFramePr>
          <p:cNvPr id="73730" name="Object 4"/>
          <p:cNvGraphicFramePr>
            <a:graphicFrameLocks noChangeAspect="1"/>
          </p:cNvGraphicFramePr>
          <p:nvPr/>
        </p:nvGraphicFramePr>
        <p:xfrm>
          <a:off x="633835" y="1861939"/>
          <a:ext cx="628650" cy="542925"/>
        </p:xfrm>
        <a:graphic>
          <a:graphicData uri="http://schemas.openxmlformats.org/presentationml/2006/ole">
            <p:oleObj spid="_x0000_s34818" name="Rovnice" r:id="rId4" imgW="393480" imgH="342720" progId="Equation.3">
              <p:embed/>
            </p:oleObj>
          </a:graphicData>
        </a:graphic>
      </p:graphicFrame>
      <p:sp>
        <p:nvSpPr>
          <p:cNvPr id="73736" name="Text Box 5"/>
          <p:cNvSpPr txBox="1">
            <a:spLocks noChangeArrowheads="1"/>
          </p:cNvSpPr>
          <p:nvPr/>
        </p:nvSpPr>
        <p:spPr bwMode="auto">
          <a:xfrm>
            <a:off x="1619672" y="1556792"/>
            <a:ext cx="1238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pozorovaná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četnost</a:t>
            </a:r>
          </a:p>
        </p:txBody>
      </p:sp>
      <p:sp>
        <p:nvSpPr>
          <p:cNvPr id="73737" name="Text Box 6"/>
          <p:cNvSpPr txBox="1">
            <a:spLocks noChangeArrowheads="1"/>
          </p:cNvSpPr>
          <p:nvPr/>
        </p:nvSpPr>
        <p:spPr bwMode="auto">
          <a:xfrm>
            <a:off x="2981747" y="1556792"/>
            <a:ext cx="1133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očekávaná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četnost</a:t>
            </a:r>
          </a:p>
        </p:txBody>
      </p:sp>
      <p:sp>
        <p:nvSpPr>
          <p:cNvPr id="73738" name="Text Box 7"/>
          <p:cNvSpPr txBox="1">
            <a:spLocks noChangeArrowheads="1"/>
          </p:cNvSpPr>
          <p:nvPr/>
        </p:nvSpPr>
        <p:spPr bwMode="auto">
          <a:xfrm>
            <a:off x="1762547" y="2204492"/>
            <a:ext cx="23907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očekávaná četnost</a:t>
            </a:r>
          </a:p>
        </p:txBody>
      </p:sp>
      <p:sp>
        <p:nvSpPr>
          <p:cNvPr id="73739" name="Text Box 8"/>
          <p:cNvSpPr txBox="1">
            <a:spLocks noChangeArrowheads="1"/>
          </p:cNvSpPr>
          <p:nvPr/>
        </p:nvSpPr>
        <p:spPr bwMode="auto">
          <a:xfrm>
            <a:off x="1162472" y="2004467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73740" name="Text Box 9"/>
          <p:cNvSpPr txBox="1">
            <a:spLocks noChangeArrowheads="1"/>
          </p:cNvSpPr>
          <p:nvPr/>
        </p:nvSpPr>
        <p:spPr bwMode="auto">
          <a:xfrm>
            <a:off x="4305722" y="2004467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73741" name="Text Box 10"/>
          <p:cNvSpPr txBox="1">
            <a:spLocks noChangeArrowheads="1"/>
          </p:cNvSpPr>
          <p:nvPr/>
        </p:nvSpPr>
        <p:spPr bwMode="auto">
          <a:xfrm>
            <a:off x="4115222" y="1442492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73742" name="Text Box 11"/>
          <p:cNvSpPr txBox="1">
            <a:spLocks noChangeArrowheads="1"/>
          </p:cNvSpPr>
          <p:nvPr/>
        </p:nvSpPr>
        <p:spPr bwMode="auto">
          <a:xfrm>
            <a:off x="4710535" y="1556792"/>
            <a:ext cx="1219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pozorovaná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četnost</a:t>
            </a:r>
          </a:p>
        </p:txBody>
      </p:sp>
      <p:sp>
        <p:nvSpPr>
          <p:cNvPr id="73743" name="Text Box 12"/>
          <p:cNvSpPr txBox="1">
            <a:spLocks noChangeArrowheads="1"/>
          </p:cNvSpPr>
          <p:nvPr/>
        </p:nvSpPr>
        <p:spPr bwMode="auto">
          <a:xfrm>
            <a:off x="5972597" y="1556792"/>
            <a:ext cx="1133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očekávaná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četnost</a:t>
            </a:r>
          </a:p>
        </p:txBody>
      </p:sp>
      <p:sp>
        <p:nvSpPr>
          <p:cNvPr id="73744" name="Text Box 13"/>
          <p:cNvSpPr txBox="1">
            <a:spLocks noChangeArrowheads="1"/>
          </p:cNvSpPr>
          <p:nvPr/>
        </p:nvSpPr>
        <p:spPr bwMode="auto">
          <a:xfrm>
            <a:off x="4686722" y="2204492"/>
            <a:ext cx="23812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očekávaná četnost</a:t>
            </a:r>
          </a:p>
        </p:txBody>
      </p:sp>
      <p:sp>
        <p:nvSpPr>
          <p:cNvPr id="73745" name="AutoShape 14"/>
          <p:cNvSpPr>
            <a:spLocks/>
          </p:cNvSpPr>
          <p:nvPr/>
        </p:nvSpPr>
        <p:spPr bwMode="auto">
          <a:xfrm>
            <a:off x="4724822" y="1509167"/>
            <a:ext cx="171450" cy="619125"/>
          </a:xfrm>
          <a:prstGeom prst="leftBracket">
            <a:avLst>
              <a:gd name="adj" fmla="val 30093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46" name="AutoShape 15"/>
          <p:cNvSpPr>
            <a:spLocks/>
          </p:cNvSpPr>
          <p:nvPr/>
        </p:nvSpPr>
        <p:spPr bwMode="auto">
          <a:xfrm>
            <a:off x="6953672" y="1509167"/>
            <a:ext cx="76200" cy="609600"/>
          </a:xfrm>
          <a:prstGeom prst="rightBracket">
            <a:avLst>
              <a:gd name="adj" fmla="val 66667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47" name="Text Box 16"/>
          <p:cNvSpPr txBox="1">
            <a:spLocks noChangeArrowheads="1"/>
          </p:cNvSpPr>
          <p:nvPr/>
        </p:nvSpPr>
        <p:spPr bwMode="auto">
          <a:xfrm>
            <a:off x="2243560" y="2815679"/>
            <a:ext cx="1447800" cy="333375"/>
          </a:xfrm>
          <a:prstGeom prst="rect">
            <a:avLst/>
          </a:prstGeom>
          <a:solidFill>
            <a:srgbClr val="CCFFFF"/>
          </a:solidFill>
          <a:ln w="9525">
            <a:noFill/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 jev</a:t>
            </a:r>
            <a:endParaRPr lang="cs-CZ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48" name="Text Box 17"/>
          <p:cNvSpPr txBox="1">
            <a:spLocks noChangeArrowheads="1"/>
          </p:cNvSpPr>
          <p:nvPr/>
        </p:nvSpPr>
        <p:spPr bwMode="auto">
          <a:xfrm>
            <a:off x="5234410" y="2815679"/>
            <a:ext cx="1390650" cy="342900"/>
          </a:xfrm>
          <a:prstGeom prst="rect">
            <a:avLst/>
          </a:prstGeom>
          <a:solidFill>
            <a:srgbClr val="CCFFFF"/>
          </a:solidFill>
          <a:ln w="9525">
            <a:noFill/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 jev</a:t>
            </a:r>
            <a:endParaRPr lang="cs-CZ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49" name="AutoShape 18"/>
          <p:cNvSpPr>
            <a:spLocks/>
          </p:cNvSpPr>
          <p:nvPr/>
        </p:nvSpPr>
        <p:spPr bwMode="auto">
          <a:xfrm rot="5400000">
            <a:off x="5848772" y="1653629"/>
            <a:ext cx="114300" cy="1981200"/>
          </a:xfrm>
          <a:prstGeom prst="rightBrace">
            <a:avLst>
              <a:gd name="adj1" fmla="val 144444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50" name="AutoShape 19"/>
          <p:cNvSpPr>
            <a:spLocks/>
          </p:cNvSpPr>
          <p:nvPr/>
        </p:nvSpPr>
        <p:spPr bwMode="auto">
          <a:xfrm rot="5400000">
            <a:off x="2886497" y="1653629"/>
            <a:ext cx="114300" cy="1981200"/>
          </a:xfrm>
          <a:prstGeom prst="rightBrace">
            <a:avLst>
              <a:gd name="adj1" fmla="val 144444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51" name="Text Box 20"/>
          <p:cNvSpPr txBox="1">
            <a:spLocks noChangeArrowheads="1"/>
          </p:cNvSpPr>
          <p:nvPr/>
        </p:nvSpPr>
        <p:spPr bwMode="auto">
          <a:xfrm>
            <a:off x="5753522" y="1569492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73752" name="Line 21"/>
          <p:cNvSpPr>
            <a:spLocks noChangeShapeType="1"/>
          </p:cNvSpPr>
          <p:nvPr/>
        </p:nvSpPr>
        <p:spPr bwMode="auto">
          <a:xfrm>
            <a:off x="4667672" y="2223542"/>
            <a:ext cx="24384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53" name="Line 22"/>
          <p:cNvSpPr>
            <a:spLocks noChangeShapeType="1"/>
          </p:cNvSpPr>
          <p:nvPr/>
        </p:nvSpPr>
        <p:spPr bwMode="auto">
          <a:xfrm flipV="1">
            <a:off x="1581572" y="2223542"/>
            <a:ext cx="26289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54" name="AutoShape 23"/>
          <p:cNvSpPr>
            <a:spLocks/>
          </p:cNvSpPr>
          <p:nvPr/>
        </p:nvSpPr>
        <p:spPr bwMode="auto">
          <a:xfrm>
            <a:off x="1626022" y="1509167"/>
            <a:ext cx="171450" cy="619125"/>
          </a:xfrm>
          <a:prstGeom prst="leftBracket">
            <a:avLst>
              <a:gd name="adj" fmla="val 30093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55" name="AutoShape 24"/>
          <p:cNvSpPr>
            <a:spLocks/>
          </p:cNvSpPr>
          <p:nvPr/>
        </p:nvSpPr>
        <p:spPr bwMode="auto">
          <a:xfrm>
            <a:off x="3991397" y="1509167"/>
            <a:ext cx="76200" cy="609600"/>
          </a:xfrm>
          <a:prstGeom prst="rightBracket">
            <a:avLst>
              <a:gd name="adj" fmla="val 66667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56" name="Text Box 25"/>
          <p:cNvSpPr txBox="1">
            <a:spLocks noChangeArrowheads="1"/>
          </p:cNvSpPr>
          <p:nvPr/>
        </p:nvSpPr>
        <p:spPr bwMode="auto">
          <a:xfrm>
            <a:off x="7090197" y="1442492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73757" name="Text Box 26"/>
          <p:cNvSpPr txBox="1">
            <a:spLocks noChangeArrowheads="1"/>
          </p:cNvSpPr>
          <p:nvPr/>
        </p:nvSpPr>
        <p:spPr bwMode="auto">
          <a:xfrm>
            <a:off x="2737272" y="1582192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7420744" y="2021309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42" name="Text Box 9"/>
          <p:cNvSpPr txBox="1">
            <a:spLocks noChangeArrowheads="1"/>
          </p:cNvSpPr>
          <p:nvPr/>
        </p:nvSpPr>
        <p:spPr bwMode="auto">
          <a:xfrm>
            <a:off x="7852792" y="2163043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cs-CZ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Obrázek 39" descr="chi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23728" y="3140968"/>
            <a:ext cx="4718297" cy="3145531"/>
          </a:xfrm>
          <a:prstGeom prst="rect">
            <a:avLst/>
          </a:prstGeom>
        </p:spPr>
      </p:pic>
      <p:pic>
        <p:nvPicPr>
          <p:cNvPr id="48" name="Obrázek 47" descr="chi2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3140968"/>
            <a:ext cx="4716016" cy="3144011"/>
          </a:xfrm>
          <a:prstGeom prst="rect">
            <a:avLst/>
          </a:prstGeom>
        </p:spPr>
      </p:pic>
      <p:pic>
        <p:nvPicPr>
          <p:cNvPr id="50" name="Obrázek 49" descr="chi2c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51720" y="3140968"/>
            <a:ext cx="4680520" cy="3120346"/>
          </a:xfrm>
          <a:prstGeom prst="rect">
            <a:avLst/>
          </a:prstGeom>
        </p:spPr>
      </p:pic>
      <p:pic>
        <p:nvPicPr>
          <p:cNvPr id="51" name="Obrázek 50" descr="chi2d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51720" y="3140968"/>
            <a:ext cx="4680520" cy="3120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Očekávané četnosti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</a:t>
            </a:r>
          </a:p>
          <a:p>
            <a:pPr>
              <a:defRPr/>
            </a:pPr>
            <a:r>
              <a:rPr lang="cs-CZ" smtClean="0"/>
              <a:t>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Zástupný symbol pro obsah 3"/>
          <p:cNvSpPr txBox="1">
            <a:spLocks/>
          </p:cNvSpPr>
          <p:nvPr/>
        </p:nvSpPr>
        <p:spPr>
          <a:xfrm>
            <a:off x="301625" y="1524000"/>
            <a:ext cx="8534400" cy="212102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 případě</a:t>
            </a:r>
            <a:r>
              <a:rPr kumimoji="0" lang="cs-CZ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platnosti nulové hypotézy je poměr mezi buňkami jednoho sloupce v různých řádcích nezávislý na výběru tohoto sloupce.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cs-CZ" sz="2000" kern="0" dirty="0" smtClean="0">
                <a:solidFill>
                  <a:srgbClr val="FF0000"/>
                </a:solidFill>
              </a:rPr>
              <a:t>V případě platnosti nulové hypotézy je poměr mezi buňkami jednoho řádku v různých sloupcích nezávislý na výběru tohoto řádku.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cs-CZ" sz="2000" kern="0" dirty="0" smtClean="0"/>
              <a:t>Pokud tyto poměry normalizujeme, získáváme tabulku očekávaných četností.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cs-CZ" sz="2000" kern="0" dirty="0" smtClean="0"/>
              <a:t>Řádkové a sloupcové součty se touto operací nemění.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endParaRPr lang="cs-CZ" sz="2000" kern="0" dirty="0" smtClean="0"/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endParaRPr lang="cs-CZ" sz="20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endParaRPr lang="cs-CZ" sz="2000" dirty="0" smtClean="0">
              <a:latin typeface="+mj-lt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endParaRPr lang="cs-CZ" sz="2000" kern="0" dirty="0" smtClean="0"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Group 42"/>
          <p:cNvGraphicFramePr>
            <a:graphicFrameLocks noGrp="1"/>
          </p:cNvGraphicFramePr>
          <p:nvPr/>
        </p:nvGraphicFramePr>
        <p:xfrm>
          <a:off x="467543" y="4565104"/>
          <a:ext cx="2304256" cy="1600200"/>
        </p:xfrm>
        <a:graphic>
          <a:graphicData uri="http://schemas.openxmlformats.org/drawingml/2006/table">
            <a:tbl>
              <a:tblPr/>
              <a:tblGrid>
                <a:gridCol w="551009"/>
                <a:gridCol w="551009"/>
                <a:gridCol w="551009"/>
                <a:gridCol w="651229"/>
              </a:tblGrid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Ano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E1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42"/>
          <p:cNvGraphicFramePr>
            <a:graphicFrameLocks noGrp="1"/>
          </p:cNvGraphicFramePr>
          <p:nvPr/>
        </p:nvGraphicFramePr>
        <p:xfrm>
          <a:off x="6228184" y="4565104"/>
          <a:ext cx="2304256" cy="1600200"/>
        </p:xfrm>
        <a:graphic>
          <a:graphicData uri="http://schemas.openxmlformats.org/drawingml/2006/table">
            <a:tbl>
              <a:tblPr/>
              <a:tblGrid>
                <a:gridCol w="551009"/>
                <a:gridCol w="551009"/>
                <a:gridCol w="551009"/>
                <a:gridCol w="651229"/>
              </a:tblGrid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Ano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18,4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83,6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52,4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Zástupný symbol pro obsah 3"/>
          <p:cNvSpPr txBox="1">
            <a:spLocks/>
          </p:cNvSpPr>
          <p:nvPr/>
        </p:nvSpPr>
        <p:spPr>
          <a:xfrm>
            <a:off x="395536" y="4077072"/>
            <a:ext cx="2448272" cy="43204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Pozorované četnosti</a:t>
            </a: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Zástupný symbol pro obsah 3"/>
          <p:cNvSpPr txBox="1">
            <a:spLocks/>
          </p:cNvSpPr>
          <p:nvPr/>
        </p:nvSpPr>
        <p:spPr>
          <a:xfrm>
            <a:off x="6228184" y="4077072"/>
            <a:ext cx="2448272" cy="43204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Očekávané četnosti</a:t>
            </a: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2" name="Přímá spojovací šipka 11"/>
          <p:cNvCxnSpPr/>
          <p:nvPr/>
        </p:nvCxnSpPr>
        <p:spPr>
          <a:xfrm>
            <a:off x="2699792" y="5157192"/>
            <a:ext cx="504056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/>
          <p:nvPr/>
        </p:nvCxnSpPr>
        <p:spPr>
          <a:xfrm flipV="1">
            <a:off x="1475656" y="5373216"/>
            <a:ext cx="2808312" cy="504056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ástupný symbol pro obsah 3"/>
          <p:cNvSpPr txBox="1">
            <a:spLocks/>
          </p:cNvSpPr>
          <p:nvPr/>
        </p:nvSpPr>
        <p:spPr>
          <a:xfrm>
            <a:off x="3131840" y="4869160"/>
            <a:ext cx="2664296" cy="43204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102 × 30 / 166</a:t>
            </a:r>
            <a:endParaRPr kumimoji="0" lang="cs-CZ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9" name="Přímá spojovací šipka 18"/>
          <p:cNvCxnSpPr/>
          <p:nvPr/>
        </p:nvCxnSpPr>
        <p:spPr>
          <a:xfrm flipV="1">
            <a:off x="2627784" y="5445224"/>
            <a:ext cx="2592288" cy="57606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>
            <a:off x="5724128" y="5157192"/>
            <a:ext cx="1152128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Administrativní">
  <a:themeElements>
    <a:clrScheme name="7_Administrativní 1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FFFFFF"/>
      </a:accent3>
      <a:accent4>
        <a:srgbClr val="000000"/>
      </a:accent4>
      <a:accent5>
        <a:srgbClr val="E5B7B1"/>
      </a:accent5>
      <a:accent6>
        <a:srgbClr val="B9A300"/>
      </a:accent6>
      <a:hlink>
        <a:srgbClr val="00A3D6"/>
      </a:hlink>
      <a:folHlink>
        <a:srgbClr val="694F07"/>
      </a:folHlink>
    </a:clrScheme>
    <a:fontScheme name="7_Administrativní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Administrativní 1">
        <a:dk1>
          <a:srgbClr val="000000"/>
        </a:dk1>
        <a:lt1>
          <a:srgbClr val="FFFFFF"/>
        </a:lt1>
        <a:dk2>
          <a:srgbClr val="646B86"/>
        </a:dk2>
        <a:lt2>
          <a:srgbClr val="C5D1D7"/>
        </a:lt2>
        <a:accent1>
          <a:srgbClr val="D16349"/>
        </a:accent1>
        <a:accent2>
          <a:srgbClr val="CCB400"/>
        </a:accent2>
        <a:accent3>
          <a:srgbClr val="FFFFFF"/>
        </a:accent3>
        <a:accent4>
          <a:srgbClr val="000000"/>
        </a:accent4>
        <a:accent5>
          <a:srgbClr val="E5B7B1"/>
        </a:accent5>
        <a:accent6>
          <a:srgbClr val="B9A300"/>
        </a:accent6>
        <a:hlink>
          <a:srgbClr val="00A3D6"/>
        </a:hlink>
        <a:folHlink>
          <a:srgbClr val="694F0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</TotalTime>
  <Words>1351</Words>
  <Application>Microsoft Office PowerPoint</Application>
  <PresentationFormat>Předvádění na obrazovce (4:3)</PresentationFormat>
  <Paragraphs>535</Paragraphs>
  <Slides>15</Slides>
  <Notes>7</Notes>
  <HiddenSlides>0</HiddenSlides>
  <MMClips>0</MMClips>
  <ScaleCrop>false</ScaleCrop>
  <HeadingPairs>
    <vt:vector size="6" baseType="variant">
      <vt:variant>
        <vt:lpstr>Motiv</vt:lpstr>
      </vt:variant>
      <vt:variant>
        <vt:i4>2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Administrativní</vt:lpstr>
      <vt:lpstr>7_Administrativní</vt:lpstr>
      <vt:lpstr>Graf</vt:lpstr>
      <vt:lpstr>Rovnice</vt:lpstr>
      <vt:lpstr>12. Kontingenční tabulky a χ2 test</vt:lpstr>
      <vt:lpstr>Shrnutí statistických testů</vt:lpstr>
      <vt:lpstr>Shrnutí statistických testů</vt:lpstr>
      <vt:lpstr>Statistické testování – základní pojmy</vt:lpstr>
      <vt:lpstr>P-hodnota</vt:lpstr>
      <vt:lpstr>Test dobré shody - základní teorie</vt:lpstr>
      <vt:lpstr>Test dobré shody – stupně volnosti</vt:lpstr>
      <vt:lpstr>Test dobré shody - základní teorie</vt:lpstr>
      <vt:lpstr>Očekávané četnosti</vt:lpstr>
      <vt:lpstr>Test dobré shody - základní teorie</vt:lpstr>
      <vt:lpstr>Kontingenční tabulky   H0 :Nezávislost dvou jevů A a B</vt:lpstr>
      <vt:lpstr>Kontingenční tabulky: příklad</vt:lpstr>
      <vt:lpstr>Příklad – závislost pohlaví na onemocnění</vt:lpstr>
      <vt:lpstr>Příklad – závislost pohlaví na onemocnění</vt:lpstr>
      <vt:lpstr>Příklad – závislost pohlaví na onemocnění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Statistické testování – základní pojmy</dc:title>
  <dc:creator>cvanova</dc:creator>
  <cp:lastModifiedBy>Jiří Kalina</cp:lastModifiedBy>
  <cp:revision>30</cp:revision>
  <dcterms:created xsi:type="dcterms:W3CDTF">2011-05-12T08:01:25Z</dcterms:created>
  <dcterms:modified xsi:type="dcterms:W3CDTF">2015-12-14T12:59:26Z</dcterms:modified>
</cp:coreProperties>
</file>