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4"/>
  </p:notesMasterIdLst>
  <p:sldIdLst>
    <p:sldId id="357" r:id="rId2"/>
    <p:sldId id="386" r:id="rId3"/>
    <p:sldId id="358" r:id="rId4"/>
    <p:sldId id="360" r:id="rId5"/>
    <p:sldId id="366" r:id="rId6"/>
    <p:sldId id="367" r:id="rId7"/>
    <p:sldId id="368" r:id="rId8"/>
    <p:sldId id="388" r:id="rId9"/>
    <p:sldId id="372" r:id="rId10"/>
    <p:sldId id="389" r:id="rId11"/>
    <p:sldId id="376" r:id="rId12"/>
    <p:sldId id="38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lIns="91440" tIns="45720" rIns="91440" bIns="45720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lIns="91440" tIns="45720" rIns="91440" bIns="45720"/>
          <a:lstStyle>
            <a:lvl1pPr lvl="0" algn="r">
              <a:defRPr sz="1200"/>
            </a:lvl1pPr>
          </a:lstStyle>
          <a:p>
            <a:endParaRPr/>
          </a:p>
        </p:txBody>
      </p:sp>
      <p:sp>
        <p:nvSpPr>
          <p:cNvPr id="4" name="Zástupný symbol pro obrázek snímku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r">
              <a:defRPr sz="1200"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664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1" indent="0" algn="l">
              <a:lnSpc>
                <a:spcPct val="100000"/>
              </a:lnSpc>
              <a:buNone/>
            </a:pPr>
            <a:r>
              <a:rPr lang="cs-CZ"/>
              <a:t>Emise suspendovaných částic nejsou omezeny na jediný zdroj, ale ze všech známých zdrojů pronikají do ovzduší a zapojují se do koloběhu látek (př.: průvodním jevem nárůstu automobilismu jsou otěry povrchů, kovy pronikají do ovzduší, půdy, podzemních vod a trofických řetězců).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PM2,5 má těsnější vztah k dopravě.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 txBox="1"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Zástupný symbol pro poznámky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lvl="0"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>
            <a:lvl1pPr lvl="0">
              <a:defRPr sz="32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lvl="0">
              <a:defRPr sz="28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lvl="0"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3200"/>
            </a:lvl1pPr>
          </a:lstStyle>
          <a:p>
            <a:endParaRPr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1" cy="804862"/>
          </a:xfrm>
          <a:prstGeom prst="rect">
            <a:avLst/>
          </a:prstGeom>
        </p:spPr>
        <p:txBody>
          <a:bodyPr/>
          <a:lstStyle>
            <a:lvl1pPr marL="0" lvl="0" indent="0"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lvl="0"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  <a:prstGeom prst="rect">
            <a:avLst/>
          </a:prstGeom>
        </p:spPr>
        <p:txBody>
          <a:bodyPr anchor="b"/>
          <a:lstStyle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lv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vl="0">
              <a:defRPr sz="24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lvl="0" indent="0"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lvl="0">
              <a:defRPr sz="24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ctr">
        <a:buNone/>
        <a:defRPr sz="4400">
          <a:solidFill>
            <a:schemeClr val="tx1"/>
          </a:solidFill>
          <a:latin typeface="Calibri"/>
        </a:defRPr>
      </a:lvl1pPr>
    </p:titleStyle>
    <p:bodyStyle>
      <a:lvl1pPr marL="342900" lvl="0" indent="-342900" algn="l">
        <a:spcBef>
          <a:spcPct val="20000"/>
        </a:spcBef>
        <a:buFont typeface="Arial"/>
        <a:buChar char="•"/>
        <a:defRPr sz="3200">
          <a:solidFill>
            <a:schemeClr val="tx1"/>
          </a:solidFill>
          <a:latin typeface="Calibri"/>
        </a:defRPr>
      </a:lvl1pPr>
      <a:lvl2pPr marL="742950" lvl="0" indent="-285750" algn="l">
        <a:spcBef>
          <a:spcPct val="20000"/>
        </a:spcBef>
        <a:buFont typeface="Arial"/>
        <a:buChar char="–"/>
        <a:defRPr sz="2800">
          <a:solidFill>
            <a:schemeClr val="tx1"/>
          </a:solidFill>
          <a:latin typeface="Calibri"/>
        </a:defRPr>
      </a:lvl2pPr>
      <a:lvl3pPr marL="1143000" lvl="0" indent="-228600" algn="l">
        <a:spcBef>
          <a:spcPct val="200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3pPr>
      <a:lvl4pPr marL="1600200" lvl="0" indent="-228600" algn="l">
        <a:spcBef>
          <a:spcPct val="20000"/>
        </a:spcBef>
        <a:buFont typeface="Arial"/>
        <a:buChar char="–"/>
        <a:defRPr sz="2000">
          <a:solidFill>
            <a:schemeClr val="tx1"/>
          </a:solidFill>
          <a:latin typeface="Calibri"/>
        </a:defRPr>
      </a:lvl4pPr>
      <a:lvl5pPr marL="2057400" lvl="0" indent="-228600" algn="l">
        <a:spcBef>
          <a:spcPct val="20000"/>
        </a:spcBef>
        <a:buFont typeface="Arial"/>
        <a:buChar char="»"/>
        <a:defRPr sz="2000">
          <a:solidFill>
            <a:schemeClr val="tx1"/>
          </a:solidFill>
          <a:latin typeface="Calibri"/>
        </a:defRPr>
      </a:lvl5pPr>
      <a:lvl6pPr marL="25146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6pPr>
      <a:lvl7pPr marL="29718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7pPr>
      <a:lvl8pPr marL="34290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8pPr>
      <a:lvl9pPr marL="3886200" lvl="0" indent="-228600" algn="l">
        <a:spcBef>
          <a:spcPct val="200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9pPr>
    </p:bodyStyle>
    <p:otherStyle>
      <a:lvl1pPr marL="0" lvl="0" algn="l">
        <a:defRPr sz="1800">
          <a:solidFill>
            <a:schemeClr val="tx1"/>
          </a:solidFill>
          <a:latin typeface="Calibri"/>
        </a:defRPr>
      </a:lvl1pPr>
      <a:lvl2pPr marL="457200" lvl="0" algn="l">
        <a:defRPr sz="1800">
          <a:solidFill>
            <a:schemeClr val="tx1"/>
          </a:solidFill>
          <a:latin typeface="Calibri"/>
        </a:defRPr>
      </a:lvl2pPr>
      <a:lvl3pPr marL="914400" lvl="0" algn="l">
        <a:defRPr sz="1800">
          <a:solidFill>
            <a:schemeClr val="tx1"/>
          </a:solidFill>
          <a:latin typeface="Calibri"/>
        </a:defRPr>
      </a:lvl3pPr>
      <a:lvl4pPr marL="1371600" lvl="0" algn="l">
        <a:defRPr sz="1800">
          <a:solidFill>
            <a:schemeClr val="tx1"/>
          </a:solidFill>
          <a:latin typeface="Calibri"/>
        </a:defRPr>
      </a:lvl4pPr>
      <a:lvl5pPr marL="1828800" lvl="0" algn="l">
        <a:defRPr sz="1800">
          <a:solidFill>
            <a:schemeClr val="tx1"/>
          </a:solidFill>
          <a:latin typeface="Calibri"/>
        </a:defRPr>
      </a:lvl5pPr>
      <a:lvl6pPr marL="2286000" lvl="0" algn="l">
        <a:defRPr sz="1800">
          <a:solidFill>
            <a:schemeClr val="tx1"/>
          </a:solidFill>
          <a:latin typeface="Calibri"/>
        </a:defRPr>
      </a:lvl6pPr>
      <a:lvl7pPr marL="2743200" lvl="0" algn="l">
        <a:defRPr sz="1800">
          <a:solidFill>
            <a:schemeClr val="tx1"/>
          </a:solidFill>
          <a:latin typeface="Calibri"/>
        </a:defRPr>
      </a:lvl7pPr>
      <a:lvl8pPr marL="3200400" lvl="0" algn="l">
        <a:defRPr sz="1800">
          <a:solidFill>
            <a:schemeClr val="tx1"/>
          </a:solidFill>
          <a:latin typeface="Calibri"/>
        </a:defRPr>
      </a:lvl8pPr>
      <a:lvl9pPr marL="3657600" lvl="0" algn="l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pl-PL" sz="2400"/>
              <a:t>VLOZ0241c: Ochrana a podpora zdraví I – cvičení</a:t>
            </a:r>
            <a:r>
              <a:t/>
            </a:r>
            <a:br/>
            <a:r>
              <a:rPr lang="pl-PL" sz="4000"/>
              <a:t>Životní prostředí v ČR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sz="2400" i="1">
                <a:solidFill>
                  <a:schemeClr val="tx1"/>
                </a:solidFill>
              </a:rPr>
              <a:t>Doc. MUDr. Jan </a:t>
            </a:r>
            <a:r>
              <a:rPr lang="cs-CZ" sz="2400" b="1" i="1">
                <a:solidFill>
                  <a:schemeClr val="tx1"/>
                </a:solidFill>
              </a:rPr>
              <a:t>Šimůnek,</a:t>
            </a:r>
            <a:r>
              <a:rPr lang="cs-CZ" sz="2400" i="1">
                <a:solidFill>
                  <a:schemeClr val="tx1"/>
                </a:solidFill>
              </a:rPr>
              <a:t> CSc.</a:t>
            </a:r>
          </a:p>
          <a:p>
            <a:pPr lvl="0"/>
            <a:r>
              <a:rPr lang="cs-CZ" sz="2400" i="1">
                <a:solidFill>
                  <a:schemeClr val="tx1"/>
                </a:solidFill>
              </a:rPr>
              <a:t>Mgr. Aleš </a:t>
            </a:r>
            <a:r>
              <a:rPr lang="cs-CZ" sz="2400" b="1" i="1">
                <a:solidFill>
                  <a:schemeClr val="tx1"/>
                </a:solidFill>
              </a:rPr>
              <a:t>Peřina,</a:t>
            </a:r>
            <a:r>
              <a:rPr lang="cs-CZ" sz="2400" i="1">
                <a:solidFill>
                  <a:schemeClr val="tx1"/>
                </a:solidFill>
              </a:rPr>
              <a:t> Ph. D.</a:t>
            </a:r>
          </a:p>
          <a:p>
            <a:pPr lvl="0"/>
            <a:r>
              <a:rPr lang="cs-CZ" sz="2400" i="1">
                <a:solidFill>
                  <a:schemeClr val="tx1"/>
                </a:solidFill>
              </a:rPr>
              <a:t>Ústav ochrany a podpory zdraví LF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25879" r="43002" b="9440"/>
          <a:stretch/>
        </p:blipFill>
        <p:spPr>
          <a:xfrm>
            <a:off x="198850" y="356135"/>
            <a:ext cx="4960291" cy="6242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3" t="70618" r="2432" b="8540"/>
          <a:stretch/>
        </p:blipFill>
        <p:spPr>
          <a:xfrm>
            <a:off x="5868144" y="3107514"/>
            <a:ext cx="2952328" cy="2995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5508104" y="83671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nvironmental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Health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Information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(ENHIS), WHO, 2014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Komunikace rizik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8229600" cy="5040561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sz="2800" dirty="0"/>
              <a:t>Navazuje na hodnocení a řízení rizik</a:t>
            </a:r>
          </a:p>
          <a:p>
            <a:pPr lvl="1"/>
            <a:r>
              <a:rPr lang="cs-CZ" sz="2400" dirty="0"/>
              <a:t>hodnocení rizik: jaký je stav?</a:t>
            </a:r>
          </a:p>
          <a:p>
            <a:pPr lvl="1"/>
            <a:r>
              <a:rPr lang="cs-CZ" sz="2400" dirty="0"/>
              <a:t>řízení rizik: jak můžeme stav ovlivnit?</a:t>
            </a:r>
          </a:p>
          <a:p>
            <a:pPr lvl="0"/>
            <a:r>
              <a:rPr lang="cs-CZ" sz="2800" dirty="0"/>
              <a:t>Proč komunikace?</a:t>
            </a:r>
          </a:p>
          <a:p>
            <a:pPr lvl="1"/>
            <a:r>
              <a:rPr lang="cs-CZ" sz="2400" dirty="0"/>
              <a:t>veřejná podpora i aktivní účast veřejnosti</a:t>
            </a:r>
          </a:p>
          <a:p>
            <a:pPr lvl="0"/>
            <a:r>
              <a:rPr lang="cs-CZ" sz="2800" dirty="0"/>
              <a:t>Jak?</a:t>
            </a:r>
          </a:p>
          <a:p>
            <a:pPr lvl="1"/>
            <a:r>
              <a:rPr lang="cs-CZ" sz="2400" dirty="0"/>
              <a:t>přijatelně: racionální a emocionální složka</a:t>
            </a:r>
          </a:p>
          <a:p>
            <a:pPr lvl="1"/>
            <a:r>
              <a:rPr lang="cs-CZ" sz="2400" dirty="0"/>
              <a:t>věcně</a:t>
            </a:r>
          </a:p>
          <a:p>
            <a:pPr lvl="1"/>
            <a:r>
              <a:rPr lang="cs-CZ" sz="2400" dirty="0"/>
              <a:t>srozumitelně</a:t>
            </a:r>
          </a:p>
          <a:p>
            <a:pPr lvl="1"/>
            <a:r>
              <a:rPr lang="cs-CZ" sz="2400" b="1" dirty="0"/>
              <a:t>respektujte příjemce informací jako rovnocenného partnera!!!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Závěry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82540"/>
            <a:ext cx="8229600" cy="4443624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sz="2800" dirty="0" smtClean="0"/>
              <a:t>Vztah životního a pracovního prostředí byl v mnoha případech prokázán, další souvislosti jsou předmětem studií.</a:t>
            </a:r>
          </a:p>
          <a:p>
            <a:pPr lvl="0"/>
            <a:r>
              <a:rPr lang="cs-CZ" sz="2800" dirty="0" smtClean="0"/>
              <a:t> Kvantifikovat velikost vlivu životního prostředí je možné s využitím deskriptivních údajů o stavu životního prostředí (v ČR  např. Státní zdravotní ústav)</a:t>
            </a:r>
          </a:p>
          <a:p>
            <a:pPr lvl="0"/>
            <a:r>
              <a:rPr lang="cs-CZ" sz="2800" dirty="0" smtClean="0"/>
              <a:t>Předmětem zájmu je zátěž životního prostředí převyšující obecně přijatelnou míru.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b="1" dirty="0" smtClean="0"/>
              <a:t>Ochrana veřejného zdraví:</a:t>
            </a:r>
            <a:r>
              <a:rPr lang="cs-CZ" dirty="0" smtClean="0"/>
              <a:t> soubor činností a opatření, která přispívají k zabránění vzniku významných poruch zdraví, šíření infekčních onemocnění a k vytváření a ochraně zdravých životních a </a:t>
            </a:r>
            <a:r>
              <a:rPr lang="cs-CZ" dirty="0" smtClean="0"/>
              <a:t>pracovních </a:t>
            </a:r>
            <a:r>
              <a:rPr lang="cs-CZ" dirty="0" smtClean="0"/>
              <a:t>podmínek.</a:t>
            </a:r>
          </a:p>
          <a:p>
            <a:pPr lvl="0"/>
            <a:r>
              <a:rPr lang="cs-CZ" dirty="0" smtClean="0"/>
              <a:t>Zákon o ochraně veřejného zdraví, instituce (hygienické stanice, zdravotní ústavy...)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pPr lvl="0"/>
            <a:r>
              <a:rPr lang="cs-CZ" dirty="0"/>
              <a:t>PM jako základní indikátor stavu životního prostředí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dirty="0"/>
              <a:t>Suspendované částice (PM</a:t>
            </a:r>
            <a:r>
              <a:rPr lang="cs-CZ" baseline="-25000" dirty="0"/>
              <a:t>10</a:t>
            </a:r>
            <a:r>
              <a:rPr lang="cs-CZ" dirty="0"/>
              <a:t> , PM</a:t>
            </a:r>
            <a:r>
              <a:rPr lang="cs-CZ" baseline="-25000" dirty="0"/>
              <a:t>2,5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Definice: směs částic pevného a kapalného skupenství organického i anorganického původu, které díky nízké hmotnosti přetrvávají v ovzduší. </a:t>
            </a:r>
          </a:p>
          <a:p>
            <a:pPr lvl="1"/>
            <a:r>
              <a:rPr lang="cs-CZ" sz="1800" b="1" dirty="0"/>
              <a:t>PM = voda + prach + kovy + kyseliny + mikroorganismy + …</a:t>
            </a:r>
          </a:p>
          <a:p>
            <a:pPr lvl="0"/>
            <a:r>
              <a:rPr lang="cs-CZ" dirty="0"/>
              <a:t>Imisní monitoring</a:t>
            </a:r>
          </a:p>
          <a:p>
            <a:pPr lvl="1">
              <a:buFont typeface="Arial"/>
              <a:buChar char="•"/>
            </a:pPr>
            <a:r>
              <a:rPr lang="cs-CZ" dirty="0"/>
              <a:t>průměr (bodový odhad)</a:t>
            </a:r>
          </a:p>
          <a:p>
            <a:pPr lvl="1">
              <a:buFont typeface="Arial"/>
              <a:buChar char="•"/>
            </a:pPr>
            <a:r>
              <a:rPr lang="cs-CZ" dirty="0"/>
              <a:t>třídy četnosti (histogram)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/>
              <a:t>Základy deskriptivních studií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 dirty="0"/>
              <a:t>Cíl</a:t>
            </a:r>
          </a:p>
          <a:p>
            <a:pPr lvl="1"/>
            <a:r>
              <a:rPr lang="cs-CZ" sz="2400" dirty="0"/>
              <a:t>popis rozložení rizikového faktoru nebo jevu</a:t>
            </a:r>
          </a:p>
          <a:p>
            <a:pPr lvl="1"/>
            <a:r>
              <a:rPr lang="cs-CZ" sz="2400" dirty="0"/>
              <a:t>cílem </a:t>
            </a:r>
            <a:r>
              <a:rPr lang="cs-CZ" sz="2400" u="sng" dirty="0"/>
              <a:t>není</a:t>
            </a:r>
            <a:r>
              <a:rPr lang="cs-CZ" sz="2400" dirty="0"/>
              <a:t> testování kauzálních (příčinných) závislostí</a:t>
            </a:r>
          </a:p>
          <a:p>
            <a:pPr lvl="1"/>
            <a:r>
              <a:rPr lang="cs-CZ" sz="2400" dirty="0"/>
              <a:t>dostupnost údajů</a:t>
            </a:r>
          </a:p>
          <a:p>
            <a:pPr lvl="2"/>
            <a:r>
              <a:rPr lang="cs-CZ" sz="2000" b="1" dirty="0"/>
              <a:t>Stav životního prostředí: </a:t>
            </a:r>
            <a:r>
              <a:rPr lang="cs-CZ" sz="2000" dirty="0"/>
              <a:t>měřící síť SZÚ, ZÚ, ČHMU</a:t>
            </a:r>
          </a:p>
          <a:p>
            <a:pPr lvl="2"/>
            <a:r>
              <a:rPr lang="cs-CZ" sz="2000" b="1" dirty="0"/>
              <a:t>Demografie: </a:t>
            </a:r>
            <a:r>
              <a:rPr lang="cs-CZ" sz="2000" dirty="0"/>
              <a:t>data o úmrtnosti</a:t>
            </a:r>
          </a:p>
          <a:p>
            <a:pPr lvl="2"/>
            <a:r>
              <a:rPr lang="cs-CZ" sz="2000" dirty="0"/>
              <a:t>korelace</a:t>
            </a:r>
          </a:p>
          <a:p>
            <a:pPr lvl="1"/>
            <a:r>
              <a:rPr lang="cs-CZ" sz="2400" dirty="0"/>
              <a:t>reprezentativnost</a:t>
            </a:r>
          </a:p>
          <a:p>
            <a:pPr lvl="2"/>
            <a:r>
              <a:rPr lang="cs-CZ" sz="1800" dirty="0"/>
              <a:t>náklady se zvyšují úměrně k hustotě sítě pro sběr primárních dat</a:t>
            </a:r>
          </a:p>
          <a:p>
            <a:pPr lvl="2"/>
            <a:r>
              <a:rPr lang="cs-CZ" sz="1800" dirty="0"/>
              <a:t>matematické modelování: model mentální, fyzický, matematický, výpočetní (simulace). Zjednodušení a pochopení vztahů a zákonitostí.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19250" y="657225"/>
            <a:ext cx="5905500" cy="55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Volný tvar 5"/>
          <p:cNvSpPr/>
          <p:nvPr/>
        </p:nvSpPr>
        <p:spPr>
          <a:xfrm>
            <a:off x="2685448" y="2435192"/>
            <a:ext cx="2271563" cy="2040555"/>
          </a:xfrm>
          <a:custGeom>
            <a:avLst/>
            <a:gdLst>
              <a:gd name="connsiteX0" fmla="*/ 2223436 w 2271563"/>
              <a:gd name="connsiteY0" fmla="*/ 789271 h 2040555"/>
              <a:gd name="connsiteX1" fmla="*/ 2242687 w 2271563"/>
              <a:gd name="connsiteY1" fmla="*/ 712269 h 2040555"/>
              <a:gd name="connsiteX2" fmla="*/ 2271563 w 2271563"/>
              <a:gd name="connsiteY2" fmla="*/ 654517 h 2040555"/>
              <a:gd name="connsiteX3" fmla="*/ 2213811 w 2271563"/>
              <a:gd name="connsiteY3" fmla="*/ 500513 h 2040555"/>
              <a:gd name="connsiteX4" fmla="*/ 2184935 w 2271563"/>
              <a:gd name="connsiteY4" fmla="*/ 481263 h 2040555"/>
              <a:gd name="connsiteX5" fmla="*/ 2156059 w 2271563"/>
              <a:gd name="connsiteY5" fmla="*/ 404261 h 2040555"/>
              <a:gd name="connsiteX6" fmla="*/ 2117558 w 2271563"/>
              <a:gd name="connsiteY6" fmla="*/ 336884 h 2040555"/>
              <a:gd name="connsiteX7" fmla="*/ 2107933 w 2271563"/>
              <a:gd name="connsiteY7" fmla="*/ 240631 h 2040555"/>
              <a:gd name="connsiteX8" fmla="*/ 2098308 w 2271563"/>
              <a:gd name="connsiteY8" fmla="*/ 211755 h 2040555"/>
              <a:gd name="connsiteX9" fmla="*/ 2079057 w 2271563"/>
              <a:gd name="connsiteY9" fmla="*/ 134753 h 2040555"/>
              <a:gd name="connsiteX10" fmla="*/ 2069432 w 2271563"/>
              <a:gd name="connsiteY10" fmla="*/ 105877 h 2040555"/>
              <a:gd name="connsiteX11" fmla="*/ 2059807 w 2271563"/>
              <a:gd name="connsiteY11" fmla="*/ 67376 h 2040555"/>
              <a:gd name="connsiteX12" fmla="*/ 2030931 w 2271563"/>
              <a:gd name="connsiteY12" fmla="*/ 57751 h 2040555"/>
              <a:gd name="connsiteX13" fmla="*/ 1520792 w 2271563"/>
              <a:gd name="connsiteY13" fmla="*/ 57751 h 2040555"/>
              <a:gd name="connsiteX14" fmla="*/ 1386038 w 2271563"/>
              <a:gd name="connsiteY14" fmla="*/ 48126 h 2040555"/>
              <a:gd name="connsiteX15" fmla="*/ 1299411 w 2271563"/>
              <a:gd name="connsiteY15" fmla="*/ 0 h 2040555"/>
              <a:gd name="connsiteX16" fmla="*/ 991403 w 2271563"/>
              <a:gd name="connsiteY16" fmla="*/ 9625 h 2040555"/>
              <a:gd name="connsiteX17" fmla="*/ 914400 w 2271563"/>
              <a:gd name="connsiteY17" fmla="*/ 48126 h 2040555"/>
              <a:gd name="connsiteX18" fmla="*/ 885525 w 2271563"/>
              <a:gd name="connsiteY18" fmla="*/ 57751 h 2040555"/>
              <a:gd name="connsiteX19" fmla="*/ 827773 w 2271563"/>
              <a:gd name="connsiteY19" fmla="*/ 96252 h 2040555"/>
              <a:gd name="connsiteX20" fmla="*/ 798897 w 2271563"/>
              <a:gd name="connsiteY20" fmla="*/ 125128 h 2040555"/>
              <a:gd name="connsiteX21" fmla="*/ 741146 w 2271563"/>
              <a:gd name="connsiteY21" fmla="*/ 163629 h 2040555"/>
              <a:gd name="connsiteX22" fmla="*/ 673769 w 2271563"/>
              <a:gd name="connsiteY22" fmla="*/ 211755 h 2040555"/>
              <a:gd name="connsiteX23" fmla="*/ 606392 w 2271563"/>
              <a:gd name="connsiteY23" fmla="*/ 259882 h 2040555"/>
              <a:gd name="connsiteX24" fmla="*/ 577516 w 2271563"/>
              <a:gd name="connsiteY24" fmla="*/ 298383 h 2040555"/>
              <a:gd name="connsiteX25" fmla="*/ 510139 w 2271563"/>
              <a:gd name="connsiteY25" fmla="*/ 365760 h 2040555"/>
              <a:gd name="connsiteX26" fmla="*/ 481264 w 2271563"/>
              <a:gd name="connsiteY26" fmla="*/ 404261 h 2040555"/>
              <a:gd name="connsiteX27" fmla="*/ 423512 w 2271563"/>
              <a:gd name="connsiteY27" fmla="*/ 462012 h 2040555"/>
              <a:gd name="connsiteX28" fmla="*/ 365760 w 2271563"/>
              <a:gd name="connsiteY28" fmla="*/ 539014 h 2040555"/>
              <a:gd name="connsiteX29" fmla="*/ 336885 w 2271563"/>
              <a:gd name="connsiteY29" fmla="*/ 548640 h 2040555"/>
              <a:gd name="connsiteX30" fmla="*/ 279133 w 2271563"/>
              <a:gd name="connsiteY30" fmla="*/ 587141 h 2040555"/>
              <a:gd name="connsiteX31" fmla="*/ 221381 w 2271563"/>
              <a:gd name="connsiteY31" fmla="*/ 625642 h 2040555"/>
              <a:gd name="connsiteX32" fmla="*/ 192506 w 2271563"/>
              <a:gd name="connsiteY32" fmla="*/ 654517 h 2040555"/>
              <a:gd name="connsiteX33" fmla="*/ 96253 w 2271563"/>
              <a:gd name="connsiteY33" fmla="*/ 712269 h 2040555"/>
              <a:gd name="connsiteX34" fmla="*/ 67377 w 2271563"/>
              <a:gd name="connsiteY34" fmla="*/ 721894 h 2040555"/>
              <a:gd name="connsiteX35" fmla="*/ 48127 w 2271563"/>
              <a:gd name="connsiteY35" fmla="*/ 789271 h 2040555"/>
              <a:gd name="connsiteX36" fmla="*/ 19251 w 2271563"/>
              <a:gd name="connsiteY36" fmla="*/ 818147 h 2040555"/>
              <a:gd name="connsiteX37" fmla="*/ 0 w 2271563"/>
              <a:gd name="connsiteY37" fmla="*/ 847023 h 2040555"/>
              <a:gd name="connsiteX38" fmla="*/ 28876 w 2271563"/>
              <a:gd name="connsiteY38" fmla="*/ 856648 h 2040555"/>
              <a:gd name="connsiteX39" fmla="*/ 77003 w 2271563"/>
              <a:gd name="connsiteY39" fmla="*/ 866273 h 2040555"/>
              <a:gd name="connsiteX40" fmla="*/ 154005 w 2271563"/>
              <a:gd name="connsiteY40" fmla="*/ 904774 h 2040555"/>
              <a:gd name="connsiteX41" fmla="*/ 192506 w 2271563"/>
              <a:gd name="connsiteY41" fmla="*/ 924025 h 2040555"/>
              <a:gd name="connsiteX42" fmla="*/ 221381 w 2271563"/>
              <a:gd name="connsiteY42" fmla="*/ 952901 h 2040555"/>
              <a:gd name="connsiteX43" fmla="*/ 240632 w 2271563"/>
              <a:gd name="connsiteY43" fmla="*/ 991402 h 2040555"/>
              <a:gd name="connsiteX44" fmla="*/ 269508 w 2271563"/>
              <a:gd name="connsiteY44" fmla="*/ 1010652 h 2040555"/>
              <a:gd name="connsiteX45" fmla="*/ 298384 w 2271563"/>
              <a:gd name="connsiteY45" fmla="*/ 1039528 h 2040555"/>
              <a:gd name="connsiteX46" fmla="*/ 317634 w 2271563"/>
              <a:gd name="connsiteY46" fmla="*/ 1078029 h 2040555"/>
              <a:gd name="connsiteX47" fmla="*/ 375386 w 2271563"/>
              <a:gd name="connsiteY47" fmla="*/ 1145406 h 2040555"/>
              <a:gd name="connsiteX48" fmla="*/ 394636 w 2271563"/>
              <a:gd name="connsiteY48" fmla="*/ 1183907 h 2040555"/>
              <a:gd name="connsiteX49" fmla="*/ 433137 w 2271563"/>
              <a:gd name="connsiteY49" fmla="*/ 1212783 h 2040555"/>
              <a:gd name="connsiteX50" fmla="*/ 452388 w 2271563"/>
              <a:gd name="connsiteY50" fmla="*/ 1241659 h 2040555"/>
              <a:gd name="connsiteX51" fmla="*/ 510139 w 2271563"/>
              <a:gd name="connsiteY51" fmla="*/ 1289785 h 2040555"/>
              <a:gd name="connsiteX52" fmla="*/ 548640 w 2271563"/>
              <a:gd name="connsiteY52" fmla="*/ 1347536 h 2040555"/>
              <a:gd name="connsiteX53" fmla="*/ 567891 w 2271563"/>
              <a:gd name="connsiteY53" fmla="*/ 1376412 h 2040555"/>
              <a:gd name="connsiteX54" fmla="*/ 587141 w 2271563"/>
              <a:gd name="connsiteY54" fmla="*/ 1405288 h 2040555"/>
              <a:gd name="connsiteX55" fmla="*/ 654518 w 2271563"/>
              <a:gd name="connsiteY55" fmla="*/ 1482290 h 2040555"/>
              <a:gd name="connsiteX56" fmla="*/ 673769 w 2271563"/>
              <a:gd name="connsiteY56" fmla="*/ 1511166 h 2040555"/>
              <a:gd name="connsiteX57" fmla="*/ 712270 w 2271563"/>
              <a:gd name="connsiteY57" fmla="*/ 1559292 h 2040555"/>
              <a:gd name="connsiteX58" fmla="*/ 750771 w 2271563"/>
              <a:gd name="connsiteY58" fmla="*/ 1617044 h 2040555"/>
              <a:gd name="connsiteX59" fmla="*/ 779647 w 2271563"/>
              <a:gd name="connsiteY59" fmla="*/ 1645920 h 2040555"/>
              <a:gd name="connsiteX60" fmla="*/ 818148 w 2271563"/>
              <a:gd name="connsiteY60" fmla="*/ 1703671 h 2040555"/>
              <a:gd name="connsiteX61" fmla="*/ 847024 w 2271563"/>
              <a:gd name="connsiteY61" fmla="*/ 1742172 h 2040555"/>
              <a:gd name="connsiteX62" fmla="*/ 866274 w 2271563"/>
              <a:gd name="connsiteY62" fmla="*/ 1771048 h 2040555"/>
              <a:gd name="connsiteX63" fmla="*/ 895150 w 2271563"/>
              <a:gd name="connsiteY63" fmla="*/ 1799924 h 2040555"/>
              <a:gd name="connsiteX64" fmla="*/ 933651 w 2271563"/>
              <a:gd name="connsiteY64" fmla="*/ 1848050 h 2040555"/>
              <a:gd name="connsiteX65" fmla="*/ 952901 w 2271563"/>
              <a:gd name="connsiteY65" fmla="*/ 1886551 h 2040555"/>
              <a:gd name="connsiteX66" fmla="*/ 1020278 w 2271563"/>
              <a:gd name="connsiteY66" fmla="*/ 1982804 h 2040555"/>
              <a:gd name="connsiteX67" fmla="*/ 1058779 w 2271563"/>
              <a:gd name="connsiteY67" fmla="*/ 2021305 h 2040555"/>
              <a:gd name="connsiteX68" fmla="*/ 1097280 w 2271563"/>
              <a:gd name="connsiteY68" fmla="*/ 2040555 h 2040555"/>
              <a:gd name="connsiteX69" fmla="*/ 1174283 w 2271563"/>
              <a:gd name="connsiteY69" fmla="*/ 1982804 h 2040555"/>
              <a:gd name="connsiteX70" fmla="*/ 1251285 w 2271563"/>
              <a:gd name="connsiteY70" fmla="*/ 1905802 h 2040555"/>
              <a:gd name="connsiteX71" fmla="*/ 1280160 w 2271563"/>
              <a:gd name="connsiteY71" fmla="*/ 1876926 h 2040555"/>
              <a:gd name="connsiteX72" fmla="*/ 1328287 w 2271563"/>
              <a:gd name="connsiteY72" fmla="*/ 1838425 h 2040555"/>
              <a:gd name="connsiteX73" fmla="*/ 1386038 w 2271563"/>
              <a:gd name="connsiteY73" fmla="*/ 1780673 h 2040555"/>
              <a:gd name="connsiteX74" fmla="*/ 1434165 w 2271563"/>
              <a:gd name="connsiteY74" fmla="*/ 1722922 h 2040555"/>
              <a:gd name="connsiteX75" fmla="*/ 1463040 w 2271563"/>
              <a:gd name="connsiteY75" fmla="*/ 1703671 h 2040555"/>
              <a:gd name="connsiteX76" fmla="*/ 1491916 w 2271563"/>
              <a:gd name="connsiteY76" fmla="*/ 1665170 h 2040555"/>
              <a:gd name="connsiteX77" fmla="*/ 1549668 w 2271563"/>
              <a:gd name="connsiteY77" fmla="*/ 1617044 h 2040555"/>
              <a:gd name="connsiteX78" fmla="*/ 1578544 w 2271563"/>
              <a:gd name="connsiteY78" fmla="*/ 1588168 h 2040555"/>
              <a:gd name="connsiteX79" fmla="*/ 1645920 w 2271563"/>
              <a:gd name="connsiteY79" fmla="*/ 1549667 h 2040555"/>
              <a:gd name="connsiteX80" fmla="*/ 1674796 w 2271563"/>
              <a:gd name="connsiteY80" fmla="*/ 1530416 h 2040555"/>
              <a:gd name="connsiteX81" fmla="*/ 1713297 w 2271563"/>
              <a:gd name="connsiteY81" fmla="*/ 1511166 h 2040555"/>
              <a:gd name="connsiteX82" fmla="*/ 1742173 w 2271563"/>
              <a:gd name="connsiteY82" fmla="*/ 1491915 h 2040555"/>
              <a:gd name="connsiteX83" fmla="*/ 1771049 w 2271563"/>
              <a:gd name="connsiteY83" fmla="*/ 1482290 h 2040555"/>
              <a:gd name="connsiteX84" fmla="*/ 1799925 w 2271563"/>
              <a:gd name="connsiteY84" fmla="*/ 1463040 h 2040555"/>
              <a:gd name="connsiteX85" fmla="*/ 1876927 w 2271563"/>
              <a:gd name="connsiteY85" fmla="*/ 1405288 h 2040555"/>
              <a:gd name="connsiteX86" fmla="*/ 1934678 w 2271563"/>
              <a:gd name="connsiteY86" fmla="*/ 1366787 h 2040555"/>
              <a:gd name="connsiteX87" fmla="*/ 2021306 w 2271563"/>
              <a:gd name="connsiteY87" fmla="*/ 1357162 h 2040555"/>
              <a:gd name="connsiteX88" fmla="*/ 2040556 w 2271563"/>
              <a:gd name="connsiteY88" fmla="*/ 1309035 h 2040555"/>
              <a:gd name="connsiteX89" fmla="*/ 2107933 w 2271563"/>
              <a:gd name="connsiteY89" fmla="*/ 1222408 h 2040555"/>
              <a:gd name="connsiteX90" fmla="*/ 2146434 w 2271563"/>
              <a:gd name="connsiteY90" fmla="*/ 1126155 h 2040555"/>
              <a:gd name="connsiteX91" fmla="*/ 2194560 w 2271563"/>
              <a:gd name="connsiteY91" fmla="*/ 1039528 h 2040555"/>
              <a:gd name="connsiteX92" fmla="*/ 2194560 w 2271563"/>
              <a:gd name="connsiteY92" fmla="*/ 1029903 h 204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271563" h="2040555">
                <a:moveTo>
                  <a:pt x="2223436" y="789271"/>
                </a:moveTo>
                <a:cubicBezTo>
                  <a:pt x="2227098" y="770959"/>
                  <a:pt x="2232819" y="732004"/>
                  <a:pt x="2242687" y="712269"/>
                </a:cubicBezTo>
                <a:cubicBezTo>
                  <a:pt x="2280005" y="637633"/>
                  <a:pt x="2247368" y="727098"/>
                  <a:pt x="2271563" y="654517"/>
                </a:cubicBezTo>
                <a:cubicBezTo>
                  <a:pt x="2248483" y="554506"/>
                  <a:pt x="2270138" y="547452"/>
                  <a:pt x="2213811" y="500513"/>
                </a:cubicBezTo>
                <a:cubicBezTo>
                  <a:pt x="2204924" y="493107"/>
                  <a:pt x="2194560" y="487680"/>
                  <a:pt x="2184935" y="481263"/>
                </a:cubicBezTo>
                <a:cubicBezTo>
                  <a:pt x="2145397" y="421954"/>
                  <a:pt x="2183812" y="487518"/>
                  <a:pt x="2156059" y="404261"/>
                </a:cubicBezTo>
                <a:cubicBezTo>
                  <a:pt x="2147917" y="379834"/>
                  <a:pt x="2131642" y="358009"/>
                  <a:pt x="2117558" y="336884"/>
                </a:cubicBezTo>
                <a:cubicBezTo>
                  <a:pt x="2114350" y="304800"/>
                  <a:pt x="2112836" y="272500"/>
                  <a:pt x="2107933" y="240631"/>
                </a:cubicBezTo>
                <a:cubicBezTo>
                  <a:pt x="2106390" y="230603"/>
                  <a:pt x="2100978" y="221543"/>
                  <a:pt x="2098308" y="211755"/>
                </a:cubicBezTo>
                <a:cubicBezTo>
                  <a:pt x="2091347" y="186230"/>
                  <a:pt x="2087423" y="159853"/>
                  <a:pt x="2079057" y="134753"/>
                </a:cubicBezTo>
                <a:cubicBezTo>
                  <a:pt x="2075849" y="125128"/>
                  <a:pt x="2072219" y="115633"/>
                  <a:pt x="2069432" y="105877"/>
                </a:cubicBezTo>
                <a:cubicBezTo>
                  <a:pt x="2065798" y="93157"/>
                  <a:pt x="2068071" y="77706"/>
                  <a:pt x="2059807" y="67376"/>
                </a:cubicBezTo>
                <a:cubicBezTo>
                  <a:pt x="2053469" y="59453"/>
                  <a:pt x="2040556" y="60959"/>
                  <a:pt x="2030931" y="57751"/>
                </a:cubicBezTo>
                <a:cubicBezTo>
                  <a:pt x="1841521" y="105102"/>
                  <a:pt x="1986144" y="72524"/>
                  <a:pt x="1520792" y="57751"/>
                </a:cubicBezTo>
                <a:cubicBezTo>
                  <a:pt x="1475782" y="56322"/>
                  <a:pt x="1430956" y="51334"/>
                  <a:pt x="1386038" y="48126"/>
                </a:cubicBezTo>
                <a:cubicBezTo>
                  <a:pt x="1315374" y="24570"/>
                  <a:pt x="1342636" y="43223"/>
                  <a:pt x="1299411" y="0"/>
                </a:cubicBezTo>
                <a:cubicBezTo>
                  <a:pt x="1196742" y="3208"/>
                  <a:pt x="1093329" y="-3116"/>
                  <a:pt x="991403" y="9625"/>
                </a:cubicBezTo>
                <a:cubicBezTo>
                  <a:pt x="962927" y="13184"/>
                  <a:pt x="941625" y="39051"/>
                  <a:pt x="914400" y="48126"/>
                </a:cubicBezTo>
                <a:lnTo>
                  <a:pt x="885525" y="57751"/>
                </a:lnTo>
                <a:cubicBezTo>
                  <a:pt x="866274" y="70585"/>
                  <a:pt x="844133" y="79892"/>
                  <a:pt x="827773" y="96252"/>
                </a:cubicBezTo>
                <a:cubicBezTo>
                  <a:pt x="818148" y="105877"/>
                  <a:pt x="809642" y="116771"/>
                  <a:pt x="798897" y="125128"/>
                </a:cubicBezTo>
                <a:cubicBezTo>
                  <a:pt x="780635" y="139332"/>
                  <a:pt x="760396" y="150795"/>
                  <a:pt x="741146" y="163629"/>
                </a:cubicBezTo>
                <a:cubicBezTo>
                  <a:pt x="673099" y="208994"/>
                  <a:pt x="757334" y="152066"/>
                  <a:pt x="673769" y="211755"/>
                </a:cubicBezTo>
                <a:cubicBezTo>
                  <a:pt x="654642" y="225417"/>
                  <a:pt x="622118" y="244156"/>
                  <a:pt x="606392" y="259882"/>
                </a:cubicBezTo>
                <a:cubicBezTo>
                  <a:pt x="595048" y="271226"/>
                  <a:pt x="588307" y="286513"/>
                  <a:pt x="577516" y="298383"/>
                </a:cubicBezTo>
                <a:cubicBezTo>
                  <a:pt x="556151" y="321885"/>
                  <a:pt x="529196" y="340350"/>
                  <a:pt x="510139" y="365760"/>
                </a:cubicBezTo>
                <a:cubicBezTo>
                  <a:pt x="500514" y="378594"/>
                  <a:pt x="491996" y="392337"/>
                  <a:pt x="481264" y="404261"/>
                </a:cubicBezTo>
                <a:cubicBezTo>
                  <a:pt x="463052" y="424497"/>
                  <a:pt x="438614" y="439360"/>
                  <a:pt x="423512" y="462012"/>
                </a:cubicBezTo>
                <a:cubicBezTo>
                  <a:pt x="408601" y="484378"/>
                  <a:pt x="383543" y="523771"/>
                  <a:pt x="365760" y="539014"/>
                </a:cubicBezTo>
                <a:cubicBezTo>
                  <a:pt x="358057" y="545617"/>
                  <a:pt x="346510" y="545431"/>
                  <a:pt x="336885" y="548640"/>
                </a:cubicBezTo>
                <a:cubicBezTo>
                  <a:pt x="244769" y="640752"/>
                  <a:pt x="362712" y="531422"/>
                  <a:pt x="279133" y="587141"/>
                </a:cubicBezTo>
                <a:cubicBezTo>
                  <a:pt x="207032" y="635208"/>
                  <a:pt x="290042" y="602754"/>
                  <a:pt x="221381" y="625642"/>
                </a:cubicBezTo>
                <a:cubicBezTo>
                  <a:pt x="211756" y="635267"/>
                  <a:pt x="203250" y="646160"/>
                  <a:pt x="192506" y="654517"/>
                </a:cubicBezTo>
                <a:cubicBezTo>
                  <a:pt x="164510" y="676292"/>
                  <a:pt x="129591" y="697982"/>
                  <a:pt x="96253" y="712269"/>
                </a:cubicBezTo>
                <a:cubicBezTo>
                  <a:pt x="86927" y="716266"/>
                  <a:pt x="77002" y="718686"/>
                  <a:pt x="67377" y="721894"/>
                </a:cubicBezTo>
                <a:cubicBezTo>
                  <a:pt x="60960" y="744353"/>
                  <a:pt x="58573" y="768379"/>
                  <a:pt x="48127" y="789271"/>
                </a:cubicBezTo>
                <a:cubicBezTo>
                  <a:pt x="42039" y="801446"/>
                  <a:pt x="27965" y="807690"/>
                  <a:pt x="19251" y="818147"/>
                </a:cubicBezTo>
                <a:cubicBezTo>
                  <a:pt x="11845" y="827034"/>
                  <a:pt x="6417" y="837398"/>
                  <a:pt x="0" y="847023"/>
                </a:cubicBezTo>
                <a:cubicBezTo>
                  <a:pt x="9625" y="850231"/>
                  <a:pt x="19033" y="854187"/>
                  <a:pt x="28876" y="856648"/>
                </a:cubicBezTo>
                <a:cubicBezTo>
                  <a:pt x="44748" y="860616"/>
                  <a:pt x="61733" y="860400"/>
                  <a:pt x="77003" y="866273"/>
                </a:cubicBezTo>
                <a:cubicBezTo>
                  <a:pt x="103787" y="876575"/>
                  <a:pt x="128338" y="891940"/>
                  <a:pt x="154005" y="904774"/>
                </a:cubicBezTo>
                <a:lnTo>
                  <a:pt x="192506" y="924025"/>
                </a:lnTo>
                <a:cubicBezTo>
                  <a:pt x="202131" y="933650"/>
                  <a:pt x="213469" y="941824"/>
                  <a:pt x="221381" y="952901"/>
                </a:cubicBezTo>
                <a:cubicBezTo>
                  <a:pt x="229721" y="964577"/>
                  <a:pt x="231446" y="980379"/>
                  <a:pt x="240632" y="991402"/>
                </a:cubicBezTo>
                <a:cubicBezTo>
                  <a:pt x="248038" y="1000289"/>
                  <a:pt x="260621" y="1003246"/>
                  <a:pt x="269508" y="1010652"/>
                </a:cubicBezTo>
                <a:cubicBezTo>
                  <a:pt x="279965" y="1019366"/>
                  <a:pt x="288759" y="1029903"/>
                  <a:pt x="298384" y="1039528"/>
                </a:cubicBezTo>
                <a:cubicBezTo>
                  <a:pt x="304801" y="1052362"/>
                  <a:pt x="309294" y="1066353"/>
                  <a:pt x="317634" y="1078029"/>
                </a:cubicBezTo>
                <a:cubicBezTo>
                  <a:pt x="396383" y="1188278"/>
                  <a:pt x="292936" y="1013485"/>
                  <a:pt x="375386" y="1145406"/>
                </a:cubicBezTo>
                <a:cubicBezTo>
                  <a:pt x="382991" y="1157573"/>
                  <a:pt x="385298" y="1173013"/>
                  <a:pt x="394636" y="1183907"/>
                </a:cubicBezTo>
                <a:cubicBezTo>
                  <a:pt x="405076" y="1196087"/>
                  <a:pt x="421793" y="1201439"/>
                  <a:pt x="433137" y="1212783"/>
                </a:cubicBezTo>
                <a:cubicBezTo>
                  <a:pt x="441317" y="1220963"/>
                  <a:pt x="444208" y="1233479"/>
                  <a:pt x="452388" y="1241659"/>
                </a:cubicBezTo>
                <a:cubicBezTo>
                  <a:pt x="508003" y="1297273"/>
                  <a:pt x="454948" y="1218825"/>
                  <a:pt x="510139" y="1289785"/>
                </a:cubicBezTo>
                <a:cubicBezTo>
                  <a:pt x="524343" y="1308048"/>
                  <a:pt x="535806" y="1328286"/>
                  <a:pt x="548640" y="1347536"/>
                </a:cubicBezTo>
                <a:lnTo>
                  <a:pt x="567891" y="1376412"/>
                </a:lnTo>
                <a:cubicBezTo>
                  <a:pt x="574308" y="1386037"/>
                  <a:pt x="578961" y="1397108"/>
                  <a:pt x="587141" y="1405288"/>
                </a:cubicBezTo>
                <a:cubicBezTo>
                  <a:pt x="622758" y="1440905"/>
                  <a:pt x="619264" y="1435285"/>
                  <a:pt x="654518" y="1482290"/>
                </a:cubicBezTo>
                <a:cubicBezTo>
                  <a:pt x="661459" y="1491545"/>
                  <a:pt x="666828" y="1501911"/>
                  <a:pt x="673769" y="1511166"/>
                </a:cubicBezTo>
                <a:cubicBezTo>
                  <a:pt x="686095" y="1527601"/>
                  <a:pt x="700187" y="1542677"/>
                  <a:pt x="712270" y="1559292"/>
                </a:cubicBezTo>
                <a:cubicBezTo>
                  <a:pt x="725878" y="1578003"/>
                  <a:pt x="734411" y="1600684"/>
                  <a:pt x="750771" y="1617044"/>
                </a:cubicBezTo>
                <a:cubicBezTo>
                  <a:pt x="760396" y="1626669"/>
                  <a:pt x="771290" y="1635175"/>
                  <a:pt x="779647" y="1645920"/>
                </a:cubicBezTo>
                <a:cubicBezTo>
                  <a:pt x="793851" y="1664182"/>
                  <a:pt x="804266" y="1685162"/>
                  <a:pt x="818148" y="1703671"/>
                </a:cubicBezTo>
                <a:cubicBezTo>
                  <a:pt x="827773" y="1716505"/>
                  <a:pt x="837700" y="1729118"/>
                  <a:pt x="847024" y="1742172"/>
                </a:cubicBezTo>
                <a:cubicBezTo>
                  <a:pt x="853748" y="1751585"/>
                  <a:pt x="858868" y="1762161"/>
                  <a:pt x="866274" y="1771048"/>
                </a:cubicBezTo>
                <a:cubicBezTo>
                  <a:pt x="874988" y="1781505"/>
                  <a:pt x="886186" y="1789680"/>
                  <a:pt x="895150" y="1799924"/>
                </a:cubicBezTo>
                <a:cubicBezTo>
                  <a:pt x="908678" y="1815385"/>
                  <a:pt x="922255" y="1830956"/>
                  <a:pt x="933651" y="1848050"/>
                </a:cubicBezTo>
                <a:cubicBezTo>
                  <a:pt x="941610" y="1859989"/>
                  <a:pt x="945519" y="1874247"/>
                  <a:pt x="952901" y="1886551"/>
                </a:cubicBezTo>
                <a:cubicBezTo>
                  <a:pt x="962790" y="1903032"/>
                  <a:pt x="1003530" y="1963664"/>
                  <a:pt x="1020278" y="1982804"/>
                </a:cubicBezTo>
                <a:cubicBezTo>
                  <a:pt x="1032229" y="1996463"/>
                  <a:pt x="1044259" y="2010415"/>
                  <a:pt x="1058779" y="2021305"/>
                </a:cubicBezTo>
                <a:cubicBezTo>
                  <a:pt x="1070258" y="2029914"/>
                  <a:pt x="1084446" y="2034138"/>
                  <a:pt x="1097280" y="2040555"/>
                </a:cubicBezTo>
                <a:cubicBezTo>
                  <a:pt x="1127801" y="2020209"/>
                  <a:pt x="1144559" y="2010241"/>
                  <a:pt x="1174283" y="1982804"/>
                </a:cubicBezTo>
                <a:cubicBezTo>
                  <a:pt x="1200956" y="1958183"/>
                  <a:pt x="1225618" y="1931469"/>
                  <a:pt x="1251285" y="1905802"/>
                </a:cubicBezTo>
                <a:cubicBezTo>
                  <a:pt x="1260910" y="1896177"/>
                  <a:pt x="1269531" y="1885429"/>
                  <a:pt x="1280160" y="1876926"/>
                </a:cubicBezTo>
                <a:cubicBezTo>
                  <a:pt x="1296202" y="1864092"/>
                  <a:pt x="1313760" y="1852952"/>
                  <a:pt x="1328287" y="1838425"/>
                </a:cubicBezTo>
                <a:cubicBezTo>
                  <a:pt x="1399926" y="1766787"/>
                  <a:pt x="1317984" y="1826045"/>
                  <a:pt x="1386038" y="1780673"/>
                </a:cubicBezTo>
                <a:cubicBezTo>
                  <a:pt x="1404968" y="1752278"/>
                  <a:pt x="1406371" y="1746084"/>
                  <a:pt x="1434165" y="1722922"/>
                </a:cubicBezTo>
                <a:cubicBezTo>
                  <a:pt x="1443052" y="1715516"/>
                  <a:pt x="1454860" y="1711851"/>
                  <a:pt x="1463040" y="1703671"/>
                </a:cubicBezTo>
                <a:cubicBezTo>
                  <a:pt x="1474383" y="1692327"/>
                  <a:pt x="1481476" y="1677350"/>
                  <a:pt x="1491916" y="1665170"/>
                </a:cubicBezTo>
                <a:cubicBezTo>
                  <a:pt x="1534099" y="1615956"/>
                  <a:pt x="1505108" y="1654177"/>
                  <a:pt x="1549668" y="1617044"/>
                </a:cubicBezTo>
                <a:cubicBezTo>
                  <a:pt x="1560125" y="1608330"/>
                  <a:pt x="1568087" y="1596882"/>
                  <a:pt x="1578544" y="1588168"/>
                </a:cubicBezTo>
                <a:cubicBezTo>
                  <a:pt x="1604131" y="1566845"/>
                  <a:pt x="1615958" y="1566788"/>
                  <a:pt x="1645920" y="1549667"/>
                </a:cubicBezTo>
                <a:cubicBezTo>
                  <a:pt x="1655964" y="1543928"/>
                  <a:pt x="1664752" y="1536155"/>
                  <a:pt x="1674796" y="1530416"/>
                </a:cubicBezTo>
                <a:cubicBezTo>
                  <a:pt x="1687254" y="1523297"/>
                  <a:pt x="1700839" y="1518285"/>
                  <a:pt x="1713297" y="1511166"/>
                </a:cubicBezTo>
                <a:cubicBezTo>
                  <a:pt x="1723341" y="1505427"/>
                  <a:pt x="1731826" y="1497088"/>
                  <a:pt x="1742173" y="1491915"/>
                </a:cubicBezTo>
                <a:cubicBezTo>
                  <a:pt x="1751248" y="1487378"/>
                  <a:pt x="1761974" y="1486827"/>
                  <a:pt x="1771049" y="1482290"/>
                </a:cubicBezTo>
                <a:cubicBezTo>
                  <a:pt x="1781396" y="1477117"/>
                  <a:pt x="1790569" y="1469844"/>
                  <a:pt x="1799925" y="1463040"/>
                </a:cubicBezTo>
                <a:cubicBezTo>
                  <a:pt x="1825873" y="1444169"/>
                  <a:pt x="1850231" y="1423085"/>
                  <a:pt x="1876927" y="1405288"/>
                </a:cubicBezTo>
                <a:lnTo>
                  <a:pt x="1934678" y="1366787"/>
                </a:lnTo>
                <a:cubicBezTo>
                  <a:pt x="1968212" y="1372376"/>
                  <a:pt x="1997310" y="1390757"/>
                  <a:pt x="2021306" y="1357162"/>
                </a:cubicBezTo>
                <a:cubicBezTo>
                  <a:pt x="2031349" y="1343102"/>
                  <a:pt x="2031399" y="1323687"/>
                  <a:pt x="2040556" y="1309035"/>
                </a:cubicBezTo>
                <a:cubicBezTo>
                  <a:pt x="2076152" y="1252081"/>
                  <a:pt x="2078267" y="1311405"/>
                  <a:pt x="2107933" y="1222408"/>
                </a:cubicBezTo>
                <a:cubicBezTo>
                  <a:pt x="2121705" y="1181092"/>
                  <a:pt x="2125192" y="1161559"/>
                  <a:pt x="2146434" y="1126155"/>
                </a:cubicBezTo>
                <a:cubicBezTo>
                  <a:pt x="2177160" y="1074945"/>
                  <a:pt x="2183497" y="1083782"/>
                  <a:pt x="2194560" y="1039528"/>
                </a:cubicBezTo>
                <a:cubicBezTo>
                  <a:pt x="2195338" y="1036415"/>
                  <a:pt x="2194560" y="1033111"/>
                  <a:pt x="2194560" y="1029903"/>
                </a:cubicBezTo>
              </a:path>
            </a:pathLst>
          </a:cu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76946"/>
            <a:ext cx="9144000" cy="510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cs-CZ"/>
              <a:t>Imisní monitoring SZÚ</a:t>
            </a:r>
          </a:p>
        </p:txBody>
      </p:sp>
      <p:pic>
        <p:nvPicPr>
          <p:cNvPr id="3" name="Obrázek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27584" y="1180738"/>
            <a:ext cx="7704856" cy="5416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" y="620688"/>
            <a:ext cx="8306076" cy="58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836712"/>
            <a:ext cx="8064896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386</Words>
  <Application>Microsoft Office PowerPoint</Application>
  <PresentationFormat>Předvádění na obrazovce (4:3)</PresentationFormat>
  <Paragraphs>48</Paragraphs>
  <Slides>12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VLOZ0241c: Ochrana a podpora zdraví I – cvičení Životní prostředí v ČR</vt:lpstr>
      <vt:lpstr>Úvod</vt:lpstr>
      <vt:lpstr>PM jako základní indikátor stavu životního prostředí</vt:lpstr>
      <vt:lpstr>Základy deskriptivních studií</vt:lpstr>
      <vt:lpstr>Prezentace aplikace PowerPoint</vt:lpstr>
      <vt:lpstr>Prezentace aplikace PowerPoint</vt:lpstr>
      <vt:lpstr>Imisní monitoring SZÚ</vt:lpstr>
      <vt:lpstr>Prezentace aplikace PowerPoint</vt:lpstr>
      <vt:lpstr>Prezentace aplikace PowerPoint</vt:lpstr>
      <vt:lpstr>Prezentace aplikace PowerPoint</vt:lpstr>
      <vt:lpstr>Komunikace rizik</vt:lpstr>
      <vt:lpstr>Závěry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VLOZ0241c: Ochrana a podpora zdraví I – cvičení Životní prostředí v ČR</dc:title>
  <dc:creator>Aleš Peřina</dc:creator>
  <cp:lastModifiedBy>Aleš Peřina</cp:lastModifiedBy>
  <cp:revision>5</cp:revision>
  <dcterms:modified xsi:type="dcterms:W3CDTF">2016-02-24T12:16:40Z</dcterms:modified>
</cp:coreProperties>
</file>