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sldIdLst>
    <p:sldId id="256" r:id="rId2"/>
    <p:sldId id="306" r:id="rId3"/>
    <p:sldId id="307" r:id="rId4"/>
    <p:sldId id="309" r:id="rId5"/>
    <p:sldId id="310" r:id="rId6"/>
    <p:sldId id="311" r:id="rId7"/>
    <p:sldId id="313" r:id="rId8"/>
    <p:sldId id="314" r:id="rId9"/>
    <p:sldId id="312" r:id="rId10"/>
    <p:sldId id="257" r:id="rId11"/>
    <p:sldId id="258" r:id="rId12"/>
    <p:sldId id="283" r:id="rId13"/>
    <p:sldId id="274" r:id="rId14"/>
    <p:sldId id="259" r:id="rId15"/>
    <p:sldId id="299" r:id="rId16"/>
    <p:sldId id="260" r:id="rId17"/>
    <p:sldId id="285" r:id="rId18"/>
    <p:sldId id="261" r:id="rId19"/>
    <p:sldId id="300" r:id="rId20"/>
    <p:sldId id="301" r:id="rId21"/>
    <p:sldId id="262" r:id="rId22"/>
    <p:sldId id="287" r:id="rId23"/>
    <p:sldId id="263" r:id="rId24"/>
    <p:sldId id="288" r:id="rId25"/>
    <p:sldId id="264" r:id="rId26"/>
    <p:sldId id="304" r:id="rId27"/>
    <p:sldId id="267" r:id="rId28"/>
    <p:sldId id="297" r:id="rId29"/>
    <p:sldId id="268" r:id="rId30"/>
    <p:sldId id="269" r:id="rId31"/>
    <p:sldId id="290" r:id="rId32"/>
    <p:sldId id="270" r:id="rId33"/>
    <p:sldId id="315" r:id="rId34"/>
    <p:sldId id="271" r:id="rId35"/>
    <p:sldId id="272" r:id="rId36"/>
    <p:sldId id="265" r:id="rId37"/>
    <p:sldId id="292" r:id="rId38"/>
    <p:sldId id="266" r:id="rId39"/>
    <p:sldId id="303" r:id="rId40"/>
    <p:sldId id="277" r:id="rId41"/>
    <p:sldId id="278" r:id="rId42"/>
    <p:sldId id="302" r:id="rId43"/>
    <p:sldId id="279" r:id="rId44"/>
    <p:sldId id="280" r:id="rId45"/>
    <p:sldId id="316" r:id="rId46"/>
    <p:sldId id="275" r:id="rId47"/>
    <p:sldId id="305" r:id="rId48"/>
    <p:sldId id="276" r:id="rId49"/>
    <p:sldId id="273" r:id="rId50"/>
    <p:sldId id="281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7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7D062C6-B677-4B17-919C-C709DC30884B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369C5D-7B72-46FE-881F-DC06B9E6CCD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67544" y="-315416"/>
            <a:ext cx="845820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Eradika</a:t>
            </a:r>
            <a:r>
              <a:rPr lang="cs-CZ" b="1" dirty="0" smtClean="0"/>
              <a:t>ční </a:t>
            </a:r>
            <a:r>
              <a:rPr lang="cs-CZ" altLang="cs-CZ" sz="4800" dirty="0">
                <a:solidFill>
                  <a:srgbClr val="FFFF00"/>
                </a:solidFill>
                <a:latin typeface="Palatino Linotype" panose="02040502050505030304" pitchFamily="18" charset="0"/>
              </a:rPr>
              <a:t>a eliminační programy</a:t>
            </a:r>
            <a:br>
              <a:rPr lang="cs-CZ" altLang="cs-CZ" sz="4800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cs-CZ" altLang="cs-CZ" dirty="0">
                <a:solidFill>
                  <a:srgbClr val="FFFF00"/>
                </a:solidFill>
                <a:latin typeface="Palatino Linotype" panose="02040502050505030304" pitchFamily="18" charset="0"/>
              </a:rPr>
              <a:t/>
            </a:r>
            <a:br>
              <a:rPr lang="cs-CZ" altLang="cs-CZ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cs-CZ" altLang="cs-CZ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/>
            </a:r>
            <a:br>
              <a:rPr lang="cs-CZ" altLang="cs-CZ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cs-CZ" altLang="cs-CZ" dirty="0">
                <a:solidFill>
                  <a:srgbClr val="FFFF00"/>
                </a:solidFill>
                <a:latin typeface="Palatino Linotype" panose="02040502050505030304" pitchFamily="18" charset="0"/>
              </a:rPr>
              <a:t/>
            </a:r>
            <a:br>
              <a:rPr lang="cs-CZ" altLang="cs-CZ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cs-CZ" altLang="cs-CZ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/>
            </a:r>
            <a:br>
              <a:rPr lang="cs-CZ" altLang="cs-CZ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cs-CZ" altLang="cs-CZ" dirty="0">
                <a:solidFill>
                  <a:srgbClr val="FFFF00"/>
                </a:solidFill>
                <a:latin typeface="Palatino Linotype" panose="02040502050505030304" pitchFamily="18" charset="0"/>
              </a:rPr>
              <a:t/>
            </a:r>
            <a:br>
              <a:rPr lang="cs-CZ" altLang="cs-CZ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r>
              <a:rPr lang="cs-CZ" altLang="cs-CZ" dirty="0" err="1" smtClean="0">
                <a:solidFill>
                  <a:srgbClr val="FFFF00"/>
                </a:solidFill>
                <a:latin typeface="Palatino Linotype" panose="02040502050505030304" pitchFamily="18" charset="0"/>
              </a:rPr>
              <a:t>Eradikační</a:t>
            </a:r>
            <a:r>
              <a:rPr lang="cs-CZ" altLang="cs-CZ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 a eliminační programy    v oblasti </a:t>
            </a:r>
            <a:r>
              <a:rPr lang="cs-CZ" altLang="cs-CZ" dirty="0">
                <a:solidFill>
                  <a:srgbClr val="FFFF00"/>
                </a:solidFill>
                <a:latin typeface="Palatino Linotype" panose="02040502050505030304" pitchFamily="18" charset="0"/>
              </a:rPr>
              <a:t>infekčních  nemocí</a:t>
            </a:r>
            <a:br>
              <a:rPr lang="cs-CZ" altLang="cs-CZ" dirty="0">
                <a:solidFill>
                  <a:srgbClr val="FFFF00"/>
                </a:solidFill>
                <a:latin typeface="Palatino Linotype" panose="02040502050505030304" pitchFamily="18" charset="0"/>
              </a:rPr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4953000" cy="1627656"/>
          </a:xfrm>
        </p:spPr>
        <p:txBody>
          <a:bodyPr>
            <a:normAutofit/>
          </a:bodyPr>
          <a:lstStyle/>
          <a:p>
            <a:r>
              <a:rPr lang="cs-CZ" dirty="0" smtClean="0"/>
              <a:t>MUDr. </a:t>
            </a:r>
            <a:r>
              <a:rPr lang="cs-CZ" smtClean="0"/>
              <a:t>Petra Karešová</a:t>
            </a:r>
          </a:p>
          <a:p>
            <a:r>
              <a:rPr lang="cs-CZ" dirty="0" smtClean="0"/>
              <a:t>MUDr</a:t>
            </a:r>
            <a:r>
              <a:rPr lang="cs-CZ" dirty="0" smtClean="0"/>
              <a:t>. Miroslava Zavřelová</a:t>
            </a:r>
          </a:p>
          <a:p>
            <a:r>
              <a:rPr lang="cs-CZ" dirty="0" smtClean="0"/>
              <a:t>ÚOPZ  LF  MU 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1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Variola - název nemoci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cs-CZ" sz="3500" i="1" dirty="0" err="1"/>
              <a:t>v</a:t>
            </a:r>
            <a:r>
              <a:rPr lang="en-US" sz="3500" i="1" dirty="0" err="1" smtClean="0"/>
              <a:t>ariola</a:t>
            </a:r>
            <a:r>
              <a:rPr lang="cs-CZ" sz="3500" dirty="0" smtClean="0"/>
              <a:t> (</a:t>
            </a:r>
            <a:r>
              <a:rPr lang="cs-CZ" sz="3500" i="1" dirty="0" err="1" smtClean="0"/>
              <a:t>varius</a:t>
            </a:r>
            <a:r>
              <a:rPr lang="cs-CZ" sz="3500" i="1" dirty="0" smtClean="0"/>
              <a:t> -</a:t>
            </a:r>
            <a:r>
              <a:rPr lang="cs-CZ" sz="3500" dirty="0" smtClean="0"/>
              <a:t> tečkovaný, kropenatý nebo</a:t>
            </a:r>
            <a:r>
              <a:rPr lang="cs-CZ" sz="3500" i="1" dirty="0" smtClean="0"/>
              <a:t> </a:t>
            </a:r>
            <a:r>
              <a:rPr lang="cs-CZ" sz="3500" dirty="0" smtClean="0"/>
              <a:t> </a:t>
            </a:r>
            <a:r>
              <a:rPr lang="cs-CZ" sz="3500" i="1" dirty="0" err="1" smtClean="0"/>
              <a:t>varus</a:t>
            </a:r>
            <a:r>
              <a:rPr lang="cs-CZ" sz="3500" i="1" dirty="0" smtClean="0"/>
              <a:t> </a:t>
            </a:r>
            <a:r>
              <a:rPr lang="cs-CZ" sz="3500" dirty="0" smtClean="0"/>
              <a:t>– pupínek, puchýřek, uzel)</a:t>
            </a:r>
            <a:endParaRPr lang="cs-CZ" sz="3500" i="1" dirty="0" smtClean="0"/>
          </a:p>
          <a:p>
            <a:r>
              <a:rPr lang="cs-CZ" sz="3500" i="1" dirty="0"/>
              <a:t>v</a:t>
            </a:r>
            <a:r>
              <a:rPr lang="cs-CZ" sz="3500" i="1" dirty="0" smtClean="0"/>
              <a:t>ariola vera</a:t>
            </a:r>
            <a:endParaRPr lang="en-US" sz="3500" i="1" dirty="0" smtClean="0"/>
          </a:p>
          <a:p>
            <a:r>
              <a:rPr lang="cs-CZ" sz="3500" dirty="0"/>
              <a:t>p</a:t>
            </a:r>
            <a:r>
              <a:rPr lang="cs-CZ" sz="3500" dirty="0" smtClean="0"/>
              <a:t>ravé neštovice</a:t>
            </a:r>
          </a:p>
          <a:p>
            <a:r>
              <a:rPr lang="cs-CZ" sz="3500" dirty="0"/>
              <a:t>č</a:t>
            </a:r>
            <a:r>
              <a:rPr lang="cs-CZ" sz="3500" dirty="0" smtClean="0"/>
              <a:t>erné neštovice</a:t>
            </a:r>
          </a:p>
          <a:p>
            <a:r>
              <a:rPr lang="cs-CZ" sz="3500" i="1" dirty="0" err="1"/>
              <a:t>p</a:t>
            </a:r>
            <a:r>
              <a:rPr lang="cs-CZ" sz="3500" i="1" dirty="0" err="1" smtClean="0"/>
              <a:t>ox</a:t>
            </a:r>
            <a:endParaRPr lang="cs-CZ" sz="3500" i="1" dirty="0" smtClean="0"/>
          </a:p>
          <a:p>
            <a:r>
              <a:rPr lang="cs-CZ" sz="3500" i="1" dirty="0" err="1"/>
              <a:t>r</a:t>
            </a:r>
            <a:r>
              <a:rPr lang="cs-CZ" sz="3500" i="1" dirty="0" err="1" smtClean="0"/>
              <a:t>ed</a:t>
            </a:r>
            <a:r>
              <a:rPr lang="cs-CZ" sz="3500" i="1" dirty="0" smtClean="0"/>
              <a:t> </a:t>
            </a:r>
            <a:r>
              <a:rPr lang="cs-CZ" sz="3500" i="1" dirty="0" err="1" smtClean="0"/>
              <a:t>plague</a:t>
            </a:r>
            <a:r>
              <a:rPr lang="cs-CZ" sz="3500" i="1" dirty="0" smtClean="0"/>
              <a:t> </a:t>
            </a:r>
            <a:r>
              <a:rPr lang="cs-CZ" sz="3500" dirty="0" smtClean="0"/>
              <a:t>(červený mor)</a:t>
            </a:r>
          </a:p>
          <a:p>
            <a:r>
              <a:rPr lang="cs-CZ" sz="3500" i="1" dirty="0" err="1"/>
              <a:t>s</a:t>
            </a:r>
            <a:r>
              <a:rPr lang="cs-CZ" sz="3500" i="1" dirty="0" err="1" smtClean="0"/>
              <a:t>mallpox</a:t>
            </a:r>
            <a:r>
              <a:rPr lang="cs-CZ" sz="3500" i="1" dirty="0" smtClean="0"/>
              <a:t> </a:t>
            </a:r>
            <a:r>
              <a:rPr lang="cs-CZ" sz="3500" dirty="0" smtClean="0"/>
              <a:t>(ze slova </a:t>
            </a:r>
            <a:r>
              <a:rPr lang="cs-CZ" sz="3500" dirty="0" err="1" smtClean="0"/>
              <a:t>pocca</a:t>
            </a:r>
            <a:r>
              <a:rPr lang="cs-CZ" sz="3500" dirty="0" smtClean="0"/>
              <a:t>-váček, použití od 15.století – odlišení od </a:t>
            </a:r>
            <a:r>
              <a:rPr lang="cs-CZ" sz="3500" i="1" dirty="0" err="1" smtClean="0"/>
              <a:t>great</a:t>
            </a:r>
            <a:r>
              <a:rPr lang="cs-CZ" sz="3500" i="1" dirty="0" smtClean="0"/>
              <a:t> </a:t>
            </a:r>
            <a:r>
              <a:rPr lang="cs-CZ" sz="3500" i="1" dirty="0" err="1" smtClean="0"/>
              <a:t>pox</a:t>
            </a:r>
            <a:r>
              <a:rPr lang="cs-CZ" sz="3500" dirty="0" smtClean="0"/>
              <a:t> = syfilis)</a:t>
            </a:r>
            <a:endParaRPr lang="en-US" sz="3500" dirty="0" smtClean="0"/>
          </a:p>
          <a:p>
            <a:r>
              <a:rPr lang="cs-CZ" sz="3500" i="1" dirty="0" err="1"/>
              <a:t>m</a:t>
            </a:r>
            <a:r>
              <a:rPr lang="cs-CZ" sz="3500" i="1" dirty="0" err="1" smtClean="0"/>
              <a:t>asúrika</a:t>
            </a:r>
            <a:r>
              <a:rPr lang="cs-CZ" sz="3500" dirty="0" smtClean="0"/>
              <a:t> (sanskrtské texty)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0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Historický</a:t>
            </a:r>
            <a:r>
              <a:rPr lang="cs-CZ" dirty="0" smtClean="0"/>
              <a:t> původ nemoci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320480"/>
          </a:xfrm>
        </p:spPr>
        <p:txBody>
          <a:bodyPr>
            <a:noAutofit/>
          </a:bodyPr>
          <a:lstStyle/>
          <a:p>
            <a:r>
              <a:rPr lang="cs-CZ" dirty="0"/>
              <a:t>v</a:t>
            </a:r>
            <a:r>
              <a:rPr lang="cs-CZ" dirty="0" smtClean="0"/>
              <a:t>ědecký odhad počátku výskytu </a:t>
            </a:r>
            <a:r>
              <a:rPr lang="cs-CZ" dirty="0"/>
              <a:t>neštovic </a:t>
            </a:r>
            <a:r>
              <a:rPr lang="cs-CZ" dirty="0" smtClean="0"/>
              <a:t>je </a:t>
            </a:r>
            <a:r>
              <a:rPr lang="cs-CZ" dirty="0"/>
              <a:t>široký (před 68000- </a:t>
            </a:r>
            <a:r>
              <a:rPr lang="cs-CZ" dirty="0" smtClean="0"/>
              <a:t>16000 </a:t>
            </a:r>
            <a:r>
              <a:rPr lang="cs-CZ" dirty="0"/>
              <a:t>lety</a:t>
            </a:r>
            <a:r>
              <a:rPr lang="cs-CZ" dirty="0" smtClean="0"/>
              <a:t>), protože existuje více teorií původu viru</a:t>
            </a:r>
          </a:p>
          <a:p>
            <a:r>
              <a:rPr lang="cs-CZ" dirty="0"/>
              <a:t>p</a:t>
            </a:r>
            <a:r>
              <a:rPr lang="cs-CZ" dirty="0" smtClean="0"/>
              <a:t>ředpokládá se </a:t>
            </a:r>
            <a:r>
              <a:rPr lang="en-US" dirty="0" smtClean="0"/>
              <a:t>dos</a:t>
            </a:r>
            <a:r>
              <a:rPr lang="cs-CZ" dirty="0" err="1" smtClean="0"/>
              <a:t>ažení</a:t>
            </a:r>
            <a:r>
              <a:rPr lang="cs-CZ" dirty="0" smtClean="0"/>
              <a:t> endemické formy před 2500-3000 lety v Indii</a:t>
            </a:r>
          </a:p>
          <a:p>
            <a:r>
              <a:rPr lang="cs-CZ" dirty="0"/>
              <a:t>n</a:t>
            </a:r>
            <a:r>
              <a:rPr lang="cs-CZ" dirty="0" smtClean="0"/>
              <a:t>ejstarší věrohodný klinický důkaz: 3 egyptské mumie (Ramses V. </a:t>
            </a:r>
            <a:r>
              <a:rPr lang="cs-CZ" dirty="0" smtClean="0">
                <a:latin typeface="Calibri"/>
              </a:rPr>
              <a:t>†</a:t>
            </a:r>
            <a:r>
              <a:rPr lang="cs-CZ" dirty="0" smtClean="0"/>
              <a:t>1157/1145 př.n.l.)</a:t>
            </a:r>
          </a:p>
        </p:txBody>
      </p:sp>
    </p:spTree>
    <p:extLst>
      <p:ext uri="{BB962C8B-B14F-4D97-AF65-F5344CB8AC3E}">
        <p14:creationId xmlns:p14="http://schemas.microsoft.com/office/powerpoint/2010/main" val="21370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/>
              <a:t>Historický původ nemoci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4042792" cy="458569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nejstarší </a:t>
            </a:r>
            <a:r>
              <a:rPr lang="cs-CZ" dirty="0"/>
              <a:t>důkaz v lékařské dokumentaci: Indie kolem roku 1500 př.n.l</a:t>
            </a:r>
            <a:r>
              <a:rPr lang="cs-CZ" dirty="0" smtClean="0"/>
              <a:t>.(sanskrtské texty), </a:t>
            </a:r>
            <a:r>
              <a:rPr lang="cs-CZ" dirty="0"/>
              <a:t>Čína 1122  př.n.l.</a:t>
            </a:r>
          </a:p>
          <a:p>
            <a:r>
              <a:rPr lang="cs-CZ" dirty="0" smtClean="0"/>
              <a:t>v </a:t>
            </a:r>
            <a:r>
              <a:rPr lang="cs-CZ" dirty="0"/>
              <a:t>Indii bohyně neštovic </a:t>
            </a:r>
            <a:r>
              <a:rPr lang="cs-CZ" i="1" dirty="0" err="1"/>
              <a:t>Shitala</a:t>
            </a:r>
            <a:r>
              <a:rPr lang="cs-CZ" i="1" dirty="0"/>
              <a:t> mata </a:t>
            </a:r>
            <a:r>
              <a:rPr lang="cs-CZ" dirty="0"/>
              <a:t>(</a:t>
            </a:r>
            <a:r>
              <a:rPr lang="cs-CZ" i="1" dirty="0" err="1"/>
              <a:t>shitala</a:t>
            </a:r>
            <a:r>
              <a:rPr lang="cs-CZ" dirty="0"/>
              <a:t> v sanskrtu znamená neštovice)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955970" cy="46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Známé osobnosti postižené variolou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3822704" cy="3096344"/>
          </a:xfrm>
        </p:spPr>
        <p:txBody>
          <a:bodyPr/>
          <a:lstStyle/>
          <a:p>
            <a:r>
              <a:rPr lang="cs-CZ" dirty="0" smtClean="0"/>
              <a:t>Ramses V.</a:t>
            </a:r>
          </a:p>
          <a:p>
            <a:r>
              <a:rPr lang="cs-CZ" dirty="0" smtClean="0"/>
              <a:t>George Washington</a:t>
            </a:r>
          </a:p>
          <a:p>
            <a:r>
              <a:rPr lang="cs-CZ" dirty="0" smtClean="0"/>
              <a:t>Abraham Lincoln</a:t>
            </a:r>
          </a:p>
          <a:p>
            <a:r>
              <a:rPr lang="cs-CZ" dirty="0" smtClean="0"/>
              <a:t>Ludvík XV.(</a:t>
            </a:r>
            <a:r>
              <a:rPr lang="cs-CZ" dirty="0" smtClean="0">
                <a:latin typeface="Calibri"/>
              </a:rPr>
              <a:t>†</a:t>
            </a:r>
            <a:r>
              <a:rPr lang="cs-CZ" dirty="0" smtClean="0"/>
              <a:t>1744)</a:t>
            </a:r>
          </a:p>
          <a:p>
            <a:r>
              <a:rPr lang="cs-CZ" dirty="0" smtClean="0"/>
              <a:t>Alžběta I.</a:t>
            </a:r>
          </a:p>
          <a:p>
            <a:r>
              <a:rPr lang="cs-CZ" dirty="0" smtClean="0"/>
              <a:t>Josef Stalin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34159"/>
            <a:ext cx="1977642" cy="25953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4" y="1634159"/>
            <a:ext cx="2308320" cy="25953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16506"/>
            <a:ext cx="1977642" cy="26587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4" y="4216506"/>
            <a:ext cx="2308320" cy="26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Původce varioly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729712"/>
          </a:xfrm>
        </p:spPr>
        <p:txBody>
          <a:bodyPr>
            <a:normAutofit fontScale="92500"/>
          </a:bodyPr>
          <a:lstStyle/>
          <a:p>
            <a:r>
              <a:rPr lang="cs-CZ" sz="3200" b="1" dirty="0"/>
              <a:t>v</a:t>
            </a:r>
            <a:r>
              <a:rPr lang="cs-CZ" sz="3200" b="1" dirty="0" smtClean="0"/>
              <a:t>irus varioly:</a:t>
            </a:r>
          </a:p>
          <a:p>
            <a:r>
              <a:rPr lang="cs-CZ" sz="3200" dirty="0" err="1" smtClean="0"/>
              <a:t>dsDNA</a:t>
            </a:r>
            <a:r>
              <a:rPr lang="cs-CZ" sz="3200" dirty="0" smtClean="0"/>
              <a:t> virus čeledi </a:t>
            </a:r>
            <a:r>
              <a:rPr lang="cs-CZ" sz="3200" i="1" dirty="0" err="1" smtClean="0"/>
              <a:t>Poxviridae</a:t>
            </a:r>
            <a:r>
              <a:rPr lang="cs-CZ" sz="3200" dirty="0" smtClean="0"/>
              <a:t>, podčeledi </a:t>
            </a:r>
            <a:r>
              <a:rPr lang="cs-CZ" sz="3200" i="1" dirty="0" err="1" smtClean="0"/>
              <a:t>Chordopoxvirinae</a:t>
            </a:r>
            <a:r>
              <a:rPr lang="cs-CZ" sz="3200" dirty="0" smtClean="0"/>
              <a:t>, rodu </a:t>
            </a:r>
            <a:r>
              <a:rPr lang="cs-CZ" sz="3200" i="1" dirty="0" err="1" smtClean="0"/>
              <a:t>Orthopoxvirus</a:t>
            </a:r>
            <a:r>
              <a:rPr lang="cs-CZ" sz="3200" dirty="0" smtClean="0"/>
              <a:t> - pro člověka patogenní jsou pouze </a:t>
            </a:r>
            <a:r>
              <a:rPr lang="cs-CZ" sz="3200" u="sng" dirty="0" smtClean="0"/>
              <a:t>virus varioly</a:t>
            </a:r>
            <a:r>
              <a:rPr lang="cs-CZ" sz="3200" dirty="0" smtClean="0"/>
              <a:t>, </a:t>
            </a:r>
            <a:r>
              <a:rPr lang="cs-CZ" sz="3200" u="sng" dirty="0" smtClean="0"/>
              <a:t>virus </a:t>
            </a:r>
            <a:r>
              <a:rPr lang="cs-CZ" sz="3200" u="sng" dirty="0" err="1" smtClean="0"/>
              <a:t>vakcinie</a:t>
            </a:r>
            <a:r>
              <a:rPr lang="cs-CZ" sz="3200" dirty="0" smtClean="0"/>
              <a:t>, </a:t>
            </a:r>
            <a:r>
              <a:rPr lang="cs-CZ" sz="3200" u="sng" dirty="0" smtClean="0"/>
              <a:t>virus opičích neštovic</a:t>
            </a:r>
            <a:r>
              <a:rPr lang="cs-CZ" sz="3200" dirty="0" smtClean="0"/>
              <a:t>, </a:t>
            </a:r>
            <a:r>
              <a:rPr lang="cs-CZ" sz="3200" u="sng" dirty="0" smtClean="0"/>
              <a:t>virus kravských neštovic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604821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Virus varioly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4719909" cy="501774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atogenní pouze pro člověka</a:t>
            </a:r>
            <a:endParaRPr lang="cs-CZ" dirty="0"/>
          </a:p>
          <a:p>
            <a:r>
              <a:rPr lang="cs-CZ" dirty="0"/>
              <a:t>jediným rezervoárem člověk (nemá zvířecí rezervoár)</a:t>
            </a:r>
          </a:p>
          <a:p>
            <a:r>
              <a:rPr lang="cs-CZ" dirty="0"/>
              <a:t>zdrojem nákazy </a:t>
            </a:r>
            <a:r>
              <a:rPr lang="cs-CZ" dirty="0" smtClean="0"/>
              <a:t>pouze člověk </a:t>
            </a:r>
            <a:r>
              <a:rPr lang="cs-CZ" dirty="0"/>
              <a:t>nemocný variolou</a:t>
            </a:r>
          </a:p>
          <a:p>
            <a:r>
              <a:rPr lang="cs-CZ" dirty="0"/>
              <a:t>přenos </a:t>
            </a:r>
            <a:r>
              <a:rPr lang="cs-CZ" dirty="0" smtClean="0"/>
              <a:t>převážně vzduchem </a:t>
            </a:r>
            <a:r>
              <a:rPr lang="cs-CZ" dirty="0"/>
              <a:t>do dýchacích cest (kapénková infekce)</a:t>
            </a:r>
          </a:p>
          <a:p>
            <a:r>
              <a:rPr lang="cs-CZ" dirty="0"/>
              <a:t>vysoká virulence (stačí 10-100 virionů)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09" y="1340768"/>
            <a:ext cx="3729674" cy="48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Variola-průběh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</a:t>
            </a:r>
            <a:r>
              <a:rPr lang="cs-CZ" dirty="0" smtClean="0"/>
              <a:t>nkubační doba </a:t>
            </a:r>
            <a:r>
              <a:rPr lang="en-US" dirty="0" smtClean="0"/>
              <a:t>~12</a:t>
            </a:r>
            <a:r>
              <a:rPr lang="cs-CZ" dirty="0" smtClean="0"/>
              <a:t> dnů</a:t>
            </a:r>
          </a:p>
          <a:p>
            <a:r>
              <a:rPr lang="cs-CZ" dirty="0"/>
              <a:t>s</a:t>
            </a:r>
            <a:r>
              <a:rPr lang="cs-CZ" dirty="0" smtClean="0"/>
              <a:t>liznice nosohltanu → lymfatické uzliny → množení → po inkubační době </a:t>
            </a:r>
            <a:r>
              <a:rPr lang="cs-CZ" dirty="0" err="1" smtClean="0"/>
              <a:t>lýza</a:t>
            </a:r>
            <a:r>
              <a:rPr lang="cs-CZ" dirty="0" smtClean="0"/>
              <a:t> buněk a virémie → 2. vlna množení ve slezině, kostní dřeni, lymfatických uzlinách → </a:t>
            </a:r>
            <a:r>
              <a:rPr lang="cs-CZ" u="sng" dirty="0"/>
              <a:t>s</a:t>
            </a:r>
            <a:r>
              <a:rPr lang="cs-CZ" u="sng" dirty="0" smtClean="0"/>
              <a:t>tádium </a:t>
            </a:r>
            <a:r>
              <a:rPr lang="cs-CZ" dirty="0" err="1" smtClean="0"/>
              <a:t>preeruptivní</a:t>
            </a:r>
            <a:r>
              <a:rPr lang="cs-CZ" dirty="0" smtClean="0"/>
              <a:t>: </a:t>
            </a:r>
            <a:r>
              <a:rPr lang="cs-CZ" b="1" dirty="0" smtClean="0"/>
              <a:t>chřipce podobné onemocnění</a:t>
            </a:r>
            <a:r>
              <a:rPr lang="cs-CZ" dirty="0" smtClean="0"/>
              <a:t> (trvá asi 2 dny) → 12.-15. den od nákazy (3.den projevů) </a:t>
            </a:r>
            <a:r>
              <a:rPr lang="cs-CZ" u="sng" dirty="0" smtClean="0"/>
              <a:t>stádium eruptivní</a:t>
            </a:r>
            <a:r>
              <a:rPr lang="cs-CZ" dirty="0" smtClean="0"/>
              <a:t>: </a:t>
            </a:r>
            <a:r>
              <a:rPr lang="cs-CZ" b="1" dirty="0" smtClean="0"/>
              <a:t>enantém</a:t>
            </a:r>
            <a:r>
              <a:rPr lang="cs-CZ" dirty="0" smtClean="0"/>
              <a:t> (jazyk, patro, krk) s normální teplotou a úlevou → rychlý růst a ruptura slizničních lézí → uvolňování viru do slin</a:t>
            </a:r>
          </a:p>
          <a:p>
            <a:r>
              <a:rPr lang="cs-CZ" dirty="0" smtClean="0"/>
              <a:t>několik hodin po objevení enantému začíná výskyt kožních </a:t>
            </a:r>
            <a:r>
              <a:rPr lang="cs-CZ" dirty="0"/>
              <a:t>lézí (virus má afinitu ke kožním </a:t>
            </a:r>
            <a:r>
              <a:rPr lang="cs-CZ" dirty="0" smtClean="0"/>
              <a:t>buňkám)-</a:t>
            </a:r>
            <a:r>
              <a:rPr lang="cs-CZ" b="1" dirty="0" err="1" smtClean="0"/>
              <a:t>exantému</a:t>
            </a:r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1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3898776" cy="623731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výsev </a:t>
            </a:r>
            <a:r>
              <a:rPr lang="cs-CZ" b="1" dirty="0" err="1" smtClean="0"/>
              <a:t>makul</a:t>
            </a:r>
            <a:r>
              <a:rPr lang="cs-CZ" b="1" dirty="0" smtClean="0"/>
              <a:t> </a:t>
            </a:r>
            <a:r>
              <a:rPr lang="cs-CZ" dirty="0" smtClean="0"/>
              <a:t>(čelo, spánky, </a:t>
            </a:r>
            <a:r>
              <a:rPr lang="cs-CZ" dirty="0"/>
              <a:t>obličej</a:t>
            </a:r>
            <a:r>
              <a:rPr lang="cs-CZ" dirty="0" smtClean="0"/>
              <a:t>, krk, </a:t>
            </a:r>
            <a:r>
              <a:rPr lang="cs-CZ" dirty="0" err="1"/>
              <a:t>prox.končetiny</a:t>
            </a:r>
            <a:r>
              <a:rPr lang="cs-CZ" dirty="0"/>
              <a:t>, trup, </a:t>
            </a:r>
            <a:r>
              <a:rPr lang="cs-CZ" dirty="0" err="1" smtClean="0"/>
              <a:t>dist.končetiny</a:t>
            </a:r>
            <a:r>
              <a:rPr lang="cs-CZ" dirty="0" smtClean="0"/>
              <a:t>) spolu s ústupem teplot → 4.den </a:t>
            </a:r>
            <a:r>
              <a:rPr lang="cs-CZ" b="1" dirty="0" smtClean="0"/>
              <a:t>papuly</a:t>
            </a:r>
            <a:r>
              <a:rPr lang="cs-CZ" dirty="0" smtClean="0"/>
              <a:t> </a:t>
            </a:r>
            <a:r>
              <a:rPr lang="cs-CZ" dirty="0"/>
              <a:t>→ </a:t>
            </a:r>
            <a:r>
              <a:rPr lang="cs-CZ" dirty="0" smtClean="0"/>
              <a:t>5.den </a:t>
            </a:r>
            <a:r>
              <a:rPr lang="cs-CZ" b="1" dirty="0" err="1" smtClean="0"/>
              <a:t>vesiculy</a:t>
            </a:r>
            <a:r>
              <a:rPr lang="cs-CZ" b="1" dirty="0" smtClean="0"/>
              <a:t> </a:t>
            </a:r>
            <a:r>
              <a:rPr lang="cs-CZ" dirty="0" smtClean="0"/>
              <a:t>(čirá serózní tekutina)</a:t>
            </a:r>
            <a:r>
              <a:rPr lang="cs-CZ" b="1" dirty="0" smtClean="0"/>
              <a:t> </a:t>
            </a:r>
            <a:r>
              <a:rPr lang="cs-CZ" dirty="0"/>
              <a:t>→ </a:t>
            </a:r>
            <a:r>
              <a:rPr lang="cs-CZ" dirty="0" smtClean="0"/>
              <a:t>6.-7.den </a:t>
            </a:r>
            <a:r>
              <a:rPr lang="cs-CZ" b="1" dirty="0" smtClean="0"/>
              <a:t>pustuly </a:t>
            </a:r>
            <a:r>
              <a:rPr lang="cs-CZ" dirty="0"/>
              <a:t>(tkáňová drť, nikoli </a:t>
            </a:r>
            <a:r>
              <a:rPr lang="cs-CZ" dirty="0" smtClean="0"/>
              <a:t>hnis) již po celém těle, postupně zhoršení celkového stavu</a:t>
            </a:r>
          </a:p>
          <a:p>
            <a:r>
              <a:rPr lang="cs-CZ" dirty="0" smtClean="0"/>
              <a:t>10.-14.den zlepšení stavu, zasychání morf</a:t>
            </a:r>
          </a:p>
          <a:p>
            <a:r>
              <a:rPr lang="cs-CZ" dirty="0" smtClean="0"/>
              <a:t>3.-4.týden postupné zasychání a odlučování krust, svědění, možná sekundární infekce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zhojení </a:t>
            </a:r>
            <a:r>
              <a:rPr lang="cs-CZ" dirty="0" err="1"/>
              <a:t>exantému</a:t>
            </a:r>
            <a:r>
              <a:rPr lang="cs-CZ" dirty="0"/>
              <a:t> </a:t>
            </a:r>
            <a:r>
              <a:rPr lang="cs-CZ" dirty="0" err="1"/>
              <a:t>depigmentované</a:t>
            </a:r>
            <a:r>
              <a:rPr lang="cs-CZ" dirty="0"/>
              <a:t> </a:t>
            </a:r>
            <a:r>
              <a:rPr lang="cs-CZ" dirty="0" smtClean="0"/>
              <a:t>jizvy</a:t>
            </a:r>
            <a:r>
              <a:rPr lang="en-US" dirty="0" smtClean="0"/>
              <a:t>, n</a:t>
            </a:r>
            <a:r>
              <a:rPr lang="cs-CZ" dirty="0" err="1" smtClean="0"/>
              <a:t>ěkdy</a:t>
            </a:r>
            <a:r>
              <a:rPr lang="cs-CZ" dirty="0" smtClean="0"/>
              <a:t> zůstanou </a:t>
            </a:r>
            <a:r>
              <a:rPr lang="cs-CZ" dirty="0" err="1" smtClean="0"/>
              <a:t>dolíčkové</a:t>
            </a:r>
            <a:r>
              <a:rPr lang="cs-CZ" dirty="0" smtClean="0"/>
              <a:t> jizvy po zbytek života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4084082" cy="59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68052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Variola-klinické 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4762872" cy="482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subklinická forma </a:t>
            </a:r>
            <a:r>
              <a:rPr lang="cs-CZ" dirty="0" smtClean="0"/>
              <a:t>(minimální příznaky, vzácná</a:t>
            </a:r>
            <a:r>
              <a:rPr lang="cs-CZ" dirty="0"/>
              <a:t>)</a:t>
            </a:r>
          </a:p>
          <a:p>
            <a:r>
              <a:rPr lang="cs-CZ" i="1" dirty="0"/>
              <a:t>variola sine </a:t>
            </a:r>
            <a:r>
              <a:rPr lang="cs-CZ" i="1" dirty="0" err="1"/>
              <a:t>eruptione</a:t>
            </a:r>
            <a:r>
              <a:rPr lang="cs-CZ" dirty="0"/>
              <a:t> (u očkovaných – horečka,  pozitivní protilátky</a:t>
            </a:r>
            <a:r>
              <a:rPr lang="cs-CZ" dirty="0" smtClean="0"/>
              <a:t>)</a:t>
            </a:r>
            <a:endParaRPr lang="cs-CZ" i="1" dirty="0" smtClean="0"/>
          </a:p>
          <a:p>
            <a:r>
              <a:rPr lang="cs-CZ" i="1" dirty="0" smtClean="0"/>
              <a:t>variola minor </a:t>
            </a:r>
            <a:r>
              <a:rPr lang="cs-CZ" dirty="0" smtClean="0"/>
              <a:t>(</a:t>
            </a:r>
            <a:r>
              <a:rPr lang="cs-CZ" i="1" dirty="0" smtClean="0"/>
              <a:t>alastrim, </a:t>
            </a:r>
            <a:r>
              <a:rPr lang="cs-CZ" dirty="0" smtClean="0"/>
              <a:t>bílé neštovice, virus varioly minor, mírnější, úmrtnost 1%)</a:t>
            </a:r>
            <a:endParaRPr lang="en-US" dirty="0"/>
          </a:p>
          <a:p>
            <a:r>
              <a:rPr lang="cs-CZ" i="1" dirty="0" smtClean="0"/>
              <a:t>variola </a:t>
            </a:r>
            <a:r>
              <a:rPr lang="en-US" i="1" dirty="0" smtClean="0"/>
              <a:t>ma</a:t>
            </a:r>
            <a:r>
              <a:rPr lang="cs-CZ" i="1" dirty="0" smtClean="0"/>
              <a:t>j</a:t>
            </a:r>
            <a:r>
              <a:rPr lang="en-US" i="1" dirty="0" smtClean="0"/>
              <a:t>or </a:t>
            </a:r>
            <a:r>
              <a:rPr lang="cs-CZ" dirty="0" smtClean="0"/>
              <a:t>(úmrtnost 30-35%)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3744416" cy="57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cs-CZ" i="1" dirty="0" smtClean="0"/>
              <a:t>Variola major-4 </a:t>
            </a:r>
            <a:r>
              <a:rPr lang="cs-CZ" dirty="0" smtClean="0"/>
              <a:t>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cs-CZ" sz="3200" dirty="0"/>
              <a:t>po výsevu </a:t>
            </a:r>
            <a:r>
              <a:rPr lang="cs-CZ" sz="3200" dirty="0" err="1"/>
              <a:t>makul</a:t>
            </a:r>
            <a:r>
              <a:rPr lang="cs-CZ" sz="3200" dirty="0"/>
              <a:t> se </a:t>
            </a:r>
            <a:r>
              <a:rPr lang="cs-CZ" sz="3200" i="1" dirty="0" smtClean="0"/>
              <a:t>variola major </a:t>
            </a:r>
            <a:r>
              <a:rPr lang="cs-CZ" sz="3200" dirty="0" smtClean="0"/>
              <a:t>může</a:t>
            </a:r>
            <a:r>
              <a:rPr lang="cs-CZ" sz="3200" i="1" dirty="0" smtClean="0"/>
              <a:t> </a:t>
            </a:r>
            <a:r>
              <a:rPr lang="cs-CZ" sz="3200" dirty="0" smtClean="0"/>
              <a:t>manifestovat </a:t>
            </a:r>
            <a:r>
              <a:rPr lang="cs-CZ" sz="3200" dirty="0"/>
              <a:t>jako jeden ze 4 typů: </a:t>
            </a:r>
          </a:p>
          <a:p>
            <a:r>
              <a:rPr lang="cs-CZ" sz="3200" dirty="0" smtClean="0"/>
              <a:t>1) </a:t>
            </a:r>
            <a:r>
              <a:rPr lang="cs-CZ" sz="3200" b="1" dirty="0" smtClean="0"/>
              <a:t>obvyklý typ </a:t>
            </a:r>
            <a:r>
              <a:rPr lang="cs-CZ" sz="3200" dirty="0" smtClean="0"/>
              <a:t>(90</a:t>
            </a:r>
            <a:r>
              <a:rPr lang="cs-CZ" sz="3200" dirty="0"/>
              <a:t>% neočkovaných)</a:t>
            </a:r>
          </a:p>
          <a:p>
            <a:r>
              <a:rPr lang="cs-CZ" sz="3200" dirty="0" smtClean="0"/>
              <a:t>2) </a:t>
            </a:r>
            <a:r>
              <a:rPr lang="cs-CZ" sz="3200" b="1" dirty="0" smtClean="0"/>
              <a:t>modifikovaný</a:t>
            </a:r>
            <a:r>
              <a:rPr lang="cs-CZ" sz="3200" dirty="0" smtClean="0"/>
              <a:t> </a:t>
            </a:r>
            <a:r>
              <a:rPr lang="cs-CZ" sz="3200" b="1" dirty="0" smtClean="0"/>
              <a:t>typ </a:t>
            </a:r>
            <a:r>
              <a:rPr lang="cs-CZ" sz="3200" dirty="0" smtClean="0"/>
              <a:t>(méně </a:t>
            </a:r>
            <a:r>
              <a:rPr lang="cs-CZ" sz="3200" dirty="0"/>
              <a:t>závažný, u očkovaných, podobný planým neštovicím) </a:t>
            </a:r>
            <a:endParaRPr lang="cs-CZ" sz="3200" dirty="0" smtClean="0"/>
          </a:p>
          <a:p>
            <a:r>
              <a:rPr lang="cs-CZ" sz="3200" dirty="0" smtClean="0"/>
              <a:t>3) </a:t>
            </a:r>
            <a:r>
              <a:rPr lang="cs-CZ" sz="3200" b="1" dirty="0" smtClean="0"/>
              <a:t>typ </a:t>
            </a:r>
            <a:r>
              <a:rPr lang="cs-CZ" sz="3200" b="1" dirty="0"/>
              <a:t>plochých lézí</a:t>
            </a:r>
            <a:r>
              <a:rPr lang="cs-CZ" sz="3200" dirty="0"/>
              <a:t> (velmi ploché vezikuly, jakoby vpálené do kůže, častěji děti do 14 let, často fatální)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8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Eradikace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Globální zastavení šíření patogenního agens                    s následným celosvětovým vymizením příslušné infekční nemoci</a:t>
            </a:r>
          </a:p>
          <a:p>
            <a:r>
              <a:rPr lang="cs-CZ" dirty="0" smtClean="0"/>
              <a:t>Podmínky eradikace:</a:t>
            </a:r>
          </a:p>
          <a:p>
            <a:pPr lvl="1"/>
            <a:r>
              <a:rPr lang="cs-CZ" dirty="0" smtClean="0"/>
              <a:t>výhradně humánní onemocnění</a:t>
            </a:r>
          </a:p>
          <a:p>
            <a:pPr lvl="1"/>
            <a:r>
              <a:rPr lang="cs-CZ" dirty="0" smtClean="0"/>
              <a:t>nemá žádný rezervoár v přírodě</a:t>
            </a:r>
          </a:p>
          <a:p>
            <a:pPr lvl="1"/>
            <a:r>
              <a:rPr lang="cs-CZ" dirty="0" smtClean="0"/>
              <a:t>existuje očkování</a:t>
            </a:r>
          </a:p>
          <a:p>
            <a:r>
              <a:rPr lang="cs-CZ" dirty="0" smtClean="0"/>
              <a:t>Dosud </a:t>
            </a:r>
            <a:r>
              <a:rPr lang="cs-CZ" dirty="0"/>
              <a:t>byla eradikována jediná </a:t>
            </a:r>
            <a:r>
              <a:rPr lang="cs-CZ" dirty="0" smtClean="0"/>
              <a:t>nákaza – variola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9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896544" cy="1066800"/>
          </a:xfrm>
        </p:spPr>
        <p:txBody>
          <a:bodyPr>
            <a:normAutofit fontScale="90000"/>
          </a:bodyPr>
          <a:lstStyle/>
          <a:p>
            <a:r>
              <a:rPr lang="cs-CZ" i="1" dirty="0"/>
              <a:t>Variola </a:t>
            </a:r>
            <a:r>
              <a:rPr lang="cs-CZ" i="1" dirty="0" smtClean="0"/>
              <a:t>major-4 </a:t>
            </a:r>
            <a:r>
              <a:rPr lang="cs-CZ" i="1" dirty="0"/>
              <a:t>t</a:t>
            </a:r>
            <a:r>
              <a:rPr lang="cs-CZ" dirty="0"/>
              <a:t>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930563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4) </a:t>
            </a:r>
            <a:r>
              <a:rPr lang="cs-CZ" sz="3200" b="1" dirty="0"/>
              <a:t>hemoragický typ </a:t>
            </a:r>
            <a:r>
              <a:rPr lang="cs-CZ" sz="3200" dirty="0"/>
              <a:t>(černé neštovice, krvácení do kůže, ze sliznic, v zažívacím, dýchacím i urogenitálním ústrojí, téměř vždy </a:t>
            </a:r>
            <a:r>
              <a:rPr lang="cs-CZ" sz="3200" dirty="0" smtClean="0"/>
              <a:t>fatální - smrt nastává při plném vědomí kolem </a:t>
            </a:r>
            <a:r>
              <a:rPr lang="cs-CZ" sz="3200" dirty="0"/>
              <a:t>5.-</a:t>
            </a:r>
            <a:r>
              <a:rPr lang="cs-CZ" sz="3200" dirty="0" smtClean="0"/>
              <a:t>7.dne projevů)</a:t>
            </a:r>
            <a:endParaRPr lang="cs-CZ" sz="3200" b="1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20"/>
            <a:ext cx="3456384" cy="57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Historie před </a:t>
            </a:r>
            <a:r>
              <a:rPr lang="cs-CZ" dirty="0"/>
              <a:t>vakcinací </a:t>
            </a:r>
            <a:r>
              <a:rPr lang="cs-CZ" dirty="0" smtClean="0"/>
              <a:t>- první </a:t>
            </a:r>
            <a:r>
              <a:rPr lang="cs-CZ" dirty="0"/>
              <a:t>pokusy o prevenci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4906888" cy="43251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Indie 1000 let př.n.l. – inokulace (</a:t>
            </a:r>
            <a:r>
              <a:rPr lang="cs-CZ" dirty="0" err="1" smtClean="0"/>
              <a:t>variolace</a:t>
            </a:r>
            <a:r>
              <a:rPr lang="cs-CZ" dirty="0" smtClean="0"/>
              <a:t>) vdechnutím nebo vpravením materiálu z kožních lézí nemocného do kůže zdravého</a:t>
            </a:r>
          </a:p>
          <a:p>
            <a:r>
              <a:rPr lang="cs-CZ" dirty="0" smtClean="0"/>
              <a:t>Čína – první zmínka o </a:t>
            </a:r>
            <a:r>
              <a:rPr lang="cs-CZ" dirty="0" err="1" smtClean="0"/>
              <a:t>variolaci</a:t>
            </a:r>
            <a:r>
              <a:rPr lang="cs-CZ" dirty="0" smtClean="0"/>
              <a:t> z roku 590 př.n.l. (děti oblékaly košilky nemocných)</a:t>
            </a:r>
          </a:p>
          <a:p>
            <a:r>
              <a:rPr lang="cs-CZ" dirty="0" smtClean="0"/>
              <a:t>17. století n.l. </a:t>
            </a:r>
            <a:r>
              <a:rPr lang="cs-CZ" dirty="0" err="1" smtClean="0"/>
              <a:t>variolace</a:t>
            </a:r>
            <a:r>
              <a:rPr lang="cs-CZ" dirty="0" smtClean="0"/>
              <a:t> v Turecku, Persii, Africe (úmrtnost pod 0,3%)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83660"/>
            <a:ext cx="304093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4978896" cy="5805264"/>
          </a:xfrm>
        </p:spPr>
        <p:txBody>
          <a:bodyPr>
            <a:normAutofit fontScale="92500"/>
          </a:bodyPr>
          <a:lstStyle/>
          <a:p>
            <a:r>
              <a:rPr lang="cs-CZ" dirty="0"/>
              <a:t>Turecko 1714 a 1717 dvě </a:t>
            </a:r>
            <a:r>
              <a:rPr lang="cs-CZ" dirty="0" smtClean="0"/>
              <a:t>psané lékařské </a:t>
            </a:r>
            <a:r>
              <a:rPr lang="cs-CZ" dirty="0"/>
              <a:t>zprávy o provádění inokulace pro Královskou společnost</a:t>
            </a:r>
          </a:p>
          <a:p>
            <a:r>
              <a:rPr lang="cs-CZ" dirty="0" smtClean="0"/>
              <a:t>lady </a:t>
            </a:r>
            <a:r>
              <a:rPr lang="cs-CZ" b="1" dirty="0"/>
              <a:t>Mary </a:t>
            </a:r>
            <a:r>
              <a:rPr lang="cs-CZ" b="1" dirty="0" err="1"/>
              <a:t>Wortley</a:t>
            </a:r>
            <a:r>
              <a:rPr lang="cs-CZ" b="1" dirty="0"/>
              <a:t> </a:t>
            </a:r>
            <a:r>
              <a:rPr lang="cs-CZ" b="1" dirty="0" err="1"/>
              <a:t>Montagu</a:t>
            </a:r>
            <a:r>
              <a:rPr lang="cs-CZ" dirty="0"/>
              <a:t>, </a:t>
            </a:r>
            <a:r>
              <a:rPr lang="cs-CZ" dirty="0" smtClean="0"/>
              <a:t>manželka </a:t>
            </a:r>
            <a:r>
              <a:rPr lang="cs-CZ" dirty="0"/>
              <a:t>britského </a:t>
            </a:r>
            <a:r>
              <a:rPr lang="cs-CZ" dirty="0" smtClean="0"/>
              <a:t>vyslance </a:t>
            </a:r>
            <a:r>
              <a:rPr lang="cs-CZ" dirty="0"/>
              <a:t>v Turecku, přiváží do Velké Británie zkušenost s tureckou metodou (její bratr na nemoc zemřel, sama nemoc prodělala v roce 1715, její syn a dcera </a:t>
            </a:r>
            <a:r>
              <a:rPr lang="cs-CZ" dirty="0" err="1" smtClean="0"/>
              <a:t>variolaci</a:t>
            </a:r>
            <a:r>
              <a:rPr lang="cs-CZ" dirty="0" smtClean="0"/>
              <a:t> </a:t>
            </a:r>
            <a:r>
              <a:rPr lang="cs-CZ" dirty="0"/>
              <a:t>podstoupili a uzdravili se)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1157"/>
            <a:ext cx="31623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4042792" cy="573782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1713 epidemie neštovic v Londýně, královská rodina nechala metodu přivezenou lady </a:t>
            </a:r>
            <a:r>
              <a:rPr lang="cs-CZ" b="1" dirty="0" err="1" smtClean="0"/>
              <a:t>Montagu</a:t>
            </a:r>
            <a:r>
              <a:rPr lang="cs-CZ" dirty="0" smtClean="0"/>
              <a:t> nejdříve vyzkoušet na 7 vězních v roce 1721 (všichni se během týdnů uzdravili), než sama také </a:t>
            </a:r>
            <a:r>
              <a:rPr lang="cs-CZ" dirty="0" err="1" smtClean="0"/>
              <a:t>variolaci</a:t>
            </a:r>
            <a:r>
              <a:rPr lang="cs-CZ" dirty="0" smtClean="0"/>
              <a:t> podstoupila</a:t>
            </a:r>
          </a:p>
          <a:p>
            <a:r>
              <a:rPr lang="cs-CZ" dirty="0" smtClean="0"/>
              <a:t>1746 zřízen v Londýně </a:t>
            </a:r>
            <a:r>
              <a:rPr lang="cs-CZ" dirty="0" err="1" smtClean="0"/>
              <a:t>variolační</a:t>
            </a:r>
            <a:r>
              <a:rPr lang="cs-CZ" dirty="0" smtClean="0"/>
              <a:t> ústav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07978" y="592807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Marie II. Stuartovna, zemřela v roce 1694 na neštovice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3" y="980728"/>
            <a:ext cx="37909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4330824" cy="58098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 </a:t>
            </a:r>
            <a:r>
              <a:rPr lang="cs-CZ" dirty="0"/>
              <a:t>přelomu 17. a 18. století neštovice zavlečeny do Ameriky, </a:t>
            </a:r>
            <a:r>
              <a:rPr lang="cs-CZ" dirty="0" err="1"/>
              <a:t>variolace</a:t>
            </a:r>
            <a:r>
              <a:rPr lang="cs-CZ" dirty="0"/>
              <a:t> od roku 1721 v Bostonu – </a:t>
            </a:r>
            <a:r>
              <a:rPr lang="cs-CZ" b="1" dirty="0" err="1"/>
              <a:t>Cotton</a:t>
            </a:r>
            <a:r>
              <a:rPr lang="cs-CZ" b="1" dirty="0"/>
              <a:t> </a:t>
            </a:r>
            <a:r>
              <a:rPr lang="cs-CZ" b="1" dirty="0" err="1" smtClean="0"/>
              <a:t>Mather</a:t>
            </a:r>
            <a:r>
              <a:rPr lang="cs-CZ" dirty="0" smtClean="0"/>
              <a:t> </a:t>
            </a:r>
            <a:r>
              <a:rPr lang="cs-CZ" dirty="0"/>
              <a:t>se dozvěděl od svého otroka, že v dětství v Africe proceduru podstoupil, a tak se rozhodl inokulaci praktikovat (s následnou úmrtností 2,5% léčených pacientů)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40524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 smtClean="0"/>
              <a:t>Objevení vakcinace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4330824" cy="487372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</a:t>
            </a:r>
            <a:r>
              <a:rPr lang="cs-CZ" dirty="0" smtClean="0"/>
              <a:t>a konci 18. století doktor </a:t>
            </a:r>
            <a:r>
              <a:rPr lang="cs-CZ" b="1" dirty="0" smtClean="0"/>
              <a:t>Edward </a:t>
            </a:r>
            <a:r>
              <a:rPr lang="cs-CZ" b="1" dirty="0" err="1" smtClean="0"/>
              <a:t>Jenner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Berkley</a:t>
            </a:r>
            <a:r>
              <a:rPr lang="cs-CZ" dirty="0" smtClean="0"/>
              <a:t>, Velká Británie) zjistil, že imunita vůči neštovicím může být u lidí indukována  inokulací materiálu z kravských neštovic (1796 očkoval osmiletého vesnického chlapce </a:t>
            </a:r>
            <a:r>
              <a:rPr lang="cs-CZ" dirty="0"/>
              <a:t>hnisem z pustuly dojičky </a:t>
            </a:r>
            <a:r>
              <a:rPr lang="cs-CZ" dirty="0" smtClean="0"/>
              <a:t>krav a následně s časovým odstupem i hnisem pravých neštovic bez následků)</a:t>
            </a:r>
          </a:p>
          <a:p>
            <a:r>
              <a:rPr lang="cs-CZ" dirty="0"/>
              <a:t>t</a:t>
            </a:r>
            <a:r>
              <a:rPr lang="cs-CZ" dirty="0" smtClean="0"/>
              <a:t>ento materiál byl nazván </a:t>
            </a:r>
            <a:r>
              <a:rPr lang="cs-CZ" b="1" u="sng" dirty="0" smtClean="0"/>
              <a:t>vakcínou</a:t>
            </a:r>
            <a:r>
              <a:rPr lang="cs-CZ" b="1" dirty="0" smtClean="0"/>
              <a:t> </a:t>
            </a:r>
            <a:r>
              <a:rPr lang="cs-CZ" dirty="0" smtClean="0"/>
              <a:t>(latinské </a:t>
            </a:r>
            <a:r>
              <a:rPr lang="cs-CZ" i="1" dirty="0" err="1" smtClean="0"/>
              <a:t>vacca</a:t>
            </a:r>
            <a:r>
              <a:rPr lang="cs-CZ" dirty="0" smtClean="0"/>
              <a:t> znamená kráva)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411889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/>
              <a:t>Objevení vakcinace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4690864" cy="494573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Jenner</a:t>
            </a:r>
            <a:r>
              <a:rPr lang="cs-CZ" dirty="0"/>
              <a:t> publikoval svůj objev v roce 1798, kde i použil pro původce nemoci termín </a:t>
            </a:r>
            <a:r>
              <a:rPr lang="cs-CZ" b="1" i="1" dirty="0"/>
              <a:t>virus</a:t>
            </a:r>
          </a:p>
          <a:p>
            <a:r>
              <a:rPr lang="cs-CZ" dirty="0"/>
              <a:t>tento způsob se ukázal být mnohem bezpečnější a postrádal riziko přenosu neštovic jako inokulace</a:t>
            </a:r>
          </a:p>
          <a:p>
            <a:r>
              <a:rPr lang="cs-CZ" dirty="0"/>
              <a:t>vakcína se rozšířila do celého světa a docházelo k tvorbě vakcinačních programů a pozvolnému ústupu nemoci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888432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Eradikace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</a:t>
            </a:r>
            <a:r>
              <a:rPr lang="cs-CZ" dirty="0" smtClean="0"/>
              <a:t> roce 1958 vyzval profesor </a:t>
            </a:r>
            <a:r>
              <a:rPr lang="cs-CZ" b="1" dirty="0" smtClean="0"/>
              <a:t>Viktor </a:t>
            </a:r>
            <a:r>
              <a:rPr lang="cs-CZ" b="1" dirty="0" err="1" smtClean="0"/>
              <a:t>Zhdanov</a:t>
            </a:r>
            <a:r>
              <a:rPr lang="cs-CZ" b="1" dirty="0" smtClean="0"/>
              <a:t> </a:t>
            </a:r>
            <a:r>
              <a:rPr lang="cs-CZ" dirty="0" smtClean="0"/>
              <a:t>Světovou zdravotnickou organizaci (WHO), aby byly učiněny kroky ke globální eradikaci varioly</a:t>
            </a:r>
          </a:p>
          <a:p>
            <a:r>
              <a:rPr lang="cs-CZ" dirty="0"/>
              <a:t>n</a:t>
            </a:r>
            <a:r>
              <a:rPr lang="cs-CZ" dirty="0" smtClean="0"/>
              <a:t>ávrh byl přijat o rok později (v době, kdy na variolu umíraly ročně 2 miliony lidí na celém světě)</a:t>
            </a:r>
          </a:p>
          <a:p>
            <a:r>
              <a:rPr lang="cs-CZ" dirty="0" smtClean="0"/>
              <a:t>mise byla neúspěšná hlavně v Africe a Indii</a:t>
            </a:r>
          </a:p>
          <a:p>
            <a:r>
              <a:rPr lang="cs-CZ" dirty="0" smtClean="0"/>
              <a:t>1965 přijata rezoluce vyhlašující eradikaci neštovic jako jeden z hlavních úkolů WHO</a:t>
            </a:r>
          </a:p>
          <a:p>
            <a:r>
              <a:rPr lang="cs-CZ" dirty="0" smtClean="0"/>
              <a:t>1966  vznikl mezinárodní tým  v čele s Američanem </a:t>
            </a:r>
            <a:r>
              <a:rPr lang="cs-CZ" b="1" dirty="0" smtClean="0"/>
              <a:t>Donaldem </a:t>
            </a:r>
            <a:r>
              <a:rPr lang="cs-CZ" b="1" dirty="0" err="1" smtClean="0"/>
              <a:t>Hendersonem</a:t>
            </a:r>
            <a:endParaRPr lang="cs-CZ" b="1" dirty="0" smtClean="0"/>
          </a:p>
          <a:p>
            <a:r>
              <a:rPr lang="cs-CZ" dirty="0" smtClean="0"/>
              <a:t>1967 WHO rozhodla o každoroční dotaci 2,4 miliony dolarů  a přijala soubory opatření  prosazované českým epidemiologem </a:t>
            </a:r>
            <a:r>
              <a:rPr lang="cs-CZ" b="1" dirty="0" smtClean="0"/>
              <a:t>Karlem Raškou </a:t>
            </a:r>
            <a:r>
              <a:rPr lang="cs-CZ" dirty="0" smtClean="0"/>
              <a:t>(</a:t>
            </a:r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/>
              <a:t>surveillance</a:t>
            </a:r>
            <a:r>
              <a:rPr lang="cs-CZ" dirty="0"/>
              <a:t> </a:t>
            </a:r>
            <a:r>
              <a:rPr lang="cs-CZ" dirty="0" smtClean="0"/>
              <a:t>- princip stálého dozoru nad nemocí)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1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Strategie eradikace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cs-CZ" u="sng" dirty="0"/>
              <a:t>s</a:t>
            </a:r>
            <a:r>
              <a:rPr lang="cs-CZ" u="sng" dirty="0" smtClean="0"/>
              <a:t>trategie hromadné vakcinace</a:t>
            </a:r>
            <a:r>
              <a:rPr lang="cs-CZ" dirty="0" smtClean="0"/>
              <a:t>: hromadné očkování obyvatel s cílem dosáhnout 80% </a:t>
            </a:r>
            <a:r>
              <a:rPr lang="cs-CZ" dirty="0" err="1" smtClean="0"/>
              <a:t>proočkovanosti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r>
              <a:rPr lang="cs-CZ" u="sng" dirty="0" smtClean="0"/>
              <a:t>strategie </a:t>
            </a:r>
            <a:r>
              <a:rPr lang="cs-CZ" u="sng" dirty="0" err="1" smtClean="0"/>
              <a:t>surveillance</a:t>
            </a:r>
            <a:r>
              <a:rPr lang="cs-CZ" u="sng" dirty="0" smtClean="0"/>
              <a:t> a protiepidemických opatření</a:t>
            </a:r>
            <a:r>
              <a:rPr lang="cs-CZ" dirty="0" smtClean="0"/>
              <a:t>: hlášení výskytu varioly, pravidelné vyhledávací akce, přísná izolace nemocných, rychlá vakcinace všech osob, které s nemocnou osobou v kontaktu, vše s cílem přerušit proces šíření nákazy tam, kde nízká </a:t>
            </a:r>
            <a:r>
              <a:rPr lang="cs-CZ" dirty="0" err="1" smtClean="0"/>
              <a:t>proočkovanost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9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Eradikace – poslední případy v 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1963 Stockholm ve Švédsku – švédský námořník po návratu z Dálného východu </a:t>
            </a:r>
            <a:r>
              <a:rPr lang="cs-CZ" dirty="0">
                <a:latin typeface="Calibri"/>
              </a:rPr>
              <a:t>→ v</a:t>
            </a:r>
            <a:r>
              <a:rPr lang="cs-CZ" dirty="0"/>
              <a:t>yřešeno karanténou a revakcinací místní populace </a:t>
            </a: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r>
              <a:rPr lang="cs-CZ" dirty="0" smtClean="0"/>
              <a:t>1972 bývalá Jugoslávie – poutník z Kosova se vrátil ze Středního východu, infikováno 175 lidí, 35 zemřelo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zavedena karanténa, revakcinace obyvatel, po 2 měsících nákaza odezněla</a:t>
            </a:r>
          </a:p>
        </p:txBody>
      </p:sp>
    </p:spTree>
    <p:extLst>
      <p:ext uri="{BB962C8B-B14F-4D97-AF65-F5344CB8AC3E}">
        <p14:creationId xmlns:p14="http://schemas.microsoft.com/office/powerpoint/2010/main" val="39122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cs-CZ" dirty="0" smtClean="0"/>
              <a:t>Eradikace varioly byla oficiálně vyhlášena</a:t>
            </a:r>
          </a:p>
          <a:p>
            <a:pPr marL="109728" indent="0">
              <a:buNone/>
            </a:pPr>
            <a:endParaRPr lang="cs-CZ" dirty="0"/>
          </a:p>
          <a:p>
            <a:pPr marL="109728" indent="0" algn="ctr">
              <a:buNone/>
            </a:pPr>
            <a:r>
              <a:rPr lang="cs-CZ" dirty="0" smtClean="0"/>
              <a:t>        na 33. valném shromáždění WHO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 smtClean="0"/>
              <a:t>                                8. května 1980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582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Eradikace-poslední případy na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3898776" cy="43251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</a:t>
            </a:r>
            <a:r>
              <a:rPr lang="cs-CZ" dirty="0" smtClean="0"/>
              <a:t>a konci roku 1975  variola zůstávala v  africkém rohu, nejhorší situace v Somálsku a Etiopii</a:t>
            </a:r>
          </a:p>
          <a:p>
            <a:r>
              <a:rPr lang="cs-CZ" dirty="0"/>
              <a:t>i</a:t>
            </a:r>
            <a:r>
              <a:rPr lang="cs-CZ" dirty="0" smtClean="0"/>
              <a:t>ntenzivní práce </a:t>
            </a:r>
            <a:r>
              <a:rPr lang="cs-CZ" dirty="0" err="1" smtClean="0"/>
              <a:t>eradikačních</a:t>
            </a:r>
            <a:r>
              <a:rPr lang="cs-CZ" dirty="0" smtClean="0"/>
              <a:t> týmů od roku 1977 pod vedením australského mikrobiologa </a:t>
            </a:r>
            <a:r>
              <a:rPr lang="cs-CZ" b="1" dirty="0" smtClean="0"/>
              <a:t>Franka </a:t>
            </a:r>
            <a:r>
              <a:rPr lang="cs-CZ" b="1" dirty="0" err="1" smtClean="0"/>
              <a:t>Fennera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62" y="1916832"/>
            <a:ext cx="4677138" cy="44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3826768" cy="516176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26. října 1977  byl posledním případem přirozeně se vyskytující varioly </a:t>
            </a:r>
            <a:r>
              <a:rPr lang="cs-CZ" dirty="0" smtClean="0"/>
              <a:t>(</a:t>
            </a:r>
            <a:r>
              <a:rPr lang="cs-CZ" i="1" dirty="0" smtClean="0"/>
              <a:t>variola minor</a:t>
            </a:r>
            <a:r>
              <a:rPr lang="cs-CZ" dirty="0" smtClean="0"/>
              <a:t>)    </a:t>
            </a:r>
            <a:r>
              <a:rPr lang="cs-CZ" b="1" dirty="0" smtClean="0"/>
              <a:t>Ali </a:t>
            </a:r>
            <a:r>
              <a:rPr lang="cs-CZ" b="1" dirty="0" err="1" smtClean="0"/>
              <a:t>Malow</a:t>
            </a:r>
            <a:r>
              <a:rPr lang="cs-CZ" b="1" dirty="0" smtClean="0"/>
              <a:t> </a:t>
            </a:r>
            <a:r>
              <a:rPr lang="cs-CZ" b="1" dirty="0" err="1"/>
              <a:t>Maalin</a:t>
            </a:r>
            <a:r>
              <a:rPr lang="cs-CZ" dirty="0"/>
              <a:t>, kuchař pracující v nemocniční kuchyni v </a:t>
            </a:r>
            <a:r>
              <a:rPr lang="cs-CZ" dirty="0" smtClean="0"/>
              <a:t>Somálsku</a:t>
            </a:r>
          </a:p>
          <a:p>
            <a:r>
              <a:rPr lang="cs-CZ" dirty="0"/>
              <a:t>17. dubna 1978 dostává ředitel celé </a:t>
            </a:r>
            <a:r>
              <a:rPr lang="cs-CZ" dirty="0" err="1"/>
              <a:t>eradikační</a:t>
            </a:r>
            <a:r>
              <a:rPr lang="cs-CZ" dirty="0"/>
              <a:t> akce památný telegram: "Pátrání skončeno. Žádné další případy nejsou zjištěny, Ali </a:t>
            </a:r>
            <a:r>
              <a:rPr lang="cs-CZ" dirty="0" err="1"/>
              <a:t>Maow</a:t>
            </a:r>
            <a:r>
              <a:rPr lang="cs-CZ" dirty="0"/>
              <a:t> </a:t>
            </a:r>
            <a:r>
              <a:rPr lang="cs-CZ" dirty="0" err="1"/>
              <a:t>Maalin</a:t>
            </a:r>
            <a:r>
              <a:rPr lang="cs-CZ" dirty="0"/>
              <a:t> (ten kuchař) je posledním známým případem neštovic na světě."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95520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925" y="620688"/>
            <a:ext cx="8229600" cy="1066800"/>
          </a:xfrm>
        </p:spPr>
        <p:txBody>
          <a:bodyPr/>
          <a:lstStyle/>
          <a:p>
            <a:r>
              <a:rPr lang="cs-CZ" dirty="0" smtClean="0"/>
              <a:t>Eradikace docílena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98289"/>
            <a:ext cx="3024336" cy="496855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9.12. 1979 eradikace potvrzena globální komisí vědců pro ověření eradikace varioly:</a:t>
            </a:r>
          </a:p>
          <a:p>
            <a:r>
              <a:rPr lang="cs-CZ" dirty="0" smtClean="0"/>
              <a:t>„1. Variola byla vymýcena z povrchu země.“</a:t>
            </a:r>
          </a:p>
          <a:p>
            <a:r>
              <a:rPr lang="cs-CZ" dirty="0" smtClean="0"/>
              <a:t>2. Nic nenasvědčuje, že by se neštovice mohly vrátit zpět jako endemická nemoc.“</a:t>
            </a:r>
          </a:p>
          <a:p>
            <a:r>
              <a:rPr lang="cs-CZ" dirty="0" smtClean="0"/>
              <a:t>8.5.1980 potvrzeno WHO a vyhlášena světová eradikace lidských neštovic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5040560" cy="39741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915816" y="6000061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1980, bývalí lídři </a:t>
            </a:r>
            <a:r>
              <a:rPr lang="cs-CZ" sz="1400" dirty="0" err="1" smtClean="0"/>
              <a:t>eradikačního</a:t>
            </a:r>
            <a:r>
              <a:rPr lang="cs-CZ" sz="1400" dirty="0" smtClean="0"/>
              <a:t> programu, </a:t>
            </a:r>
            <a:r>
              <a:rPr lang="cs-CZ" sz="1400" b="1" dirty="0" err="1" smtClean="0"/>
              <a:t>Dr.Millar</a:t>
            </a:r>
            <a:r>
              <a:rPr lang="cs-CZ" sz="1400" dirty="0" smtClean="0"/>
              <a:t>, </a:t>
            </a:r>
            <a:r>
              <a:rPr lang="cs-CZ" sz="1400" b="1" dirty="0" err="1" smtClean="0"/>
              <a:t>Dr.Foege</a:t>
            </a:r>
            <a:r>
              <a:rPr lang="cs-CZ" sz="1400" dirty="0" smtClean="0"/>
              <a:t>, </a:t>
            </a:r>
            <a:r>
              <a:rPr lang="cs-CZ" sz="1400" b="1" dirty="0" smtClean="0"/>
              <a:t>Dr. </a:t>
            </a:r>
            <a:r>
              <a:rPr lang="cs-CZ" sz="1400" b="1" dirty="0" err="1" smtClean="0"/>
              <a:t>Lane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9945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cs-CZ" dirty="0" smtClean="0"/>
              <a:t>Eradikace varioly byla oficiálně vyhlášena</a:t>
            </a:r>
          </a:p>
          <a:p>
            <a:pPr marL="109728" indent="0">
              <a:buNone/>
            </a:pPr>
            <a:endParaRPr lang="cs-CZ" dirty="0"/>
          </a:p>
          <a:p>
            <a:pPr marL="109728" indent="0" algn="ctr">
              <a:buNone/>
            </a:pPr>
            <a:r>
              <a:rPr lang="cs-CZ" dirty="0" smtClean="0"/>
              <a:t>        na 33. valném shromáždění WHO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 smtClean="0"/>
              <a:t>                                8. května 1980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47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Po eradikaci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075240" cy="274159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1978, Velká Británie – lékařská fotografka </a:t>
            </a:r>
            <a:r>
              <a:rPr lang="cs-CZ" b="1" dirty="0" smtClean="0"/>
              <a:t>Janet </a:t>
            </a:r>
            <a:r>
              <a:rPr lang="cs-CZ" b="1" dirty="0" err="1" smtClean="0"/>
              <a:t>Parker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en-US" dirty="0" smtClean="0"/>
              <a:t>*</a:t>
            </a:r>
            <a:r>
              <a:rPr lang="cs-CZ" dirty="0" smtClean="0"/>
              <a:t>1938) se nakazila na Lékařské fakultě Birminghamské univerzity (její temná komora byla přímo nad laboratoří)</a:t>
            </a:r>
          </a:p>
          <a:p>
            <a:r>
              <a:rPr lang="cs-CZ" dirty="0"/>
              <a:t>p</a:t>
            </a:r>
            <a:r>
              <a:rPr lang="cs-CZ" dirty="0" smtClean="0"/>
              <a:t>řestože byla očkována v roce 1966, zemřela 11.9.1978  a tím se stala posledním člověkem na světě, který na variolu zemřel</a:t>
            </a:r>
          </a:p>
          <a:p>
            <a:r>
              <a:rPr lang="cs-CZ" dirty="0" smtClean="0"/>
              <a:t>profesor zodpovědný za výzkum varioly na této univerzitě spáchal sebevraždu</a:t>
            </a:r>
          </a:p>
          <a:p>
            <a:r>
              <a:rPr lang="cs-CZ" dirty="0"/>
              <a:t>n</a:t>
            </a:r>
            <a:r>
              <a:rPr lang="cs-CZ" dirty="0" smtClean="0"/>
              <a:t>a základě tohoto incidentu se rozhodlo o zničení nebo přesunutí všech  zásob viru do jedné ze dvou referenčních laboratoří WHO (USA a Rusko)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42401"/>
            <a:ext cx="4012253" cy="23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Diskuze o zničení viru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1986 WHO doporučila  virus zničit</a:t>
            </a:r>
          </a:p>
          <a:p>
            <a:r>
              <a:rPr lang="cs-CZ" dirty="0"/>
              <a:t>p</a:t>
            </a:r>
            <a:r>
              <a:rPr lang="cs-CZ" dirty="0" smtClean="0"/>
              <a:t>řesunuto na rok 1993</a:t>
            </a:r>
          </a:p>
          <a:p>
            <a:r>
              <a:rPr lang="cs-CZ" dirty="0"/>
              <a:t>o</a:t>
            </a:r>
            <a:r>
              <a:rPr lang="cs-CZ" dirty="0" smtClean="0"/>
              <a:t>pět přesunuto na rok 1999</a:t>
            </a:r>
          </a:p>
          <a:p>
            <a:r>
              <a:rPr lang="cs-CZ" dirty="0" smtClean="0"/>
              <a:t>v roce 2000 projednávala návrh na zničení viru Rada bezpečnosti OSN – nedoporučila jej</a:t>
            </a:r>
          </a:p>
          <a:p>
            <a:r>
              <a:rPr lang="cs-CZ" dirty="0"/>
              <a:t>v</a:t>
            </a:r>
            <a:r>
              <a:rPr lang="cs-CZ" dirty="0" smtClean="0"/>
              <a:t> roce 2002 WHO povolila oběma laboratořím uchovat virus pro výzkumné účely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6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Vakcína </a:t>
            </a:r>
            <a:r>
              <a:rPr lang="cs-CZ" dirty="0" err="1"/>
              <a:t>Dryvax</a:t>
            </a:r>
            <a:r>
              <a:rPr lang="cs-CZ" dirty="0"/>
              <a:t>®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8965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</a:t>
            </a:r>
            <a:r>
              <a:rPr lang="cs-CZ" dirty="0" smtClean="0"/>
              <a:t>ejstarší vakcína proti </a:t>
            </a:r>
            <a:r>
              <a:rPr lang="cs-CZ" dirty="0"/>
              <a:t>neštovicím (živá</a:t>
            </a:r>
            <a:r>
              <a:rPr lang="cs-CZ" dirty="0" smtClean="0"/>
              <a:t>), shodná s  </a:t>
            </a:r>
            <a:r>
              <a:rPr lang="cs-CZ" dirty="0" err="1" smtClean="0"/>
              <a:t>Jennerovou</a:t>
            </a:r>
            <a:r>
              <a:rPr lang="cs-CZ" dirty="0" smtClean="0"/>
              <a:t> vakcínou z roku  </a:t>
            </a:r>
            <a:r>
              <a:rPr lang="cs-CZ" b="1" dirty="0" smtClean="0"/>
              <a:t>1796</a:t>
            </a:r>
          </a:p>
          <a:p>
            <a:r>
              <a:rPr lang="cs-CZ" dirty="0"/>
              <a:t>v</a:t>
            </a:r>
            <a:r>
              <a:rPr lang="cs-CZ" dirty="0" smtClean="0"/>
              <a:t> posledních letech </a:t>
            </a:r>
            <a:r>
              <a:rPr lang="cs-CZ" dirty="0" err="1" smtClean="0"/>
              <a:t>lyofilozovaná</a:t>
            </a:r>
            <a:r>
              <a:rPr lang="cs-CZ" dirty="0" smtClean="0"/>
              <a:t> (dlouhodobě skladovatelná i bez chladničkové teploty)</a:t>
            </a:r>
          </a:p>
          <a:p>
            <a:r>
              <a:rPr lang="cs-CZ" dirty="0" smtClean="0"/>
              <a:t>obsahuje živý </a:t>
            </a:r>
            <a:r>
              <a:rPr lang="cs-CZ" i="1" dirty="0" smtClean="0"/>
              <a:t>virus </a:t>
            </a:r>
            <a:r>
              <a:rPr lang="cs-CZ" i="1" dirty="0" err="1" smtClean="0"/>
              <a:t>vakcinie</a:t>
            </a:r>
            <a:r>
              <a:rPr lang="cs-CZ" i="1" dirty="0" smtClean="0"/>
              <a:t>  </a:t>
            </a:r>
            <a:r>
              <a:rPr lang="cs-CZ" dirty="0" smtClean="0"/>
              <a:t>(rod </a:t>
            </a:r>
            <a:r>
              <a:rPr lang="cs-CZ" i="1" dirty="0" err="1" smtClean="0"/>
              <a:t>Orthopoxvirus</a:t>
            </a:r>
            <a:r>
              <a:rPr lang="cs-CZ" i="1" dirty="0" smtClean="0"/>
              <a:t>, </a:t>
            </a:r>
            <a:r>
              <a:rPr lang="cs-CZ" dirty="0" smtClean="0"/>
              <a:t>podobný viru kravských neštovic, původ neznámý (chybí dokumentace), kultivován a </a:t>
            </a:r>
            <a:r>
              <a:rPr lang="cs-CZ" dirty="0" err="1" smtClean="0"/>
              <a:t>pasážován</a:t>
            </a:r>
            <a:r>
              <a:rPr lang="cs-CZ" dirty="0" smtClean="0"/>
              <a:t> </a:t>
            </a:r>
            <a:r>
              <a:rPr lang="cs-CZ" dirty="0"/>
              <a:t> </a:t>
            </a:r>
            <a:r>
              <a:rPr lang="cs-CZ" dirty="0" smtClean="0"/>
              <a:t>v laboratořích po desetiletí, u člověka nákaza většinou asymptomatická)</a:t>
            </a:r>
          </a:p>
          <a:p>
            <a:r>
              <a:rPr lang="cs-CZ" dirty="0"/>
              <a:t>vyvolává vytvoření protilátek proti viru pravých neštovic (</a:t>
            </a:r>
            <a:r>
              <a:rPr lang="cs-CZ" dirty="0" err="1"/>
              <a:t>imunogenicita</a:t>
            </a:r>
            <a:r>
              <a:rPr lang="cs-CZ" dirty="0"/>
              <a:t> u 95%)</a:t>
            </a:r>
          </a:p>
          <a:p>
            <a:r>
              <a:rPr lang="cs-CZ" dirty="0"/>
              <a:t>vážné nežádoucí účinky u 1-2%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175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/>
          <a:lstStyle/>
          <a:p>
            <a:r>
              <a:rPr lang="cs-CZ" dirty="0" smtClean="0"/>
              <a:t>vyrobená </a:t>
            </a:r>
            <a:r>
              <a:rPr lang="cs-CZ" dirty="0"/>
              <a:t>z telecí lymfy (obsahuje antibiotika)</a:t>
            </a:r>
          </a:p>
          <a:p>
            <a:r>
              <a:rPr lang="cs-CZ" dirty="0"/>
              <a:t>po vyhlášení docílení eradikace zastavena výroba</a:t>
            </a:r>
          </a:p>
          <a:p>
            <a:r>
              <a:rPr lang="cs-CZ" dirty="0"/>
              <a:t>v roce 2008 bylo zničeno zbývajících 12 milionů dávek a nahrazeno novou vakcínou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0" y="3120978"/>
            <a:ext cx="5544616" cy="36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cs-CZ" dirty="0" smtClean="0"/>
              <a:t>Vakcína ACAM2000®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3970784" cy="47525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</a:t>
            </a:r>
            <a:r>
              <a:rPr lang="cs-CZ" dirty="0" smtClean="0"/>
              <a:t>ahradila původní vakcínu</a:t>
            </a:r>
          </a:p>
          <a:p>
            <a:r>
              <a:rPr lang="cs-CZ" dirty="0"/>
              <a:t>o</a:t>
            </a:r>
            <a:r>
              <a:rPr lang="cs-CZ" dirty="0" smtClean="0"/>
              <a:t>bsahuje živý </a:t>
            </a:r>
            <a:r>
              <a:rPr lang="cs-CZ" i="1" dirty="0" smtClean="0"/>
              <a:t>virus </a:t>
            </a:r>
            <a:r>
              <a:rPr lang="cs-CZ" i="1" dirty="0" err="1" smtClean="0"/>
              <a:t>vakcinie</a:t>
            </a:r>
            <a:r>
              <a:rPr lang="cs-CZ" dirty="0" smtClean="0"/>
              <a:t>, klonovaný ze stejného zdroje jako </a:t>
            </a:r>
            <a:r>
              <a:rPr lang="cs-CZ" dirty="0" err="1" smtClean="0"/>
              <a:t>Dryvax</a:t>
            </a:r>
            <a:r>
              <a:rPr lang="cs-CZ" dirty="0" smtClean="0"/>
              <a:t>®</a:t>
            </a:r>
          </a:p>
          <a:p>
            <a:r>
              <a:rPr lang="cs-CZ" dirty="0"/>
              <a:t>kultivace na ledvinových epitelových buňkách od africké zelené opice (Vero buňky) </a:t>
            </a:r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240360" cy="48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/>
              <a:t>Vakcína ACAM2000®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4272"/>
            <a:ext cx="8229600" cy="4873728"/>
          </a:xfrm>
        </p:spPr>
        <p:txBody>
          <a:bodyPr/>
          <a:lstStyle/>
          <a:p>
            <a:r>
              <a:rPr lang="cs-CZ" dirty="0"/>
              <a:t>není určena pro širokou populaci</a:t>
            </a:r>
          </a:p>
          <a:p>
            <a:r>
              <a:rPr lang="cs-CZ" dirty="0"/>
              <a:t>používá se pouze u armády a pracovníků laboratoří, kde se s virem neštovic pracuje</a:t>
            </a:r>
          </a:p>
          <a:p>
            <a:r>
              <a:rPr lang="cs-CZ" dirty="0"/>
              <a:t>skladována v USA v národní úschovně vakcín, antibiotik, antitoxinů  a dalších lékařských substancí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9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Eliminace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Zastavení šíření patogenního agens                    s následným vymizením příslušné infekční nemoci</a:t>
            </a:r>
          </a:p>
          <a:p>
            <a:pPr marL="109728" indent="0">
              <a:buNone/>
            </a:pPr>
            <a:r>
              <a:rPr lang="cs-CZ" dirty="0" smtClean="0"/>
              <a:t>   v určitém regionu (stát, kontinent)</a:t>
            </a:r>
          </a:p>
          <a:p>
            <a:r>
              <a:rPr lang="cs-CZ" dirty="0" smtClean="0"/>
              <a:t>Podmínky eliminace shodné:</a:t>
            </a:r>
          </a:p>
          <a:p>
            <a:pPr lvl="1"/>
            <a:r>
              <a:rPr lang="cs-CZ" dirty="0" smtClean="0"/>
              <a:t>výhradně humánní onemocnění</a:t>
            </a:r>
          </a:p>
          <a:p>
            <a:pPr lvl="1"/>
            <a:r>
              <a:rPr lang="cs-CZ" dirty="0" smtClean="0"/>
              <a:t>nemá žádný rezervoár v přírodě</a:t>
            </a:r>
          </a:p>
          <a:p>
            <a:pPr lvl="1"/>
            <a:r>
              <a:rPr lang="cs-CZ" dirty="0" smtClean="0"/>
              <a:t>existuje očkování</a:t>
            </a:r>
          </a:p>
          <a:p>
            <a:pPr marL="109728" indent="0">
              <a:buNone/>
            </a:pPr>
            <a:endParaRPr lang="cs-CZ" dirty="0" smtClean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054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Aplikace vakcíny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4464496" cy="515719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</a:t>
            </a:r>
            <a:r>
              <a:rPr lang="cs-CZ" dirty="0" smtClean="0"/>
              <a:t>karifikační technika (lancetou do kapky vakcíny)</a:t>
            </a:r>
          </a:p>
          <a:p>
            <a:r>
              <a:rPr lang="cs-CZ" dirty="0"/>
              <a:t>t</a:t>
            </a:r>
            <a:r>
              <a:rPr lang="cs-CZ" dirty="0" smtClean="0"/>
              <a:t>echnika mnohočetných vtisků (hrot ostré jehly do kapky vakcíny)</a:t>
            </a:r>
          </a:p>
          <a:p>
            <a:r>
              <a:rPr lang="cs-CZ" dirty="0"/>
              <a:t>t</a:t>
            </a:r>
            <a:r>
              <a:rPr lang="cs-CZ" dirty="0" smtClean="0"/>
              <a:t>echnika mnohočetných vpichů (dvojhrotá jehla namočená do roztoku vakcíny)</a:t>
            </a:r>
          </a:p>
          <a:p>
            <a:r>
              <a:rPr lang="cs-CZ" dirty="0"/>
              <a:t>t</a:t>
            </a:r>
            <a:r>
              <a:rPr lang="cs-CZ" dirty="0" smtClean="0"/>
              <a:t>echnika rotační lancety (bolestivá)</a:t>
            </a:r>
          </a:p>
          <a:p>
            <a:r>
              <a:rPr lang="cs-CZ" dirty="0" smtClean="0"/>
              <a:t>nejlépe na horní končetině</a:t>
            </a:r>
          </a:p>
          <a:p>
            <a:r>
              <a:rPr lang="cs-CZ" dirty="0" smtClean="0"/>
              <a:t>úspěšná vakcinace se projeví červenou svědivou boulí během 3-4 dnů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96" y="836712"/>
            <a:ext cx="3538205" cy="23042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96" y="3418372"/>
            <a:ext cx="3535078" cy="292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032448" cy="1066800"/>
          </a:xfrm>
        </p:spPr>
        <p:txBody>
          <a:bodyPr/>
          <a:lstStyle/>
          <a:p>
            <a:r>
              <a:rPr lang="cs-CZ" dirty="0" smtClean="0"/>
              <a:t>Efekt vakcíny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3826768" cy="4657704"/>
          </a:xfrm>
        </p:spPr>
        <p:txBody>
          <a:bodyPr>
            <a:normAutofit/>
          </a:bodyPr>
          <a:lstStyle/>
          <a:p>
            <a:r>
              <a:rPr lang="cs-CZ" dirty="0"/>
              <a:t>1. týden se z boule stane puchýř plnící se hnisem</a:t>
            </a:r>
          </a:p>
          <a:p>
            <a:r>
              <a:rPr lang="cs-CZ" dirty="0"/>
              <a:t>2. týden se puchýř vysušuje a formuje se strup</a:t>
            </a:r>
          </a:p>
          <a:p>
            <a:r>
              <a:rPr lang="cs-CZ" dirty="0"/>
              <a:t>3. týden strup odpadá a zůstává malá </a:t>
            </a:r>
            <a:r>
              <a:rPr lang="cs-CZ" dirty="0" smtClean="0"/>
              <a:t>jizva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2545630" cy="20529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89639"/>
            <a:ext cx="2216141" cy="17667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99" y="4829383"/>
            <a:ext cx="2524323" cy="204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/>
              <a:t>Efekt vakcíny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cs-CZ" dirty="0"/>
              <a:t>protilátky  vytvořené </a:t>
            </a:r>
            <a:r>
              <a:rPr lang="cs-CZ" i="1" dirty="0"/>
              <a:t>virem </a:t>
            </a:r>
            <a:r>
              <a:rPr lang="cs-CZ" i="1" dirty="0" err="1"/>
              <a:t>vakcinie</a:t>
            </a:r>
            <a:r>
              <a:rPr lang="cs-CZ" i="1" dirty="0"/>
              <a:t> </a:t>
            </a:r>
            <a:r>
              <a:rPr lang="cs-CZ" dirty="0"/>
              <a:t>chrání před ostatními </a:t>
            </a:r>
            <a:r>
              <a:rPr lang="cs-CZ" dirty="0" err="1"/>
              <a:t>orthopoxviry</a:t>
            </a:r>
            <a:r>
              <a:rPr lang="cs-CZ" dirty="0"/>
              <a:t>: opičí</a:t>
            </a:r>
            <a:r>
              <a:rPr lang="en-US" dirty="0"/>
              <a:t> virus</a:t>
            </a:r>
            <a:r>
              <a:rPr lang="cs-CZ" dirty="0"/>
              <a:t>, kravský virus a virus pravých neštovic</a:t>
            </a:r>
          </a:p>
          <a:p>
            <a:r>
              <a:rPr lang="cs-CZ" dirty="0"/>
              <a:t>neutralizující protilátky od 10. dne po </a:t>
            </a:r>
            <a:r>
              <a:rPr lang="cs-CZ" dirty="0" err="1" smtClean="0"/>
              <a:t>prvovakcinaci</a:t>
            </a:r>
            <a:r>
              <a:rPr lang="cs-CZ" dirty="0" smtClean="0"/>
              <a:t> (očkovalo se s dobrým výsledkem i během inkubační doby)</a:t>
            </a:r>
            <a:endParaRPr lang="cs-CZ" dirty="0"/>
          </a:p>
          <a:p>
            <a:r>
              <a:rPr lang="cs-CZ" dirty="0"/>
              <a:t>vysoký stupeň imunity zůstává 3-5 let a pak klesá</a:t>
            </a:r>
          </a:p>
          <a:p>
            <a:r>
              <a:rPr lang="cs-CZ" dirty="0"/>
              <a:t>po revakcinaci imunita přetrvává déle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2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Nežádoucí účinky vakcíny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5580959" cy="5017744"/>
          </a:xfrm>
        </p:spPr>
        <p:txBody>
          <a:bodyPr>
            <a:normAutofit/>
          </a:bodyPr>
          <a:lstStyle/>
          <a:p>
            <a:r>
              <a:rPr lang="cs-CZ" dirty="0" smtClean="0"/>
              <a:t>1 z 1000 utrpěl vážnou reakci po první vakcinaci: toxické a alergické projevy v místě vpichu (</a:t>
            </a:r>
            <a:r>
              <a:rPr lang="cs-CZ" i="1" dirty="0" err="1" smtClean="0"/>
              <a:t>erythema</a:t>
            </a:r>
            <a:r>
              <a:rPr lang="cs-CZ" i="1" dirty="0" smtClean="0"/>
              <a:t> </a:t>
            </a:r>
            <a:r>
              <a:rPr lang="cs-CZ" i="1" dirty="0" err="1" smtClean="0"/>
              <a:t>multiforme</a:t>
            </a:r>
            <a:r>
              <a:rPr lang="cs-CZ" i="1" dirty="0" smtClean="0"/>
              <a:t>)</a:t>
            </a:r>
            <a:endParaRPr lang="cs-CZ" dirty="0" smtClean="0"/>
          </a:p>
          <a:p>
            <a:r>
              <a:rPr lang="cs-CZ" dirty="0" smtClean="0"/>
              <a:t>14-500 z 1 milionu utrpělo vážnou život ohrožující reakci po první vakcinaci</a:t>
            </a:r>
          </a:p>
          <a:p>
            <a:r>
              <a:rPr lang="cs-CZ" dirty="0" smtClean="0"/>
              <a:t>1-2 z 1 milionu zemřeli nejčastěji na </a:t>
            </a:r>
            <a:r>
              <a:rPr lang="cs-CZ" dirty="0" err="1" smtClean="0"/>
              <a:t>postvakcinační</a:t>
            </a:r>
            <a:r>
              <a:rPr lang="cs-CZ" dirty="0" smtClean="0"/>
              <a:t> encefalitidu nebo vážnou nekrózu v místě vpichu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59" y="3717032"/>
            <a:ext cx="2909455" cy="30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Ukončení vakcinace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4762872" cy="489654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</a:t>
            </a:r>
            <a:r>
              <a:rPr lang="cs-CZ" dirty="0" smtClean="0"/>
              <a:t>utinní vakcinace dětí v USA zastavena v roce 1972</a:t>
            </a:r>
          </a:p>
          <a:p>
            <a:r>
              <a:rPr lang="cs-CZ" dirty="0"/>
              <a:t>v</a:t>
            </a:r>
            <a:r>
              <a:rPr lang="cs-CZ" dirty="0" smtClean="0"/>
              <a:t>ětšina zemí Evropy opustila očkování na začátku 70. let</a:t>
            </a:r>
          </a:p>
          <a:p>
            <a:r>
              <a:rPr lang="cs-CZ" dirty="0"/>
              <a:t>r</a:t>
            </a:r>
            <a:r>
              <a:rPr lang="cs-CZ" dirty="0" smtClean="0"/>
              <a:t>utinní vakcinace pracovníků v medicíně v USA zastavena v roce 1976 a vojáků v roce 1990 (kromě vojáků pracujících na Středním východě a v Koreji)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3576244" cy="28150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67" y="3933056"/>
            <a:ext cx="3548165" cy="26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/>
          </a:p>
          <a:p>
            <a:pPr marL="109728" indent="0" algn="ctr">
              <a:buNone/>
            </a:pPr>
            <a:r>
              <a:rPr lang="cs-CZ" dirty="0" smtClean="0"/>
              <a:t>Vakcinace proti variole </a:t>
            </a:r>
          </a:p>
          <a:p>
            <a:pPr marL="109728" indent="0" algn="ctr">
              <a:buNone/>
            </a:pPr>
            <a:r>
              <a:rPr lang="cs-CZ" dirty="0" smtClean="0"/>
              <a:t>byla celosvětově ukončena</a:t>
            </a:r>
          </a:p>
          <a:p>
            <a:pPr marL="109728" indent="0" algn="ctr">
              <a:buNone/>
            </a:pPr>
            <a:r>
              <a:rPr lang="cs-CZ" dirty="0" smtClean="0"/>
              <a:t>31. prosince 1980.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297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 smtClean="0"/>
              <a:t>Český podíl na eradikaci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4042792" cy="4968552"/>
          </a:xfrm>
        </p:spPr>
        <p:txBody>
          <a:bodyPr>
            <a:normAutofit/>
          </a:bodyPr>
          <a:lstStyle/>
          <a:p>
            <a:r>
              <a:rPr lang="cs-CZ" b="1" dirty="0"/>
              <a:t>p</a:t>
            </a:r>
            <a:r>
              <a:rPr lang="cs-CZ" b="1" dirty="0" smtClean="0"/>
              <a:t>rof. MUDr. Karel Raška, DrSc. </a:t>
            </a:r>
            <a:r>
              <a:rPr lang="cs-CZ" dirty="0" smtClean="0"/>
              <a:t>(1909-1987) </a:t>
            </a:r>
          </a:p>
          <a:p>
            <a:r>
              <a:rPr lang="cs-CZ" dirty="0"/>
              <a:t>z</a:t>
            </a:r>
            <a:r>
              <a:rPr lang="cs-CZ" dirty="0" smtClean="0"/>
              <a:t>akladatel moderní české epidemiologie</a:t>
            </a:r>
          </a:p>
          <a:p>
            <a:r>
              <a:rPr lang="cs-CZ" dirty="0"/>
              <a:t>j</a:t>
            </a:r>
            <a:r>
              <a:rPr lang="cs-CZ" dirty="0" smtClean="0"/>
              <a:t>ako zaměstnanec WHO  byl jednou z klíčových osobností </a:t>
            </a:r>
            <a:r>
              <a:rPr lang="cs-CZ" dirty="0" err="1" smtClean="0"/>
              <a:t>eradikačního</a:t>
            </a:r>
            <a:r>
              <a:rPr lang="cs-CZ" dirty="0" smtClean="0"/>
              <a:t> programu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816424" cy="49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920" cy="1296144"/>
          </a:xfrm>
        </p:spPr>
        <p:txBody>
          <a:bodyPr>
            <a:normAutofit/>
          </a:bodyPr>
          <a:lstStyle/>
          <a:p>
            <a:r>
              <a:rPr lang="cs-CZ" sz="3200" b="1" dirty="0"/>
              <a:t>prof. MUDr. Karel Raška, DrSc. </a:t>
            </a:r>
            <a:r>
              <a:rPr lang="cs-CZ" sz="3200" dirty="0"/>
              <a:t>(1909-1987)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cs-CZ" dirty="0"/>
              <a:t>v roce 1972 byl komunistickým režimem donucen odejít do penze</a:t>
            </a:r>
          </a:p>
          <a:p>
            <a:r>
              <a:rPr lang="cs-CZ" dirty="0"/>
              <a:t>v roce 1984 mu byla Anglickou královskou lékařskou společností udělena </a:t>
            </a:r>
            <a:r>
              <a:rPr lang="cs-CZ" dirty="0" err="1"/>
              <a:t>Jennerova</a:t>
            </a:r>
            <a:r>
              <a:rPr lang="cs-CZ" dirty="0"/>
              <a:t> medaile (v boji proti infekčním chorobám nejprestižnější ocenění na světě)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1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/>
              <a:t>Český podíl na eradikaci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r>
              <a:rPr lang="cs-CZ" b="1" dirty="0" smtClean="0"/>
              <a:t>Doc. MUDr. Zdeněk Ježek, DrSc. </a:t>
            </a:r>
            <a:r>
              <a:rPr lang="cs-CZ" dirty="0" smtClean="0"/>
              <a:t>(</a:t>
            </a:r>
            <a:r>
              <a:rPr lang="en-US" dirty="0" smtClean="0"/>
              <a:t>*</a:t>
            </a:r>
            <a:r>
              <a:rPr lang="cs-CZ" dirty="0" smtClean="0"/>
              <a:t>1932)</a:t>
            </a:r>
          </a:p>
          <a:p>
            <a:r>
              <a:rPr lang="cs-CZ" dirty="0" smtClean="0"/>
              <a:t>epidemiolog a infektolog</a:t>
            </a:r>
          </a:p>
          <a:p>
            <a:r>
              <a:rPr lang="en-US" dirty="0"/>
              <a:t>v</a:t>
            </a:r>
            <a:r>
              <a:rPr lang="cs-CZ" dirty="0" smtClean="0"/>
              <a:t> letech 1977-1979 vedl v Mogadišu v Somálsku oblastní eradikaci pravých neštovic</a:t>
            </a:r>
          </a:p>
          <a:p>
            <a:r>
              <a:rPr lang="cs-CZ" dirty="0"/>
              <a:t>v</a:t>
            </a:r>
            <a:r>
              <a:rPr lang="cs-CZ" dirty="0" smtClean="0"/>
              <a:t> letech 1981-1988 vedoucím pracovníkem globální eradikace neštovic v ústředí WHO Ženevě</a:t>
            </a:r>
          </a:p>
        </p:txBody>
      </p:sp>
    </p:spTree>
    <p:extLst>
      <p:ext uri="{BB962C8B-B14F-4D97-AF65-F5344CB8AC3E}">
        <p14:creationId xmlns:p14="http://schemas.microsoft.com/office/powerpoint/2010/main" val="4930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Variola jako biologická zbraň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</a:t>
            </a:r>
            <a:r>
              <a:rPr lang="cs-CZ" dirty="0" smtClean="0"/>
              <a:t>ěhem 2. světové války vědci z Velké Británie, USA a Japonska  spolupracovali na výzkumu vedoucímu k vytvoření biologické zbraně s použitím varioly</a:t>
            </a:r>
          </a:p>
          <a:p>
            <a:r>
              <a:rPr lang="cs-CZ" dirty="0"/>
              <a:t>p</a:t>
            </a:r>
            <a:r>
              <a:rPr lang="cs-CZ" dirty="0" smtClean="0"/>
              <a:t>ředpoklad nízké efektivity při rozšíření viru (dobrá dostupnost vakcíny) zastavil program ještě před uvedením do velkovýroby</a:t>
            </a:r>
          </a:p>
          <a:p>
            <a:r>
              <a:rPr lang="cs-CZ" dirty="0"/>
              <a:t>v</a:t>
            </a:r>
            <a:r>
              <a:rPr lang="cs-CZ" dirty="0" smtClean="0"/>
              <a:t> roce 1947 SSSR založil továrnu na produkci varioly jako biologické zbraně </a:t>
            </a:r>
          </a:p>
          <a:p>
            <a:r>
              <a:rPr lang="cs-CZ" dirty="0"/>
              <a:t>v</a:t>
            </a:r>
            <a:r>
              <a:rPr lang="cs-CZ" dirty="0" smtClean="0"/>
              <a:t> současnosti se preferuje definitivní zničení viru v laboratořích jako </a:t>
            </a:r>
            <a:r>
              <a:rPr lang="cs-CZ" smtClean="0"/>
              <a:t>prevence jeho </a:t>
            </a:r>
            <a:r>
              <a:rPr lang="cs-CZ" dirty="0" smtClean="0"/>
              <a:t>zneužití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4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Eliminace poliomyelitidy v ČSSR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dirty="0" smtClean="0"/>
              <a:t>Československo první zemí na světě, které </a:t>
            </a:r>
          </a:p>
          <a:p>
            <a:pPr marL="109728" indent="0">
              <a:buNone/>
            </a:pPr>
            <a:r>
              <a:rPr lang="cs-CZ" dirty="0" smtClean="0"/>
              <a:t>se podařilo zastavit šíření divokých </a:t>
            </a:r>
            <a:r>
              <a:rPr lang="cs-CZ" dirty="0" err="1" smtClean="0"/>
              <a:t>poliovirů</a:t>
            </a:r>
            <a:r>
              <a:rPr lang="cs-CZ" dirty="0" smtClean="0"/>
              <a:t> v </a:t>
            </a:r>
          </a:p>
          <a:p>
            <a:pPr marL="109728" indent="0">
              <a:buNone/>
            </a:pPr>
            <a:r>
              <a:rPr lang="cs-CZ" dirty="0" smtClean="0"/>
              <a:t>populaci a eliminovat poliomyelitis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 smtClean="0"/>
              <a:t>                                 v roce 1961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5959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4330824" cy="50177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Eradikace varioly jako nemoci, která zapříčinila smrt stovek milionů lidí po téměř celém světě (odhadem 300-500 milionů během 20. století), a další miliony nechala se známkami prodělané nemoci po zbytek života, je fenomenálním úspěchem medicíny a všech, kteří se na tomto úspěchu podíleli.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799"/>
            <a:ext cx="3579646" cy="49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Poliomyelitis – dětská obrna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Akutní virové onemocnění</a:t>
            </a:r>
          </a:p>
          <a:p>
            <a:r>
              <a:rPr lang="cs-CZ" dirty="0" smtClean="0"/>
              <a:t>Původce nákazy: </a:t>
            </a:r>
          </a:p>
          <a:p>
            <a:pPr marL="109728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poliovirus</a:t>
            </a:r>
            <a:r>
              <a:rPr lang="cs-CZ" dirty="0" smtClean="0"/>
              <a:t> – </a:t>
            </a:r>
            <a:r>
              <a:rPr lang="cs-CZ" dirty="0"/>
              <a:t> tři antigenní typy </a:t>
            </a:r>
            <a:r>
              <a:rPr lang="cs-CZ" dirty="0" smtClean="0"/>
              <a:t>1, 2 a 3</a:t>
            </a:r>
          </a:p>
          <a:p>
            <a:r>
              <a:rPr lang="cs-CZ" dirty="0" smtClean="0"/>
              <a:t>Klinický průběh obvykle pod obrazem virózy,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asi 10% případů paretická forma – obrny svalů         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končetin a trupu s trvalými následky.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(postižení zejména šedé hmoty míchy)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V populaci se šíří </a:t>
            </a:r>
            <a:r>
              <a:rPr lang="cs-CZ" b="1" dirty="0" smtClean="0"/>
              <a:t>divoké </a:t>
            </a:r>
            <a:r>
              <a:rPr lang="cs-CZ" b="1" dirty="0" err="1" smtClean="0"/>
              <a:t>polioviry</a:t>
            </a:r>
            <a:r>
              <a:rPr lang="cs-CZ" b="1" dirty="0" smtClean="0"/>
              <a:t>. </a:t>
            </a:r>
            <a:endParaRPr lang="cs-CZ" b="1" dirty="0"/>
          </a:p>
          <a:p>
            <a:r>
              <a:rPr lang="cs-CZ" dirty="0" smtClean="0"/>
              <a:t>Z nich připravena očkovací látka opakovaným </a:t>
            </a:r>
            <a:r>
              <a:rPr lang="cs-CZ" dirty="0" err="1" smtClean="0"/>
              <a:t>pasážováním</a:t>
            </a:r>
            <a:r>
              <a:rPr lang="cs-CZ" dirty="0" smtClean="0"/>
              <a:t> na buněčných kulturách - 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atenuované</a:t>
            </a:r>
            <a:r>
              <a:rPr lang="cs-CZ" dirty="0" smtClean="0"/>
              <a:t> (oslabené) </a:t>
            </a:r>
            <a:r>
              <a:rPr lang="cs-CZ" b="1" dirty="0" err="1" smtClean="0"/>
              <a:t>vakcinální</a:t>
            </a:r>
            <a:r>
              <a:rPr lang="cs-CZ" b="1" dirty="0" smtClean="0"/>
              <a:t> </a:t>
            </a:r>
            <a:r>
              <a:rPr lang="cs-CZ" b="1" dirty="0" err="1" smtClean="0"/>
              <a:t>polioviry</a:t>
            </a:r>
            <a:r>
              <a:rPr lang="cs-CZ" b="1" dirty="0" smtClean="0"/>
              <a:t>                       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9582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cs-CZ" dirty="0" smtClean="0"/>
              <a:t>V roce 1988 </a:t>
            </a:r>
          </a:p>
          <a:p>
            <a:pPr marL="109728" indent="0" algn="ctr">
              <a:buNone/>
            </a:pPr>
            <a:r>
              <a:rPr lang="cs-CZ" dirty="0" smtClean="0"/>
              <a:t>vyhlásila WHO</a:t>
            </a:r>
          </a:p>
          <a:p>
            <a:pPr marL="109728" indent="0" algn="ctr">
              <a:buNone/>
            </a:pPr>
            <a:endParaRPr lang="cs-CZ" dirty="0"/>
          </a:p>
          <a:p>
            <a:pPr marL="109728" indent="0" algn="ctr">
              <a:buNone/>
            </a:pPr>
            <a:r>
              <a:rPr lang="cs-CZ" dirty="0" smtClean="0"/>
              <a:t>program eradikace poliomyelitidy</a:t>
            </a:r>
          </a:p>
          <a:p>
            <a:pPr marL="109728" indent="0" algn="ctr">
              <a:buNone/>
            </a:pPr>
            <a:endParaRPr lang="cs-CZ" dirty="0"/>
          </a:p>
          <a:p>
            <a:pPr marL="109728" indent="0" algn="ctr">
              <a:buNone/>
            </a:pPr>
            <a:r>
              <a:rPr lang="cs-CZ" dirty="0" smtClean="0"/>
              <a:t>do roku 2000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6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Současný postup eradikace poliomyelitidy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Eliminace na území Severní Ameriky – 1979</a:t>
            </a:r>
          </a:p>
          <a:p>
            <a:r>
              <a:rPr lang="cs-CZ" dirty="0"/>
              <a:t>Eliminace na území </a:t>
            </a:r>
            <a:r>
              <a:rPr lang="cs-CZ" dirty="0" smtClean="0"/>
              <a:t>Jižní Ameriky – 1991</a:t>
            </a:r>
          </a:p>
          <a:p>
            <a:r>
              <a:rPr lang="cs-CZ" dirty="0" smtClean="0"/>
              <a:t>Eliminace v Evropě – 1998 </a:t>
            </a:r>
          </a:p>
          <a:p>
            <a:r>
              <a:rPr lang="cs-CZ" dirty="0" smtClean="0"/>
              <a:t>Eliminace v oblasti západního Pacifiku, včetně Číny – 2000</a:t>
            </a:r>
          </a:p>
          <a:p>
            <a:r>
              <a:rPr lang="cs-CZ" dirty="0" smtClean="0"/>
              <a:t>Eliminace na území Indie – 2014</a:t>
            </a:r>
          </a:p>
          <a:p>
            <a:r>
              <a:rPr lang="cs-CZ" b="1" dirty="0" smtClean="0"/>
              <a:t>Šíření divokého viru ve 3 zemích:</a:t>
            </a:r>
          </a:p>
          <a:p>
            <a:pPr marL="109728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Nigérie</a:t>
            </a:r>
          </a:p>
          <a:p>
            <a:pPr marL="109728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</a:t>
            </a:r>
            <a:r>
              <a:rPr lang="cs-CZ" b="1" dirty="0" err="1" smtClean="0"/>
              <a:t>Afghanistán</a:t>
            </a:r>
            <a:r>
              <a:rPr lang="cs-CZ" b="1" dirty="0" smtClean="0"/>
              <a:t>, Pákistán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18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Eradikace varioly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Globální zastavení šíření viru varioly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s následným celosvětovým vymizením nemoci</a:t>
            </a:r>
          </a:p>
          <a:p>
            <a:r>
              <a:rPr lang="cs-CZ" dirty="0" smtClean="0"/>
              <a:t>Podmínky eradikace:</a:t>
            </a:r>
          </a:p>
          <a:p>
            <a:pPr lvl="1"/>
            <a:r>
              <a:rPr lang="cs-CZ" dirty="0" smtClean="0"/>
              <a:t>Výhradně humánní onemocnění</a:t>
            </a:r>
          </a:p>
          <a:p>
            <a:pPr lvl="1"/>
            <a:r>
              <a:rPr lang="cs-CZ" dirty="0" smtClean="0"/>
              <a:t>Nemá žádný rezervoár v přírodě</a:t>
            </a:r>
          </a:p>
          <a:p>
            <a:pPr lvl="1"/>
            <a:r>
              <a:rPr lang="cs-CZ" dirty="0" smtClean="0"/>
              <a:t>Existuje očkování</a:t>
            </a:r>
          </a:p>
          <a:p>
            <a:pPr lvl="1"/>
            <a:r>
              <a:rPr lang="cs-CZ" dirty="0" smtClean="0"/>
              <a:t>Program </a:t>
            </a:r>
            <a:r>
              <a:rPr lang="cs-CZ" dirty="0" err="1" smtClean="0"/>
              <a:t>disease</a:t>
            </a:r>
            <a:r>
              <a:rPr lang="cs-CZ" dirty="0" smtClean="0"/>
              <a:t> </a:t>
            </a:r>
            <a:r>
              <a:rPr lang="cs-CZ" dirty="0" err="1" smtClean="0"/>
              <a:t>surveillance</a:t>
            </a:r>
            <a:r>
              <a:rPr lang="cs-CZ" dirty="0" smtClean="0"/>
              <a:t> – </a:t>
            </a:r>
          </a:p>
          <a:p>
            <a:pPr marL="411480" lvl="1" indent="0">
              <a:buNone/>
            </a:pPr>
            <a:r>
              <a:rPr lang="cs-CZ" dirty="0"/>
              <a:t> </a:t>
            </a:r>
            <a:r>
              <a:rPr lang="cs-CZ" dirty="0" smtClean="0"/>
              <a:t>   globální epidemiologický monitoring </a:t>
            </a:r>
          </a:p>
          <a:p>
            <a:pPr marL="704088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291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1060</TotalTime>
  <Words>2404</Words>
  <Application>Microsoft Office PowerPoint</Application>
  <PresentationFormat>Předvádění na obrazovce (4:3)</PresentationFormat>
  <Paragraphs>241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Calibri</vt:lpstr>
      <vt:lpstr>Georgia</vt:lpstr>
      <vt:lpstr>Palatino Linotype</vt:lpstr>
      <vt:lpstr>Trebuchet MS</vt:lpstr>
      <vt:lpstr>Wingdings 2</vt:lpstr>
      <vt:lpstr>Urbanistický</vt:lpstr>
      <vt:lpstr>Eradikační a eliminační programy      Eradikační a eliminační programy    v oblasti infekčních  nemocí </vt:lpstr>
      <vt:lpstr>Eradikace</vt:lpstr>
      <vt:lpstr>Prezentace aplikace PowerPoint</vt:lpstr>
      <vt:lpstr>Eliminace</vt:lpstr>
      <vt:lpstr>Eliminace poliomyelitidy v ČSSR</vt:lpstr>
      <vt:lpstr>Poliomyelitis – dětská obrna</vt:lpstr>
      <vt:lpstr>Prezentace aplikace PowerPoint</vt:lpstr>
      <vt:lpstr>Současný postup eradikace poliomyelitidy</vt:lpstr>
      <vt:lpstr>Eradikace varioly </vt:lpstr>
      <vt:lpstr>Variola - název nemoci</vt:lpstr>
      <vt:lpstr> Historický původ nemoci    </vt:lpstr>
      <vt:lpstr>Historický původ nemoci</vt:lpstr>
      <vt:lpstr>Známé osobnosti postižené variolou</vt:lpstr>
      <vt:lpstr>Původce varioly</vt:lpstr>
      <vt:lpstr>Virus varioly</vt:lpstr>
      <vt:lpstr>Variola-průběh onemocnění</vt:lpstr>
      <vt:lpstr>Prezentace aplikace PowerPoint</vt:lpstr>
      <vt:lpstr>Variola-klinické formy</vt:lpstr>
      <vt:lpstr>Variola major-4 typy</vt:lpstr>
      <vt:lpstr>Variola major-4 typy</vt:lpstr>
      <vt:lpstr>Historie před vakcinací - první pokusy o prevenci onemocnění</vt:lpstr>
      <vt:lpstr>Prezentace aplikace PowerPoint</vt:lpstr>
      <vt:lpstr>Prezentace aplikace PowerPoint</vt:lpstr>
      <vt:lpstr>Prezentace aplikace PowerPoint</vt:lpstr>
      <vt:lpstr>Objevení vakcinace</vt:lpstr>
      <vt:lpstr>Objevení vakcinace</vt:lpstr>
      <vt:lpstr>Eradikace</vt:lpstr>
      <vt:lpstr>Strategie eradikace</vt:lpstr>
      <vt:lpstr>Eradikace – poslední případy v Evropě</vt:lpstr>
      <vt:lpstr>Eradikace-poslední případy na světě</vt:lpstr>
      <vt:lpstr>Prezentace aplikace PowerPoint</vt:lpstr>
      <vt:lpstr>Eradikace docílena</vt:lpstr>
      <vt:lpstr>Prezentace aplikace PowerPoint</vt:lpstr>
      <vt:lpstr>Po eradikaci</vt:lpstr>
      <vt:lpstr>Diskuze o zničení viru</vt:lpstr>
      <vt:lpstr>Vakcína Dryvax®</vt:lpstr>
      <vt:lpstr>Prezentace aplikace PowerPoint</vt:lpstr>
      <vt:lpstr>Vakcína ACAM2000®</vt:lpstr>
      <vt:lpstr>Vakcína ACAM2000®</vt:lpstr>
      <vt:lpstr>Aplikace vakcíny</vt:lpstr>
      <vt:lpstr>Efekt vakcíny</vt:lpstr>
      <vt:lpstr>Efekt vakcíny</vt:lpstr>
      <vt:lpstr>Nežádoucí účinky vakcíny</vt:lpstr>
      <vt:lpstr>Ukončení vakcinace</vt:lpstr>
      <vt:lpstr>Prezentace aplikace PowerPoint</vt:lpstr>
      <vt:lpstr>Český podíl na eradikaci</vt:lpstr>
      <vt:lpstr>prof. MUDr. Karel Raška, DrSc. (1909-1987)  </vt:lpstr>
      <vt:lpstr>Český podíl na eradikaci</vt:lpstr>
      <vt:lpstr>Variola jako biologická zbraň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Eradikace varioly</dc:title>
  <dc:creator>Petra</dc:creator>
  <cp:lastModifiedBy>Miroslava Zavřelová</cp:lastModifiedBy>
  <cp:revision>140</cp:revision>
  <dcterms:created xsi:type="dcterms:W3CDTF">2013-02-21T00:00:44Z</dcterms:created>
  <dcterms:modified xsi:type="dcterms:W3CDTF">2016-03-23T07:42:33Z</dcterms:modified>
</cp:coreProperties>
</file>