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6" r:id="rId2"/>
    <p:sldId id="261" r:id="rId3"/>
    <p:sldId id="316" r:id="rId4"/>
    <p:sldId id="315" r:id="rId5"/>
    <p:sldId id="318" r:id="rId6"/>
    <p:sldId id="319" r:id="rId7"/>
    <p:sldId id="317" r:id="rId8"/>
    <p:sldId id="265" r:id="rId9"/>
    <p:sldId id="266" r:id="rId10"/>
    <p:sldId id="360" r:id="rId11"/>
    <p:sldId id="267" r:id="rId12"/>
    <p:sldId id="381" r:id="rId13"/>
    <p:sldId id="270" r:id="rId14"/>
    <p:sldId id="314" r:id="rId15"/>
    <p:sldId id="385" r:id="rId16"/>
    <p:sldId id="313" r:id="rId17"/>
    <p:sldId id="362" r:id="rId18"/>
    <p:sldId id="312" r:id="rId19"/>
    <p:sldId id="335" r:id="rId20"/>
    <p:sldId id="345" r:id="rId21"/>
    <p:sldId id="352" r:id="rId22"/>
    <p:sldId id="353" r:id="rId23"/>
    <p:sldId id="356" r:id="rId24"/>
    <p:sldId id="358" r:id="rId25"/>
    <p:sldId id="283" r:id="rId26"/>
    <p:sldId id="387" r:id="rId2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yl Tmavá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1"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12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218F742B-66D5-4616-A20C-F85A3EC99EA6}" type="datetimeFigureOut">
              <a:rPr lang="cs-CZ"/>
              <a:pPr>
                <a:defRPr/>
              </a:pPr>
              <a:t>28.2.2017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A7CB1B6-A327-4B77-BFC2-5A26F0F583FF}"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10D91B7-3404-4B67-B7FE-763D2EE13C1F}" type="datetimeFigureOut">
              <a:rPr lang="cs-CZ"/>
              <a:pPr>
                <a:defRPr/>
              </a:pPr>
              <a:t>28.2.2017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E642B0-E428-456E-ACF7-FB5C2604AFBC}"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216B4C8-54DF-4710-A584-E3C1120D6F4E}" type="datetimeFigureOut">
              <a:rPr lang="cs-CZ"/>
              <a:pPr>
                <a:defRPr/>
              </a:pPr>
              <a:t>28.2.2017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07DAC58-A8B8-4819-BFB3-BABF3BB21679}"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E73B190-92F9-4201-B0AA-AA175F379097}" type="datetimeFigureOut">
              <a:rPr lang="cs-CZ"/>
              <a:pPr>
                <a:defRPr/>
              </a:pPr>
              <a:t>28.2.2017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B0CAD92-92A6-43B1-8156-4C2F7AF10143}"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A039C5F-95B4-46CD-BAF8-A59433A58125}" type="datetimeFigureOut">
              <a:rPr lang="cs-CZ"/>
              <a:pPr>
                <a:defRPr/>
              </a:pPr>
              <a:t>28.2.2017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2E4920-62DD-49DD-8A1B-407E29AF00D2}"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4147D2EC-7428-4844-9F7C-E9007DFDDE5C}" type="datetimeFigureOut">
              <a:rPr lang="cs-CZ"/>
              <a:pPr>
                <a:defRPr/>
              </a:pPr>
              <a:t>28.2.2017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291814A-286A-4FA5-A552-03C588C84B74}"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F6863894-0D65-435E-A56B-FBCBCD16F2EA}" type="datetimeFigureOut">
              <a:rPr lang="cs-CZ"/>
              <a:pPr>
                <a:defRPr/>
              </a:pPr>
              <a:t>28.2.2017</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BDB5CDF3-D235-4C61-9C3A-95BE59B33DE6}"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CFDC86FC-3675-43DF-9D3A-4FC71099B114}" type="datetimeFigureOut">
              <a:rPr lang="cs-CZ"/>
              <a:pPr>
                <a:defRPr/>
              </a:pPr>
              <a:t>28.2.2017</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4A7AA217-135D-4099-B40B-5306168C4AC9}"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2880AEF7-AD06-423B-8AD6-D321FA34AB74}" type="datetimeFigureOut">
              <a:rPr lang="cs-CZ"/>
              <a:pPr>
                <a:defRPr/>
              </a:pPr>
              <a:t>28.2.2017</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45E60F9D-B1BA-4DA8-A1A3-4B6BA0EE9442}"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F7AC5B2A-FBC0-49FE-8877-035F34291A67}" type="datetimeFigureOut">
              <a:rPr lang="cs-CZ"/>
              <a:pPr>
                <a:defRPr/>
              </a:pPr>
              <a:t>28.2.2017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5DF19FB-3BF0-419C-8065-59F8224446D7}"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CBD59E4-D3BD-408E-BF97-5F22C9635328}" type="datetimeFigureOut">
              <a:rPr lang="cs-CZ"/>
              <a:pPr>
                <a:defRPr/>
              </a:pPr>
              <a:t>28.2.2017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D0E55C3B-EF0C-4D5A-891C-6A52BD3A0FF6}" type="slidenum">
              <a:rPr lang="cs-CZ"/>
              <a:pPr>
                <a:defRPr/>
              </a:pPr>
              <a:t>‹#›</a:t>
            </a:fld>
            <a:endParaRPr lang="cs-CZ"/>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4210DD-A566-41B4-B4E7-D192810920FE}" type="datetimeFigureOut">
              <a:rPr lang="cs-CZ"/>
              <a:pPr>
                <a:defRPr/>
              </a:pPr>
              <a:t>28.2.2017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B1C3BC-8457-4198-ACD6-266945DC635D}"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title" idx="4294967295"/>
          </p:nvPr>
        </p:nvSpPr>
        <p:spPr/>
        <p:txBody>
          <a:bodyPr/>
          <a:lstStyle/>
          <a:p>
            <a:pPr eaLnBrk="1" hangingPunct="1"/>
            <a:r>
              <a:rPr lang="cs-CZ" sz="6000" b="1" dirty="0" smtClean="0">
                <a:solidFill>
                  <a:srgbClr val="F2F2F2"/>
                </a:solidFill>
              </a:rPr>
              <a:t>CHANGES AFTER DEATH</a:t>
            </a:r>
            <a:endParaRPr lang="cs-CZ" sz="6000" dirty="0" smtClean="0"/>
          </a:p>
        </p:txBody>
      </p:sp>
      <p:sp>
        <p:nvSpPr>
          <p:cNvPr id="13314" name="Text Box 4"/>
          <p:cNvSpPr txBox="1">
            <a:spLocks noChangeArrowheads="1"/>
          </p:cNvSpPr>
          <p:nvPr/>
        </p:nvSpPr>
        <p:spPr bwMode="auto">
          <a:xfrm>
            <a:off x="2195736" y="1916832"/>
            <a:ext cx="4248150" cy="396875"/>
          </a:xfrm>
          <a:prstGeom prst="rect">
            <a:avLst/>
          </a:prstGeom>
          <a:noFill/>
          <a:ln w="9525">
            <a:noFill/>
            <a:miter lim="800000"/>
            <a:headEnd/>
            <a:tailEnd/>
          </a:ln>
        </p:spPr>
        <p:txBody>
          <a:bodyPr>
            <a:spAutoFit/>
          </a:bodyPr>
          <a:lstStyle/>
          <a:p>
            <a:pPr algn="ctr">
              <a:spcBef>
                <a:spcPct val="50000"/>
              </a:spcBef>
            </a:pPr>
            <a:r>
              <a:rPr lang="cs-CZ" sz="2000" dirty="0">
                <a:solidFill>
                  <a:schemeClr val="bg2"/>
                </a:solidFill>
              </a:rPr>
              <a:t>MUDr. Kateřina </a:t>
            </a:r>
            <a:r>
              <a:rPr lang="cs-CZ" sz="2000" dirty="0" smtClean="0">
                <a:solidFill>
                  <a:schemeClr val="bg2"/>
                </a:solidFill>
              </a:rPr>
              <a:t>Stoklásková</a:t>
            </a:r>
            <a:endParaRPr lang="cs-CZ" sz="2000" dirty="0">
              <a:solidFill>
                <a:schemeClr val="bg2"/>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2543213412"/>
              </p:ext>
            </p:extLst>
          </p:nvPr>
        </p:nvGraphicFramePr>
        <p:xfrm>
          <a:off x="395536" y="4077072"/>
          <a:ext cx="8229600" cy="2320302"/>
        </p:xfrm>
        <a:graphic>
          <a:graphicData uri="http://schemas.openxmlformats.org/drawingml/2006/table">
            <a:tbl>
              <a:tblPr firstRow="1" firstCol="1" bandRow="1">
                <a:tableStyleId>{073A0DAA-6AF3-43AB-8588-CEC1D06C72B9}</a:tableStyleId>
              </a:tblPr>
              <a:tblGrid>
                <a:gridCol w="2743200"/>
                <a:gridCol w="2743200"/>
                <a:gridCol w="2743200"/>
              </a:tblGrid>
              <a:tr h="229318">
                <a:tc>
                  <a:txBody>
                    <a:bodyPr/>
                    <a:lstStyle/>
                    <a:p>
                      <a:pPr>
                        <a:lnSpc>
                          <a:spcPct val="115000"/>
                        </a:lnSpc>
                        <a:spcAft>
                          <a:spcPts val="1000"/>
                        </a:spcAft>
                      </a:pPr>
                      <a:r>
                        <a:rPr lang="en-US" sz="1400" dirty="0">
                          <a:effectLst/>
                        </a:rPr>
                        <a:t>Changes after death</a:t>
                      </a:r>
                      <a:endParaRPr lang="cs-CZ"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a:effectLst/>
                        </a:rPr>
                        <a:t>early</a:t>
                      </a:r>
                      <a:endParaRPr lang="cs-CZ" sz="140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a:effectLst/>
                        </a:rPr>
                        <a:t>late</a:t>
                      </a:r>
                      <a:endParaRPr lang="cs-CZ" sz="1400">
                        <a:effectLst/>
                        <a:latin typeface="Calibri"/>
                        <a:ea typeface="Calibri"/>
                        <a:cs typeface="Times New Roman"/>
                      </a:endParaRPr>
                    </a:p>
                  </a:txBody>
                  <a:tcPr marL="68580" marR="68580" marT="0" marB="0"/>
                </a:tc>
              </a:tr>
              <a:tr h="1441544">
                <a:tc>
                  <a:txBody>
                    <a:bodyPr/>
                    <a:lstStyle/>
                    <a:p>
                      <a:pPr>
                        <a:lnSpc>
                          <a:spcPct val="115000"/>
                        </a:lnSpc>
                        <a:spcAft>
                          <a:spcPts val="1000"/>
                        </a:spcAft>
                      </a:pPr>
                      <a:r>
                        <a:rPr lang="en-US" sz="1400" dirty="0">
                          <a:effectLst/>
                        </a:rPr>
                        <a:t>physical</a:t>
                      </a:r>
                      <a:endParaRPr lang="cs-CZ"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dirty="0" smtClean="0">
                          <a:effectLst/>
                        </a:rPr>
                        <a:t>body</a:t>
                      </a:r>
                      <a:r>
                        <a:rPr lang="cs-CZ" sz="1400" dirty="0" smtClean="0">
                          <a:effectLst/>
                        </a:rPr>
                        <a:t> </a:t>
                      </a:r>
                      <a:r>
                        <a:rPr lang="cs-CZ" sz="1400" dirty="0" err="1" smtClean="0">
                          <a:effectLst/>
                        </a:rPr>
                        <a:t>cooling</a:t>
                      </a:r>
                      <a:r>
                        <a:rPr lang="cs-CZ" sz="1400" dirty="0" smtClean="0">
                          <a:effectLst/>
                        </a:rPr>
                        <a:t>- </a:t>
                      </a:r>
                      <a:r>
                        <a:rPr lang="cs-CZ" sz="1400" dirty="0" err="1" smtClean="0">
                          <a:effectLst/>
                        </a:rPr>
                        <a:t>algor</a:t>
                      </a:r>
                      <a:r>
                        <a:rPr lang="cs-CZ" sz="1400" dirty="0" smtClean="0">
                          <a:effectLst/>
                        </a:rPr>
                        <a:t> </a:t>
                      </a:r>
                      <a:r>
                        <a:rPr lang="cs-CZ" sz="1400" dirty="0" err="1" smtClean="0">
                          <a:effectLst/>
                        </a:rPr>
                        <a:t>mortis</a:t>
                      </a:r>
                      <a:endParaRPr lang="cs-CZ" sz="1400" dirty="0">
                        <a:effectLst/>
                      </a:endParaRPr>
                    </a:p>
                    <a:p>
                      <a:pPr>
                        <a:lnSpc>
                          <a:spcPct val="115000"/>
                        </a:lnSpc>
                        <a:spcAft>
                          <a:spcPts val="1000"/>
                        </a:spcAft>
                      </a:pPr>
                      <a:r>
                        <a:rPr lang="cs-CZ" sz="1400" dirty="0" smtClean="0">
                          <a:effectLst/>
                        </a:rPr>
                        <a:t>h</a:t>
                      </a:r>
                      <a:r>
                        <a:rPr lang="en-US" sz="1400" dirty="0" err="1" smtClean="0">
                          <a:effectLst/>
                        </a:rPr>
                        <a:t>ypostasis</a:t>
                      </a:r>
                      <a:r>
                        <a:rPr lang="cs-CZ" sz="1400" baseline="0" dirty="0" smtClean="0">
                          <a:effectLst/>
                        </a:rPr>
                        <a:t>- </a:t>
                      </a:r>
                      <a:r>
                        <a:rPr lang="cs-CZ" sz="1400" baseline="0" dirty="0" err="1" smtClean="0">
                          <a:effectLst/>
                        </a:rPr>
                        <a:t>livor</a:t>
                      </a:r>
                      <a:r>
                        <a:rPr lang="cs-CZ" sz="1400" baseline="0" dirty="0" smtClean="0">
                          <a:effectLst/>
                        </a:rPr>
                        <a:t> </a:t>
                      </a:r>
                      <a:r>
                        <a:rPr lang="cs-CZ" sz="1400" baseline="0" dirty="0" err="1" smtClean="0">
                          <a:effectLst/>
                        </a:rPr>
                        <a:t>mortis</a:t>
                      </a:r>
                      <a:endParaRPr lang="cs-CZ" sz="1400" dirty="0">
                        <a:effectLst/>
                      </a:endParaRPr>
                    </a:p>
                    <a:p>
                      <a:pPr>
                        <a:lnSpc>
                          <a:spcPct val="115000"/>
                        </a:lnSpc>
                        <a:spcAft>
                          <a:spcPts val="1000"/>
                        </a:spcAft>
                      </a:pPr>
                      <a:r>
                        <a:rPr lang="cs-CZ" sz="1400" dirty="0" err="1" smtClean="0">
                          <a:effectLst/>
                        </a:rPr>
                        <a:t>desiccation</a:t>
                      </a:r>
                      <a:endParaRPr lang="cs-CZ" sz="1400" dirty="0" smtClean="0">
                        <a:effectLst/>
                      </a:endParaRPr>
                    </a:p>
                    <a:p>
                      <a:pPr>
                        <a:lnSpc>
                          <a:spcPct val="115000"/>
                        </a:lnSpc>
                        <a:spcAft>
                          <a:spcPts val="1000"/>
                        </a:spcAft>
                      </a:pPr>
                      <a:r>
                        <a:rPr lang="en-US" sz="1400" dirty="0" smtClean="0">
                          <a:effectLst/>
                        </a:rPr>
                        <a:t>diffusion </a:t>
                      </a:r>
                      <a:r>
                        <a:rPr lang="en-US" sz="1400" dirty="0">
                          <a:effectLst/>
                        </a:rPr>
                        <a:t>of liquids and </a:t>
                      </a:r>
                      <a:r>
                        <a:rPr lang="en-US" sz="1400" dirty="0" smtClean="0">
                          <a:effectLst/>
                        </a:rPr>
                        <a:t>gases</a:t>
                      </a:r>
                      <a:endParaRPr lang="cs-CZ" sz="1400" dirty="0">
                        <a:effectLst/>
                      </a:endParaRPr>
                    </a:p>
                  </a:txBody>
                  <a:tcPr marL="68580" marR="68580" marT="0" marB="0"/>
                </a:tc>
                <a:tc>
                  <a:txBody>
                    <a:bodyPr/>
                    <a:lstStyle/>
                    <a:p>
                      <a:pPr>
                        <a:lnSpc>
                          <a:spcPct val="115000"/>
                        </a:lnSpc>
                        <a:spcAft>
                          <a:spcPts val="1000"/>
                        </a:spcAft>
                      </a:pPr>
                      <a:r>
                        <a:rPr lang="en-US" sz="1400" dirty="0">
                          <a:effectLst/>
                        </a:rPr>
                        <a:t>mummification</a:t>
                      </a:r>
                      <a:endParaRPr lang="cs-CZ" sz="1400" dirty="0">
                        <a:effectLst/>
                        <a:latin typeface="Calibri"/>
                        <a:ea typeface="Calibri"/>
                        <a:cs typeface="Times New Roman"/>
                      </a:endParaRPr>
                    </a:p>
                  </a:txBody>
                  <a:tcPr marL="68580" marR="68580" marT="0" marB="0"/>
                </a:tc>
              </a:tr>
              <a:tr h="633394">
                <a:tc>
                  <a:txBody>
                    <a:bodyPr/>
                    <a:lstStyle/>
                    <a:p>
                      <a:pPr>
                        <a:lnSpc>
                          <a:spcPct val="115000"/>
                        </a:lnSpc>
                        <a:spcAft>
                          <a:spcPts val="1000"/>
                        </a:spcAft>
                      </a:pPr>
                      <a:r>
                        <a:rPr lang="en-US" sz="1400">
                          <a:effectLst/>
                        </a:rPr>
                        <a:t>chemical</a:t>
                      </a:r>
                      <a:endParaRPr lang="cs-CZ" sz="1400">
                        <a:effectLst/>
                        <a:latin typeface="Calibri"/>
                        <a:ea typeface="Calibri"/>
                        <a:cs typeface="Times New Roman"/>
                      </a:endParaRPr>
                    </a:p>
                  </a:txBody>
                  <a:tcPr marL="68580" marR="68580" marT="0" marB="0"/>
                </a:tc>
                <a:tc>
                  <a:txBody>
                    <a:bodyPr/>
                    <a:lstStyle/>
                    <a:p>
                      <a:pPr>
                        <a:lnSpc>
                          <a:spcPct val="115000"/>
                        </a:lnSpc>
                        <a:spcAft>
                          <a:spcPts val="1000"/>
                        </a:spcAft>
                      </a:pPr>
                      <a:r>
                        <a:rPr lang="en-US" sz="1400" dirty="0">
                          <a:effectLst/>
                        </a:rPr>
                        <a:t>autolysis</a:t>
                      </a:r>
                      <a:endParaRPr lang="cs-CZ" sz="1400" dirty="0">
                        <a:effectLst/>
                      </a:endParaRPr>
                    </a:p>
                    <a:p>
                      <a:pPr>
                        <a:lnSpc>
                          <a:spcPct val="115000"/>
                        </a:lnSpc>
                        <a:spcAft>
                          <a:spcPts val="1000"/>
                        </a:spcAft>
                      </a:pPr>
                      <a:r>
                        <a:rPr lang="cs-CZ" sz="1400" dirty="0" err="1" smtClean="0">
                          <a:effectLst/>
                        </a:rPr>
                        <a:t>stiffness</a:t>
                      </a:r>
                      <a:r>
                        <a:rPr lang="cs-CZ" sz="1400" dirty="0" smtClean="0">
                          <a:effectLst/>
                        </a:rPr>
                        <a:t>- </a:t>
                      </a:r>
                      <a:r>
                        <a:rPr lang="en-US" sz="1400" dirty="0" smtClean="0">
                          <a:effectLst/>
                        </a:rPr>
                        <a:t>rigor </a:t>
                      </a:r>
                      <a:r>
                        <a:rPr lang="en-US" sz="1400" dirty="0">
                          <a:effectLst/>
                        </a:rPr>
                        <a:t>mortis</a:t>
                      </a:r>
                      <a:endParaRPr lang="cs-CZ" sz="1400" dirty="0">
                        <a:effectLst/>
                        <a:latin typeface="Calibri"/>
                        <a:ea typeface="Calibri"/>
                        <a:cs typeface="Times New Roman"/>
                      </a:endParaRPr>
                    </a:p>
                  </a:txBody>
                  <a:tcPr marL="68580" marR="68580" marT="0" marB="0"/>
                </a:tc>
                <a:tc>
                  <a:txBody>
                    <a:bodyPr/>
                    <a:lstStyle/>
                    <a:p>
                      <a:pPr>
                        <a:lnSpc>
                          <a:spcPct val="115000"/>
                        </a:lnSpc>
                        <a:spcAft>
                          <a:spcPts val="1000"/>
                        </a:spcAft>
                      </a:pPr>
                      <a:r>
                        <a:rPr lang="cs-CZ" sz="1400" dirty="0" smtClean="0">
                          <a:effectLst/>
                        </a:rPr>
                        <a:t>p</a:t>
                      </a:r>
                      <a:r>
                        <a:rPr lang="en-US" sz="1400" dirty="0" err="1" smtClean="0">
                          <a:effectLst/>
                        </a:rPr>
                        <a:t>utrefaction</a:t>
                      </a:r>
                      <a:r>
                        <a:rPr lang="cs-CZ" sz="1400" dirty="0" smtClean="0">
                          <a:effectLst/>
                        </a:rPr>
                        <a:t> (</a:t>
                      </a:r>
                      <a:r>
                        <a:rPr lang="cs-CZ" sz="1400" dirty="0" err="1" smtClean="0">
                          <a:effectLst/>
                        </a:rPr>
                        <a:t>decomposition</a:t>
                      </a:r>
                      <a:r>
                        <a:rPr lang="cs-CZ" sz="1400" dirty="0" smtClean="0">
                          <a:effectLst/>
                        </a:rPr>
                        <a:t>)</a:t>
                      </a:r>
                      <a:endParaRPr lang="cs-CZ" sz="1400" dirty="0">
                        <a:effectLst/>
                      </a:endParaRPr>
                    </a:p>
                    <a:p>
                      <a:pPr>
                        <a:lnSpc>
                          <a:spcPct val="115000"/>
                        </a:lnSpc>
                        <a:spcAft>
                          <a:spcPts val="1000"/>
                        </a:spcAft>
                      </a:pPr>
                      <a:r>
                        <a:rPr lang="cs-CZ" sz="1400" dirty="0" smtClean="0">
                          <a:effectLst/>
                        </a:rPr>
                        <a:t>a</a:t>
                      </a:r>
                      <a:r>
                        <a:rPr lang="en-US" sz="1400" dirty="0" err="1" smtClean="0">
                          <a:effectLst/>
                        </a:rPr>
                        <a:t>dipoc</a:t>
                      </a:r>
                      <a:r>
                        <a:rPr lang="cs-CZ" sz="1400" dirty="0" smtClean="0">
                          <a:effectLst/>
                        </a:rPr>
                        <a:t>e</a:t>
                      </a:r>
                      <a:r>
                        <a:rPr lang="en-US" sz="1400" dirty="0" smtClean="0">
                          <a:effectLst/>
                        </a:rPr>
                        <a:t>re</a:t>
                      </a:r>
                      <a:endParaRPr lang="cs-CZ"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23771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eaLnBrk="1" fontAlgn="auto" hangingPunct="1">
              <a:spcAft>
                <a:spcPts val="0"/>
              </a:spcAft>
              <a:defRPr/>
            </a:pPr>
            <a:r>
              <a:rPr lang="cs-CZ" sz="3600" dirty="0" smtClean="0">
                <a:solidFill>
                  <a:schemeClr val="bg1">
                    <a:lumMod val="95000"/>
                  </a:schemeClr>
                </a:solidFill>
              </a:rPr>
              <a:t> </a:t>
            </a:r>
            <a:r>
              <a:rPr lang="cs-CZ" sz="2000" b="1" u="sng" dirty="0" smtClean="0">
                <a:solidFill>
                  <a:schemeClr val="bg1">
                    <a:lumMod val="95000"/>
                  </a:schemeClr>
                </a:solidFill>
              </a:rPr>
              <a:t>Body </a:t>
            </a:r>
            <a:r>
              <a:rPr lang="cs-CZ" sz="2000" b="1" u="sng" dirty="0" err="1" smtClean="0">
                <a:solidFill>
                  <a:schemeClr val="bg1">
                    <a:lumMod val="95000"/>
                  </a:schemeClr>
                </a:solidFill>
              </a:rPr>
              <a:t>Cooling</a:t>
            </a:r>
            <a:r>
              <a:rPr lang="cs-CZ" sz="2000" b="1" u="sng" dirty="0" smtClean="0">
                <a:solidFill>
                  <a:schemeClr val="bg1">
                    <a:lumMod val="95000"/>
                  </a:schemeClr>
                </a:solidFill>
              </a:rPr>
              <a:t> – </a:t>
            </a:r>
            <a:r>
              <a:rPr lang="cs-CZ" sz="2000" b="1" u="sng" dirty="0" err="1" smtClean="0">
                <a:solidFill>
                  <a:schemeClr val="bg1">
                    <a:lumMod val="95000"/>
                  </a:schemeClr>
                </a:solidFill>
              </a:rPr>
              <a:t>Algor</a:t>
            </a:r>
            <a:r>
              <a:rPr lang="cs-CZ" sz="2000" b="1" u="sng" dirty="0" smtClean="0">
                <a:solidFill>
                  <a:schemeClr val="bg1">
                    <a:lumMod val="95000"/>
                  </a:schemeClr>
                </a:solidFill>
              </a:rPr>
              <a:t> </a:t>
            </a:r>
            <a:r>
              <a:rPr lang="cs-CZ" sz="2000" b="1" u="sng" dirty="0" err="1" smtClean="0">
                <a:solidFill>
                  <a:schemeClr val="bg1">
                    <a:lumMod val="95000"/>
                  </a:schemeClr>
                </a:solidFill>
              </a:rPr>
              <a:t>Mortis</a:t>
            </a:r>
            <a:endParaRPr lang="cs-CZ" sz="2000" b="1" u="sng" dirty="0"/>
          </a:p>
        </p:txBody>
      </p:sp>
      <p:sp>
        <p:nvSpPr>
          <p:cNvPr id="3" name="Zástupný symbol pro obsah 2"/>
          <p:cNvSpPr>
            <a:spLocks noGrp="1"/>
          </p:cNvSpPr>
          <p:nvPr>
            <p:ph idx="1"/>
          </p:nvPr>
        </p:nvSpPr>
        <p:spPr/>
        <p:txBody>
          <a:bodyPr/>
          <a:lstStyle/>
          <a:p>
            <a:r>
              <a:rPr lang="cs-CZ" sz="1800" dirty="0" err="1" smtClean="0">
                <a:solidFill>
                  <a:schemeClr val="bg2"/>
                </a:solidFill>
              </a:rPr>
              <a:t>the</a:t>
            </a:r>
            <a:r>
              <a:rPr lang="cs-CZ" sz="1800" dirty="0" smtClean="0">
                <a:solidFill>
                  <a:schemeClr val="bg2"/>
                </a:solidFill>
              </a:rPr>
              <a:t> </a:t>
            </a:r>
            <a:r>
              <a:rPr lang="cs-CZ" sz="1800" dirty="0" err="1" smtClean="0">
                <a:solidFill>
                  <a:schemeClr val="bg2"/>
                </a:solidFill>
              </a:rPr>
              <a:t>rate</a:t>
            </a:r>
            <a:r>
              <a:rPr lang="cs-CZ" sz="1800" dirty="0" smtClean="0">
                <a:solidFill>
                  <a:schemeClr val="bg2"/>
                </a:solidFill>
              </a:rPr>
              <a:t> </a:t>
            </a:r>
            <a:r>
              <a:rPr lang="cs-CZ" sz="1800" dirty="0" err="1" smtClean="0">
                <a:solidFill>
                  <a:schemeClr val="bg2"/>
                </a:solidFill>
              </a:rPr>
              <a:t>of</a:t>
            </a:r>
            <a:r>
              <a:rPr lang="cs-CZ" sz="1800" dirty="0" smtClean="0">
                <a:solidFill>
                  <a:schemeClr val="bg2"/>
                </a:solidFill>
              </a:rPr>
              <a:t> </a:t>
            </a:r>
            <a:r>
              <a:rPr lang="cs-CZ" sz="1800" dirty="0" err="1" smtClean="0">
                <a:solidFill>
                  <a:schemeClr val="bg2"/>
                </a:solidFill>
              </a:rPr>
              <a:t>cooling</a:t>
            </a:r>
            <a:r>
              <a:rPr lang="cs-CZ" sz="1800" dirty="0" smtClean="0">
                <a:solidFill>
                  <a:schemeClr val="bg2"/>
                </a:solidFill>
              </a:rPr>
              <a:t> </a:t>
            </a:r>
            <a:r>
              <a:rPr lang="cs-CZ" sz="1800" dirty="0" err="1" smtClean="0">
                <a:solidFill>
                  <a:schemeClr val="bg2"/>
                </a:solidFill>
              </a:rPr>
              <a:t>is</a:t>
            </a:r>
            <a:r>
              <a:rPr lang="cs-CZ" sz="1800" dirty="0" smtClean="0">
                <a:solidFill>
                  <a:schemeClr val="bg2"/>
                </a:solidFill>
              </a:rPr>
              <a:t> </a:t>
            </a:r>
            <a:r>
              <a:rPr lang="cs-CZ" sz="1800" dirty="0" err="1" smtClean="0">
                <a:solidFill>
                  <a:schemeClr val="bg2"/>
                </a:solidFill>
              </a:rPr>
              <a:t>proportional</a:t>
            </a:r>
            <a:r>
              <a:rPr lang="cs-CZ" sz="1800" dirty="0" smtClean="0">
                <a:solidFill>
                  <a:schemeClr val="bg2"/>
                </a:solidFill>
              </a:rPr>
              <a:t> to </a:t>
            </a:r>
            <a:r>
              <a:rPr lang="cs-CZ" sz="1800" dirty="0" err="1" smtClean="0">
                <a:solidFill>
                  <a:schemeClr val="bg2"/>
                </a:solidFill>
              </a:rPr>
              <a:t>the</a:t>
            </a:r>
            <a:r>
              <a:rPr lang="cs-CZ" sz="1800" dirty="0" smtClean="0">
                <a:solidFill>
                  <a:schemeClr val="bg2"/>
                </a:solidFill>
              </a:rPr>
              <a:t> </a:t>
            </a:r>
            <a:r>
              <a:rPr lang="cs-CZ" sz="1800" dirty="0" err="1" smtClean="0">
                <a:solidFill>
                  <a:schemeClr val="bg2"/>
                </a:solidFill>
              </a:rPr>
              <a:t>difference</a:t>
            </a:r>
            <a:r>
              <a:rPr lang="cs-CZ" sz="1800" dirty="0" smtClean="0">
                <a:solidFill>
                  <a:schemeClr val="bg2"/>
                </a:solidFill>
              </a:rPr>
              <a:t> in </a:t>
            </a:r>
            <a:r>
              <a:rPr lang="cs-CZ" sz="1800" dirty="0" err="1" smtClean="0">
                <a:solidFill>
                  <a:schemeClr val="bg2"/>
                </a:solidFill>
              </a:rPr>
              <a:t>temperature</a:t>
            </a:r>
            <a:r>
              <a:rPr lang="cs-CZ" sz="1800" dirty="0" smtClean="0">
                <a:solidFill>
                  <a:schemeClr val="bg2"/>
                </a:solidFill>
              </a:rPr>
              <a:t> </a:t>
            </a:r>
            <a:r>
              <a:rPr lang="cs-CZ" sz="1800" dirty="0" err="1" smtClean="0">
                <a:solidFill>
                  <a:schemeClr val="bg2"/>
                </a:solidFill>
              </a:rPr>
              <a:t>between</a:t>
            </a:r>
            <a:r>
              <a:rPr lang="cs-CZ" sz="1800" dirty="0" smtClean="0">
                <a:solidFill>
                  <a:schemeClr val="bg2"/>
                </a:solidFill>
              </a:rPr>
              <a:t> </a:t>
            </a:r>
            <a:r>
              <a:rPr lang="cs-CZ" sz="1800" dirty="0" err="1" smtClean="0">
                <a:solidFill>
                  <a:schemeClr val="bg2"/>
                </a:solidFill>
              </a:rPr>
              <a:t>the</a:t>
            </a:r>
            <a:r>
              <a:rPr lang="cs-CZ" sz="1800" dirty="0" smtClean="0">
                <a:solidFill>
                  <a:schemeClr val="bg2"/>
                </a:solidFill>
              </a:rPr>
              <a:t> body </a:t>
            </a:r>
            <a:r>
              <a:rPr lang="cs-CZ" sz="1800" dirty="0" err="1" smtClean="0">
                <a:solidFill>
                  <a:schemeClr val="bg2"/>
                </a:solidFill>
              </a:rPr>
              <a:t>surface</a:t>
            </a:r>
            <a:r>
              <a:rPr lang="cs-CZ" sz="1800" dirty="0" smtClean="0">
                <a:solidFill>
                  <a:schemeClr val="bg2"/>
                </a:solidFill>
              </a:rPr>
              <a:t> and </a:t>
            </a:r>
            <a:r>
              <a:rPr lang="cs-CZ" sz="1800" dirty="0" err="1" smtClean="0">
                <a:solidFill>
                  <a:schemeClr val="bg2"/>
                </a:solidFill>
              </a:rPr>
              <a:t>its</a:t>
            </a:r>
            <a:r>
              <a:rPr lang="cs-CZ" sz="1800" dirty="0" smtClean="0">
                <a:solidFill>
                  <a:schemeClr val="bg2"/>
                </a:solidFill>
              </a:rPr>
              <a:t> </a:t>
            </a:r>
            <a:r>
              <a:rPr lang="cs-CZ" sz="1800" dirty="0" err="1" smtClean="0">
                <a:solidFill>
                  <a:schemeClr val="bg2"/>
                </a:solidFill>
              </a:rPr>
              <a:t>surroundings</a:t>
            </a:r>
            <a:endParaRPr lang="cs-CZ" sz="1800" dirty="0" smtClean="0">
              <a:solidFill>
                <a:schemeClr val="bg2"/>
              </a:solidFill>
            </a:endParaRPr>
          </a:p>
          <a:p>
            <a:r>
              <a:rPr lang="cs-CZ" sz="1800" dirty="0" err="1" smtClean="0">
                <a:solidFill>
                  <a:schemeClr val="bg2"/>
                </a:solidFill>
              </a:rPr>
              <a:t>the</a:t>
            </a:r>
            <a:r>
              <a:rPr lang="cs-CZ" sz="1800" dirty="0" smtClean="0">
                <a:solidFill>
                  <a:schemeClr val="bg2"/>
                </a:solidFill>
              </a:rPr>
              <a:t> </a:t>
            </a:r>
            <a:r>
              <a:rPr lang="cs-CZ" sz="1800" dirty="0" err="1" smtClean="0">
                <a:solidFill>
                  <a:schemeClr val="bg2"/>
                </a:solidFill>
              </a:rPr>
              <a:t>ideal</a:t>
            </a:r>
            <a:r>
              <a:rPr lang="cs-CZ" sz="1800" dirty="0" smtClean="0">
                <a:solidFill>
                  <a:schemeClr val="bg2"/>
                </a:solidFill>
              </a:rPr>
              <a:t> </a:t>
            </a:r>
            <a:r>
              <a:rPr lang="cs-CZ" sz="1800" dirty="0" err="1" smtClean="0">
                <a:solidFill>
                  <a:schemeClr val="bg2"/>
                </a:solidFill>
              </a:rPr>
              <a:t>cooling</a:t>
            </a:r>
            <a:r>
              <a:rPr lang="cs-CZ" sz="1800" dirty="0" smtClean="0">
                <a:solidFill>
                  <a:schemeClr val="bg2"/>
                </a:solidFill>
              </a:rPr>
              <a:t> </a:t>
            </a:r>
            <a:r>
              <a:rPr lang="cs-CZ" sz="1800" dirty="0" err="1" smtClean="0">
                <a:solidFill>
                  <a:schemeClr val="bg2"/>
                </a:solidFill>
              </a:rPr>
              <a:t>curve</a:t>
            </a:r>
            <a:r>
              <a:rPr lang="cs-CZ" sz="1800" dirty="0" smtClean="0">
                <a:solidFill>
                  <a:schemeClr val="bg2"/>
                </a:solidFill>
              </a:rPr>
              <a:t> </a:t>
            </a:r>
            <a:r>
              <a:rPr lang="cs-CZ" sz="1800" dirty="0" err="1" smtClean="0">
                <a:solidFill>
                  <a:schemeClr val="bg2"/>
                </a:solidFill>
              </a:rPr>
              <a:t>would</a:t>
            </a:r>
            <a:r>
              <a:rPr lang="cs-CZ" sz="1800" dirty="0" smtClean="0">
                <a:solidFill>
                  <a:schemeClr val="bg2"/>
                </a:solidFill>
              </a:rPr>
              <a:t> </a:t>
            </a:r>
            <a:r>
              <a:rPr lang="cs-CZ" sz="1800" dirty="0" err="1" smtClean="0">
                <a:solidFill>
                  <a:schemeClr val="bg2"/>
                </a:solidFill>
              </a:rPr>
              <a:t>be</a:t>
            </a:r>
            <a:r>
              <a:rPr lang="cs-CZ" sz="1800" dirty="0" smtClean="0">
                <a:solidFill>
                  <a:schemeClr val="bg2"/>
                </a:solidFill>
              </a:rPr>
              <a:t> </a:t>
            </a:r>
            <a:r>
              <a:rPr lang="cs-CZ" sz="1800" dirty="0" err="1" smtClean="0">
                <a:solidFill>
                  <a:schemeClr val="bg2"/>
                </a:solidFill>
              </a:rPr>
              <a:t>exponential</a:t>
            </a:r>
            <a:r>
              <a:rPr lang="cs-CZ" sz="1800" dirty="0" smtClean="0">
                <a:solidFill>
                  <a:schemeClr val="bg2"/>
                </a:solidFill>
              </a:rPr>
              <a:t>, but </a:t>
            </a:r>
            <a:r>
              <a:rPr lang="cs-CZ" sz="1800" dirty="0" err="1" smtClean="0">
                <a:solidFill>
                  <a:schemeClr val="bg2"/>
                </a:solidFill>
              </a:rPr>
              <a:t>it</a:t>
            </a:r>
            <a:r>
              <a:rPr lang="cs-CZ" sz="1800" dirty="0" smtClean="0">
                <a:solidFill>
                  <a:schemeClr val="bg2"/>
                </a:solidFill>
              </a:rPr>
              <a:t> </a:t>
            </a:r>
            <a:r>
              <a:rPr lang="cs-CZ" sz="1800" dirty="0" err="1" smtClean="0">
                <a:solidFill>
                  <a:schemeClr val="bg2"/>
                </a:solidFill>
              </a:rPr>
              <a:t>is</a:t>
            </a:r>
            <a:r>
              <a:rPr lang="cs-CZ" sz="1800" dirty="0" smtClean="0">
                <a:solidFill>
                  <a:schemeClr val="bg2"/>
                </a:solidFill>
              </a:rPr>
              <a:t> not</a:t>
            </a:r>
            <a:r>
              <a:rPr lang="en-US" sz="1800" dirty="0" smtClean="0">
                <a:solidFill>
                  <a:schemeClr val="bg2"/>
                </a:solidFill>
              </a:rPr>
              <a:t> in the real human body</a:t>
            </a:r>
            <a:endParaRPr lang="cs-CZ" sz="1800" dirty="0" smtClean="0">
              <a:solidFill>
                <a:schemeClr val="bg2"/>
              </a:solidFill>
            </a:endParaRPr>
          </a:p>
          <a:p>
            <a:endParaRPr lang="cs-CZ" sz="1800" dirty="0">
              <a:solidFill>
                <a:schemeClr val="bg2"/>
              </a:solidFill>
            </a:endParaRPr>
          </a:p>
          <a:p>
            <a:r>
              <a:rPr lang="cs-CZ" sz="1800" dirty="0" err="1" smtClean="0">
                <a:solidFill>
                  <a:schemeClr val="bg2"/>
                </a:solidFill>
              </a:rPr>
              <a:t>estimation</a:t>
            </a:r>
            <a:r>
              <a:rPr lang="cs-CZ" sz="1800" dirty="0" smtClean="0">
                <a:solidFill>
                  <a:schemeClr val="bg2"/>
                </a:solidFill>
              </a:rPr>
              <a:t> </a:t>
            </a:r>
            <a:r>
              <a:rPr lang="cs-CZ" sz="1800" dirty="0" err="1" smtClean="0">
                <a:solidFill>
                  <a:schemeClr val="bg2"/>
                </a:solidFill>
              </a:rPr>
              <a:t>of</a:t>
            </a:r>
            <a:r>
              <a:rPr lang="cs-CZ" sz="1800" dirty="0" smtClean="0">
                <a:solidFill>
                  <a:schemeClr val="bg2"/>
                </a:solidFill>
              </a:rPr>
              <a:t> </a:t>
            </a:r>
            <a:r>
              <a:rPr lang="cs-CZ" sz="1800" dirty="0" err="1" smtClean="0">
                <a:solidFill>
                  <a:schemeClr val="bg2"/>
                </a:solidFill>
              </a:rPr>
              <a:t>the</a:t>
            </a:r>
            <a:r>
              <a:rPr lang="cs-CZ" sz="1800" dirty="0" smtClean="0">
                <a:solidFill>
                  <a:schemeClr val="bg2"/>
                </a:solidFill>
              </a:rPr>
              <a:t> </a:t>
            </a:r>
            <a:r>
              <a:rPr lang="cs-CZ" sz="1800" dirty="0" err="1" smtClean="0">
                <a:solidFill>
                  <a:schemeClr val="bg2"/>
                </a:solidFill>
              </a:rPr>
              <a:t>time</a:t>
            </a:r>
            <a:r>
              <a:rPr lang="cs-CZ" sz="1800" dirty="0" smtClean="0">
                <a:solidFill>
                  <a:schemeClr val="bg2"/>
                </a:solidFill>
              </a:rPr>
              <a:t> </a:t>
            </a:r>
            <a:r>
              <a:rPr lang="cs-CZ" sz="1800" dirty="0" err="1" smtClean="0">
                <a:solidFill>
                  <a:schemeClr val="bg2"/>
                </a:solidFill>
              </a:rPr>
              <a:t>of</a:t>
            </a:r>
            <a:r>
              <a:rPr lang="cs-CZ" sz="1800" dirty="0" smtClean="0">
                <a:solidFill>
                  <a:schemeClr val="bg2"/>
                </a:solidFill>
              </a:rPr>
              <a:t> </a:t>
            </a:r>
            <a:r>
              <a:rPr lang="cs-CZ" sz="1800" dirty="0" err="1" smtClean="0">
                <a:solidFill>
                  <a:schemeClr val="bg2"/>
                </a:solidFill>
              </a:rPr>
              <a:t>death</a:t>
            </a:r>
            <a:r>
              <a:rPr lang="cs-CZ" sz="1800" dirty="0" smtClean="0">
                <a:solidFill>
                  <a:schemeClr val="bg2"/>
                </a:solidFill>
              </a:rPr>
              <a:t> </a:t>
            </a:r>
            <a:r>
              <a:rPr lang="cs-CZ" sz="1800" dirty="0" err="1" smtClean="0">
                <a:solidFill>
                  <a:schemeClr val="bg2"/>
                </a:solidFill>
              </a:rPr>
              <a:t>is</a:t>
            </a:r>
            <a:r>
              <a:rPr lang="cs-CZ" sz="1800" dirty="0" smtClean="0">
                <a:solidFill>
                  <a:schemeClr val="bg2"/>
                </a:solidFill>
              </a:rPr>
              <a:t> </a:t>
            </a:r>
            <a:r>
              <a:rPr lang="cs-CZ" sz="1800" dirty="0" err="1" smtClean="0">
                <a:solidFill>
                  <a:schemeClr val="bg2"/>
                </a:solidFill>
              </a:rPr>
              <a:t>complicated</a:t>
            </a:r>
            <a:r>
              <a:rPr lang="cs-CZ" sz="1800" dirty="0" smtClean="0">
                <a:solidFill>
                  <a:schemeClr val="bg2"/>
                </a:solidFill>
              </a:rPr>
              <a:t>, </a:t>
            </a:r>
            <a:r>
              <a:rPr lang="cs-CZ" sz="1800" dirty="0" err="1" smtClean="0">
                <a:solidFill>
                  <a:schemeClr val="bg2"/>
                </a:solidFill>
              </a:rPr>
              <a:t>there</a:t>
            </a:r>
            <a:r>
              <a:rPr lang="cs-CZ" sz="1800" dirty="0" smtClean="0">
                <a:solidFill>
                  <a:schemeClr val="bg2"/>
                </a:solidFill>
              </a:rPr>
              <a:t> are many </a:t>
            </a:r>
            <a:r>
              <a:rPr lang="cs-CZ" sz="1800" dirty="0" err="1" smtClean="0">
                <a:solidFill>
                  <a:schemeClr val="bg2"/>
                </a:solidFill>
              </a:rPr>
              <a:t>factors</a:t>
            </a:r>
            <a:r>
              <a:rPr lang="cs-CZ" sz="1800" dirty="0" smtClean="0">
                <a:solidFill>
                  <a:schemeClr val="bg2"/>
                </a:solidFill>
              </a:rPr>
              <a:t> </a:t>
            </a:r>
            <a:r>
              <a:rPr lang="cs-CZ" sz="1800" dirty="0" err="1" smtClean="0">
                <a:solidFill>
                  <a:schemeClr val="bg2"/>
                </a:solidFill>
              </a:rPr>
              <a:t>affecting</a:t>
            </a:r>
            <a:r>
              <a:rPr lang="cs-CZ" sz="1800" dirty="0" smtClean="0">
                <a:solidFill>
                  <a:schemeClr val="bg2"/>
                </a:solidFill>
              </a:rPr>
              <a:t> </a:t>
            </a:r>
            <a:r>
              <a:rPr lang="cs-CZ" sz="1800" dirty="0" err="1" smtClean="0">
                <a:solidFill>
                  <a:schemeClr val="bg2"/>
                </a:solidFill>
              </a:rPr>
              <a:t>cooling</a:t>
            </a:r>
            <a:r>
              <a:rPr lang="cs-CZ" sz="1800" dirty="0" smtClean="0">
                <a:solidFill>
                  <a:schemeClr val="bg2"/>
                </a:solidFill>
              </a:rPr>
              <a:t> </a:t>
            </a:r>
            <a:r>
              <a:rPr lang="cs-CZ" sz="1800" dirty="0" err="1" smtClean="0">
                <a:solidFill>
                  <a:schemeClr val="bg2"/>
                </a:solidFill>
              </a:rPr>
              <a:t>of</a:t>
            </a:r>
            <a:r>
              <a:rPr lang="cs-CZ" sz="1800" dirty="0" smtClean="0">
                <a:solidFill>
                  <a:schemeClr val="bg2"/>
                </a:solidFill>
              </a:rPr>
              <a:t> </a:t>
            </a:r>
            <a:r>
              <a:rPr lang="cs-CZ" sz="1800" dirty="0" err="1" smtClean="0">
                <a:solidFill>
                  <a:schemeClr val="bg2"/>
                </a:solidFill>
              </a:rPr>
              <a:t>the</a:t>
            </a:r>
            <a:r>
              <a:rPr lang="cs-CZ" sz="1800" dirty="0" smtClean="0">
                <a:solidFill>
                  <a:schemeClr val="bg2"/>
                </a:solidFill>
              </a:rPr>
              <a:t> body:</a:t>
            </a:r>
          </a:p>
          <a:p>
            <a:pPr marL="2513013" lvl="1"/>
            <a:r>
              <a:rPr lang="cs-CZ" sz="1800" dirty="0" err="1" smtClean="0">
                <a:solidFill>
                  <a:schemeClr val="bg2"/>
                </a:solidFill>
              </a:rPr>
              <a:t>initial</a:t>
            </a:r>
            <a:r>
              <a:rPr lang="cs-CZ" sz="1800" dirty="0" smtClean="0">
                <a:solidFill>
                  <a:schemeClr val="bg2"/>
                </a:solidFill>
              </a:rPr>
              <a:t> body </a:t>
            </a:r>
            <a:r>
              <a:rPr lang="cs-CZ" sz="1800" dirty="0" err="1" smtClean="0">
                <a:solidFill>
                  <a:schemeClr val="bg2"/>
                </a:solidFill>
              </a:rPr>
              <a:t>temperature</a:t>
            </a:r>
            <a:r>
              <a:rPr lang="cs-CZ" sz="1800" dirty="0" smtClean="0">
                <a:solidFill>
                  <a:schemeClr val="bg2"/>
                </a:solidFill>
              </a:rPr>
              <a:t> (</a:t>
            </a:r>
            <a:r>
              <a:rPr lang="cs-CZ" sz="1800" dirty="0" err="1" smtClean="0">
                <a:solidFill>
                  <a:schemeClr val="bg2"/>
                </a:solidFill>
              </a:rPr>
              <a:t>fever</a:t>
            </a:r>
            <a:r>
              <a:rPr lang="cs-CZ" sz="1800" dirty="0" smtClean="0">
                <a:solidFill>
                  <a:schemeClr val="bg2"/>
                </a:solidFill>
              </a:rPr>
              <a:t>, </a:t>
            </a:r>
            <a:r>
              <a:rPr lang="cs-CZ" sz="1800" dirty="0" err="1" smtClean="0">
                <a:solidFill>
                  <a:schemeClr val="bg2"/>
                </a:solidFill>
              </a:rPr>
              <a:t>hypotermia</a:t>
            </a:r>
            <a:r>
              <a:rPr lang="cs-CZ" sz="1800" dirty="0" smtClean="0">
                <a:solidFill>
                  <a:schemeClr val="bg2"/>
                </a:solidFill>
              </a:rPr>
              <a:t>, </a:t>
            </a:r>
            <a:r>
              <a:rPr lang="cs-CZ" sz="1800" dirty="0" err="1" smtClean="0">
                <a:solidFill>
                  <a:schemeClr val="bg2"/>
                </a:solidFill>
              </a:rPr>
              <a:t>diurnal</a:t>
            </a:r>
            <a:r>
              <a:rPr lang="cs-CZ" sz="1800" dirty="0" smtClean="0">
                <a:solidFill>
                  <a:schemeClr val="bg2"/>
                </a:solidFill>
              </a:rPr>
              <a:t> </a:t>
            </a:r>
            <a:r>
              <a:rPr lang="cs-CZ" sz="1800" dirty="0" err="1" smtClean="0">
                <a:solidFill>
                  <a:schemeClr val="bg2"/>
                </a:solidFill>
              </a:rPr>
              <a:t>variation</a:t>
            </a:r>
            <a:r>
              <a:rPr lang="cs-CZ" sz="1800" dirty="0" smtClean="0">
                <a:solidFill>
                  <a:schemeClr val="bg2"/>
                </a:solidFill>
              </a:rPr>
              <a:t>, </a:t>
            </a:r>
            <a:r>
              <a:rPr lang="cs-CZ" sz="1800" dirty="0" err="1" smtClean="0">
                <a:solidFill>
                  <a:schemeClr val="bg2"/>
                </a:solidFill>
              </a:rPr>
              <a:t>physical</a:t>
            </a:r>
            <a:r>
              <a:rPr lang="cs-CZ" sz="1800" dirty="0" smtClean="0">
                <a:solidFill>
                  <a:schemeClr val="bg2"/>
                </a:solidFill>
              </a:rPr>
              <a:t> </a:t>
            </a:r>
            <a:r>
              <a:rPr lang="cs-CZ" sz="1800" dirty="0" err="1" smtClean="0">
                <a:solidFill>
                  <a:schemeClr val="bg2"/>
                </a:solidFill>
              </a:rPr>
              <a:t>activity</a:t>
            </a:r>
            <a:r>
              <a:rPr lang="cs-CZ" sz="1800" dirty="0" smtClean="0">
                <a:solidFill>
                  <a:schemeClr val="bg2"/>
                </a:solidFill>
              </a:rPr>
              <a:t>, …)</a:t>
            </a:r>
          </a:p>
          <a:p>
            <a:pPr marL="2513013" lvl="1"/>
            <a:r>
              <a:rPr lang="cs-CZ" sz="1800" dirty="0" smtClean="0">
                <a:solidFill>
                  <a:schemeClr val="bg2"/>
                </a:solidFill>
              </a:rPr>
              <a:t>body </a:t>
            </a:r>
            <a:r>
              <a:rPr lang="cs-CZ" sz="1800" dirty="0" err="1" smtClean="0">
                <a:solidFill>
                  <a:schemeClr val="bg2"/>
                </a:solidFill>
              </a:rPr>
              <a:t>size</a:t>
            </a:r>
            <a:r>
              <a:rPr lang="cs-CZ" sz="1800" dirty="0" smtClean="0">
                <a:solidFill>
                  <a:schemeClr val="bg2"/>
                </a:solidFill>
              </a:rPr>
              <a:t> (obesity, </a:t>
            </a:r>
            <a:r>
              <a:rPr lang="cs-CZ" sz="1800" dirty="0" err="1" smtClean="0">
                <a:solidFill>
                  <a:schemeClr val="bg2"/>
                </a:solidFill>
              </a:rPr>
              <a:t>children</a:t>
            </a:r>
            <a:r>
              <a:rPr lang="cs-CZ" sz="1800" dirty="0" smtClean="0">
                <a:solidFill>
                  <a:schemeClr val="bg2"/>
                </a:solidFill>
              </a:rPr>
              <a:t>) </a:t>
            </a:r>
          </a:p>
          <a:p>
            <a:pPr marL="2513013" lvl="1"/>
            <a:r>
              <a:rPr lang="cs-CZ" sz="1800" dirty="0" smtClean="0">
                <a:solidFill>
                  <a:schemeClr val="bg2"/>
                </a:solidFill>
              </a:rPr>
              <a:t>body </a:t>
            </a:r>
            <a:r>
              <a:rPr lang="cs-CZ" sz="1800" dirty="0" err="1" smtClean="0">
                <a:solidFill>
                  <a:schemeClr val="bg2"/>
                </a:solidFill>
              </a:rPr>
              <a:t>posture</a:t>
            </a:r>
            <a:endParaRPr lang="cs-CZ" sz="1800" dirty="0">
              <a:solidFill>
                <a:schemeClr val="bg2"/>
              </a:solidFill>
            </a:endParaRPr>
          </a:p>
          <a:p>
            <a:pPr marL="2513013" lvl="1"/>
            <a:r>
              <a:rPr lang="cs-CZ" sz="1800" dirty="0" err="1" smtClean="0">
                <a:solidFill>
                  <a:schemeClr val="bg2"/>
                </a:solidFill>
              </a:rPr>
              <a:t>clothing</a:t>
            </a:r>
            <a:r>
              <a:rPr lang="cs-CZ" sz="1800" dirty="0" smtClean="0">
                <a:solidFill>
                  <a:schemeClr val="bg2"/>
                </a:solidFill>
              </a:rPr>
              <a:t> and </a:t>
            </a:r>
            <a:r>
              <a:rPr lang="cs-CZ" sz="1800" dirty="0" err="1" smtClean="0">
                <a:solidFill>
                  <a:schemeClr val="bg2"/>
                </a:solidFill>
              </a:rPr>
              <a:t>coverings</a:t>
            </a:r>
            <a:endParaRPr lang="cs-CZ" sz="1800" dirty="0" smtClean="0">
              <a:solidFill>
                <a:schemeClr val="bg2"/>
              </a:solidFill>
            </a:endParaRPr>
          </a:p>
          <a:p>
            <a:pPr marL="2513013" lvl="1"/>
            <a:r>
              <a:rPr lang="cs-CZ" sz="1800" b="1" dirty="0" smtClean="0">
                <a:solidFill>
                  <a:schemeClr val="bg2"/>
                </a:solidFill>
              </a:rPr>
              <a:t>ambient </a:t>
            </a:r>
            <a:r>
              <a:rPr lang="cs-CZ" sz="1800" b="1" dirty="0" err="1" smtClean="0">
                <a:solidFill>
                  <a:schemeClr val="bg2"/>
                </a:solidFill>
              </a:rPr>
              <a:t>temperature</a:t>
            </a:r>
            <a:endParaRPr lang="cs-CZ" sz="1800" b="1" dirty="0" smtClean="0">
              <a:solidFill>
                <a:schemeClr val="bg2"/>
              </a:solidFill>
            </a:endParaRPr>
          </a:p>
          <a:p>
            <a:pPr marL="2513013" lvl="1"/>
            <a:r>
              <a:rPr lang="cs-CZ" sz="1800" dirty="0" smtClean="0">
                <a:solidFill>
                  <a:schemeClr val="bg2"/>
                </a:solidFill>
              </a:rPr>
              <a:t>air </a:t>
            </a:r>
            <a:r>
              <a:rPr lang="cs-CZ" sz="1800" dirty="0" err="1" smtClean="0">
                <a:solidFill>
                  <a:schemeClr val="bg2"/>
                </a:solidFill>
              </a:rPr>
              <a:t>movement</a:t>
            </a:r>
            <a:r>
              <a:rPr lang="cs-CZ" sz="1800" dirty="0" smtClean="0">
                <a:solidFill>
                  <a:schemeClr val="bg2"/>
                </a:solidFill>
              </a:rPr>
              <a:t> and humidity</a:t>
            </a:r>
          </a:p>
          <a:p>
            <a:pPr marL="2513013" lvl="1"/>
            <a:r>
              <a:rPr lang="cs-CZ" sz="1800" dirty="0" smtClean="0">
                <a:solidFill>
                  <a:schemeClr val="bg2"/>
                </a:solidFill>
              </a:rPr>
              <a:t>air x </a:t>
            </a:r>
            <a:r>
              <a:rPr lang="cs-CZ" sz="1800" dirty="0" err="1" smtClean="0">
                <a:solidFill>
                  <a:schemeClr val="bg2"/>
                </a:solidFill>
              </a:rPr>
              <a:t>water</a:t>
            </a:r>
            <a:endParaRPr lang="cs-CZ" sz="1800" dirty="0" smtClean="0">
              <a:solidFill>
                <a:schemeClr val="bg2"/>
              </a:solidFill>
            </a:endParaRPr>
          </a:p>
          <a:p>
            <a:pPr lvl="1"/>
            <a:endParaRPr lang="cs-CZ" sz="1800" dirty="0">
              <a:solidFill>
                <a:schemeClr val="bg2"/>
              </a:solidFill>
            </a:endParaRPr>
          </a:p>
        </p:txBody>
      </p:sp>
    </p:spTree>
    <p:extLst>
      <p:ext uri="{BB962C8B-B14F-4D97-AF65-F5344CB8AC3E}">
        <p14:creationId xmlns:p14="http://schemas.microsoft.com/office/powerpoint/2010/main" val="2416422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eaLnBrk="1" fontAlgn="auto" hangingPunct="1">
              <a:spcAft>
                <a:spcPts val="0"/>
              </a:spcAft>
              <a:defRPr/>
            </a:pPr>
            <a:r>
              <a:rPr lang="cs-CZ" sz="2000" dirty="0" smtClean="0">
                <a:solidFill>
                  <a:schemeClr val="bg1">
                    <a:lumMod val="95000"/>
                  </a:schemeClr>
                </a:solidFill>
              </a:rPr>
              <a:t>Body </a:t>
            </a:r>
            <a:r>
              <a:rPr lang="cs-CZ" sz="2000" dirty="0" err="1" smtClean="0">
                <a:solidFill>
                  <a:schemeClr val="bg1">
                    <a:lumMod val="95000"/>
                  </a:schemeClr>
                </a:solidFill>
              </a:rPr>
              <a:t>Cooling</a:t>
            </a:r>
            <a:endParaRPr lang="cs-CZ" sz="2000" dirty="0"/>
          </a:p>
        </p:txBody>
      </p:sp>
      <p:sp>
        <p:nvSpPr>
          <p:cNvPr id="3" name="Zástupný symbol pro obsah 2"/>
          <p:cNvSpPr>
            <a:spLocks noGrp="1"/>
          </p:cNvSpPr>
          <p:nvPr>
            <p:ph idx="1"/>
          </p:nvPr>
        </p:nvSpPr>
        <p:spPr/>
        <p:txBody>
          <a:bodyPr/>
          <a:lstStyle/>
          <a:p>
            <a:r>
              <a:rPr lang="cs-CZ" sz="2000" dirty="0" err="1" smtClean="0">
                <a:solidFill>
                  <a:schemeClr val="bg2"/>
                </a:solidFill>
              </a:rPr>
              <a:t>roughly</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decrease</a:t>
            </a:r>
            <a:r>
              <a:rPr lang="cs-CZ" sz="2000" dirty="0" smtClean="0">
                <a:solidFill>
                  <a:schemeClr val="bg2"/>
                </a:solidFill>
              </a:rPr>
              <a:t> in </a:t>
            </a:r>
            <a:r>
              <a:rPr lang="cs-CZ" sz="2000" dirty="0" err="1" smtClean="0">
                <a:solidFill>
                  <a:schemeClr val="bg2"/>
                </a:solidFill>
              </a:rPr>
              <a:t>temperature</a:t>
            </a:r>
            <a:r>
              <a:rPr lang="cs-CZ" sz="2000" dirty="0" smtClean="0">
                <a:solidFill>
                  <a:schemeClr val="bg2"/>
                </a:solidFill>
              </a:rPr>
              <a:t> </a:t>
            </a:r>
            <a:r>
              <a:rPr lang="cs-CZ" sz="2000" dirty="0" err="1" smtClean="0">
                <a:solidFill>
                  <a:schemeClr val="bg2"/>
                </a:solidFill>
              </a:rPr>
              <a:t>is</a:t>
            </a:r>
            <a:r>
              <a:rPr lang="cs-CZ" sz="2000" dirty="0" smtClean="0">
                <a:solidFill>
                  <a:schemeClr val="bg2"/>
                </a:solidFill>
              </a:rPr>
              <a:t> 1°C/</a:t>
            </a:r>
            <a:r>
              <a:rPr lang="cs-CZ" sz="2000" dirty="0" err="1" smtClean="0">
                <a:solidFill>
                  <a:schemeClr val="bg2"/>
                </a:solidFill>
              </a:rPr>
              <a:t>hour</a:t>
            </a:r>
            <a:r>
              <a:rPr lang="cs-CZ" sz="2000" dirty="0" smtClean="0">
                <a:solidFill>
                  <a:schemeClr val="bg2"/>
                </a:solidFill>
              </a:rPr>
              <a:t>, but </a:t>
            </a:r>
            <a:r>
              <a:rPr lang="cs-CZ" sz="2000" dirty="0" err="1" smtClean="0">
                <a:solidFill>
                  <a:schemeClr val="bg2"/>
                </a:solidFill>
              </a:rPr>
              <a:t>without</a:t>
            </a:r>
            <a:r>
              <a:rPr lang="cs-CZ" sz="2000" dirty="0" smtClean="0">
                <a:solidFill>
                  <a:schemeClr val="bg2"/>
                </a:solidFill>
              </a:rPr>
              <a:t> </a:t>
            </a:r>
            <a:r>
              <a:rPr lang="cs-CZ" sz="2000" dirty="0" err="1" smtClean="0">
                <a:solidFill>
                  <a:schemeClr val="bg2"/>
                </a:solidFill>
              </a:rPr>
              <a:t>considering</a:t>
            </a:r>
            <a:r>
              <a:rPr lang="cs-CZ" sz="2000" dirty="0" smtClean="0">
                <a:solidFill>
                  <a:schemeClr val="bg2"/>
                </a:solidFill>
              </a:rPr>
              <a:t> </a:t>
            </a:r>
            <a:r>
              <a:rPr lang="cs-CZ" sz="2000" dirty="0" err="1" smtClean="0">
                <a:solidFill>
                  <a:schemeClr val="bg2"/>
                </a:solidFill>
              </a:rPr>
              <a:t>all</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factors</a:t>
            </a:r>
            <a:r>
              <a:rPr lang="cs-CZ" sz="2000" dirty="0" smtClean="0">
                <a:solidFill>
                  <a:schemeClr val="bg2"/>
                </a:solidFill>
              </a:rPr>
              <a:t> </a:t>
            </a:r>
            <a:r>
              <a:rPr lang="cs-CZ" sz="2000" dirty="0" err="1" smtClean="0">
                <a:solidFill>
                  <a:schemeClr val="bg2"/>
                </a:solidFill>
              </a:rPr>
              <a:t>affecting</a:t>
            </a:r>
            <a:r>
              <a:rPr lang="cs-CZ" sz="2000" dirty="0" smtClean="0">
                <a:solidFill>
                  <a:schemeClr val="bg2"/>
                </a:solidFill>
              </a:rPr>
              <a:t> </a:t>
            </a:r>
            <a:r>
              <a:rPr lang="cs-CZ" sz="2000" dirty="0" err="1" smtClean="0">
                <a:solidFill>
                  <a:schemeClr val="bg2"/>
                </a:solidFill>
              </a:rPr>
              <a:t>cooling</a:t>
            </a:r>
            <a:r>
              <a:rPr lang="cs-CZ" sz="2000" dirty="0" smtClean="0">
                <a:solidFill>
                  <a:schemeClr val="bg2"/>
                </a:solidFill>
              </a:rPr>
              <a:t>, </a:t>
            </a:r>
            <a:r>
              <a:rPr lang="cs-CZ" sz="2000" dirty="0" err="1" smtClean="0">
                <a:solidFill>
                  <a:schemeClr val="bg2"/>
                </a:solidFill>
              </a:rPr>
              <a:t>this</a:t>
            </a:r>
            <a:r>
              <a:rPr lang="cs-CZ" sz="2000" dirty="0" smtClean="0">
                <a:solidFill>
                  <a:schemeClr val="bg2"/>
                </a:solidFill>
              </a:rPr>
              <a:t> </a:t>
            </a:r>
            <a:r>
              <a:rPr lang="cs-CZ" sz="2000" dirty="0" err="1" smtClean="0">
                <a:solidFill>
                  <a:schemeClr val="bg2"/>
                </a:solidFill>
              </a:rPr>
              <a:t>is</a:t>
            </a:r>
            <a:r>
              <a:rPr lang="cs-CZ" sz="2000" dirty="0" smtClean="0">
                <a:solidFill>
                  <a:schemeClr val="bg2"/>
                </a:solidFill>
              </a:rPr>
              <a:t> </a:t>
            </a:r>
            <a:r>
              <a:rPr lang="cs-CZ" sz="2000" dirty="0" err="1" smtClean="0">
                <a:solidFill>
                  <a:schemeClr val="bg2"/>
                </a:solidFill>
              </a:rPr>
              <a:t>highly</a:t>
            </a:r>
            <a:r>
              <a:rPr lang="cs-CZ" sz="2000" dirty="0" smtClean="0">
                <a:solidFill>
                  <a:schemeClr val="bg2"/>
                </a:solidFill>
              </a:rPr>
              <a:t> </a:t>
            </a:r>
            <a:r>
              <a:rPr lang="cs-CZ" sz="2000" dirty="0" err="1" smtClean="0">
                <a:solidFill>
                  <a:schemeClr val="bg2"/>
                </a:solidFill>
              </a:rPr>
              <a:t>inaccurate</a:t>
            </a:r>
            <a:endParaRPr lang="cs-CZ" sz="20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562074"/>
          </a:xfrm>
        </p:spPr>
        <p:txBody>
          <a:bodyPr/>
          <a:lstStyle/>
          <a:p>
            <a:r>
              <a:rPr lang="cs-CZ" sz="2000" b="1" u="sng" dirty="0" err="1" smtClean="0">
                <a:solidFill>
                  <a:schemeClr val="bg2"/>
                </a:solidFill>
              </a:rPr>
              <a:t>Hypostasis</a:t>
            </a:r>
            <a:endParaRPr lang="cs-CZ" sz="2000" b="1" u="sng" dirty="0" smtClean="0">
              <a:solidFill>
                <a:schemeClr val="bg2"/>
              </a:solidFill>
            </a:endParaRPr>
          </a:p>
        </p:txBody>
      </p:sp>
      <p:sp>
        <p:nvSpPr>
          <p:cNvPr id="27650" name="Rectangle 3"/>
          <p:cNvSpPr>
            <a:spLocks noGrp="1"/>
          </p:cNvSpPr>
          <p:nvPr>
            <p:ph type="body" idx="1"/>
          </p:nvPr>
        </p:nvSpPr>
        <p:spPr>
          <a:xfrm>
            <a:off x="457200" y="980728"/>
            <a:ext cx="8229600" cy="5145435"/>
          </a:xfrm>
        </p:spPr>
        <p:txBody>
          <a:bodyPr/>
          <a:lstStyle/>
          <a:p>
            <a:r>
              <a:rPr lang="en-US" sz="1800" dirty="0">
                <a:solidFill>
                  <a:schemeClr val="bg2"/>
                </a:solidFill>
              </a:rPr>
              <a:t>hypostasis occurs when the circulation ceases and the gravity acts upon the stagnant blood and pulls it down to the lowest accessible </a:t>
            </a:r>
            <a:r>
              <a:rPr lang="en-US" sz="1800" dirty="0" smtClean="0">
                <a:solidFill>
                  <a:schemeClr val="bg2"/>
                </a:solidFill>
              </a:rPr>
              <a:t>areas</a:t>
            </a:r>
            <a:endParaRPr lang="cs-CZ" sz="1800" dirty="0" smtClean="0">
              <a:solidFill>
                <a:schemeClr val="bg2"/>
              </a:solidFill>
            </a:endParaRPr>
          </a:p>
          <a:p>
            <a:endParaRPr lang="cs-CZ" sz="1800" dirty="0">
              <a:solidFill>
                <a:schemeClr val="bg2"/>
              </a:solidFill>
            </a:endParaRPr>
          </a:p>
          <a:p>
            <a:r>
              <a:rPr lang="en-US" sz="1800" b="1" dirty="0">
                <a:solidFill>
                  <a:schemeClr val="bg2"/>
                </a:solidFill>
              </a:rPr>
              <a:t>bluish red</a:t>
            </a:r>
            <a:r>
              <a:rPr lang="en-US" sz="1800" dirty="0">
                <a:solidFill>
                  <a:schemeClr val="bg2"/>
                </a:solidFill>
              </a:rPr>
              <a:t> discoloration begins as blotchy patches </a:t>
            </a:r>
            <a:r>
              <a:rPr lang="cs-CZ" sz="1800" dirty="0" err="1" smtClean="0">
                <a:solidFill>
                  <a:schemeClr val="bg2"/>
                </a:solidFill>
              </a:rPr>
              <a:t>which</a:t>
            </a:r>
            <a:r>
              <a:rPr lang="cs-CZ" sz="1800" dirty="0" smtClean="0">
                <a:solidFill>
                  <a:schemeClr val="bg2"/>
                </a:solidFill>
              </a:rPr>
              <a:t> </a:t>
            </a:r>
            <a:r>
              <a:rPr lang="en-US" sz="1800" dirty="0" smtClean="0">
                <a:solidFill>
                  <a:schemeClr val="bg2"/>
                </a:solidFill>
              </a:rPr>
              <a:t>soon </a:t>
            </a:r>
            <a:r>
              <a:rPr lang="cs-CZ" sz="1800" dirty="0" err="1" smtClean="0">
                <a:solidFill>
                  <a:schemeClr val="bg2"/>
                </a:solidFill>
              </a:rPr>
              <a:t>coalesce</a:t>
            </a:r>
            <a:r>
              <a:rPr lang="en-US" sz="1800" dirty="0" smtClean="0">
                <a:solidFill>
                  <a:schemeClr val="bg2"/>
                </a:solidFill>
              </a:rPr>
              <a:t>, </a:t>
            </a:r>
            <a:r>
              <a:rPr lang="en-US" sz="1800" dirty="0">
                <a:solidFill>
                  <a:schemeClr val="bg2"/>
                </a:solidFill>
              </a:rPr>
              <a:t>the color </a:t>
            </a:r>
            <a:r>
              <a:rPr lang="en-US" sz="1800" dirty="0" smtClean="0">
                <a:solidFill>
                  <a:schemeClr val="bg2"/>
                </a:solidFill>
              </a:rPr>
              <a:t>depend</a:t>
            </a:r>
            <a:r>
              <a:rPr lang="cs-CZ" sz="1800" dirty="0" err="1" smtClean="0">
                <a:solidFill>
                  <a:schemeClr val="bg2"/>
                </a:solidFill>
              </a:rPr>
              <a:t>ing</a:t>
            </a:r>
            <a:r>
              <a:rPr lang="en-US" sz="1800" dirty="0" smtClean="0">
                <a:solidFill>
                  <a:schemeClr val="bg2"/>
                </a:solidFill>
              </a:rPr>
              <a:t> </a:t>
            </a:r>
            <a:r>
              <a:rPr lang="en-US" sz="1800" dirty="0">
                <a:solidFill>
                  <a:schemeClr val="bg2"/>
                </a:solidFill>
              </a:rPr>
              <a:t>on the state of oxygenation at death</a:t>
            </a:r>
            <a:endParaRPr lang="cs-CZ" sz="1800" dirty="0">
              <a:solidFill>
                <a:schemeClr val="bg2"/>
              </a:solidFill>
            </a:endParaRPr>
          </a:p>
          <a:p>
            <a:pPr marL="1247775" lvl="0"/>
            <a:r>
              <a:rPr lang="en-US" sz="1800" b="1" dirty="0">
                <a:solidFill>
                  <a:schemeClr val="bg2"/>
                </a:solidFill>
              </a:rPr>
              <a:t>darker tint</a:t>
            </a:r>
            <a:r>
              <a:rPr lang="en-US" sz="1800" dirty="0">
                <a:solidFill>
                  <a:schemeClr val="bg2"/>
                </a:solidFill>
              </a:rPr>
              <a:t> is a result of reduced </a:t>
            </a:r>
            <a:r>
              <a:rPr lang="en-US" sz="1800" dirty="0" err="1">
                <a:solidFill>
                  <a:schemeClr val="bg2"/>
                </a:solidFill>
              </a:rPr>
              <a:t>haemoglobin</a:t>
            </a:r>
            <a:r>
              <a:rPr lang="en-US" sz="1800" dirty="0">
                <a:solidFill>
                  <a:schemeClr val="bg2"/>
                </a:solidFill>
              </a:rPr>
              <a:t> in skin vessels – asphyxia</a:t>
            </a:r>
            <a:endParaRPr lang="cs-CZ" sz="1800" dirty="0">
              <a:solidFill>
                <a:schemeClr val="bg2"/>
              </a:solidFill>
            </a:endParaRPr>
          </a:p>
          <a:p>
            <a:pPr marL="1247775" lvl="0"/>
            <a:r>
              <a:rPr lang="en-US" sz="1800" b="1" dirty="0">
                <a:solidFill>
                  <a:schemeClr val="bg2"/>
                </a:solidFill>
              </a:rPr>
              <a:t>pink or dark red</a:t>
            </a:r>
            <a:r>
              <a:rPr lang="en-US" sz="1800" dirty="0">
                <a:solidFill>
                  <a:schemeClr val="bg2"/>
                </a:solidFill>
              </a:rPr>
              <a:t> in hypothermia</a:t>
            </a:r>
            <a:endParaRPr lang="cs-CZ" sz="1800" dirty="0">
              <a:solidFill>
                <a:schemeClr val="bg2"/>
              </a:solidFill>
            </a:endParaRPr>
          </a:p>
          <a:p>
            <a:pPr marL="1247775" lvl="0"/>
            <a:r>
              <a:rPr lang="en-US" sz="1800" b="1" dirty="0">
                <a:solidFill>
                  <a:schemeClr val="bg2"/>
                </a:solidFill>
              </a:rPr>
              <a:t>cherry pink</a:t>
            </a:r>
            <a:r>
              <a:rPr lang="en-US" sz="1800" dirty="0">
                <a:solidFill>
                  <a:schemeClr val="bg2"/>
                </a:solidFill>
              </a:rPr>
              <a:t> color of </a:t>
            </a:r>
            <a:r>
              <a:rPr lang="en-US" sz="1800" dirty="0" err="1">
                <a:solidFill>
                  <a:schemeClr val="bg2"/>
                </a:solidFill>
              </a:rPr>
              <a:t>carboxyhaemoglobin</a:t>
            </a:r>
            <a:r>
              <a:rPr lang="en-US" sz="1800" dirty="0">
                <a:solidFill>
                  <a:schemeClr val="bg2"/>
                </a:solidFill>
              </a:rPr>
              <a:t> in carbon monoxide poisoning</a:t>
            </a:r>
            <a:endParaRPr lang="cs-CZ" sz="1800" dirty="0">
              <a:solidFill>
                <a:schemeClr val="bg2"/>
              </a:solidFill>
            </a:endParaRPr>
          </a:p>
          <a:p>
            <a:endParaRPr lang="cs-CZ" sz="1800" dirty="0" smtClean="0">
              <a:solidFill>
                <a:schemeClr val="bg2"/>
              </a:solidFill>
            </a:endParaRPr>
          </a:p>
          <a:p>
            <a:r>
              <a:rPr lang="en-US" sz="1800" dirty="0" smtClean="0">
                <a:solidFill>
                  <a:schemeClr val="bg2"/>
                </a:solidFill>
              </a:rPr>
              <a:t>pattern </a:t>
            </a:r>
            <a:r>
              <a:rPr lang="en-US" sz="1800" dirty="0">
                <a:solidFill>
                  <a:schemeClr val="bg2"/>
                </a:solidFill>
              </a:rPr>
              <a:t>of hypostasis depends on the posture of the body after death</a:t>
            </a:r>
            <a:endParaRPr lang="cs-CZ" sz="1800" dirty="0">
              <a:solidFill>
                <a:schemeClr val="bg2"/>
              </a:solidFill>
            </a:endParaRPr>
          </a:p>
          <a:p>
            <a:r>
              <a:rPr lang="en-US" sz="1800" dirty="0" smtClean="0">
                <a:solidFill>
                  <a:schemeClr val="bg2"/>
                </a:solidFill>
              </a:rPr>
              <a:t>pale </a:t>
            </a:r>
            <a:r>
              <a:rPr lang="en-US" sz="1800" dirty="0">
                <a:solidFill>
                  <a:schemeClr val="bg2"/>
                </a:solidFill>
              </a:rPr>
              <a:t>areas are the result of pressure against a hard supporting surface</a:t>
            </a:r>
            <a:endParaRPr lang="cs-CZ" sz="1800" dirty="0">
              <a:solidFill>
                <a:schemeClr val="bg2"/>
              </a:solidFill>
            </a:endParaRPr>
          </a:p>
          <a:p>
            <a:r>
              <a:rPr lang="en-US" sz="1800" dirty="0">
                <a:solidFill>
                  <a:schemeClr val="bg2"/>
                </a:solidFill>
              </a:rPr>
              <a:t>hypostasis </a:t>
            </a:r>
            <a:r>
              <a:rPr lang="cs-CZ" sz="1800" dirty="0" err="1" smtClean="0">
                <a:solidFill>
                  <a:schemeClr val="bg2"/>
                </a:solidFill>
              </a:rPr>
              <a:t>may</a:t>
            </a:r>
            <a:r>
              <a:rPr lang="cs-CZ" sz="1800" dirty="0" smtClean="0">
                <a:solidFill>
                  <a:schemeClr val="bg2"/>
                </a:solidFill>
              </a:rPr>
              <a:t> start </a:t>
            </a:r>
            <a:r>
              <a:rPr lang="cs-CZ" sz="1800" dirty="0" err="1" smtClean="0">
                <a:solidFill>
                  <a:schemeClr val="bg2"/>
                </a:solidFill>
              </a:rPr>
              <a:t>forming</a:t>
            </a:r>
            <a:r>
              <a:rPr lang="cs-CZ" sz="1800" dirty="0" smtClean="0">
                <a:solidFill>
                  <a:schemeClr val="bg2"/>
                </a:solidFill>
              </a:rPr>
              <a:t> </a:t>
            </a:r>
            <a:r>
              <a:rPr lang="cs-CZ" sz="1800" dirty="0" err="1" smtClean="0">
                <a:solidFill>
                  <a:schemeClr val="bg2"/>
                </a:solidFill>
              </a:rPr>
              <a:t>after</a:t>
            </a:r>
            <a:r>
              <a:rPr lang="cs-CZ" sz="1800" dirty="0" smtClean="0">
                <a:solidFill>
                  <a:schemeClr val="bg2"/>
                </a:solidFill>
              </a:rPr>
              <a:t> </a:t>
            </a:r>
            <a:r>
              <a:rPr lang="en-US" sz="1800" b="1" dirty="0" smtClean="0">
                <a:solidFill>
                  <a:schemeClr val="bg2"/>
                </a:solidFill>
              </a:rPr>
              <a:t>30 minutes</a:t>
            </a:r>
            <a:r>
              <a:rPr lang="cs-CZ" sz="1800" b="1" dirty="0" smtClean="0">
                <a:solidFill>
                  <a:schemeClr val="bg2"/>
                </a:solidFill>
              </a:rPr>
              <a:t>, </a:t>
            </a:r>
            <a:r>
              <a:rPr lang="cs-CZ" sz="1800" dirty="0" err="1" smtClean="0">
                <a:solidFill>
                  <a:schemeClr val="bg2"/>
                </a:solidFill>
              </a:rPr>
              <a:t>reaches</a:t>
            </a:r>
            <a:r>
              <a:rPr lang="cs-CZ" sz="1800" dirty="0" smtClean="0">
                <a:solidFill>
                  <a:schemeClr val="bg2"/>
                </a:solidFill>
              </a:rPr>
              <a:t> maximum </a:t>
            </a:r>
            <a:r>
              <a:rPr lang="cs-CZ" sz="1800" dirty="0" err="1" smtClean="0">
                <a:solidFill>
                  <a:schemeClr val="bg2"/>
                </a:solidFill>
              </a:rPr>
              <a:t>within</a:t>
            </a:r>
            <a:r>
              <a:rPr lang="cs-CZ" sz="1800" dirty="0" smtClean="0">
                <a:solidFill>
                  <a:schemeClr val="bg2"/>
                </a:solidFill>
              </a:rPr>
              <a:t>  </a:t>
            </a:r>
            <a:r>
              <a:rPr lang="cs-CZ" sz="1800" b="1" dirty="0" smtClean="0">
                <a:solidFill>
                  <a:schemeClr val="bg2"/>
                </a:solidFill>
              </a:rPr>
              <a:t>8-12 </a:t>
            </a:r>
            <a:r>
              <a:rPr lang="cs-CZ" sz="1800" b="1" dirty="0" err="1" smtClean="0">
                <a:solidFill>
                  <a:schemeClr val="bg2"/>
                </a:solidFill>
              </a:rPr>
              <a:t>hours</a:t>
            </a:r>
            <a:endParaRPr lang="cs-CZ" sz="1800" b="1" dirty="0">
              <a:solidFill>
                <a:schemeClr val="bg2"/>
              </a:solidFill>
            </a:endParaRPr>
          </a:p>
          <a:p>
            <a:r>
              <a:rPr lang="cs-CZ" sz="1800" dirty="0" err="1" smtClean="0">
                <a:solidFill>
                  <a:schemeClr val="bg2"/>
                </a:solidFill>
              </a:rPr>
              <a:t>does</a:t>
            </a:r>
            <a:r>
              <a:rPr lang="cs-CZ" sz="1800" dirty="0" smtClean="0">
                <a:solidFill>
                  <a:schemeClr val="bg2"/>
                </a:solidFill>
              </a:rPr>
              <a:t> not </a:t>
            </a:r>
            <a:r>
              <a:rPr lang="cs-CZ" sz="1800" dirty="0" err="1" smtClean="0">
                <a:solidFill>
                  <a:schemeClr val="bg2"/>
                </a:solidFill>
              </a:rPr>
              <a:t>have</a:t>
            </a:r>
            <a:r>
              <a:rPr lang="cs-CZ" sz="1800" dirty="0" smtClean="0">
                <a:solidFill>
                  <a:schemeClr val="bg2"/>
                </a:solidFill>
              </a:rPr>
              <a:t> much </a:t>
            </a:r>
            <a:r>
              <a:rPr lang="cs-CZ" sz="1800" dirty="0" err="1" smtClean="0">
                <a:solidFill>
                  <a:schemeClr val="bg2"/>
                </a:solidFill>
              </a:rPr>
              <a:t>value</a:t>
            </a:r>
            <a:r>
              <a:rPr lang="cs-CZ" sz="1800" dirty="0" smtClean="0">
                <a:solidFill>
                  <a:schemeClr val="bg2"/>
                </a:solidFill>
              </a:rPr>
              <a:t> </a:t>
            </a:r>
            <a:r>
              <a:rPr lang="cs-CZ" sz="1800" dirty="0" err="1" smtClean="0">
                <a:solidFill>
                  <a:schemeClr val="bg2"/>
                </a:solidFill>
              </a:rPr>
              <a:t>for</a:t>
            </a:r>
            <a:r>
              <a:rPr lang="en-US" sz="1800" dirty="0" smtClean="0">
                <a:solidFill>
                  <a:schemeClr val="bg2"/>
                </a:solidFill>
              </a:rPr>
              <a:t> </a:t>
            </a:r>
            <a:r>
              <a:rPr lang="en-US" sz="1800" dirty="0">
                <a:solidFill>
                  <a:schemeClr val="bg2"/>
                </a:solidFill>
              </a:rPr>
              <a:t>estimation of the time since death – in some cases may not be visible at all (infants, old people, </a:t>
            </a:r>
            <a:r>
              <a:rPr lang="en-US" sz="1800" dirty="0" err="1">
                <a:solidFill>
                  <a:schemeClr val="bg2"/>
                </a:solidFill>
              </a:rPr>
              <a:t>anaemia</a:t>
            </a:r>
            <a:r>
              <a:rPr lang="en-US" sz="1800" dirty="0">
                <a:solidFill>
                  <a:schemeClr val="bg2"/>
                </a:solidFill>
              </a:rPr>
              <a:t>, bleeding out…), in some cases it can be observed in the living if the heart action is failing</a:t>
            </a:r>
            <a:endParaRPr lang="cs-CZ" sz="1800" dirty="0">
              <a:solidFill>
                <a:schemeClr val="bg2"/>
              </a:solidFill>
            </a:endParaRPr>
          </a:p>
          <a:p>
            <a:endParaRPr lang="cs-CZ" dirty="0" smtClean="0">
              <a:solidFill>
                <a:schemeClr val="bg2"/>
              </a:solidFill>
              <a:latin typeface="Arial" charset="0"/>
            </a:endParaRPr>
          </a:p>
          <a:p>
            <a:endParaRPr lang="cs-CZ" dirty="0" smtClean="0">
              <a:solidFill>
                <a:schemeClr val="bg2"/>
              </a:solidFill>
              <a:latin typeface="Arial" charset="0"/>
            </a:endParaRPr>
          </a:p>
        </p:txBody>
      </p:sp>
    </p:spTree>
    <p:extLst>
      <p:ext uri="{BB962C8B-B14F-4D97-AF65-F5344CB8AC3E}">
        <p14:creationId xmlns:p14="http://schemas.microsoft.com/office/powerpoint/2010/main" val="3644078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24617" y="2132856"/>
            <a:ext cx="8064896" cy="3447098"/>
          </a:xfrm>
          <a:prstGeom prst="rect">
            <a:avLst/>
          </a:prstGeom>
          <a:noFill/>
        </p:spPr>
        <p:txBody>
          <a:bodyPr wrap="square" rtlCol="0">
            <a:spAutoFit/>
          </a:bodyPr>
          <a:lstStyle/>
          <a:p>
            <a:pPr marL="285750" lvl="0" indent="-285750">
              <a:buFont typeface="Arial" panose="020B0604020202020204" pitchFamily="34" charset="0"/>
              <a:buChar char="•"/>
            </a:pPr>
            <a:r>
              <a:rPr lang="en-US" sz="2000" dirty="0" smtClean="0">
                <a:solidFill>
                  <a:schemeClr val="bg2"/>
                </a:solidFill>
                <a:latin typeface="+mn-lt"/>
              </a:rPr>
              <a:t>move </a:t>
            </a:r>
            <a:r>
              <a:rPr lang="en-US" sz="2000" dirty="0">
                <a:solidFill>
                  <a:schemeClr val="bg2"/>
                </a:solidFill>
                <a:latin typeface="+mn-lt"/>
              </a:rPr>
              <a:t>completely to the newly lowest areas – can be examined by thumb pressure</a:t>
            </a:r>
            <a:endParaRPr lang="cs-CZ" sz="2000" dirty="0">
              <a:solidFill>
                <a:schemeClr val="bg2"/>
              </a:solidFill>
              <a:latin typeface="+mn-lt"/>
            </a:endParaRPr>
          </a:p>
          <a:p>
            <a:pPr marL="285750" lvl="0" indent="-285750">
              <a:buFont typeface="Arial" panose="020B0604020202020204" pitchFamily="34" charset="0"/>
              <a:buChar char="•"/>
            </a:pPr>
            <a:endParaRPr lang="cs-CZ" sz="2000" dirty="0" smtClean="0">
              <a:solidFill>
                <a:schemeClr val="bg2"/>
              </a:solidFill>
              <a:latin typeface="+mn-lt"/>
            </a:endParaRPr>
          </a:p>
          <a:p>
            <a:pPr marL="285750" lvl="0" indent="-285750">
              <a:buFont typeface="Arial" panose="020B0604020202020204" pitchFamily="34" charset="0"/>
              <a:buChar char="•"/>
            </a:pPr>
            <a:endParaRPr lang="cs-CZ" sz="2000" dirty="0">
              <a:solidFill>
                <a:schemeClr val="bg2"/>
              </a:solidFill>
              <a:latin typeface="+mn-lt"/>
            </a:endParaRPr>
          </a:p>
          <a:p>
            <a:pPr marL="285750" lvl="0" indent="-285750">
              <a:buFont typeface="Arial" panose="020B0604020202020204" pitchFamily="34" charset="0"/>
              <a:buChar char="•"/>
            </a:pPr>
            <a:endParaRPr lang="cs-CZ" sz="2000" dirty="0" smtClean="0">
              <a:solidFill>
                <a:schemeClr val="bg2"/>
              </a:solidFill>
              <a:latin typeface="+mn-lt"/>
            </a:endParaRPr>
          </a:p>
          <a:p>
            <a:pPr marL="285750" lvl="0" indent="-285750">
              <a:buFont typeface="Arial" panose="020B0604020202020204" pitchFamily="34" charset="0"/>
              <a:buChar char="•"/>
            </a:pPr>
            <a:r>
              <a:rPr lang="en-US" sz="2000" dirty="0" smtClean="0">
                <a:solidFill>
                  <a:schemeClr val="bg2"/>
                </a:solidFill>
                <a:latin typeface="+mn-lt"/>
              </a:rPr>
              <a:t>be </a:t>
            </a:r>
            <a:r>
              <a:rPr lang="en-US" sz="2000" dirty="0">
                <a:solidFill>
                  <a:schemeClr val="bg2"/>
                </a:solidFill>
                <a:latin typeface="+mn-lt"/>
              </a:rPr>
              <a:t>partly relocated and partly fixed</a:t>
            </a:r>
            <a:endParaRPr lang="cs-CZ" sz="2000" dirty="0">
              <a:solidFill>
                <a:schemeClr val="bg2"/>
              </a:solidFill>
              <a:latin typeface="+mn-lt"/>
            </a:endParaRPr>
          </a:p>
          <a:p>
            <a:pPr marL="285750" lvl="0" indent="-285750">
              <a:buFont typeface="Arial" panose="020B0604020202020204" pitchFamily="34" charset="0"/>
              <a:buChar char="•"/>
            </a:pPr>
            <a:endParaRPr lang="cs-CZ" sz="2000" dirty="0" smtClean="0">
              <a:solidFill>
                <a:schemeClr val="bg2"/>
              </a:solidFill>
              <a:latin typeface="+mn-lt"/>
            </a:endParaRPr>
          </a:p>
          <a:p>
            <a:pPr marL="285750" lvl="0" indent="-285750">
              <a:buFont typeface="Arial" panose="020B0604020202020204" pitchFamily="34" charset="0"/>
              <a:buChar char="•"/>
            </a:pPr>
            <a:endParaRPr lang="cs-CZ" sz="2000" dirty="0">
              <a:solidFill>
                <a:schemeClr val="bg2"/>
              </a:solidFill>
              <a:latin typeface="+mn-lt"/>
            </a:endParaRPr>
          </a:p>
          <a:p>
            <a:pPr marL="285750" lvl="0" indent="-285750">
              <a:buFont typeface="Arial" panose="020B0604020202020204" pitchFamily="34" charset="0"/>
              <a:buChar char="•"/>
            </a:pPr>
            <a:endParaRPr lang="cs-CZ" sz="2000" dirty="0" smtClean="0">
              <a:solidFill>
                <a:schemeClr val="bg2"/>
              </a:solidFill>
              <a:latin typeface="+mn-lt"/>
            </a:endParaRPr>
          </a:p>
          <a:p>
            <a:pPr marL="285750" lvl="0" indent="-285750">
              <a:buFont typeface="Arial" panose="020B0604020202020204" pitchFamily="34" charset="0"/>
              <a:buChar char="•"/>
            </a:pPr>
            <a:r>
              <a:rPr lang="en-US" sz="2000" dirty="0" smtClean="0">
                <a:solidFill>
                  <a:schemeClr val="bg2"/>
                </a:solidFill>
                <a:latin typeface="+mn-lt"/>
              </a:rPr>
              <a:t>remain </a:t>
            </a:r>
            <a:r>
              <a:rPr lang="en-US" sz="2000" dirty="0">
                <a:solidFill>
                  <a:schemeClr val="bg2"/>
                </a:solidFill>
                <a:latin typeface="+mn-lt"/>
              </a:rPr>
              <a:t>fixed due to staining of the tissues by </a:t>
            </a:r>
            <a:r>
              <a:rPr lang="en-US" sz="2000" dirty="0" err="1">
                <a:solidFill>
                  <a:schemeClr val="bg2"/>
                </a:solidFill>
                <a:latin typeface="+mn-lt"/>
              </a:rPr>
              <a:t>haemolysis</a:t>
            </a:r>
            <a:endParaRPr lang="cs-CZ" sz="2000" dirty="0">
              <a:solidFill>
                <a:schemeClr val="bg2"/>
              </a:solidFill>
              <a:latin typeface="+mn-lt"/>
            </a:endParaRPr>
          </a:p>
          <a:p>
            <a:endParaRPr lang="cs-CZ" dirty="0"/>
          </a:p>
        </p:txBody>
      </p:sp>
      <p:sp>
        <p:nvSpPr>
          <p:cNvPr id="8" name="Rectangle 2"/>
          <p:cNvSpPr txBox="1">
            <a:spLocks/>
          </p:cNvSpPr>
          <p:nvPr/>
        </p:nvSpPr>
        <p:spPr bwMode="auto">
          <a:xfrm>
            <a:off x="457200" y="274638"/>
            <a:ext cx="82296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cs-CZ" sz="2000" dirty="0" err="1">
                <a:solidFill>
                  <a:schemeClr val="bg2"/>
                </a:solidFill>
              </a:rPr>
              <a:t>H</a:t>
            </a:r>
            <a:r>
              <a:rPr lang="cs-CZ" sz="2000" dirty="0" err="1" smtClean="0">
                <a:solidFill>
                  <a:schemeClr val="bg2"/>
                </a:solidFill>
              </a:rPr>
              <a:t>ypostasis</a:t>
            </a:r>
            <a:endParaRPr lang="cs-CZ" sz="2000" dirty="0" smtClean="0">
              <a:solidFill>
                <a:schemeClr val="bg2"/>
              </a:solidFill>
            </a:endParaRPr>
          </a:p>
        </p:txBody>
      </p:sp>
      <p:sp>
        <p:nvSpPr>
          <p:cNvPr id="9" name="TextovéPole 8"/>
          <p:cNvSpPr txBox="1"/>
          <p:nvPr/>
        </p:nvSpPr>
        <p:spPr>
          <a:xfrm>
            <a:off x="323528" y="836712"/>
            <a:ext cx="8363272" cy="1015663"/>
          </a:xfrm>
          <a:prstGeom prst="rect">
            <a:avLst/>
          </a:prstGeom>
          <a:noFill/>
        </p:spPr>
        <p:txBody>
          <a:bodyPr wrap="square" rtlCol="0">
            <a:spAutoFit/>
          </a:bodyPr>
          <a:lstStyle/>
          <a:p>
            <a:r>
              <a:rPr lang="cs-CZ" sz="2000" dirty="0" smtClean="0">
                <a:solidFill>
                  <a:schemeClr val="bg2"/>
                </a:solidFill>
                <a:latin typeface="+mn-lt"/>
              </a:rPr>
              <a:t>O</a:t>
            </a:r>
            <a:r>
              <a:rPr lang="en-US" sz="2000" dirty="0" err="1" smtClean="0">
                <a:solidFill>
                  <a:schemeClr val="bg2"/>
                </a:solidFill>
                <a:latin typeface="+mn-lt"/>
              </a:rPr>
              <a:t>nce</a:t>
            </a:r>
            <a:r>
              <a:rPr lang="en-US" sz="2000" dirty="0" smtClean="0">
                <a:solidFill>
                  <a:schemeClr val="bg2"/>
                </a:solidFill>
                <a:latin typeface="+mn-lt"/>
              </a:rPr>
              <a:t> </a:t>
            </a:r>
            <a:r>
              <a:rPr lang="en-US" sz="2000" dirty="0" err="1">
                <a:solidFill>
                  <a:schemeClr val="bg2"/>
                </a:solidFill>
                <a:latin typeface="+mn-lt"/>
              </a:rPr>
              <a:t>hypostastis</a:t>
            </a:r>
            <a:r>
              <a:rPr lang="en-US" sz="2000" dirty="0">
                <a:solidFill>
                  <a:schemeClr val="bg2"/>
                </a:solidFill>
                <a:latin typeface="+mn-lt"/>
              </a:rPr>
              <a:t> is established, it can undergo subsequent gravitational shift – </a:t>
            </a:r>
            <a:endParaRPr lang="cs-CZ" sz="2000" dirty="0" smtClean="0">
              <a:solidFill>
                <a:schemeClr val="bg2"/>
              </a:solidFill>
              <a:latin typeface="+mn-lt"/>
            </a:endParaRPr>
          </a:p>
          <a:p>
            <a:r>
              <a:rPr lang="en-US" sz="2000" dirty="0" smtClean="0">
                <a:solidFill>
                  <a:schemeClr val="bg2"/>
                </a:solidFill>
                <a:latin typeface="+mn-lt"/>
              </a:rPr>
              <a:t>if </a:t>
            </a:r>
            <a:r>
              <a:rPr lang="en-US" sz="2000" dirty="0">
                <a:solidFill>
                  <a:schemeClr val="bg2"/>
                </a:solidFill>
                <a:latin typeface="+mn-lt"/>
              </a:rPr>
              <a:t>the body is moved into a different posture, the primary hypostasis may either</a:t>
            </a:r>
            <a:r>
              <a:rPr lang="en-US" sz="2000" dirty="0" smtClean="0">
                <a:solidFill>
                  <a:schemeClr val="bg2"/>
                </a:solidFill>
                <a:latin typeface="+mn-lt"/>
              </a:rPr>
              <a:t>:</a:t>
            </a:r>
            <a:endParaRPr lang="cs-CZ" sz="2000" dirty="0">
              <a:solidFill>
                <a:schemeClr val="bg2"/>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562074"/>
          </a:xfrm>
        </p:spPr>
        <p:txBody>
          <a:bodyPr/>
          <a:lstStyle/>
          <a:p>
            <a:r>
              <a:rPr lang="cs-CZ" sz="2000" dirty="0" err="1">
                <a:solidFill>
                  <a:schemeClr val="bg2"/>
                </a:solidFill>
              </a:rPr>
              <a:t>H</a:t>
            </a:r>
            <a:r>
              <a:rPr lang="cs-CZ" sz="2000" dirty="0" err="1" smtClean="0">
                <a:solidFill>
                  <a:schemeClr val="bg2"/>
                </a:solidFill>
              </a:rPr>
              <a:t>ypostasis</a:t>
            </a:r>
            <a:endParaRPr lang="cs-CZ" sz="2000" dirty="0" smtClean="0">
              <a:solidFill>
                <a:schemeClr val="bg2"/>
              </a:solidFill>
            </a:endParaRPr>
          </a:p>
        </p:txBody>
      </p:sp>
      <p:sp>
        <p:nvSpPr>
          <p:cNvPr id="27650" name="Rectangle 3"/>
          <p:cNvSpPr>
            <a:spLocks noGrp="1"/>
          </p:cNvSpPr>
          <p:nvPr>
            <p:ph type="body" idx="1"/>
          </p:nvPr>
        </p:nvSpPr>
        <p:spPr>
          <a:xfrm>
            <a:off x="457200" y="980728"/>
            <a:ext cx="8229600" cy="5145435"/>
          </a:xfrm>
        </p:spPr>
        <p:txBody>
          <a:bodyPr/>
          <a:lstStyle/>
          <a:p>
            <a:r>
              <a:rPr lang="en-US" sz="2000" dirty="0" smtClean="0">
                <a:solidFill>
                  <a:schemeClr val="bg2"/>
                </a:solidFill>
              </a:rPr>
              <a:t>blood </a:t>
            </a:r>
            <a:r>
              <a:rPr lang="en-US" sz="2000" dirty="0">
                <a:solidFill>
                  <a:schemeClr val="bg2"/>
                </a:solidFill>
              </a:rPr>
              <a:t>also settles in </a:t>
            </a:r>
            <a:r>
              <a:rPr lang="cs-CZ" sz="2000" dirty="0" err="1" smtClean="0">
                <a:solidFill>
                  <a:schemeClr val="bg2"/>
                </a:solidFill>
              </a:rPr>
              <a:t>the</a:t>
            </a:r>
            <a:r>
              <a:rPr lang="cs-CZ" sz="2000" dirty="0" smtClean="0">
                <a:solidFill>
                  <a:schemeClr val="bg2"/>
                </a:solidFill>
              </a:rPr>
              <a:t> </a:t>
            </a:r>
            <a:r>
              <a:rPr lang="en-US" sz="2000" dirty="0" smtClean="0">
                <a:solidFill>
                  <a:schemeClr val="bg2"/>
                </a:solidFill>
              </a:rPr>
              <a:t>internal </a:t>
            </a:r>
            <a:r>
              <a:rPr lang="en-US" sz="2000" dirty="0">
                <a:solidFill>
                  <a:schemeClr val="bg2"/>
                </a:solidFill>
              </a:rPr>
              <a:t>tissues and </a:t>
            </a:r>
            <a:r>
              <a:rPr lang="en-US" sz="2000" dirty="0" smtClean="0">
                <a:solidFill>
                  <a:schemeClr val="bg2"/>
                </a:solidFill>
              </a:rPr>
              <a:t>organs</a:t>
            </a:r>
            <a:endParaRPr lang="cs-CZ" sz="2000" dirty="0" smtClean="0">
              <a:solidFill>
                <a:schemeClr val="bg2"/>
              </a:solidFill>
            </a:endParaRPr>
          </a:p>
          <a:p>
            <a:endParaRPr lang="cs-CZ" sz="2000" dirty="0" smtClean="0">
              <a:solidFill>
                <a:schemeClr val="bg2"/>
              </a:solidFill>
            </a:endParaRPr>
          </a:p>
          <a:p>
            <a:r>
              <a:rPr lang="en-US" sz="2000" dirty="0">
                <a:solidFill>
                  <a:schemeClr val="bg2"/>
                </a:solidFill>
              </a:rPr>
              <a:t>differentiation between hypostasis and bruising – the classic test is to incise the suspect area to see if the underlying blood is intravascular (hypostasis) or infiltrating the tissues outside the vessels (contusion), histological examination may be necessary</a:t>
            </a:r>
            <a:endParaRPr lang="cs-CZ" sz="2000" dirty="0">
              <a:solidFill>
                <a:schemeClr val="bg2"/>
              </a:solidFill>
            </a:endParaRPr>
          </a:p>
          <a:p>
            <a:endParaRPr lang="cs-CZ" sz="1800" dirty="0" smtClean="0">
              <a:solidFill>
                <a:schemeClr val="bg2"/>
              </a:solidFill>
            </a:endParaRPr>
          </a:p>
          <a:p>
            <a:endParaRPr lang="cs-CZ" sz="1800" dirty="0">
              <a:solidFill>
                <a:schemeClr val="bg2"/>
              </a:solidFill>
            </a:endParaRPr>
          </a:p>
          <a:p>
            <a:endParaRPr lang="cs-CZ" dirty="0" smtClean="0">
              <a:solidFill>
                <a:schemeClr val="bg2"/>
              </a:solidFill>
              <a:latin typeface="Arial" charset="0"/>
            </a:endParaRPr>
          </a:p>
          <a:p>
            <a:endParaRPr lang="cs-CZ" dirty="0" smtClean="0">
              <a:solidFill>
                <a:schemeClr val="bg2"/>
              </a:solidFill>
              <a:latin typeface="Arial" charset="0"/>
            </a:endParaRPr>
          </a:p>
        </p:txBody>
      </p:sp>
    </p:spTree>
    <p:extLst>
      <p:ext uri="{BB962C8B-B14F-4D97-AF65-F5344CB8AC3E}">
        <p14:creationId xmlns:p14="http://schemas.microsoft.com/office/powerpoint/2010/main" val="275413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264696"/>
          </a:xfrm>
        </p:spPr>
        <p:txBody>
          <a:bodyPr/>
          <a:lstStyle/>
          <a:p>
            <a:pPr marL="0" indent="0" algn="ctr">
              <a:buNone/>
            </a:pPr>
            <a:r>
              <a:rPr lang="cs-CZ" sz="2000" b="1" u="sng" dirty="0" err="1" smtClean="0">
                <a:solidFill>
                  <a:schemeClr val="bg1">
                    <a:lumMod val="95000"/>
                  </a:schemeClr>
                </a:solidFill>
              </a:rPr>
              <a:t>Desiccation</a:t>
            </a:r>
            <a:endParaRPr lang="cs-CZ" sz="2000" b="1" u="sng" dirty="0" smtClean="0">
              <a:solidFill>
                <a:schemeClr val="bg1">
                  <a:lumMod val="95000"/>
                </a:schemeClr>
              </a:solidFill>
            </a:endParaRPr>
          </a:p>
          <a:p>
            <a:pPr marL="0" indent="0" algn="ctr">
              <a:buNone/>
            </a:pPr>
            <a:endParaRPr lang="cs-CZ" sz="2000" dirty="0" smtClean="0">
              <a:solidFill>
                <a:schemeClr val="bg1">
                  <a:lumMod val="95000"/>
                </a:schemeClr>
              </a:solidFill>
            </a:endParaRPr>
          </a:p>
          <a:p>
            <a:r>
              <a:rPr lang="cs-CZ" sz="2000" dirty="0" err="1">
                <a:solidFill>
                  <a:schemeClr val="bg2"/>
                </a:solidFill>
              </a:rPr>
              <a:t>caused</a:t>
            </a:r>
            <a:r>
              <a:rPr lang="cs-CZ" sz="2000" dirty="0">
                <a:solidFill>
                  <a:schemeClr val="bg2"/>
                </a:solidFill>
              </a:rPr>
              <a:t> by </a:t>
            </a:r>
            <a:r>
              <a:rPr lang="cs-CZ" sz="2000" dirty="0" err="1">
                <a:solidFill>
                  <a:schemeClr val="bg2"/>
                </a:solidFill>
              </a:rPr>
              <a:t>evaporation</a:t>
            </a:r>
            <a:r>
              <a:rPr lang="cs-CZ" sz="2000" dirty="0">
                <a:solidFill>
                  <a:schemeClr val="bg2"/>
                </a:solidFill>
              </a:rPr>
              <a:t> </a:t>
            </a:r>
            <a:r>
              <a:rPr lang="cs-CZ" sz="2000" dirty="0" err="1">
                <a:solidFill>
                  <a:schemeClr val="bg2"/>
                </a:solidFill>
              </a:rPr>
              <a:t>of</a:t>
            </a:r>
            <a:r>
              <a:rPr lang="cs-CZ" sz="2000" dirty="0">
                <a:solidFill>
                  <a:schemeClr val="bg2"/>
                </a:solidFill>
              </a:rPr>
              <a:t> </a:t>
            </a:r>
            <a:r>
              <a:rPr lang="cs-CZ" sz="2000" dirty="0" err="1">
                <a:solidFill>
                  <a:schemeClr val="bg2"/>
                </a:solidFill>
              </a:rPr>
              <a:t>fluids</a:t>
            </a:r>
            <a:r>
              <a:rPr lang="cs-CZ" sz="2000" dirty="0">
                <a:solidFill>
                  <a:schemeClr val="bg2"/>
                </a:solidFill>
              </a:rPr>
              <a:t> </a:t>
            </a:r>
            <a:r>
              <a:rPr lang="en-US" sz="2000" dirty="0">
                <a:solidFill>
                  <a:schemeClr val="bg2"/>
                </a:solidFill>
              </a:rPr>
              <a:t>from</a:t>
            </a:r>
            <a:r>
              <a:rPr lang="cs-CZ" sz="2000" dirty="0">
                <a:solidFill>
                  <a:schemeClr val="bg2"/>
                </a:solidFill>
              </a:rPr>
              <a:t> </a:t>
            </a:r>
            <a:r>
              <a:rPr lang="cs-CZ" sz="2000" dirty="0" err="1">
                <a:solidFill>
                  <a:schemeClr val="bg2"/>
                </a:solidFill>
              </a:rPr>
              <a:t>the</a:t>
            </a:r>
            <a:r>
              <a:rPr lang="cs-CZ" sz="2000" dirty="0">
                <a:solidFill>
                  <a:schemeClr val="bg2"/>
                </a:solidFill>
              </a:rPr>
              <a:t> body</a:t>
            </a:r>
            <a:r>
              <a:rPr lang="en-US" sz="2000" dirty="0">
                <a:solidFill>
                  <a:schemeClr val="bg2"/>
                </a:solidFill>
              </a:rPr>
              <a:t>’s naturally wet </a:t>
            </a:r>
            <a:r>
              <a:rPr lang="cs-CZ" sz="2000" dirty="0" err="1">
                <a:solidFill>
                  <a:schemeClr val="bg2"/>
                </a:solidFill>
              </a:rPr>
              <a:t>regions</a:t>
            </a:r>
            <a:r>
              <a:rPr lang="cs-CZ" sz="2000" dirty="0">
                <a:solidFill>
                  <a:schemeClr val="bg2"/>
                </a:solidFill>
              </a:rPr>
              <a:t> (</a:t>
            </a:r>
            <a:r>
              <a:rPr lang="cs-CZ" sz="2000" dirty="0" err="1">
                <a:solidFill>
                  <a:schemeClr val="bg2"/>
                </a:solidFill>
              </a:rPr>
              <a:t>eyes</a:t>
            </a:r>
            <a:r>
              <a:rPr lang="cs-CZ" sz="2000" dirty="0">
                <a:solidFill>
                  <a:schemeClr val="bg2"/>
                </a:solidFill>
              </a:rPr>
              <a:t>, </a:t>
            </a:r>
            <a:r>
              <a:rPr lang="cs-CZ" sz="2000" dirty="0" err="1">
                <a:solidFill>
                  <a:schemeClr val="bg2"/>
                </a:solidFill>
              </a:rPr>
              <a:t>lips</a:t>
            </a:r>
            <a:r>
              <a:rPr lang="cs-CZ" sz="2000" dirty="0">
                <a:solidFill>
                  <a:schemeClr val="bg2"/>
                </a:solidFill>
              </a:rPr>
              <a:t>, </a:t>
            </a:r>
            <a:r>
              <a:rPr lang="cs-CZ" sz="2000" dirty="0" err="1">
                <a:solidFill>
                  <a:schemeClr val="bg2"/>
                </a:solidFill>
              </a:rPr>
              <a:t>genitals</a:t>
            </a:r>
            <a:r>
              <a:rPr lang="cs-CZ" sz="2000" dirty="0">
                <a:solidFill>
                  <a:schemeClr val="bg2"/>
                </a:solidFill>
              </a:rPr>
              <a:t>) </a:t>
            </a:r>
            <a:r>
              <a:rPr lang="cs-CZ" sz="2000" dirty="0" err="1">
                <a:solidFill>
                  <a:schemeClr val="bg2"/>
                </a:solidFill>
              </a:rPr>
              <a:t>or</a:t>
            </a:r>
            <a:r>
              <a:rPr lang="cs-CZ" sz="2000" dirty="0">
                <a:solidFill>
                  <a:schemeClr val="bg2"/>
                </a:solidFill>
              </a:rPr>
              <a:t> </a:t>
            </a:r>
            <a:r>
              <a:rPr lang="cs-CZ" sz="2000" dirty="0" err="1" smtClean="0">
                <a:solidFill>
                  <a:schemeClr val="bg2"/>
                </a:solidFill>
              </a:rPr>
              <a:t>wounds</a:t>
            </a:r>
            <a:endParaRPr lang="cs-CZ" sz="2000" dirty="0" smtClean="0">
              <a:solidFill>
                <a:schemeClr val="bg2"/>
              </a:solidFill>
            </a:endParaRPr>
          </a:p>
          <a:p>
            <a:pPr marL="0" indent="0">
              <a:buNone/>
            </a:pPr>
            <a:endParaRPr lang="cs-CZ" sz="2000" dirty="0" smtClean="0">
              <a:solidFill>
                <a:schemeClr val="bg2"/>
              </a:solidFill>
            </a:endParaRPr>
          </a:p>
          <a:p>
            <a:pPr marL="0" indent="0" algn="ctr">
              <a:buNone/>
            </a:pPr>
            <a:r>
              <a:rPr lang="cs-CZ" sz="2000" b="1" u="sng" dirty="0" err="1" smtClean="0">
                <a:solidFill>
                  <a:schemeClr val="bg2"/>
                </a:solidFill>
              </a:rPr>
              <a:t>Autolysis</a:t>
            </a:r>
            <a:endParaRPr lang="cs-CZ" sz="2000" b="1" u="sng" dirty="0" smtClean="0">
              <a:solidFill>
                <a:schemeClr val="bg2"/>
              </a:solidFill>
            </a:endParaRPr>
          </a:p>
          <a:p>
            <a:pPr marL="0" indent="0" algn="ctr">
              <a:buNone/>
            </a:pPr>
            <a:endParaRPr lang="cs-CZ" sz="2000" dirty="0" smtClean="0">
              <a:solidFill>
                <a:schemeClr val="bg2"/>
              </a:solidFill>
            </a:endParaRPr>
          </a:p>
          <a:p>
            <a:pPr marL="285750" indent="-285750">
              <a:buFont typeface="Arial" panose="020B0604020202020204" pitchFamily="34" charset="0"/>
              <a:buChar char="•"/>
            </a:pPr>
            <a:r>
              <a:rPr lang="cs-CZ" sz="2000" dirty="0" err="1">
                <a:solidFill>
                  <a:schemeClr val="bg2"/>
                </a:solidFill>
              </a:rPr>
              <a:t>cellular</a:t>
            </a:r>
            <a:r>
              <a:rPr lang="cs-CZ" sz="2000" dirty="0">
                <a:solidFill>
                  <a:schemeClr val="bg2"/>
                </a:solidFill>
              </a:rPr>
              <a:t> </a:t>
            </a:r>
            <a:r>
              <a:rPr lang="cs-CZ" sz="2000" dirty="0" err="1">
                <a:solidFill>
                  <a:schemeClr val="bg2"/>
                </a:solidFill>
              </a:rPr>
              <a:t>lysozomes</a:t>
            </a:r>
            <a:r>
              <a:rPr lang="cs-CZ" sz="2000" dirty="0">
                <a:solidFill>
                  <a:schemeClr val="bg2"/>
                </a:solidFill>
              </a:rPr>
              <a:t> </a:t>
            </a:r>
            <a:r>
              <a:rPr lang="cs-CZ" sz="2000" dirty="0" err="1">
                <a:solidFill>
                  <a:schemeClr val="bg2"/>
                </a:solidFill>
              </a:rPr>
              <a:t>disintegrate</a:t>
            </a:r>
            <a:r>
              <a:rPr lang="cs-CZ" sz="2000" dirty="0">
                <a:solidFill>
                  <a:schemeClr val="bg2"/>
                </a:solidFill>
              </a:rPr>
              <a:t> and </a:t>
            </a:r>
            <a:r>
              <a:rPr lang="cs-CZ" sz="2000" dirty="0" err="1">
                <a:solidFill>
                  <a:schemeClr val="bg2"/>
                </a:solidFill>
              </a:rPr>
              <a:t>hydrolases</a:t>
            </a:r>
            <a:r>
              <a:rPr lang="cs-CZ" sz="2000" dirty="0">
                <a:solidFill>
                  <a:schemeClr val="bg2"/>
                </a:solidFill>
              </a:rPr>
              <a:t> are </a:t>
            </a:r>
            <a:r>
              <a:rPr lang="cs-CZ" sz="2000" dirty="0" err="1">
                <a:solidFill>
                  <a:schemeClr val="bg2"/>
                </a:solidFill>
              </a:rPr>
              <a:t>released</a:t>
            </a:r>
            <a:r>
              <a:rPr lang="cs-CZ" sz="2000" dirty="0">
                <a:solidFill>
                  <a:schemeClr val="bg2"/>
                </a:solidFill>
              </a:rPr>
              <a:t>, </a:t>
            </a:r>
            <a:r>
              <a:rPr lang="cs-CZ" sz="2000" dirty="0" err="1">
                <a:solidFill>
                  <a:schemeClr val="bg2"/>
                </a:solidFill>
              </a:rPr>
              <a:t>which</a:t>
            </a:r>
            <a:r>
              <a:rPr lang="cs-CZ" sz="2000" dirty="0">
                <a:solidFill>
                  <a:schemeClr val="bg2"/>
                </a:solidFill>
              </a:rPr>
              <a:t> </a:t>
            </a:r>
            <a:r>
              <a:rPr lang="cs-CZ" sz="2000" dirty="0" err="1">
                <a:solidFill>
                  <a:schemeClr val="bg2"/>
                </a:solidFill>
              </a:rPr>
              <a:t>break</a:t>
            </a:r>
            <a:r>
              <a:rPr lang="cs-CZ" sz="2000" dirty="0">
                <a:solidFill>
                  <a:schemeClr val="bg2"/>
                </a:solidFill>
              </a:rPr>
              <a:t> </a:t>
            </a:r>
            <a:r>
              <a:rPr lang="cs-CZ" sz="2000" dirty="0" err="1">
                <a:solidFill>
                  <a:schemeClr val="bg2"/>
                </a:solidFill>
              </a:rPr>
              <a:t>down</a:t>
            </a:r>
            <a:r>
              <a:rPr lang="cs-CZ" sz="2000" dirty="0">
                <a:solidFill>
                  <a:schemeClr val="bg2"/>
                </a:solidFill>
              </a:rPr>
              <a:t> </a:t>
            </a:r>
            <a:r>
              <a:rPr lang="cs-CZ" sz="2000" dirty="0" err="1">
                <a:solidFill>
                  <a:schemeClr val="bg2"/>
                </a:solidFill>
              </a:rPr>
              <a:t>cells</a:t>
            </a:r>
            <a:r>
              <a:rPr lang="cs-CZ" sz="2000" dirty="0">
                <a:solidFill>
                  <a:schemeClr val="bg2"/>
                </a:solidFill>
              </a:rPr>
              <a:t> and </a:t>
            </a:r>
            <a:r>
              <a:rPr lang="cs-CZ" sz="2000" dirty="0" err="1">
                <a:solidFill>
                  <a:schemeClr val="bg2"/>
                </a:solidFill>
              </a:rPr>
              <a:t>cellular</a:t>
            </a:r>
            <a:r>
              <a:rPr lang="cs-CZ" sz="2000" dirty="0">
                <a:solidFill>
                  <a:schemeClr val="bg2"/>
                </a:solidFill>
              </a:rPr>
              <a:t> </a:t>
            </a:r>
            <a:r>
              <a:rPr lang="cs-CZ" sz="2000" dirty="0" err="1">
                <a:solidFill>
                  <a:schemeClr val="bg2"/>
                </a:solidFill>
              </a:rPr>
              <a:t>membranes</a:t>
            </a:r>
            <a:endParaRPr lang="cs-CZ" sz="2000" dirty="0">
              <a:solidFill>
                <a:schemeClr val="bg2"/>
              </a:solidFill>
            </a:endParaRPr>
          </a:p>
          <a:p>
            <a:pPr marL="285750" indent="-285750">
              <a:buFont typeface="Arial" panose="020B0604020202020204" pitchFamily="34" charset="0"/>
              <a:buChar char="•"/>
            </a:pPr>
            <a:r>
              <a:rPr lang="cs-CZ" sz="2000" dirty="0" err="1" smtClean="0">
                <a:solidFill>
                  <a:schemeClr val="bg2"/>
                </a:solidFill>
              </a:rPr>
              <a:t>starts</a:t>
            </a:r>
            <a:r>
              <a:rPr lang="cs-CZ" sz="2000" dirty="0" smtClean="0">
                <a:solidFill>
                  <a:schemeClr val="bg2"/>
                </a:solidFill>
              </a:rPr>
              <a:t> </a:t>
            </a:r>
            <a:r>
              <a:rPr lang="cs-CZ" sz="2000" dirty="0">
                <a:solidFill>
                  <a:schemeClr val="bg2"/>
                </a:solidFill>
              </a:rPr>
              <a:t>in </a:t>
            </a:r>
            <a:r>
              <a:rPr lang="cs-CZ" sz="2000" dirty="0" err="1">
                <a:solidFill>
                  <a:schemeClr val="bg2"/>
                </a:solidFill>
              </a:rPr>
              <a:t>pancreas</a:t>
            </a:r>
            <a:r>
              <a:rPr lang="cs-CZ" sz="2000" dirty="0">
                <a:solidFill>
                  <a:schemeClr val="bg2"/>
                </a:solidFill>
              </a:rPr>
              <a:t>, </a:t>
            </a:r>
            <a:r>
              <a:rPr lang="cs-CZ" sz="2000" dirty="0" err="1">
                <a:solidFill>
                  <a:schemeClr val="bg2"/>
                </a:solidFill>
              </a:rPr>
              <a:t>stomach</a:t>
            </a:r>
            <a:r>
              <a:rPr lang="cs-CZ" sz="2000" dirty="0">
                <a:solidFill>
                  <a:schemeClr val="bg2"/>
                </a:solidFill>
              </a:rPr>
              <a:t> </a:t>
            </a:r>
            <a:r>
              <a:rPr lang="cs-CZ" sz="2000" dirty="0" err="1" smtClean="0">
                <a:solidFill>
                  <a:schemeClr val="bg2"/>
                </a:solidFill>
              </a:rPr>
              <a:t>mucosa</a:t>
            </a:r>
            <a:endParaRPr lang="cs-CZ" sz="2000" dirty="0" smtClean="0">
              <a:solidFill>
                <a:schemeClr val="bg2"/>
              </a:solidFill>
            </a:endParaRPr>
          </a:p>
          <a:p>
            <a:pPr marL="0" indent="0">
              <a:buNone/>
            </a:pPr>
            <a:endParaRPr lang="cs-CZ" sz="2000" b="1" u="sng" dirty="0" smtClean="0">
              <a:solidFill>
                <a:schemeClr val="bg2"/>
              </a:solidFill>
            </a:endParaRPr>
          </a:p>
          <a:p>
            <a:pPr marL="0" indent="0" algn="ctr">
              <a:buNone/>
            </a:pPr>
            <a:r>
              <a:rPr lang="cs-CZ" sz="2000" b="1" u="sng" dirty="0" err="1" smtClean="0">
                <a:solidFill>
                  <a:schemeClr val="bg2"/>
                </a:solidFill>
              </a:rPr>
              <a:t>Diffusion</a:t>
            </a:r>
            <a:r>
              <a:rPr lang="cs-CZ" sz="2000" b="1" u="sng" dirty="0" smtClean="0">
                <a:solidFill>
                  <a:schemeClr val="bg2"/>
                </a:solidFill>
              </a:rPr>
              <a:t> </a:t>
            </a:r>
            <a:r>
              <a:rPr lang="cs-CZ" sz="2000" b="1" u="sng" dirty="0" err="1">
                <a:solidFill>
                  <a:schemeClr val="bg2"/>
                </a:solidFill>
              </a:rPr>
              <a:t>of</a:t>
            </a:r>
            <a:r>
              <a:rPr lang="cs-CZ" sz="2000" b="1" u="sng" dirty="0">
                <a:solidFill>
                  <a:schemeClr val="bg2"/>
                </a:solidFill>
              </a:rPr>
              <a:t> </a:t>
            </a:r>
            <a:r>
              <a:rPr lang="cs-CZ" sz="2000" b="1" u="sng" dirty="0" err="1">
                <a:solidFill>
                  <a:schemeClr val="bg2"/>
                </a:solidFill>
              </a:rPr>
              <a:t>liquids</a:t>
            </a:r>
            <a:r>
              <a:rPr lang="cs-CZ" sz="2000" b="1" u="sng" dirty="0">
                <a:solidFill>
                  <a:schemeClr val="bg2"/>
                </a:solidFill>
              </a:rPr>
              <a:t> and </a:t>
            </a:r>
            <a:r>
              <a:rPr lang="cs-CZ" sz="2000" b="1" u="sng" dirty="0" err="1" smtClean="0">
                <a:solidFill>
                  <a:schemeClr val="bg2"/>
                </a:solidFill>
              </a:rPr>
              <a:t>gases</a:t>
            </a:r>
            <a:endParaRPr lang="cs-CZ" sz="2000" b="1" u="sng" dirty="0" smtClean="0">
              <a:solidFill>
                <a:schemeClr val="bg2"/>
              </a:solidFill>
            </a:endParaRPr>
          </a:p>
          <a:p>
            <a:pPr marL="0" indent="0" algn="ctr">
              <a:buNone/>
            </a:pPr>
            <a:endParaRPr lang="cs-CZ" sz="2000" dirty="0" smtClean="0">
              <a:solidFill>
                <a:schemeClr val="bg2"/>
              </a:solidFill>
            </a:endParaRPr>
          </a:p>
          <a:p>
            <a:pPr marL="285750" indent="-285750">
              <a:buFont typeface="Arial" panose="020B0604020202020204" pitchFamily="34" charset="0"/>
              <a:buChar char="•"/>
            </a:pPr>
            <a:r>
              <a:rPr lang="cs-CZ" sz="2000" dirty="0" err="1">
                <a:solidFill>
                  <a:schemeClr val="bg2"/>
                </a:solidFill>
              </a:rPr>
              <a:t>result</a:t>
            </a:r>
            <a:r>
              <a:rPr lang="cs-CZ" sz="2000" dirty="0">
                <a:solidFill>
                  <a:schemeClr val="bg2"/>
                </a:solidFill>
              </a:rPr>
              <a:t> </a:t>
            </a:r>
            <a:r>
              <a:rPr lang="cs-CZ" sz="2000" dirty="0" err="1">
                <a:solidFill>
                  <a:schemeClr val="bg2"/>
                </a:solidFill>
              </a:rPr>
              <a:t>of</a:t>
            </a:r>
            <a:r>
              <a:rPr lang="cs-CZ" sz="2000" dirty="0">
                <a:solidFill>
                  <a:schemeClr val="bg2"/>
                </a:solidFill>
              </a:rPr>
              <a:t> </a:t>
            </a:r>
            <a:r>
              <a:rPr lang="cs-CZ" sz="2000" dirty="0" err="1" smtClean="0">
                <a:solidFill>
                  <a:schemeClr val="bg2"/>
                </a:solidFill>
              </a:rPr>
              <a:t>autolysis</a:t>
            </a:r>
            <a:endParaRPr lang="cs-CZ" sz="2000" dirty="0">
              <a:solidFill>
                <a:schemeClr val="bg2"/>
              </a:solidFill>
            </a:endParaRPr>
          </a:p>
          <a:p>
            <a:pPr marL="285750" indent="-285750">
              <a:buFont typeface="Arial" panose="020B0604020202020204" pitchFamily="34" charset="0"/>
              <a:buChar char="•"/>
            </a:pPr>
            <a:r>
              <a:rPr lang="cs-CZ" sz="2000" dirty="0">
                <a:solidFill>
                  <a:schemeClr val="bg2"/>
                </a:solidFill>
              </a:rPr>
              <a:t>natural </a:t>
            </a:r>
            <a:r>
              <a:rPr lang="cs-CZ" sz="2000" dirty="0" err="1">
                <a:solidFill>
                  <a:schemeClr val="bg2"/>
                </a:solidFill>
              </a:rPr>
              <a:t>barriers</a:t>
            </a:r>
            <a:r>
              <a:rPr lang="cs-CZ" sz="2000" dirty="0">
                <a:solidFill>
                  <a:schemeClr val="bg2"/>
                </a:solidFill>
              </a:rPr>
              <a:t> do not </a:t>
            </a:r>
            <a:r>
              <a:rPr lang="cs-CZ" sz="2000" dirty="0" err="1">
                <a:solidFill>
                  <a:schemeClr val="bg2"/>
                </a:solidFill>
              </a:rPr>
              <a:t>function</a:t>
            </a:r>
            <a:r>
              <a:rPr lang="cs-CZ" sz="2000" dirty="0">
                <a:solidFill>
                  <a:schemeClr val="bg2"/>
                </a:solidFill>
              </a:rPr>
              <a:t> </a:t>
            </a:r>
            <a:r>
              <a:rPr lang="cs-CZ" sz="2000" dirty="0" err="1">
                <a:solidFill>
                  <a:schemeClr val="bg2"/>
                </a:solidFill>
              </a:rPr>
              <a:t>anymore</a:t>
            </a:r>
            <a:r>
              <a:rPr lang="cs-CZ" sz="2000" dirty="0">
                <a:solidFill>
                  <a:schemeClr val="bg2"/>
                </a:solidFill>
              </a:rPr>
              <a:t> and </a:t>
            </a:r>
            <a:r>
              <a:rPr lang="cs-CZ" sz="2000" dirty="0" err="1">
                <a:solidFill>
                  <a:schemeClr val="bg2"/>
                </a:solidFill>
              </a:rPr>
              <a:t>liquids</a:t>
            </a:r>
            <a:r>
              <a:rPr lang="cs-CZ" sz="2000" dirty="0">
                <a:solidFill>
                  <a:schemeClr val="bg2"/>
                </a:solidFill>
              </a:rPr>
              <a:t> and </a:t>
            </a:r>
            <a:r>
              <a:rPr lang="cs-CZ" sz="2000" dirty="0" err="1">
                <a:solidFill>
                  <a:schemeClr val="bg2"/>
                </a:solidFill>
              </a:rPr>
              <a:t>gases</a:t>
            </a:r>
            <a:r>
              <a:rPr lang="cs-CZ" sz="2000" dirty="0">
                <a:solidFill>
                  <a:schemeClr val="bg2"/>
                </a:solidFill>
              </a:rPr>
              <a:t> </a:t>
            </a:r>
            <a:r>
              <a:rPr lang="cs-CZ" sz="2000" dirty="0" err="1">
                <a:solidFill>
                  <a:schemeClr val="bg2"/>
                </a:solidFill>
              </a:rPr>
              <a:t>spread</a:t>
            </a:r>
            <a:r>
              <a:rPr lang="cs-CZ" sz="2000" dirty="0">
                <a:solidFill>
                  <a:schemeClr val="bg2"/>
                </a:solidFill>
              </a:rPr>
              <a:t> </a:t>
            </a:r>
            <a:r>
              <a:rPr lang="cs-CZ" sz="2000" dirty="0" err="1">
                <a:solidFill>
                  <a:schemeClr val="bg2"/>
                </a:solidFill>
              </a:rPr>
              <a:t>freely</a:t>
            </a:r>
            <a:r>
              <a:rPr lang="cs-CZ" sz="2000" dirty="0">
                <a:solidFill>
                  <a:schemeClr val="bg2"/>
                </a:solidFill>
              </a:rPr>
              <a:t> </a:t>
            </a:r>
            <a:r>
              <a:rPr lang="cs-CZ" sz="2000" dirty="0" err="1">
                <a:solidFill>
                  <a:schemeClr val="bg2"/>
                </a:solidFill>
              </a:rPr>
              <a:t>though</a:t>
            </a:r>
            <a:r>
              <a:rPr lang="cs-CZ" sz="2000" dirty="0">
                <a:solidFill>
                  <a:schemeClr val="bg2"/>
                </a:solidFill>
              </a:rPr>
              <a:t> </a:t>
            </a:r>
            <a:r>
              <a:rPr lang="cs-CZ" sz="2000" dirty="0" err="1">
                <a:solidFill>
                  <a:schemeClr val="bg2"/>
                </a:solidFill>
              </a:rPr>
              <a:t>the</a:t>
            </a:r>
            <a:r>
              <a:rPr lang="cs-CZ" sz="2000" dirty="0">
                <a:solidFill>
                  <a:schemeClr val="bg2"/>
                </a:solidFill>
              </a:rPr>
              <a:t> </a:t>
            </a:r>
            <a:r>
              <a:rPr lang="cs-CZ" sz="2000" dirty="0" err="1" smtClean="0">
                <a:solidFill>
                  <a:schemeClr val="bg2"/>
                </a:solidFill>
              </a:rPr>
              <a:t>tissues</a:t>
            </a:r>
            <a:endParaRPr lang="cs-CZ" sz="2000" dirty="0">
              <a:solidFill>
                <a:schemeClr val="bg2"/>
              </a:solidFill>
            </a:endParaRPr>
          </a:p>
        </p:txBody>
      </p:sp>
    </p:spTree>
    <p:extLst>
      <p:ext uri="{BB962C8B-B14F-4D97-AF65-F5344CB8AC3E}">
        <p14:creationId xmlns:p14="http://schemas.microsoft.com/office/powerpoint/2010/main" val="30835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2000" b="1" u="sng" dirty="0" err="1" smtClean="0">
                <a:solidFill>
                  <a:schemeClr val="bg2"/>
                </a:solidFill>
              </a:rPr>
              <a:t>Rigor</a:t>
            </a:r>
            <a:r>
              <a:rPr lang="cs-CZ" sz="2000" b="1" u="sng" dirty="0" smtClean="0">
                <a:solidFill>
                  <a:schemeClr val="bg2"/>
                </a:solidFill>
              </a:rPr>
              <a:t> </a:t>
            </a:r>
            <a:r>
              <a:rPr lang="cs-CZ" sz="2000" b="1" u="sng" dirty="0" err="1" smtClean="0">
                <a:solidFill>
                  <a:schemeClr val="bg2"/>
                </a:solidFill>
              </a:rPr>
              <a:t>mortis</a:t>
            </a:r>
            <a:endParaRPr lang="cs-CZ" sz="2000" b="1" u="sng" dirty="0">
              <a:solidFill>
                <a:schemeClr val="bg2"/>
              </a:solidFill>
            </a:endParaRPr>
          </a:p>
        </p:txBody>
      </p:sp>
      <p:sp>
        <p:nvSpPr>
          <p:cNvPr id="3" name="Zástupný symbol pro obsah 2"/>
          <p:cNvSpPr>
            <a:spLocks noGrp="1"/>
          </p:cNvSpPr>
          <p:nvPr>
            <p:ph idx="1"/>
          </p:nvPr>
        </p:nvSpPr>
        <p:spPr>
          <a:xfrm>
            <a:off x="457200" y="980728"/>
            <a:ext cx="8229600" cy="5688632"/>
          </a:xfrm>
        </p:spPr>
        <p:txBody>
          <a:bodyPr/>
          <a:lstStyle/>
          <a:p>
            <a:r>
              <a:rPr lang="en-US" sz="1700" dirty="0">
                <a:solidFill>
                  <a:schemeClr val="bg2"/>
                </a:solidFill>
              </a:rPr>
              <a:t>immediately after death there is general muscular flaccidity, usually followed by a period of partial or total rigidity, which in turn passes off as the signs of decomposition appear</a:t>
            </a:r>
            <a:endParaRPr lang="cs-CZ" sz="1700" dirty="0">
              <a:solidFill>
                <a:schemeClr val="bg2"/>
              </a:solidFill>
            </a:endParaRPr>
          </a:p>
          <a:p>
            <a:r>
              <a:rPr lang="en-US" sz="1700" dirty="0">
                <a:solidFill>
                  <a:schemeClr val="bg2"/>
                </a:solidFill>
              </a:rPr>
              <a:t>rigor is initiated when the ATP concentration falls to 85 % of normal</a:t>
            </a:r>
            <a:endParaRPr lang="cs-CZ" sz="1700" dirty="0">
              <a:solidFill>
                <a:schemeClr val="bg2"/>
              </a:solidFill>
            </a:endParaRPr>
          </a:p>
          <a:p>
            <a:pPr lvl="0"/>
            <a:endParaRPr lang="cs-CZ" sz="1700" dirty="0" smtClean="0">
              <a:solidFill>
                <a:schemeClr val="bg2"/>
              </a:solidFill>
            </a:endParaRPr>
          </a:p>
          <a:p>
            <a:pPr lvl="0"/>
            <a:r>
              <a:rPr lang="en-US" sz="1700" dirty="0" smtClean="0">
                <a:solidFill>
                  <a:schemeClr val="bg2"/>
                </a:solidFill>
              </a:rPr>
              <a:t>stiffness </a:t>
            </a:r>
            <a:r>
              <a:rPr lang="en-US" sz="1700" dirty="0">
                <a:solidFill>
                  <a:schemeClr val="bg2"/>
                </a:solidFill>
              </a:rPr>
              <a:t>may </a:t>
            </a:r>
            <a:r>
              <a:rPr lang="cs-CZ" sz="1700" dirty="0" smtClean="0">
                <a:solidFill>
                  <a:schemeClr val="bg2"/>
                </a:solidFill>
              </a:rPr>
              <a:t>start </a:t>
            </a:r>
            <a:r>
              <a:rPr lang="en-US" sz="1700" dirty="0" smtClean="0">
                <a:solidFill>
                  <a:schemeClr val="bg2"/>
                </a:solidFill>
              </a:rPr>
              <a:t>develop</a:t>
            </a:r>
            <a:r>
              <a:rPr lang="cs-CZ" sz="1700" dirty="0" err="1" smtClean="0">
                <a:solidFill>
                  <a:schemeClr val="bg2"/>
                </a:solidFill>
              </a:rPr>
              <a:t>ing</a:t>
            </a:r>
            <a:r>
              <a:rPr lang="en-US" sz="1700" dirty="0" smtClean="0">
                <a:solidFill>
                  <a:schemeClr val="bg2"/>
                </a:solidFill>
              </a:rPr>
              <a:t> </a:t>
            </a:r>
            <a:r>
              <a:rPr lang="en-US" sz="1700" dirty="0">
                <a:solidFill>
                  <a:schemeClr val="bg2"/>
                </a:solidFill>
              </a:rPr>
              <a:t>within </a:t>
            </a:r>
            <a:r>
              <a:rPr lang="en-US" sz="1700" b="1" dirty="0">
                <a:solidFill>
                  <a:schemeClr val="bg2"/>
                </a:solidFill>
              </a:rPr>
              <a:t>30 minutes </a:t>
            </a:r>
            <a:r>
              <a:rPr lang="en-US" sz="1700" dirty="0">
                <a:solidFill>
                  <a:schemeClr val="bg2"/>
                </a:solidFill>
              </a:rPr>
              <a:t>or may be postponed almost indefinitely (physical activity before death, electrocution X freezing)</a:t>
            </a:r>
            <a:endParaRPr lang="cs-CZ" sz="1700" dirty="0">
              <a:solidFill>
                <a:schemeClr val="bg2"/>
              </a:solidFill>
            </a:endParaRPr>
          </a:p>
          <a:p>
            <a:pPr marL="2697163" lvl="1">
              <a:buFont typeface="Arial" panose="020B0604020202020204" pitchFamily="34" charset="0"/>
              <a:buChar char="•"/>
            </a:pPr>
            <a:r>
              <a:rPr lang="en-US" sz="1700" dirty="0" smtClean="0">
                <a:solidFill>
                  <a:schemeClr val="bg2"/>
                </a:solidFill>
              </a:rPr>
              <a:t>reach</a:t>
            </a:r>
            <a:r>
              <a:rPr lang="cs-CZ" sz="1700" dirty="0" smtClean="0">
                <a:solidFill>
                  <a:schemeClr val="bg2"/>
                </a:solidFill>
              </a:rPr>
              <a:t>es </a:t>
            </a:r>
            <a:r>
              <a:rPr lang="en-US" sz="1700" dirty="0" smtClean="0">
                <a:solidFill>
                  <a:schemeClr val="bg2"/>
                </a:solidFill>
              </a:rPr>
              <a:t>maximum </a:t>
            </a:r>
            <a:r>
              <a:rPr lang="en-US" sz="1700" dirty="0">
                <a:solidFill>
                  <a:schemeClr val="bg2"/>
                </a:solidFill>
              </a:rPr>
              <a:t>within 6-12 hours</a:t>
            </a:r>
            <a:endParaRPr lang="cs-CZ" sz="1700" dirty="0">
              <a:solidFill>
                <a:schemeClr val="bg2"/>
              </a:solidFill>
            </a:endParaRPr>
          </a:p>
          <a:p>
            <a:pPr marL="2697163" lvl="1">
              <a:buFont typeface="Arial" panose="020B0604020202020204" pitchFamily="34" charset="0"/>
              <a:buChar char="•"/>
            </a:pPr>
            <a:r>
              <a:rPr lang="en-US" sz="1700" dirty="0">
                <a:solidFill>
                  <a:schemeClr val="bg2"/>
                </a:solidFill>
              </a:rPr>
              <a:t>duration of full rigor may be 18-36 hours</a:t>
            </a:r>
            <a:endParaRPr lang="cs-CZ" sz="1700" dirty="0">
              <a:solidFill>
                <a:schemeClr val="bg2"/>
              </a:solidFill>
            </a:endParaRPr>
          </a:p>
          <a:p>
            <a:endParaRPr lang="cs-CZ" sz="1700" dirty="0" smtClean="0">
              <a:solidFill>
                <a:schemeClr val="bg2"/>
              </a:solidFill>
            </a:endParaRPr>
          </a:p>
          <a:p>
            <a:r>
              <a:rPr lang="en-US" sz="1700" dirty="0" smtClean="0">
                <a:solidFill>
                  <a:schemeClr val="bg2"/>
                </a:solidFill>
              </a:rPr>
              <a:t>rigor </a:t>
            </a:r>
            <a:r>
              <a:rPr lang="en-US" sz="1700" dirty="0">
                <a:solidFill>
                  <a:schemeClr val="bg2"/>
                </a:solidFill>
              </a:rPr>
              <a:t>is first apparent in the smaller muscle groups – jaw, facial muscles, neck</a:t>
            </a:r>
            <a:endParaRPr lang="cs-CZ" sz="1700" dirty="0">
              <a:solidFill>
                <a:schemeClr val="bg2"/>
              </a:solidFill>
            </a:endParaRPr>
          </a:p>
          <a:p>
            <a:r>
              <a:rPr lang="en-US" sz="1700" dirty="0">
                <a:solidFill>
                  <a:schemeClr val="bg2"/>
                </a:solidFill>
              </a:rPr>
              <a:t>fades in the same order of muscle groups as it appeared</a:t>
            </a:r>
            <a:endParaRPr lang="cs-CZ" sz="1700" dirty="0">
              <a:solidFill>
                <a:schemeClr val="bg2"/>
              </a:solidFill>
            </a:endParaRPr>
          </a:p>
          <a:p>
            <a:r>
              <a:rPr lang="en-US" sz="1700" dirty="0">
                <a:solidFill>
                  <a:schemeClr val="bg2"/>
                </a:solidFill>
              </a:rPr>
              <a:t>rigor can be “broken” during manipulation with the body</a:t>
            </a:r>
            <a:endParaRPr lang="cs-CZ" sz="1700" dirty="0">
              <a:solidFill>
                <a:schemeClr val="bg2"/>
              </a:solidFill>
            </a:endParaRPr>
          </a:p>
          <a:p>
            <a:r>
              <a:rPr lang="en-US" sz="1700" dirty="0">
                <a:solidFill>
                  <a:schemeClr val="bg2"/>
                </a:solidFill>
              </a:rPr>
              <a:t>rigor mortis in other tissues – iris, heart, </a:t>
            </a:r>
            <a:r>
              <a:rPr lang="en-US" sz="1700" dirty="0" err="1">
                <a:solidFill>
                  <a:schemeClr val="bg2"/>
                </a:solidFill>
              </a:rPr>
              <a:t>dartos</a:t>
            </a:r>
            <a:r>
              <a:rPr lang="en-US" sz="1700" dirty="0">
                <a:solidFill>
                  <a:schemeClr val="bg2"/>
                </a:solidFill>
              </a:rPr>
              <a:t> muscle, seminal vesicles, prostate, erector </a:t>
            </a:r>
            <a:r>
              <a:rPr lang="en-US" sz="1700" dirty="0" err="1">
                <a:solidFill>
                  <a:schemeClr val="bg2"/>
                </a:solidFill>
              </a:rPr>
              <a:t>pili</a:t>
            </a:r>
            <a:r>
              <a:rPr lang="en-US" sz="1700" dirty="0">
                <a:solidFill>
                  <a:schemeClr val="bg2"/>
                </a:solidFill>
              </a:rPr>
              <a:t> </a:t>
            </a:r>
            <a:r>
              <a:rPr lang="en-US" sz="1700" dirty="0" smtClean="0">
                <a:solidFill>
                  <a:schemeClr val="bg2"/>
                </a:solidFill>
              </a:rPr>
              <a:t>muscles</a:t>
            </a:r>
            <a:endParaRPr lang="cs-CZ" sz="1700" dirty="0" smtClean="0">
              <a:solidFill>
                <a:schemeClr val="bg2"/>
              </a:solidFill>
            </a:endParaRPr>
          </a:p>
          <a:p>
            <a:endParaRPr lang="cs-CZ" sz="1700" dirty="0">
              <a:solidFill>
                <a:schemeClr val="bg2"/>
              </a:solidFill>
            </a:endParaRPr>
          </a:p>
          <a:p>
            <a:r>
              <a:rPr lang="cs-CZ" sz="1700" dirty="0" err="1" smtClean="0">
                <a:solidFill>
                  <a:schemeClr val="bg2"/>
                </a:solidFill>
              </a:rPr>
              <a:t>poorly</a:t>
            </a:r>
            <a:r>
              <a:rPr lang="cs-CZ" sz="1700" dirty="0" smtClean="0">
                <a:solidFill>
                  <a:schemeClr val="bg2"/>
                </a:solidFill>
              </a:rPr>
              <a:t> </a:t>
            </a:r>
            <a:r>
              <a:rPr lang="cs-CZ" sz="1700" dirty="0" err="1" smtClean="0">
                <a:solidFill>
                  <a:schemeClr val="bg2"/>
                </a:solidFill>
              </a:rPr>
              <a:t>developed</a:t>
            </a:r>
            <a:r>
              <a:rPr lang="cs-CZ" sz="1700" dirty="0" smtClean="0">
                <a:solidFill>
                  <a:schemeClr val="bg2"/>
                </a:solidFill>
              </a:rPr>
              <a:t> in</a:t>
            </a:r>
            <a:r>
              <a:rPr lang="en-US" sz="1700" dirty="0" smtClean="0">
                <a:solidFill>
                  <a:schemeClr val="bg2"/>
                </a:solidFill>
              </a:rPr>
              <a:t> </a:t>
            </a:r>
            <a:r>
              <a:rPr lang="en-US" sz="1700" dirty="0">
                <a:solidFill>
                  <a:schemeClr val="bg2"/>
                </a:solidFill>
              </a:rPr>
              <a:t>infants, elderly, cachectic</a:t>
            </a:r>
            <a:endParaRPr lang="cs-CZ" sz="1700" dirty="0">
              <a:solidFill>
                <a:schemeClr val="bg2"/>
              </a:solidFill>
            </a:endParaRPr>
          </a:p>
          <a:p>
            <a:r>
              <a:rPr lang="en-US" sz="1700" b="1" dirty="0">
                <a:solidFill>
                  <a:schemeClr val="bg2"/>
                </a:solidFill>
              </a:rPr>
              <a:t>cadaveric spasm </a:t>
            </a:r>
            <a:r>
              <a:rPr lang="en-US" sz="1700" dirty="0">
                <a:solidFill>
                  <a:schemeClr val="bg2"/>
                </a:solidFill>
              </a:rPr>
              <a:t>– a rare form of virtually instantaneous rigor that develops at the time of death with no period of post-mortem flaccidity (soldiers, </a:t>
            </a:r>
            <a:r>
              <a:rPr lang="en-US" sz="1700" dirty="0" smtClean="0">
                <a:solidFill>
                  <a:schemeClr val="bg2"/>
                </a:solidFill>
              </a:rPr>
              <a:t>fall</a:t>
            </a:r>
            <a:r>
              <a:rPr lang="cs-CZ" sz="1700" dirty="0" err="1" smtClean="0">
                <a:solidFill>
                  <a:schemeClr val="bg2"/>
                </a:solidFill>
              </a:rPr>
              <a:t>ing</a:t>
            </a:r>
            <a:r>
              <a:rPr lang="cs-CZ" sz="1700" dirty="0" smtClean="0">
                <a:solidFill>
                  <a:schemeClr val="bg2"/>
                </a:solidFill>
              </a:rPr>
              <a:t> </a:t>
            </a:r>
            <a:r>
              <a:rPr lang="cs-CZ" sz="1700" dirty="0" err="1" smtClean="0">
                <a:solidFill>
                  <a:schemeClr val="bg2"/>
                </a:solidFill>
              </a:rPr>
              <a:t>from</a:t>
            </a:r>
            <a:r>
              <a:rPr lang="cs-CZ" sz="1700" dirty="0" smtClean="0">
                <a:solidFill>
                  <a:schemeClr val="bg2"/>
                </a:solidFill>
              </a:rPr>
              <a:t> </a:t>
            </a:r>
            <a:r>
              <a:rPr lang="cs-CZ" sz="1700" dirty="0" err="1" smtClean="0">
                <a:solidFill>
                  <a:schemeClr val="bg2"/>
                </a:solidFill>
              </a:rPr>
              <a:t>height</a:t>
            </a:r>
            <a:r>
              <a:rPr lang="en-US" sz="1700" dirty="0" smtClean="0">
                <a:solidFill>
                  <a:schemeClr val="bg2"/>
                </a:solidFill>
              </a:rPr>
              <a:t>)</a:t>
            </a:r>
            <a:endParaRPr lang="cs-CZ" sz="1700" dirty="0">
              <a:solidFill>
                <a:schemeClr val="bg2"/>
              </a:solidFill>
            </a:endParaRPr>
          </a:p>
          <a:p>
            <a:endParaRPr lang="cs-CZ" dirty="0"/>
          </a:p>
        </p:txBody>
      </p:sp>
    </p:spTree>
    <p:extLst>
      <p:ext uri="{BB962C8B-B14F-4D97-AF65-F5344CB8AC3E}">
        <p14:creationId xmlns:p14="http://schemas.microsoft.com/office/powerpoint/2010/main" val="1652215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solidFill>
                  <a:schemeClr val="bg2"/>
                </a:solidFill>
              </a:rPr>
              <a:t>A </a:t>
            </a:r>
            <a:r>
              <a:rPr lang="cs-CZ" sz="2000" dirty="0" err="1" smtClean="0">
                <a:solidFill>
                  <a:schemeClr val="bg2"/>
                </a:solidFill>
              </a:rPr>
              <a:t>rough</a:t>
            </a:r>
            <a:r>
              <a:rPr lang="cs-CZ" sz="2000" dirty="0" smtClean="0">
                <a:solidFill>
                  <a:schemeClr val="bg2"/>
                </a:solidFill>
              </a:rPr>
              <a:t> </a:t>
            </a:r>
            <a:r>
              <a:rPr lang="cs-CZ" sz="2000" dirty="0" err="1" smtClean="0">
                <a:solidFill>
                  <a:schemeClr val="bg2"/>
                </a:solidFill>
              </a:rPr>
              <a:t>estimation</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post-</a:t>
            </a:r>
            <a:r>
              <a:rPr lang="cs-CZ" sz="2000" dirty="0" err="1" smtClean="0">
                <a:solidFill>
                  <a:schemeClr val="bg2"/>
                </a:solidFill>
              </a:rPr>
              <a:t>mortem</a:t>
            </a:r>
            <a:r>
              <a:rPr lang="cs-CZ" sz="2000" dirty="0" smtClean="0">
                <a:solidFill>
                  <a:schemeClr val="bg2"/>
                </a:solidFill>
              </a:rPr>
              <a:t> interval in </a:t>
            </a:r>
            <a:r>
              <a:rPr lang="cs-CZ" sz="2000" dirty="0" err="1" smtClean="0">
                <a:solidFill>
                  <a:schemeClr val="bg2"/>
                </a:solidFill>
              </a:rPr>
              <a:t>average</a:t>
            </a:r>
            <a:r>
              <a:rPr lang="cs-CZ" sz="2000" dirty="0" smtClean="0">
                <a:solidFill>
                  <a:schemeClr val="bg2"/>
                </a:solidFill>
              </a:rPr>
              <a:t> </a:t>
            </a:r>
            <a:r>
              <a:rPr lang="cs-CZ" sz="2000" dirty="0" err="1" smtClean="0">
                <a:solidFill>
                  <a:schemeClr val="bg2"/>
                </a:solidFill>
              </a:rPr>
              <a:t>condition</a:t>
            </a:r>
            <a:r>
              <a:rPr lang="cs-CZ" sz="2000" dirty="0" smtClean="0">
                <a:solidFill>
                  <a:schemeClr val="bg2"/>
                </a:solidFill>
              </a:rPr>
              <a:t> (18°C):</a:t>
            </a:r>
            <a:endParaRPr lang="cs-CZ" sz="2000" dirty="0">
              <a:solidFill>
                <a:schemeClr val="bg2"/>
              </a:solidFill>
            </a:endParaRPr>
          </a:p>
        </p:txBody>
      </p:sp>
      <p:sp>
        <p:nvSpPr>
          <p:cNvPr id="3" name="Zástupný symbol pro obsah 2"/>
          <p:cNvSpPr>
            <a:spLocks noGrp="1"/>
          </p:cNvSpPr>
          <p:nvPr>
            <p:ph idx="1"/>
          </p:nvPr>
        </p:nvSpPr>
        <p:spPr/>
        <p:txBody>
          <a:bodyPr/>
          <a:lstStyle/>
          <a:p>
            <a:pPr marL="0" indent="0">
              <a:buNone/>
            </a:pPr>
            <a:r>
              <a:rPr lang="cs-CZ" sz="2000" dirty="0" err="1" smtClean="0">
                <a:solidFill>
                  <a:schemeClr val="bg2"/>
                </a:solidFill>
              </a:rPr>
              <a:t>the</a:t>
            </a:r>
            <a:r>
              <a:rPr lang="cs-CZ" sz="2000" dirty="0" smtClean="0">
                <a:solidFill>
                  <a:schemeClr val="bg2"/>
                </a:solidFill>
              </a:rPr>
              <a:t> body </a:t>
            </a:r>
            <a:r>
              <a:rPr lang="cs-CZ" sz="2000" dirty="0" err="1" smtClean="0">
                <a:solidFill>
                  <a:schemeClr val="bg2"/>
                </a:solidFill>
              </a:rPr>
              <a:t>is</a:t>
            </a:r>
            <a:r>
              <a:rPr lang="cs-CZ" sz="2000" dirty="0" smtClean="0">
                <a:solidFill>
                  <a:schemeClr val="bg2"/>
                </a:solidFill>
              </a:rPr>
              <a:t>:</a:t>
            </a:r>
          </a:p>
          <a:p>
            <a:pPr marL="0" indent="0">
              <a:buNone/>
            </a:pPr>
            <a:endParaRPr lang="cs-CZ" sz="2000" dirty="0" smtClean="0">
              <a:solidFill>
                <a:schemeClr val="bg2"/>
              </a:solidFill>
            </a:endParaRPr>
          </a:p>
          <a:p>
            <a:pPr lvl="1">
              <a:buFont typeface="Arial" panose="020B0604020202020204" pitchFamily="34" charset="0"/>
              <a:buChar char="•"/>
            </a:pPr>
            <a:r>
              <a:rPr lang="cs-CZ" sz="2000" dirty="0" err="1" smtClean="0">
                <a:solidFill>
                  <a:schemeClr val="bg2"/>
                </a:solidFill>
              </a:rPr>
              <a:t>warm</a:t>
            </a:r>
            <a:r>
              <a:rPr lang="cs-CZ" sz="2000" dirty="0" smtClean="0">
                <a:solidFill>
                  <a:schemeClr val="bg2"/>
                </a:solidFill>
              </a:rPr>
              <a:t> and </a:t>
            </a:r>
            <a:r>
              <a:rPr lang="cs-CZ" sz="2000" dirty="0" err="1" smtClean="0">
                <a:solidFill>
                  <a:schemeClr val="bg2"/>
                </a:solidFill>
              </a:rPr>
              <a:t>flaccid</a:t>
            </a:r>
            <a:r>
              <a:rPr lang="cs-CZ" sz="2000" dirty="0" smtClean="0">
                <a:solidFill>
                  <a:schemeClr val="bg2"/>
                </a:solidFill>
              </a:rPr>
              <a:t> – </a:t>
            </a:r>
            <a:r>
              <a:rPr lang="cs-CZ" sz="2000" dirty="0" err="1" smtClean="0">
                <a:solidFill>
                  <a:schemeClr val="bg2"/>
                </a:solidFill>
              </a:rPr>
              <a:t>less</a:t>
            </a:r>
            <a:r>
              <a:rPr lang="cs-CZ" sz="2000" dirty="0" smtClean="0">
                <a:solidFill>
                  <a:schemeClr val="bg2"/>
                </a:solidFill>
              </a:rPr>
              <a:t> </a:t>
            </a:r>
            <a:r>
              <a:rPr lang="cs-CZ" sz="2000" dirty="0" err="1" smtClean="0">
                <a:solidFill>
                  <a:schemeClr val="bg2"/>
                </a:solidFill>
              </a:rPr>
              <a:t>than</a:t>
            </a:r>
            <a:r>
              <a:rPr lang="cs-CZ" sz="2000" dirty="0" smtClean="0">
                <a:solidFill>
                  <a:schemeClr val="bg2"/>
                </a:solidFill>
              </a:rPr>
              <a:t> 3 </a:t>
            </a:r>
            <a:r>
              <a:rPr lang="cs-CZ" sz="2000" dirty="0" err="1" smtClean="0">
                <a:solidFill>
                  <a:schemeClr val="bg2"/>
                </a:solidFill>
              </a:rPr>
              <a:t>hours</a:t>
            </a:r>
            <a:endParaRPr lang="cs-CZ" sz="2000" dirty="0" smtClean="0">
              <a:solidFill>
                <a:schemeClr val="bg2"/>
              </a:solidFill>
            </a:endParaRPr>
          </a:p>
          <a:p>
            <a:pPr lvl="1">
              <a:buFont typeface="Arial" panose="020B0604020202020204" pitchFamily="34" charset="0"/>
              <a:buChar char="•"/>
            </a:pPr>
            <a:endParaRPr lang="cs-CZ" sz="2000" dirty="0" smtClean="0">
              <a:solidFill>
                <a:schemeClr val="bg2"/>
              </a:solidFill>
            </a:endParaRPr>
          </a:p>
          <a:p>
            <a:pPr lvl="1">
              <a:buFont typeface="Arial" panose="020B0604020202020204" pitchFamily="34" charset="0"/>
              <a:buChar char="•"/>
            </a:pPr>
            <a:r>
              <a:rPr lang="cs-CZ" sz="2000" dirty="0" err="1" smtClean="0">
                <a:solidFill>
                  <a:schemeClr val="bg2"/>
                </a:solidFill>
              </a:rPr>
              <a:t>warm</a:t>
            </a:r>
            <a:r>
              <a:rPr lang="cs-CZ" sz="2000" dirty="0" smtClean="0">
                <a:solidFill>
                  <a:schemeClr val="bg2"/>
                </a:solidFill>
              </a:rPr>
              <a:t> and </a:t>
            </a:r>
            <a:r>
              <a:rPr lang="cs-CZ" sz="2000" dirty="0" err="1" smtClean="0">
                <a:solidFill>
                  <a:schemeClr val="bg2"/>
                </a:solidFill>
              </a:rPr>
              <a:t>stiff</a:t>
            </a:r>
            <a:r>
              <a:rPr lang="cs-CZ" sz="2000" dirty="0" smtClean="0">
                <a:solidFill>
                  <a:schemeClr val="bg2"/>
                </a:solidFill>
              </a:rPr>
              <a:t> – 3-8 </a:t>
            </a:r>
            <a:r>
              <a:rPr lang="cs-CZ" sz="2000" dirty="0" err="1" smtClean="0">
                <a:solidFill>
                  <a:schemeClr val="bg2"/>
                </a:solidFill>
              </a:rPr>
              <a:t>hours</a:t>
            </a:r>
            <a:endParaRPr lang="cs-CZ" sz="2000" dirty="0" smtClean="0">
              <a:solidFill>
                <a:schemeClr val="bg2"/>
              </a:solidFill>
            </a:endParaRPr>
          </a:p>
          <a:p>
            <a:pPr lvl="1">
              <a:buFont typeface="Arial" panose="020B0604020202020204" pitchFamily="34" charset="0"/>
              <a:buChar char="•"/>
            </a:pPr>
            <a:endParaRPr lang="cs-CZ" sz="2000" dirty="0" smtClean="0">
              <a:solidFill>
                <a:schemeClr val="bg2"/>
              </a:solidFill>
            </a:endParaRPr>
          </a:p>
          <a:p>
            <a:pPr lvl="1">
              <a:buFont typeface="Arial" panose="020B0604020202020204" pitchFamily="34" charset="0"/>
              <a:buChar char="•"/>
            </a:pPr>
            <a:r>
              <a:rPr lang="cs-CZ" sz="2000" dirty="0" err="1" smtClean="0">
                <a:solidFill>
                  <a:schemeClr val="bg2"/>
                </a:solidFill>
              </a:rPr>
              <a:t>cold</a:t>
            </a:r>
            <a:r>
              <a:rPr lang="cs-CZ" sz="2000" dirty="0" smtClean="0">
                <a:solidFill>
                  <a:schemeClr val="bg2"/>
                </a:solidFill>
              </a:rPr>
              <a:t> and </a:t>
            </a:r>
            <a:r>
              <a:rPr lang="cs-CZ" sz="2000" dirty="0" err="1" smtClean="0">
                <a:solidFill>
                  <a:schemeClr val="bg2"/>
                </a:solidFill>
              </a:rPr>
              <a:t>stiff</a:t>
            </a:r>
            <a:r>
              <a:rPr lang="cs-CZ" sz="2000" dirty="0" smtClean="0">
                <a:solidFill>
                  <a:schemeClr val="bg2"/>
                </a:solidFill>
              </a:rPr>
              <a:t> – 8-36 </a:t>
            </a:r>
            <a:r>
              <a:rPr lang="cs-CZ" sz="2000" dirty="0" err="1" smtClean="0">
                <a:solidFill>
                  <a:schemeClr val="bg2"/>
                </a:solidFill>
              </a:rPr>
              <a:t>hours</a:t>
            </a:r>
            <a:endParaRPr lang="cs-CZ" sz="2000" dirty="0" smtClean="0">
              <a:solidFill>
                <a:schemeClr val="bg2"/>
              </a:solidFill>
            </a:endParaRPr>
          </a:p>
          <a:p>
            <a:pPr lvl="1">
              <a:buFont typeface="Arial" panose="020B0604020202020204" pitchFamily="34" charset="0"/>
              <a:buChar char="•"/>
            </a:pPr>
            <a:endParaRPr lang="cs-CZ" sz="2000" dirty="0" smtClean="0">
              <a:solidFill>
                <a:schemeClr val="bg2"/>
              </a:solidFill>
            </a:endParaRPr>
          </a:p>
          <a:p>
            <a:pPr lvl="1">
              <a:buFont typeface="Arial" panose="020B0604020202020204" pitchFamily="34" charset="0"/>
              <a:buChar char="•"/>
            </a:pPr>
            <a:r>
              <a:rPr lang="cs-CZ" sz="2000" dirty="0" err="1" smtClean="0">
                <a:solidFill>
                  <a:schemeClr val="bg2"/>
                </a:solidFill>
              </a:rPr>
              <a:t>cold</a:t>
            </a:r>
            <a:r>
              <a:rPr lang="cs-CZ" sz="2000" dirty="0" smtClean="0">
                <a:solidFill>
                  <a:schemeClr val="bg2"/>
                </a:solidFill>
              </a:rPr>
              <a:t> and </a:t>
            </a:r>
            <a:r>
              <a:rPr lang="cs-CZ" sz="2000" dirty="0" err="1" smtClean="0">
                <a:solidFill>
                  <a:schemeClr val="bg2"/>
                </a:solidFill>
              </a:rPr>
              <a:t>flaccid</a:t>
            </a:r>
            <a:r>
              <a:rPr lang="cs-CZ" sz="2000" dirty="0" smtClean="0">
                <a:solidFill>
                  <a:schemeClr val="bg2"/>
                </a:solidFill>
              </a:rPr>
              <a:t> – more </a:t>
            </a:r>
            <a:r>
              <a:rPr lang="cs-CZ" sz="2000" dirty="0" err="1" smtClean="0">
                <a:solidFill>
                  <a:schemeClr val="bg2"/>
                </a:solidFill>
              </a:rPr>
              <a:t>than</a:t>
            </a:r>
            <a:r>
              <a:rPr lang="cs-CZ" sz="2000" dirty="0" smtClean="0">
                <a:solidFill>
                  <a:schemeClr val="bg2"/>
                </a:solidFill>
              </a:rPr>
              <a:t> 36 </a:t>
            </a:r>
            <a:r>
              <a:rPr lang="cs-CZ" sz="2000" dirty="0" err="1" smtClean="0">
                <a:solidFill>
                  <a:schemeClr val="bg2"/>
                </a:solidFill>
              </a:rPr>
              <a:t>hours</a:t>
            </a:r>
            <a:endParaRPr lang="cs-CZ" sz="2000" dirty="0">
              <a:solidFill>
                <a:schemeClr val="bg2"/>
              </a:solidFill>
            </a:endParaRPr>
          </a:p>
        </p:txBody>
      </p:sp>
    </p:spTree>
    <p:extLst>
      <p:ext uri="{BB962C8B-B14F-4D97-AF65-F5344CB8AC3E}">
        <p14:creationId xmlns:p14="http://schemas.microsoft.com/office/powerpoint/2010/main" val="182909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Skupina 18"/>
          <p:cNvGrpSpPr/>
          <p:nvPr/>
        </p:nvGrpSpPr>
        <p:grpSpPr>
          <a:xfrm>
            <a:off x="849822" y="965691"/>
            <a:ext cx="7098392" cy="5203785"/>
            <a:chOff x="849822" y="965691"/>
            <a:chExt cx="7098392" cy="5203785"/>
          </a:xfrm>
        </p:grpSpPr>
        <p:cxnSp>
          <p:nvCxnSpPr>
            <p:cNvPr id="4" name="Přímá spojnice se šipkou 3"/>
            <p:cNvCxnSpPr/>
            <p:nvPr/>
          </p:nvCxnSpPr>
          <p:spPr>
            <a:xfrm>
              <a:off x="2731780" y="1483584"/>
              <a:ext cx="1452518" cy="630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Přímá spojnice se šipkou 4"/>
            <p:cNvCxnSpPr/>
            <p:nvPr/>
          </p:nvCxnSpPr>
          <p:spPr>
            <a:xfrm>
              <a:off x="1771855" y="1698319"/>
              <a:ext cx="0" cy="517497"/>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6" name="Přímá spojnice se šipkou 5"/>
            <p:cNvCxnSpPr/>
            <p:nvPr/>
          </p:nvCxnSpPr>
          <p:spPr>
            <a:xfrm>
              <a:off x="2794933" y="1319374"/>
              <a:ext cx="4040824" cy="793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p:nvPr/>
          </p:nvCxnSpPr>
          <p:spPr>
            <a:xfrm>
              <a:off x="2794933" y="1117270"/>
              <a:ext cx="3119756" cy="121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Přímá spojnice se šipkou 7"/>
            <p:cNvCxnSpPr/>
            <p:nvPr/>
          </p:nvCxnSpPr>
          <p:spPr>
            <a:xfrm>
              <a:off x="1771855" y="2797259"/>
              <a:ext cx="1614918" cy="1110651"/>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9" name="Přímá spojnice se šipkou 8"/>
            <p:cNvCxnSpPr/>
            <p:nvPr/>
          </p:nvCxnSpPr>
          <p:spPr>
            <a:xfrm>
              <a:off x="4323235" y="4515145"/>
              <a:ext cx="12104" cy="555786"/>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10" name="Přímá spojnice se šipkou 9"/>
            <p:cNvCxnSpPr/>
            <p:nvPr/>
          </p:nvCxnSpPr>
          <p:spPr>
            <a:xfrm>
              <a:off x="4285343" y="2835154"/>
              <a:ext cx="37322" cy="10733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Přímá spojnice se šipkou 10"/>
            <p:cNvCxnSpPr/>
            <p:nvPr/>
          </p:nvCxnSpPr>
          <p:spPr>
            <a:xfrm flipH="1">
              <a:off x="5358944" y="2797259"/>
              <a:ext cx="1111580" cy="11106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Vývojový diagram: alternativní postup 11"/>
            <p:cNvSpPr/>
            <p:nvPr/>
          </p:nvSpPr>
          <p:spPr>
            <a:xfrm>
              <a:off x="849822" y="978322"/>
              <a:ext cx="1944760" cy="71925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400" b="1">
                  <a:effectLst/>
                  <a:ea typeface="Calibri"/>
                  <a:cs typeface="Times New Roman"/>
                </a:rPr>
                <a:t>death</a:t>
              </a:r>
              <a:endParaRPr lang="cs-CZ" sz="1100">
                <a:effectLst/>
                <a:ea typeface="Calibri"/>
                <a:cs typeface="Times New Roman"/>
              </a:endParaRPr>
            </a:p>
          </p:txBody>
        </p:sp>
        <p:sp>
          <p:nvSpPr>
            <p:cNvPr id="13" name="Vývojový diagram: alternativní postup 12"/>
            <p:cNvSpPr/>
            <p:nvPr/>
          </p:nvSpPr>
          <p:spPr>
            <a:xfrm>
              <a:off x="849822" y="2228842"/>
              <a:ext cx="1881958" cy="58104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400">
                  <a:effectLst/>
                  <a:ea typeface="Calibri"/>
                  <a:cs typeface="Times New Roman"/>
                </a:rPr>
                <a:t>putrefaction</a:t>
              </a:r>
              <a:endParaRPr lang="cs-CZ" sz="1100">
                <a:effectLst/>
                <a:ea typeface="Calibri"/>
                <a:cs typeface="Times New Roman"/>
              </a:endParaRPr>
            </a:p>
          </p:txBody>
        </p:sp>
        <p:sp>
          <p:nvSpPr>
            <p:cNvPr id="14" name="Vývojový diagram: alternativní postup 13"/>
            <p:cNvSpPr/>
            <p:nvPr/>
          </p:nvSpPr>
          <p:spPr>
            <a:xfrm>
              <a:off x="3388571" y="3908832"/>
              <a:ext cx="1969978" cy="606268"/>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400">
                  <a:effectLst/>
                  <a:ea typeface="Calibri"/>
                  <a:cs typeface="Times New Roman"/>
                </a:rPr>
                <a:t>skeletization</a:t>
              </a:r>
              <a:endParaRPr lang="cs-CZ" sz="1100">
                <a:effectLst/>
                <a:ea typeface="Calibri"/>
                <a:cs typeface="Times New Roman"/>
              </a:endParaRPr>
            </a:p>
          </p:txBody>
        </p:sp>
        <p:sp>
          <p:nvSpPr>
            <p:cNvPr id="15" name="Vývojový diagram: alternativní postup 14"/>
            <p:cNvSpPr/>
            <p:nvPr/>
          </p:nvSpPr>
          <p:spPr>
            <a:xfrm>
              <a:off x="3388571" y="2228842"/>
              <a:ext cx="1717760" cy="606268"/>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400">
                  <a:effectLst/>
                  <a:ea typeface="Calibri"/>
                  <a:cs typeface="Times New Roman"/>
                </a:rPr>
                <a:t>adipocere</a:t>
              </a:r>
              <a:endParaRPr lang="cs-CZ" sz="1100">
                <a:effectLst/>
                <a:ea typeface="Calibri"/>
                <a:cs typeface="Times New Roman"/>
              </a:endParaRPr>
            </a:p>
          </p:txBody>
        </p:sp>
        <p:sp>
          <p:nvSpPr>
            <p:cNvPr id="16" name="Vývojový diagram: alternativní postup 15"/>
            <p:cNvSpPr/>
            <p:nvPr/>
          </p:nvSpPr>
          <p:spPr>
            <a:xfrm>
              <a:off x="2794933" y="5070930"/>
              <a:ext cx="3169314" cy="109854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cs-CZ" sz="1400">
                  <a:effectLst/>
                  <a:ea typeface="Calibri"/>
                  <a:cs typeface="Times New Roman"/>
                </a:rPr>
                <a:t>complete dissolution</a:t>
              </a:r>
              <a:endParaRPr lang="cs-CZ" sz="1100">
                <a:effectLst/>
                <a:ea typeface="Calibri"/>
                <a:cs typeface="Times New Roman"/>
              </a:endParaRPr>
            </a:p>
            <a:p>
              <a:pPr algn="ctr">
                <a:lnSpc>
                  <a:spcPct val="115000"/>
                </a:lnSpc>
                <a:spcAft>
                  <a:spcPts val="1000"/>
                </a:spcAft>
              </a:pPr>
              <a:r>
                <a:rPr lang="cs-CZ" sz="1400">
                  <a:effectLst/>
                  <a:ea typeface="Calibri"/>
                  <a:cs typeface="Times New Roman"/>
                </a:rPr>
                <a:t>(unless fossilized)</a:t>
              </a:r>
              <a:endParaRPr lang="cs-CZ" sz="1100">
                <a:effectLst/>
                <a:ea typeface="Calibri"/>
                <a:cs typeface="Times New Roman"/>
              </a:endParaRPr>
            </a:p>
          </p:txBody>
        </p:sp>
        <p:sp>
          <p:nvSpPr>
            <p:cNvPr id="17" name="Vývojový diagram: alternativní postup 16"/>
            <p:cNvSpPr/>
            <p:nvPr/>
          </p:nvSpPr>
          <p:spPr>
            <a:xfrm>
              <a:off x="5763121" y="2228842"/>
              <a:ext cx="2185093" cy="58104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400">
                  <a:effectLst/>
                  <a:ea typeface="Calibri"/>
                  <a:cs typeface="Times New Roman"/>
                </a:rPr>
                <a:t>mummification</a:t>
              </a:r>
              <a:endParaRPr lang="cs-CZ" sz="1100">
                <a:effectLst/>
                <a:ea typeface="Calibri"/>
                <a:cs typeface="Times New Roman"/>
              </a:endParaRPr>
            </a:p>
          </p:txBody>
        </p:sp>
        <p:sp>
          <p:nvSpPr>
            <p:cNvPr id="18" name="Vývojový diagram: alternativní postup 17"/>
            <p:cNvSpPr/>
            <p:nvPr/>
          </p:nvSpPr>
          <p:spPr>
            <a:xfrm>
              <a:off x="5914689" y="965691"/>
              <a:ext cx="1666361" cy="542716"/>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cs-CZ" sz="1400" dirty="0" err="1">
                  <a:effectLst/>
                  <a:ea typeface="Calibri"/>
                  <a:cs typeface="Times New Roman"/>
                </a:rPr>
                <a:t>cremation</a:t>
              </a:r>
              <a:endParaRPr lang="cs-CZ" sz="1100" dirty="0">
                <a:effectLst/>
                <a:ea typeface="Calibri"/>
                <a:cs typeface="Times New Roman"/>
              </a:endParaRPr>
            </a:p>
          </p:txBody>
        </p:sp>
      </p:grpSp>
    </p:spTree>
    <p:extLst>
      <p:ext uri="{BB962C8B-B14F-4D97-AF65-F5344CB8AC3E}">
        <p14:creationId xmlns:p14="http://schemas.microsoft.com/office/powerpoint/2010/main" val="766925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cs-CZ" sz="2000" b="1" u="sng" dirty="0" err="1" smtClean="0">
                <a:solidFill>
                  <a:schemeClr val="bg2"/>
                </a:solidFill>
              </a:rPr>
              <a:t>Putrefaction</a:t>
            </a:r>
            <a:r>
              <a:rPr lang="cs-CZ" sz="2000" b="1" u="sng" dirty="0" smtClean="0">
                <a:solidFill>
                  <a:schemeClr val="bg2"/>
                </a:solidFill>
              </a:rPr>
              <a:t> (</a:t>
            </a:r>
            <a:r>
              <a:rPr lang="cs-CZ" sz="2000" b="1" u="sng" dirty="0" err="1" smtClean="0">
                <a:solidFill>
                  <a:schemeClr val="bg2"/>
                </a:solidFill>
              </a:rPr>
              <a:t>decomposition</a:t>
            </a:r>
            <a:r>
              <a:rPr lang="cs-CZ" sz="2000" b="1" u="sng" dirty="0" smtClean="0">
                <a:solidFill>
                  <a:schemeClr val="bg2"/>
                </a:solidFill>
              </a:rPr>
              <a:t>)</a:t>
            </a:r>
          </a:p>
        </p:txBody>
      </p:sp>
      <p:sp>
        <p:nvSpPr>
          <p:cNvPr id="35842" name="Rectangle 3"/>
          <p:cNvSpPr>
            <a:spLocks noGrp="1"/>
          </p:cNvSpPr>
          <p:nvPr>
            <p:ph type="body" idx="1"/>
          </p:nvPr>
        </p:nvSpPr>
        <p:spPr>
          <a:xfrm>
            <a:off x="467544" y="1196752"/>
            <a:ext cx="8229600" cy="4525963"/>
          </a:xfrm>
        </p:spPr>
        <p:txBody>
          <a:bodyPr/>
          <a:lstStyle/>
          <a:p>
            <a:pPr>
              <a:lnSpc>
                <a:spcPct val="90000"/>
              </a:lnSpc>
            </a:pPr>
            <a:r>
              <a:rPr lang="cs-CZ" sz="1900" dirty="0" err="1" smtClean="0">
                <a:solidFill>
                  <a:schemeClr val="bg2"/>
                </a:solidFill>
              </a:rPr>
              <a:t>onset</a:t>
            </a:r>
            <a:r>
              <a:rPr lang="cs-CZ" sz="1900" dirty="0" smtClean="0">
                <a:solidFill>
                  <a:schemeClr val="bg2"/>
                </a:solidFill>
              </a:rPr>
              <a:t> </a:t>
            </a:r>
            <a:r>
              <a:rPr lang="cs-CZ" sz="1900" dirty="0" err="1" smtClean="0">
                <a:solidFill>
                  <a:schemeClr val="bg2"/>
                </a:solidFill>
              </a:rPr>
              <a:t>depends</a:t>
            </a:r>
            <a:r>
              <a:rPr lang="cs-CZ" sz="1900" dirty="0" smtClean="0">
                <a:solidFill>
                  <a:schemeClr val="bg2"/>
                </a:solidFill>
              </a:rPr>
              <a:t> on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environment</a:t>
            </a:r>
            <a:r>
              <a:rPr lang="cs-CZ" sz="1900" dirty="0" smtClean="0">
                <a:solidFill>
                  <a:schemeClr val="bg2"/>
                </a:solidFill>
              </a:rPr>
              <a:t>, but in </a:t>
            </a:r>
            <a:r>
              <a:rPr lang="cs-CZ" sz="1900" dirty="0" err="1" smtClean="0">
                <a:solidFill>
                  <a:schemeClr val="bg2"/>
                </a:solidFill>
              </a:rPr>
              <a:t>average</a:t>
            </a:r>
            <a:r>
              <a:rPr lang="cs-CZ" sz="1900" dirty="0" smtClean="0">
                <a:solidFill>
                  <a:schemeClr val="bg2"/>
                </a:solidFill>
              </a:rPr>
              <a:t> </a:t>
            </a:r>
            <a:r>
              <a:rPr lang="cs-CZ" sz="1900" dirty="0" err="1" smtClean="0">
                <a:solidFill>
                  <a:schemeClr val="bg2"/>
                </a:solidFill>
              </a:rPr>
              <a:t>conditions</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putrefaction</a:t>
            </a:r>
            <a:r>
              <a:rPr lang="cs-CZ" sz="1900" dirty="0" smtClean="0">
                <a:solidFill>
                  <a:schemeClr val="bg2"/>
                </a:solidFill>
              </a:rPr>
              <a:t> </a:t>
            </a:r>
            <a:r>
              <a:rPr lang="cs-CZ" sz="1900" dirty="0" err="1" smtClean="0">
                <a:solidFill>
                  <a:schemeClr val="bg2"/>
                </a:solidFill>
              </a:rPr>
              <a:t>starts</a:t>
            </a:r>
            <a:r>
              <a:rPr lang="cs-CZ" sz="1900" dirty="0" smtClean="0">
                <a:solidFill>
                  <a:schemeClr val="bg2"/>
                </a:solidFill>
              </a:rPr>
              <a:t> </a:t>
            </a:r>
            <a:r>
              <a:rPr lang="cs-CZ" sz="1900" dirty="0" err="1" smtClean="0">
                <a:solidFill>
                  <a:schemeClr val="bg2"/>
                </a:solidFill>
              </a:rPr>
              <a:t>after</a:t>
            </a:r>
            <a:r>
              <a:rPr lang="cs-CZ" sz="1900" dirty="0" smtClean="0">
                <a:solidFill>
                  <a:schemeClr val="bg2"/>
                </a:solidFill>
              </a:rPr>
              <a:t> </a:t>
            </a:r>
            <a:r>
              <a:rPr lang="cs-CZ" sz="1900" dirty="0" err="1" smtClean="0">
                <a:solidFill>
                  <a:schemeClr val="bg2"/>
                </a:solidFill>
              </a:rPr>
              <a:t>approximately</a:t>
            </a:r>
            <a:r>
              <a:rPr lang="cs-CZ" sz="1900" dirty="0" smtClean="0">
                <a:solidFill>
                  <a:schemeClr val="bg2"/>
                </a:solidFill>
              </a:rPr>
              <a:t> </a:t>
            </a:r>
            <a:r>
              <a:rPr lang="cs-CZ" sz="1900" b="1" dirty="0" smtClean="0">
                <a:solidFill>
                  <a:schemeClr val="bg2"/>
                </a:solidFill>
              </a:rPr>
              <a:t>3 </a:t>
            </a:r>
            <a:r>
              <a:rPr lang="cs-CZ" sz="1900" b="1" dirty="0" err="1" smtClean="0">
                <a:solidFill>
                  <a:schemeClr val="bg2"/>
                </a:solidFill>
              </a:rPr>
              <a:t>days</a:t>
            </a:r>
            <a:endParaRPr lang="cs-CZ" sz="1900" b="1" dirty="0" smtClean="0">
              <a:solidFill>
                <a:schemeClr val="bg2"/>
              </a:solidFill>
            </a:endParaRPr>
          </a:p>
          <a:p>
            <a:pPr>
              <a:lnSpc>
                <a:spcPct val="90000"/>
              </a:lnSpc>
            </a:pPr>
            <a:r>
              <a:rPr lang="cs-CZ" sz="1900" dirty="0" err="1" smtClean="0">
                <a:solidFill>
                  <a:schemeClr val="bg2"/>
                </a:solidFill>
              </a:rPr>
              <a:t>first</a:t>
            </a:r>
            <a:r>
              <a:rPr lang="cs-CZ" sz="1900" dirty="0" smtClean="0">
                <a:solidFill>
                  <a:schemeClr val="bg2"/>
                </a:solidFill>
              </a:rPr>
              <a:t> </a:t>
            </a:r>
            <a:r>
              <a:rPr lang="cs-CZ" sz="1900" dirty="0" err="1" smtClean="0">
                <a:solidFill>
                  <a:schemeClr val="bg2"/>
                </a:solidFill>
              </a:rPr>
              <a:t>external</a:t>
            </a:r>
            <a:r>
              <a:rPr lang="cs-CZ" sz="1900" dirty="0" smtClean="0">
                <a:solidFill>
                  <a:schemeClr val="bg2"/>
                </a:solidFill>
              </a:rPr>
              <a:t> </a:t>
            </a:r>
            <a:r>
              <a:rPr lang="cs-CZ" sz="1900" dirty="0" err="1" smtClean="0">
                <a:solidFill>
                  <a:schemeClr val="bg2"/>
                </a:solidFill>
              </a:rPr>
              <a:t>naked-eye</a:t>
            </a:r>
            <a:r>
              <a:rPr lang="cs-CZ" sz="1900" dirty="0" smtClean="0">
                <a:solidFill>
                  <a:schemeClr val="bg2"/>
                </a:solidFill>
              </a:rPr>
              <a:t> sign </a:t>
            </a:r>
            <a:r>
              <a:rPr lang="cs-CZ" sz="1900" dirty="0" err="1" smtClean="0">
                <a:solidFill>
                  <a:schemeClr val="bg2"/>
                </a:solidFill>
              </a:rPr>
              <a:t>is</a:t>
            </a:r>
            <a:r>
              <a:rPr lang="cs-CZ" sz="1900" dirty="0" smtClean="0">
                <a:solidFill>
                  <a:schemeClr val="bg2"/>
                </a:solidFill>
              </a:rPr>
              <a:t> </a:t>
            </a:r>
            <a:r>
              <a:rPr lang="cs-CZ" sz="1900" dirty="0" err="1" smtClean="0">
                <a:solidFill>
                  <a:schemeClr val="bg2"/>
                </a:solidFill>
              </a:rPr>
              <a:t>discoloration</a:t>
            </a:r>
            <a:r>
              <a:rPr lang="cs-CZ" sz="1900" dirty="0" smtClean="0">
                <a:solidFill>
                  <a:schemeClr val="bg2"/>
                </a:solidFill>
              </a:rPr>
              <a:t> </a:t>
            </a:r>
            <a:r>
              <a:rPr lang="cs-CZ" sz="1900" dirty="0" err="1" smtClean="0">
                <a:solidFill>
                  <a:schemeClr val="bg2"/>
                </a:solidFill>
              </a:rPr>
              <a:t>of</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lower</a:t>
            </a:r>
            <a:r>
              <a:rPr lang="cs-CZ" sz="1900" dirty="0" smtClean="0">
                <a:solidFill>
                  <a:schemeClr val="bg2"/>
                </a:solidFill>
              </a:rPr>
              <a:t> </a:t>
            </a:r>
            <a:r>
              <a:rPr lang="cs-CZ" sz="1900" dirty="0" err="1" smtClean="0">
                <a:solidFill>
                  <a:schemeClr val="bg2"/>
                </a:solidFill>
              </a:rPr>
              <a:t>abdominal</a:t>
            </a:r>
            <a:r>
              <a:rPr lang="cs-CZ" sz="1900" dirty="0" smtClean="0">
                <a:solidFill>
                  <a:schemeClr val="bg2"/>
                </a:solidFill>
              </a:rPr>
              <a:t> </a:t>
            </a:r>
            <a:r>
              <a:rPr lang="cs-CZ" sz="1900" dirty="0" err="1" smtClean="0">
                <a:solidFill>
                  <a:schemeClr val="bg2"/>
                </a:solidFill>
              </a:rPr>
              <a:t>wall</a:t>
            </a:r>
            <a:r>
              <a:rPr lang="cs-CZ" sz="1900" dirty="0" smtClean="0">
                <a:solidFill>
                  <a:schemeClr val="bg2"/>
                </a:solidFill>
              </a:rPr>
              <a:t> (</a:t>
            </a:r>
            <a:r>
              <a:rPr lang="cs-CZ" sz="1900" dirty="0" err="1" smtClean="0">
                <a:solidFill>
                  <a:schemeClr val="bg2"/>
                </a:solidFill>
              </a:rPr>
              <a:t>caecum</a:t>
            </a:r>
            <a:r>
              <a:rPr lang="cs-CZ" sz="1900" dirty="0" smtClean="0">
                <a:solidFill>
                  <a:schemeClr val="bg2"/>
                </a:solidFill>
              </a:rPr>
              <a:t>)</a:t>
            </a:r>
          </a:p>
          <a:p>
            <a:pPr marL="0" indent="0">
              <a:lnSpc>
                <a:spcPct val="90000"/>
              </a:lnSpc>
              <a:buNone/>
            </a:pPr>
            <a:r>
              <a:rPr lang="cs-CZ" sz="1900" b="1" dirty="0" smtClean="0">
                <a:solidFill>
                  <a:schemeClr val="bg2"/>
                </a:solidFill>
              </a:rPr>
              <a:t>1 </a:t>
            </a:r>
            <a:r>
              <a:rPr lang="cs-CZ" sz="1900" b="1" dirty="0" err="1" smtClean="0">
                <a:solidFill>
                  <a:schemeClr val="bg2"/>
                </a:solidFill>
              </a:rPr>
              <a:t>week</a:t>
            </a:r>
            <a:endParaRPr lang="cs-CZ" sz="1900" b="1" dirty="0" smtClean="0">
              <a:solidFill>
                <a:schemeClr val="bg2"/>
              </a:solidFill>
            </a:endParaRPr>
          </a:p>
          <a:p>
            <a:pPr>
              <a:lnSpc>
                <a:spcPct val="90000"/>
              </a:lnSpc>
            </a:pPr>
            <a:r>
              <a:rPr lang="cs-CZ" sz="1900" dirty="0" err="1">
                <a:solidFill>
                  <a:schemeClr val="bg2"/>
                </a:solidFill>
              </a:rPr>
              <a:t>the</a:t>
            </a:r>
            <a:r>
              <a:rPr lang="cs-CZ" sz="1900" dirty="0">
                <a:solidFill>
                  <a:schemeClr val="bg2"/>
                </a:solidFill>
              </a:rPr>
              <a:t> </a:t>
            </a:r>
            <a:r>
              <a:rPr lang="cs-CZ" sz="1900" dirty="0" err="1">
                <a:solidFill>
                  <a:schemeClr val="bg2"/>
                </a:solidFill>
              </a:rPr>
              <a:t>color</a:t>
            </a:r>
            <a:r>
              <a:rPr lang="cs-CZ" sz="1900" dirty="0">
                <a:solidFill>
                  <a:schemeClr val="bg2"/>
                </a:solidFill>
              </a:rPr>
              <a:t> </a:t>
            </a:r>
            <a:r>
              <a:rPr lang="cs-CZ" sz="1900" dirty="0" err="1">
                <a:solidFill>
                  <a:schemeClr val="bg2"/>
                </a:solidFill>
              </a:rPr>
              <a:t>of</a:t>
            </a:r>
            <a:r>
              <a:rPr lang="cs-CZ" sz="1900" dirty="0">
                <a:solidFill>
                  <a:schemeClr val="bg2"/>
                </a:solidFill>
              </a:rPr>
              <a:t> </a:t>
            </a:r>
            <a:r>
              <a:rPr lang="cs-CZ" sz="1900" dirty="0" err="1">
                <a:solidFill>
                  <a:schemeClr val="bg2"/>
                </a:solidFill>
              </a:rPr>
              <a:t>the</a:t>
            </a:r>
            <a:r>
              <a:rPr lang="cs-CZ" sz="1900" dirty="0">
                <a:solidFill>
                  <a:schemeClr val="bg2"/>
                </a:solidFill>
              </a:rPr>
              <a:t> skin </a:t>
            </a:r>
            <a:r>
              <a:rPr lang="cs-CZ" sz="1900" dirty="0" err="1">
                <a:solidFill>
                  <a:schemeClr val="bg2"/>
                </a:solidFill>
              </a:rPr>
              <a:t>is</a:t>
            </a:r>
            <a:r>
              <a:rPr lang="cs-CZ" sz="1900" dirty="0">
                <a:solidFill>
                  <a:schemeClr val="bg2"/>
                </a:solidFill>
              </a:rPr>
              <a:t> green/ </a:t>
            </a:r>
            <a:r>
              <a:rPr lang="cs-CZ" sz="1900" dirty="0" err="1">
                <a:solidFill>
                  <a:schemeClr val="bg2"/>
                </a:solidFill>
              </a:rPr>
              <a:t>black</a:t>
            </a:r>
            <a:r>
              <a:rPr lang="cs-CZ" sz="1900" dirty="0">
                <a:solidFill>
                  <a:schemeClr val="bg2"/>
                </a:solidFill>
              </a:rPr>
              <a:t>/ </a:t>
            </a:r>
            <a:r>
              <a:rPr lang="cs-CZ" sz="1900" dirty="0" err="1">
                <a:solidFill>
                  <a:schemeClr val="bg2"/>
                </a:solidFill>
              </a:rPr>
              <a:t>reddish</a:t>
            </a:r>
            <a:endParaRPr lang="cs-CZ" sz="1900" dirty="0">
              <a:solidFill>
                <a:schemeClr val="bg2"/>
              </a:solidFill>
            </a:endParaRPr>
          </a:p>
          <a:p>
            <a:pPr>
              <a:lnSpc>
                <a:spcPct val="90000"/>
              </a:lnSpc>
            </a:pPr>
            <a:r>
              <a:rPr lang="cs-CZ" sz="1900" dirty="0" err="1" smtClean="0">
                <a:solidFill>
                  <a:schemeClr val="bg2"/>
                </a:solidFill>
              </a:rPr>
              <a:t>putrefactive</a:t>
            </a:r>
            <a:r>
              <a:rPr lang="cs-CZ" sz="1900" dirty="0" smtClean="0">
                <a:solidFill>
                  <a:schemeClr val="bg2"/>
                </a:solidFill>
              </a:rPr>
              <a:t> </a:t>
            </a:r>
            <a:r>
              <a:rPr lang="cs-CZ" sz="1900" dirty="0" err="1" smtClean="0">
                <a:solidFill>
                  <a:schemeClr val="bg2"/>
                </a:solidFill>
              </a:rPr>
              <a:t>bacteria</a:t>
            </a:r>
            <a:r>
              <a:rPr lang="cs-CZ" sz="1900" dirty="0" smtClean="0">
                <a:solidFill>
                  <a:schemeClr val="bg2"/>
                </a:solidFill>
              </a:rPr>
              <a:t> </a:t>
            </a:r>
            <a:r>
              <a:rPr lang="cs-CZ" sz="1900" dirty="0" err="1" smtClean="0">
                <a:solidFill>
                  <a:schemeClr val="bg2"/>
                </a:solidFill>
              </a:rPr>
              <a:t>spread</a:t>
            </a:r>
            <a:r>
              <a:rPr lang="cs-CZ" sz="1900" dirty="0" smtClean="0">
                <a:solidFill>
                  <a:schemeClr val="bg2"/>
                </a:solidFill>
              </a:rPr>
              <a:t> </a:t>
            </a:r>
            <a:r>
              <a:rPr lang="cs-CZ" sz="1900" dirty="0" err="1" smtClean="0">
                <a:solidFill>
                  <a:schemeClr val="bg2"/>
                </a:solidFill>
              </a:rPr>
              <a:t>through</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venous</a:t>
            </a:r>
            <a:r>
              <a:rPr lang="cs-CZ" sz="1900" dirty="0" smtClean="0">
                <a:solidFill>
                  <a:schemeClr val="bg2"/>
                </a:solidFill>
              </a:rPr>
              <a:t> </a:t>
            </a:r>
            <a:r>
              <a:rPr lang="cs-CZ" sz="1900" dirty="0" err="1" smtClean="0">
                <a:solidFill>
                  <a:schemeClr val="bg2"/>
                </a:solidFill>
              </a:rPr>
              <a:t>system</a:t>
            </a:r>
            <a:r>
              <a:rPr lang="cs-CZ" sz="1900" dirty="0" smtClean="0">
                <a:solidFill>
                  <a:schemeClr val="bg2"/>
                </a:solidFill>
              </a:rPr>
              <a:t>, </a:t>
            </a:r>
            <a:r>
              <a:rPr lang="cs-CZ" sz="1900" dirty="0" err="1" smtClean="0">
                <a:solidFill>
                  <a:schemeClr val="bg2"/>
                </a:solidFill>
              </a:rPr>
              <a:t>hemolyze</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blood</a:t>
            </a:r>
            <a:r>
              <a:rPr lang="cs-CZ" sz="1900" dirty="0" smtClean="0">
                <a:solidFill>
                  <a:schemeClr val="bg2"/>
                </a:solidFill>
              </a:rPr>
              <a:t> and </a:t>
            </a:r>
            <a:r>
              <a:rPr lang="cs-CZ" sz="1900" dirty="0" err="1" smtClean="0">
                <a:solidFill>
                  <a:schemeClr val="bg2"/>
                </a:solidFill>
              </a:rPr>
              <a:t>stain</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vessels</a:t>
            </a:r>
            <a:r>
              <a:rPr lang="cs-CZ" sz="1900" dirty="0" smtClean="0">
                <a:solidFill>
                  <a:schemeClr val="bg2"/>
                </a:solidFill>
              </a:rPr>
              <a:t> and </a:t>
            </a:r>
            <a:r>
              <a:rPr lang="cs-CZ" sz="1900" dirty="0" err="1" smtClean="0">
                <a:solidFill>
                  <a:schemeClr val="bg2"/>
                </a:solidFill>
              </a:rPr>
              <a:t>adjacent</a:t>
            </a:r>
            <a:r>
              <a:rPr lang="cs-CZ" sz="1900" dirty="0" smtClean="0">
                <a:solidFill>
                  <a:schemeClr val="bg2"/>
                </a:solidFill>
              </a:rPr>
              <a:t> </a:t>
            </a:r>
            <a:r>
              <a:rPr lang="cs-CZ" sz="1900" dirty="0" err="1" smtClean="0">
                <a:solidFill>
                  <a:schemeClr val="bg2"/>
                </a:solidFill>
              </a:rPr>
              <a:t>tissues</a:t>
            </a:r>
            <a:r>
              <a:rPr lang="cs-CZ" sz="1900" dirty="0" smtClean="0">
                <a:solidFill>
                  <a:schemeClr val="bg2"/>
                </a:solidFill>
              </a:rPr>
              <a:t> </a:t>
            </a:r>
            <a:r>
              <a:rPr lang="cs-CZ" sz="1900" dirty="0" err="1" smtClean="0">
                <a:solidFill>
                  <a:schemeClr val="bg2"/>
                </a:solidFill>
              </a:rPr>
              <a:t>greenish-black</a:t>
            </a:r>
            <a:endParaRPr lang="cs-CZ" sz="1900" dirty="0" smtClean="0">
              <a:solidFill>
                <a:schemeClr val="bg2"/>
              </a:solidFill>
            </a:endParaRPr>
          </a:p>
          <a:p>
            <a:pPr>
              <a:lnSpc>
                <a:spcPct val="90000"/>
              </a:lnSpc>
            </a:pPr>
            <a:r>
              <a:rPr lang="cs-CZ" sz="1900" dirty="0" err="1" smtClean="0">
                <a:solidFill>
                  <a:schemeClr val="bg2"/>
                </a:solidFill>
              </a:rPr>
              <a:t>the</a:t>
            </a:r>
            <a:r>
              <a:rPr lang="cs-CZ" sz="1900" dirty="0" smtClean="0">
                <a:solidFill>
                  <a:schemeClr val="bg2"/>
                </a:solidFill>
              </a:rPr>
              <a:t> face and </a:t>
            </a:r>
            <a:r>
              <a:rPr lang="cs-CZ" sz="1900" dirty="0" err="1" smtClean="0">
                <a:solidFill>
                  <a:schemeClr val="bg2"/>
                </a:solidFill>
              </a:rPr>
              <a:t>other</a:t>
            </a:r>
            <a:r>
              <a:rPr lang="cs-CZ" sz="1900" dirty="0" smtClean="0">
                <a:solidFill>
                  <a:schemeClr val="bg2"/>
                </a:solidFill>
              </a:rPr>
              <a:t> soft </a:t>
            </a:r>
            <a:r>
              <a:rPr lang="cs-CZ" sz="1900" dirty="0" err="1" smtClean="0">
                <a:solidFill>
                  <a:schemeClr val="bg2"/>
                </a:solidFill>
              </a:rPr>
              <a:t>tissues</a:t>
            </a:r>
            <a:r>
              <a:rPr lang="cs-CZ" sz="1900" dirty="0" smtClean="0">
                <a:solidFill>
                  <a:schemeClr val="bg2"/>
                </a:solidFill>
              </a:rPr>
              <a:t> </a:t>
            </a:r>
            <a:r>
              <a:rPr lang="cs-CZ" sz="1900" dirty="0" err="1" smtClean="0">
                <a:solidFill>
                  <a:schemeClr val="bg2"/>
                </a:solidFill>
              </a:rPr>
              <a:t>become</a:t>
            </a:r>
            <a:r>
              <a:rPr lang="cs-CZ" sz="1900" dirty="0" smtClean="0">
                <a:solidFill>
                  <a:schemeClr val="bg2"/>
                </a:solidFill>
              </a:rPr>
              <a:t> </a:t>
            </a:r>
            <a:r>
              <a:rPr lang="cs-CZ" sz="1900" dirty="0" err="1" smtClean="0">
                <a:solidFill>
                  <a:schemeClr val="bg2"/>
                </a:solidFill>
              </a:rPr>
              <a:t>swolen</a:t>
            </a:r>
            <a:r>
              <a:rPr lang="cs-CZ" sz="1900" dirty="0" smtClean="0">
                <a:solidFill>
                  <a:schemeClr val="bg2"/>
                </a:solidFill>
              </a:rPr>
              <a:t> and </a:t>
            </a:r>
            <a:r>
              <a:rPr lang="cs-CZ" sz="1900" dirty="0" err="1" smtClean="0">
                <a:solidFill>
                  <a:schemeClr val="bg2"/>
                </a:solidFill>
              </a:rPr>
              <a:t>pervaded</a:t>
            </a:r>
            <a:r>
              <a:rPr lang="cs-CZ" sz="1900" dirty="0" smtClean="0">
                <a:solidFill>
                  <a:schemeClr val="bg2"/>
                </a:solidFill>
              </a:rPr>
              <a:t> by fluid and </a:t>
            </a:r>
            <a:r>
              <a:rPr lang="cs-CZ" sz="1900" dirty="0" err="1" smtClean="0">
                <a:solidFill>
                  <a:schemeClr val="bg2"/>
                </a:solidFill>
              </a:rPr>
              <a:t>gas</a:t>
            </a:r>
            <a:endParaRPr lang="cs-CZ" sz="1900" dirty="0" smtClean="0">
              <a:solidFill>
                <a:schemeClr val="bg2"/>
              </a:solidFill>
            </a:endParaRPr>
          </a:p>
          <a:p>
            <a:pPr marL="0" indent="0">
              <a:lnSpc>
                <a:spcPct val="90000"/>
              </a:lnSpc>
              <a:buNone/>
            </a:pPr>
            <a:r>
              <a:rPr lang="cs-CZ" sz="1900" b="1" dirty="0" smtClean="0">
                <a:solidFill>
                  <a:schemeClr val="bg2"/>
                </a:solidFill>
              </a:rPr>
              <a:t>2-3 </a:t>
            </a:r>
            <a:r>
              <a:rPr lang="cs-CZ" sz="1900" b="1" dirty="0" err="1" smtClean="0">
                <a:solidFill>
                  <a:schemeClr val="bg2"/>
                </a:solidFill>
              </a:rPr>
              <a:t>weeks</a:t>
            </a:r>
            <a:endParaRPr lang="cs-CZ" sz="1900" b="1" dirty="0" smtClean="0">
              <a:solidFill>
                <a:schemeClr val="bg2"/>
              </a:solidFill>
            </a:endParaRPr>
          </a:p>
          <a:p>
            <a:pPr>
              <a:lnSpc>
                <a:spcPct val="90000"/>
              </a:lnSpc>
            </a:pPr>
            <a:r>
              <a:rPr lang="cs-CZ" sz="1900" dirty="0" smtClean="0">
                <a:solidFill>
                  <a:schemeClr val="bg2"/>
                </a:solidFill>
              </a:rPr>
              <a:t>skin </a:t>
            </a:r>
            <a:r>
              <a:rPr lang="cs-CZ" sz="1900" dirty="0" err="1" smtClean="0">
                <a:solidFill>
                  <a:schemeClr val="bg2"/>
                </a:solidFill>
              </a:rPr>
              <a:t>blisters</a:t>
            </a:r>
            <a:r>
              <a:rPr lang="cs-CZ" sz="1900" dirty="0" smtClean="0">
                <a:solidFill>
                  <a:schemeClr val="bg2"/>
                </a:solidFill>
              </a:rPr>
              <a:t> </a:t>
            </a:r>
            <a:r>
              <a:rPr lang="cs-CZ" sz="1900" dirty="0" err="1" smtClean="0">
                <a:solidFill>
                  <a:schemeClr val="bg2"/>
                </a:solidFill>
              </a:rPr>
              <a:t>appear</a:t>
            </a:r>
            <a:r>
              <a:rPr lang="cs-CZ" sz="1900" dirty="0" smtClean="0">
                <a:solidFill>
                  <a:schemeClr val="bg2"/>
                </a:solidFill>
              </a:rPr>
              <a:t>, </a:t>
            </a:r>
            <a:r>
              <a:rPr lang="cs-CZ" sz="1900" dirty="0" err="1" smtClean="0">
                <a:solidFill>
                  <a:schemeClr val="bg2"/>
                </a:solidFill>
              </a:rPr>
              <a:t>filled</a:t>
            </a:r>
            <a:r>
              <a:rPr lang="cs-CZ" sz="1900" dirty="0" smtClean="0">
                <a:solidFill>
                  <a:schemeClr val="bg2"/>
                </a:solidFill>
              </a:rPr>
              <a:t> </a:t>
            </a:r>
            <a:r>
              <a:rPr lang="cs-CZ" sz="1900" dirty="0" err="1" smtClean="0">
                <a:solidFill>
                  <a:schemeClr val="bg2"/>
                </a:solidFill>
              </a:rPr>
              <a:t>with</a:t>
            </a:r>
            <a:r>
              <a:rPr lang="cs-CZ" sz="1900" dirty="0" smtClean="0">
                <a:solidFill>
                  <a:schemeClr val="bg2"/>
                </a:solidFill>
              </a:rPr>
              <a:t> </a:t>
            </a:r>
            <a:r>
              <a:rPr lang="cs-CZ" sz="1900" dirty="0" err="1" smtClean="0">
                <a:solidFill>
                  <a:schemeClr val="bg2"/>
                </a:solidFill>
              </a:rPr>
              <a:t>clear</a:t>
            </a:r>
            <a:r>
              <a:rPr lang="cs-CZ" sz="1900" dirty="0" smtClean="0">
                <a:solidFill>
                  <a:schemeClr val="bg2"/>
                </a:solidFill>
              </a:rPr>
              <a:t>, pink </a:t>
            </a:r>
            <a:r>
              <a:rPr lang="cs-CZ" sz="1900" dirty="0" err="1" smtClean="0">
                <a:solidFill>
                  <a:schemeClr val="bg2"/>
                </a:solidFill>
              </a:rPr>
              <a:t>or</a:t>
            </a:r>
            <a:r>
              <a:rPr lang="cs-CZ" sz="1900" dirty="0" smtClean="0">
                <a:solidFill>
                  <a:schemeClr val="bg2"/>
                </a:solidFill>
              </a:rPr>
              <a:t> </a:t>
            </a:r>
            <a:r>
              <a:rPr lang="cs-CZ" sz="1900" dirty="0" err="1" smtClean="0">
                <a:solidFill>
                  <a:schemeClr val="bg2"/>
                </a:solidFill>
              </a:rPr>
              <a:t>red</a:t>
            </a:r>
            <a:r>
              <a:rPr lang="cs-CZ" sz="1900" dirty="0" smtClean="0">
                <a:solidFill>
                  <a:schemeClr val="bg2"/>
                </a:solidFill>
              </a:rPr>
              <a:t> fluid</a:t>
            </a:r>
          </a:p>
          <a:p>
            <a:pPr>
              <a:lnSpc>
                <a:spcPct val="90000"/>
              </a:lnSpc>
            </a:pPr>
            <a:r>
              <a:rPr lang="cs-CZ" sz="1900" dirty="0" err="1" smtClean="0">
                <a:solidFill>
                  <a:schemeClr val="bg2"/>
                </a:solidFill>
              </a:rPr>
              <a:t>later</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skin </a:t>
            </a:r>
            <a:r>
              <a:rPr lang="cs-CZ" sz="1900" dirty="0" err="1" smtClean="0">
                <a:solidFill>
                  <a:schemeClr val="bg2"/>
                </a:solidFill>
              </a:rPr>
              <a:t>starts</a:t>
            </a:r>
            <a:r>
              <a:rPr lang="cs-CZ" sz="1900" dirty="0" smtClean="0">
                <a:solidFill>
                  <a:schemeClr val="bg2"/>
                </a:solidFill>
              </a:rPr>
              <a:t> peeling </a:t>
            </a:r>
            <a:r>
              <a:rPr lang="cs-CZ" sz="1900" dirty="0" err="1" smtClean="0">
                <a:solidFill>
                  <a:schemeClr val="bg2"/>
                </a:solidFill>
              </a:rPr>
              <a:t>off</a:t>
            </a:r>
            <a:r>
              <a:rPr lang="cs-CZ" sz="1900" dirty="0" smtClean="0">
                <a:solidFill>
                  <a:schemeClr val="bg2"/>
                </a:solidFill>
              </a:rPr>
              <a:t>, </a:t>
            </a: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hair</a:t>
            </a:r>
            <a:r>
              <a:rPr lang="cs-CZ" sz="1900" dirty="0" smtClean="0">
                <a:solidFill>
                  <a:schemeClr val="bg2"/>
                </a:solidFill>
              </a:rPr>
              <a:t> and </a:t>
            </a:r>
            <a:r>
              <a:rPr lang="cs-CZ" sz="1900" dirty="0" err="1" smtClean="0">
                <a:solidFill>
                  <a:schemeClr val="bg2"/>
                </a:solidFill>
              </a:rPr>
              <a:t>nails</a:t>
            </a:r>
            <a:r>
              <a:rPr lang="cs-CZ" sz="1900" dirty="0" smtClean="0">
                <a:solidFill>
                  <a:schemeClr val="bg2"/>
                </a:solidFill>
              </a:rPr>
              <a:t> </a:t>
            </a:r>
            <a:r>
              <a:rPr lang="cs-CZ" sz="1900" dirty="0" err="1" smtClean="0">
                <a:solidFill>
                  <a:schemeClr val="bg2"/>
                </a:solidFill>
              </a:rPr>
              <a:t>detach</a:t>
            </a:r>
            <a:endParaRPr lang="cs-CZ" sz="1900" dirty="0" smtClean="0">
              <a:solidFill>
                <a:schemeClr val="bg2"/>
              </a:solidFill>
            </a:endParaRPr>
          </a:p>
          <a:p>
            <a:pPr>
              <a:lnSpc>
                <a:spcPct val="90000"/>
              </a:lnSpc>
            </a:pPr>
            <a:r>
              <a:rPr lang="cs-CZ" sz="1900" dirty="0" err="1" smtClean="0">
                <a:solidFill>
                  <a:schemeClr val="bg2"/>
                </a:solidFill>
              </a:rPr>
              <a:t>the</a:t>
            </a:r>
            <a:r>
              <a:rPr lang="cs-CZ" sz="1900" dirty="0" smtClean="0">
                <a:solidFill>
                  <a:schemeClr val="bg2"/>
                </a:solidFill>
              </a:rPr>
              <a:t> </a:t>
            </a:r>
            <a:r>
              <a:rPr lang="cs-CZ" sz="1900" dirty="0" err="1" smtClean="0">
                <a:solidFill>
                  <a:schemeClr val="bg2"/>
                </a:solidFill>
              </a:rPr>
              <a:t>scrotum</a:t>
            </a:r>
            <a:r>
              <a:rPr lang="cs-CZ" sz="1900" dirty="0" smtClean="0">
                <a:solidFill>
                  <a:schemeClr val="bg2"/>
                </a:solidFill>
              </a:rPr>
              <a:t> and </a:t>
            </a:r>
            <a:r>
              <a:rPr lang="cs-CZ" sz="1900" dirty="0" err="1" smtClean="0">
                <a:solidFill>
                  <a:schemeClr val="bg2"/>
                </a:solidFill>
              </a:rPr>
              <a:t>breasts</a:t>
            </a:r>
            <a:r>
              <a:rPr lang="cs-CZ" sz="1900" dirty="0" smtClean="0">
                <a:solidFill>
                  <a:schemeClr val="bg2"/>
                </a:solidFill>
              </a:rPr>
              <a:t> are </a:t>
            </a:r>
            <a:r>
              <a:rPr lang="cs-CZ" sz="1900" dirty="0" err="1" smtClean="0">
                <a:solidFill>
                  <a:schemeClr val="bg2"/>
                </a:solidFill>
              </a:rPr>
              <a:t>swolen</a:t>
            </a:r>
            <a:endParaRPr lang="cs-CZ" sz="1900" dirty="0" smtClean="0">
              <a:solidFill>
                <a:schemeClr val="bg2"/>
              </a:solidFill>
            </a:endParaRPr>
          </a:p>
          <a:p>
            <a:pPr>
              <a:lnSpc>
                <a:spcPct val="90000"/>
              </a:lnSpc>
            </a:pPr>
            <a:r>
              <a:rPr lang="cs-CZ" sz="1900" dirty="0" err="1" smtClean="0">
                <a:solidFill>
                  <a:schemeClr val="bg2"/>
                </a:solidFill>
              </a:rPr>
              <a:t>bloody</a:t>
            </a:r>
            <a:r>
              <a:rPr lang="cs-CZ" sz="1900" dirty="0" smtClean="0">
                <a:solidFill>
                  <a:schemeClr val="bg2"/>
                </a:solidFill>
              </a:rPr>
              <a:t> fluid (</a:t>
            </a:r>
            <a:r>
              <a:rPr lang="cs-CZ" sz="1900" dirty="0" err="1" smtClean="0">
                <a:solidFill>
                  <a:schemeClr val="bg2"/>
                </a:solidFill>
              </a:rPr>
              <a:t>tissue</a:t>
            </a:r>
            <a:r>
              <a:rPr lang="cs-CZ" sz="1900" dirty="0" smtClean="0">
                <a:solidFill>
                  <a:schemeClr val="bg2"/>
                </a:solidFill>
              </a:rPr>
              <a:t> </a:t>
            </a:r>
            <a:r>
              <a:rPr lang="cs-CZ" sz="1900" dirty="0" err="1" smtClean="0">
                <a:solidFill>
                  <a:schemeClr val="bg2"/>
                </a:solidFill>
              </a:rPr>
              <a:t>liquefaction</a:t>
            </a:r>
            <a:r>
              <a:rPr lang="cs-CZ" sz="1900" dirty="0" smtClean="0">
                <a:solidFill>
                  <a:schemeClr val="bg2"/>
                </a:solidFill>
              </a:rPr>
              <a:t> </a:t>
            </a:r>
            <a:r>
              <a:rPr lang="cs-CZ" sz="1900" dirty="0" err="1" smtClean="0">
                <a:solidFill>
                  <a:schemeClr val="bg2"/>
                </a:solidFill>
              </a:rPr>
              <a:t>stained</a:t>
            </a:r>
            <a:r>
              <a:rPr lang="cs-CZ" sz="1900" dirty="0" smtClean="0">
                <a:solidFill>
                  <a:schemeClr val="bg2"/>
                </a:solidFill>
              </a:rPr>
              <a:t> by </a:t>
            </a:r>
            <a:r>
              <a:rPr lang="cs-CZ" sz="1900" dirty="0" err="1" smtClean="0">
                <a:solidFill>
                  <a:schemeClr val="bg2"/>
                </a:solidFill>
              </a:rPr>
              <a:t>haemolysis</a:t>
            </a:r>
            <a:r>
              <a:rPr lang="cs-CZ" sz="1900" dirty="0" smtClean="0">
                <a:solidFill>
                  <a:schemeClr val="bg2"/>
                </a:solidFill>
              </a:rPr>
              <a:t>) </a:t>
            </a:r>
            <a:r>
              <a:rPr lang="cs-CZ" sz="1900" dirty="0" err="1" smtClean="0">
                <a:solidFill>
                  <a:schemeClr val="bg2"/>
                </a:solidFill>
              </a:rPr>
              <a:t>leaks</a:t>
            </a:r>
            <a:r>
              <a:rPr lang="cs-CZ" sz="1900" dirty="0" smtClean="0">
                <a:solidFill>
                  <a:schemeClr val="bg2"/>
                </a:solidFill>
              </a:rPr>
              <a:t> </a:t>
            </a:r>
            <a:r>
              <a:rPr lang="cs-CZ" sz="1900" dirty="0" err="1" smtClean="0">
                <a:solidFill>
                  <a:schemeClr val="bg2"/>
                </a:solidFill>
              </a:rPr>
              <a:t>from</a:t>
            </a:r>
            <a:r>
              <a:rPr lang="cs-CZ" sz="1900" dirty="0" smtClean="0">
                <a:solidFill>
                  <a:schemeClr val="bg2"/>
                </a:solidFill>
              </a:rPr>
              <a:t> body </a:t>
            </a:r>
            <a:r>
              <a:rPr lang="cs-CZ" sz="1900" dirty="0" err="1" smtClean="0">
                <a:solidFill>
                  <a:schemeClr val="bg2"/>
                </a:solidFill>
              </a:rPr>
              <a:t>orifices</a:t>
            </a:r>
            <a:endParaRPr lang="cs-CZ" sz="1900" dirty="0" smtClean="0">
              <a:solidFill>
                <a:schemeClr val="bg2"/>
              </a:solidFill>
            </a:endParaRPr>
          </a:p>
          <a:p>
            <a:pPr marL="0" indent="0">
              <a:lnSpc>
                <a:spcPct val="90000"/>
              </a:lnSpc>
              <a:buNone/>
            </a:pPr>
            <a:r>
              <a:rPr lang="cs-CZ" sz="1900" b="1" dirty="0" err="1" smtClean="0">
                <a:solidFill>
                  <a:schemeClr val="bg2"/>
                </a:solidFill>
              </a:rPr>
              <a:t>several</a:t>
            </a:r>
            <a:r>
              <a:rPr lang="cs-CZ" sz="1900" b="1" dirty="0" smtClean="0">
                <a:solidFill>
                  <a:schemeClr val="bg2"/>
                </a:solidFill>
              </a:rPr>
              <a:t> </a:t>
            </a:r>
            <a:r>
              <a:rPr lang="cs-CZ" sz="1900" b="1" dirty="0" err="1" smtClean="0">
                <a:solidFill>
                  <a:schemeClr val="bg2"/>
                </a:solidFill>
              </a:rPr>
              <a:t>months</a:t>
            </a:r>
            <a:endParaRPr lang="cs-CZ" sz="1900" b="1" dirty="0" smtClean="0">
              <a:solidFill>
                <a:schemeClr val="bg2"/>
              </a:solidFill>
            </a:endParaRPr>
          </a:p>
          <a:p>
            <a:pPr>
              <a:lnSpc>
                <a:spcPct val="90000"/>
              </a:lnSpc>
            </a:pPr>
            <a:r>
              <a:rPr lang="cs-CZ" sz="1900" dirty="0" smtClean="0">
                <a:solidFill>
                  <a:schemeClr val="bg2"/>
                </a:solidFill>
              </a:rPr>
              <a:t>soft </a:t>
            </a:r>
            <a:r>
              <a:rPr lang="cs-CZ" sz="1900" dirty="0" err="1" smtClean="0">
                <a:solidFill>
                  <a:schemeClr val="bg2"/>
                </a:solidFill>
              </a:rPr>
              <a:t>tissues</a:t>
            </a:r>
            <a:r>
              <a:rPr lang="cs-CZ" sz="1900" dirty="0" smtClean="0">
                <a:solidFill>
                  <a:schemeClr val="bg2"/>
                </a:solidFill>
              </a:rPr>
              <a:t> </a:t>
            </a:r>
            <a:r>
              <a:rPr lang="cs-CZ" sz="1900" dirty="0" err="1" smtClean="0">
                <a:solidFill>
                  <a:schemeClr val="bg2"/>
                </a:solidFill>
              </a:rPr>
              <a:t>disintegrate</a:t>
            </a:r>
            <a:r>
              <a:rPr lang="cs-CZ" sz="1900" dirty="0" smtClean="0">
                <a:solidFill>
                  <a:schemeClr val="bg2"/>
                </a:solidFill>
              </a:rPr>
              <a:t>, </a:t>
            </a:r>
            <a:r>
              <a:rPr lang="cs-CZ" sz="1900" dirty="0" err="1" smtClean="0">
                <a:solidFill>
                  <a:schemeClr val="bg2"/>
                </a:solidFill>
              </a:rPr>
              <a:t>leaving</a:t>
            </a:r>
            <a:r>
              <a:rPr lang="cs-CZ" sz="1900" dirty="0" smtClean="0">
                <a:solidFill>
                  <a:schemeClr val="bg2"/>
                </a:solidFill>
              </a:rPr>
              <a:t> </a:t>
            </a:r>
            <a:r>
              <a:rPr lang="cs-CZ" sz="1900" dirty="0" err="1" smtClean="0">
                <a:solidFill>
                  <a:schemeClr val="bg2"/>
                </a:solidFill>
              </a:rPr>
              <a:t>ligamentous</a:t>
            </a:r>
            <a:r>
              <a:rPr lang="cs-CZ" sz="1900" dirty="0" smtClean="0">
                <a:solidFill>
                  <a:schemeClr val="bg2"/>
                </a:solidFill>
              </a:rPr>
              <a:t> and </a:t>
            </a:r>
            <a:r>
              <a:rPr lang="cs-CZ" sz="1900" dirty="0" err="1" smtClean="0">
                <a:solidFill>
                  <a:schemeClr val="bg2"/>
                </a:solidFill>
              </a:rPr>
              <a:t>tendineous</a:t>
            </a:r>
            <a:r>
              <a:rPr lang="cs-CZ" sz="1900" dirty="0" smtClean="0">
                <a:solidFill>
                  <a:schemeClr val="bg2"/>
                </a:solidFill>
              </a:rPr>
              <a:t> </a:t>
            </a:r>
            <a:r>
              <a:rPr lang="cs-CZ" sz="1900" dirty="0" err="1" smtClean="0">
                <a:solidFill>
                  <a:schemeClr val="bg2"/>
                </a:solidFill>
              </a:rPr>
              <a:t>tissues</a:t>
            </a:r>
            <a:r>
              <a:rPr lang="cs-CZ" sz="1900" dirty="0" smtClean="0">
                <a:solidFill>
                  <a:schemeClr val="bg2"/>
                </a:solidFill>
              </a:rPr>
              <a:t> </a:t>
            </a:r>
            <a:r>
              <a:rPr lang="cs-CZ" sz="1900" dirty="0" err="1" smtClean="0">
                <a:solidFill>
                  <a:schemeClr val="bg2"/>
                </a:solidFill>
              </a:rPr>
              <a:t>attached</a:t>
            </a:r>
            <a:r>
              <a:rPr lang="cs-CZ" sz="1900" dirty="0" smtClean="0">
                <a:solidFill>
                  <a:schemeClr val="bg2"/>
                </a:solidFill>
              </a:rPr>
              <a:t> to skeleton</a:t>
            </a:r>
          </a:p>
          <a:p>
            <a:pPr>
              <a:lnSpc>
                <a:spcPct val="90000"/>
              </a:lnSpc>
            </a:pPr>
            <a:endParaRPr lang="cs-CZ" sz="1900" dirty="0" smtClean="0">
              <a:solidFill>
                <a:schemeClr val="bg2"/>
              </a:solidFill>
            </a:endParaRPr>
          </a:p>
          <a:p>
            <a:pPr>
              <a:lnSpc>
                <a:spcPct val="90000"/>
              </a:lnSpc>
            </a:pPr>
            <a:endParaRPr lang="cs-CZ" sz="1900" dirty="0" smtClean="0">
              <a:solidFill>
                <a:schemeClr val="bg2"/>
              </a:solidFill>
            </a:endParaRPr>
          </a:p>
        </p:txBody>
      </p:sp>
    </p:spTree>
    <p:extLst>
      <p:ext uri="{BB962C8B-B14F-4D97-AF65-F5344CB8AC3E}">
        <p14:creationId xmlns:p14="http://schemas.microsoft.com/office/powerpoint/2010/main" val="233705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eaLnBrk="1" fontAlgn="auto" hangingPunct="1">
              <a:spcAft>
                <a:spcPts val="0"/>
              </a:spcAft>
              <a:defRPr/>
            </a:pPr>
            <a:r>
              <a:rPr lang="cs-CZ" sz="2000" b="1" dirty="0" err="1" smtClean="0">
                <a:solidFill>
                  <a:schemeClr val="bg1">
                    <a:lumMod val="95000"/>
                  </a:schemeClr>
                </a:solidFill>
                <a:cs typeface="Arial" panose="020B0604020202020204" pitchFamily="34" charset="0"/>
              </a:rPr>
              <a:t>Cessation</a:t>
            </a:r>
            <a:r>
              <a:rPr lang="cs-CZ" sz="2000" b="1" dirty="0" smtClean="0">
                <a:solidFill>
                  <a:schemeClr val="bg1">
                    <a:lumMod val="95000"/>
                  </a:schemeClr>
                </a:solidFill>
                <a:cs typeface="Arial" panose="020B0604020202020204" pitchFamily="34" charset="0"/>
              </a:rPr>
              <a:t> </a:t>
            </a:r>
            <a:r>
              <a:rPr lang="cs-CZ" sz="2000" b="1" dirty="0" err="1" smtClean="0">
                <a:solidFill>
                  <a:schemeClr val="bg1">
                    <a:lumMod val="95000"/>
                  </a:schemeClr>
                </a:solidFill>
                <a:cs typeface="Arial" panose="020B0604020202020204" pitchFamily="34" charset="0"/>
              </a:rPr>
              <a:t>of</a:t>
            </a:r>
            <a:r>
              <a:rPr lang="cs-CZ" sz="2000" b="1" dirty="0" smtClean="0">
                <a:solidFill>
                  <a:schemeClr val="bg1">
                    <a:lumMod val="95000"/>
                  </a:schemeClr>
                </a:solidFill>
                <a:cs typeface="Arial" panose="020B0604020202020204" pitchFamily="34" charset="0"/>
              </a:rPr>
              <a:t> </a:t>
            </a:r>
            <a:r>
              <a:rPr lang="cs-CZ" sz="2000" b="1" dirty="0" err="1" smtClean="0">
                <a:solidFill>
                  <a:schemeClr val="bg1">
                    <a:lumMod val="95000"/>
                  </a:schemeClr>
                </a:solidFill>
                <a:cs typeface="Arial" panose="020B0604020202020204" pitchFamily="34" charset="0"/>
              </a:rPr>
              <a:t>heartbeat</a:t>
            </a:r>
            <a:r>
              <a:rPr lang="cs-CZ" sz="2000" b="1" dirty="0" smtClean="0">
                <a:solidFill>
                  <a:schemeClr val="bg1">
                    <a:lumMod val="95000"/>
                  </a:schemeClr>
                </a:solidFill>
                <a:cs typeface="Arial" panose="020B0604020202020204" pitchFamily="34" charset="0"/>
              </a:rPr>
              <a:t> and </a:t>
            </a:r>
            <a:r>
              <a:rPr lang="cs-CZ" sz="2000" b="1" dirty="0" err="1" smtClean="0">
                <a:solidFill>
                  <a:schemeClr val="bg1">
                    <a:lumMod val="95000"/>
                  </a:schemeClr>
                </a:solidFill>
                <a:cs typeface="Arial" panose="020B0604020202020204" pitchFamily="34" charset="0"/>
              </a:rPr>
              <a:t>respiration</a:t>
            </a:r>
            <a:endParaRPr lang="cs-CZ" sz="2000" b="1" dirty="0">
              <a:cs typeface="Arial" panose="020B0604020202020204" pitchFamily="34" charset="0"/>
            </a:endParaRPr>
          </a:p>
        </p:txBody>
      </p:sp>
      <p:sp>
        <p:nvSpPr>
          <p:cNvPr id="18434" name="Zástupný symbol pro obsah 2"/>
          <p:cNvSpPr>
            <a:spLocks noGrp="1"/>
          </p:cNvSpPr>
          <p:nvPr>
            <p:ph idx="1"/>
          </p:nvPr>
        </p:nvSpPr>
        <p:spPr/>
        <p:txBody>
          <a:bodyPr/>
          <a:lstStyle/>
          <a:p>
            <a:pPr eaLnBrk="1" hangingPunct="1">
              <a:lnSpc>
                <a:spcPct val="90000"/>
              </a:lnSpc>
            </a:pPr>
            <a:r>
              <a:rPr lang="cs-CZ" sz="2000" dirty="0" err="1" smtClean="0">
                <a:solidFill>
                  <a:srgbClr val="F2F2F2"/>
                </a:solidFill>
              </a:rPr>
              <a:t>traditionally</a:t>
            </a:r>
            <a:r>
              <a:rPr lang="cs-CZ" sz="2000" dirty="0" smtClean="0">
                <a:solidFill>
                  <a:srgbClr val="F2F2F2"/>
                </a:solidFill>
              </a:rPr>
              <a:t>, </a:t>
            </a:r>
            <a:r>
              <a:rPr lang="cs-CZ" sz="2000" dirty="0" err="1" smtClean="0">
                <a:solidFill>
                  <a:srgbClr val="F2F2F2"/>
                </a:solidFill>
              </a:rPr>
              <a:t>both</a:t>
            </a:r>
            <a:r>
              <a:rPr lang="cs-CZ" sz="2000" dirty="0" smtClean="0">
                <a:solidFill>
                  <a:srgbClr val="F2F2F2"/>
                </a:solidFill>
              </a:rPr>
              <a:t> </a:t>
            </a:r>
            <a:r>
              <a:rPr lang="cs-CZ" sz="2000" dirty="0" err="1" smtClean="0">
                <a:solidFill>
                  <a:srgbClr val="F2F2F2"/>
                </a:solidFill>
              </a:rPr>
              <a:t>the</a:t>
            </a:r>
            <a:r>
              <a:rPr lang="cs-CZ" sz="2000" dirty="0" smtClean="0">
                <a:solidFill>
                  <a:srgbClr val="F2F2F2"/>
                </a:solidFill>
              </a:rPr>
              <a:t> </a:t>
            </a:r>
            <a:r>
              <a:rPr lang="cs-CZ" sz="2000" dirty="0" err="1" smtClean="0">
                <a:solidFill>
                  <a:srgbClr val="F2F2F2"/>
                </a:solidFill>
              </a:rPr>
              <a:t>legal</a:t>
            </a:r>
            <a:r>
              <a:rPr lang="cs-CZ" sz="2000" dirty="0" smtClean="0">
                <a:solidFill>
                  <a:srgbClr val="F2F2F2"/>
                </a:solidFill>
              </a:rPr>
              <a:t> and </a:t>
            </a:r>
            <a:r>
              <a:rPr lang="cs-CZ" sz="2000" dirty="0" err="1" smtClean="0">
                <a:solidFill>
                  <a:srgbClr val="F2F2F2"/>
                </a:solidFill>
              </a:rPr>
              <a:t>medical</a:t>
            </a:r>
            <a:r>
              <a:rPr lang="cs-CZ" sz="2000" dirty="0" smtClean="0">
                <a:solidFill>
                  <a:srgbClr val="F2F2F2"/>
                </a:solidFill>
              </a:rPr>
              <a:t>  </a:t>
            </a:r>
            <a:r>
              <a:rPr lang="cs-CZ" sz="2000" dirty="0" err="1" smtClean="0">
                <a:solidFill>
                  <a:srgbClr val="F2F2F2"/>
                </a:solidFill>
              </a:rPr>
              <a:t>communities</a:t>
            </a:r>
            <a:r>
              <a:rPr lang="cs-CZ" sz="2000" dirty="0" smtClean="0">
                <a:solidFill>
                  <a:srgbClr val="F2F2F2"/>
                </a:solidFill>
              </a:rPr>
              <a:t> </a:t>
            </a:r>
            <a:r>
              <a:rPr lang="cs-CZ" sz="2000" dirty="0" err="1" smtClean="0">
                <a:solidFill>
                  <a:srgbClr val="F2F2F2"/>
                </a:solidFill>
              </a:rPr>
              <a:t>determined</a:t>
            </a:r>
            <a:r>
              <a:rPr lang="cs-CZ" sz="2000" dirty="0" smtClean="0">
                <a:solidFill>
                  <a:srgbClr val="F2F2F2"/>
                </a:solidFill>
              </a:rPr>
              <a:t> </a:t>
            </a:r>
            <a:r>
              <a:rPr lang="cs-CZ" sz="2000" dirty="0" err="1" smtClean="0">
                <a:solidFill>
                  <a:srgbClr val="F2F2F2"/>
                </a:solidFill>
              </a:rPr>
              <a:t>death</a:t>
            </a:r>
            <a:r>
              <a:rPr lang="cs-CZ" sz="2000" dirty="0" smtClean="0">
                <a:solidFill>
                  <a:srgbClr val="F2F2F2"/>
                </a:solidFill>
              </a:rPr>
              <a:t> </a:t>
            </a:r>
            <a:r>
              <a:rPr lang="cs-CZ" sz="2000" dirty="0" err="1" smtClean="0">
                <a:solidFill>
                  <a:srgbClr val="F2F2F2"/>
                </a:solidFill>
              </a:rPr>
              <a:t>through</a:t>
            </a:r>
            <a:r>
              <a:rPr lang="cs-CZ" sz="2000" dirty="0" smtClean="0">
                <a:solidFill>
                  <a:srgbClr val="F2F2F2"/>
                </a:solidFill>
              </a:rPr>
              <a:t> </a:t>
            </a:r>
            <a:r>
              <a:rPr lang="cs-CZ" sz="2000" dirty="0" err="1" smtClean="0">
                <a:solidFill>
                  <a:srgbClr val="F2F2F2"/>
                </a:solidFill>
              </a:rPr>
              <a:t>the</a:t>
            </a:r>
            <a:r>
              <a:rPr lang="cs-CZ" sz="2000" dirty="0" smtClean="0">
                <a:solidFill>
                  <a:srgbClr val="F2F2F2"/>
                </a:solidFill>
              </a:rPr>
              <a:t> end </a:t>
            </a:r>
            <a:r>
              <a:rPr lang="cs-CZ" sz="2000" dirty="0" err="1" smtClean="0">
                <a:solidFill>
                  <a:srgbClr val="F2F2F2"/>
                </a:solidFill>
              </a:rPr>
              <a:t>of</a:t>
            </a:r>
            <a:r>
              <a:rPr lang="cs-CZ" sz="2000" dirty="0" smtClean="0">
                <a:solidFill>
                  <a:srgbClr val="F2F2F2"/>
                </a:solidFill>
              </a:rPr>
              <a:t> </a:t>
            </a:r>
            <a:r>
              <a:rPr lang="cs-CZ" sz="2000" dirty="0" err="1" smtClean="0">
                <a:solidFill>
                  <a:srgbClr val="F2F2F2"/>
                </a:solidFill>
              </a:rPr>
              <a:t>respiration</a:t>
            </a:r>
            <a:r>
              <a:rPr lang="cs-CZ" sz="2000" dirty="0" smtClean="0">
                <a:solidFill>
                  <a:srgbClr val="F2F2F2"/>
                </a:solidFill>
              </a:rPr>
              <a:t> and </a:t>
            </a:r>
            <a:r>
              <a:rPr lang="cs-CZ" sz="2000" dirty="0" err="1" smtClean="0">
                <a:solidFill>
                  <a:srgbClr val="F2F2F2"/>
                </a:solidFill>
              </a:rPr>
              <a:t>heartbeat</a:t>
            </a:r>
            <a:endParaRPr lang="cs-CZ" sz="2000" dirty="0" smtClean="0">
              <a:solidFill>
                <a:srgbClr val="F2F2F2"/>
              </a:solidFill>
            </a:endParaRPr>
          </a:p>
          <a:p>
            <a:pPr eaLnBrk="1" hangingPunct="1">
              <a:lnSpc>
                <a:spcPct val="90000"/>
              </a:lnSpc>
            </a:pPr>
            <a:endParaRPr lang="cs-CZ" sz="2000" dirty="0" smtClean="0">
              <a:solidFill>
                <a:srgbClr val="F2F2F2"/>
              </a:solidFill>
            </a:endParaRPr>
          </a:p>
          <a:p>
            <a:pPr eaLnBrk="1" hangingPunct="1">
              <a:lnSpc>
                <a:spcPct val="90000"/>
              </a:lnSpc>
            </a:pPr>
            <a:r>
              <a:rPr lang="cs-CZ" sz="2000" dirty="0" smtClean="0">
                <a:solidFill>
                  <a:srgbClr val="F2F2F2"/>
                </a:solidFill>
              </a:rPr>
              <a:t>but </a:t>
            </a:r>
            <a:r>
              <a:rPr lang="cs-CZ" sz="2000" dirty="0" err="1" smtClean="0">
                <a:solidFill>
                  <a:srgbClr val="F2F2F2"/>
                </a:solidFill>
              </a:rPr>
              <a:t>with</a:t>
            </a:r>
            <a:r>
              <a:rPr lang="cs-CZ" sz="2000" dirty="0" smtClean="0">
                <a:solidFill>
                  <a:srgbClr val="F2F2F2"/>
                </a:solidFill>
              </a:rPr>
              <a:t> </a:t>
            </a:r>
            <a:r>
              <a:rPr lang="cs-CZ" sz="2000" dirty="0" err="1" smtClean="0">
                <a:solidFill>
                  <a:srgbClr val="F2F2F2"/>
                </a:solidFill>
              </a:rPr>
              <a:t>the</a:t>
            </a:r>
            <a:r>
              <a:rPr lang="cs-CZ" sz="2000" dirty="0" smtClean="0">
                <a:solidFill>
                  <a:srgbClr val="F2F2F2"/>
                </a:solidFill>
              </a:rPr>
              <a:t> </a:t>
            </a:r>
            <a:r>
              <a:rPr lang="cs-CZ" sz="2000" dirty="0" err="1" smtClean="0">
                <a:solidFill>
                  <a:srgbClr val="F2F2F2"/>
                </a:solidFill>
              </a:rPr>
              <a:t>increasing</a:t>
            </a:r>
            <a:r>
              <a:rPr lang="cs-CZ" sz="2000" dirty="0" smtClean="0">
                <a:solidFill>
                  <a:srgbClr val="F2F2F2"/>
                </a:solidFill>
              </a:rPr>
              <a:t> </a:t>
            </a:r>
            <a:r>
              <a:rPr lang="cs-CZ" sz="2000" dirty="0" err="1" smtClean="0">
                <a:solidFill>
                  <a:srgbClr val="F2F2F2"/>
                </a:solidFill>
              </a:rPr>
              <a:t>ability</a:t>
            </a:r>
            <a:r>
              <a:rPr lang="cs-CZ" sz="2000" dirty="0" smtClean="0">
                <a:solidFill>
                  <a:srgbClr val="F2F2F2"/>
                </a:solidFill>
              </a:rPr>
              <a:t> </a:t>
            </a:r>
            <a:r>
              <a:rPr lang="cs-CZ" sz="2000" dirty="0" err="1" smtClean="0">
                <a:solidFill>
                  <a:srgbClr val="F2F2F2"/>
                </a:solidFill>
              </a:rPr>
              <a:t>of</a:t>
            </a:r>
            <a:r>
              <a:rPr lang="cs-CZ" sz="2000" dirty="0" smtClean="0">
                <a:solidFill>
                  <a:srgbClr val="F2F2F2"/>
                </a:solidFill>
              </a:rPr>
              <a:t> </a:t>
            </a:r>
            <a:r>
              <a:rPr lang="cs-CZ" sz="2000" dirty="0" err="1" smtClean="0">
                <a:solidFill>
                  <a:srgbClr val="F2F2F2"/>
                </a:solidFill>
              </a:rPr>
              <a:t>medicine</a:t>
            </a:r>
            <a:r>
              <a:rPr lang="cs-CZ" sz="2000" dirty="0" smtClean="0">
                <a:solidFill>
                  <a:srgbClr val="F2F2F2"/>
                </a:solidFill>
              </a:rPr>
              <a:t> to </a:t>
            </a:r>
            <a:r>
              <a:rPr lang="cs-CZ" sz="2000" dirty="0" err="1" smtClean="0">
                <a:solidFill>
                  <a:srgbClr val="F2F2F2"/>
                </a:solidFill>
              </a:rPr>
              <a:t>resuscitate</a:t>
            </a:r>
            <a:r>
              <a:rPr lang="cs-CZ" sz="2000" dirty="0" smtClean="0">
                <a:solidFill>
                  <a:srgbClr val="F2F2F2"/>
                </a:solidFill>
              </a:rPr>
              <a:t> </a:t>
            </a:r>
            <a:r>
              <a:rPr lang="cs-CZ" sz="2000" dirty="0" err="1" smtClean="0">
                <a:solidFill>
                  <a:srgbClr val="F2F2F2"/>
                </a:solidFill>
              </a:rPr>
              <a:t>patients</a:t>
            </a:r>
            <a:r>
              <a:rPr lang="cs-CZ" sz="2000" dirty="0" smtClean="0">
                <a:solidFill>
                  <a:srgbClr val="F2F2F2"/>
                </a:solidFill>
              </a:rPr>
              <a:t>, a </a:t>
            </a:r>
            <a:r>
              <a:rPr lang="cs-CZ" sz="2000" dirty="0" err="1" smtClean="0">
                <a:solidFill>
                  <a:srgbClr val="F2F2F2"/>
                </a:solidFill>
              </a:rPr>
              <a:t>need</a:t>
            </a:r>
            <a:r>
              <a:rPr lang="cs-CZ" sz="2000" dirty="0" smtClean="0">
                <a:solidFill>
                  <a:srgbClr val="F2F2F2"/>
                </a:solidFill>
              </a:rPr>
              <a:t> </a:t>
            </a:r>
            <a:r>
              <a:rPr lang="cs-CZ" sz="2000" dirty="0" err="1" smtClean="0">
                <a:solidFill>
                  <a:srgbClr val="F2F2F2"/>
                </a:solidFill>
              </a:rPr>
              <a:t>for</a:t>
            </a:r>
            <a:r>
              <a:rPr lang="cs-CZ" sz="2000" dirty="0" smtClean="0">
                <a:solidFill>
                  <a:srgbClr val="F2F2F2"/>
                </a:solidFill>
              </a:rPr>
              <a:t> </a:t>
            </a:r>
            <a:r>
              <a:rPr lang="cs-CZ" sz="2000" dirty="0" err="1" smtClean="0">
                <a:solidFill>
                  <a:srgbClr val="F2F2F2"/>
                </a:solidFill>
              </a:rPr>
              <a:t>better</a:t>
            </a:r>
            <a:r>
              <a:rPr lang="cs-CZ" sz="2000" dirty="0" smtClean="0">
                <a:solidFill>
                  <a:srgbClr val="F2F2F2"/>
                </a:solidFill>
              </a:rPr>
              <a:t> </a:t>
            </a:r>
            <a:r>
              <a:rPr lang="cs-CZ" sz="2000" dirty="0" err="1" smtClean="0">
                <a:solidFill>
                  <a:srgbClr val="F2F2F2"/>
                </a:solidFill>
              </a:rPr>
              <a:t>definition</a:t>
            </a:r>
            <a:r>
              <a:rPr lang="cs-CZ" sz="2000" dirty="0" smtClean="0">
                <a:solidFill>
                  <a:srgbClr val="F2F2F2"/>
                </a:solidFill>
              </a:rPr>
              <a:t> </a:t>
            </a:r>
            <a:r>
              <a:rPr lang="cs-CZ" sz="2000" dirty="0" err="1" smtClean="0">
                <a:solidFill>
                  <a:srgbClr val="F2F2F2"/>
                </a:solidFill>
              </a:rPr>
              <a:t>of</a:t>
            </a:r>
            <a:r>
              <a:rPr lang="cs-CZ" sz="2000" dirty="0" smtClean="0">
                <a:solidFill>
                  <a:srgbClr val="F2F2F2"/>
                </a:solidFill>
              </a:rPr>
              <a:t> </a:t>
            </a:r>
            <a:r>
              <a:rPr lang="cs-CZ" sz="2000" dirty="0" err="1" smtClean="0">
                <a:solidFill>
                  <a:srgbClr val="F2F2F2"/>
                </a:solidFill>
              </a:rPr>
              <a:t>death</a:t>
            </a:r>
            <a:r>
              <a:rPr lang="cs-CZ" sz="2000" dirty="0" smtClean="0">
                <a:solidFill>
                  <a:srgbClr val="F2F2F2"/>
                </a:solidFill>
              </a:rPr>
              <a:t> </a:t>
            </a:r>
            <a:r>
              <a:rPr lang="cs-CZ" sz="2000" dirty="0" err="1" smtClean="0">
                <a:solidFill>
                  <a:srgbClr val="F2F2F2"/>
                </a:solidFill>
              </a:rPr>
              <a:t>became</a:t>
            </a:r>
            <a:r>
              <a:rPr lang="cs-CZ" sz="2000" dirty="0" smtClean="0">
                <a:solidFill>
                  <a:srgbClr val="F2F2F2"/>
                </a:solidFill>
              </a:rPr>
              <a:t> </a:t>
            </a:r>
            <a:r>
              <a:rPr lang="cs-CZ" sz="2000" dirty="0" err="1" smtClean="0">
                <a:solidFill>
                  <a:srgbClr val="F2F2F2"/>
                </a:solidFill>
              </a:rPr>
              <a:t>obvious</a:t>
            </a:r>
            <a:endParaRPr lang="cs-CZ" sz="2000" dirty="0" smtClean="0">
              <a:solidFill>
                <a:srgbClr val="F2F2F2"/>
              </a:solidFill>
            </a:endParaRPr>
          </a:p>
          <a:p>
            <a:pPr eaLnBrk="1" hangingPunct="1">
              <a:lnSpc>
                <a:spcPct val="90000"/>
              </a:lnSpc>
            </a:pPr>
            <a:r>
              <a:rPr lang="cs-CZ" sz="2000" dirty="0" err="1" smtClean="0">
                <a:solidFill>
                  <a:srgbClr val="F2F2F2"/>
                </a:solidFill>
              </a:rPr>
              <a:t>life</a:t>
            </a:r>
            <a:r>
              <a:rPr lang="cs-CZ" sz="2000" dirty="0" smtClean="0">
                <a:solidFill>
                  <a:srgbClr val="F2F2F2"/>
                </a:solidFill>
              </a:rPr>
              <a:t> support </a:t>
            </a:r>
            <a:r>
              <a:rPr lang="cs-CZ" sz="2000" dirty="0" err="1" smtClean="0">
                <a:solidFill>
                  <a:srgbClr val="F2F2F2"/>
                </a:solidFill>
              </a:rPr>
              <a:t>equipment</a:t>
            </a:r>
            <a:r>
              <a:rPr lang="cs-CZ" sz="2000" dirty="0" smtClean="0">
                <a:solidFill>
                  <a:srgbClr val="F2F2F2"/>
                </a:solidFill>
              </a:rPr>
              <a:t> </a:t>
            </a:r>
            <a:r>
              <a:rPr lang="cs-CZ" sz="2000" dirty="0" err="1" smtClean="0">
                <a:solidFill>
                  <a:srgbClr val="F2F2F2"/>
                </a:solidFill>
              </a:rPr>
              <a:t>can</a:t>
            </a:r>
            <a:r>
              <a:rPr lang="cs-CZ" sz="2000" dirty="0" smtClean="0">
                <a:solidFill>
                  <a:srgbClr val="F2F2F2"/>
                </a:solidFill>
              </a:rPr>
              <a:t> </a:t>
            </a:r>
            <a:r>
              <a:rPr lang="cs-CZ" sz="2000" dirty="0" err="1" smtClean="0">
                <a:solidFill>
                  <a:srgbClr val="F2F2F2"/>
                </a:solidFill>
              </a:rPr>
              <a:t>manintain</a:t>
            </a:r>
            <a:r>
              <a:rPr lang="cs-CZ" sz="2000" dirty="0" smtClean="0">
                <a:solidFill>
                  <a:srgbClr val="F2F2F2"/>
                </a:solidFill>
              </a:rPr>
              <a:t> body </a:t>
            </a:r>
            <a:r>
              <a:rPr lang="cs-CZ" sz="2000" dirty="0" err="1" smtClean="0">
                <a:solidFill>
                  <a:srgbClr val="F2F2F2"/>
                </a:solidFill>
              </a:rPr>
              <a:t>functions</a:t>
            </a:r>
            <a:r>
              <a:rPr lang="cs-CZ" sz="2000" dirty="0" smtClean="0">
                <a:solidFill>
                  <a:srgbClr val="F2F2F2"/>
                </a:solidFill>
              </a:rPr>
              <a:t> </a:t>
            </a:r>
            <a:r>
              <a:rPr lang="cs-CZ" sz="2000" dirty="0" err="1" smtClean="0">
                <a:solidFill>
                  <a:srgbClr val="F2F2F2"/>
                </a:solidFill>
              </a:rPr>
              <a:t>for</a:t>
            </a:r>
            <a:r>
              <a:rPr lang="cs-CZ" sz="2000" dirty="0" smtClean="0">
                <a:solidFill>
                  <a:srgbClr val="F2F2F2"/>
                </a:solidFill>
              </a:rPr>
              <a:t> a long </a:t>
            </a:r>
            <a:r>
              <a:rPr lang="cs-CZ" sz="2000" dirty="0" err="1" smtClean="0">
                <a:solidFill>
                  <a:srgbClr val="F2F2F2"/>
                </a:solidFill>
              </a:rPr>
              <a:t>time</a:t>
            </a:r>
            <a:endParaRPr lang="cs-CZ" sz="2000" dirty="0" smtClean="0">
              <a:solidFill>
                <a:srgbClr val="F2F2F2"/>
              </a:solidFill>
            </a:endParaRPr>
          </a:p>
          <a:p>
            <a:pPr eaLnBrk="1" hangingPunct="1">
              <a:lnSpc>
                <a:spcPct val="90000"/>
              </a:lnSpc>
            </a:pPr>
            <a:r>
              <a:rPr lang="cs-CZ" sz="2000" dirty="0" smtClean="0">
                <a:solidFill>
                  <a:srgbClr val="F2F2F2"/>
                </a:solidFill>
              </a:rPr>
              <a:t>a </a:t>
            </a:r>
            <a:r>
              <a:rPr lang="cs-CZ" sz="2000" dirty="0" err="1" smtClean="0">
                <a:solidFill>
                  <a:srgbClr val="F2F2F2"/>
                </a:solidFill>
              </a:rPr>
              <a:t>demand</a:t>
            </a:r>
            <a:r>
              <a:rPr lang="cs-CZ" sz="2000" dirty="0" smtClean="0">
                <a:solidFill>
                  <a:srgbClr val="F2F2F2"/>
                </a:solidFill>
              </a:rPr>
              <a:t> </a:t>
            </a:r>
            <a:r>
              <a:rPr lang="cs-CZ" sz="2000" dirty="0" err="1" smtClean="0">
                <a:solidFill>
                  <a:srgbClr val="F2F2F2"/>
                </a:solidFill>
              </a:rPr>
              <a:t>for</a:t>
            </a:r>
            <a:r>
              <a:rPr lang="cs-CZ" sz="2000" dirty="0" smtClean="0">
                <a:solidFill>
                  <a:srgbClr val="F2F2F2"/>
                </a:solidFill>
              </a:rPr>
              <a:t> organ </a:t>
            </a:r>
            <a:r>
              <a:rPr lang="cs-CZ" sz="2000" dirty="0" err="1" smtClean="0">
                <a:solidFill>
                  <a:srgbClr val="F2F2F2"/>
                </a:solidFill>
              </a:rPr>
              <a:t>transplantation</a:t>
            </a:r>
            <a:r>
              <a:rPr lang="cs-CZ" sz="2000" dirty="0" smtClean="0">
                <a:solidFill>
                  <a:srgbClr val="F2F2F2"/>
                </a:solidFill>
              </a:rPr>
              <a:t> </a:t>
            </a:r>
            <a:r>
              <a:rPr lang="cs-CZ" sz="2000" dirty="0" err="1" smtClean="0">
                <a:solidFill>
                  <a:srgbClr val="F2F2F2"/>
                </a:solidFill>
              </a:rPr>
              <a:t>is</a:t>
            </a:r>
            <a:r>
              <a:rPr lang="cs-CZ" sz="2000" dirty="0" smtClean="0">
                <a:solidFill>
                  <a:srgbClr val="F2F2F2"/>
                </a:solidFill>
              </a:rPr>
              <a:t> </a:t>
            </a:r>
            <a:r>
              <a:rPr lang="cs-CZ" sz="2000" dirty="0" err="1" smtClean="0">
                <a:solidFill>
                  <a:srgbClr val="F2F2F2"/>
                </a:solidFill>
              </a:rPr>
              <a:t>rising</a:t>
            </a:r>
            <a:endParaRPr lang="cs-CZ" sz="2000" dirty="0" smtClean="0">
              <a:solidFill>
                <a:srgbClr val="F2F2F2"/>
              </a:solidFill>
            </a:endParaRPr>
          </a:p>
          <a:p>
            <a:pPr eaLnBrk="1" hangingPunct="1">
              <a:lnSpc>
                <a:spcPct val="90000"/>
              </a:lnSpc>
            </a:pPr>
            <a:endParaRPr lang="cs-CZ"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US" sz="2000" dirty="0" smtClean="0">
                <a:solidFill>
                  <a:schemeClr val="bg2"/>
                </a:solidFill>
              </a:rPr>
              <a:t>Forensic </a:t>
            </a:r>
            <a:r>
              <a:rPr lang="en-US" sz="2000" dirty="0" err="1" smtClean="0">
                <a:solidFill>
                  <a:schemeClr val="bg2"/>
                </a:solidFill>
              </a:rPr>
              <a:t>Enthomology</a:t>
            </a:r>
            <a:endParaRPr lang="cs-CZ" sz="2000" dirty="0" smtClean="0">
              <a:solidFill>
                <a:schemeClr val="bg2"/>
              </a:solidFill>
            </a:endParaRPr>
          </a:p>
        </p:txBody>
      </p:sp>
      <p:sp>
        <p:nvSpPr>
          <p:cNvPr id="35842" name="Rectangle 3"/>
          <p:cNvSpPr>
            <a:spLocks noGrp="1"/>
          </p:cNvSpPr>
          <p:nvPr>
            <p:ph type="body" idx="1"/>
          </p:nvPr>
        </p:nvSpPr>
        <p:spPr>
          <a:xfrm>
            <a:off x="467544" y="1196752"/>
            <a:ext cx="8229600" cy="4525963"/>
          </a:xfrm>
        </p:spPr>
        <p:txBody>
          <a:bodyPr/>
          <a:lstStyle/>
          <a:p>
            <a:pPr>
              <a:lnSpc>
                <a:spcPct val="90000"/>
              </a:lnSpc>
            </a:pPr>
            <a:r>
              <a:rPr lang="cs-CZ" sz="2000" dirty="0" smtClean="0">
                <a:solidFill>
                  <a:schemeClr val="bg2"/>
                </a:solidFill>
              </a:rPr>
              <a:t>animal, </a:t>
            </a:r>
            <a:r>
              <a:rPr lang="cs-CZ" sz="2000" dirty="0" err="1" smtClean="0">
                <a:solidFill>
                  <a:schemeClr val="bg2"/>
                </a:solidFill>
              </a:rPr>
              <a:t>especially</a:t>
            </a:r>
            <a:r>
              <a:rPr lang="cs-CZ" sz="2000" dirty="0" smtClean="0">
                <a:solidFill>
                  <a:schemeClr val="bg2"/>
                </a:solidFill>
              </a:rPr>
              <a:t> </a:t>
            </a:r>
            <a:r>
              <a:rPr lang="cs-CZ" sz="2000" dirty="0" err="1" smtClean="0">
                <a:solidFill>
                  <a:schemeClr val="bg2"/>
                </a:solidFill>
              </a:rPr>
              <a:t>insect</a:t>
            </a:r>
            <a:r>
              <a:rPr lang="cs-CZ" sz="2000" dirty="0" smtClean="0">
                <a:solidFill>
                  <a:schemeClr val="bg2"/>
                </a:solidFill>
              </a:rPr>
              <a:t> </a:t>
            </a:r>
            <a:r>
              <a:rPr lang="cs-CZ" sz="2000" dirty="0" err="1" smtClean="0">
                <a:solidFill>
                  <a:schemeClr val="bg2"/>
                </a:solidFill>
              </a:rPr>
              <a:t>infestation</a:t>
            </a:r>
            <a:r>
              <a:rPr lang="cs-CZ" sz="2000" dirty="0" smtClean="0">
                <a:solidFill>
                  <a:schemeClr val="bg2"/>
                </a:solidFill>
              </a:rPr>
              <a:t> </a:t>
            </a:r>
            <a:r>
              <a:rPr lang="cs-CZ" sz="2000" dirty="0" err="1" smtClean="0">
                <a:solidFill>
                  <a:schemeClr val="bg2"/>
                </a:solidFill>
              </a:rPr>
              <a:t>depends</a:t>
            </a:r>
            <a:r>
              <a:rPr lang="cs-CZ" sz="2000" dirty="0" smtClean="0">
                <a:solidFill>
                  <a:schemeClr val="bg2"/>
                </a:solidFill>
              </a:rPr>
              <a:t> on </a:t>
            </a:r>
            <a:r>
              <a:rPr lang="cs-CZ" sz="2000" dirty="0" err="1" smtClean="0">
                <a:solidFill>
                  <a:schemeClr val="bg2"/>
                </a:solidFill>
              </a:rPr>
              <a:t>the</a:t>
            </a:r>
            <a:r>
              <a:rPr lang="cs-CZ" sz="2000" dirty="0" smtClean="0">
                <a:solidFill>
                  <a:schemeClr val="bg2"/>
                </a:solidFill>
              </a:rPr>
              <a:t> ambient </a:t>
            </a:r>
            <a:r>
              <a:rPr lang="cs-CZ" sz="2000" dirty="0" err="1" smtClean="0">
                <a:solidFill>
                  <a:schemeClr val="bg2"/>
                </a:solidFill>
              </a:rPr>
              <a:t>temperature</a:t>
            </a:r>
            <a:r>
              <a:rPr lang="cs-CZ" sz="2000" dirty="0" smtClean="0">
                <a:solidFill>
                  <a:schemeClr val="bg2"/>
                </a:solidFill>
              </a:rPr>
              <a:t> and </a:t>
            </a:r>
            <a:r>
              <a:rPr lang="cs-CZ" sz="2000" dirty="0" err="1" smtClean="0">
                <a:solidFill>
                  <a:schemeClr val="bg2"/>
                </a:solidFill>
              </a:rPr>
              <a:t>environment</a:t>
            </a:r>
            <a:endParaRPr lang="cs-CZ" sz="2000" dirty="0" smtClean="0">
              <a:solidFill>
                <a:schemeClr val="bg2"/>
              </a:solidFill>
            </a:endParaRPr>
          </a:p>
          <a:p>
            <a:pPr>
              <a:lnSpc>
                <a:spcPct val="90000"/>
              </a:lnSpc>
            </a:pPr>
            <a:endParaRPr lang="cs-CZ" sz="1800" dirty="0" smtClean="0">
              <a:solidFill>
                <a:schemeClr val="bg2"/>
              </a:solidFill>
              <a:latin typeface="Arial" charset="0"/>
            </a:endParaRPr>
          </a:p>
        </p:txBody>
      </p:sp>
    </p:spTree>
    <p:extLst>
      <p:ext uri="{BB962C8B-B14F-4D97-AF65-F5344CB8AC3E}">
        <p14:creationId xmlns:p14="http://schemas.microsoft.com/office/powerpoint/2010/main" val="369495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cs-CZ" sz="2000" dirty="0" err="1" smtClean="0">
                <a:solidFill>
                  <a:schemeClr val="bg2"/>
                </a:solidFill>
              </a:rPr>
              <a:t>Decomposition</a:t>
            </a:r>
            <a:r>
              <a:rPr lang="cs-CZ" sz="2000" dirty="0" smtClean="0">
                <a:solidFill>
                  <a:schemeClr val="bg2"/>
                </a:solidFill>
              </a:rPr>
              <a:t> in </a:t>
            </a:r>
            <a:r>
              <a:rPr lang="cs-CZ" sz="2000" dirty="0" err="1" smtClean="0">
                <a:solidFill>
                  <a:schemeClr val="bg2"/>
                </a:solidFill>
              </a:rPr>
              <a:t>immersed</a:t>
            </a:r>
            <a:r>
              <a:rPr lang="cs-CZ" sz="2000" dirty="0" smtClean="0">
                <a:solidFill>
                  <a:schemeClr val="bg2"/>
                </a:solidFill>
              </a:rPr>
              <a:t> </a:t>
            </a:r>
            <a:r>
              <a:rPr lang="cs-CZ" sz="2000" dirty="0" err="1" smtClean="0">
                <a:solidFill>
                  <a:schemeClr val="bg2"/>
                </a:solidFill>
              </a:rPr>
              <a:t>bodies</a:t>
            </a:r>
            <a:endParaRPr lang="cs-CZ" sz="2000" dirty="0" smtClean="0">
              <a:solidFill>
                <a:schemeClr val="bg2"/>
              </a:solidFill>
            </a:endParaRPr>
          </a:p>
        </p:txBody>
      </p:sp>
      <p:sp>
        <p:nvSpPr>
          <p:cNvPr id="35842" name="Rectangle 3"/>
          <p:cNvSpPr>
            <a:spLocks noGrp="1"/>
          </p:cNvSpPr>
          <p:nvPr>
            <p:ph type="body" idx="1"/>
          </p:nvPr>
        </p:nvSpPr>
        <p:spPr>
          <a:xfrm>
            <a:off x="467544" y="1196752"/>
            <a:ext cx="8229600" cy="4525963"/>
          </a:xfrm>
        </p:spPr>
        <p:txBody>
          <a:bodyPr/>
          <a:lstStyle/>
          <a:p>
            <a:pPr>
              <a:lnSpc>
                <a:spcPct val="90000"/>
              </a:lnSpc>
            </a:pP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rate</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decomposition</a:t>
            </a:r>
            <a:r>
              <a:rPr lang="cs-CZ" sz="2000" dirty="0" smtClean="0">
                <a:solidFill>
                  <a:schemeClr val="bg2"/>
                </a:solidFill>
              </a:rPr>
              <a:t> </a:t>
            </a:r>
            <a:r>
              <a:rPr lang="cs-CZ" sz="2000" dirty="0" err="1" smtClean="0">
                <a:solidFill>
                  <a:schemeClr val="bg2"/>
                </a:solidFill>
              </a:rPr>
              <a:t>is</a:t>
            </a:r>
            <a:r>
              <a:rPr lang="cs-CZ" sz="2000" dirty="0" smtClean="0">
                <a:solidFill>
                  <a:schemeClr val="bg2"/>
                </a:solidFill>
              </a:rPr>
              <a:t> </a:t>
            </a:r>
            <a:r>
              <a:rPr lang="cs-CZ" sz="2000" dirty="0" err="1" smtClean="0">
                <a:solidFill>
                  <a:schemeClr val="bg2"/>
                </a:solidFill>
              </a:rPr>
              <a:t>slower</a:t>
            </a:r>
            <a:r>
              <a:rPr lang="cs-CZ" sz="2000" dirty="0">
                <a:solidFill>
                  <a:schemeClr val="bg2"/>
                </a:solidFill>
              </a:rPr>
              <a:t>-</a:t>
            </a:r>
            <a:r>
              <a:rPr lang="cs-CZ" sz="2000" dirty="0" smtClean="0">
                <a:solidFill>
                  <a:schemeClr val="bg2"/>
                </a:solidFill>
              </a:rPr>
              <a:t> </a:t>
            </a:r>
            <a:r>
              <a:rPr lang="cs-CZ" sz="2000" dirty="0" err="1" smtClean="0">
                <a:solidFill>
                  <a:schemeClr val="bg2"/>
                </a:solidFill>
              </a:rPr>
              <a:t>approximately</a:t>
            </a:r>
            <a:r>
              <a:rPr lang="cs-CZ" sz="2000" dirty="0" smtClean="0">
                <a:solidFill>
                  <a:schemeClr val="bg2"/>
                </a:solidFill>
              </a:rPr>
              <a:t> </a:t>
            </a:r>
            <a:r>
              <a:rPr lang="cs-CZ" sz="2000" dirty="0" err="1" smtClean="0">
                <a:solidFill>
                  <a:schemeClr val="bg2"/>
                </a:solidFill>
              </a:rPr>
              <a:t>twice</a:t>
            </a:r>
            <a:r>
              <a:rPr lang="cs-CZ" sz="2000" dirty="0" smtClean="0">
                <a:solidFill>
                  <a:schemeClr val="bg2"/>
                </a:solidFill>
              </a:rPr>
              <a:t> </a:t>
            </a:r>
            <a:r>
              <a:rPr lang="cs-CZ" sz="2000" dirty="0" err="1" smtClean="0">
                <a:solidFill>
                  <a:schemeClr val="bg2"/>
                </a:solidFill>
              </a:rPr>
              <a:t>compared</a:t>
            </a:r>
            <a:r>
              <a:rPr lang="cs-CZ" sz="2000" dirty="0" smtClean="0">
                <a:solidFill>
                  <a:schemeClr val="bg2"/>
                </a:solidFill>
              </a:rPr>
              <a:t> to </a:t>
            </a:r>
            <a:r>
              <a:rPr lang="cs-CZ" sz="2000" dirty="0" err="1" smtClean="0">
                <a:solidFill>
                  <a:schemeClr val="bg2"/>
                </a:solidFill>
              </a:rPr>
              <a:t>decopmosition</a:t>
            </a:r>
            <a:r>
              <a:rPr lang="cs-CZ" sz="2000" dirty="0" smtClean="0">
                <a:solidFill>
                  <a:schemeClr val="bg2"/>
                </a:solidFill>
              </a:rPr>
              <a:t> in air</a:t>
            </a:r>
          </a:p>
          <a:p>
            <a:pPr>
              <a:lnSpc>
                <a:spcPct val="90000"/>
              </a:lnSpc>
            </a:pPr>
            <a:r>
              <a:rPr lang="cs-CZ" sz="2000" dirty="0" err="1" smtClean="0">
                <a:solidFill>
                  <a:schemeClr val="bg2"/>
                </a:solidFill>
              </a:rPr>
              <a:t>water</a:t>
            </a:r>
            <a:r>
              <a:rPr lang="cs-CZ" sz="2000" dirty="0" smtClean="0">
                <a:solidFill>
                  <a:schemeClr val="bg2"/>
                </a:solidFill>
              </a:rPr>
              <a:t> </a:t>
            </a:r>
            <a:r>
              <a:rPr lang="cs-CZ" sz="2000" dirty="0" err="1" smtClean="0">
                <a:solidFill>
                  <a:schemeClr val="bg2"/>
                </a:solidFill>
              </a:rPr>
              <a:t>slows</a:t>
            </a:r>
            <a:r>
              <a:rPr lang="cs-CZ" sz="2000" dirty="0" smtClean="0">
                <a:solidFill>
                  <a:schemeClr val="bg2"/>
                </a:solidFill>
              </a:rPr>
              <a:t> </a:t>
            </a:r>
            <a:r>
              <a:rPr lang="cs-CZ" sz="2000" dirty="0" err="1" smtClean="0">
                <a:solidFill>
                  <a:schemeClr val="bg2"/>
                </a:solidFill>
              </a:rPr>
              <a:t>down</a:t>
            </a:r>
            <a:r>
              <a:rPr lang="cs-CZ" sz="2000" dirty="0" smtClean="0">
                <a:solidFill>
                  <a:schemeClr val="bg2"/>
                </a:solidFill>
              </a:rPr>
              <a:t> </a:t>
            </a:r>
            <a:r>
              <a:rPr lang="cs-CZ" sz="2000" dirty="0" err="1" smtClean="0">
                <a:solidFill>
                  <a:schemeClr val="bg2"/>
                </a:solidFill>
              </a:rPr>
              <a:t>putrefaction</a:t>
            </a:r>
            <a:r>
              <a:rPr lang="cs-CZ" sz="2000" dirty="0" smtClean="0">
                <a:solidFill>
                  <a:schemeClr val="bg2"/>
                </a:solidFill>
              </a:rPr>
              <a:t> </a:t>
            </a:r>
            <a:r>
              <a:rPr lang="cs-CZ" sz="2000" dirty="0" err="1" smtClean="0">
                <a:solidFill>
                  <a:schemeClr val="bg2"/>
                </a:solidFill>
              </a:rPr>
              <a:t>mainly</a:t>
            </a:r>
            <a:r>
              <a:rPr lang="cs-CZ" sz="2000" dirty="0" smtClean="0">
                <a:solidFill>
                  <a:schemeClr val="bg2"/>
                </a:solidFill>
              </a:rPr>
              <a:t> </a:t>
            </a:r>
            <a:r>
              <a:rPr lang="cs-CZ" sz="2000" dirty="0" err="1" smtClean="0">
                <a:solidFill>
                  <a:schemeClr val="bg2"/>
                </a:solidFill>
              </a:rPr>
              <a:t>because</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lower</a:t>
            </a:r>
            <a:r>
              <a:rPr lang="cs-CZ" sz="2000" dirty="0" smtClean="0">
                <a:solidFill>
                  <a:schemeClr val="bg2"/>
                </a:solidFill>
              </a:rPr>
              <a:t> ambient </a:t>
            </a:r>
            <a:r>
              <a:rPr lang="cs-CZ" sz="2000" dirty="0" err="1" smtClean="0">
                <a:solidFill>
                  <a:schemeClr val="bg2"/>
                </a:solidFill>
              </a:rPr>
              <a:t>temperature</a:t>
            </a:r>
            <a:r>
              <a:rPr lang="cs-CZ" sz="2000" dirty="0" smtClean="0">
                <a:solidFill>
                  <a:schemeClr val="bg2"/>
                </a:solidFill>
              </a:rPr>
              <a:t> and </a:t>
            </a:r>
            <a:r>
              <a:rPr lang="cs-CZ" sz="2000" dirty="0" err="1" smtClean="0">
                <a:solidFill>
                  <a:schemeClr val="bg2"/>
                </a:solidFill>
              </a:rPr>
              <a:t>protection</a:t>
            </a:r>
            <a:r>
              <a:rPr lang="cs-CZ" sz="2000" dirty="0" smtClean="0">
                <a:solidFill>
                  <a:schemeClr val="bg2"/>
                </a:solidFill>
              </a:rPr>
              <a:t> </a:t>
            </a:r>
            <a:r>
              <a:rPr lang="cs-CZ" sz="2000" dirty="0" err="1" smtClean="0">
                <a:solidFill>
                  <a:schemeClr val="bg2"/>
                </a:solidFill>
              </a:rPr>
              <a:t>from</a:t>
            </a:r>
            <a:r>
              <a:rPr lang="cs-CZ" sz="2000" dirty="0" smtClean="0">
                <a:solidFill>
                  <a:schemeClr val="bg2"/>
                </a:solidFill>
              </a:rPr>
              <a:t> </a:t>
            </a:r>
            <a:r>
              <a:rPr lang="cs-CZ" sz="2000" dirty="0" err="1" smtClean="0">
                <a:solidFill>
                  <a:schemeClr val="bg2"/>
                </a:solidFill>
              </a:rPr>
              <a:t>insect</a:t>
            </a:r>
            <a:endParaRPr lang="cs-CZ" sz="2000" dirty="0" smtClean="0">
              <a:solidFill>
                <a:schemeClr val="bg2"/>
              </a:solidFill>
            </a:endParaRPr>
          </a:p>
          <a:p>
            <a:pPr>
              <a:lnSpc>
                <a:spcPct val="90000"/>
              </a:lnSpc>
            </a:pPr>
            <a:endParaRPr lang="cs-CZ" sz="2000" dirty="0" smtClean="0">
              <a:solidFill>
                <a:schemeClr val="bg2"/>
              </a:solidFill>
            </a:endParaRPr>
          </a:p>
          <a:p>
            <a:pPr>
              <a:lnSpc>
                <a:spcPct val="90000"/>
              </a:lnSpc>
            </a:pPr>
            <a:r>
              <a:rPr lang="cs-CZ" sz="2000" dirty="0" err="1" smtClean="0">
                <a:solidFill>
                  <a:schemeClr val="bg2"/>
                </a:solidFill>
              </a:rPr>
              <a:t>the</a:t>
            </a:r>
            <a:r>
              <a:rPr lang="cs-CZ" sz="2000" dirty="0" smtClean="0">
                <a:solidFill>
                  <a:schemeClr val="bg2"/>
                </a:solidFill>
              </a:rPr>
              <a:t> epidermis </a:t>
            </a:r>
            <a:r>
              <a:rPr lang="cs-CZ" sz="2000" dirty="0" err="1" smtClean="0">
                <a:solidFill>
                  <a:schemeClr val="bg2"/>
                </a:solidFill>
              </a:rPr>
              <a:t>becomes</a:t>
            </a:r>
            <a:r>
              <a:rPr lang="cs-CZ" sz="2000" dirty="0" smtClean="0">
                <a:solidFill>
                  <a:schemeClr val="bg2"/>
                </a:solidFill>
              </a:rPr>
              <a:t> </a:t>
            </a:r>
            <a:r>
              <a:rPr lang="cs-CZ" sz="2000" dirty="0" err="1" smtClean="0">
                <a:solidFill>
                  <a:schemeClr val="bg2"/>
                </a:solidFill>
              </a:rPr>
              <a:t>macerated</a:t>
            </a:r>
            <a:r>
              <a:rPr lang="cs-CZ" sz="2000" dirty="0" smtClean="0">
                <a:solidFill>
                  <a:schemeClr val="bg2"/>
                </a:solidFill>
              </a:rPr>
              <a:t> and </a:t>
            </a:r>
            <a:r>
              <a:rPr lang="cs-CZ" sz="2000" dirty="0" err="1" smtClean="0">
                <a:solidFill>
                  <a:schemeClr val="bg2"/>
                </a:solidFill>
              </a:rPr>
              <a:t>eventually</a:t>
            </a:r>
            <a:r>
              <a:rPr lang="cs-CZ" sz="2000" dirty="0" smtClean="0">
                <a:solidFill>
                  <a:schemeClr val="bg2"/>
                </a:solidFill>
              </a:rPr>
              <a:t> </a:t>
            </a:r>
            <a:r>
              <a:rPr lang="cs-CZ" sz="2000" dirty="0" err="1" smtClean="0">
                <a:solidFill>
                  <a:schemeClr val="bg2"/>
                </a:solidFill>
              </a:rPr>
              <a:t>detached</a:t>
            </a:r>
            <a:endParaRPr lang="cs-CZ" sz="2000" dirty="0">
              <a:solidFill>
                <a:schemeClr val="bg2"/>
              </a:solidFill>
            </a:endParaRPr>
          </a:p>
          <a:p>
            <a:pPr>
              <a:lnSpc>
                <a:spcPct val="90000"/>
              </a:lnSpc>
            </a:pPr>
            <a:r>
              <a:rPr lang="cs-CZ" sz="2000" dirty="0" err="1" smtClean="0">
                <a:solidFill>
                  <a:schemeClr val="bg2"/>
                </a:solidFill>
              </a:rPr>
              <a:t>gas</a:t>
            </a:r>
            <a:r>
              <a:rPr lang="cs-CZ" sz="2000" dirty="0" smtClean="0">
                <a:solidFill>
                  <a:schemeClr val="bg2"/>
                </a:solidFill>
              </a:rPr>
              <a:t> </a:t>
            </a:r>
            <a:r>
              <a:rPr lang="cs-CZ" sz="2000" dirty="0" err="1" smtClean="0">
                <a:solidFill>
                  <a:schemeClr val="bg2"/>
                </a:solidFill>
              </a:rPr>
              <a:t>formation</a:t>
            </a:r>
            <a:r>
              <a:rPr lang="cs-CZ" sz="2000" dirty="0" smtClean="0">
                <a:solidFill>
                  <a:schemeClr val="bg2"/>
                </a:solidFill>
              </a:rPr>
              <a:t> </a:t>
            </a:r>
            <a:r>
              <a:rPr lang="cs-CZ" sz="2000" dirty="0" err="1" smtClean="0">
                <a:solidFill>
                  <a:schemeClr val="bg2"/>
                </a:solidFill>
              </a:rPr>
              <a:t>is</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reason</a:t>
            </a:r>
            <a:r>
              <a:rPr lang="cs-CZ" sz="2000" dirty="0" smtClean="0">
                <a:solidFill>
                  <a:schemeClr val="bg2"/>
                </a:solidFill>
              </a:rPr>
              <a:t> </a:t>
            </a:r>
            <a:r>
              <a:rPr lang="cs-CZ" sz="2000" dirty="0" err="1" smtClean="0">
                <a:solidFill>
                  <a:schemeClr val="bg2"/>
                </a:solidFill>
              </a:rPr>
              <a:t>for</a:t>
            </a:r>
            <a:r>
              <a:rPr lang="cs-CZ" sz="2000" dirty="0" smtClean="0">
                <a:solidFill>
                  <a:schemeClr val="bg2"/>
                </a:solidFill>
              </a:rPr>
              <a:t> </a:t>
            </a:r>
            <a:r>
              <a:rPr lang="cs-CZ" sz="2000" dirty="0" err="1" smtClean="0">
                <a:solidFill>
                  <a:schemeClr val="bg2"/>
                </a:solidFill>
              </a:rPr>
              <a:t>flotation</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an</a:t>
            </a:r>
            <a:r>
              <a:rPr lang="cs-CZ" sz="2000" dirty="0" smtClean="0">
                <a:solidFill>
                  <a:schemeClr val="bg2"/>
                </a:solidFill>
              </a:rPr>
              <a:t> </a:t>
            </a:r>
            <a:r>
              <a:rPr lang="cs-CZ" sz="2000" dirty="0" err="1" smtClean="0">
                <a:solidFill>
                  <a:schemeClr val="bg2"/>
                </a:solidFill>
              </a:rPr>
              <a:t>unweighted</a:t>
            </a:r>
            <a:r>
              <a:rPr lang="cs-CZ" sz="2000" dirty="0" smtClean="0">
                <a:solidFill>
                  <a:schemeClr val="bg2"/>
                </a:solidFill>
              </a:rPr>
              <a:t> body</a:t>
            </a:r>
          </a:p>
          <a:p>
            <a:pPr>
              <a:lnSpc>
                <a:spcPct val="90000"/>
              </a:lnSpc>
            </a:pPr>
            <a:endParaRPr lang="cs-CZ" sz="2000" dirty="0" smtClean="0">
              <a:solidFill>
                <a:schemeClr val="bg2"/>
              </a:solidFill>
            </a:endParaRPr>
          </a:p>
          <a:p>
            <a:pPr>
              <a:lnSpc>
                <a:spcPct val="90000"/>
              </a:lnSpc>
            </a:pP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usual</a:t>
            </a:r>
            <a:r>
              <a:rPr lang="cs-CZ" sz="2000" dirty="0" smtClean="0">
                <a:solidFill>
                  <a:schemeClr val="bg2"/>
                </a:solidFill>
              </a:rPr>
              <a:t> </a:t>
            </a:r>
            <a:r>
              <a:rPr lang="cs-CZ" sz="2000" dirty="0" err="1" smtClean="0">
                <a:solidFill>
                  <a:schemeClr val="bg2"/>
                </a:solidFill>
              </a:rPr>
              <a:t>posture</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 </a:t>
            </a:r>
            <a:r>
              <a:rPr lang="cs-CZ" sz="2000" dirty="0" err="1" smtClean="0">
                <a:solidFill>
                  <a:schemeClr val="bg2"/>
                </a:solidFill>
              </a:rPr>
              <a:t>freely</a:t>
            </a:r>
            <a:r>
              <a:rPr lang="cs-CZ" sz="2000" dirty="0" smtClean="0">
                <a:solidFill>
                  <a:schemeClr val="bg2"/>
                </a:solidFill>
              </a:rPr>
              <a:t> </a:t>
            </a:r>
            <a:r>
              <a:rPr lang="cs-CZ" sz="2000" dirty="0" err="1" smtClean="0">
                <a:solidFill>
                  <a:schemeClr val="bg2"/>
                </a:solidFill>
              </a:rPr>
              <a:t>floating</a:t>
            </a:r>
            <a:r>
              <a:rPr lang="cs-CZ" sz="2000" dirty="0" smtClean="0">
                <a:solidFill>
                  <a:schemeClr val="bg2"/>
                </a:solidFill>
              </a:rPr>
              <a:t> body </a:t>
            </a:r>
            <a:r>
              <a:rPr lang="cs-CZ" sz="2000" dirty="0" err="1" smtClean="0">
                <a:solidFill>
                  <a:schemeClr val="bg2"/>
                </a:solidFill>
              </a:rPr>
              <a:t>is</a:t>
            </a:r>
            <a:r>
              <a:rPr lang="cs-CZ" sz="2000" dirty="0" smtClean="0">
                <a:solidFill>
                  <a:schemeClr val="bg2"/>
                </a:solidFill>
              </a:rPr>
              <a:t> face </a:t>
            </a:r>
            <a:r>
              <a:rPr lang="cs-CZ" sz="2000" dirty="0" err="1" smtClean="0">
                <a:solidFill>
                  <a:schemeClr val="bg2"/>
                </a:solidFill>
              </a:rPr>
              <a:t>down</a:t>
            </a:r>
            <a:endParaRPr lang="cs-CZ" sz="2000" dirty="0" smtClean="0">
              <a:solidFill>
                <a:schemeClr val="bg2"/>
              </a:solidFill>
            </a:endParaRPr>
          </a:p>
          <a:p>
            <a:pPr>
              <a:lnSpc>
                <a:spcPct val="90000"/>
              </a:lnSpc>
            </a:pPr>
            <a:endParaRPr lang="cs-CZ" sz="1800" dirty="0" smtClean="0">
              <a:solidFill>
                <a:schemeClr val="bg2"/>
              </a:solidFill>
              <a:latin typeface="Arial" charset="0"/>
            </a:endParaRPr>
          </a:p>
        </p:txBody>
      </p:sp>
    </p:spTree>
    <p:extLst>
      <p:ext uri="{BB962C8B-B14F-4D97-AF65-F5344CB8AC3E}">
        <p14:creationId xmlns:p14="http://schemas.microsoft.com/office/powerpoint/2010/main" val="93914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cs-CZ" sz="2000" dirty="0" err="1" smtClean="0">
                <a:solidFill>
                  <a:schemeClr val="bg2"/>
                </a:solidFill>
              </a:rPr>
              <a:t>Decomposition</a:t>
            </a:r>
            <a:r>
              <a:rPr lang="cs-CZ" sz="2000" dirty="0" smtClean="0">
                <a:solidFill>
                  <a:schemeClr val="bg2"/>
                </a:solidFill>
              </a:rPr>
              <a:t> in </a:t>
            </a:r>
            <a:r>
              <a:rPr lang="cs-CZ" sz="2000" dirty="0" err="1" smtClean="0">
                <a:solidFill>
                  <a:schemeClr val="bg2"/>
                </a:solidFill>
              </a:rPr>
              <a:t>buried</a:t>
            </a:r>
            <a:r>
              <a:rPr lang="cs-CZ" sz="2000" dirty="0" smtClean="0">
                <a:solidFill>
                  <a:schemeClr val="bg2"/>
                </a:solidFill>
              </a:rPr>
              <a:t> </a:t>
            </a:r>
            <a:r>
              <a:rPr lang="cs-CZ" sz="2000" dirty="0" err="1" smtClean="0">
                <a:solidFill>
                  <a:schemeClr val="bg2"/>
                </a:solidFill>
              </a:rPr>
              <a:t>bodies</a:t>
            </a:r>
            <a:endParaRPr lang="cs-CZ" sz="2000" dirty="0" smtClean="0">
              <a:solidFill>
                <a:schemeClr val="bg2"/>
              </a:solidFill>
            </a:endParaRPr>
          </a:p>
        </p:txBody>
      </p:sp>
      <p:sp>
        <p:nvSpPr>
          <p:cNvPr id="35842" name="Rectangle 3"/>
          <p:cNvSpPr>
            <a:spLocks noGrp="1"/>
          </p:cNvSpPr>
          <p:nvPr>
            <p:ph type="body" idx="1"/>
          </p:nvPr>
        </p:nvSpPr>
        <p:spPr>
          <a:xfrm>
            <a:off x="467544" y="1196752"/>
            <a:ext cx="8229600" cy="4525963"/>
          </a:xfrm>
        </p:spPr>
        <p:txBody>
          <a:bodyPr/>
          <a:lstStyle/>
          <a:p>
            <a:pPr>
              <a:lnSpc>
                <a:spcPct val="90000"/>
              </a:lnSpc>
            </a:pP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rate</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decay</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bodies</a:t>
            </a:r>
            <a:r>
              <a:rPr lang="cs-CZ" sz="2000" dirty="0" smtClean="0">
                <a:solidFill>
                  <a:schemeClr val="bg2"/>
                </a:solidFill>
              </a:rPr>
              <a:t> </a:t>
            </a:r>
            <a:r>
              <a:rPr lang="cs-CZ" sz="2000" dirty="0" err="1" smtClean="0">
                <a:solidFill>
                  <a:schemeClr val="bg2"/>
                </a:solidFill>
              </a:rPr>
              <a:t>buried</a:t>
            </a:r>
            <a:r>
              <a:rPr lang="cs-CZ" sz="2000" dirty="0" smtClean="0">
                <a:solidFill>
                  <a:schemeClr val="bg2"/>
                </a:solidFill>
              </a:rPr>
              <a:t> in </a:t>
            </a:r>
            <a:r>
              <a:rPr lang="cs-CZ" sz="2000" dirty="0" err="1" smtClean="0">
                <a:solidFill>
                  <a:schemeClr val="bg2"/>
                </a:solidFill>
              </a:rPr>
              <a:t>earth</a:t>
            </a:r>
            <a:r>
              <a:rPr lang="cs-CZ" sz="2000" dirty="0" smtClean="0">
                <a:solidFill>
                  <a:schemeClr val="bg2"/>
                </a:solidFill>
              </a:rPr>
              <a:t> </a:t>
            </a:r>
            <a:r>
              <a:rPr lang="cs-CZ" sz="2000" dirty="0" err="1" smtClean="0">
                <a:solidFill>
                  <a:schemeClr val="bg2"/>
                </a:solidFill>
              </a:rPr>
              <a:t>is</a:t>
            </a:r>
            <a:r>
              <a:rPr lang="cs-CZ" sz="2000" dirty="0" smtClean="0">
                <a:solidFill>
                  <a:schemeClr val="bg2"/>
                </a:solidFill>
              </a:rPr>
              <a:t> much </a:t>
            </a:r>
            <a:r>
              <a:rPr lang="cs-CZ" sz="2000" dirty="0" err="1" smtClean="0">
                <a:solidFill>
                  <a:schemeClr val="bg2"/>
                </a:solidFill>
              </a:rPr>
              <a:t>slower</a:t>
            </a:r>
            <a:r>
              <a:rPr lang="cs-CZ" sz="2000" dirty="0" smtClean="0">
                <a:solidFill>
                  <a:schemeClr val="bg2"/>
                </a:solidFill>
              </a:rPr>
              <a:t> </a:t>
            </a:r>
            <a:r>
              <a:rPr lang="cs-CZ" sz="2000" dirty="0" err="1" smtClean="0">
                <a:solidFill>
                  <a:schemeClr val="bg2"/>
                </a:solidFill>
              </a:rPr>
              <a:t>than</a:t>
            </a:r>
            <a:r>
              <a:rPr lang="cs-CZ" sz="2000" dirty="0" smtClean="0">
                <a:solidFill>
                  <a:schemeClr val="bg2"/>
                </a:solidFill>
              </a:rPr>
              <a:t> </a:t>
            </a:r>
            <a:r>
              <a:rPr lang="cs-CZ" sz="2000" dirty="0" err="1" smtClean="0">
                <a:solidFill>
                  <a:schemeClr val="bg2"/>
                </a:solidFill>
              </a:rPr>
              <a:t>those</a:t>
            </a:r>
            <a:r>
              <a:rPr lang="cs-CZ" sz="2000" dirty="0" smtClean="0">
                <a:solidFill>
                  <a:schemeClr val="bg2"/>
                </a:solidFill>
              </a:rPr>
              <a:t> in </a:t>
            </a:r>
            <a:r>
              <a:rPr lang="cs-CZ" sz="2000" dirty="0" err="1" smtClean="0">
                <a:solidFill>
                  <a:schemeClr val="bg2"/>
                </a:solidFill>
              </a:rPr>
              <a:t>either</a:t>
            </a:r>
            <a:r>
              <a:rPr lang="cs-CZ" sz="2000" dirty="0" smtClean="0">
                <a:solidFill>
                  <a:schemeClr val="bg2"/>
                </a:solidFill>
              </a:rPr>
              <a:t> air (</a:t>
            </a:r>
            <a:r>
              <a:rPr lang="cs-CZ" sz="2000" dirty="0" err="1" smtClean="0">
                <a:solidFill>
                  <a:schemeClr val="bg2"/>
                </a:solidFill>
              </a:rPr>
              <a:t>approximately</a:t>
            </a:r>
            <a:r>
              <a:rPr lang="cs-CZ" sz="2000" dirty="0" smtClean="0">
                <a:solidFill>
                  <a:schemeClr val="bg2"/>
                </a:solidFill>
              </a:rPr>
              <a:t> </a:t>
            </a:r>
            <a:r>
              <a:rPr lang="cs-CZ" sz="2000" dirty="0" err="1" smtClean="0">
                <a:solidFill>
                  <a:schemeClr val="bg2"/>
                </a:solidFill>
              </a:rPr>
              <a:t>eight</a:t>
            </a:r>
            <a:r>
              <a:rPr lang="cs-CZ" sz="2000" dirty="0" smtClean="0">
                <a:solidFill>
                  <a:schemeClr val="bg2"/>
                </a:solidFill>
              </a:rPr>
              <a:t> </a:t>
            </a:r>
            <a:r>
              <a:rPr lang="cs-CZ" sz="2000" dirty="0" err="1" smtClean="0">
                <a:solidFill>
                  <a:schemeClr val="bg2"/>
                </a:solidFill>
              </a:rPr>
              <a:t>times</a:t>
            </a:r>
            <a:r>
              <a:rPr lang="cs-CZ" sz="2000" dirty="0" smtClean="0">
                <a:solidFill>
                  <a:schemeClr val="bg2"/>
                </a:solidFill>
              </a:rPr>
              <a:t>)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water</a:t>
            </a:r>
            <a:r>
              <a:rPr lang="cs-CZ" sz="2000" dirty="0" smtClean="0">
                <a:solidFill>
                  <a:schemeClr val="bg2"/>
                </a:solidFill>
              </a:rPr>
              <a:t>- </a:t>
            </a:r>
            <a:r>
              <a:rPr lang="cs-CZ" sz="2000" dirty="0" err="1" smtClean="0">
                <a:solidFill>
                  <a:schemeClr val="bg2"/>
                </a:solidFill>
              </a:rPr>
              <a:t>due</a:t>
            </a:r>
            <a:r>
              <a:rPr lang="cs-CZ" sz="2000" dirty="0" smtClean="0">
                <a:solidFill>
                  <a:schemeClr val="bg2"/>
                </a:solidFill>
              </a:rPr>
              <a:t> to </a:t>
            </a:r>
            <a:r>
              <a:rPr lang="cs-CZ" sz="2000" dirty="0" err="1" smtClean="0">
                <a:solidFill>
                  <a:schemeClr val="bg2"/>
                </a:solidFill>
              </a:rPr>
              <a:t>lower</a:t>
            </a:r>
            <a:r>
              <a:rPr lang="cs-CZ" sz="2000" dirty="0" smtClean="0">
                <a:solidFill>
                  <a:schemeClr val="bg2"/>
                </a:solidFill>
              </a:rPr>
              <a:t> </a:t>
            </a:r>
            <a:r>
              <a:rPr lang="cs-CZ" sz="2000" dirty="0" err="1" smtClean="0">
                <a:solidFill>
                  <a:schemeClr val="bg2"/>
                </a:solidFill>
              </a:rPr>
              <a:t>temperature</a:t>
            </a:r>
            <a:r>
              <a:rPr lang="cs-CZ" sz="2000" dirty="0" smtClean="0">
                <a:solidFill>
                  <a:schemeClr val="bg2"/>
                </a:solidFill>
              </a:rPr>
              <a:t>, </a:t>
            </a:r>
            <a:r>
              <a:rPr lang="cs-CZ" sz="2000" dirty="0" err="1" smtClean="0">
                <a:solidFill>
                  <a:schemeClr val="bg2"/>
                </a:solidFill>
              </a:rPr>
              <a:t>exclusion</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animal and </a:t>
            </a:r>
            <a:r>
              <a:rPr lang="cs-CZ" sz="2000" dirty="0" err="1" smtClean="0">
                <a:solidFill>
                  <a:schemeClr val="bg2"/>
                </a:solidFill>
              </a:rPr>
              <a:t>insect</a:t>
            </a:r>
            <a:r>
              <a:rPr lang="cs-CZ" sz="2000" dirty="0" smtClean="0">
                <a:solidFill>
                  <a:schemeClr val="bg2"/>
                </a:solidFill>
              </a:rPr>
              <a:t> </a:t>
            </a:r>
            <a:r>
              <a:rPr lang="cs-CZ" sz="2000" dirty="0" err="1" smtClean="0">
                <a:solidFill>
                  <a:schemeClr val="bg2"/>
                </a:solidFill>
              </a:rPr>
              <a:t>predators</a:t>
            </a:r>
            <a:r>
              <a:rPr lang="cs-CZ" sz="2000" dirty="0" smtClean="0">
                <a:solidFill>
                  <a:schemeClr val="bg2"/>
                </a:solidFill>
              </a:rPr>
              <a:t> and </a:t>
            </a:r>
            <a:r>
              <a:rPr lang="cs-CZ" sz="2000" dirty="0" err="1" smtClean="0">
                <a:solidFill>
                  <a:schemeClr val="bg2"/>
                </a:solidFill>
              </a:rPr>
              <a:t>lack</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oxygen</a:t>
            </a:r>
          </a:p>
          <a:p>
            <a:pPr>
              <a:lnSpc>
                <a:spcPct val="90000"/>
              </a:lnSpc>
            </a:pPr>
            <a:endParaRPr lang="cs-CZ" sz="2000" dirty="0">
              <a:solidFill>
                <a:schemeClr val="bg2"/>
              </a:solidFill>
            </a:endParaRPr>
          </a:p>
          <a:p>
            <a:pPr>
              <a:lnSpc>
                <a:spcPct val="90000"/>
              </a:lnSpc>
            </a:pPr>
            <a:r>
              <a:rPr lang="cs-CZ" sz="2000" dirty="0" err="1" smtClean="0">
                <a:solidFill>
                  <a:schemeClr val="bg2"/>
                </a:solidFill>
              </a:rPr>
              <a:t>after</a:t>
            </a:r>
            <a:r>
              <a:rPr lang="cs-CZ" sz="2000" dirty="0" smtClean="0">
                <a:solidFill>
                  <a:schemeClr val="bg2"/>
                </a:solidFill>
              </a:rPr>
              <a:t> </a:t>
            </a:r>
            <a:r>
              <a:rPr lang="cs-CZ" sz="2000" b="1" dirty="0" smtClean="0">
                <a:solidFill>
                  <a:schemeClr val="bg2"/>
                </a:solidFill>
              </a:rPr>
              <a:t>10 </a:t>
            </a:r>
            <a:r>
              <a:rPr lang="cs-CZ" sz="2000" b="1" dirty="0" err="1" smtClean="0">
                <a:solidFill>
                  <a:schemeClr val="bg2"/>
                </a:solidFill>
              </a:rPr>
              <a:t>years</a:t>
            </a:r>
            <a:r>
              <a:rPr lang="cs-CZ" sz="2000" b="1" dirty="0" smtClean="0">
                <a:solidFill>
                  <a:schemeClr val="bg2"/>
                </a:solidFill>
              </a:rPr>
              <a:t> </a:t>
            </a:r>
            <a:r>
              <a:rPr lang="cs-CZ" sz="2000" dirty="0" err="1" smtClean="0">
                <a:solidFill>
                  <a:schemeClr val="bg2"/>
                </a:solidFill>
              </a:rPr>
              <a:t>only</a:t>
            </a:r>
            <a:r>
              <a:rPr lang="cs-CZ" sz="2000" dirty="0" smtClean="0">
                <a:solidFill>
                  <a:schemeClr val="bg2"/>
                </a:solidFill>
              </a:rPr>
              <a:t> </a:t>
            </a:r>
            <a:r>
              <a:rPr lang="cs-CZ" sz="2000" dirty="0" err="1" smtClean="0">
                <a:solidFill>
                  <a:schemeClr val="bg2"/>
                </a:solidFill>
              </a:rPr>
              <a:t>bones</a:t>
            </a:r>
            <a:r>
              <a:rPr lang="cs-CZ" sz="2000" dirty="0" smtClean="0">
                <a:solidFill>
                  <a:schemeClr val="bg2"/>
                </a:solidFill>
              </a:rPr>
              <a:t> </a:t>
            </a:r>
            <a:r>
              <a:rPr lang="cs-CZ" sz="2000" dirty="0" err="1" smtClean="0">
                <a:solidFill>
                  <a:schemeClr val="bg2"/>
                </a:solidFill>
              </a:rPr>
              <a:t>should</a:t>
            </a:r>
            <a:r>
              <a:rPr lang="cs-CZ" sz="2000" dirty="0" smtClean="0">
                <a:solidFill>
                  <a:schemeClr val="bg2"/>
                </a:solidFill>
              </a:rPr>
              <a:t> </a:t>
            </a:r>
            <a:r>
              <a:rPr lang="cs-CZ" sz="2000" dirty="0" err="1" smtClean="0">
                <a:solidFill>
                  <a:schemeClr val="bg2"/>
                </a:solidFill>
              </a:rPr>
              <a:t>be</a:t>
            </a:r>
            <a:r>
              <a:rPr lang="cs-CZ" sz="2000" dirty="0" smtClean="0">
                <a:solidFill>
                  <a:schemeClr val="bg2"/>
                </a:solidFill>
              </a:rPr>
              <a:t> </a:t>
            </a:r>
            <a:r>
              <a:rPr lang="cs-CZ" sz="2000" dirty="0" err="1" smtClean="0">
                <a:solidFill>
                  <a:schemeClr val="bg2"/>
                </a:solidFill>
              </a:rPr>
              <a:t>found</a:t>
            </a:r>
            <a:r>
              <a:rPr lang="cs-CZ" sz="2000" dirty="0" smtClean="0">
                <a:solidFill>
                  <a:schemeClr val="bg2"/>
                </a:solidFill>
              </a:rPr>
              <a:t> in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grave</a:t>
            </a:r>
            <a:endParaRPr lang="cs-CZ" sz="2000" dirty="0" smtClean="0">
              <a:solidFill>
                <a:schemeClr val="bg2"/>
              </a:solidFill>
            </a:endParaRPr>
          </a:p>
          <a:p>
            <a:pPr marL="0" indent="0">
              <a:lnSpc>
                <a:spcPct val="90000"/>
              </a:lnSpc>
              <a:buNone/>
            </a:pPr>
            <a:r>
              <a:rPr lang="cs-CZ" sz="2000" dirty="0">
                <a:solidFill>
                  <a:schemeClr val="bg2"/>
                </a:solidFill>
              </a:rPr>
              <a:t> </a:t>
            </a:r>
            <a:r>
              <a:rPr lang="cs-CZ" sz="2000" dirty="0" smtClean="0">
                <a:solidFill>
                  <a:schemeClr val="bg2"/>
                </a:solidFill>
              </a:rPr>
              <a:t>                                                </a:t>
            </a:r>
          </a:p>
          <a:p>
            <a:pPr>
              <a:lnSpc>
                <a:spcPct val="90000"/>
              </a:lnSpc>
            </a:pPr>
            <a:endParaRPr lang="cs-CZ" sz="2000" dirty="0">
              <a:solidFill>
                <a:schemeClr val="bg2"/>
              </a:solidFill>
            </a:endParaRPr>
          </a:p>
          <a:p>
            <a:pPr>
              <a:lnSpc>
                <a:spcPct val="90000"/>
              </a:lnSpc>
            </a:pPr>
            <a:endParaRPr lang="cs-CZ" sz="2000" dirty="0" smtClean="0">
              <a:solidFill>
                <a:schemeClr val="bg2"/>
              </a:solidFill>
            </a:endParaRPr>
          </a:p>
          <a:p>
            <a:pPr>
              <a:lnSpc>
                <a:spcPct val="90000"/>
              </a:lnSpc>
            </a:pPr>
            <a:endParaRPr lang="cs-CZ" sz="2000" dirty="0" smtClean="0">
              <a:solidFill>
                <a:schemeClr val="bg2"/>
              </a:solidFill>
            </a:endParaRPr>
          </a:p>
          <a:p>
            <a:pPr marL="0" indent="0">
              <a:lnSpc>
                <a:spcPct val="90000"/>
              </a:lnSpc>
              <a:buNone/>
            </a:pPr>
            <a:r>
              <a:rPr lang="cs-CZ" sz="2000" dirty="0">
                <a:solidFill>
                  <a:schemeClr val="bg2"/>
                </a:solidFill>
              </a:rPr>
              <a:t> </a:t>
            </a:r>
            <a:r>
              <a:rPr lang="cs-CZ" sz="2000" dirty="0" smtClean="0">
                <a:solidFill>
                  <a:schemeClr val="bg2"/>
                </a:solidFill>
              </a:rPr>
              <a:t>                                                                          …</a:t>
            </a:r>
            <a:r>
              <a:rPr lang="cs-CZ" sz="2000" dirty="0" err="1" smtClean="0">
                <a:solidFill>
                  <a:schemeClr val="bg2"/>
                </a:solidFill>
              </a:rPr>
              <a:t>unless</a:t>
            </a:r>
            <a:r>
              <a:rPr lang="cs-CZ" sz="2000" dirty="0" smtClean="0">
                <a:solidFill>
                  <a:schemeClr val="bg2"/>
                </a:solidFill>
              </a:rPr>
              <a:t>…</a:t>
            </a:r>
          </a:p>
          <a:p>
            <a:pPr>
              <a:lnSpc>
                <a:spcPct val="90000"/>
              </a:lnSpc>
            </a:pPr>
            <a:endParaRPr lang="cs-CZ" sz="1800" dirty="0" smtClean="0">
              <a:solidFill>
                <a:schemeClr val="bg2"/>
              </a:solidFill>
              <a:latin typeface="Arial" charset="0"/>
            </a:endParaRPr>
          </a:p>
          <a:p>
            <a:pPr>
              <a:lnSpc>
                <a:spcPct val="90000"/>
              </a:lnSpc>
            </a:pPr>
            <a:endParaRPr lang="cs-CZ" sz="1800" dirty="0" smtClean="0">
              <a:solidFill>
                <a:schemeClr val="bg2"/>
              </a:solidFill>
              <a:latin typeface="Arial" charset="0"/>
            </a:endParaRPr>
          </a:p>
        </p:txBody>
      </p:sp>
    </p:spTree>
    <p:extLst>
      <p:ext uri="{BB962C8B-B14F-4D97-AF65-F5344CB8AC3E}">
        <p14:creationId xmlns:p14="http://schemas.microsoft.com/office/powerpoint/2010/main" val="939145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cs-CZ" sz="2000" b="1" u="sng" dirty="0" err="1" smtClean="0">
                <a:solidFill>
                  <a:schemeClr val="bg2"/>
                </a:solidFill>
              </a:rPr>
              <a:t>Adipocere</a:t>
            </a:r>
            <a:endParaRPr lang="cs-CZ" sz="2000" b="1" u="sng" dirty="0" smtClean="0">
              <a:solidFill>
                <a:schemeClr val="bg2"/>
              </a:solidFill>
            </a:endParaRPr>
          </a:p>
        </p:txBody>
      </p:sp>
      <p:sp>
        <p:nvSpPr>
          <p:cNvPr id="35842" name="Rectangle 3"/>
          <p:cNvSpPr>
            <a:spLocks noGrp="1"/>
          </p:cNvSpPr>
          <p:nvPr>
            <p:ph type="body" idx="1"/>
          </p:nvPr>
        </p:nvSpPr>
        <p:spPr>
          <a:xfrm>
            <a:off x="457200" y="1600200"/>
            <a:ext cx="8507288" cy="4525963"/>
          </a:xfrm>
        </p:spPr>
        <p:txBody>
          <a:bodyPr/>
          <a:lstStyle/>
          <a:p>
            <a:pPr>
              <a:lnSpc>
                <a:spcPct val="90000"/>
              </a:lnSpc>
            </a:pPr>
            <a:r>
              <a:rPr lang="cs-CZ" sz="2000" dirty="0" err="1" smtClean="0">
                <a:solidFill>
                  <a:schemeClr val="bg2"/>
                </a:solidFill>
              </a:rPr>
              <a:t>the</a:t>
            </a:r>
            <a:r>
              <a:rPr lang="cs-CZ" sz="2000" dirty="0" smtClean="0">
                <a:solidFill>
                  <a:schemeClr val="bg2"/>
                </a:solidFill>
              </a:rPr>
              <a:t> body </a:t>
            </a:r>
            <a:r>
              <a:rPr lang="cs-CZ" sz="2000" dirty="0" err="1" smtClean="0">
                <a:solidFill>
                  <a:schemeClr val="bg2"/>
                </a:solidFill>
              </a:rPr>
              <a:t>tissues</a:t>
            </a:r>
            <a:r>
              <a:rPr lang="cs-CZ" sz="2000" dirty="0" smtClean="0">
                <a:solidFill>
                  <a:schemeClr val="bg2"/>
                </a:solidFill>
              </a:rPr>
              <a:t> </a:t>
            </a:r>
            <a:r>
              <a:rPr lang="cs-CZ" sz="2000" dirty="0" err="1" smtClean="0">
                <a:solidFill>
                  <a:schemeClr val="bg2"/>
                </a:solidFill>
              </a:rPr>
              <a:t>transform</a:t>
            </a:r>
            <a:r>
              <a:rPr lang="cs-CZ" sz="2000" dirty="0" smtClean="0">
                <a:solidFill>
                  <a:schemeClr val="bg2"/>
                </a:solidFill>
              </a:rPr>
              <a:t> </a:t>
            </a:r>
            <a:r>
              <a:rPr lang="cs-CZ" sz="2000" dirty="0" err="1" smtClean="0">
                <a:solidFill>
                  <a:schemeClr val="bg2"/>
                </a:solidFill>
              </a:rPr>
              <a:t>into</a:t>
            </a:r>
            <a:r>
              <a:rPr lang="cs-CZ" sz="2000" dirty="0" smtClean="0">
                <a:solidFill>
                  <a:schemeClr val="bg2"/>
                </a:solidFill>
              </a:rPr>
              <a:t> a </a:t>
            </a:r>
            <a:r>
              <a:rPr lang="cs-CZ" sz="2000" dirty="0" err="1" smtClean="0">
                <a:solidFill>
                  <a:schemeClr val="bg2"/>
                </a:solidFill>
              </a:rPr>
              <a:t>waxy</a:t>
            </a:r>
            <a:r>
              <a:rPr lang="cs-CZ" sz="2000" dirty="0" smtClean="0">
                <a:solidFill>
                  <a:schemeClr val="bg2"/>
                </a:solidFill>
              </a:rPr>
              <a:t> substance </a:t>
            </a:r>
            <a:r>
              <a:rPr lang="cs-CZ" sz="2000" dirty="0" err="1" smtClean="0">
                <a:solidFill>
                  <a:schemeClr val="bg2"/>
                </a:solidFill>
              </a:rPr>
              <a:t>derived</a:t>
            </a:r>
            <a:r>
              <a:rPr lang="cs-CZ" sz="2000" dirty="0" smtClean="0">
                <a:solidFill>
                  <a:schemeClr val="bg2"/>
                </a:solidFill>
              </a:rPr>
              <a:t> </a:t>
            </a:r>
            <a:r>
              <a:rPr lang="cs-CZ" sz="2000" dirty="0" err="1" smtClean="0">
                <a:solidFill>
                  <a:schemeClr val="bg2"/>
                </a:solidFill>
              </a:rPr>
              <a:t>from</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body fat</a:t>
            </a:r>
          </a:p>
          <a:p>
            <a:pPr>
              <a:lnSpc>
                <a:spcPct val="90000"/>
              </a:lnSpc>
            </a:pPr>
            <a:endParaRPr lang="cs-CZ" sz="2000" dirty="0" smtClean="0">
              <a:solidFill>
                <a:schemeClr val="bg2"/>
              </a:solidFill>
            </a:endParaRPr>
          </a:p>
          <a:p>
            <a:pPr>
              <a:lnSpc>
                <a:spcPct val="90000"/>
              </a:lnSpc>
            </a:pPr>
            <a:r>
              <a:rPr lang="cs-CZ" sz="2000" dirty="0" err="1" smtClean="0">
                <a:solidFill>
                  <a:schemeClr val="bg2"/>
                </a:solidFill>
              </a:rPr>
              <a:t>caused</a:t>
            </a:r>
            <a:r>
              <a:rPr lang="cs-CZ" sz="2000" dirty="0" smtClean="0">
                <a:solidFill>
                  <a:schemeClr val="bg2"/>
                </a:solidFill>
              </a:rPr>
              <a:t> by </a:t>
            </a:r>
            <a:r>
              <a:rPr lang="cs-CZ" sz="2000" dirty="0" err="1" smtClean="0">
                <a:solidFill>
                  <a:schemeClr val="bg2"/>
                </a:solidFill>
              </a:rPr>
              <a:t>hydrolysis</a:t>
            </a:r>
            <a:r>
              <a:rPr lang="cs-CZ" sz="2000" dirty="0" smtClean="0">
                <a:solidFill>
                  <a:schemeClr val="bg2"/>
                </a:solidFill>
              </a:rPr>
              <a:t> and </a:t>
            </a:r>
            <a:r>
              <a:rPr lang="cs-CZ" sz="2000" dirty="0" err="1" smtClean="0">
                <a:solidFill>
                  <a:schemeClr val="bg2"/>
                </a:solidFill>
              </a:rPr>
              <a:t>hydrogenation</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adipose</a:t>
            </a:r>
            <a:r>
              <a:rPr lang="cs-CZ" sz="2000" dirty="0" smtClean="0">
                <a:solidFill>
                  <a:schemeClr val="bg2"/>
                </a:solidFill>
              </a:rPr>
              <a:t> </a:t>
            </a:r>
            <a:r>
              <a:rPr lang="cs-CZ" sz="2000" dirty="0" err="1" smtClean="0">
                <a:solidFill>
                  <a:schemeClr val="bg2"/>
                </a:solidFill>
              </a:rPr>
              <a:t>tissue</a:t>
            </a:r>
            <a:r>
              <a:rPr lang="cs-CZ" sz="2000" dirty="0" smtClean="0">
                <a:solidFill>
                  <a:schemeClr val="bg2"/>
                </a:solidFill>
              </a:rPr>
              <a:t> by </a:t>
            </a:r>
            <a:r>
              <a:rPr lang="cs-CZ" sz="2000" dirty="0" err="1" smtClean="0">
                <a:solidFill>
                  <a:schemeClr val="bg2"/>
                </a:solidFill>
              </a:rPr>
              <a:t>anaerobic</a:t>
            </a:r>
            <a:r>
              <a:rPr lang="cs-CZ" sz="2000" dirty="0" smtClean="0">
                <a:solidFill>
                  <a:schemeClr val="bg2"/>
                </a:solidFill>
              </a:rPr>
              <a:t> </a:t>
            </a:r>
            <a:r>
              <a:rPr lang="cs-CZ" sz="2000" dirty="0" err="1" smtClean="0">
                <a:solidFill>
                  <a:schemeClr val="bg2"/>
                </a:solidFill>
              </a:rPr>
              <a:t>bacteria</a:t>
            </a:r>
            <a:r>
              <a:rPr lang="cs-CZ" sz="2000" dirty="0" smtClean="0">
                <a:solidFill>
                  <a:schemeClr val="bg2"/>
                </a:solidFill>
              </a:rPr>
              <a:t> (</a:t>
            </a:r>
            <a:r>
              <a:rPr lang="cs-CZ" sz="2000" dirty="0" err="1" smtClean="0">
                <a:solidFill>
                  <a:schemeClr val="bg2"/>
                </a:solidFill>
              </a:rPr>
              <a:t>fatty</a:t>
            </a:r>
            <a:r>
              <a:rPr lang="cs-CZ" sz="2000" dirty="0" smtClean="0">
                <a:solidFill>
                  <a:schemeClr val="bg2"/>
                </a:solidFill>
              </a:rPr>
              <a:t> </a:t>
            </a:r>
            <a:r>
              <a:rPr lang="cs-CZ" sz="2000" dirty="0" err="1" smtClean="0">
                <a:solidFill>
                  <a:schemeClr val="bg2"/>
                </a:solidFill>
              </a:rPr>
              <a:t>acids</a:t>
            </a:r>
            <a:r>
              <a:rPr lang="cs-CZ" sz="2000" dirty="0" smtClean="0">
                <a:solidFill>
                  <a:schemeClr val="bg2"/>
                </a:solidFill>
              </a:rPr>
              <a:t> + K, Na, Ca, Mg </a:t>
            </a:r>
            <a:r>
              <a:rPr lang="cs-CZ" sz="2000" dirty="0" err="1" smtClean="0">
                <a:solidFill>
                  <a:schemeClr val="bg2"/>
                </a:solidFill>
              </a:rPr>
              <a:t>ions</a:t>
            </a:r>
            <a:r>
              <a:rPr lang="cs-CZ" sz="2000" dirty="0" smtClean="0">
                <a:solidFill>
                  <a:schemeClr val="bg2"/>
                </a:solidFill>
              </a:rPr>
              <a:t>)</a:t>
            </a:r>
          </a:p>
          <a:p>
            <a:pPr>
              <a:lnSpc>
                <a:spcPct val="90000"/>
              </a:lnSpc>
            </a:pPr>
            <a:endParaRPr lang="cs-CZ" sz="2000" dirty="0">
              <a:solidFill>
                <a:schemeClr val="bg2"/>
              </a:solidFill>
            </a:endParaRPr>
          </a:p>
          <a:p>
            <a:pPr>
              <a:lnSpc>
                <a:spcPct val="90000"/>
              </a:lnSpc>
            </a:pP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tissues</a:t>
            </a:r>
            <a:r>
              <a:rPr lang="cs-CZ" sz="2000" dirty="0" smtClean="0">
                <a:solidFill>
                  <a:schemeClr val="bg2"/>
                </a:solidFill>
              </a:rPr>
              <a:t> are </a:t>
            </a:r>
            <a:r>
              <a:rPr lang="cs-CZ" sz="2000" dirty="0" err="1" smtClean="0">
                <a:solidFill>
                  <a:schemeClr val="bg2"/>
                </a:solidFill>
              </a:rPr>
              <a:t>greasy</a:t>
            </a:r>
            <a:r>
              <a:rPr lang="cs-CZ" sz="2000" dirty="0" smtClean="0">
                <a:solidFill>
                  <a:schemeClr val="bg2"/>
                </a:solidFill>
              </a:rPr>
              <a:t>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waxy</a:t>
            </a:r>
            <a:r>
              <a:rPr lang="cs-CZ" sz="2000" dirty="0" smtClean="0">
                <a:solidFill>
                  <a:schemeClr val="bg2"/>
                </a:solidFill>
              </a:rPr>
              <a:t>, </a:t>
            </a:r>
            <a:r>
              <a:rPr lang="cs-CZ" sz="2000" dirty="0" err="1" smtClean="0">
                <a:solidFill>
                  <a:schemeClr val="bg2"/>
                </a:solidFill>
              </a:rPr>
              <a:t>later</a:t>
            </a:r>
            <a:r>
              <a:rPr lang="cs-CZ" sz="2000" dirty="0" smtClean="0">
                <a:solidFill>
                  <a:schemeClr val="bg2"/>
                </a:solidFill>
              </a:rPr>
              <a:t> </a:t>
            </a:r>
            <a:r>
              <a:rPr lang="cs-CZ" sz="2000" dirty="0" err="1" smtClean="0">
                <a:solidFill>
                  <a:schemeClr val="bg2"/>
                </a:solidFill>
              </a:rPr>
              <a:t>brittle</a:t>
            </a:r>
            <a:r>
              <a:rPr lang="cs-CZ" sz="2000" dirty="0" smtClean="0">
                <a:solidFill>
                  <a:schemeClr val="bg2"/>
                </a:solidFill>
              </a:rPr>
              <a:t> and </a:t>
            </a:r>
            <a:r>
              <a:rPr lang="cs-CZ" sz="2000" dirty="0" err="1" smtClean="0">
                <a:solidFill>
                  <a:schemeClr val="bg2"/>
                </a:solidFill>
              </a:rPr>
              <a:t>chalky</a:t>
            </a:r>
            <a:r>
              <a:rPr lang="cs-CZ" sz="2000" dirty="0" smtClean="0">
                <a:solidFill>
                  <a:schemeClr val="bg2"/>
                </a:solidFill>
              </a:rPr>
              <a:t>, </a:t>
            </a:r>
            <a:r>
              <a:rPr lang="cs-CZ" sz="2000" dirty="0" err="1" smtClean="0">
                <a:solidFill>
                  <a:schemeClr val="bg2"/>
                </a:solidFill>
              </a:rPr>
              <a:t>white</a:t>
            </a:r>
            <a:r>
              <a:rPr lang="cs-CZ" sz="2000" dirty="0" smtClean="0">
                <a:solidFill>
                  <a:schemeClr val="bg2"/>
                </a:solidFill>
              </a:rPr>
              <a:t>, </a:t>
            </a:r>
            <a:r>
              <a:rPr lang="cs-CZ" sz="2000" dirty="0" err="1" smtClean="0">
                <a:solidFill>
                  <a:schemeClr val="bg2"/>
                </a:solidFill>
              </a:rPr>
              <a:t>pinkish</a:t>
            </a:r>
            <a:r>
              <a:rPr lang="cs-CZ" sz="2000" dirty="0" smtClean="0">
                <a:solidFill>
                  <a:schemeClr val="bg2"/>
                </a:solidFill>
              </a:rPr>
              <a:t>, </a:t>
            </a:r>
            <a:r>
              <a:rPr lang="cs-CZ" sz="2000" dirty="0" err="1" smtClean="0">
                <a:solidFill>
                  <a:schemeClr val="bg2"/>
                </a:solidFill>
              </a:rPr>
              <a:t>greenish</a:t>
            </a:r>
            <a:r>
              <a:rPr lang="cs-CZ" sz="2000" dirty="0" smtClean="0">
                <a:solidFill>
                  <a:schemeClr val="bg2"/>
                </a:solidFill>
              </a:rPr>
              <a:t>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grey</a:t>
            </a:r>
            <a:endParaRPr lang="cs-CZ" sz="2000" dirty="0" smtClean="0">
              <a:solidFill>
                <a:schemeClr val="bg2"/>
              </a:solidFill>
            </a:endParaRPr>
          </a:p>
          <a:p>
            <a:pPr>
              <a:lnSpc>
                <a:spcPct val="90000"/>
              </a:lnSpc>
            </a:pPr>
            <a:endParaRPr lang="cs-CZ" sz="2000" dirty="0" smtClean="0">
              <a:solidFill>
                <a:schemeClr val="bg2"/>
              </a:solidFill>
            </a:endParaRPr>
          </a:p>
          <a:p>
            <a:pPr>
              <a:lnSpc>
                <a:spcPct val="90000"/>
              </a:lnSpc>
            </a:pPr>
            <a:r>
              <a:rPr lang="cs-CZ" sz="2000" dirty="0" err="1" smtClean="0">
                <a:solidFill>
                  <a:schemeClr val="bg2"/>
                </a:solidFill>
              </a:rPr>
              <a:t>requires</a:t>
            </a:r>
            <a:r>
              <a:rPr lang="cs-CZ" sz="2000" dirty="0" smtClean="0">
                <a:solidFill>
                  <a:schemeClr val="bg2"/>
                </a:solidFill>
              </a:rPr>
              <a:t> </a:t>
            </a:r>
            <a:r>
              <a:rPr lang="cs-CZ" sz="2000" b="1" u="sng" dirty="0" smtClean="0">
                <a:solidFill>
                  <a:schemeClr val="bg2"/>
                </a:solidFill>
              </a:rPr>
              <a:t>MOISTURE</a:t>
            </a:r>
            <a:r>
              <a:rPr lang="cs-CZ" sz="2000" dirty="0" smtClean="0">
                <a:solidFill>
                  <a:schemeClr val="bg2"/>
                </a:solidFill>
              </a:rPr>
              <a:t> (</a:t>
            </a:r>
            <a:r>
              <a:rPr lang="cs-CZ" sz="2000" dirty="0" err="1" smtClean="0">
                <a:solidFill>
                  <a:schemeClr val="bg2"/>
                </a:solidFill>
              </a:rPr>
              <a:t>usually</a:t>
            </a:r>
            <a:r>
              <a:rPr lang="cs-CZ" sz="2000" dirty="0" smtClean="0">
                <a:solidFill>
                  <a:schemeClr val="bg2"/>
                </a:solidFill>
              </a:rPr>
              <a:t> </a:t>
            </a:r>
            <a:r>
              <a:rPr lang="cs-CZ" sz="2000" dirty="0" err="1" smtClean="0">
                <a:solidFill>
                  <a:schemeClr val="bg2"/>
                </a:solidFill>
              </a:rPr>
              <a:t>wet</a:t>
            </a:r>
            <a:r>
              <a:rPr lang="cs-CZ" sz="2000" dirty="0" smtClean="0">
                <a:solidFill>
                  <a:schemeClr val="bg2"/>
                </a:solidFill>
              </a:rPr>
              <a:t> </a:t>
            </a:r>
            <a:r>
              <a:rPr lang="cs-CZ" sz="2000" dirty="0" err="1" smtClean="0">
                <a:solidFill>
                  <a:schemeClr val="bg2"/>
                </a:solidFill>
              </a:rPr>
              <a:t>soil</a:t>
            </a:r>
            <a:r>
              <a:rPr lang="cs-CZ" sz="2000" dirty="0" smtClean="0">
                <a:solidFill>
                  <a:schemeClr val="bg2"/>
                </a:solidFill>
              </a:rPr>
              <a:t>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water</a:t>
            </a:r>
            <a:r>
              <a:rPr lang="cs-CZ" sz="2000" dirty="0" smtClean="0">
                <a:solidFill>
                  <a:schemeClr val="bg2"/>
                </a:solidFill>
              </a:rPr>
              <a:t>), </a:t>
            </a:r>
            <a:r>
              <a:rPr lang="cs-CZ" sz="2000" dirty="0" err="1" smtClean="0">
                <a:solidFill>
                  <a:schemeClr val="bg2"/>
                </a:solidFill>
              </a:rPr>
              <a:t>usually</a:t>
            </a:r>
            <a:r>
              <a:rPr lang="cs-CZ" sz="2000" dirty="0" smtClean="0">
                <a:solidFill>
                  <a:schemeClr val="bg2"/>
                </a:solidFill>
              </a:rPr>
              <a:t> </a:t>
            </a:r>
            <a:r>
              <a:rPr lang="cs-CZ" sz="2000" dirty="0" err="1" smtClean="0">
                <a:solidFill>
                  <a:schemeClr val="bg2"/>
                </a:solidFill>
              </a:rPr>
              <a:t>warmth</a:t>
            </a:r>
            <a:r>
              <a:rPr lang="cs-CZ" sz="2000" dirty="0" smtClean="0">
                <a:solidFill>
                  <a:schemeClr val="bg2"/>
                </a:solidFill>
              </a:rPr>
              <a:t> and </a:t>
            </a:r>
            <a:r>
              <a:rPr lang="cs-CZ" sz="2000" dirty="0" err="1" smtClean="0">
                <a:solidFill>
                  <a:schemeClr val="bg2"/>
                </a:solidFill>
              </a:rPr>
              <a:t>alcalic</a:t>
            </a:r>
            <a:r>
              <a:rPr lang="cs-CZ" sz="2000" dirty="0" smtClean="0">
                <a:solidFill>
                  <a:schemeClr val="bg2"/>
                </a:solidFill>
              </a:rPr>
              <a:t> pH</a:t>
            </a:r>
          </a:p>
          <a:p>
            <a:pPr>
              <a:lnSpc>
                <a:spcPct val="90000"/>
              </a:lnSpc>
            </a:pPr>
            <a:endParaRPr lang="cs-CZ" sz="2000" dirty="0" smtClean="0">
              <a:solidFill>
                <a:schemeClr val="bg2"/>
              </a:solidFill>
            </a:endParaRPr>
          </a:p>
          <a:p>
            <a:pPr>
              <a:lnSpc>
                <a:spcPct val="90000"/>
              </a:lnSpc>
            </a:pPr>
            <a:r>
              <a:rPr lang="cs-CZ" sz="2000" dirty="0" err="1" smtClean="0">
                <a:solidFill>
                  <a:schemeClr val="bg2"/>
                </a:solidFill>
              </a:rPr>
              <a:t>adipocere</a:t>
            </a:r>
            <a:r>
              <a:rPr lang="cs-CZ" sz="2000" dirty="0" smtClean="0">
                <a:solidFill>
                  <a:schemeClr val="bg2"/>
                </a:solidFill>
              </a:rPr>
              <a:t> </a:t>
            </a:r>
            <a:r>
              <a:rPr lang="cs-CZ" sz="2000" dirty="0" err="1" smtClean="0">
                <a:solidFill>
                  <a:schemeClr val="bg2"/>
                </a:solidFill>
              </a:rPr>
              <a:t>starts</a:t>
            </a:r>
            <a:r>
              <a:rPr lang="cs-CZ" sz="2000" dirty="0" smtClean="0">
                <a:solidFill>
                  <a:schemeClr val="bg2"/>
                </a:solidFill>
              </a:rPr>
              <a:t> </a:t>
            </a:r>
            <a:r>
              <a:rPr lang="cs-CZ" sz="2000" dirty="0" err="1" smtClean="0">
                <a:solidFill>
                  <a:schemeClr val="bg2"/>
                </a:solidFill>
              </a:rPr>
              <a:t>forming</a:t>
            </a:r>
            <a:r>
              <a:rPr lang="cs-CZ" sz="2000" dirty="0" smtClean="0">
                <a:solidFill>
                  <a:schemeClr val="bg2"/>
                </a:solidFill>
              </a:rPr>
              <a:t> </a:t>
            </a:r>
            <a:r>
              <a:rPr lang="cs-CZ" sz="2000" dirty="0" err="1" smtClean="0">
                <a:solidFill>
                  <a:schemeClr val="bg2"/>
                </a:solidFill>
              </a:rPr>
              <a:t>after</a:t>
            </a:r>
            <a:r>
              <a:rPr lang="cs-CZ" sz="2000" dirty="0" smtClean="0">
                <a:solidFill>
                  <a:schemeClr val="bg2"/>
                </a:solidFill>
              </a:rPr>
              <a:t> </a:t>
            </a:r>
            <a:r>
              <a:rPr lang="cs-CZ" sz="2000" dirty="0" err="1" smtClean="0">
                <a:solidFill>
                  <a:schemeClr val="bg2"/>
                </a:solidFill>
              </a:rPr>
              <a:t>approximately</a:t>
            </a:r>
            <a:r>
              <a:rPr lang="cs-CZ" sz="2000" dirty="0" smtClean="0">
                <a:solidFill>
                  <a:schemeClr val="bg2"/>
                </a:solidFill>
              </a:rPr>
              <a:t> 3 </a:t>
            </a:r>
            <a:r>
              <a:rPr lang="cs-CZ" sz="2000" dirty="0" err="1" smtClean="0">
                <a:solidFill>
                  <a:schemeClr val="bg2"/>
                </a:solidFill>
              </a:rPr>
              <a:t>months</a:t>
            </a:r>
            <a:endParaRPr lang="cs-CZ" sz="2000" dirty="0" smtClean="0">
              <a:solidFill>
                <a:schemeClr val="bg2"/>
              </a:solidFill>
            </a:endParaRPr>
          </a:p>
        </p:txBody>
      </p:sp>
    </p:spTree>
    <p:extLst>
      <p:ext uri="{BB962C8B-B14F-4D97-AF65-F5344CB8AC3E}">
        <p14:creationId xmlns:p14="http://schemas.microsoft.com/office/powerpoint/2010/main" val="1904730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cs-CZ" sz="2000" b="1" u="sng" dirty="0" err="1" smtClean="0">
                <a:solidFill>
                  <a:schemeClr val="bg2"/>
                </a:solidFill>
              </a:rPr>
              <a:t>Mummification</a:t>
            </a:r>
            <a:endParaRPr lang="cs-CZ" sz="2000" b="1" u="sng" dirty="0" smtClean="0">
              <a:solidFill>
                <a:schemeClr val="bg2"/>
              </a:solidFill>
            </a:endParaRPr>
          </a:p>
        </p:txBody>
      </p:sp>
      <p:sp>
        <p:nvSpPr>
          <p:cNvPr id="35842" name="Rectangle 3"/>
          <p:cNvSpPr>
            <a:spLocks noGrp="1"/>
          </p:cNvSpPr>
          <p:nvPr>
            <p:ph type="body" idx="1"/>
          </p:nvPr>
        </p:nvSpPr>
        <p:spPr/>
        <p:txBody>
          <a:bodyPr/>
          <a:lstStyle/>
          <a:p>
            <a:pPr>
              <a:lnSpc>
                <a:spcPct val="90000"/>
              </a:lnSpc>
            </a:pPr>
            <a:r>
              <a:rPr lang="cs-CZ" sz="2000" dirty="0" err="1" smtClean="0">
                <a:solidFill>
                  <a:schemeClr val="bg2"/>
                </a:solidFill>
              </a:rPr>
              <a:t>dried</a:t>
            </a:r>
            <a:r>
              <a:rPr lang="cs-CZ" sz="2000" dirty="0" smtClean="0">
                <a:solidFill>
                  <a:schemeClr val="bg2"/>
                </a:solidFill>
              </a:rPr>
              <a:t> </a:t>
            </a:r>
            <a:r>
              <a:rPr lang="cs-CZ" sz="2000" dirty="0" err="1" smtClean="0">
                <a:solidFill>
                  <a:schemeClr val="bg2"/>
                </a:solidFill>
              </a:rPr>
              <a:t>out</a:t>
            </a:r>
            <a:r>
              <a:rPr lang="cs-CZ" sz="2000" dirty="0" smtClean="0">
                <a:solidFill>
                  <a:schemeClr val="bg2"/>
                </a:solidFill>
              </a:rPr>
              <a:t> body, </a:t>
            </a:r>
            <a:r>
              <a:rPr lang="cs-CZ" sz="2000" dirty="0" err="1" smtClean="0">
                <a:solidFill>
                  <a:schemeClr val="bg2"/>
                </a:solidFill>
              </a:rPr>
              <a:t>usually</a:t>
            </a:r>
            <a:r>
              <a:rPr lang="cs-CZ" sz="2000" dirty="0" smtClean="0">
                <a:solidFill>
                  <a:schemeClr val="bg2"/>
                </a:solidFill>
              </a:rPr>
              <a:t> </a:t>
            </a:r>
            <a:r>
              <a:rPr lang="cs-CZ" sz="2000" dirty="0" err="1" smtClean="0">
                <a:solidFill>
                  <a:schemeClr val="bg2"/>
                </a:solidFill>
              </a:rPr>
              <a:t>only</a:t>
            </a:r>
            <a:r>
              <a:rPr lang="cs-CZ" sz="2000" dirty="0" smtClean="0">
                <a:solidFill>
                  <a:schemeClr val="bg2"/>
                </a:solidFill>
              </a:rPr>
              <a:t> </a:t>
            </a:r>
            <a:r>
              <a:rPr lang="cs-CZ" sz="2000" dirty="0" err="1" smtClean="0">
                <a:solidFill>
                  <a:schemeClr val="bg2"/>
                </a:solidFill>
              </a:rPr>
              <a:t>some</a:t>
            </a:r>
            <a:r>
              <a:rPr lang="cs-CZ" sz="2000" dirty="0" smtClean="0">
                <a:solidFill>
                  <a:schemeClr val="bg2"/>
                </a:solidFill>
              </a:rPr>
              <a:t> body </a:t>
            </a:r>
            <a:r>
              <a:rPr lang="cs-CZ" sz="2000" dirty="0" err="1" smtClean="0">
                <a:solidFill>
                  <a:schemeClr val="bg2"/>
                </a:solidFill>
              </a:rPr>
              <a:t>parts</a:t>
            </a:r>
            <a:r>
              <a:rPr lang="cs-CZ" sz="2000" dirty="0" smtClean="0">
                <a:solidFill>
                  <a:schemeClr val="bg2"/>
                </a:solidFill>
              </a:rPr>
              <a:t> (</a:t>
            </a:r>
            <a:r>
              <a:rPr lang="cs-CZ" sz="2000" dirty="0" err="1" smtClean="0">
                <a:solidFill>
                  <a:schemeClr val="bg2"/>
                </a:solidFill>
              </a:rPr>
              <a:t>fingers</a:t>
            </a:r>
            <a:r>
              <a:rPr lang="cs-CZ" sz="2000" dirty="0" smtClean="0">
                <a:solidFill>
                  <a:schemeClr val="bg2"/>
                </a:solidFill>
              </a:rPr>
              <a:t>, </a:t>
            </a:r>
            <a:r>
              <a:rPr lang="cs-CZ" sz="2000" dirty="0" err="1" smtClean="0">
                <a:solidFill>
                  <a:schemeClr val="bg2"/>
                </a:solidFill>
              </a:rPr>
              <a:t>toes</a:t>
            </a:r>
            <a:r>
              <a:rPr lang="cs-CZ" sz="2000" dirty="0" smtClean="0">
                <a:solidFill>
                  <a:schemeClr val="bg2"/>
                </a:solidFill>
              </a:rPr>
              <a:t>, </a:t>
            </a:r>
            <a:r>
              <a:rPr lang="cs-CZ" sz="2000" dirty="0" err="1" smtClean="0">
                <a:solidFill>
                  <a:schemeClr val="bg2"/>
                </a:solidFill>
              </a:rPr>
              <a:t>ears</a:t>
            </a:r>
            <a:r>
              <a:rPr lang="cs-CZ" sz="2000" dirty="0" smtClean="0">
                <a:solidFill>
                  <a:schemeClr val="bg2"/>
                </a:solidFill>
              </a:rPr>
              <a:t>, nose)</a:t>
            </a:r>
          </a:p>
          <a:p>
            <a:pPr>
              <a:lnSpc>
                <a:spcPct val="90000"/>
              </a:lnSpc>
            </a:pPr>
            <a:endParaRPr lang="cs-CZ" sz="2000" dirty="0" smtClean="0">
              <a:solidFill>
                <a:schemeClr val="bg2"/>
              </a:solidFill>
            </a:endParaRPr>
          </a:p>
          <a:p>
            <a:pPr>
              <a:lnSpc>
                <a:spcPct val="90000"/>
              </a:lnSpc>
            </a:pPr>
            <a:r>
              <a:rPr lang="cs-CZ" sz="2000" dirty="0" err="1" smtClean="0">
                <a:solidFill>
                  <a:schemeClr val="bg2"/>
                </a:solidFill>
              </a:rPr>
              <a:t>the</a:t>
            </a:r>
            <a:r>
              <a:rPr lang="cs-CZ" sz="2000" dirty="0" smtClean="0">
                <a:solidFill>
                  <a:schemeClr val="bg2"/>
                </a:solidFill>
              </a:rPr>
              <a:t> skin </a:t>
            </a:r>
            <a:r>
              <a:rPr lang="cs-CZ" sz="2000" dirty="0" err="1" smtClean="0">
                <a:solidFill>
                  <a:schemeClr val="bg2"/>
                </a:solidFill>
              </a:rPr>
              <a:t>is</a:t>
            </a:r>
            <a:r>
              <a:rPr lang="cs-CZ" sz="2000" dirty="0" smtClean="0">
                <a:solidFill>
                  <a:schemeClr val="bg2"/>
                </a:solidFill>
              </a:rPr>
              <a:t> dry, hard, </a:t>
            </a:r>
            <a:r>
              <a:rPr lang="cs-CZ" sz="2000" dirty="0" err="1" smtClean="0">
                <a:solidFill>
                  <a:schemeClr val="bg2"/>
                </a:solidFill>
              </a:rPr>
              <a:t>brown</a:t>
            </a:r>
            <a:endParaRPr lang="cs-CZ" sz="2000" dirty="0" smtClean="0">
              <a:solidFill>
                <a:schemeClr val="bg2"/>
              </a:solidFill>
            </a:endParaRPr>
          </a:p>
          <a:p>
            <a:pPr>
              <a:lnSpc>
                <a:spcPct val="90000"/>
              </a:lnSpc>
            </a:pPr>
            <a:r>
              <a:rPr lang="cs-CZ" sz="2000" dirty="0" err="1" smtClean="0">
                <a:solidFill>
                  <a:schemeClr val="bg2"/>
                </a:solidFill>
              </a:rPr>
              <a:t>secondary</a:t>
            </a:r>
            <a:r>
              <a:rPr lang="cs-CZ" sz="2000" dirty="0" smtClean="0">
                <a:solidFill>
                  <a:schemeClr val="bg2"/>
                </a:solidFill>
              </a:rPr>
              <a:t> </a:t>
            </a:r>
            <a:r>
              <a:rPr lang="cs-CZ" sz="2000" dirty="0" err="1" smtClean="0">
                <a:solidFill>
                  <a:schemeClr val="bg2"/>
                </a:solidFill>
              </a:rPr>
              <a:t>colonization</a:t>
            </a:r>
            <a:r>
              <a:rPr lang="cs-CZ" sz="2000" dirty="0" smtClean="0">
                <a:solidFill>
                  <a:schemeClr val="bg2"/>
                </a:solidFill>
              </a:rPr>
              <a:t> by </a:t>
            </a:r>
            <a:r>
              <a:rPr lang="cs-CZ" sz="2000" dirty="0" err="1" smtClean="0">
                <a:solidFill>
                  <a:schemeClr val="bg2"/>
                </a:solidFill>
              </a:rPr>
              <a:t>moulds</a:t>
            </a:r>
            <a:r>
              <a:rPr lang="cs-CZ" sz="2000" dirty="0" smtClean="0">
                <a:solidFill>
                  <a:schemeClr val="bg2"/>
                </a:solidFill>
              </a:rPr>
              <a:t> </a:t>
            </a:r>
            <a:r>
              <a:rPr lang="cs-CZ" sz="2000" dirty="0" err="1" smtClean="0">
                <a:solidFill>
                  <a:schemeClr val="bg2"/>
                </a:solidFill>
              </a:rPr>
              <a:t>causes</a:t>
            </a:r>
            <a:r>
              <a:rPr lang="cs-CZ" sz="2000" dirty="0" smtClean="0">
                <a:solidFill>
                  <a:schemeClr val="bg2"/>
                </a:solidFill>
              </a:rPr>
              <a:t> </a:t>
            </a:r>
            <a:r>
              <a:rPr lang="cs-CZ" sz="2000" dirty="0" err="1" smtClean="0">
                <a:solidFill>
                  <a:schemeClr val="bg2"/>
                </a:solidFill>
              </a:rPr>
              <a:t>white</a:t>
            </a:r>
            <a:r>
              <a:rPr lang="cs-CZ" sz="2000" dirty="0" smtClean="0">
                <a:solidFill>
                  <a:schemeClr val="bg2"/>
                </a:solidFill>
              </a:rPr>
              <a:t>, green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black</a:t>
            </a:r>
            <a:r>
              <a:rPr lang="cs-CZ" sz="2000" dirty="0" smtClean="0">
                <a:solidFill>
                  <a:schemeClr val="bg2"/>
                </a:solidFill>
              </a:rPr>
              <a:t> </a:t>
            </a:r>
            <a:r>
              <a:rPr lang="cs-CZ" sz="2000" dirty="0" err="1" smtClean="0">
                <a:solidFill>
                  <a:schemeClr val="bg2"/>
                </a:solidFill>
              </a:rPr>
              <a:t>patches</a:t>
            </a:r>
            <a:r>
              <a:rPr lang="cs-CZ" sz="2000" dirty="0" smtClean="0">
                <a:solidFill>
                  <a:schemeClr val="bg2"/>
                </a:solidFill>
              </a:rPr>
              <a:t> on </a:t>
            </a:r>
            <a:r>
              <a:rPr lang="cs-CZ" sz="2000" dirty="0" err="1" smtClean="0">
                <a:solidFill>
                  <a:schemeClr val="bg2"/>
                </a:solidFill>
              </a:rPr>
              <a:t>the</a:t>
            </a:r>
            <a:r>
              <a:rPr lang="cs-CZ" sz="2000" dirty="0" smtClean="0">
                <a:solidFill>
                  <a:schemeClr val="bg2"/>
                </a:solidFill>
              </a:rPr>
              <a:t> skin</a:t>
            </a:r>
          </a:p>
          <a:p>
            <a:pPr>
              <a:lnSpc>
                <a:spcPct val="90000"/>
              </a:lnSpc>
            </a:pPr>
            <a:endParaRPr lang="cs-CZ" sz="2000" dirty="0" smtClean="0">
              <a:solidFill>
                <a:schemeClr val="bg2"/>
              </a:solidFill>
            </a:endParaRPr>
          </a:p>
          <a:p>
            <a:pPr>
              <a:lnSpc>
                <a:spcPct val="90000"/>
              </a:lnSpc>
            </a:pPr>
            <a:r>
              <a:rPr lang="cs-CZ" sz="2000" dirty="0" err="1">
                <a:solidFill>
                  <a:schemeClr val="bg2"/>
                </a:solidFill>
              </a:rPr>
              <a:t>can</a:t>
            </a:r>
            <a:r>
              <a:rPr lang="cs-CZ" sz="2000" dirty="0">
                <a:solidFill>
                  <a:schemeClr val="bg2"/>
                </a:solidFill>
              </a:rPr>
              <a:t> </a:t>
            </a:r>
            <a:r>
              <a:rPr lang="cs-CZ" sz="2000" dirty="0" err="1">
                <a:solidFill>
                  <a:schemeClr val="bg2"/>
                </a:solidFill>
              </a:rPr>
              <a:t>only</a:t>
            </a:r>
            <a:r>
              <a:rPr lang="cs-CZ" sz="2000" dirty="0">
                <a:solidFill>
                  <a:schemeClr val="bg2"/>
                </a:solidFill>
              </a:rPr>
              <a:t> </a:t>
            </a:r>
            <a:r>
              <a:rPr lang="cs-CZ" sz="2000" dirty="0" err="1">
                <a:solidFill>
                  <a:schemeClr val="bg2"/>
                </a:solidFill>
              </a:rPr>
              <a:t>occur</a:t>
            </a:r>
            <a:r>
              <a:rPr lang="cs-CZ" sz="2000" dirty="0">
                <a:solidFill>
                  <a:schemeClr val="bg2"/>
                </a:solidFill>
              </a:rPr>
              <a:t> in a </a:t>
            </a:r>
            <a:r>
              <a:rPr lang="cs-CZ" sz="2000" b="1" u="sng" dirty="0">
                <a:solidFill>
                  <a:schemeClr val="bg2"/>
                </a:solidFill>
              </a:rPr>
              <a:t>DRY</a:t>
            </a:r>
            <a:r>
              <a:rPr lang="cs-CZ" sz="2000" dirty="0">
                <a:solidFill>
                  <a:schemeClr val="bg2"/>
                </a:solidFill>
              </a:rPr>
              <a:t> </a:t>
            </a:r>
            <a:r>
              <a:rPr lang="cs-CZ" sz="2000" dirty="0" err="1">
                <a:solidFill>
                  <a:schemeClr val="bg2"/>
                </a:solidFill>
              </a:rPr>
              <a:t>environment</a:t>
            </a:r>
            <a:r>
              <a:rPr lang="cs-CZ" sz="2000" dirty="0">
                <a:solidFill>
                  <a:schemeClr val="bg2"/>
                </a:solidFill>
              </a:rPr>
              <a:t>, </a:t>
            </a:r>
            <a:r>
              <a:rPr lang="cs-CZ" sz="2000" dirty="0" err="1">
                <a:solidFill>
                  <a:schemeClr val="bg2"/>
                </a:solidFill>
              </a:rPr>
              <a:t>preferably</a:t>
            </a:r>
            <a:r>
              <a:rPr lang="cs-CZ" sz="2000" dirty="0">
                <a:solidFill>
                  <a:schemeClr val="bg2"/>
                </a:solidFill>
              </a:rPr>
              <a:t> </a:t>
            </a:r>
            <a:r>
              <a:rPr lang="cs-CZ" sz="2000" dirty="0" err="1">
                <a:solidFill>
                  <a:schemeClr val="bg2"/>
                </a:solidFill>
              </a:rPr>
              <a:t>with</a:t>
            </a:r>
            <a:r>
              <a:rPr lang="cs-CZ" sz="2000" dirty="0">
                <a:solidFill>
                  <a:schemeClr val="bg2"/>
                </a:solidFill>
              </a:rPr>
              <a:t> </a:t>
            </a:r>
            <a:r>
              <a:rPr lang="cs-CZ" sz="2000" dirty="0" err="1">
                <a:solidFill>
                  <a:schemeClr val="bg2"/>
                </a:solidFill>
              </a:rPr>
              <a:t>moving</a:t>
            </a:r>
            <a:r>
              <a:rPr lang="cs-CZ" sz="2000" dirty="0">
                <a:solidFill>
                  <a:schemeClr val="bg2"/>
                </a:solidFill>
              </a:rPr>
              <a:t> air </a:t>
            </a:r>
            <a:r>
              <a:rPr lang="cs-CZ" sz="2000" dirty="0" err="1">
                <a:solidFill>
                  <a:schemeClr val="bg2"/>
                </a:solidFill>
              </a:rPr>
              <a:t>current</a:t>
            </a:r>
            <a:r>
              <a:rPr lang="cs-CZ" sz="2000" dirty="0">
                <a:solidFill>
                  <a:schemeClr val="bg2"/>
                </a:solidFill>
              </a:rPr>
              <a:t>, </a:t>
            </a:r>
            <a:r>
              <a:rPr lang="cs-CZ" sz="2000" dirty="0" err="1">
                <a:solidFill>
                  <a:schemeClr val="bg2"/>
                </a:solidFill>
              </a:rPr>
              <a:t>which</a:t>
            </a:r>
            <a:r>
              <a:rPr lang="cs-CZ" sz="2000" dirty="0">
                <a:solidFill>
                  <a:schemeClr val="bg2"/>
                </a:solidFill>
              </a:rPr>
              <a:t> </a:t>
            </a:r>
            <a:r>
              <a:rPr lang="cs-CZ" sz="2000" dirty="0" err="1">
                <a:solidFill>
                  <a:schemeClr val="bg2"/>
                </a:solidFill>
              </a:rPr>
              <a:t>is</a:t>
            </a:r>
            <a:r>
              <a:rPr lang="cs-CZ" sz="2000" dirty="0">
                <a:solidFill>
                  <a:schemeClr val="bg2"/>
                </a:solidFill>
              </a:rPr>
              <a:t> </a:t>
            </a:r>
            <a:r>
              <a:rPr lang="cs-CZ" sz="2000" dirty="0" err="1">
                <a:solidFill>
                  <a:schemeClr val="bg2"/>
                </a:solidFill>
              </a:rPr>
              <a:t>usually</a:t>
            </a:r>
            <a:r>
              <a:rPr lang="cs-CZ" sz="2000" dirty="0">
                <a:solidFill>
                  <a:schemeClr val="bg2"/>
                </a:solidFill>
              </a:rPr>
              <a:t> </a:t>
            </a:r>
            <a:r>
              <a:rPr lang="cs-CZ" sz="2000" dirty="0" err="1">
                <a:solidFill>
                  <a:schemeClr val="bg2"/>
                </a:solidFill>
              </a:rPr>
              <a:t>also</a:t>
            </a:r>
            <a:r>
              <a:rPr lang="cs-CZ" sz="2000" dirty="0">
                <a:solidFill>
                  <a:schemeClr val="bg2"/>
                </a:solidFill>
              </a:rPr>
              <a:t> </a:t>
            </a:r>
            <a:r>
              <a:rPr lang="cs-CZ" sz="2000" dirty="0" err="1" smtClean="0">
                <a:solidFill>
                  <a:schemeClr val="bg2"/>
                </a:solidFill>
              </a:rPr>
              <a:t>warm</a:t>
            </a:r>
            <a:endParaRPr lang="cs-CZ" sz="2000" dirty="0" smtClean="0">
              <a:solidFill>
                <a:schemeClr val="bg2"/>
              </a:solidFill>
            </a:endParaRPr>
          </a:p>
          <a:p>
            <a:pPr>
              <a:lnSpc>
                <a:spcPct val="90000"/>
              </a:lnSpc>
            </a:pPr>
            <a:endParaRPr lang="cs-CZ" sz="2000" dirty="0">
              <a:solidFill>
                <a:schemeClr val="bg2"/>
              </a:solidFill>
            </a:endParaRPr>
          </a:p>
          <a:p>
            <a:pPr>
              <a:lnSpc>
                <a:spcPct val="90000"/>
              </a:lnSpc>
            </a:pPr>
            <a:r>
              <a:rPr lang="cs-CZ" sz="2000" dirty="0" err="1" smtClean="0">
                <a:solidFill>
                  <a:schemeClr val="bg2"/>
                </a:solidFill>
              </a:rPr>
              <a:t>mummification</a:t>
            </a:r>
            <a:r>
              <a:rPr lang="cs-CZ" sz="2000" dirty="0" smtClean="0">
                <a:solidFill>
                  <a:schemeClr val="bg2"/>
                </a:solidFill>
              </a:rPr>
              <a:t> </a:t>
            </a:r>
            <a:r>
              <a:rPr lang="cs-CZ" sz="2000" dirty="0" err="1" smtClean="0">
                <a:solidFill>
                  <a:schemeClr val="bg2"/>
                </a:solidFill>
              </a:rPr>
              <a:t>can</a:t>
            </a:r>
            <a:r>
              <a:rPr lang="cs-CZ" sz="2000" dirty="0" smtClean="0">
                <a:solidFill>
                  <a:schemeClr val="bg2"/>
                </a:solidFill>
              </a:rPr>
              <a:t> </a:t>
            </a:r>
            <a:r>
              <a:rPr lang="cs-CZ" sz="2000" dirty="0" err="1" smtClean="0">
                <a:solidFill>
                  <a:schemeClr val="bg2"/>
                </a:solidFill>
              </a:rPr>
              <a:t>take</a:t>
            </a:r>
            <a:r>
              <a:rPr lang="cs-CZ" sz="2000" dirty="0" smtClean="0">
                <a:solidFill>
                  <a:schemeClr val="bg2"/>
                </a:solidFill>
              </a:rPr>
              <a:t> </a:t>
            </a:r>
            <a:r>
              <a:rPr lang="cs-CZ" sz="2000" dirty="0" err="1" smtClean="0">
                <a:solidFill>
                  <a:schemeClr val="bg2"/>
                </a:solidFill>
              </a:rPr>
              <a:t>weeks</a:t>
            </a:r>
            <a:r>
              <a:rPr lang="cs-CZ" sz="2000" dirty="0" smtClean="0">
                <a:solidFill>
                  <a:schemeClr val="bg2"/>
                </a:solidFill>
              </a:rPr>
              <a:t>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months</a:t>
            </a:r>
            <a:r>
              <a:rPr lang="cs-CZ" sz="2000" dirty="0" smtClean="0">
                <a:solidFill>
                  <a:schemeClr val="bg2"/>
                </a:solidFill>
              </a:rPr>
              <a:t>, </a:t>
            </a:r>
            <a:r>
              <a:rPr lang="cs-CZ" sz="2000" dirty="0" err="1" smtClean="0">
                <a:solidFill>
                  <a:schemeClr val="bg2"/>
                </a:solidFill>
              </a:rPr>
              <a:t>depending</a:t>
            </a:r>
            <a:r>
              <a:rPr lang="cs-CZ" sz="2000" dirty="0" smtClean="0">
                <a:solidFill>
                  <a:schemeClr val="bg2"/>
                </a:solidFill>
              </a:rPr>
              <a:t> on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environment</a:t>
            </a:r>
            <a:endParaRPr lang="cs-CZ" sz="2000" dirty="0">
              <a:solidFill>
                <a:schemeClr val="bg2"/>
              </a:solidFill>
            </a:endParaRPr>
          </a:p>
          <a:p>
            <a:pPr>
              <a:lnSpc>
                <a:spcPct val="90000"/>
              </a:lnSpc>
            </a:pPr>
            <a:endParaRPr lang="cs-CZ" sz="1800" dirty="0" smtClean="0">
              <a:solidFill>
                <a:schemeClr val="bg2"/>
              </a:solidFill>
              <a:latin typeface="Arial" charset="0"/>
            </a:endParaRPr>
          </a:p>
        </p:txBody>
      </p:sp>
    </p:spTree>
    <p:extLst>
      <p:ext uri="{BB962C8B-B14F-4D97-AF65-F5344CB8AC3E}">
        <p14:creationId xmlns:p14="http://schemas.microsoft.com/office/powerpoint/2010/main" val="327100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normAutofit/>
          </a:bodyPr>
          <a:lstStyle/>
          <a:p>
            <a:pPr eaLnBrk="1" fontAlgn="auto" hangingPunct="1">
              <a:spcAft>
                <a:spcPts val="0"/>
              </a:spcAft>
              <a:defRPr/>
            </a:pPr>
            <a:r>
              <a:rPr lang="cs-CZ" sz="2000" b="1" u="sng" dirty="0" err="1" smtClean="0">
                <a:solidFill>
                  <a:schemeClr val="bg1">
                    <a:lumMod val="95000"/>
                  </a:schemeClr>
                </a:solidFill>
              </a:rPr>
              <a:t>Damage</a:t>
            </a:r>
            <a:r>
              <a:rPr lang="cs-CZ" sz="2000" b="1" u="sng" dirty="0" smtClean="0">
                <a:solidFill>
                  <a:schemeClr val="bg1">
                    <a:lumMod val="95000"/>
                  </a:schemeClr>
                </a:solidFill>
              </a:rPr>
              <a:t> </a:t>
            </a:r>
            <a:r>
              <a:rPr lang="cs-CZ" sz="2000" b="1" u="sng" dirty="0" err="1" smtClean="0">
                <a:solidFill>
                  <a:schemeClr val="bg1">
                    <a:lumMod val="95000"/>
                  </a:schemeClr>
                </a:solidFill>
              </a:rPr>
              <a:t>caused</a:t>
            </a:r>
            <a:r>
              <a:rPr lang="cs-CZ" sz="2000" b="1" u="sng" dirty="0" smtClean="0">
                <a:solidFill>
                  <a:schemeClr val="bg1">
                    <a:lumMod val="95000"/>
                  </a:schemeClr>
                </a:solidFill>
              </a:rPr>
              <a:t> by </a:t>
            </a:r>
            <a:r>
              <a:rPr lang="cs-CZ" sz="2000" b="1" u="sng" dirty="0" err="1" smtClean="0">
                <a:solidFill>
                  <a:schemeClr val="bg1">
                    <a:lumMod val="95000"/>
                  </a:schemeClr>
                </a:solidFill>
              </a:rPr>
              <a:t>animals</a:t>
            </a:r>
            <a:r>
              <a:rPr lang="cs-CZ" sz="2000" b="1" u="sng" dirty="0">
                <a:solidFill>
                  <a:schemeClr val="bg1">
                    <a:lumMod val="95000"/>
                  </a:schemeClr>
                </a:solidFill>
              </a:rPr>
              <a:t> </a:t>
            </a:r>
            <a:r>
              <a:rPr lang="cs-CZ" sz="2000" b="1" u="sng" dirty="0" err="1" smtClean="0">
                <a:solidFill>
                  <a:schemeClr val="bg1">
                    <a:lumMod val="95000"/>
                  </a:schemeClr>
                </a:solidFill>
              </a:rPr>
              <a:t>after</a:t>
            </a:r>
            <a:r>
              <a:rPr lang="cs-CZ" sz="2000" b="1" u="sng" dirty="0" smtClean="0">
                <a:solidFill>
                  <a:schemeClr val="bg1">
                    <a:lumMod val="95000"/>
                  </a:schemeClr>
                </a:solidFill>
              </a:rPr>
              <a:t> </a:t>
            </a:r>
            <a:r>
              <a:rPr lang="cs-CZ" sz="2000" b="1" u="sng" dirty="0" err="1" smtClean="0">
                <a:solidFill>
                  <a:schemeClr val="bg1">
                    <a:lumMod val="95000"/>
                  </a:schemeClr>
                </a:solidFill>
              </a:rPr>
              <a:t>death</a:t>
            </a:r>
            <a:endParaRPr lang="cs-CZ" sz="2000" b="1" u="sng" dirty="0">
              <a:solidFill>
                <a:schemeClr val="bg1">
                  <a:lumMod val="95000"/>
                </a:schemeClr>
              </a:solidFill>
            </a:endParaRPr>
          </a:p>
        </p:txBody>
      </p:sp>
      <p:sp>
        <p:nvSpPr>
          <p:cNvPr id="3" name="Podnadpis 2"/>
          <p:cNvSpPr>
            <a:spLocks noGrp="1"/>
          </p:cNvSpPr>
          <p:nvPr>
            <p:ph type="subTitle" idx="1"/>
          </p:nvPr>
        </p:nvSpPr>
        <p:spPr/>
        <p:txBody>
          <a:bodyPr rtlCol="0">
            <a:normAutofit/>
          </a:bodyPr>
          <a:lstStyle/>
          <a:p>
            <a:pPr marL="457200" indent="-457200" algn="l" eaLnBrk="1" fontAlgn="auto" hangingPunct="1">
              <a:spcAft>
                <a:spcPts val="0"/>
              </a:spcAft>
              <a:buFont typeface="Arial" panose="020B0604020202020204" pitchFamily="34" charset="0"/>
              <a:buChar char="•"/>
              <a:defRPr/>
            </a:pPr>
            <a:r>
              <a:rPr lang="cs-CZ" sz="2000" dirty="0" err="1" smtClean="0">
                <a:solidFill>
                  <a:schemeClr val="bg2"/>
                </a:solidFill>
              </a:rPr>
              <a:t>there</a:t>
            </a:r>
            <a:r>
              <a:rPr lang="cs-CZ" sz="2000" dirty="0" smtClean="0">
                <a:solidFill>
                  <a:schemeClr val="bg2"/>
                </a:solidFill>
              </a:rPr>
              <a:t> </a:t>
            </a:r>
            <a:r>
              <a:rPr lang="cs-CZ" sz="2000" dirty="0" err="1" smtClean="0">
                <a:solidFill>
                  <a:schemeClr val="bg2"/>
                </a:solidFill>
              </a:rPr>
              <a:t>is</a:t>
            </a:r>
            <a:r>
              <a:rPr lang="cs-CZ" sz="2000" dirty="0" smtClean="0">
                <a:solidFill>
                  <a:schemeClr val="bg2"/>
                </a:solidFill>
              </a:rPr>
              <a:t> no </a:t>
            </a:r>
            <a:r>
              <a:rPr lang="cs-CZ" sz="2000" dirty="0" err="1" smtClean="0">
                <a:solidFill>
                  <a:schemeClr val="bg2"/>
                </a:solidFill>
              </a:rPr>
              <a:t>bleeding</a:t>
            </a:r>
            <a:r>
              <a:rPr lang="cs-CZ" sz="2000" dirty="0" smtClean="0">
                <a:solidFill>
                  <a:schemeClr val="bg2"/>
                </a:solidFill>
              </a:rPr>
              <a:t>, </a:t>
            </a:r>
            <a:r>
              <a:rPr lang="cs-CZ" sz="2000" dirty="0" err="1" smtClean="0">
                <a:solidFill>
                  <a:schemeClr val="bg2"/>
                </a:solidFill>
              </a:rPr>
              <a:t>oedema</a:t>
            </a:r>
            <a:r>
              <a:rPr lang="cs-CZ" sz="2000" dirty="0" smtClean="0">
                <a:solidFill>
                  <a:schemeClr val="bg2"/>
                </a:solidFill>
              </a:rPr>
              <a:t> </a:t>
            </a:r>
            <a:r>
              <a:rPr lang="cs-CZ" sz="2000" dirty="0" err="1" smtClean="0">
                <a:solidFill>
                  <a:schemeClr val="bg2"/>
                </a:solidFill>
              </a:rPr>
              <a:t>or</a:t>
            </a:r>
            <a:r>
              <a:rPr lang="cs-CZ" sz="2000" dirty="0" smtClean="0">
                <a:solidFill>
                  <a:schemeClr val="bg2"/>
                </a:solidFill>
              </a:rPr>
              <a:t> </a:t>
            </a:r>
            <a:r>
              <a:rPr lang="cs-CZ" sz="2000" dirty="0" err="1" smtClean="0">
                <a:solidFill>
                  <a:schemeClr val="bg2"/>
                </a:solidFill>
              </a:rPr>
              <a:t>reddening</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edges</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the</a:t>
            </a:r>
            <a:r>
              <a:rPr lang="cs-CZ" sz="2000" dirty="0" smtClean="0">
                <a:solidFill>
                  <a:schemeClr val="bg2"/>
                </a:solidFill>
              </a:rPr>
              <a:t> </a:t>
            </a:r>
            <a:r>
              <a:rPr lang="cs-CZ" sz="2000" dirty="0" err="1" smtClean="0">
                <a:solidFill>
                  <a:schemeClr val="bg2"/>
                </a:solidFill>
              </a:rPr>
              <a:t>wound</a:t>
            </a:r>
            <a:r>
              <a:rPr lang="cs-CZ" sz="2000" dirty="0" smtClean="0">
                <a:solidFill>
                  <a:schemeClr val="bg2"/>
                </a:solidFill>
              </a:rPr>
              <a:t>, no </a:t>
            </a:r>
            <a:r>
              <a:rPr lang="cs-CZ" sz="2000" dirty="0" err="1" smtClean="0">
                <a:solidFill>
                  <a:schemeClr val="bg2"/>
                </a:solidFill>
              </a:rPr>
              <a:t>other</a:t>
            </a:r>
            <a:r>
              <a:rPr lang="cs-CZ" sz="2000" dirty="0" smtClean="0">
                <a:solidFill>
                  <a:schemeClr val="bg2"/>
                </a:solidFill>
              </a:rPr>
              <a:t> </a:t>
            </a:r>
            <a:r>
              <a:rPr lang="cs-CZ" sz="2000" dirty="0" err="1" smtClean="0">
                <a:solidFill>
                  <a:schemeClr val="bg2"/>
                </a:solidFill>
              </a:rPr>
              <a:t>vital</a:t>
            </a:r>
            <a:r>
              <a:rPr lang="cs-CZ" sz="2000" dirty="0" smtClean="0">
                <a:solidFill>
                  <a:schemeClr val="bg2"/>
                </a:solidFill>
              </a:rPr>
              <a:t> </a:t>
            </a:r>
            <a:r>
              <a:rPr lang="cs-CZ" sz="2000" dirty="0" err="1" smtClean="0">
                <a:solidFill>
                  <a:schemeClr val="bg2"/>
                </a:solidFill>
              </a:rPr>
              <a:t>signs</a:t>
            </a:r>
            <a:r>
              <a:rPr lang="cs-CZ" sz="2000" dirty="0" smtClean="0">
                <a:solidFill>
                  <a:schemeClr val="bg2"/>
                </a:solidFill>
              </a:rPr>
              <a:t> </a:t>
            </a:r>
            <a:r>
              <a:rPr lang="cs-CZ" sz="2000" dirty="0" err="1" smtClean="0">
                <a:solidFill>
                  <a:schemeClr val="bg2"/>
                </a:solidFill>
              </a:rPr>
              <a:t>of</a:t>
            </a:r>
            <a:r>
              <a:rPr lang="cs-CZ" sz="2000" dirty="0" smtClean="0">
                <a:solidFill>
                  <a:schemeClr val="bg2"/>
                </a:solidFill>
              </a:rPr>
              <a:t> </a:t>
            </a:r>
            <a:r>
              <a:rPr lang="cs-CZ" sz="2000" dirty="0" err="1" smtClean="0">
                <a:solidFill>
                  <a:schemeClr val="bg2"/>
                </a:solidFill>
              </a:rPr>
              <a:t>injuries</a:t>
            </a:r>
            <a:endParaRPr lang="cs-CZ" sz="20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2"/>
          <p:cNvSpPr txBox="1"/>
          <p:nvPr/>
        </p:nvSpPr>
        <p:spPr>
          <a:xfrm>
            <a:off x="179512" y="116632"/>
            <a:ext cx="5002203" cy="369332"/>
          </a:xfrm>
          <a:prstGeom prst="rect">
            <a:avLst/>
          </a:prstGeom>
          <a:noFill/>
        </p:spPr>
        <p:txBody>
          <a:bodyPr wrap="none" rtlCol="0">
            <a:spAutoFit/>
          </a:bodyP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cs-CZ" dirty="0" err="1" smtClean="0">
                <a:solidFill>
                  <a:schemeClr val="bg1">
                    <a:lumMod val="95000"/>
                  </a:schemeClr>
                </a:solidFill>
              </a:rPr>
              <a:t>References</a:t>
            </a:r>
            <a:r>
              <a:rPr lang="cs-CZ" dirty="0" smtClean="0">
                <a:solidFill>
                  <a:schemeClr val="bg1">
                    <a:lumMod val="95000"/>
                  </a:schemeClr>
                </a:solidFill>
              </a:rPr>
              <a:t>: </a:t>
            </a:r>
            <a:r>
              <a:rPr lang="cs-CZ" dirty="0" err="1" smtClean="0">
                <a:solidFill>
                  <a:schemeClr val="bg1">
                    <a:lumMod val="95000"/>
                  </a:schemeClr>
                </a:solidFill>
              </a:rPr>
              <a:t>Knight´s</a:t>
            </a:r>
            <a:r>
              <a:rPr lang="cs-CZ" dirty="0" smtClean="0">
                <a:solidFill>
                  <a:schemeClr val="bg1">
                    <a:lumMod val="95000"/>
                  </a:schemeClr>
                </a:solidFill>
              </a:rPr>
              <a:t> </a:t>
            </a:r>
            <a:r>
              <a:rPr lang="cs-CZ" dirty="0" err="1" smtClean="0">
                <a:solidFill>
                  <a:schemeClr val="bg1">
                    <a:lumMod val="95000"/>
                  </a:schemeClr>
                </a:solidFill>
              </a:rPr>
              <a:t>Forensic</a:t>
            </a:r>
            <a:r>
              <a:rPr lang="cs-CZ" dirty="0" smtClean="0">
                <a:solidFill>
                  <a:schemeClr val="bg1">
                    <a:lumMod val="95000"/>
                  </a:schemeClr>
                </a:solidFill>
              </a:rPr>
              <a:t> </a:t>
            </a:r>
            <a:r>
              <a:rPr lang="cs-CZ" dirty="0" err="1" smtClean="0">
                <a:solidFill>
                  <a:schemeClr val="bg1">
                    <a:lumMod val="95000"/>
                  </a:schemeClr>
                </a:solidFill>
              </a:rPr>
              <a:t>Pathology</a:t>
            </a:r>
            <a:r>
              <a:rPr lang="cs-CZ" dirty="0" smtClean="0">
                <a:solidFill>
                  <a:schemeClr val="bg1">
                    <a:lumMod val="95000"/>
                  </a:schemeClr>
                </a:solidFill>
              </a:rPr>
              <a:t>, </a:t>
            </a:r>
            <a:r>
              <a:rPr lang="cs-CZ" dirty="0" smtClean="0">
                <a:solidFill>
                  <a:schemeClr val="bg1">
                    <a:lumMod val="95000"/>
                  </a:schemeClr>
                </a:solidFill>
              </a:rPr>
              <a:t>2004</a:t>
            </a:r>
            <a:endParaRPr lang="cs-CZ" dirty="0">
              <a:solidFill>
                <a:schemeClr val="bg1">
                  <a:lumMod val="95000"/>
                </a:schemeClr>
              </a:solidFill>
            </a:endParaRPr>
          </a:p>
        </p:txBody>
      </p:sp>
    </p:spTree>
    <p:extLst>
      <p:ext uri="{BB962C8B-B14F-4D97-AF65-F5344CB8AC3E}">
        <p14:creationId xmlns:p14="http://schemas.microsoft.com/office/powerpoint/2010/main" val="1028214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395536" y="548680"/>
            <a:ext cx="8229600" cy="562074"/>
          </a:xfrm>
        </p:spPr>
        <p:txBody>
          <a:bodyPr/>
          <a:lstStyle/>
          <a:p>
            <a:r>
              <a:rPr lang="cs-CZ" sz="2000" dirty="0" err="1" smtClean="0">
                <a:solidFill>
                  <a:schemeClr val="bg2"/>
                </a:solidFill>
                <a:cs typeface="Arial" panose="020B0604020202020204" pitchFamily="34" charset="0"/>
              </a:rPr>
              <a:t>Patophysiology</a:t>
            </a:r>
            <a:r>
              <a:rPr lang="cs-CZ" sz="2000" dirty="0" smtClean="0">
                <a:solidFill>
                  <a:schemeClr val="bg2"/>
                </a:solidFill>
                <a:cs typeface="Arial" panose="020B0604020202020204" pitchFamily="34" charset="0"/>
              </a:rPr>
              <a:t> </a:t>
            </a:r>
            <a:r>
              <a:rPr lang="cs-CZ" sz="2000" dirty="0" err="1" smtClean="0">
                <a:solidFill>
                  <a:schemeClr val="bg2"/>
                </a:solidFill>
                <a:cs typeface="Arial" panose="020B0604020202020204" pitchFamily="34" charset="0"/>
              </a:rPr>
              <a:t>of</a:t>
            </a:r>
            <a:r>
              <a:rPr lang="cs-CZ" sz="2000" dirty="0" smtClean="0">
                <a:solidFill>
                  <a:schemeClr val="bg2"/>
                </a:solidFill>
                <a:cs typeface="Arial" panose="020B0604020202020204" pitchFamily="34" charset="0"/>
              </a:rPr>
              <a:t> d</a:t>
            </a:r>
            <a:r>
              <a:rPr lang="en-US" sz="2000" dirty="0" err="1" smtClean="0">
                <a:solidFill>
                  <a:schemeClr val="bg2"/>
                </a:solidFill>
                <a:cs typeface="Arial" panose="020B0604020202020204" pitchFamily="34" charset="0"/>
              </a:rPr>
              <a:t>eath</a:t>
            </a:r>
            <a:endParaRPr lang="cs-CZ" sz="2000" dirty="0">
              <a:solidFill>
                <a:schemeClr val="bg2"/>
              </a:solidFill>
              <a:cs typeface="Arial" panose="020B0604020202020204" pitchFamily="34" charset="0"/>
            </a:endParaRPr>
          </a:p>
        </p:txBody>
      </p:sp>
      <p:sp>
        <p:nvSpPr>
          <p:cNvPr id="27650" name="Rectangle 3"/>
          <p:cNvSpPr>
            <a:spLocks noGrp="1"/>
          </p:cNvSpPr>
          <p:nvPr>
            <p:ph type="body" idx="1"/>
          </p:nvPr>
        </p:nvSpPr>
        <p:spPr>
          <a:xfrm>
            <a:off x="457200" y="1556792"/>
            <a:ext cx="8229600" cy="4569371"/>
          </a:xfrm>
        </p:spPr>
        <p:txBody>
          <a:bodyPr/>
          <a:lstStyle/>
          <a:p>
            <a:pPr marL="0" indent="0">
              <a:buNone/>
            </a:pPr>
            <a:r>
              <a:rPr lang="cs-CZ" sz="2000" dirty="0">
                <a:solidFill>
                  <a:schemeClr val="bg2"/>
                </a:solidFill>
              </a:rPr>
              <a:t>I</a:t>
            </a:r>
            <a:r>
              <a:rPr lang="en-US" sz="2000" dirty="0" smtClean="0">
                <a:solidFill>
                  <a:schemeClr val="bg2"/>
                </a:solidFill>
              </a:rPr>
              <a:t>t </a:t>
            </a:r>
            <a:r>
              <a:rPr lang="en-US" sz="2000" dirty="0">
                <a:solidFill>
                  <a:schemeClr val="bg2"/>
                </a:solidFill>
              </a:rPr>
              <a:t>is conventional to describe two types of death</a:t>
            </a:r>
            <a:r>
              <a:rPr lang="en-US" sz="2000" dirty="0" smtClean="0">
                <a:solidFill>
                  <a:schemeClr val="bg2"/>
                </a:solidFill>
              </a:rPr>
              <a:t>:</a:t>
            </a:r>
            <a:endParaRPr lang="cs-CZ" sz="2000" dirty="0" smtClean="0">
              <a:solidFill>
                <a:schemeClr val="bg2"/>
              </a:solidFill>
            </a:endParaRPr>
          </a:p>
          <a:p>
            <a:pPr marL="0" indent="0">
              <a:buNone/>
            </a:pPr>
            <a:endParaRPr lang="cs-CZ" sz="2000" dirty="0">
              <a:solidFill>
                <a:schemeClr val="bg2"/>
              </a:solidFill>
            </a:endParaRPr>
          </a:p>
          <a:p>
            <a:pPr marL="0" indent="0">
              <a:buNone/>
            </a:pPr>
            <a:r>
              <a:rPr lang="cs-CZ" sz="2000" b="1" dirty="0">
                <a:solidFill>
                  <a:schemeClr val="bg2"/>
                </a:solidFill>
              </a:rPr>
              <a:t>S</a:t>
            </a:r>
            <a:r>
              <a:rPr lang="en-US" sz="2000" b="1" dirty="0" err="1" smtClean="0">
                <a:solidFill>
                  <a:schemeClr val="bg2"/>
                </a:solidFill>
              </a:rPr>
              <a:t>omatic</a:t>
            </a:r>
            <a:r>
              <a:rPr lang="en-US" sz="2000" b="1" dirty="0" smtClean="0">
                <a:solidFill>
                  <a:schemeClr val="bg2"/>
                </a:solidFill>
              </a:rPr>
              <a:t> </a:t>
            </a:r>
            <a:r>
              <a:rPr lang="en-US" sz="2000" b="1" dirty="0">
                <a:solidFill>
                  <a:schemeClr val="bg2"/>
                </a:solidFill>
              </a:rPr>
              <a:t>death</a:t>
            </a:r>
            <a:r>
              <a:rPr lang="en-US" sz="2000" dirty="0">
                <a:solidFill>
                  <a:schemeClr val="bg2"/>
                </a:solidFill>
              </a:rPr>
              <a:t> – the person is unconscious, unable to be aware of the environment, to communicate, unable to initiate any voluntary movement</a:t>
            </a:r>
            <a:endParaRPr lang="cs-CZ" sz="2000" dirty="0">
              <a:solidFill>
                <a:schemeClr val="bg2"/>
              </a:solidFill>
            </a:endParaRPr>
          </a:p>
          <a:p>
            <a:r>
              <a:rPr lang="en-US" sz="2000" dirty="0">
                <a:solidFill>
                  <a:schemeClr val="bg2"/>
                </a:solidFill>
              </a:rPr>
              <a:t>reflex nervous activity may persist, circulatory and respiratory functions continue either spontaneously or with artificial </a:t>
            </a:r>
            <a:r>
              <a:rPr lang="en-US" sz="2000" dirty="0" smtClean="0">
                <a:solidFill>
                  <a:schemeClr val="bg2"/>
                </a:solidFill>
              </a:rPr>
              <a:t>support</a:t>
            </a:r>
            <a:endParaRPr lang="cs-CZ" sz="2000" dirty="0" smtClean="0">
              <a:solidFill>
                <a:schemeClr val="bg2"/>
              </a:solidFill>
            </a:endParaRPr>
          </a:p>
          <a:p>
            <a:endParaRPr lang="cs-CZ" sz="2000" dirty="0">
              <a:solidFill>
                <a:schemeClr val="bg2"/>
              </a:solidFill>
            </a:endParaRPr>
          </a:p>
          <a:p>
            <a:pPr marL="0" indent="0">
              <a:buNone/>
            </a:pPr>
            <a:r>
              <a:rPr lang="cs-CZ" sz="2000" b="1" dirty="0">
                <a:solidFill>
                  <a:schemeClr val="bg2"/>
                </a:solidFill>
              </a:rPr>
              <a:t>C</a:t>
            </a:r>
            <a:r>
              <a:rPr lang="en-US" sz="2000" b="1" dirty="0" err="1" smtClean="0">
                <a:solidFill>
                  <a:schemeClr val="bg2"/>
                </a:solidFill>
              </a:rPr>
              <a:t>ellular</a:t>
            </a:r>
            <a:r>
              <a:rPr lang="en-US" sz="2000" b="1" dirty="0" smtClean="0">
                <a:solidFill>
                  <a:schemeClr val="bg2"/>
                </a:solidFill>
              </a:rPr>
              <a:t> </a:t>
            </a:r>
            <a:r>
              <a:rPr lang="en-US" sz="2000" b="1" dirty="0">
                <a:solidFill>
                  <a:schemeClr val="bg2"/>
                </a:solidFill>
              </a:rPr>
              <a:t>death</a:t>
            </a:r>
            <a:r>
              <a:rPr lang="en-US" sz="2000" dirty="0">
                <a:solidFill>
                  <a:schemeClr val="bg2"/>
                </a:solidFill>
              </a:rPr>
              <a:t> – cells no longer function and have no metabolic activity</a:t>
            </a:r>
            <a:endParaRPr lang="cs-CZ" sz="2000" dirty="0">
              <a:solidFill>
                <a:schemeClr val="bg2"/>
              </a:solidFill>
            </a:endParaRPr>
          </a:p>
          <a:p>
            <a:r>
              <a:rPr lang="en-US" sz="2000" dirty="0">
                <a:solidFill>
                  <a:schemeClr val="bg2"/>
                </a:solidFill>
              </a:rPr>
              <a:t>it is a </a:t>
            </a:r>
            <a:r>
              <a:rPr lang="en-US" sz="2000" dirty="0" smtClean="0">
                <a:solidFill>
                  <a:schemeClr val="bg2"/>
                </a:solidFill>
              </a:rPr>
              <a:t>process</a:t>
            </a:r>
            <a:r>
              <a:rPr lang="cs-CZ" sz="2000" dirty="0" smtClean="0">
                <a:solidFill>
                  <a:schemeClr val="bg2"/>
                </a:solidFill>
              </a:rPr>
              <a:t>- not </a:t>
            </a:r>
            <a:r>
              <a:rPr lang="cs-CZ" sz="2000" dirty="0" err="1" smtClean="0">
                <a:solidFill>
                  <a:schemeClr val="bg2"/>
                </a:solidFill>
              </a:rPr>
              <a:t>an</a:t>
            </a:r>
            <a:r>
              <a:rPr lang="cs-CZ" sz="2000" dirty="0" smtClean="0">
                <a:solidFill>
                  <a:schemeClr val="bg2"/>
                </a:solidFill>
              </a:rPr>
              <a:t> </a:t>
            </a:r>
            <a:r>
              <a:rPr lang="cs-CZ" sz="2000" dirty="0" err="1" smtClean="0">
                <a:solidFill>
                  <a:schemeClr val="bg2"/>
                </a:solidFill>
              </a:rPr>
              <a:t>event</a:t>
            </a:r>
            <a:r>
              <a:rPr lang="cs-CZ" sz="2000" dirty="0" smtClean="0">
                <a:solidFill>
                  <a:schemeClr val="bg2"/>
                </a:solidFill>
              </a:rPr>
              <a:t>- </a:t>
            </a:r>
            <a:r>
              <a:rPr lang="en-US" sz="2000" dirty="0" smtClean="0">
                <a:solidFill>
                  <a:schemeClr val="bg2"/>
                </a:solidFill>
              </a:rPr>
              <a:t>different </a:t>
            </a:r>
            <a:r>
              <a:rPr lang="en-US" sz="2000" dirty="0">
                <a:solidFill>
                  <a:schemeClr val="bg2"/>
                </a:solidFill>
              </a:rPr>
              <a:t>tissues die at different rates, the cerebral cortex being vulnerable to only few </a:t>
            </a:r>
            <a:r>
              <a:rPr lang="en-US" sz="2000" dirty="0" smtClean="0">
                <a:solidFill>
                  <a:schemeClr val="bg2"/>
                </a:solidFill>
              </a:rPr>
              <a:t>minutes’ </a:t>
            </a:r>
            <a:r>
              <a:rPr lang="en-US" sz="2000" dirty="0">
                <a:solidFill>
                  <a:schemeClr val="bg2"/>
                </a:solidFill>
              </a:rPr>
              <a:t>anoxia, connective tissues </a:t>
            </a:r>
            <a:r>
              <a:rPr lang="en-US" sz="2000" dirty="0" smtClean="0">
                <a:solidFill>
                  <a:schemeClr val="bg2"/>
                </a:solidFill>
              </a:rPr>
              <a:t>surviving </a:t>
            </a:r>
            <a:r>
              <a:rPr lang="en-US" sz="2000" dirty="0">
                <a:solidFill>
                  <a:schemeClr val="bg2"/>
                </a:solidFill>
              </a:rPr>
              <a:t>for many hours</a:t>
            </a:r>
            <a:endParaRPr lang="cs-CZ" sz="2000" dirty="0">
              <a:solidFill>
                <a:schemeClr val="bg2"/>
              </a:solidFill>
            </a:endParaRPr>
          </a:p>
          <a:p>
            <a:endParaRPr lang="cs-CZ" dirty="0" smtClean="0">
              <a:solidFill>
                <a:schemeClr val="bg2"/>
              </a:solidFill>
              <a:latin typeface="Arial" charset="0"/>
            </a:endParaRPr>
          </a:p>
          <a:p>
            <a:endParaRPr lang="cs-CZ" dirty="0" smtClean="0">
              <a:solidFill>
                <a:schemeClr val="bg2"/>
              </a:solidFill>
              <a:latin typeface="Arial" charset="0"/>
            </a:endParaRPr>
          </a:p>
        </p:txBody>
      </p:sp>
    </p:spTree>
    <p:extLst>
      <p:ext uri="{BB962C8B-B14F-4D97-AF65-F5344CB8AC3E}">
        <p14:creationId xmlns:p14="http://schemas.microsoft.com/office/powerpoint/2010/main" val="1629495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562074"/>
          </a:xfrm>
        </p:spPr>
        <p:txBody>
          <a:bodyPr/>
          <a:lstStyle/>
          <a:p>
            <a:r>
              <a:rPr lang="cs-CZ" sz="2000" b="1" dirty="0">
                <a:solidFill>
                  <a:schemeClr val="bg2"/>
                </a:solidFill>
                <a:cs typeface="Arial" panose="020B0604020202020204" pitchFamily="34" charset="0"/>
              </a:rPr>
              <a:t>B</a:t>
            </a:r>
            <a:r>
              <a:rPr lang="en-US" sz="2000" b="1" dirty="0" smtClean="0">
                <a:solidFill>
                  <a:schemeClr val="bg2"/>
                </a:solidFill>
                <a:cs typeface="Arial" panose="020B0604020202020204" pitchFamily="34" charset="0"/>
              </a:rPr>
              <a:t>rain </a:t>
            </a:r>
            <a:r>
              <a:rPr lang="en-US" sz="2000" b="1" dirty="0">
                <a:solidFill>
                  <a:schemeClr val="bg2"/>
                </a:solidFill>
                <a:cs typeface="Arial" panose="020B0604020202020204" pitchFamily="34" charset="0"/>
              </a:rPr>
              <a:t>death</a:t>
            </a:r>
            <a:endParaRPr lang="cs-CZ" sz="2000" dirty="0">
              <a:solidFill>
                <a:schemeClr val="bg2"/>
              </a:solidFill>
              <a:cs typeface="Arial" panose="020B0604020202020204" pitchFamily="34" charset="0"/>
            </a:endParaRPr>
          </a:p>
        </p:txBody>
      </p:sp>
      <p:sp>
        <p:nvSpPr>
          <p:cNvPr id="27650" name="Rectangle 3"/>
          <p:cNvSpPr>
            <a:spLocks noGrp="1"/>
          </p:cNvSpPr>
          <p:nvPr>
            <p:ph type="body" idx="1"/>
          </p:nvPr>
        </p:nvSpPr>
        <p:spPr>
          <a:xfrm>
            <a:off x="457200" y="980728"/>
            <a:ext cx="8229600" cy="5145435"/>
          </a:xfrm>
        </p:spPr>
        <p:txBody>
          <a:bodyPr/>
          <a:lstStyle/>
          <a:p>
            <a:r>
              <a:rPr lang="en-US" sz="2000" dirty="0">
                <a:solidFill>
                  <a:schemeClr val="bg2"/>
                </a:solidFill>
              </a:rPr>
              <a:t>equals somatic </a:t>
            </a:r>
            <a:r>
              <a:rPr lang="en-US" sz="2000" dirty="0" smtClean="0">
                <a:solidFill>
                  <a:schemeClr val="bg2"/>
                </a:solidFill>
              </a:rPr>
              <a:t>death</a:t>
            </a:r>
            <a:endParaRPr lang="cs-CZ" sz="2000" dirty="0" smtClean="0">
              <a:solidFill>
                <a:schemeClr val="bg2"/>
              </a:solidFill>
            </a:endParaRPr>
          </a:p>
          <a:p>
            <a:endParaRPr lang="cs-CZ" sz="2000" dirty="0">
              <a:solidFill>
                <a:schemeClr val="bg2"/>
              </a:solidFill>
            </a:endParaRPr>
          </a:p>
          <a:p>
            <a:r>
              <a:rPr lang="en-US" sz="2000" dirty="0">
                <a:solidFill>
                  <a:schemeClr val="bg2"/>
                </a:solidFill>
              </a:rPr>
              <a:t>the number of minutes for which total anoxia will cause cortical damage is estimated </a:t>
            </a:r>
            <a:r>
              <a:rPr lang="en-US" sz="2000" b="1" u="sng" dirty="0">
                <a:solidFill>
                  <a:schemeClr val="bg2"/>
                </a:solidFill>
              </a:rPr>
              <a:t>8 minutes</a:t>
            </a:r>
            <a:endParaRPr lang="cs-CZ" sz="2000" b="1" u="sng" dirty="0">
              <a:solidFill>
                <a:schemeClr val="bg2"/>
              </a:solidFill>
            </a:endParaRPr>
          </a:p>
          <a:p>
            <a:r>
              <a:rPr lang="en-US" sz="2000" dirty="0">
                <a:solidFill>
                  <a:schemeClr val="bg2"/>
                </a:solidFill>
              </a:rPr>
              <a:t>hypothermia (</a:t>
            </a:r>
            <a:r>
              <a:rPr lang="en-US" sz="2000" dirty="0" smtClean="0">
                <a:solidFill>
                  <a:schemeClr val="bg2"/>
                </a:solidFill>
              </a:rPr>
              <a:t>e</a:t>
            </a:r>
            <a:r>
              <a:rPr lang="cs-CZ" sz="2000" dirty="0" smtClean="0">
                <a:solidFill>
                  <a:schemeClr val="bg2"/>
                </a:solidFill>
              </a:rPr>
              <a:t>.g</a:t>
            </a:r>
            <a:r>
              <a:rPr lang="en-US" sz="2000" dirty="0" smtClean="0">
                <a:solidFill>
                  <a:schemeClr val="bg2"/>
                </a:solidFill>
              </a:rPr>
              <a:t>. </a:t>
            </a:r>
            <a:r>
              <a:rPr lang="en-US" sz="2000" dirty="0">
                <a:solidFill>
                  <a:schemeClr val="bg2"/>
                </a:solidFill>
              </a:rPr>
              <a:t>immersion under water) reduces the oxygen needs of the tissues – even 40 minutes of hypoxia has been claimed as not leading to brain damage </a:t>
            </a:r>
            <a:endParaRPr lang="cs-CZ" sz="2000" dirty="0" smtClean="0">
              <a:solidFill>
                <a:schemeClr val="bg2"/>
              </a:solidFill>
            </a:endParaRPr>
          </a:p>
          <a:p>
            <a:endParaRPr lang="cs-CZ" sz="2000" dirty="0">
              <a:solidFill>
                <a:schemeClr val="bg2"/>
              </a:solidFill>
            </a:endParaRPr>
          </a:p>
          <a:p>
            <a:r>
              <a:rPr lang="en-US" sz="2000" dirty="0">
                <a:solidFill>
                  <a:schemeClr val="bg2"/>
                </a:solidFill>
              </a:rPr>
              <a:t>when the higher levels of cerebral activity are selectively lost (hypoxia, trauma, toxic insult), the victim will exist in </a:t>
            </a:r>
            <a:r>
              <a:rPr lang="en-US" sz="2000" b="1" u="sng" dirty="0">
                <a:solidFill>
                  <a:schemeClr val="bg2"/>
                </a:solidFill>
              </a:rPr>
              <a:t>vegetative state </a:t>
            </a:r>
            <a:r>
              <a:rPr lang="en-US" sz="2000" dirty="0">
                <a:solidFill>
                  <a:schemeClr val="bg2"/>
                </a:solidFill>
              </a:rPr>
              <a:t>(coma </a:t>
            </a:r>
            <a:r>
              <a:rPr lang="en-US" sz="2000" dirty="0" err="1">
                <a:solidFill>
                  <a:schemeClr val="bg2"/>
                </a:solidFill>
              </a:rPr>
              <a:t>vigile</a:t>
            </a:r>
            <a:r>
              <a:rPr lang="en-US" sz="2000" dirty="0">
                <a:solidFill>
                  <a:schemeClr val="bg2"/>
                </a:solidFill>
              </a:rPr>
              <a:t>, </a:t>
            </a:r>
            <a:r>
              <a:rPr lang="en-US" sz="2000" dirty="0" err="1">
                <a:solidFill>
                  <a:schemeClr val="bg2"/>
                </a:solidFill>
              </a:rPr>
              <a:t>apalic</a:t>
            </a:r>
            <a:r>
              <a:rPr lang="en-US" sz="2000" dirty="0">
                <a:solidFill>
                  <a:schemeClr val="bg2"/>
                </a:solidFill>
              </a:rPr>
              <a:t> syndrome)</a:t>
            </a:r>
            <a:endParaRPr lang="cs-CZ" sz="2000" dirty="0">
              <a:solidFill>
                <a:schemeClr val="bg2"/>
              </a:solidFill>
            </a:endParaRPr>
          </a:p>
          <a:p>
            <a:pPr lvl="1"/>
            <a:r>
              <a:rPr lang="en-US" sz="2000" dirty="0">
                <a:solidFill>
                  <a:schemeClr val="bg2"/>
                </a:solidFill>
              </a:rPr>
              <a:t>the </a:t>
            </a:r>
            <a:r>
              <a:rPr lang="en-US" sz="2000" dirty="0" err="1">
                <a:solidFill>
                  <a:schemeClr val="bg2"/>
                </a:solidFill>
              </a:rPr>
              <a:t>vicitim</a:t>
            </a:r>
            <a:r>
              <a:rPr lang="en-US" sz="2000" dirty="0">
                <a:solidFill>
                  <a:schemeClr val="bg2"/>
                </a:solidFill>
              </a:rPr>
              <a:t> can remain in deep coma certainly for years, is able to sustain circulation and respiration, control body temperature, </a:t>
            </a:r>
            <a:r>
              <a:rPr lang="en-US" sz="2000" dirty="0" err="1">
                <a:solidFill>
                  <a:schemeClr val="bg2"/>
                </a:solidFill>
              </a:rPr>
              <a:t>excerete</a:t>
            </a:r>
            <a:r>
              <a:rPr lang="en-US" sz="2000" dirty="0">
                <a:solidFill>
                  <a:schemeClr val="bg2"/>
                </a:solidFill>
              </a:rPr>
              <a:t> waists, heal wounds, gestate </a:t>
            </a:r>
            <a:r>
              <a:rPr lang="en-US" sz="2000" dirty="0" err="1">
                <a:solidFill>
                  <a:schemeClr val="bg2"/>
                </a:solidFill>
              </a:rPr>
              <a:t>featus</a:t>
            </a:r>
            <a:endParaRPr lang="cs-CZ" sz="2000" dirty="0">
              <a:solidFill>
                <a:schemeClr val="bg2"/>
              </a:solidFill>
            </a:endParaRPr>
          </a:p>
          <a:p>
            <a:endParaRPr lang="cs-CZ" dirty="0" smtClean="0">
              <a:solidFill>
                <a:schemeClr val="bg2"/>
              </a:solidFill>
              <a:latin typeface="Arial" charset="0"/>
            </a:endParaRPr>
          </a:p>
          <a:p>
            <a:endParaRPr lang="cs-CZ" dirty="0" smtClean="0">
              <a:solidFill>
                <a:schemeClr val="bg2"/>
              </a:solidFill>
              <a:latin typeface="Arial" charset="0"/>
            </a:endParaRPr>
          </a:p>
        </p:txBody>
      </p:sp>
    </p:spTree>
    <p:extLst>
      <p:ext uri="{BB962C8B-B14F-4D97-AF65-F5344CB8AC3E}">
        <p14:creationId xmlns:p14="http://schemas.microsoft.com/office/powerpoint/2010/main" val="237498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36275" y="134021"/>
            <a:ext cx="6593660" cy="3600400"/>
          </a:xfrm>
          <a:prstGeom prst="rect">
            <a:avLst/>
          </a:prstGeom>
          <a:ln>
            <a:noFill/>
          </a:ln>
          <a:extLst>
            <a:ext uri="{53640926-AAD7-44D8-BBD7-CCE9431645EC}">
              <a14:shadowObscured xmlns:a14="http://schemas.microsoft.com/office/drawing/2010/main"/>
            </a:ext>
          </a:extLst>
        </p:spPr>
      </p:pic>
      <p:pic>
        <p:nvPicPr>
          <p:cNvPr id="4" name="Obrázek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24559" y="3739194"/>
            <a:ext cx="6605376" cy="1870029"/>
          </a:xfrm>
          <a:prstGeom prst="rect">
            <a:avLst/>
          </a:prstGeom>
          <a:ln>
            <a:noFill/>
          </a:ln>
          <a:extLst>
            <a:ext uri="{53640926-AAD7-44D8-BBD7-CCE9431645EC}">
              <a14:shadowObscured xmlns:a14="http://schemas.microsoft.com/office/drawing/2010/main"/>
            </a:ext>
          </a:extLst>
        </p:spPr>
      </p:pic>
      <p:pic>
        <p:nvPicPr>
          <p:cNvPr id="2" name="Obrázek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7504" y="3068960"/>
            <a:ext cx="3240360" cy="3557584"/>
          </a:xfrm>
          <a:prstGeom prst="rect">
            <a:avLst/>
          </a:prstGeom>
          <a:ln>
            <a:noFill/>
          </a:ln>
          <a:extLst>
            <a:ext uri="{53640926-AAD7-44D8-BBD7-CCE9431645EC}">
              <a14:shadowObscured xmlns:a14="http://schemas.microsoft.com/office/drawing/2010/main"/>
            </a:ext>
          </a:extLst>
        </p:spPr>
      </p:pic>
      <p:sp>
        <p:nvSpPr>
          <p:cNvPr id="5" name="TextovéPole 4"/>
          <p:cNvSpPr txBox="1"/>
          <p:nvPr/>
        </p:nvSpPr>
        <p:spPr>
          <a:xfrm>
            <a:off x="3491880" y="5979346"/>
            <a:ext cx="5566047" cy="677108"/>
          </a:xfrm>
          <a:prstGeom prst="rect">
            <a:avLst/>
          </a:prstGeom>
          <a:noFill/>
        </p:spPr>
        <p:txBody>
          <a:bodyPr wrap="square" rtlCol="0">
            <a:spAutoFit/>
          </a:bodyPr>
          <a:lstStyle/>
          <a:p>
            <a:r>
              <a:rPr lang="en-US" sz="1000" u="sng" dirty="0">
                <a:solidFill>
                  <a:schemeClr val="bg2"/>
                </a:solidFill>
              </a:rPr>
              <a:t>http://news.bbc.co.uk/onthisday/hi/dates/stories/november/19/newsid_2520000/2520581.stm</a:t>
            </a:r>
            <a:endParaRPr lang="cs-CZ" sz="1000" dirty="0">
              <a:solidFill>
                <a:schemeClr val="bg2"/>
              </a:solidFill>
            </a:endParaRPr>
          </a:p>
          <a:p>
            <a:r>
              <a:rPr lang="cs-CZ" sz="1000" u="sng" dirty="0" smtClean="0">
                <a:solidFill>
                  <a:schemeClr val="bg2"/>
                </a:solidFill>
              </a:rPr>
              <a:t>https</a:t>
            </a:r>
            <a:r>
              <a:rPr lang="cs-CZ" sz="1000" u="sng" dirty="0">
                <a:solidFill>
                  <a:schemeClr val="bg2"/>
                </a:solidFill>
              </a:rPr>
              <a:t>://en.wikipedia.org/wiki/Terri_Schiavo_case</a:t>
            </a:r>
            <a:endParaRPr lang="cs-CZ" sz="1000" dirty="0">
              <a:solidFill>
                <a:schemeClr val="bg2"/>
              </a:solidFill>
            </a:endParaRPr>
          </a:p>
          <a:p>
            <a:endParaRPr lang="cs-CZ" dirty="0"/>
          </a:p>
        </p:txBody>
      </p:sp>
    </p:spTree>
    <p:extLst>
      <p:ext uri="{BB962C8B-B14F-4D97-AF65-F5344CB8AC3E}">
        <p14:creationId xmlns:p14="http://schemas.microsoft.com/office/powerpoint/2010/main" val="391963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043"/>
            <a:ext cx="6660232" cy="5343456"/>
          </a:xfrm>
          <a:prstGeom prst="rect">
            <a:avLst/>
          </a:prstGeom>
          <a:ln>
            <a:noFill/>
          </a:ln>
          <a:extLst>
            <a:ext uri="{53640926-AAD7-44D8-BBD7-CCE9431645EC}">
              <a14:shadowObscured xmlns:a14="http://schemas.microsoft.com/office/drawing/2010/main"/>
            </a:ext>
          </a:extLst>
        </p:spPr>
      </p:pic>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67945" y="1902259"/>
            <a:ext cx="5076056" cy="4955742"/>
          </a:xfrm>
          <a:prstGeom prst="rect">
            <a:avLst/>
          </a:prstGeom>
          <a:ln>
            <a:noFill/>
          </a:ln>
          <a:extLst>
            <a:ext uri="{53640926-AAD7-44D8-BBD7-CCE9431645EC}">
              <a14:shadowObscured xmlns:a14="http://schemas.microsoft.com/office/drawing/2010/main"/>
            </a:ext>
          </a:extLst>
        </p:spPr>
      </p:pic>
      <p:sp>
        <p:nvSpPr>
          <p:cNvPr id="4" name="TextovéPole 3"/>
          <p:cNvSpPr txBox="1"/>
          <p:nvPr/>
        </p:nvSpPr>
        <p:spPr>
          <a:xfrm>
            <a:off x="602386" y="6177128"/>
            <a:ext cx="3456384" cy="677108"/>
          </a:xfrm>
          <a:prstGeom prst="rect">
            <a:avLst/>
          </a:prstGeom>
          <a:noFill/>
        </p:spPr>
        <p:txBody>
          <a:bodyPr wrap="square" rtlCol="0">
            <a:spAutoFit/>
          </a:bodyPr>
          <a:lstStyle/>
          <a:p>
            <a:r>
              <a:rPr lang="en-US" sz="1000" u="sng" dirty="0">
                <a:solidFill>
                  <a:schemeClr val="bg2"/>
                </a:solidFill>
              </a:rPr>
              <a:t>http://brno.idnes.cz/zena-porodila-v-komatu-0be-/brno-zpravy.aspx?c=A160209_164845_brno-zpravy_zde</a:t>
            </a:r>
            <a:endParaRPr lang="cs-CZ" sz="1000" dirty="0">
              <a:solidFill>
                <a:schemeClr val="bg2"/>
              </a:solidFill>
            </a:endParaRPr>
          </a:p>
          <a:p>
            <a:endParaRPr lang="cs-CZ" dirty="0"/>
          </a:p>
        </p:txBody>
      </p:sp>
    </p:spTree>
    <p:extLst>
      <p:ext uri="{BB962C8B-B14F-4D97-AF65-F5344CB8AC3E}">
        <p14:creationId xmlns:p14="http://schemas.microsoft.com/office/powerpoint/2010/main" val="1794547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type="body" idx="1"/>
          </p:nvPr>
        </p:nvSpPr>
        <p:spPr>
          <a:xfrm>
            <a:off x="457200" y="980728"/>
            <a:ext cx="8229600" cy="5145435"/>
          </a:xfrm>
        </p:spPr>
        <p:txBody>
          <a:bodyPr/>
          <a:lstStyle/>
          <a:p>
            <a:pPr marL="0" indent="0">
              <a:buNone/>
            </a:pPr>
            <a:r>
              <a:rPr lang="cs-CZ" sz="2000" b="1" dirty="0" smtClean="0">
                <a:solidFill>
                  <a:schemeClr val="bg2"/>
                </a:solidFill>
                <a:cs typeface="Arial" panose="020B0604020202020204" pitchFamily="34" charset="0"/>
              </a:rPr>
              <a:t>B</a:t>
            </a:r>
            <a:r>
              <a:rPr lang="en-US" sz="2000" b="1" dirty="0" err="1" smtClean="0">
                <a:solidFill>
                  <a:schemeClr val="bg2"/>
                </a:solidFill>
                <a:cs typeface="Arial" panose="020B0604020202020204" pitchFamily="34" charset="0"/>
              </a:rPr>
              <a:t>rainstem</a:t>
            </a:r>
            <a:r>
              <a:rPr lang="en-US" sz="2000" b="1" dirty="0" smtClean="0">
                <a:solidFill>
                  <a:schemeClr val="bg2"/>
                </a:solidFill>
                <a:cs typeface="Arial" panose="020B0604020202020204" pitchFamily="34" charset="0"/>
              </a:rPr>
              <a:t> </a:t>
            </a:r>
            <a:r>
              <a:rPr lang="en-US" sz="2000" b="1" dirty="0">
                <a:solidFill>
                  <a:schemeClr val="bg2"/>
                </a:solidFill>
                <a:cs typeface="Arial" panose="020B0604020202020204" pitchFamily="34" charset="0"/>
              </a:rPr>
              <a:t>death</a:t>
            </a:r>
            <a:endParaRPr lang="cs-CZ" sz="2000" dirty="0">
              <a:solidFill>
                <a:schemeClr val="bg2"/>
              </a:solidFill>
              <a:cs typeface="Arial" panose="020B0604020202020204" pitchFamily="34" charset="0"/>
            </a:endParaRPr>
          </a:p>
          <a:p>
            <a:r>
              <a:rPr lang="en-US" sz="2000" dirty="0">
                <a:solidFill>
                  <a:schemeClr val="bg2"/>
                </a:solidFill>
                <a:cs typeface="Arial" panose="020B0604020202020204" pitchFamily="34" charset="0"/>
              </a:rPr>
              <a:t>it is another matter when the brain death spreads below the tentorium (midbrain, pons, upper medulla) – the victim is not only irreversibly comatose, but also incapable of spontaneous breathing</a:t>
            </a:r>
            <a:endParaRPr lang="cs-CZ" sz="2000" dirty="0">
              <a:solidFill>
                <a:schemeClr val="bg2"/>
              </a:solidFill>
              <a:cs typeface="Arial" panose="020B0604020202020204" pitchFamily="34" charset="0"/>
            </a:endParaRPr>
          </a:p>
          <a:p>
            <a:r>
              <a:rPr lang="en-US" sz="2000" dirty="0">
                <a:solidFill>
                  <a:schemeClr val="bg2"/>
                </a:solidFill>
                <a:cs typeface="Arial" panose="020B0604020202020204" pitchFamily="34" charset="0"/>
              </a:rPr>
              <a:t>without medical intervention, hypoxic cardiac arrest inevitably follows within minutes and then the usual progression of cellular death ensues</a:t>
            </a:r>
            <a:endParaRPr lang="cs-CZ" sz="2000" dirty="0">
              <a:solidFill>
                <a:schemeClr val="bg2"/>
              </a:solidFill>
              <a:cs typeface="Arial" panose="020B0604020202020204" pitchFamily="34" charset="0"/>
            </a:endParaRPr>
          </a:p>
          <a:p>
            <a:endParaRPr lang="cs-CZ" sz="2000" dirty="0" smtClean="0">
              <a:solidFill>
                <a:schemeClr val="bg2"/>
              </a:solidFill>
              <a:cs typeface="Arial" panose="020B0604020202020204" pitchFamily="34" charset="0"/>
            </a:endParaRPr>
          </a:p>
          <a:p>
            <a:pPr marL="0" indent="0">
              <a:buNone/>
            </a:pPr>
            <a:endParaRPr lang="cs-CZ" sz="2000" dirty="0" smtClean="0">
              <a:solidFill>
                <a:schemeClr val="bg2"/>
              </a:solidFill>
              <a:cs typeface="Arial" panose="020B0604020202020204" pitchFamily="34" charset="0"/>
            </a:endParaRPr>
          </a:p>
          <a:p>
            <a:pPr marL="0" indent="0">
              <a:buNone/>
            </a:pPr>
            <a:r>
              <a:rPr lang="cs-CZ" sz="2000" dirty="0" err="1" smtClean="0">
                <a:solidFill>
                  <a:schemeClr val="bg2"/>
                </a:solidFill>
                <a:cs typeface="Arial" panose="020B0604020202020204" pitchFamily="34" charset="0"/>
              </a:rPr>
              <a:t>Diagnosis</a:t>
            </a:r>
            <a:r>
              <a:rPr lang="cs-CZ" sz="2000" dirty="0" smtClean="0">
                <a:solidFill>
                  <a:schemeClr val="bg2"/>
                </a:solidFill>
                <a:cs typeface="Arial" panose="020B0604020202020204" pitchFamily="34" charset="0"/>
              </a:rPr>
              <a:t> </a:t>
            </a:r>
            <a:r>
              <a:rPr lang="cs-CZ" sz="2000" dirty="0" err="1" smtClean="0">
                <a:solidFill>
                  <a:schemeClr val="bg2"/>
                </a:solidFill>
                <a:cs typeface="Arial" panose="020B0604020202020204" pitchFamily="34" charset="0"/>
              </a:rPr>
              <a:t>of</a:t>
            </a:r>
            <a:r>
              <a:rPr lang="cs-CZ" sz="2000" dirty="0" smtClean="0">
                <a:solidFill>
                  <a:schemeClr val="bg2"/>
                </a:solidFill>
                <a:cs typeface="Arial" panose="020B0604020202020204" pitchFamily="34" charset="0"/>
              </a:rPr>
              <a:t> brain </a:t>
            </a:r>
            <a:r>
              <a:rPr lang="cs-CZ" sz="2000" dirty="0" err="1" smtClean="0">
                <a:solidFill>
                  <a:schemeClr val="bg2"/>
                </a:solidFill>
                <a:cs typeface="Arial" panose="020B0604020202020204" pitchFamily="34" charset="0"/>
              </a:rPr>
              <a:t>death</a:t>
            </a:r>
            <a:endParaRPr lang="cs-CZ" sz="2000" dirty="0" smtClean="0">
              <a:solidFill>
                <a:schemeClr val="bg2"/>
              </a:solidFill>
              <a:cs typeface="Arial" panose="020B0604020202020204" pitchFamily="34" charset="0"/>
            </a:endParaRPr>
          </a:p>
          <a:p>
            <a:pPr eaLnBrk="1" hangingPunct="1">
              <a:lnSpc>
                <a:spcPct val="80000"/>
              </a:lnSpc>
            </a:pPr>
            <a:r>
              <a:rPr lang="cs-CZ" sz="2000" b="1" u="sng" dirty="0" err="1">
                <a:solidFill>
                  <a:srgbClr val="F2F2F2"/>
                </a:solidFill>
                <a:cs typeface="Arial" panose="020B0604020202020204" pitchFamily="34" charset="0"/>
              </a:rPr>
              <a:t>panagiography</a:t>
            </a:r>
            <a:r>
              <a:rPr lang="cs-CZ" sz="2000" b="1" dirty="0">
                <a:solidFill>
                  <a:srgbClr val="F2F2F2"/>
                </a:solidFill>
                <a:cs typeface="Arial" panose="020B0604020202020204" pitchFamily="34" charset="0"/>
              </a:rPr>
              <a:t>, </a:t>
            </a:r>
            <a:r>
              <a:rPr lang="cs-CZ" sz="2000" b="1" dirty="0" err="1">
                <a:solidFill>
                  <a:srgbClr val="F2F2F2"/>
                </a:solidFill>
                <a:cs typeface="Arial" panose="020B0604020202020204" pitchFamily="34" charset="0"/>
              </a:rPr>
              <a:t>cerebral</a:t>
            </a:r>
            <a:r>
              <a:rPr lang="cs-CZ" sz="2000" b="1" dirty="0">
                <a:solidFill>
                  <a:srgbClr val="F2F2F2"/>
                </a:solidFill>
                <a:cs typeface="Arial" panose="020B0604020202020204" pitchFamily="34" charset="0"/>
              </a:rPr>
              <a:t> </a:t>
            </a:r>
            <a:r>
              <a:rPr lang="cs-CZ" sz="2000" b="1" dirty="0" err="1">
                <a:solidFill>
                  <a:srgbClr val="F2F2F2"/>
                </a:solidFill>
                <a:cs typeface="Arial" panose="020B0604020202020204" pitchFamily="34" charset="0"/>
              </a:rPr>
              <a:t>blood</a:t>
            </a:r>
            <a:r>
              <a:rPr lang="cs-CZ" sz="2000" b="1" dirty="0">
                <a:solidFill>
                  <a:srgbClr val="F2F2F2"/>
                </a:solidFill>
                <a:cs typeface="Arial" panose="020B0604020202020204" pitchFamily="34" charset="0"/>
              </a:rPr>
              <a:t> </a:t>
            </a:r>
            <a:r>
              <a:rPr lang="cs-CZ" sz="2000" b="1" dirty="0" err="1">
                <a:solidFill>
                  <a:srgbClr val="F2F2F2"/>
                </a:solidFill>
                <a:cs typeface="Arial" panose="020B0604020202020204" pitchFamily="34" charset="0"/>
              </a:rPr>
              <a:t>flow</a:t>
            </a:r>
            <a:r>
              <a:rPr lang="cs-CZ" sz="2000" b="1" dirty="0">
                <a:solidFill>
                  <a:srgbClr val="F2F2F2"/>
                </a:solidFill>
                <a:cs typeface="Arial" panose="020B0604020202020204" pitchFamily="34" charset="0"/>
              </a:rPr>
              <a:t> and echo-</a:t>
            </a:r>
            <a:r>
              <a:rPr lang="cs-CZ" sz="2000" b="1" dirty="0" err="1">
                <a:solidFill>
                  <a:srgbClr val="F2F2F2"/>
                </a:solidFill>
                <a:cs typeface="Arial" panose="020B0604020202020204" pitchFamily="34" charset="0"/>
              </a:rPr>
              <a:t>doppler</a:t>
            </a:r>
            <a:r>
              <a:rPr lang="cs-CZ" sz="2000" b="1"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can</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prove</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the</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death</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of</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higher</a:t>
            </a:r>
            <a:r>
              <a:rPr lang="cs-CZ" sz="2000" dirty="0">
                <a:solidFill>
                  <a:srgbClr val="F2F2F2"/>
                </a:solidFill>
                <a:cs typeface="Arial" panose="020B0604020202020204" pitchFamily="34" charset="0"/>
              </a:rPr>
              <a:t> brain”, but not </a:t>
            </a:r>
            <a:r>
              <a:rPr lang="cs-CZ" sz="2000" dirty="0" err="1">
                <a:solidFill>
                  <a:srgbClr val="F2F2F2"/>
                </a:solidFill>
                <a:cs typeface="Arial" panose="020B0604020202020204" pitchFamily="34" charset="0"/>
              </a:rPr>
              <a:t>the</a:t>
            </a:r>
            <a:r>
              <a:rPr lang="cs-CZ" sz="2000" dirty="0">
                <a:solidFill>
                  <a:srgbClr val="F2F2F2"/>
                </a:solidFill>
                <a:cs typeface="Arial" panose="020B0604020202020204" pitchFamily="34" charset="0"/>
              </a:rPr>
              <a:t> brain stem</a:t>
            </a:r>
          </a:p>
          <a:p>
            <a:pPr eaLnBrk="1" hangingPunct="1">
              <a:lnSpc>
                <a:spcPct val="80000"/>
              </a:lnSpc>
            </a:pPr>
            <a:r>
              <a:rPr lang="cs-CZ" sz="2000" dirty="0" err="1">
                <a:solidFill>
                  <a:srgbClr val="F2F2F2"/>
                </a:solidFill>
                <a:cs typeface="Arial" panose="020B0604020202020204" pitchFamily="34" charset="0"/>
              </a:rPr>
              <a:t>irreversible</a:t>
            </a:r>
            <a:r>
              <a:rPr lang="cs-CZ" sz="2000" dirty="0">
                <a:solidFill>
                  <a:srgbClr val="F2F2F2"/>
                </a:solidFill>
                <a:cs typeface="Arial" panose="020B0604020202020204" pitchFamily="34" charset="0"/>
              </a:rPr>
              <a:t> brain stem </a:t>
            </a:r>
            <a:r>
              <a:rPr lang="cs-CZ" sz="2000" dirty="0" err="1" smtClean="0">
                <a:solidFill>
                  <a:srgbClr val="F2F2F2"/>
                </a:solidFill>
                <a:cs typeface="Arial" panose="020B0604020202020204" pitchFamily="34" charset="0"/>
              </a:rPr>
              <a:t>dysfunction</a:t>
            </a:r>
            <a:r>
              <a:rPr lang="en-US" sz="2000" dirty="0" smtClean="0">
                <a:solidFill>
                  <a:srgbClr val="F2F2F2"/>
                </a:solidFill>
                <a:cs typeface="Arial" panose="020B0604020202020204" pitchFamily="34" charset="0"/>
              </a:rPr>
              <a:t> is diagnosed using</a:t>
            </a:r>
            <a:r>
              <a:rPr lang="cs-CZ" sz="2000" dirty="0" smtClean="0">
                <a:solidFill>
                  <a:srgbClr val="F2F2F2"/>
                </a:solidFill>
                <a:cs typeface="Arial" panose="020B0604020202020204" pitchFamily="34" charset="0"/>
              </a:rPr>
              <a:t> </a:t>
            </a:r>
            <a:r>
              <a:rPr lang="cs-CZ" sz="2000" b="1" dirty="0">
                <a:solidFill>
                  <a:srgbClr val="F2F2F2"/>
                </a:solidFill>
                <a:cs typeface="Arial" panose="020B0604020202020204" pitchFamily="34" charset="0"/>
              </a:rPr>
              <a:t>ABR</a:t>
            </a:r>
            <a:r>
              <a:rPr lang="cs-CZ" sz="2000" dirty="0">
                <a:solidFill>
                  <a:srgbClr val="F2F2F2"/>
                </a:solidFill>
                <a:cs typeface="Arial" panose="020B0604020202020204" pitchFamily="34" charset="0"/>
              </a:rPr>
              <a:t> (auditory brain stem </a:t>
            </a:r>
            <a:r>
              <a:rPr lang="cs-CZ" sz="2000" dirty="0" err="1">
                <a:solidFill>
                  <a:srgbClr val="F2F2F2"/>
                </a:solidFill>
                <a:cs typeface="Arial" panose="020B0604020202020204" pitchFamily="34" charset="0"/>
              </a:rPr>
              <a:t>responses</a:t>
            </a:r>
            <a:r>
              <a:rPr lang="cs-CZ" sz="2000" dirty="0">
                <a:solidFill>
                  <a:srgbClr val="F2F2F2"/>
                </a:solidFill>
                <a:cs typeface="Arial" panose="020B0604020202020204" pitchFamily="34" charset="0"/>
              </a:rPr>
              <a:t>) and </a:t>
            </a:r>
            <a:r>
              <a:rPr lang="cs-CZ" sz="2000" b="1" dirty="0">
                <a:solidFill>
                  <a:srgbClr val="F2F2F2"/>
                </a:solidFill>
                <a:cs typeface="Arial" panose="020B0604020202020204" pitchFamily="34" charset="0"/>
              </a:rPr>
              <a:t>SEP</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short</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latency</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somatosensory</a:t>
            </a:r>
            <a:r>
              <a:rPr lang="cs-CZ" sz="2000" dirty="0">
                <a:solidFill>
                  <a:srgbClr val="F2F2F2"/>
                </a:solidFill>
                <a:cs typeface="Arial" panose="020B0604020202020204" pitchFamily="34" charset="0"/>
              </a:rPr>
              <a:t> </a:t>
            </a:r>
            <a:r>
              <a:rPr lang="cs-CZ" sz="2000" dirty="0" err="1">
                <a:solidFill>
                  <a:srgbClr val="F2F2F2"/>
                </a:solidFill>
                <a:cs typeface="Arial" panose="020B0604020202020204" pitchFamily="34" charset="0"/>
              </a:rPr>
              <a:t>potentials</a:t>
            </a:r>
            <a:r>
              <a:rPr lang="cs-CZ" sz="2000" dirty="0">
                <a:solidFill>
                  <a:srgbClr val="F2F2F2"/>
                </a:solidFill>
                <a:cs typeface="Arial" panose="020B0604020202020204" pitchFamily="34" charset="0"/>
              </a:rPr>
              <a:t>) </a:t>
            </a:r>
          </a:p>
          <a:p>
            <a:pPr eaLnBrk="1" hangingPunct="1">
              <a:lnSpc>
                <a:spcPct val="80000"/>
              </a:lnSpc>
            </a:pPr>
            <a:r>
              <a:rPr lang="cs-CZ" sz="2000" b="1" dirty="0" smtClean="0">
                <a:solidFill>
                  <a:srgbClr val="F2F2F2"/>
                </a:solidFill>
                <a:cs typeface="Arial" panose="020B0604020202020204" pitchFamily="34" charset="0"/>
              </a:rPr>
              <a:t>EEG- </a:t>
            </a:r>
            <a:r>
              <a:rPr lang="cs-CZ" sz="2000" i="1" dirty="0" smtClean="0">
                <a:solidFill>
                  <a:srgbClr val="F2F2F2"/>
                </a:solidFill>
                <a:cs typeface="Arial" panose="020B0604020202020204" pitchFamily="34" charset="0"/>
              </a:rPr>
              <a:t>in </a:t>
            </a:r>
            <a:r>
              <a:rPr lang="cs-CZ" sz="2000" i="1" dirty="0" err="1" smtClean="0">
                <a:solidFill>
                  <a:srgbClr val="F2F2F2"/>
                </a:solidFill>
                <a:cs typeface="Arial" panose="020B0604020202020204" pitchFamily="34" charset="0"/>
              </a:rPr>
              <a:t>the</a:t>
            </a:r>
            <a:r>
              <a:rPr lang="cs-CZ" sz="2000" i="1" dirty="0" smtClean="0">
                <a:solidFill>
                  <a:srgbClr val="F2F2F2"/>
                </a:solidFill>
                <a:cs typeface="Arial" panose="020B0604020202020204" pitchFamily="34" charset="0"/>
              </a:rPr>
              <a:t> United </a:t>
            </a:r>
            <a:r>
              <a:rPr lang="cs-CZ" sz="2000" i="1" dirty="0" err="1">
                <a:solidFill>
                  <a:srgbClr val="F2F2F2"/>
                </a:solidFill>
                <a:cs typeface="Arial" panose="020B0604020202020204" pitchFamily="34" charset="0"/>
              </a:rPr>
              <a:t>States</a:t>
            </a:r>
            <a:r>
              <a:rPr lang="cs-CZ" sz="2000" i="1" dirty="0">
                <a:solidFill>
                  <a:srgbClr val="F2F2F2"/>
                </a:solidFill>
                <a:cs typeface="Arial" panose="020B0604020202020204" pitchFamily="34" charset="0"/>
              </a:rPr>
              <a:t> a </a:t>
            </a:r>
            <a:r>
              <a:rPr lang="cs-CZ" sz="2000" i="1" dirty="0" err="1">
                <a:solidFill>
                  <a:srgbClr val="F2F2F2"/>
                </a:solidFill>
                <a:cs typeface="Arial" panose="020B0604020202020204" pitchFamily="34" charset="0"/>
              </a:rPr>
              <a:t>flat</a:t>
            </a:r>
            <a:r>
              <a:rPr lang="cs-CZ" sz="2000" i="1" dirty="0">
                <a:solidFill>
                  <a:srgbClr val="F2F2F2"/>
                </a:solidFill>
                <a:cs typeface="Arial" panose="020B0604020202020204" pitchFamily="34" charset="0"/>
              </a:rPr>
              <a:t> EEG test </a:t>
            </a:r>
            <a:r>
              <a:rPr lang="cs-CZ" sz="2000" i="1" dirty="0" err="1">
                <a:solidFill>
                  <a:srgbClr val="F2F2F2"/>
                </a:solidFill>
                <a:cs typeface="Arial" panose="020B0604020202020204" pitchFamily="34" charset="0"/>
              </a:rPr>
              <a:t>is</a:t>
            </a:r>
            <a:r>
              <a:rPr lang="cs-CZ" sz="2000" i="1" dirty="0">
                <a:solidFill>
                  <a:srgbClr val="F2F2F2"/>
                </a:solidFill>
                <a:cs typeface="Arial" panose="020B0604020202020204" pitchFamily="34" charset="0"/>
              </a:rPr>
              <a:t> not </a:t>
            </a:r>
            <a:r>
              <a:rPr lang="cs-CZ" sz="2000" i="1" dirty="0" err="1">
                <a:solidFill>
                  <a:srgbClr val="F2F2F2"/>
                </a:solidFill>
                <a:cs typeface="Arial" panose="020B0604020202020204" pitchFamily="34" charset="0"/>
              </a:rPr>
              <a:t>required</a:t>
            </a:r>
            <a:r>
              <a:rPr lang="cs-CZ" sz="2000" i="1" dirty="0">
                <a:solidFill>
                  <a:srgbClr val="F2F2F2"/>
                </a:solidFill>
                <a:cs typeface="Arial" panose="020B0604020202020204" pitchFamily="34" charset="0"/>
              </a:rPr>
              <a:t> to </a:t>
            </a:r>
            <a:r>
              <a:rPr lang="cs-CZ" sz="2000" i="1" dirty="0" err="1">
                <a:solidFill>
                  <a:srgbClr val="F2F2F2"/>
                </a:solidFill>
                <a:cs typeface="Arial" panose="020B0604020202020204" pitchFamily="34" charset="0"/>
              </a:rPr>
              <a:t>certify</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death</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it</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is</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considered</a:t>
            </a:r>
            <a:r>
              <a:rPr lang="cs-CZ" sz="2000" i="1" dirty="0">
                <a:solidFill>
                  <a:srgbClr val="F2F2F2"/>
                </a:solidFill>
                <a:cs typeface="Arial" panose="020B0604020202020204" pitchFamily="34" charset="0"/>
              </a:rPr>
              <a:t> to </a:t>
            </a:r>
            <a:r>
              <a:rPr lang="cs-CZ" sz="2000" i="1" dirty="0" err="1">
                <a:solidFill>
                  <a:srgbClr val="F2F2F2"/>
                </a:solidFill>
                <a:cs typeface="Arial" panose="020B0604020202020204" pitchFamily="34" charset="0"/>
              </a:rPr>
              <a:t>have</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confirmatory</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value</a:t>
            </a:r>
            <a:r>
              <a:rPr lang="cs-CZ" sz="2000" i="1" dirty="0">
                <a:solidFill>
                  <a:srgbClr val="F2F2F2"/>
                </a:solidFill>
                <a:cs typeface="Arial" panose="020B0604020202020204" pitchFamily="34" charset="0"/>
              </a:rPr>
              <a:t>. In </a:t>
            </a:r>
            <a:r>
              <a:rPr lang="cs-CZ" sz="2000" i="1" dirty="0" err="1">
                <a:solidFill>
                  <a:srgbClr val="F2F2F2"/>
                </a:solidFill>
                <a:cs typeface="Arial" panose="020B0604020202020204" pitchFamily="34" charset="0"/>
              </a:rPr>
              <a:t>the</a:t>
            </a:r>
            <a:r>
              <a:rPr lang="cs-CZ" sz="2000" i="1" dirty="0">
                <a:solidFill>
                  <a:srgbClr val="F2F2F2"/>
                </a:solidFill>
                <a:cs typeface="Arial" panose="020B0604020202020204" pitchFamily="34" charset="0"/>
              </a:rPr>
              <a:t> UK </a:t>
            </a:r>
            <a:r>
              <a:rPr lang="cs-CZ" sz="2000" i="1" dirty="0" err="1">
                <a:solidFill>
                  <a:srgbClr val="F2F2F2"/>
                </a:solidFill>
                <a:cs typeface="Arial" panose="020B0604020202020204" pitchFamily="34" charset="0"/>
              </a:rPr>
              <a:t>it</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is</a:t>
            </a:r>
            <a:r>
              <a:rPr lang="cs-CZ" sz="2000" i="1" dirty="0">
                <a:solidFill>
                  <a:srgbClr val="F2F2F2"/>
                </a:solidFill>
                <a:cs typeface="Arial" panose="020B0604020202020204" pitchFamily="34" charset="0"/>
              </a:rPr>
              <a:t> not </a:t>
            </a:r>
            <a:r>
              <a:rPr lang="cs-CZ" sz="2000" i="1" dirty="0" err="1">
                <a:solidFill>
                  <a:srgbClr val="F2F2F2"/>
                </a:solidFill>
                <a:cs typeface="Arial" panose="020B0604020202020204" pitchFamily="34" charset="0"/>
              </a:rPr>
              <a:t>considered</a:t>
            </a:r>
            <a:r>
              <a:rPr lang="cs-CZ" sz="2000" i="1" dirty="0">
                <a:solidFill>
                  <a:srgbClr val="F2F2F2"/>
                </a:solidFill>
                <a:cs typeface="Arial" panose="020B0604020202020204" pitchFamily="34" charset="0"/>
              </a:rPr>
              <a:t> to </a:t>
            </a:r>
            <a:r>
              <a:rPr lang="cs-CZ" sz="2000" i="1" dirty="0" err="1">
                <a:solidFill>
                  <a:srgbClr val="F2F2F2"/>
                </a:solidFill>
                <a:cs typeface="Arial" panose="020B0604020202020204" pitchFamily="34" charset="0"/>
              </a:rPr>
              <a:t>be</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of</a:t>
            </a:r>
            <a:r>
              <a:rPr lang="cs-CZ" sz="2000" i="1" dirty="0">
                <a:solidFill>
                  <a:srgbClr val="F2F2F2"/>
                </a:solidFill>
                <a:cs typeface="Arial" panose="020B0604020202020204" pitchFamily="34" charset="0"/>
              </a:rPr>
              <a:t> </a:t>
            </a:r>
            <a:r>
              <a:rPr lang="cs-CZ" sz="2000" i="1" dirty="0" err="1">
                <a:solidFill>
                  <a:srgbClr val="F2F2F2"/>
                </a:solidFill>
                <a:cs typeface="Arial" panose="020B0604020202020204" pitchFamily="34" charset="0"/>
              </a:rPr>
              <a:t>value</a:t>
            </a:r>
            <a:r>
              <a:rPr lang="cs-CZ" sz="2000" i="1" dirty="0">
                <a:solidFill>
                  <a:srgbClr val="F2F2F2"/>
                </a:solidFill>
                <a:cs typeface="Arial" panose="020B0604020202020204" pitchFamily="34" charset="0"/>
              </a:rPr>
              <a:t>. </a:t>
            </a:r>
            <a:endParaRPr lang="cs-CZ" sz="2000" dirty="0">
              <a:solidFill>
                <a:srgbClr val="F2F2F2"/>
              </a:solidFill>
              <a:cs typeface="Arial" panose="020B0604020202020204" pitchFamily="34" charset="0"/>
            </a:endParaRPr>
          </a:p>
          <a:p>
            <a:pPr eaLnBrk="1" hangingPunct="1">
              <a:lnSpc>
                <a:spcPct val="80000"/>
              </a:lnSpc>
            </a:pPr>
            <a:endParaRPr lang="cs-CZ" sz="1800" b="1" dirty="0">
              <a:solidFill>
                <a:srgbClr val="F2F2F2"/>
              </a:solidFill>
            </a:endParaRPr>
          </a:p>
          <a:p>
            <a:pPr eaLnBrk="1" hangingPunct="1">
              <a:lnSpc>
                <a:spcPct val="80000"/>
              </a:lnSpc>
            </a:pPr>
            <a:endParaRPr lang="cs-CZ" sz="1800" dirty="0">
              <a:solidFill>
                <a:srgbClr val="F2F2F2"/>
              </a:solidFill>
            </a:endParaRPr>
          </a:p>
          <a:p>
            <a:endParaRPr lang="cs-CZ" dirty="0" smtClean="0">
              <a:solidFill>
                <a:schemeClr val="bg2"/>
              </a:solidFill>
              <a:latin typeface="Arial" charset="0"/>
            </a:endParaRPr>
          </a:p>
          <a:p>
            <a:endParaRPr lang="cs-CZ" dirty="0" smtClean="0">
              <a:solidFill>
                <a:schemeClr val="bg2"/>
              </a:solidFill>
              <a:latin typeface="Arial" charset="0"/>
            </a:endParaRPr>
          </a:p>
        </p:txBody>
      </p:sp>
    </p:spTree>
    <p:extLst>
      <p:ext uri="{BB962C8B-B14F-4D97-AF65-F5344CB8AC3E}">
        <p14:creationId xmlns:p14="http://schemas.microsoft.com/office/powerpoint/2010/main" val="279613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a:bodyPr>
          <a:lstStyle/>
          <a:p>
            <a:pPr eaLnBrk="1" fontAlgn="auto" hangingPunct="1">
              <a:spcAft>
                <a:spcPts val="0"/>
              </a:spcAft>
              <a:defRPr/>
            </a:pPr>
            <a:r>
              <a:rPr lang="cs-CZ" sz="2000" dirty="0" err="1" smtClean="0">
                <a:solidFill>
                  <a:schemeClr val="bg1">
                    <a:lumMod val="95000"/>
                  </a:schemeClr>
                </a:solidFill>
              </a:rPr>
              <a:t>dead</a:t>
            </a:r>
            <a:r>
              <a:rPr lang="cs-CZ" sz="2000" dirty="0" smtClean="0">
                <a:solidFill>
                  <a:schemeClr val="bg1">
                    <a:lumMod val="95000"/>
                  </a:schemeClr>
                </a:solidFill>
              </a:rPr>
              <a:t>…</a:t>
            </a:r>
            <a:r>
              <a:rPr lang="cs-CZ" sz="2000" dirty="0" err="1" smtClean="0">
                <a:solidFill>
                  <a:schemeClr val="bg1">
                    <a:lumMod val="95000"/>
                  </a:schemeClr>
                </a:solidFill>
              </a:rPr>
              <a:t>or</a:t>
            </a:r>
            <a:r>
              <a:rPr lang="cs-CZ" sz="2000" dirty="0" smtClean="0">
                <a:solidFill>
                  <a:schemeClr val="bg1">
                    <a:lumMod val="95000"/>
                  </a:schemeClr>
                </a:solidFill>
              </a:rPr>
              <a:t> not?</a:t>
            </a:r>
            <a:endParaRPr lang="cs-CZ" sz="2000" dirty="0">
              <a:solidFill>
                <a:schemeClr val="bg1">
                  <a:lumMod val="95000"/>
                </a:schemeClr>
              </a:solidFill>
            </a:endParaRPr>
          </a:p>
        </p:txBody>
      </p:sp>
      <p:sp>
        <p:nvSpPr>
          <p:cNvPr id="4" name="Zástupný symbol pro obsah 3"/>
          <p:cNvSpPr>
            <a:spLocks noGrp="1"/>
          </p:cNvSpPr>
          <p:nvPr>
            <p:ph sz="half" idx="2"/>
          </p:nvPr>
        </p:nvSpPr>
        <p:spPr>
          <a:xfrm>
            <a:off x="323528" y="2564904"/>
            <a:ext cx="8501063" cy="1911350"/>
          </a:xfrm>
        </p:spPr>
        <p:txBody>
          <a:bodyPr rtlCol="0">
            <a:normAutofit/>
          </a:bodyPr>
          <a:lstStyle/>
          <a:p>
            <a:pPr eaLnBrk="1" fontAlgn="auto" hangingPunct="1">
              <a:spcAft>
                <a:spcPts val="0"/>
              </a:spcAft>
              <a:buFont typeface="Arial" pitchFamily="34" charset="0"/>
              <a:buChar char="•"/>
              <a:defRPr/>
            </a:pPr>
            <a:r>
              <a:rPr lang="cs-CZ" sz="2000" u="sng" dirty="0" smtClean="0">
                <a:solidFill>
                  <a:schemeClr val="bg1">
                    <a:lumMod val="95000"/>
                  </a:schemeClr>
                </a:solidFill>
              </a:rPr>
              <a:t>vita minima</a:t>
            </a:r>
            <a:r>
              <a:rPr lang="cs-CZ" sz="2000" dirty="0" smtClean="0">
                <a:solidFill>
                  <a:schemeClr val="bg1">
                    <a:lumMod val="95000"/>
                  </a:schemeClr>
                </a:solidFill>
              </a:rPr>
              <a:t>- </a:t>
            </a:r>
            <a:r>
              <a:rPr lang="cs-CZ" sz="2000" dirty="0" err="1" smtClean="0">
                <a:solidFill>
                  <a:schemeClr val="bg1">
                    <a:lumMod val="95000"/>
                  </a:schemeClr>
                </a:solidFill>
              </a:rPr>
              <a:t>apparent</a:t>
            </a:r>
            <a:r>
              <a:rPr lang="cs-CZ" sz="2000" dirty="0" smtClean="0">
                <a:solidFill>
                  <a:schemeClr val="bg1">
                    <a:lumMod val="95000"/>
                  </a:schemeClr>
                </a:solidFill>
              </a:rPr>
              <a:t> </a:t>
            </a:r>
            <a:r>
              <a:rPr lang="cs-CZ" sz="2000" dirty="0" err="1" smtClean="0">
                <a:solidFill>
                  <a:schemeClr val="bg1">
                    <a:lumMod val="95000"/>
                  </a:schemeClr>
                </a:solidFill>
              </a:rPr>
              <a:t>death</a:t>
            </a:r>
            <a:r>
              <a:rPr lang="cs-CZ" sz="2000" dirty="0" smtClean="0">
                <a:solidFill>
                  <a:schemeClr val="bg1">
                    <a:lumMod val="95000"/>
                  </a:schemeClr>
                </a:solidFill>
              </a:rPr>
              <a:t>- </a:t>
            </a:r>
            <a:r>
              <a:rPr lang="cs-CZ" sz="2000" dirty="0" err="1" smtClean="0">
                <a:solidFill>
                  <a:schemeClr val="bg1">
                    <a:lumMod val="95000"/>
                  </a:schemeClr>
                </a:solidFill>
              </a:rPr>
              <a:t>hypnotics</a:t>
            </a:r>
            <a:r>
              <a:rPr lang="cs-CZ" sz="2000" dirty="0" smtClean="0">
                <a:solidFill>
                  <a:schemeClr val="bg1">
                    <a:lumMod val="95000"/>
                  </a:schemeClr>
                </a:solidFill>
              </a:rPr>
              <a:t> </a:t>
            </a:r>
            <a:r>
              <a:rPr lang="cs-CZ" sz="2000" dirty="0" err="1" smtClean="0">
                <a:solidFill>
                  <a:schemeClr val="bg1">
                    <a:lumMod val="95000"/>
                  </a:schemeClr>
                </a:solidFill>
              </a:rPr>
              <a:t>overdose</a:t>
            </a:r>
            <a:r>
              <a:rPr lang="cs-CZ" sz="2000" dirty="0" smtClean="0">
                <a:solidFill>
                  <a:schemeClr val="bg1">
                    <a:lumMod val="95000"/>
                  </a:schemeClr>
                </a:solidFill>
              </a:rPr>
              <a:t>, </a:t>
            </a:r>
            <a:r>
              <a:rPr lang="cs-CZ" sz="2000" dirty="0" err="1" smtClean="0">
                <a:solidFill>
                  <a:schemeClr val="bg1">
                    <a:lumMod val="95000"/>
                  </a:schemeClr>
                </a:solidFill>
              </a:rPr>
              <a:t>electricity</a:t>
            </a:r>
            <a:r>
              <a:rPr lang="cs-CZ" sz="2000" dirty="0" smtClean="0">
                <a:solidFill>
                  <a:schemeClr val="bg1">
                    <a:lumMod val="95000"/>
                  </a:schemeClr>
                </a:solidFill>
              </a:rPr>
              <a:t> </a:t>
            </a:r>
            <a:r>
              <a:rPr lang="cs-CZ" sz="2000" dirty="0" err="1" smtClean="0">
                <a:solidFill>
                  <a:schemeClr val="bg1">
                    <a:lumMod val="95000"/>
                  </a:schemeClr>
                </a:solidFill>
              </a:rPr>
              <a:t>injury</a:t>
            </a:r>
            <a:r>
              <a:rPr lang="cs-CZ" sz="2000" dirty="0" smtClean="0">
                <a:solidFill>
                  <a:schemeClr val="bg1">
                    <a:lumMod val="95000"/>
                  </a:schemeClr>
                </a:solidFill>
              </a:rPr>
              <a:t>, </a:t>
            </a:r>
            <a:r>
              <a:rPr lang="cs-CZ" sz="2000" dirty="0" err="1" smtClean="0">
                <a:solidFill>
                  <a:schemeClr val="bg1">
                    <a:lumMod val="95000"/>
                  </a:schemeClr>
                </a:solidFill>
              </a:rPr>
              <a:t>lightning</a:t>
            </a:r>
            <a:r>
              <a:rPr lang="cs-CZ" sz="2000" dirty="0" smtClean="0">
                <a:solidFill>
                  <a:schemeClr val="bg1">
                    <a:lumMod val="95000"/>
                  </a:schemeClr>
                </a:solidFill>
              </a:rPr>
              <a:t> strike, </a:t>
            </a:r>
            <a:r>
              <a:rPr lang="cs-CZ" sz="2000" dirty="0" err="1" smtClean="0">
                <a:solidFill>
                  <a:schemeClr val="bg1">
                    <a:lumMod val="95000"/>
                  </a:schemeClr>
                </a:solidFill>
              </a:rPr>
              <a:t>coma</a:t>
            </a:r>
            <a:r>
              <a:rPr lang="cs-CZ" sz="2000" dirty="0" smtClean="0">
                <a:solidFill>
                  <a:schemeClr val="bg1">
                    <a:lumMod val="95000"/>
                  </a:schemeClr>
                </a:solidFill>
              </a:rPr>
              <a:t>, </a:t>
            </a:r>
            <a:r>
              <a:rPr lang="cs-CZ" sz="2000" dirty="0" err="1" smtClean="0">
                <a:solidFill>
                  <a:schemeClr val="bg1">
                    <a:lumMod val="95000"/>
                  </a:schemeClr>
                </a:solidFill>
              </a:rPr>
              <a:t>drowning</a:t>
            </a:r>
            <a:endParaRPr lang="cs-CZ" sz="2000" dirty="0" smtClean="0">
              <a:solidFill>
                <a:schemeClr val="bg1">
                  <a:lumMod val="95000"/>
                </a:schemeClr>
              </a:solidFill>
            </a:endParaRPr>
          </a:p>
          <a:p>
            <a:pPr eaLnBrk="1" fontAlgn="auto" hangingPunct="1">
              <a:spcAft>
                <a:spcPts val="0"/>
              </a:spcAft>
              <a:buFont typeface="Arial" pitchFamily="34" charset="0"/>
              <a:buChar char="•"/>
              <a:defRPr/>
            </a:pPr>
            <a:endParaRPr lang="cs-CZ" sz="2000" dirty="0" smtClean="0">
              <a:solidFill>
                <a:schemeClr val="bg1">
                  <a:lumMod val="95000"/>
                </a:schemeClr>
              </a:solidFill>
            </a:endParaRPr>
          </a:p>
          <a:p>
            <a:pPr eaLnBrk="1" fontAlgn="auto" hangingPunct="1">
              <a:spcAft>
                <a:spcPts val="0"/>
              </a:spcAft>
              <a:buFont typeface="Arial" pitchFamily="34" charset="0"/>
              <a:buChar char="•"/>
              <a:defRPr/>
            </a:pPr>
            <a:r>
              <a:rPr lang="cs-CZ" sz="2000" dirty="0" smtClean="0">
                <a:solidFill>
                  <a:schemeClr val="bg1">
                    <a:lumMod val="95000"/>
                  </a:schemeClr>
                </a:solidFill>
              </a:rPr>
              <a:t>agony- </a:t>
            </a:r>
            <a:r>
              <a:rPr lang="cs-CZ" sz="2000" u="sng" dirty="0" smtClean="0">
                <a:solidFill>
                  <a:schemeClr val="bg1">
                    <a:lumMod val="95000"/>
                  </a:schemeClr>
                </a:solidFill>
              </a:rPr>
              <a:t>vita </a:t>
            </a:r>
            <a:r>
              <a:rPr lang="cs-CZ" sz="2000" u="sng" dirty="0" err="1" smtClean="0">
                <a:solidFill>
                  <a:schemeClr val="bg1">
                    <a:lumMod val="95000"/>
                  </a:schemeClr>
                </a:solidFill>
              </a:rPr>
              <a:t>reducta</a:t>
            </a:r>
            <a:r>
              <a:rPr lang="cs-CZ" sz="2000" dirty="0" smtClean="0">
                <a:solidFill>
                  <a:schemeClr val="bg1">
                    <a:lumMod val="95000"/>
                  </a:schemeClr>
                </a:solidFill>
              </a:rPr>
              <a:t>- </a:t>
            </a:r>
            <a:r>
              <a:rPr lang="cs-CZ" sz="2000" dirty="0" err="1" smtClean="0">
                <a:solidFill>
                  <a:schemeClr val="bg1">
                    <a:lumMod val="95000"/>
                  </a:schemeClr>
                </a:solidFill>
              </a:rPr>
              <a:t>the</a:t>
            </a:r>
            <a:r>
              <a:rPr lang="cs-CZ" sz="2000" dirty="0" smtClean="0">
                <a:solidFill>
                  <a:schemeClr val="bg1">
                    <a:lumMod val="95000"/>
                  </a:schemeClr>
                </a:solidFill>
              </a:rPr>
              <a:t> </a:t>
            </a:r>
            <a:r>
              <a:rPr lang="cs-CZ" sz="2000" dirty="0" err="1" smtClean="0">
                <a:solidFill>
                  <a:schemeClr val="bg1">
                    <a:lumMod val="95000"/>
                  </a:schemeClr>
                </a:solidFill>
              </a:rPr>
              <a:t>struggle</a:t>
            </a:r>
            <a:r>
              <a:rPr lang="cs-CZ" sz="2000" dirty="0" smtClean="0">
                <a:solidFill>
                  <a:schemeClr val="bg1">
                    <a:lumMod val="95000"/>
                  </a:schemeClr>
                </a:solidFill>
              </a:rPr>
              <a:t> </a:t>
            </a:r>
            <a:r>
              <a:rPr lang="cs-CZ" sz="2000" dirty="0" err="1" smtClean="0">
                <a:solidFill>
                  <a:schemeClr val="bg1">
                    <a:lumMod val="95000"/>
                  </a:schemeClr>
                </a:solidFill>
              </a:rPr>
              <a:t>that</a:t>
            </a:r>
            <a:r>
              <a:rPr lang="cs-CZ" sz="2000" dirty="0" smtClean="0">
                <a:solidFill>
                  <a:schemeClr val="bg1">
                    <a:lumMod val="95000"/>
                  </a:schemeClr>
                </a:solidFill>
              </a:rPr>
              <a:t> </a:t>
            </a:r>
            <a:r>
              <a:rPr lang="cs-CZ" sz="2000" dirty="0" err="1" smtClean="0">
                <a:solidFill>
                  <a:schemeClr val="bg1">
                    <a:lumMod val="95000"/>
                  </a:schemeClr>
                </a:solidFill>
              </a:rPr>
              <a:t>precedes</a:t>
            </a:r>
            <a:r>
              <a:rPr lang="cs-CZ" sz="2000" dirty="0" smtClean="0">
                <a:solidFill>
                  <a:schemeClr val="bg1">
                    <a:lumMod val="95000"/>
                  </a:schemeClr>
                </a:solidFill>
              </a:rPr>
              <a:t> </a:t>
            </a:r>
            <a:r>
              <a:rPr lang="cs-CZ" sz="2000" dirty="0" err="1" smtClean="0">
                <a:solidFill>
                  <a:schemeClr val="bg1">
                    <a:lumMod val="95000"/>
                  </a:schemeClr>
                </a:solidFill>
              </a:rPr>
              <a:t>death</a:t>
            </a:r>
            <a:endParaRPr lang="cs-CZ" sz="2000" dirty="0" smtClean="0">
              <a:solidFill>
                <a:schemeClr val="bg1">
                  <a:lumMod val="95000"/>
                </a:schemeClr>
              </a:solidFill>
            </a:endParaRPr>
          </a:p>
          <a:p>
            <a:pPr eaLnBrk="1" fontAlgn="auto" hangingPunct="1">
              <a:spcAft>
                <a:spcPts val="0"/>
              </a:spcAft>
              <a:buFont typeface="Arial" pitchFamily="34" charset="0"/>
              <a:buChar char="•"/>
              <a:defRPr/>
            </a:pPr>
            <a:endParaRPr lang="cs-CZ" dirty="0" smtClean="0">
              <a:solidFill>
                <a:schemeClr val="bg1">
                  <a:lumMod val="95000"/>
                </a:schemeClr>
              </a:solidFill>
            </a:endParaRPr>
          </a:p>
          <a:p>
            <a:pPr eaLnBrk="1" fontAlgn="auto" hangingPunct="1">
              <a:spcAft>
                <a:spcPts val="0"/>
              </a:spcAft>
              <a:buFont typeface="Arial" pitchFamily="34" charset="0"/>
              <a:buChar char="•"/>
              <a:defRPr/>
            </a:pPr>
            <a:endParaRPr lang="cs-CZ"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9552" y="2564904"/>
            <a:ext cx="8229600" cy="1756792"/>
          </a:xfrm>
        </p:spPr>
        <p:txBody>
          <a:bodyPr rtlCol="0">
            <a:normAutofit/>
          </a:bodyPr>
          <a:lstStyle/>
          <a:p>
            <a:pPr eaLnBrk="1" fontAlgn="auto" hangingPunct="1">
              <a:spcAft>
                <a:spcPts val="0"/>
              </a:spcAft>
              <a:buFont typeface="Arial" pitchFamily="34" charset="0"/>
              <a:buChar char="•"/>
              <a:defRPr/>
            </a:pPr>
            <a:r>
              <a:rPr lang="cs-CZ" sz="2000" dirty="0" err="1" smtClean="0">
                <a:solidFill>
                  <a:schemeClr val="bg1">
                    <a:lumMod val="95000"/>
                  </a:schemeClr>
                </a:solidFill>
              </a:rPr>
              <a:t>Uncertain</a:t>
            </a:r>
            <a:r>
              <a:rPr lang="cs-CZ" sz="2000" dirty="0" smtClean="0">
                <a:solidFill>
                  <a:schemeClr val="bg1">
                    <a:lumMod val="95000"/>
                  </a:schemeClr>
                </a:solidFill>
              </a:rPr>
              <a:t> </a:t>
            </a:r>
            <a:r>
              <a:rPr lang="cs-CZ" sz="2000" dirty="0" err="1" smtClean="0">
                <a:solidFill>
                  <a:schemeClr val="bg1">
                    <a:lumMod val="95000"/>
                  </a:schemeClr>
                </a:solidFill>
              </a:rPr>
              <a:t>signs</a:t>
            </a:r>
            <a:r>
              <a:rPr lang="cs-CZ" sz="2000" dirty="0" smtClean="0">
                <a:solidFill>
                  <a:schemeClr val="bg1">
                    <a:lumMod val="95000"/>
                  </a:schemeClr>
                </a:solidFill>
              </a:rPr>
              <a:t> </a:t>
            </a:r>
            <a:r>
              <a:rPr lang="cs-CZ" sz="2000" dirty="0" err="1" smtClean="0">
                <a:solidFill>
                  <a:schemeClr val="bg1">
                    <a:lumMod val="95000"/>
                  </a:schemeClr>
                </a:solidFill>
              </a:rPr>
              <a:t>of</a:t>
            </a:r>
            <a:r>
              <a:rPr lang="cs-CZ" sz="2000" dirty="0" smtClean="0">
                <a:solidFill>
                  <a:schemeClr val="bg1">
                    <a:lumMod val="95000"/>
                  </a:schemeClr>
                </a:solidFill>
              </a:rPr>
              <a:t> </a:t>
            </a:r>
            <a:r>
              <a:rPr lang="cs-CZ" sz="2000" dirty="0" err="1" smtClean="0">
                <a:solidFill>
                  <a:schemeClr val="bg1">
                    <a:lumMod val="95000"/>
                  </a:schemeClr>
                </a:solidFill>
              </a:rPr>
              <a:t>death</a:t>
            </a:r>
            <a:r>
              <a:rPr lang="cs-CZ" sz="2000" dirty="0" smtClean="0">
                <a:solidFill>
                  <a:schemeClr val="bg1">
                    <a:lumMod val="95000"/>
                  </a:schemeClr>
                </a:solidFill>
              </a:rPr>
              <a:t>- </a:t>
            </a:r>
            <a:r>
              <a:rPr lang="cs-CZ" sz="2000" dirty="0" err="1" smtClean="0">
                <a:solidFill>
                  <a:schemeClr val="bg1">
                    <a:lumMod val="95000"/>
                  </a:schemeClr>
                </a:solidFill>
              </a:rPr>
              <a:t>paleness</a:t>
            </a:r>
            <a:r>
              <a:rPr lang="cs-CZ" sz="2000" dirty="0" smtClean="0">
                <a:solidFill>
                  <a:schemeClr val="bg1">
                    <a:lumMod val="95000"/>
                  </a:schemeClr>
                </a:solidFill>
              </a:rPr>
              <a:t>, no pulse, no </a:t>
            </a:r>
            <a:r>
              <a:rPr lang="cs-CZ" sz="2000" dirty="0" err="1" smtClean="0">
                <a:solidFill>
                  <a:schemeClr val="bg1">
                    <a:lumMod val="95000"/>
                  </a:schemeClr>
                </a:solidFill>
              </a:rPr>
              <a:t>blood</a:t>
            </a:r>
            <a:r>
              <a:rPr lang="cs-CZ" sz="2000" dirty="0" smtClean="0">
                <a:solidFill>
                  <a:schemeClr val="bg1">
                    <a:lumMod val="95000"/>
                  </a:schemeClr>
                </a:solidFill>
              </a:rPr>
              <a:t> </a:t>
            </a:r>
            <a:r>
              <a:rPr lang="cs-CZ" sz="2000" dirty="0" err="1" smtClean="0">
                <a:solidFill>
                  <a:schemeClr val="bg1">
                    <a:lumMod val="95000"/>
                  </a:schemeClr>
                </a:solidFill>
              </a:rPr>
              <a:t>pressure</a:t>
            </a:r>
            <a:r>
              <a:rPr lang="cs-CZ" sz="2000" dirty="0" smtClean="0">
                <a:solidFill>
                  <a:schemeClr val="bg1">
                    <a:lumMod val="95000"/>
                  </a:schemeClr>
                </a:solidFill>
              </a:rPr>
              <a:t>, </a:t>
            </a:r>
            <a:r>
              <a:rPr lang="cs-CZ" sz="2000" dirty="0" err="1" smtClean="0">
                <a:solidFill>
                  <a:schemeClr val="bg1">
                    <a:lumMod val="95000"/>
                  </a:schemeClr>
                </a:solidFill>
              </a:rPr>
              <a:t>areflexia</a:t>
            </a:r>
            <a:endParaRPr lang="cs-CZ" sz="2000" dirty="0" smtClean="0">
              <a:solidFill>
                <a:schemeClr val="bg1">
                  <a:lumMod val="95000"/>
                </a:schemeClr>
              </a:solidFill>
            </a:endParaRPr>
          </a:p>
          <a:p>
            <a:pPr eaLnBrk="1" fontAlgn="auto" hangingPunct="1">
              <a:spcAft>
                <a:spcPts val="0"/>
              </a:spcAft>
              <a:buFont typeface="Arial" pitchFamily="34" charset="0"/>
              <a:buChar char="•"/>
              <a:defRPr/>
            </a:pPr>
            <a:endParaRPr lang="cs-CZ" sz="2000" dirty="0" smtClean="0">
              <a:solidFill>
                <a:schemeClr val="bg1">
                  <a:lumMod val="95000"/>
                </a:schemeClr>
              </a:solidFill>
            </a:endParaRPr>
          </a:p>
          <a:p>
            <a:pPr eaLnBrk="1" fontAlgn="auto" hangingPunct="1">
              <a:spcAft>
                <a:spcPts val="0"/>
              </a:spcAft>
              <a:buFont typeface="Arial" pitchFamily="34" charset="0"/>
              <a:buChar char="•"/>
              <a:defRPr/>
            </a:pPr>
            <a:endParaRPr lang="cs-CZ" sz="2000" dirty="0" smtClean="0">
              <a:solidFill>
                <a:schemeClr val="bg1">
                  <a:lumMod val="95000"/>
                </a:schemeClr>
              </a:solidFill>
            </a:endParaRPr>
          </a:p>
          <a:p>
            <a:pPr eaLnBrk="1" fontAlgn="auto" hangingPunct="1">
              <a:spcAft>
                <a:spcPts val="0"/>
              </a:spcAft>
              <a:buFont typeface="Arial" pitchFamily="34" charset="0"/>
              <a:buChar char="•"/>
              <a:defRPr/>
            </a:pPr>
            <a:r>
              <a:rPr lang="cs-CZ" sz="2000" dirty="0" err="1" smtClean="0">
                <a:solidFill>
                  <a:schemeClr val="bg1">
                    <a:lumMod val="95000"/>
                  </a:schemeClr>
                </a:solidFill>
              </a:rPr>
              <a:t>Certain</a:t>
            </a:r>
            <a:r>
              <a:rPr lang="cs-CZ" sz="2000" dirty="0" smtClean="0">
                <a:solidFill>
                  <a:schemeClr val="bg1">
                    <a:lumMod val="95000"/>
                  </a:schemeClr>
                </a:solidFill>
              </a:rPr>
              <a:t> </a:t>
            </a:r>
            <a:r>
              <a:rPr lang="cs-CZ" sz="2000" dirty="0" err="1" smtClean="0">
                <a:solidFill>
                  <a:schemeClr val="bg1">
                    <a:lumMod val="95000"/>
                  </a:schemeClr>
                </a:solidFill>
              </a:rPr>
              <a:t>signs</a:t>
            </a:r>
            <a:r>
              <a:rPr lang="cs-CZ" sz="2000" dirty="0" smtClean="0">
                <a:solidFill>
                  <a:schemeClr val="bg1">
                    <a:lumMod val="95000"/>
                  </a:schemeClr>
                </a:solidFill>
              </a:rPr>
              <a:t> </a:t>
            </a:r>
            <a:r>
              <a:rPr lang="cs-CZ" sz="2000" dirty="0" err="1" smtClean="0">
                <a:solidFill>
                  <a:schemeClr val="bg1">
                    <a:lumMod val="95000"/>
                  </a:schemeClr>
                </a:solidFill>
              </a:rPr>
              <a:t>of</a:t>
            </a:r>
            <a:r>
              <a:rPr lang="cs-CZ" sz="2000" dirty="0" smtClean="0">
                <a:solidFill>
                  <a:schemeClr val="bg1">
                    <a:lumMod val="95000"/>
                  </a:schemeClr>
                </a:solidFill>
              </a:rPr>
              <a:t> </a:t>
            </a:r>
            <a:r>
              <a:rPr lang="cs-CZ" sz="2000" dirty="0" err="1" smtClean="0">
                <a:solidFill>
                  <a:schemeClr val="bg1">
                    <a:lumMod val="95000"/>
                  </a:schemeClr>
                </a:solidFill>
              </a:rPr>
              <a:t>death</a:t>
            </a:r>
            <a:r>
              <a:rPr lang="cs-CZ" sz="2000" dirty="0" smtClean="0">
                <a:solidFill>
                  <a:schemeClr val="bg1">
                    <a:lumMod val="95000"/>
                  </a:schemeClr>
                </a:solidFill>
              </a:rPr>
              <a:t>- </a:t>
            </a:r>
            <a:r>
              <a:rPr lang="cs-CZ" sz="2000" dirty="0" err="1" smtClean="0">
                <a:solidFill>
                  <a:schemeClr val="bg1">
                    <a:lumMod val="95000"/>
                  </a:schemeClr>
                </a:solidFill>
              </a:rPr>
              <a:t>livores</a:t>
            </a:r>
            <a:r>
              <a:rPr lang="cs-CZ" sz="2000" dirty="0" smtClean="0">
                <a:solidFill>
                  <a:schemeClr val="bg1">
                    <a:lumMod val="95000"/>
                  </a:schemeClr>
                </a:solidFill>
              </a:rPr>
              <a:t> </a:t>
            </a:r>
            <a:r>
              <a:rPr lang="cs-CZ" sz="2000" dirty="0" err="1" smtClean="0">
                <a:solidFill>
                  <a:schemeClr val="bg1">
                    <a:lumMod val="95000"/>
                  </a:schemeClr>
                </a:solidFill>
              </a:rPr>
              <a:t>mortis</a:t>
            </a:r>
            <a:r>
              <a:rPr lang="cs-CZ" sz="2000" dirty="0" smtClean="0">
                <a:solidFill>
                  <a:schemeClr val="bg1">
                    <a:lumMod val="95000"/>
                  </a:schemeClr>
                </a:solidFill>
              </a:rPr>
              <a:t>, </a:t>
            </a:r>
            <a:r>
              <a:rPr lang="cs-CZ" sz="2000" dirty="0" err="1" smtClean="0">
                <a:solidFill>
                  <a:schemeClr val="bg1">
                    <a:lumMod val="95000"/>
                  </a:schemeClr>
                </a:solidFill>
              </a:rPr>
              <a:t>rigor</a:t>
            </a:r>
            <a:r>
              <a:rPr lang="cs-CZ" sz="2000" dirty="0" smtClean="0">
                <a:solidFill>
                  <a:schemeClr val="bg1">
                    <a:lumMod val="95000"/>
                  </a:schemeClr>
                </a:solidFill>
              </a:rPr>
              <a:t> </a:t>
            </a:r>
            <a:r>
              <a:rPr lang="cs-CZ" sz="2000" dirty="0" err="1" smtClean="0">
                <a:solidFill>
                  <a:schemeClr val="bg1">
                    <a:lumMod val="95000"/>
                  </a:schemeClr>
                </a:solidFill>
              </a:rPr>
              <a:t>mortis</a:t>
            </a:r>
            <a:r>
              <a:rPr lang="cs-CZ" sz="2000" dirty="0" smtClean="0">
                <a:solidFill>
                  <a:schemeClr val="bg1">
                    <a:lumMod val="95000"/>
                  </a:schemeClr>
                </a:solidFill>
              </a:rPr>
              <a:t>, </a:t>
            </a:r>
            <a:r>
              <a:rPr lang="cs-CZ" sz="2000" dirty="0" err="1" smtClean="0">
                <a:solidFill>
                  <a:schemeClr val="bg1">
                    <a:lumMod val="95000"/>
                  </a:schemeClr>
                </a:solidFill>
              </a:rPr>
              <a:t>putrefaction</a:t>
            </a:r>
            <a:r>
              <a:rPr lang="cs-CZ" sz="2000" dirty="0" smtClean="0">
                <a:solidFill>
                  <a:schemeClr val="bg1">
                    <a:lumMod val="95000"/>
                  </a:schemeClr>
                </a:solidFill>
              </a:rPr>
              <a:t>, …</a:t>
            </a:r>
          </a:p>
          <a:p>
            <a:pPr eaLnBrk="1" fontAlgn="auto" hangingPunct="1">
              <a:spcAft>
                <a:spcPts val="0"/>
              </a:spcAft>
              <a:buFont typeface="Arial" pitchFamily="34" charset="0"/>
              <a:buChar char="•"/>
              <a:defRPr/>
            </a:pPr>
            <a:endParaRPr lang="cs-CZ"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1682</Words>
  <Application>Microsoft Office PowerPoint</Application>
  <PresentationFormat>Předvádění na obrazovce (4:3)</PresentationFormat>
  <Paragraphs>205</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Motiv sady Office</vt:lpstr>
      <vt:lpstr>CHANGES AFTER DEATH</vt:lpstr>
      <vt:lpstr>Cessation of heartbeat and respiration</vt:lpstr>
      <vt:lpstr>Patophysiology of death</vt:lpstr>
      <vt:lpstr>Brain death</vt:lpstr>
      <vt:lpstr>Prezentace aplikace PowerPoint</vt:lpstr>
      <vt:lpstr>Prezentace aplikace PowerPoint</vt:lpstr>
      <vt:lpstr>Prezentace aplikace PowerPoint</vt:lpstr>
      <vt:lpstr>dead…or not?</vt:lpstr>
      <vt:lpstr>Prezentace aplikace PowerPoint</vt:lpstr>
      <vt:lpstr> Body Cooling – Algor Mortis</vt:lpstr>
      <vt:lpstr>Body Cooling</vt:lpstr>
      <vt:lpstr>Hypostasis</vt:lpstr>
      <vt:lpstr>Prezentace aplikace PowerPoint</vt:lpstr>
      <vt:lpstr>Hypostasis</vt:lpstr>
      <vt:lpstr>Prezentace aplikace PowerPoint</vt:lpstr>
      <vt:lpstr>Rigor mortis</vt:lpstr>
      <vt:lpstr>A rough estimation of the post-mortem interval in average condition (18°C):</vt:lpstr>
      <vt:lpstr>Prezentace aplikace PowerPoint</vt:lpstr>
      <vt:lpstr>Putrefaction (decomposition)</vt:lpstr>
      <vt:lpstr>Forensic Enthomology</vt:lpstr>
      <vt:lpstr>Decomposition in immersed bodies</vt:lpstr>
      <vt:lpstr>Decomposition in buried bodies</vt:lpstr>
      <vt:lpstr>Adipocere</vt:lpstr>
      <vt:lpstr>Mummification</vt:lpstr>
      <vt:lpstr>Damage caused by animals after death</vt:lpstr>
      <vt:lpstr>Prezentace aplikace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AFTER DEATH</dc:title>
  <dc:creator>Jaroslav Grus</dc:creator>
  <cp:lastModifiedBy>user</cp:lastModifiedBy>
  <cp:revision>77</cp:revision>
  <dcterms:created xsi:type="dcterms:W3CDTF">2012-01-02T19:16:34Z</dcterms:created>
  <dcterms:modified xsi:type="dcterms:W3CDTF">2017-02-28T14:08:54Z</dcterms:modified>
</cp:coreProperties>
</file>