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86" r:id="rId2"/>
    <p:sldId id="387" r:id="rId3"/>
    <p:sldId id="261" r:id="rId4"/>
    <p:sldId id="391" r:id="rId5"/>
    <p:sldId id="414" r:id="rId6"/>
    <p:sldId id="455" r:id="rId7"/>
    <p:sldId id="394" r:id="rId8"/>
    <p:sldId id="445" r:id="rId9"/>
    <p:sldId id="446" r:id="rId10"/>
    <p:sldId id="447" r:id="rId11"/>
    <p:sldId id="478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>
      <p:cViewPr>
        <p:scale>
          <a:sx n="100" d="100"/>
          <a:sy n="100" d="100"/>
        </p:scale>
        <p:origin x="-2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1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5CB96-632E-4D54-987A-42EA180BD5C5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E459D-2D44-42BC-8186-87DBB681AA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97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E459D-2D44-42BC-8186-87DBB681AA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30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E459D-2D44-42BC-8186-87DBB681AA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30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E459D-2D44-42BC-8186-87DBB681AA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30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E459D-2D44-42BC-8186-87DBB681AA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3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742B-66D5-4616-A20C-F85A3EC99EA6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CB1B6-A327-4B77-BFC2-5A26F0F583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D91B7-3404-4B67-B7FE-763D2EE13C1F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642B0-E428-456E-ACF7-FB5C2604AF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6B4C8-54DF-4710-A584-E3C1120D6F4E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DAC58-A8B8-4819-BFB3-BABF3BB216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3B190-92F9-4201-B0AA-AA175F379097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CAD92-92A6-43B1-8156-4C2F7AF101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9C5F-95B4-46CD-BAF8-A59433A58125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4920-62DD-49DD-8A1B-407E29AF0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7D2EC-7428-4844-9F7C-E9007DFDDE5C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1814A-286A-4FA5-A552-03C588C84B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63894-0D65-435E-A56B-FBCBCD16F2EA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5CDF3-D235-4C61-9C3A-95BE59B33D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C86FC-3675-43DF-9D3A-4FC71099B114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A217-135D-4099-B40B-5306168C4A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0AEF7-AD06-423B-8AD6-D321FA34AB74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0F9D-B1BA-4DA8-A1A3-4B6BA0EE94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C5B2A-FBC0-49FE-8877-035F34291A67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19FB-3BF0-419C-8065-59F8224446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D59E4-D3BD-408E-BF97-5F22C9635328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55C3B-EF0C-4D5A-891C-6A52BD3A0F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4210DD-A566-41B4-B4E7-D192810920FE}" type="datetimeFigureOut">
              <a:rPr lang="cs-CZ"/>
              <a:pPr>
                <a:defRPr/>
              </a:pPr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B1C3BC-8457-4198-ACD6-266945DC63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5400" b="1" dirty="0" smtClean="0">
                <a:solidFill>
                  <a:srgbClr val="F2F2F2"/>
                </a:solidFill>
              </a:rPr>
              <a:t>TRANSPORTATION INJURIES</a:t>
            </a:r>
            <a:endParaRPr lang="cs-CZ" sz="5400" dirty="0" smtClean="0"/>
          </a:p>
        </p:txBody>
      </p:sp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195736" y="1916832"/>
            <a:ext cx="424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dirty="0">
                <a:solidFill>
                  <a:schemeClr val="bg2"/>
                </a:solidFill>
              </a:rPr>
              <a:t>MUDr. Kateřina </a:t>
            </a:r>
            <a:r>
              <a:rPr lang="cs-CZ" sz="2000" dirty="0" smtClean="0">
                <a:solidFill>
                  <a:schemeClr val="bg2"/>
                </a:solidFill>
              </a:rPr>
              <a:t>Stoklásková</a:t>
            </a: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2988434"/>
            <a:ext cx="41044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pedestrians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bicycles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motorcycles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cars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light vans under 1.5 tons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trucks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buses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trains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airplanes</a:t>
            </a:r>
            <a:endParaRPr lang="cs-CZ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…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64088" y="3680931"/>
            <a:ext cx="25298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frontal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 (60-80 %)</a:t>
            </a:r>
          </a:p>
          <a:p>
            <a:pPr algn="ctr"/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rear</a:t>
            </a:r>
            <a:endParaRPr lang="cs-CZ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lateral</a:t>
            </a:r>
            <a:endParaRPr lang="cs-CZ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roll-overs</a:t>
            </a:r>
            <a:endParaRPr lang="cs-CZ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…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1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Seatbelts</a:t>
            </a:r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reduce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deaths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serious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by 20-25 %</a:t>
            </a:r>
          </a:p>
          <a:p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in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Czech Republic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compulsory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for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all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vehicle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occupants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usually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„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three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point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attachement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“- lap-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strap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shoulder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area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smtClean="0">
                <a:solidFill>
                  <a:schemeClr val="bg1">
                    <a:lumMod val="95000"/>
                  </a:schemeClr>
                </a:solidFill>
              </a:rPr>
              <a:t>500 cm</a:t>
            </a:r>
            <a:r>
              <a:rPr lang="cs-CZ" sz="1800" b="1" baseline="30000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they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decrease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force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applied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per unit area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during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deceleration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2232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2"/>
          <p:cNvSpPr txBox="1"/>
          <p:nvPr/>
        </p:nvSpPr>
        <p:spPr>
          <a:xfrm>
            <a:off x="9550" y="116632"/>
            <a:ext cx="5002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References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Knight´s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Forensic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</a:rPr>
              <a:t>Pathology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, 2004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64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transportation injuries are the 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most common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cause of death below the age of 50 years in developed 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countries</a:t>
            </a:r>
            <a:endParaRPr lang="cs-CZ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tissue injuries are caused by a change of rate of movement – </a:t>
            </a:r>
            <a:r>
              <a:rPr lang="en-US" sz="2000" b="1" u="sng" dirty="0">
                <a:solidFill>
                  <a:schemeClr val="bg1">
                    <a:lumMod val="95000"/>
                  </a:schemeClr>
                </a:solidFill>
              </a:rPr>
              <a:t>acceleration or deceleration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 (measured in ‘G forces’)</a:t>
            </a:r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13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cs-CZ" sz="2000" u="sng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u="sng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u="sng" dirty="0" err="1">
                <a:solidFill>
                  <a:schemeClr val="bg1">
                    <a:lumMod val="95000"/>
                  </a:schemeClr>
                </a:solidFill>
              </a:rPr>
              <a:t>pedestrians</a:t>
            </a:r>
            <a:endParaRPr lang="cs-CZ" sz="2000" u="sng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are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caused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by </a:t>
            </a:r>
            <a:r>
              <a:rPr lang="cs-CZ" sz="2000" b="1" dirty="0" err="1">
                <a:solidFill>
                  <a:schemeClr val="bg1">
                    <a:lumMod val="95000"/>
                  </a:schemeClr>
                </a:solidFill>
              </a:rPr>
              <a:t>acceleration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(as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opposed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vehicle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occupants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which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are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caused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by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deceleration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 lvl="0"/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2000" b="1" u="sng" dirty="0" err="1">
                <a:solidFill>
                  <a:schemeClr val="bg1">
                    <a:lumMod val="95000"/>
                  </a:schemeClr>
                </a:solidFill>
              </a:rPr>
              <a:t>primary</a:t>
            </a:r>
            <a:r>
              <a:rPr lang="cs-CZ" sz="2000" b="1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b="1" u="sng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are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caused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by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first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impact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vehicle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on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victim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usually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legs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hips</a:t>
            </a:r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2000" b="1" u="sng" dirty="0" err="1">
                <a:solidFill>
                  <a:schemeClr val="bg1">
                    <a:lumMod val="95000"/>
                  </a:schemeClr>
                </a:solidFill>
              </a:rPr>
              <a:t>secondary</a:t>
            </a:r>
            <a:r>
              <a:rPr lang="cs-CZ" sz="2000" b="1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b="1" u="sng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are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caused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by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subsequent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contact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ground</a:t>
            </a:r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pedestrians</a:t>
            </a:r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depending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on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profile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front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car,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struck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pedestrian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either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thrown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forwards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direction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travel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bonnet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-front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high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blunt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scooped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up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onto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bonnet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top, as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many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slope-fronted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modern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vehicles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err="1">
                <a:solidFill>
                  <a:srgbClr val="92D050"/>
                </a:solidFill>
              </a:rPr>
              <a:t>thrown</a:t>
            </a:r>
            <a:r>
              <a:rPr lang="cs-CZ" sz="1800" b="1" dirty="0">
                <a:solidFill>
                  <a:srgbClr val="92D050"/>
                </a:solidFill>
              </a:rPr>
              <a:t> forward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secondary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will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suffered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as a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result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striking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ground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body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can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>
                <a:solidFill>
                  <a:schemeClr val="bg1">
                    <a:lumMod val="95000"/>
                  </a:schemeClr>
                </a:solidFill>
              </a:rPr>
              <a:t>run </a:t>
            </a:r>
            <a:r>
              <a:rPr lang="cs-CZ" sz="1800" b="1" dirty="0" err="1">
                <a:solidFill>
                  <a:schemeClr val="bg1">
                    <a:lumMod val="95000"/>
                  </a:schemeClr>
                </a:solidFill>
              </a:rPr>
              <a:t>over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by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vehicle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impact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on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front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corner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car,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pedestrian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may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knocked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diagonally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out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path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car and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can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run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over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by a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different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vehicle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overtaking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another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lane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coming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opposite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direction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err="1">
                <a:solidFill>
                  <a:srgbClr val="92D050"/>
                </a:solidFill>
              </a:rPr>
              <a:t>scooped</a:t>
            </a:r>
            <a:r>
              <a:rPr lang="cs-CZ" sz="1800" b="1" dirty="0">
                <a:solidFill>
                  <a:srgbClr val="92D050"/>
                </a:solidFill>
              </a:rPr>
              <a:t> up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victim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will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land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on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either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bonnet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against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windscreen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corner-supporting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pillar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A-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frame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scooping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-up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can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occur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speeds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as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low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as </a:t>
            </a:r>
            <a:r>
              <a:rPr lang="cs-CZ" sz="1800" b="1" dirty="0">
                <a:solidFill>
                  <a:schemeClr val="bg1">
                    <a:lumMod val="95000"/>
                  </a:schemeClr>
                </a:solidFill>
              </a:rPr>
              <a:t>23 km/</a:t>
            </a:r>
            <a:r>
              <a:rPr lang="cs-CZ" sz="1800" b="1" dirty="0" err="1">
                <a:solidFill>
                  <a:schemeClr val="bg1">
                    <a:lumMod val="95000"/>
                  </a:schemeClr>
                </a:solidFill>
              </a:rPr>
              <a:t>hour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pedestrian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may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fall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err="1">
                <a:solidFill>
                  <a:schemeClr val="bg1">
                    <a:lumMod val="95000"/>
                  </a:schemeClr>
                </a:solidFill>
              </a:rPr>
              <a:t>sideways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when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speed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higher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may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thrown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err="1">
                <a:solidFill>
                  <a:schemeClr val="bg1">
                    <a:lumMod val="95000"/>
                  </a:schemeClr>
                </a:solidFill>
              </a:rPr>
              <a:t>over</a:t>
            </a:r>
            <a:r>
              <a:rPr lang="cs-CZ" sz="1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err="1">
                <a:solidFill>
                  <a:schemeClr val="bg1">
                    <a:lumMod val="95000"/>
                  </a:schemeClr>
                </a:solidFill>
              </a:rPr>
              <a:t>roof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driver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applies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brakes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violently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body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may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slide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>
                <a:solidFill>
                  <a:schemeClr val="bg1">
                    <a:lumMod val="95000"/>
                  </a:schemeClr>
                </a:solidFill>
              </a:rPr>
              <a:t>in front </a:t>
            </a:r>
            <a:r>
              <a:rPr lang="cs-CZ" sz="1800" b="1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b="1" dirty="0">
                <a:solidFill>
                  <a:schemeClr val="bg1">
                    <a:lumMod val="95000"/>
                  </a:schemeClr>
                </a:solidFill>
              </a:rPr>
              <a:t> car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in a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high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-speed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impact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over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>
                <a:solidFill>
                  <a:schemeClr val="bg1">
                    <a:lumMod val="95000"/>
                  </a:schemeClr>
                </a:solidFill>
              </a:rPr>
              <a:t>50 km/</a:t>
            </a:r>
            <a:r>
              <a:rPr lang="cs-CZ" sz="1800" b="1" dirty="0" err="1">
                <a:solidFill>
                  <a:schemeClr val="bg1">
                    <a:lumMod val="95000"/>
                  </a:schemeClr>
                </a:solidFill>
              </a:rPr>
              <a:t>hour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)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body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can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err="1">
                <a:solidFill>
                  <a:srgbClr val="92D050"/>
                </a:solidFill>
              </a:rPr>
              <a:t>flung</a:t>
            </a:r>
            <a:r>
              <a:rPr lang="cs-CZ" sz="1800" b="1" dirty="0">
                <a:solidFill>
                  <a:srgbClr val="92D050"/>
                </a:solidFill>
              </a:rPr>
              <a:t> </a:t>
            </a:r>
            <a:r>
              <a:rPr lang="cs-CZ" sz="1800" b="1" dirty="0" err="1">
                <a:solidFill>
                  <a:srgbClr val="92D050"/>
                </a:solidFill>
              </a:rPr>
              <a:t>high</a:t>
            </a:r>
            <a:r>
              <a:rPr lang="cs-CZ" sz="1800" b="1" dirty="0">
                <a:solidFill>
                  <a:srgbClr val="92D050"/>
                </a:solidFill>
              </a:rPr>
              <a:t> in </a:t>
            </a:r>
            <a:r>
              <a:rPr lang="cs-CZ" sz="1800" b="1" dirty="0" err="1">
                <a:solidFill>
                  <a:srgbClr val="92D050"/>
                </a:solidFill>
              </a:rPr>
              <a:t>the</a:t>
            </a:r>
            <a:r>
              <a:rPr lang="cs-CZ" sz="1800" b="1" dirty="0">
                <a:solidFill>
                  <a:srgbClr val="92D050"/>
                </a:solidFill>
              </a:rPr>
              <a:t> air</a:t>
            </a:r>
          </a:p>
          <a:p>
            <a:pPr lvl="0"/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3763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pedestrians</a:t>
            </a:r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child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victims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primary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contact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higher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up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their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body, so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tend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hit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forwards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rather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than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rotated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upwards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tend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projected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further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by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impact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may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hurled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air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lower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speeds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compared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adults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are more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prone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run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over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by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reversing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vehicles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larger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vehicles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(van, truck, bus)</a:t>
            </a: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initial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point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impact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higher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because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flat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profile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there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no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scooping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-up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effect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victim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usually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projected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forwards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984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cs-CZ" sz="2000" u="sng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u="sng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u="sng" dirty="0" err="1" smtClean="0">
                <a:solidFill>
                  <a:schemeClr val="bg1">
                    <a:lumMod val="95000"/>
                  </a:schemeClr>
                </a:solidFill>
              </a:rPr>
              <a:t>pedal</a:t>
            </a:r>
            <a:r>
              <a:rPr lang="cs-CZ" sz="2000" u="sng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u="sng" dirty="0" err="1" smtClean="0">
                <a:solidFill>
                  <a:schemeClr val="bg1">
                    <a:lumMod val="95000"/>
                  </a:schemeClr>
                </a:solidFill>
              </a:rPr>
              <a:t>cyclists</a:t>
            </a:r>
            <a:endParaRPr lang="cs-CZ" sz="2000" u="sng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less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severe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counterpart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motorcycle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lesions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, as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pedal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cycle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has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same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instability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but far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lower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speeds</a:t>
            </a:r>
            <a:endParaRPr lang="cs-CZ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from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u="sng" dirty="0" err="1" smtClean="0">
                <a:solidFill>
                  <a:schemeClr val="bg1">
                    <a:lumMod val="95000"/>
                  </a:schemeClr>
                </a:solidFill>
              </a:rPr>
              <a:t>primary</a:t>
            </a:r>
            <a:r>
              <a:rPr lang="cs-CZ" sz="2000" u="sng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u="sng" dirty="0" err="1" smtClean="0">
                <a:solidFill>
                  <a:schemeClr val="bg1">
                    <a:lumMod val="95000"/>
                  </a:schemeClr>
                </a:solidFill>
              </a:rPr>
              <a:t>impact</a:t>
            </a:r>
            <a:endParaRPr lang="cs-CZ" sz="2000" u="sng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2000" u="sng" dirty="0" err="1" smtClean="0">
                <a:solidFill>
                  <a:schemeClr val="bg1">
                    <a:lumMod val="95000"/>
                  </a:schemeClr>
                </a:solidFill>
              </a:rPr>
              <a:t>secondary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from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passive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falls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head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,…</a:t>
            </a:r>
          </a:p>
          <a:p>
            <a:pPr lvl="0"/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89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cs-CZ" sz="2000" u="sng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u="sng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u="sng" dirty="0" err="1">
                <a:solidFill>
                  <a:schemeClr val="bg1">
                    <a:lumMod val="95000"/>
                  </a:schemeClr>
                </a:solidFill>
              </a:rPr>
              <a:t>motorcyclists</a:t>
            </a:r>
            <a:endParaRPr lang="cs-CZ" sz="2000" u="sng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because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rider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inevitably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falls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ground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b="1" u="sng" dirty="0" err="1">
                <a:solidFill>
                  <a:schemeClr val="bg1">
                    <a:lumMod val="95000"/>
                  </a:schemeClr>
                </a:solidFill>
              </a:rPr>
              <a:t>head</a:t>
            </a:r>
            <a:r>
              <a:rPr lang="cs-CZ" sz="1800" b="1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u="sng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1800" b="1" u="sng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cause majority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deaths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crash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helmets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are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mandatory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Czech Republic, but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severity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impact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often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defeats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protective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effect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helmet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typical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skull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fractures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:</a:t>
            </a:r>
          </a:p>
          <a:p>
            <a:pPr lvl="1"/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temporal-parietal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hinge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fracture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motorcyclist´s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fracture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transverse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crack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across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floor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skull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crossing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petrous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base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behind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greater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wing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sphenoid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bones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through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pituitary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fossa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opposite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side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ring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fracture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around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foramen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magnum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in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posterior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fossa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caused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by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an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impact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on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crown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head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1800" i="1" dirty="0">
                <a:solidFill>
                  <a:schemeClr val="bg1">
                    <a:lumMod val="95000"/>
                  </a:schemeClr>
                </a:solidFill>
              </a:rPr>
              <a:t>‘</a:t>
            </a:r>
            <a:r>
              <a:rPr lang="cs-CZ" sz="1800" i="1" dirty="0" err="1">
                <a:solidFill>
                  <a:schemeClr val="bg1">
                    <a:lumMod val="95000"/>
                  </a:schemeClr>
                </a:solidFill>
              </a:rPr>
              <a:t>tail-gating</a:t>
            </a:r>
            <a:r>
              <a:rPr lang="cs-CZ" sz="1800" i="1" dirty="0">
                <a:solidFill>
                  <a:schemeClr val="bg1">
                    <a:lumMod val="95000"/>
                  </a:schemeClr>
                </a:solidFill>
              </a:rPr>
              <a:t>’ </a:t>
            </a:r>
            <a:r>
              <a:rPr lang="cs-CZ" sz="1800" i="1" dirty="0" err="1">
                <a:solidFill>
                  <a:schemeClr val="bg1">
                    <a:lumMod val="95000"/>
                  </a:schemeClr>
                </a:solidFill>
              </a:rPr>
              <a:t>accident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rider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drives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into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back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a truck so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that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machine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passes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underneath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, but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head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motorcyclist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impacts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upon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95000"/>
                  </a:schemeClr>
                </a:solidFill>
              </a:rPr>
              <a:t>tail-board</a:t>
            </a: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433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cs-CZ" sz="2000" u="sng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u="sng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u="sng" dirty="0" err="1" smtClean="0">
                <a:solidFill>
                  <a:schemeClr val="bg1">
                    <a:lumMod val="95000"/>
                  </a:schemeClr>
                </a:solidFill>
              </a:rPr>
              <a:t>vehicle</a:t>
            </a:r>
            <a:r>
              <a:rPr lang="cs-CZ" sz="2000" u="sng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u="sng" dirty="0" err="1" smtClean="0">
                <a:solidFill>
                  <a:schemeClr val="bg1">
                    <a:lumMod val="95000"/>
                  </a:schemeClr>
                </a:solidFill>
              </a:rPr>
              <a:t>occupants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unrestrained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driver</a:t>
            </a:r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636310" y="1421867"/>
            <a:ext cx="404279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b="1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b="1" dirty="0" smtClean="0">
                <a:solidFill>
                  <a:schemeClr val="bg1">
                    <a:lumMod val="95000"/>
                  </a:schemeClr>
                </a:solidFill>
              </a:rPr>
              <a:t> body </a:t>
            </a:r>
            <a:r>
              <a:rPr lang="cs-CZ" sz="1800" b="1" dirty="0" err="1" smtClean="0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cs-CZ" sz="18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err="1" smtClean="0">
                <a:solidFill>
                  <a:schemeClr val="bg1">
                    <a:lumMod val="95000"/>
                  </a:schemeClr>
                </a:solidFill>
              </a:rPr>
              <a:t>moving</a:t>
            </a:r>
            <a:r>
              <a:rPr lang="cs-CZ" sz="1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b="1" dirty="0" smtClean="0">
                <a:solidFill>
                  <a:schemeClr val="bg1">
                    <a:lumMod val="95000"/>
                  </a:schemeClr>
                </a:solidFill>
              </a:rPr>
              <a:t>forward and </a:t>
            </a:r>
            <a:r>
              <a:rPr lang="cs-CZ" sz="1800" b="1" dirty="0" err="1" smtClean="0">
                <a:solidFill>
                  <a:schemeClr val="bg1">
                    <a:lumMod val="95000"/>
                  </a:schemeClr>
                </a:solidFill>
              </a:rPr>
              <a:t>upwards</a:t>
            </a:r>
            <a:endParaRPr lang="cs-CZ" sz="18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18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head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strikes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upper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windscreen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rim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or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side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pillar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flexion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cervical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and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thoracic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spine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chest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and abdomen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colide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steering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whell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legs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strike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parcel-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shelf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area</a:t>
            </a:r>
          </a:p>
          <a:p>
            <a:pPr eaLnBrk="1" hangingPunct="1">
              <a:lnSpc>
                <a:spcPct val="90000"/>
              </a:lnSpc>
            </a:pP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any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protruding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parts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interior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can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cause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injuries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body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can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ejected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through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broken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windscreen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45" y="1427258"/>
            <a:ext cx="4238845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10154" y="5345092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in 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a </a:t>
            </a:r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rear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impact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the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head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is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moving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forward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and </a:t>
            </a:r>
            <a:r>
              <a:rPr lang="cs-CZ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than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backwards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– </a:t>
            </a:r>
            <a:r>
              <a:rPr lang="cs-CZ" b="1" dirty="0" err="1">
                <a:solidFill>
                  <a:srgbClr val="92D050"/>
                </a:solidFill>
                <a:latin typeface="+mn-lt"/>
              </a:rPr>
              <a:t>whiplash</a:t>
            </a:r>
            <a:r>
              <a:rPr lang="cs-CZ" b="1" dirty="0">
                <a:solidFill>
                  <a:srgbClr val="92D050"/>
                </a:solidFill>
                <a:latin typeface="+mn-lt"/>
              </a:rPr>
              <a:t> </a:t>
            </a:r>
            <a:r>
              <a:rPr lang="cs-CZ" b="1" dirty="0" err="1" smtClean="0">
                <a:solidFill>
                  <a:srgbClr val="92D050"/>
                </a:solidFill>
                <a:latin typeface="+mn-lt"/>
              </a:rPr>
              <a:t>injury</a:t>
            </a:r>
            <a:r>
              <a:rPr lang="cs-CZ" b="1" dirty="0" smtClean="0">
                <a:solidFill>
                  <a:srgbClr val="92D050"/>
                </a:solidFill>
                <a:latin typeface="+mn-lt"/>
              </a:rPr>
              <a:t> 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(</a:t>
            </a:r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hyperflexion-hyperextension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 </a:t>
            </a:r>
            <a:r>
              <a:rPr lang="cs-CZ" dirty="0" err="1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sequence</a:t>
            </a:r>
            <a:r>
              <a:rPr lang="cs-CZ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)</a:t>
            </a:r>
            <a:endParaRPr lang="cs-CZ" dirty="0">
              <a:solidFill>
                <a:schemeClr val="bg1">
                  <a:lumMod val="95000"/>
                </a:schemeClr>
              </a:solidFill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629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cs-CZ" sz="2000" dirty="0" err="1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dirty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vehicle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occupants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- front-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seat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passenger</a:t>
            </a:r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539552" y="1421867"/>
            <a:ext cx="8139550" cy="164709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no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steering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wheel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nothing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brace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against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reduce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collision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windscreen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does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not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pay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as much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attention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road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as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driver</a:t>
            </a:r>
          </a:p>
          <a:p>
            <a:pPr eaLnBrk="1" hangingPunct="1">
              <a:lnSpc>
                <a:spcPct val="90000"/>
              </a:lnSpc>
            </a:pPr>
            <a:endParaRPr lang="cs-CZ" sz="18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1800" dirty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539552" y="3429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Injuries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vehicle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occupants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-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rear-seat</a:t>
            </a:r>
            <a:r>
              <a:rPr lang="cs-CZ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2000" dirty="0" err="1" smtClean="0">
                <a:solidFill>
                  <a:schemeClr val="bg1">
                    <a:lumMod val="95000"/>
                  </a:schemeClr>
                </a:solidFill>
              </a:rPr>
              <a:t>occupants</a:t>
            </a:r>
            <a:endParaRPr lang="cs-CZ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584577" y="4603593"/>
            <a:ext cx="8139550" cy="164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unrestrained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occupants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are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projected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forward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towards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soft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back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surface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front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seats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may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cause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an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injury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to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other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occupants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or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be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ejected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from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the</a:t>
            </a:r>
            <a:r>
              <a:rPr lang="cs-CZ" sz="1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chemeClr val="bg1">
                    <a:lumMod val="95000"/>
                  </a:schemeClr>
                </a:solidFill>
              </a:rPr>
              <a:t>vehicle</a:t>
            </a: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18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sz="18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33614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</TotalTime>
  <Words>780</Words>
  <Application>Microsoft Office PowerPoint</Application>
  <PresentationFormat>Předvádění na obrazovce (4:3)</PresentationFormat>
  <Paragraphs>86</Paragraphs>
  <Slides>11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TRANSPORTATION INJURIES</vt:lpstr>
      <vt:lpstr>Prezentace aplikace PowerPoint</vt:lpstr>
      <vt:lpstr>Injuries to pedestrians</vt:lpstr>
      <vt:lpstr>Injuries to pedestrians</vt:lpstr>
      <vt:lpstr>Injuries to pedestrians</vt:lpstr>
      <vt:lpstr>Injuries to pedal cyclists</vt:lpstr>
      <vt:lpstr>Injuries to motorcyclists</vt:lpstr>
      <vt:lpstr>Injuries to vehicle occupants- unrestrained driver</vt:lpstr>
      <vt:lpstr>Injuries to vehicle occupants- front-seat passenger</vt:lpstr>
      <vt:lpstr>Seatbelts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AFTER DEATH</dc:title>
  <dc:creator>Jaroslav Grus</dc:creator>
  <cp:lastModifiedBy>user</cp:lastModifiedBy>
  <cp:revision>120</cp:revision>
  <dcterms:created xsi:type="dcterms:W3CDTF">2012-01-02T19:16:34Z</dcterms:created>
  <dcterms:modified xsi:type="dcterms:W3CDTF">2017-02-28T14:10:17Z</dcterms:modified>
</cp:coreProperties>
</file>