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18"/>
  </p:notesMasterIdLst>
  <p:handoutMasterIdLst>
    <p:handoutMasterId r:id="rId19"/>
  </p:handoutMasterIdLst>
  <p:sldIdLst>
    <p:sldId id="304" r:id="rId3"/>
    <p:sldId id="305" r:id="rId4"/>
    <p:sldId id="306" r:id="rId5"/>
    <p:sldId id="307" r:id="rId6"/>
    <p:sldId id="308" r:id="rId7"/>
    <p:sldId id="309" r:id="rId8"/>
    <p:sldId id="310" r:id="rId9"/>
    <p:sldId id="303" r:id="rId10"/>
    <p:sldId id="276" r:id="rId11"/>
    <p:sldId id="302" r:id="rId12"/>
    <p:sldId id="279" r:id="rId13"/>
    <p:sldId id="288" r:id="rId14"/>
    <p:sldId id="289" r:id="rId15"/>
    <p:sldId id="290" r:id="rId16"/>
    <p:sldId id="291" r:id="rId1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1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111" autoAdjust="0"/>
    <p:restoredTop sz="94434" autoAdjust="0"/>
  </p:normalViewPr>
  <p:slideViewPr>
    <p:cSldViewPr>
      <p:cViewPr>
        <p:scale>
          <a:sx n="59" d="100"/>
          <a:sy n="59" d="100"/>
        </p:scale>
        <p:origin x="-336" y="-252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-12768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2" d="100"/>
          <a:sy n="82" d="100"/>
        </p:scale>
        <p:origin x="141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cs-CZ" smtClean="0"/>
              <a:t>7.4.2016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cs-CZ" smtClean="0"/>
              <a:t>7.4.2016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 smtClean="0"/>
              <a:t>Kliknutím lze upravit styl předlohy.</a:t>
            </a:r>
            <a:endParaRPr lang="cs-CZ" noProof="0" dirty="0"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Volný tvar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58" name="Volný tvar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59" name="Volný tvar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0" name="Volný tvar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1" name="Volný tvar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2" name="Volný tvar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3" name="Volný tvar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4" name="Volný tvar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5" name="Volný tvar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6" name="Volný tvar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7" name="Volný tvar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8" name="Volný tvar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9" name="Volný tvar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0" name="Volný tvar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1" name="Volný tvar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2" name="Volný tvar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3" name="Volný tvar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4" name="Volný tvar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5" name="Volný tvar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6" name="Volný tvar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7" name="Volný tvar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8" name="Volný tvar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9" name="Volný tvar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0" name="Volný tvar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1" name="Volný tvar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2" name="Volný tvar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3" name="Volný tvar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4" name="Volný tvar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5" name="Volný tvar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6" name="Volný tvar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7" name="Volný tvar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8" name="Volný tvar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9" name="Volný tvar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0" name="Volný tvar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1" name="Volný tvar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2" name="Volný tvar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3" name="Volný tvar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4" name="Volný tvar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5" name="Volný tvar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6" name="Volný tvar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7" name="Volný tvar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8" name="Volný tvar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9" name="Volný tvar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0" name="Volný tvar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1" name="Volný tvar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2" name="Volný tvar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3" name="Volný tvar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4" name="Volný tvar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5" name="Volný tvar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6" name="Volný tvar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7" name="Volný tvar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8" name="Volný tvar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9" name="Volný tvar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0" name="Volný tvar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1" name="Volný tvar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2" name="Volný tvar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3" name="Volný tvar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4" name="Volný tvar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5" name="Volný tvar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6" name="Volný tvar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7" name="Volný tvar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8" name="Volný tvar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9" name="Volný tvar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0" name="Volný tvar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1" name="Volný tvar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2" name="Volný tvar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3" name="Volný tvar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4" name="Volný tvar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5" name="Volný tvar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6" name="Volný tvar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7" name="Volný tvar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8" name="Volný tvar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9" name="Volný tvar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0" name="Volný tvar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1" name="Volný tvar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2" name="Volný tvar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3" name="Volný tvar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4" name="Volný tvar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5" name="Volný tvar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6" name="Volný tvar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7" name="Volný tvar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8" name="Volný tvar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9" name="Volný tvar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0" name="Volný tvar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1" name="Volný tvar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2" name="Volný tvar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3" name="Volný tvar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4" name="Volný tvar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5" name="Volný tvar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6" name="Volný tvar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7" name="Volný tvar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8" name="Volný tvar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9" name="Volný tvar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0" name="Volný tvar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1" name="Volný tvar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2" name="Volný tvar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3" name="Volný tvar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4" name="Volný tvar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5" name="Volný tvar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6" name="Volný tvar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7" name="Volný tvar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8" name="Volný tvar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9" name="Volný tvar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0" name="Volný tvar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1" name="Volný tvar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2" name="Volný tvar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3" name="Volný tvar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4" name="Volný tvar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5" name="Volný tvar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6" name="Volný tvar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7" name="Volný tvar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8" name="Volný tvar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9" name="Volný tvar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0" name="Volný tvar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1" name="Volný tvar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2" name="Volný tvar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3" name="Volný tvar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4" name="Volný tvar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5" name="Volný tvar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6" name="Volný tvar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7" name="Volný tvar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8" name="Volný tvar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9" name="Volný tvar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Volný tvar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9" name="Volný tvar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0" name="Volný tvar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1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2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3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4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5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4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5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6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7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8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9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0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1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2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3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4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5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6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7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8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9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0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1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2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3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4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5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6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7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8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9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0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1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2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3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4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5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6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7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8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9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0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1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2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3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4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5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6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7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8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9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0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1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2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3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4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5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6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7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8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9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80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81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7.4.2016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Volný tva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9" name="Volný tva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0" name="Volný tva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1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2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3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4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5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4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5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6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7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8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9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0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1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2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3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4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5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6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7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8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39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0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1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2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3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4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5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6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7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8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49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0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1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2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3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4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5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6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7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8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59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0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1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2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3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4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5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6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7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8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69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0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1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2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3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4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5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6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7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8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79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80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81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7.4.2016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Volný tva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9" name="Volný tva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0" name="Volný tva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1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2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3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4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5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6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7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8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9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0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1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2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3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4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5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6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7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8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9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0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1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2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3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4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5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6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7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8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9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0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1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2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3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4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5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6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7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8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9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0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1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2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3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4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5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6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7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8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9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0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1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2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3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4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5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6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7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8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9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0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1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2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3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4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5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6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7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8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9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40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41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7.4.2016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Volný tvar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57" name="Volný tvar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58" name="Volný tvar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59" name="Volný tvar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0" name="Volný tvar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1" name="Volný tvar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2" name="Volný tvar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3" name="Volný tvar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4" name="Volný tvar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5" name="Volný tvar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6" name="Volný tvar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7" name="Volný tvar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8" name="Volný tvar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69" name="Volný tvar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0" name="Volný tvar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1" name="Volný tvar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2" name="Volný tvar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3" name="Volný tvar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4" name="Volný tvar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5" name="Volný tvar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6" name="Volný tvar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7" name="Volný tvar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8" name="Volný tvar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79" name="Volný tvar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0" name="Volný tvar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1" name="Volný tvar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2" name="Volný tvar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3" name="Volný tvar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4" name="Volný tvar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5" name="Volný tvar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6" name="Volný tvar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7" name="Volný tvar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8" name="Volný tvar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89" name="Volný tvar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0" name="Volný tvar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1" name="Volný tvar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2" name="Volný tvar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3" name="Volný tvar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4" name="Volný tvar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5" name="Volný tvar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6" name="Volný tvar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7" name="Volný tvar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8" name="Volný tvar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299" name="Volný tvar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0" name="Volný tvar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1" name="Volný tvar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2" name="Volný tvar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3" name="Volný tvar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4" name="Volný tvar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5" name="Volný tvar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6" name="Volný tvar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7" name="Volný tvar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8" name="Volný tvar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09" name="Volný tvar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0" name="Volný tvar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1" name="Volný tvar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2" name="Volný tvar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3" name="Volný tvar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4" name="Volný tvar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5" name="Volný tvar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6" name="Volný tvar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7" name="Volný tvar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8" name="Volný tvar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19" name="Volný tvar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0" name="Volný tvar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1" name="Volný tvar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2" name="Volný tvar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3" name="Volný tvar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4" name="Volný tvar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5" name="Volný tvar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6" name="Volný tvar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7" name="Volný tvar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8" name="Volný tvar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29" name="Volný tvar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0" name="Volný tvar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1" name="Volný tvar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2" name="Volný tvar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3" name="Volný tvar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4" name="Volný tvar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5" name="Volný tvar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6" name="Volný tvar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7" name="Volný tvar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8" name="Volný tvar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39" name="Volný tvar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0" name="Volný tvar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1" name="Volný tvar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2" name="Volný tvar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3" name="Volný tvar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4" name="Volný tvar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5" name="Volný tvar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6" name="Volný tvar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7" name="Volný tvar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8" name="Volný tvar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49" name="Volný tvar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0" name="Volný tvar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1" name="Volný tvar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2" name="Volný tvar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3" name="Volný tvar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4" name="Volný tvar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5" name="Volný tvar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6" name="Volný tvar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7" name="Volný tvar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8" name="Volný tvar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59" name="Volný tvar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0" name="Volný tvar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1" name="Volný tvar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2" name="Volný tvar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3" name="Volný tvar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4" name="Volný tvar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5" name="Volný tvar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6" name="Volný tvar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7" name="Volný tvar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8" name="Volný tvar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69" name="Volný tvar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0" name="Volný tvar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1" name="Volný tvar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2" name="Volný tvar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3" name="Volný tvar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4" name="Volný tvar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5" name="Volný tvar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6" name="Volný tvar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7" name="Volný tvar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  <p:sp>
          <p:nvSpPr>
            <p:cNvPr id="378" name="Volný tvar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7.4.2016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Volný tva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0" name="Volný tva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1" name="Volný tva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2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3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4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5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6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7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8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9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0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1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2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3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4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5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6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7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8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9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0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1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2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3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4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5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6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7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8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9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0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1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2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3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4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5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6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7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8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9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0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1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2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3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4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5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6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7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8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9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0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1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2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3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4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5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6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7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8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9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0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1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2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3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4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5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6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7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8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9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0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1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2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7.4.2016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Volný tvar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2" name="Volný tvar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3" name="Volný tvar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4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5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6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7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8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9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0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1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2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3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4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5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6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7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8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9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0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1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2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3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4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5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6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7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8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9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0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1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2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3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4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5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6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7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8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9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0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1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2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3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4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5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6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7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8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9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0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1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2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3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4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5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6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7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8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9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0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1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2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3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4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5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6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7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8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9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0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1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2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3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4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7.4.2016</a:t>
            </a:fld>
            <a:endParaRPr lang="cs-CZ" noProof="0" dirty="0"/>
          </a:p>
        </p:txBody>
      </p:sp>
      <p:sp>
        <p:nvSpPr>
          <p:cNvPr id="8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Volný tva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58" name="Volný tva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59" name="Volný tva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0" name="Volný tva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1" name="Volný tva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2" name="Volný tva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3" name="Volný tva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4" name="Volný tva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5" name="Volný tva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6" name="Volný tva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7" name="Volný tva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8" name="Volný tva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69" name="Volný tva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0" name="Volný tva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1" name="Volný tva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2" name="Volný tva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3" name="Volný tva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4" name="Volný tva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5" name="Volný tva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6" name="Volný tva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7" name="Volný tva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8" name="Volný tva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79" name="Volný tva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0" name="Volný tva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1" name="Volný tva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2" name="Volný tva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3" name="Volný tva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4" name="Volný tva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5" name="Volný tva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6" name="Volný tva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7" name="Volný tva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8" name="Volný tva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89" name="Volný tva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0" name="Volný tva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1" name="Volný tva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2" name="Volný tva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3" name="Volný tva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4" name="Volný tva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5" name="Volný tva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6" name="Volný tva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7" name="Volný tva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8" name="Volný tva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199" name="Volný tva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0" name="Volný tva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1" name="Volný tva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2" name="Volný tva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3" name="Volný tva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4" name="Volný tva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5" name="Volný tva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6" name="Volný tva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7" name="Volný tva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8" name="Volný tva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09" name="Volný tva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0" name="Volný tva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1" name="Volný tva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2" name="Volný tva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3" name="Volný tva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4" name="Volný tva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5" name="Volný tva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6" name="Volný tva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7" name="Volný tva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8" name="Volný tva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19" name="Volný tva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0" name="Volný tva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1" name="Volný tva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2" name="Volný tva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3" name="Volný tva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4" name="Volný tva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5" name="Volný tva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6" name="Volný tva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7" name="Volný tva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8" name="Volný tva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29" name="Volný tva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  <p:sp>
          <p:nvSpPr>
            <p:cNvPr id="230" name="Volný tva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noProof="0" dirty="0">
                <a:ln>
                  <a:noFill/>
                </a:ln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7.4.2016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7.4.2016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Skupina 5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Skupina 6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Volný tvar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Volný tvar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Volný tvar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Skupina 6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Volný tvar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Volný tvar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Volný tvar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Skupina 5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Skupina 5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Volný tvar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Volný tvar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Volný tvar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Skupina 5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Volný tvar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Volný tvar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Volný tvar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7.4.2016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Skupina 5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Skupina 6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Volný tvar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Volný tvar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Volný tvar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Skupina 6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Volný tvar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Volný tvar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Volný tvar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Skupina 5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Skupina 5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Volný tvar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Volný tvar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Volný tvar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Volný tva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Volný tva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Volný tva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Volný tva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Volný tva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Volný tva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Volný tva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Volný tva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Volný tva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Volný tva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Volný tva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Volný tva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Volný tva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Volný tva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Volný tva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Volný tva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Volný tva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Volný tva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Volný tva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Volný tva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Volný tva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Volný tva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Volný tva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Volný tva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Volný tva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Volný tva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Volný tva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Volný tva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Volný tva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Volný tva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Volný tva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Volný tva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Volný tva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Volný tva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Volný tva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Volný tva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Volný tva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Volný tva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Volný tva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Volný tva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Volný tva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Volný tva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Volný tva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Volný tva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Volný tva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Volný tva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Volný tva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Volný tva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Volný tva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Volný tva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Volný tva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Volný tva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Volný tva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Volný tva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Volný tva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Volný tva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Volný tva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Volný tva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Volný tva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Volný tva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Volný tva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Volný tva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Volný tva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Volný tva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Volný tva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Volný tva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Volný tva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Volný tva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Volný tva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Volný tva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Volný tva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Skupina 5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Volný tvar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Volný tvar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Volný tvar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Volný tvar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Volný tvar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Volný tvar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Volný tvar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Volný tvar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Volný tvar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Volný tvar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Volný tvar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Volný tvar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Volný tvar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Volný tvar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Volný tvar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Volný tvar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Volný tvar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Volný tvar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Volný tvar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Volný tvar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Volný tvar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Volný tvar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Volný tvar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Volný tvar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Volný tvar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Volný tvar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Volný tvar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Volný tvar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Volný tvar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Volný tvar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Volný tvar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Volný tvar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Volný tvar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Volný tvar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Volný tvar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Volný tvar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Volný tvar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Volný tvar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Volný tvar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Volný tvar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Volný tvar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Volný tvar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Volný tvar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Volný tvar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Volný tvar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Volný tvar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Volný tvar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Volný tvar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Volný tvar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Volný tvar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Volný tvar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Volný tvar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Volný tvar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Volný tvar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Volný tvar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Volný tvar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Volný tvar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Volný tvar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Volný tvar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Volný tvar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Volný tvar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Volný tvar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Volný tvar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Volný tvar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Volný tvar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Volný tvar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Volný tvar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Volný tvar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Volný tvar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Volný tvar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Volný tvar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Volný tvar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Volný tvar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Volný tvar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cs-CZ" noProof="0" smtClean="0"/>
              <a:t>7.4.2016</a:t>
            </a:fld>
            <a:endParaRPr lang="cs-CZ" noProof="0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noProof="0" dirty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 smtClean="0"/>
              <a:t>Kliknutím lze upravit styly předlohy textu.</a:t>
            </a:r>
          </a:p>
          <a:p>
            <a:pPr lvl="1"/>
            <a:r>
              <a:rPr lang="cs-CZ" noProof="0" dirty="0" smtClean="0"/>
              <a:t>Druhá úroveň</a:t>
            </a:r>
          </a:p>
          <a:p>
            <a:pPr lvl="2"/>
            <a:r>
              <a:rPr lang="cs-CZ" noProof="0" dirty="0" smtClean="0"/>
              <a:t>Třetí úroveň</a:t>
            </a:r>
          </a:p>
          <a:p>
            <a:pPr lvl="3"/>
            <a:r>
              <a:rPr lang="cs-CZ" noProof="0" dirty="0" smtClean="0"/>
              <a:t>Čtvrtá úroveň</a:t>
            </a:r>
          </a:p>
          <a:p>
            <a:pPr lvl="4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cs-CZ" noProof="0" smtClean="0"/>
              <a:pPr/>
              <a:t>7.4.2016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bycenter.com/2_live-birth-natural_3656508.bc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8vaLgiSWQg" TargetMode="External"/><Relationship Id="rId2" Type="http://schemas.openxmlformats.org/officeDocument/2006/relationships/hyperlink" Target="https://media.giphy.com/media/8KRV9m9MoV1VS/giphy.g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>Slovesný vid / verbal aspect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4000" cy="10668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cs-CZ" b="1" smtClean="0">
                <a:solidFill>
                  <a:srgbClr val="FFFFFF"/>
                </a:solidFill>
              </a:rPr>
              <a:t>Imperfective and perfective verbs</a:t>
            </a:r>
            <a:endParaRPr lang="cs-CZ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</a:pPr>
            <a:endParaRPr lang="cs-CZ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1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2"/>
          <p:cNvSpPr>
            <a:spLocks noGrp="1"/>
          </p:cNvSpPr>
          <p:nvPr>
            <p:ph type="title"/>
          </p:nvPr>
        </p:nvSpPr>
        <p:spPr>
          <a:xfrm>
            <a:off x="1522413" y="274638"/>
            <a:ext cx="10287000" cy="1020762"/>
          </a:xfrm>
        </p:spPr>
        <p:txBody>
          <a:bodyPr/>
          <a:lstStyle/>
          <a:p>
            <a:r>
              <a:rPr lang="cs-CZ" smtClean="0"/>
              <a:t>Understanding aspect</a:t>
            </a:r>
          </a:p>
        </p:txBody>
      </p:sp>
      <p:sp>
        <p:nvSpPr>
          <p:cNvPr id="30722" name="Zástupný symbol pro obsah 13"/>
          <p:cNvSpPr>
            <a:spLocks noGrp="1"/>
          </p:cNvSpPr>
          <p:nvPr>
            <p:ph idx="1"/>
          </p:nvPr>
        </p:nvSpPr>
        <p:spPr>
          <a:xfrm>
            <a:off x="1557338" y="1916113"/>
            <a:ext cx="9144000" cy="42672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cs-CZ" dirty="0" smtClean="0"/>
              <a:t>Porod, např. </a:t>
            </a:r>
            <a:r>
              <a:rPr lang="cs-CZ" dirty="0" smtClean="0">
                <a:hlinkClick r:id="rId2"/>
              </a:rPr>
              <a:t>zde</a:t>
            </a:r>
            <a:endParaRPr lang="cs-CZ" dirty="0" smtClean="0"/>
          </a:p>
          <a:p>
            <a:pPr marL="0" indent="0">
              <a:buFont typeface="Wingdings" pitchFamily="2" charset="2"/>
              <a:buNone/>
            </a:pPr>
            <a:r>
              <a:rPr lang="cs-CZ" dirty="0" smtClean="0"/>
              <a:t>Fáze: </a:t>
            </a:r>
            <a:r>
              <a:rPr lang="cs-CZ" i="1" dirty="0" smtClean="0"/>
              <a:t>žena rodí… rodí… rodí… — žena porodila dítě = dítě se narodilo</a:t>
            </a:r>
            <a:endParaRPr lang="cs-CZ" dirty="0" smtClean="0"/>
          </a:p>
          <a:p>
            <a:pPr marL="0" indent="0">
              <a:buFont typeface="Wingdings" pitchFamily="2" charset="2"/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240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286998" cy="1020762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3200" b="0" i="0" dirty="0" smtClean="0">
                <a:solidFill>
                  <a:schemeClr val="tx1"/>
                </a:solidFill>
                <a:latin typeface="Consolas"/>
                <a:ea typeface="+mj-ea"/>
                <a:cs typeface="+mj-cs"/>
              </a:rPr>
              <a:t>Slovesa pohybu</a:t>
            </a:r>
            <a:endParaRPr lang="cs-CZ" sz="3200" b="0" i="0" dirty="0">
              <a:solidFill>
                <a:schemeClr val="tx1"/>
              </a:solidFill>
              <a:latin typeface="Consolas"/>
              <a:ea typeface="+mj-ea"/>
              <a:cs typeface="+mj-cs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8640" indent="-27432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r>
              <a:rPr lang="cs-CZ" sz="2400" b="0" i="0" dirty="0" smtClean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Arnold jde. Arnold jde domů. Arnold jde z kopce.</a:t>
            </a:r>
          </a:p>
          <a:p>
            <a:pPr marL="548640" indent="-27432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r>
              <a:rPr lang="cs-CZ" dirty="0" smtClean="0">
                <a:latin typeface="Corbel"/>
              </a:rPr>
              <a:t>Arnold chodí. Arnold chodí </a:t>
            </a:r>
            <a:r>
              <a:rPr lang="cs-CZ" i="1" dirty="0" smtClean="0">
                <a:latin typeface="Corbel"/>
              </a:rPr>
              <a:t>každý den</a:t>
            </a:r>
            <a:r>
              <a:rPr lang="cs-CZ" dirty="0" smtClean="0">
                <a:latin typeface="Corbel"/>
              </a:rPr>
              <a:t>.</a:t>
            </a:r>
          </a:p>
          <a:p>
            <a:pPr marL="548640" indent="-27432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r>
              <a:rPr lang="cs-CZ" sz="2400" b="0" i="0" dirty="0" smtClean="0">
                <a:solidFill>
                  <a:schemeClr val="tx1"/>
                </a:solidFill>
                <a:latin typeface="Corbel"/>
                <a:ea typeface="+mn-ea"/>
                <a:cs typeface="+mn-cs"/>
              </a:rPr>
              <a:t>Arnold přišel do baru (Nebyl v baru, je v baru).</a:t>
            </a:r>
          </a:p>
          <a:p>
            <a:pPr marL="548640" indent="-27432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r>
              <a:rPr lang="cs-CZ" dirty="0" smtClean="0">
                <a:latin typeface="Corbel"/>
              </a:rPr>
              <a:t>Arnold přichází.</a:t>
            </a:r>
            <a:endParaRPr lang="cs-CZ" sz="24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50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Arnold jde</a:t>
            </a:r>
            <a:endParaRPr lang="cs-CZ" dirty="0"/>
          </a:p>
        </p:txBody>
      </p:sp>
      <p:pic>
        <p:nvPicPr>
          <p:cNvPr id="4" name="arnold_jd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8700" y="1905000"/>
            <a:ext cx="8135485" cy="4572638"/>
          </a:xfrm>
        </p:spPr>
      </p:pic>
    </p:spTree>
    <p:extLst>
      <p:ext uri="{BB962C8B-B14F-4D97-AF65-F5344CB8AC3E}">
        <p14:creationId xmlns:p14="http://schemas.microsoft.com/office/powerpoint/2010/main" val="198079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Arnold chodí</a:t>
            </a:r>
            <a:endParaRPr lang="cs-CZ" dirty="0"/>
          </a:p>
        </p:txBody>
      </p:sp>
      <p:pic>
        <p:nvPicPr>
          <p:cNvPr id="3" name="arnold_chod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972" y="1844824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Arnold přijde/přišel</a:t>
            </a:r>
            <a:endParaRPr lang="cs-CZ" dirty="0"/>
          </a:p>
        </p:txBody>
      </p:sp>
      <p:pic>
        <p:nvPicPr>
          <p:cNvPr id="3" name="arnold_pris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238" y="1844824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Arnold přichází</a:t>
            </a:r>
            <a:endParaRPr lang="cs-CZ" dirty="0"/>
          </a:p>
        </p:txBody>
      </p:sp>
      <p:pic>
        <p:nvPicPr>
          <p:cNvPr id="3" name="arnold_prichaz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980" y="1772816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2"/>
          <p:cNvSpPr>
            <a:spLocks noGrp="1"/>
          </p:cNvSpPr>
          <p:nvPr>
            <p:ph type="title"/>
          </p:nvPr>
        </p:nvSpPr>
        <p:spPr>
          <a:xfrm>
            <a:off x="1557338" y="260350"/>
            <a:ext cx="10287000" cy="1020763"/>
          </a:xfrm>
        </p:spPr>
        <p:txBody>
          <a:bodyPr/>
          <a:lstStyle/>
          <a:p>
            <a:r>
              <a:rPr lang="cs-CZ" smtClean="0"/>
              <a:t>Aspect: theory</a:t>
            </a:r>
          </a:p>
        </p:txBody>
      </p:sp>
      <p:sp>
        <p:nvSpPr>
          <p:cNvPr id="16386" name="Zástupný symbol pro obsah 13"/>
          <p:cNvSpPr>
            <a:spLocks noGrp="1"/>
          </p:cNvSpPr>
          <p:nvPr>
            <p:ph idx="1"/>
          </p:nvPr>
        </p:nvSpPr>
        <p:spPr>
          <a:xfrm>
            <a:off x="1522413" y="1905000"/>
            <a:ext cx="9540875" cy="4267200"/>
          </a:xfrm>
        </p:spPr>
        <p:txBody>
          <a:bodyPr/>
          <a:lstStyle/>
          <a:p>
            <a:pPr marL="547688"/>
            <a:r>
              <a:rPr lang="cs-CZ" smtClean="0"/>
              <a:t>In comparison with the well-developed system of tenses in English, Czech has only three  </a:t>
            </a:r>
            <a:br>
              <a:rPr lang="cs-CZ" smtClean="0"/>
            </a:br>
            <a:r>
              <a:rPr lang="cs-CZ" smtClean="0"/>
              <a:t>verb tenses: present tense, future tense and past tense.  </a:t>
            </a:r>
          </a:p>
          <a:p>
            <a:pPr marL="547688"/>
            <a:r>
              <a:rPr lang="cs-CZ" smtClean="0"/>
              <a:t>The Czech verb, however, has a specific grammatical category — the aspect. By means  of the aspect the same action can be expressed as completed (perfective) or simply in progress, continuous (imperfective).  </a:t>
            </a:r>
          </a:p>
          <a:p>
            <a:pPr marL="547688"/>
            <a:r>
              <a:rPr lang="cs-CZ" smtClean="0"/>
              <a:t>Most Czech verbs have both forms: imperfective and perfective.  </a:t>
            </a:r>
          </a:p>
        </p:txBody>
      </p:sp>
    </p:spTree>
    <p:extLst>
      <p:ext uri="{BB962C8B-B14F-4D97-AF65-F5344CB8AC3E}">
        <p14:creationId xmlns:p14="http://schemas.microsoft.com/office/powerpoint/2010/main" val="62781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12"/>
          <p:cNvSpPr>
            <a:spLocks noGrp="1"/>
          </p:cNvSpPr>
          <p:nvPr>
            <p:ph type="title" idx="4294967295"/>
          </p:nvPr>
        </p:nvSpPr>
        <p:spPr>
          <a:xfrm>
            <a:off x="1557338" y="260350"/>
            <a:ext cx="10287000" cy="1020763"/>
          </a:xfrm>
        </p:spPr>
        <p:txBody>
          <a:bodyPr/>
          <a:lstStyle/>
          <a:p>
            <a:r>
              <a:rPr lang="cs-CZ" smtClean="0"/>
              <a:t>Aspect: theory</a:t>
            </a:r>
          </a:p>
        </p:txBody>
      </p:sp>
      <p:sp>
        <p:nvSpPr>
          <p:cNvPr id="51203" name="Zástupný symbol pro obsah 13"/>
          <p:cNvSpPr>
            <a:spLocks noGrp="1"/>
          </p:cNvSpPr>
          <p:nvPr>
            <p:ph idx="4294967295"/>
          </p:nvPr>
        </p:nvSpPr>
        <p:spPr>
          <a:xfrm>
            <a:off x="1522413" y="1905000"/>
            <a:ext cx="9540875" cy="4267200"/>
          </a:xfrm>
        </p:spPr>
        <p:txBody>
          <a:bodyPr/>
          <a:lstStyle/>
          <a:p>
            <a:pPr marL="547688"/>
            <a:r>
              <a:rPr lang="cs-CZ" smtClean="0"/>
              <a:t>The Imperfective Aspect of Verbs expresses uncompleted actions, actions in progress and repeated  actions - it can be in the present, the past or the future tense.  </a:t>
            </a:r>
          </a:p>
          <a:p>
            <a:pPr marL="547688"/>
            <a:r>
              <a:rPr lang="cs-CZ" smtClean="0"/>
              <a:t>The Perfective Aspect of Verbs expresses the idea of completion — it can express the past or the  </a:t>
            </a:r>
            <a:br>
              <a:rPr lang="cs-CZ" smtClean="0"/>
            </a:br>
            <a:r>
              <a:rPr lang="cs-CZ" smtClean="0"/>
              <a:t>future — never the present.  </a:t>
            </a:r>
          </a:p>
        </p:txBody>
      </p:sp>
    </p:spTree>
    <p:extLst>
      <p:ext uri="{BB962C8B-B14F-4D97-AF65-F5344CB8AC3E}">
        <p14:creationId xmlns:p14="http://schemas.microsoft.com/office/powerpoint/2010/main" val="382592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2"/>
          <p:cNvSpPr>
            <a:spLocks noGrp="1"/>
          </p:cNvSpPr>
          <p:nvPr>
            <p:ph type="title"/>
          </p:nvPr>
        </p:nvSpPr>
        <p:spPr>
          <a:xfrm>
            <a:off x="1522413" y="274638"/>
            <a:ext cx="10287000" cy="1020762"/>
          </a:xfrm>
        </p:spPr>
        <p:txBody>
          <a:bodyPr/>
          <a:lstStyle/>
          <a:p>
            <a:r>
              <a:rPr lang="cs-CZ" smtClean="0"/>
              <a:t>Examples</a:t>
            </a:r>
          </a:p>
        </p:txBody>
      </p:sp>
      <p:sp>
        <p:nvSpPr>
          <p:cNvPr id="17410" name="Zástupný symbol pro obsah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psát (impf) — napsat (pf) (to write)  </a:t>
            </a:r>
          </a:p>
          <a:p>
            <a:r>
              <a:rPr lang="cs-CZ" smtClean="0"/>
              <a:t>platit (impf) — zaplatit (pf) (to pay)  </a:t>
            </a:r>
          </a:p>
          <a:p>
            <a:r>
              <a:rPr lang="cs-CZ" smtClean="0"/>
              <a:t>dívat se (impf) — podívat se (pf) (to look)  </a:t>
            </a:r>
          </a:p>
          <a:p>
            <a:r>
              <a:rPr lang="cs-CZ" smtClean="0"/>
              <a:t>kupovat (impf) — koupit (pf) (to buy) </a:t>
            </a:r>
          </a:p>
          <a:p>
            <a:r>
              <a:rPr lang="cs-CZ" smtClean="0"/>
              <a:t>brát (impf) — vzít (pf) (to take)</a:t>
            </a:r>
          </a:p>
        </p:txBody>
      </p:sp>
    </p:spTree>
    <p:extLst>
      <p:ext uri="{BB962C8B-B14F-4D97-AF65-F5344CB8AC3E}">
        <p14:creationId xmlns:p14="http://schemas.microsoft.com/office/powerpoint/2010/main" val="22123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2"/>
          <p:cNvSpPr>
            <a:spLocks noGrp="1"/>
          </p:cNvSpPr>
          <p:nvPr>
            <p:ph type="title"/>
          </p:nvPr>
        </p:nvSpPr>
        <p:spPr>
          <a:xfrm>
            <a:off x="1522413" y="274638"/>
            <a:ext cx="10287000" cy="1020762"/>
          </a:xfrm>
        </p:spPr>
        <p:txBody>
          <a:bodyPr/>
          <a:lstStyle/>
          <a:p>
            <a:r>
              <a:rPr lang="cs-CZ" smtClean="0"/>
              <a:t>Using imperfective verbs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cs-CZ" b="1" smtClean="0"/>
              <a:t>With temporal expressions</a:t>
            </a:r>
          </a:p>
          <a:p>
            <a:pPr marL="0" indent="0"/>
            <a:r>
              <a:rPr lang="cs-CZ" smtClean="0"/>
              <a:t> dlouho, jak dlouho, chvíli, nějakou dobu, celý (den, týden…), pořád, přitom, odkdy</a:t>
            </a:r>
          </a:p>
          <a:p>
            <a:pPr marL="0" indent="0"/>
            <a:endParaRPr lang="cs-CZ" smtClean="0"/>
          </a:p>
          <a:p>
            <a:pPr marL="0" indent="0">
              <a:buFont typeface="Wingdings" pitchFamily="2" charset="2"/>
              <a:buNone/>
            </a:pPr>
            <a:r>
              <a:rPr lang="cs-CZ" b="1" smtClean="0"/>
              <a:t>With verbs</a:t>
            </a:r>
          </a:p>
          <a:p>
            <a:pPr marL="0" indent="0"/>
            <a:r>
              <a:rPr lang="cs-CZ" smtClean="0"/>
              <a:t> začínat/začít, přestávat/přestat</a:t>
            </a:r>
          </a:p>
        </p:txBody>
      </p:sp>
    </p:spTree>
    <p:extLst>
      <p:ext uri="{BB962C8B-B14F-4D97-AF65-F5344CB8AC3E}">
        <p14:creationId xmlns:p14="http://schemas.microsoft.com/office/powerpoint/2010/main" val="17138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2"/>
          <p:cNvSpPr>
            <a:spLocks noGrp="1"/>
          </p:cNvSpPr>
          <p:nvPr>
            <p:ph type="title" idx="4294967295"/>
          </p:nvPr>
        </p:nvSpPr>
        <p:spPr>
          <a:xfrm>
            <a:off x="1522413" y="274638"/>
            <a:ext cx="10287000" cy="1020762"/>
          </a:xfrm>
        </p:spPr>
        <p:txBody>
          <a:bodyPr/>
          <a:lstStyle/>
          <a:p>
            <a:r>
              <a:rPr lang="cs-CZ" smtClean="0"/>
              <a:t>Using perfective verbs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buFont typeface="Wingdings" pitchFamily="2" charset="2"/>
              <a:buNone/>
            </a:pPr>
            <a:r>
              <a:rPr lang="cs-CZ" b="1" smtClean="0"/>
              <a:t>With temporal expressions</a:t>
            </a:r>
          </a:p>
          <a:p>
            <a:pPr marL="0" indent="0"/>
            <a:r>
              <a:rPr lang="cs-CZ" smtClean="0"/>
              <a:t> najednou, hned, za jak dlouho, na jak dlouho, dokdy, nakonec, konečně</a:t>
            </a:r>
          </a:p>
        </p:txBody>
      </p:sp>
    </p:spTree>
    <p:extLst>
      <p:ext uri="{BB962C8B-B14F-4D97-AF65-F5344CB8AC3E}">
        <p14:creationId xmlns:p14="http://schemas.microsoft.com/office/powerpoint/2010/main" val="316298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241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334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Nadpis 12"/>
          <p:cNvSpPr>
            <a:spLocks noGrp="1"/>
          </p:cNvSpPr>
          <p:nvPr>
            <p:ph type="title"/>
          </p:nvPr>
        </p:nvSpPr>
        <p:spPr>
          <a:xfrm>
            <a:off x="1557338" y="260350"/>
            <a:ext cx="10287000" cy="1020763"/>
          </a:xfrm>
        </p:spPr>
        <p:txBody>
          <a:bodyPr/>
          <a:lstStyle/>
          <a:p>
            <a:r>
              <a:rPr lang="cs-CZ" smtClean="0"/>
              <a:t>Visualize imperfective verbs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Consolas" pitchFamily="49" charset="0"/>
              <a:buAutoNum type="arabicPeriod"/>
            </a:pPr>
            <a:r>
              <a:rPr lang="cs-CZ" dirty="0" err="1" smtClean="0"/>
              <a:t>Ongoing</a:t>
            </a:r>
            <a:r>
              <a:rPr lang="cs-CZ" dirty="0" smtClean="0"/>
              <a:t> </a:t>
            </a:r>
            <a:r>
              <a:rPr lang="cs-CZ" dirty="0" err="1" smtClean="0"/>
              <a:t>actions</a:t>
            </a:r>
            <a:endParaRPr lang="cs-CZ" dirty="0" smtClean="0"/>
          </a:p>
          <a:p>
            <a:pPr marL="457200" indent="-457200">
              <a:buFont typeface="Consolas" pitchFamily="49" charset="0"/>
              <a:buAutoNum type="arabicPeriod"/>
            </a:pPr>
            <a:endParaRPr lang="cs-CZ" dirty="0" smtClean="0"/>
          </a:p>
          <a:p>
            <a:pPr marL="457200" indent="-457200">
              <a:buFont typeface="Consolas" pitchFamily="49" charset="0"/>
              <a:buAutoNum type="arabicPeriod"/>
            </a:pPr>
            <a:endParaRPr lang="cs-CZ" dirty="0" smtClean="0"/>
          </a:p>
          <a:p>
            <a:pPr marL="457200" indent="-457200">
              <a:buFont typeface="Consolas" pitchFamily="49" charset="0"/>
              <a:buAutoNum type="arabicPeriod"/>
            </a:pPr>
            <a:r>
              <a:rPr lang="cs-CZ" dirty="0" err="1" smtClean="0"/>
              <a:t>loop</a:t>
            </a:r>
            <a:r>
              <a:rPr lang="cs-CZ" dirty="0" smtClean="0"/>
              <a:t> (</a:t>
            </a:r>
            <a:r>
              <a:rPr lang="cs-CZ" dirty="0" err="1" smtClean="0"/>
              <a:t>gif</a:t>
            </a:r>
            <a:r>
              <a:rPr lang="cs-CZ" dirty="0" smtClean="0"/>
              <a:t>), např. zde (</a:t>
            </a:r>
            <a:r>
              <a:rPr lang="cs-CZ" dirty="0" smtClean="0">
                <a:hlinkClick r:id="rId2"/>
              </a:rPr>
              <a:t>Arnold posiluje</a:t>
            </a:r>
            <a:r>
              <a:rPr lang="cs-CZ" dirty="0" smtClean="0"/>
              <a:t>)</a:t>
            </a:r>
          </a:p>
          <a:p>
            <a:pPr marL="457200" indent="-457200">
              <a:buFont typeface="Consolas" pitchFamily="49" charset="0"/>
              <a:buAutoNum type="arabicPeriod"/>
            </a:pPr>
            <a:r>
              <a:rPr lang="cs-CZ" dirty="0" err="1" smtClean="0"/>
              <a:t>movie</a:t>
            </a:r>
            <a:r>
              <a:rPr lang="cs-CZ" dirty="0" smtClean="0"/>
              <a:t>, např. </a:t>
            </a:r>
            <a:r>
              <a:rPr lang="cs-CZ" dirty="0" err="1" smtClean="0">
                <a:hlinkClick r:id="rId3"/>
              </a:rPr>
              <a:t>Sleep</a:t>
            </a:r>
            <a:r>
              <a:rPr lang="cs-CZ" dirty="0" smtClean="0">
                <a:hlinkClick r:id="rId3"/>
              </a:rPr>
              <a:t> (2013)</a:t>
            </a:r>
            <a:endParaRPr lang="cs-CZ" dirty="0" smtClean="0"/>
          </a:p>
          <a:p>
            <a:pPr marL="457200" indent="-457200">
              <a:buFont typeface="Wingdings" pitchFamily="2" charset="2"/>
              <a:buNone/>
            </a:pPr>
            <a:endParaRPr lang="cs-CZ" dirty="0" smtClean="0"/>
          </a:p>
          <a:p>
            <a:pPr marL="457200" indent="-457200">
              <a:buFont typeface="Wingdings" pitchFamily="2" charset="2"/>
              <a:buNone/>
            </a:pPr>
            <a:r>
              <a:rPr lang="cs-CZ" dirty="0" smtClean="0"/>
              <a:t>​</a:t>
            </a:r>
          </a:p>
        </p:txBody>
      </p:sp>
      <p:pic>
        <p:nvPicPr>
          <p:cNvPr id="28675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2163" y="2492375"/>
            <a:ext cx="30003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922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286998" cy="102076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cs-CZ" dirty="0" err="1"/>
              <a:t>Visualize</a:t>
            </a:r>
            <a:r>
              <a:rPr lang="cs-CZ" dirty="0"/>
              <a:t> </a:t>
            </a:r>
            <a:r>
              <a:rPr lang="cs-CZ" dirty="0" err="1"/>
              <a:t>perfective</a:t>
            </a:r>
            <a:r>
              <a:rPr lang="cs-CZ" dirty="0"/>
              <a:t> </a:t>
            </a:r>
            <a:r>
              <a:rPr lang="cs-CZ" dirty="0" err="1"/>
              <a:t>verbs</a:t>
            </a:r>
            <a:endParaRPr lang="cs-CZ" sz="3200" b="0" i="0" dirty="0">
              <a:solidFill>
                <a:schemeClr val="tx1"/>
              </a:solidFill>
              <a:latin typeface="Consolas"/>
              <a:ea typeface="+mj-ea"/>
              <a:cs typeface="+mj-cs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Consolas" pitchFamily="49" charset="0"/>
              <a:buAutoNum type="arabicPeriod"/>
            </a:pPr>
            <a:r>
              <a:rPr lang="cs-CZ" dirty="0" err="1"/>
              <a:t>binary</a:t>
            </a:r>
            <a:r>
              <a:rPr lang="cs-CZ" dirty="0"/>
              <a:t> (0/1) &gt; </a:t>
            </a:r>
            <a:r>
              <a:rPr lang="cs-CZ" dirty="0" err="1"/>
              <a:t>change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err="1" smtClean="0"/>
              <a:t>arrow</a:t>
            </a:r>
            <a:endParaRPr lang="cs-CZ" dirty="0"/>
          </a:p>
          <a:p>
            <a:pPr marL="457200" indent="-457200">
              <a:buFont typeface="Consolas" pitchFamily="49" charset="0"/>
              <a:buAutoNum type="arabicPeriod"/>
            </a:pP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/>
              <a:t>pictures</a:t>
            </a:r>
            <a:r>
              <a:rPr lang="cs-CZ" dirty="0"/>
              <a:t> („</a:t>
            </a:r>
            <a:r>
              <a:rPr lang="cs-CZ" dirty="0" err="1"/>
              <a:t>find</a:t>
            </a:r>
            <a:r>
              <a:rPr lang="cs-CZ" dirty="0"/>
              <a:t> a </a:t>
            </a:r>
            <a:r>
              <a:rPr lang="cs-CZ" dirty="0" err="1"/>
              <a:t>difference</a:t>
            </a:r>
            <a:r>
              <a:rPr lang="cs-CZ" dirty="0"/>
              <a:t>“): Arnold nestojí × Arnold stojí = Arnold vstal</a:t>
            </a:r>
          </a:p>
          <a:p>
            <a:pPr marL="457200" indent="-457200">
              <a:buFont typeface="+mj-lt"/>
              <a:buAutoNum type="arabicPeriod"/>
            </a:pPr>
            <a:endParaRPr lang="cs-CZ" dirty="0"/>
          </a:p>
          <a:p>
            <a:pPr marL="457200" indent="-457200">
              <a:buFont typeface="+mj-lt"/>
              <a:buAutoNum type="arabicPeriod"/>
            </a:pPr>
            <a:endParaRPr lang="cs-CZ" dirty="0">
              <a:effectLst/>
            </a:endParaRPr>
          </a:p>
        </p:txBody>
      </p:sp>
      <p:sp>
        <p:nvSpPr>
          <p:cNvPr id="2" name="Šrafovaná šipka doprava 1"/>
          <p:cNvSpPr/>
          <p:nvPr/>
        </p:nvSpPr>
        <p:spPr>
          <a:xfrm>
            <a:off x="3286100" y="2420888"/>
            <a:ext cx="978408" cy="484632"/>
          </a:xfrm>
          <a:prstGeom prst="striped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4269281" y="2420888"/>
            <a:ext cx="0" cy="515888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79" y="3861048"/>
            <a:ext cx="3419377" cy="24649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36" y="3861048"/>
            <a:ext cx="2409054" cy="2396009"/>
          </a:xfrm>
          <a:prstGeom prst="rect">
            <a:avLst/>
          </a:prstGeom>
        </p:spPr>
      </p:pic>
      <p:pic>
        <p:nvPicPr>
          <p:cNvPr id="7" name="arnold_vst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38803" y="3861048"/>
            <a:ext cx="4170609" cy="23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CFAF12D-CFF3-425F-A902-4DFAACDEC9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v podobě školní tabule (širokoúhlá)</Template>
  <TotalTime>0</TotalTime>
  <Words>227</Words>
  <Application>Microsoft Office PowerPoint</Application>
  <PresentationFormat>Vlastní</PresentationFormat>
  <Paragraphs>48</Paragraphs>
  <Slides>15</Slides>
  <Notes>0</Notes>
  <HiddenSlides>0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Chalkboard_16x9</vt:lpstr>
      <vt:lpstr>Slovesný vid / verbal aspect</vt:lpstr>
      <vt:lpstr>Aspect: theory</vt:lpstr>
      <vt:lpstr>Aspect: theory</vt:lpstr>
      <vt:lpstr>Examples</vt:lpstr>
      <vt:lpstr>Using imperfective verbs</vt:lpstr>
      <vt:lpstr>Using perfective verbs</vt:lpstr>
      <vt:lpstr>Prezentace aplikace PowerPoint</vt:lpstr>
      <vt:lpstr>Visualize imperfective verbs</vt:lpstr>
      <vt:lpstr>Visualize perfective verbs</vt:lpstr>
      <vt:lpstr>Understanding aspect</vt:lpstr>
      <vt:lpstr>Slovesa pohybu</vt:lpstr>
      <vt:lpstr>Arnold jde</vt:lpstr>
      <vt:lpstr>Arnold chodí</vt:lpstr>
      <vt:lpstr>Arnold přijde/přišel</vt:lpstr>
      <vt:lpstr>Arnold přichází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2015-09-08T18:40:27Z</dcterms:created>
  <dcterms:modified xsi:type="dcterms:W3CDTF">2016-04-07T15:51:01Z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