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2" r:id="rId4"/>
    <p:sldId id="273" r:id="rId5"/>
    <p:sldId id="274" r:id="rId6"/>
    <p:sldId id="265" r:id="rId7"/>
    <p:sldId id="271" r:id="rId8"/>
    <p:sldId id="270" r:id="rId9"/>
    <p:sldId id="263" r:id="rId10"/>
    <p:sldId id="268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09" autoAdjust="0"/>
    <p:restoredTop sz="94434" autoAdjust="0"/>
  </p:normalViewPr>
  <p:slideViewPr>
    <p:cSldViewPr>
      <p:cViewPr varScale="1">
        <p:scale>
          <a:sx n="68" d="100"/>
          <a:sy n="68" d="100"/>
        </p:scale>
        <p:origin x="90" y="144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cs-CZ" smtClean="0"/>
              <a:t>13.4.2016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cs-CZ" smtClean="0"/>
              <a:t>13.4.2016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5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997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595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400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307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930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307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42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595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5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5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5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5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 smtClean="0">
                <a:latin typeface="Consolas"/>
              </a:rPr>
              <a:t>Dative in </a:t>
            </a:r>
            <a:r>
              <a:rPr lang="cs-CZ" dirty="0" err="1" smtClean="0">
                <a:latin typeface="Consolas"/>
              </a:rPr>
              <a:t>singular</a:t>
            </a:r>
            <a:endParaRPr lang="cs-CZ" sz="5400" b="0" i="0" dirty="0">
              <a:solidFill>
                <a:schemeClr val="tx1"/>
              </a:solidFill>
              <a:latin typeface="Consola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FORMS (</a:t>
            </a:r>
            <a:r>
              <a:rPr lang="cs-CZ" dirty="0" err="1" smtClean="0"/>
              <a:t>except</a:t>
            </a:r>
            <a:r>
              <a:rPr lang="cs-CZ" dirty="0" smtClean="0"/>
              <a:t> </a:t>
            </a:r>
            <a:r>
              <a:rPr lang="cs-CZ" dirty="0" err="1" smtClean="0"/>
              <a:t>masculines</a:t>
            </a:r>
            <a:r>
              <a:rPr lang="cs-CZ" dirty="0" smtClean="0"/>
              <a:t> </a:t>
            </a:r>
            <a:r>
              <a:rPr lang="cs-CZ" dirty="0" err="1" smtClean="0"/>
              <a:t>animates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81845" y="1905000"/>
            <a:ext cx="10729192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4800" dirty="0">
                <a:solidFill>
                  <a:srgbClr val="0070C0"/>
                </a:solidFill>
              </a:rPr>
              <a:t>+ U</a:t>
            </a:r>
            <a:r>
              <a:rPr lang="cs-CZ" sz="4800" dirty="0"/>
              <a:t>/</a:t>
            </a:r>
            <a:r>
              <a:rPr lang="cs-CZ" sz="4800" dirty="0">
                <a:solidFill>
                  <a:srgbClr val="00B050"/>
                </a:solidFill>
              </a:rPr>
              <a:t>U</a:t>
            </a:r>
            <a:r>
              <a:rPr lang="cs-CZ" dirty="0">
                <a:solidFill>
                  <a:srgbClr val="00B050"/>
                </a:solidFill>
              </a:rPr>
              <a:t>&lt;O</a:t>
            </a:r>
            <a:r>
              <a:rPr lang="cs-CZ" sz="4800" dirty="0"/>
              <a:t>			+ I				+E/Ě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Mi/N (r, k, h, ch, g)		</a:t>
            </a:r>
            <a:r>
              <a:rPr lang="cs-CZ" sz="2000" dirty="0">
                <a:solidFill>
                  <a:srgbClr val="0070C0"/>
                </a:solidFill>
              </a:rPr>
              <a:t>M</a:t>
            </a:r>
            <a:r>
              <a:rPr lang="cs-CZ" sz="2000" dirty="0"/>
              <a:t>/</a:t>
            </a:r>
            <a:r>
              <a:rPr lang="cs-CZ" sz="2000" dirty="0">
                <a:solidFill>
                  <a:srgbClr val="FF0000"/>
                </a:solidFill>
              </a:rPr>
              <a:t>F</a:t>
            </a:r>
            <a:r>
              <a:rPr lang="cs-CZ" sz="2000" dirty="0"/>
              <a:t>/</a:t>
            </a:r>
            <a:r>
              <a:rPr lang="cs-CZ" sz="2000" dirty="0">
                <a:solidFill>
                  <a:srgbClr val="00B050"/>
                </a:solidFill>
              </a:rPr>
              <a:t>N</a:t>
            </a:r>
            <a:r>
              <a:rPr lang="cs-CZ" sz="2000" dirty="0"/>
              <a:t> (ž, š, č, ř, ď, ť, ň, c + j)	F(</a:t>
            </a:r>
            <a:r>
              <a:rPr lang="cs-CZ" sz="2000" dirty="0">
                <a:solidFill>
                  <a:srgbClr val="FF0000"/>
                </a:solidFill>
              </a:rPr>
              <a:t>a</a:t>
            </a:r>
            <a:r>
              <a:rPr lang="cs-CZ" sz="2000" dirty="0"/>
              <a:t>)/N(</a:t>
            </a:r>
            <a:r>
              <a:rPr lang="cs-CZ" sz="2000" dirty="0">
                <a:solidFill>
                  <a:srgbClr val="00B050"/>
                </a:solidFill>
              </a:rPr>
              <a:t>o</a:t>
            </a:r>
            <a:r>
              <a:rPr lang="cs-CZ" sz="20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N </a:t>
            </a:r>
            <a:r>
              <a:rPr lang="cs-CZ" sz="2000" dirty="0" err="1"/>
              <a:t>international</a:t>
            </a:r>
            <a:r>
              <a:rPr lang="cs-CZ" sz="2000" dirty="0"/>
              <a:t>		</a:t>
            </a:r>
            <a:r>
              <a:rPr lang="cs-CZ" sz="2000" dirty="0" smtClean="0"/>
              <a:t>	F/N 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e</a:t>
            </a:r>
            <a:r>
              <a:rPr lang="cs-CZ" sz="20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 smtClean="0"/>
              <a:t>naproti </a:t>
            </a:r>
            <a:r>
              <a:rPr lang="cs-CZ" sz="2000" dirty="0"/>
              <a:t>bar</a:t>
            </a:r>
            <a:r>
              <a:rPr lang="cs-CZ" sz="2000" dirty="0">
                <a:solidFill>
                  <a:srgbClr val="0070C0"/>
                </a:solidFill>
              </a:rPr>
              <a:t>u</a:t>
            </a:r>
            <a:r>
              <a:rPr lang="cs-CZ" sz="2000" dirty="0"/>
              <a:t>, </a:t>
            </a:r>
            <a:r>
              <a:rPr lang="cs-CZ" sz="2000" dirty="0" smtClean="0"/>
              <a:t>k </a:t>
            </a:r>
            <a:r>
              <a:rPr lang="cs-CZ" sz="2000" dirty="0"/>
              <a:t>centr</a:t>
            </a:r>
            <a:r>
              <a:rPr lang="cs-CZ" sz="2000" dirty="0">
                <a:solidFill>
                  <a:srgbClr val="00B050"/>
                </a:solidFill>
              </a:rPr>
              <a:t>u		</a:t>
            </a:r>
            <a:r>
              <a:rPr lang="cs-CZ" sz="2000" dirty="0"/>
              <a:t>- </a:t>
            </a:r>
            <a:r>
              <a:rPr lang="cs-CZ" sz="2000" dirty="0" smtClean="0"/>
              <a:t>proti bolest</a:t>
            </a:r>
            <a:r>
              <a:rPr lang="cs-CZ" sz="2000" dirty="0" smtClean="0">
                <a:solidFill>
                  <a:srgbClr val="FF0000"/>
                </a:solidFill>
              </a:rPr>
              <a:t>i</a:t>
            </a:r>
            <a:r>
              <a:rPr lang="cs-CZ" sz="2000" dirty="0">
                <a:solidFill>
                  <a:srgbClr val="FF0000"/>
                </a:solidFill>
              </a:rPr>
              <a:t>			</a:t>
            </a:r>
            <a:r>
              <a:rPr lang="cs-CZ" sz="2000" dirty="0"/>
              <a:t>- </a:t>
            </a:r>
            <a:r>
              <a:rPr lang="cs-CZ" sz="2000" dirty="0" smtClean="0"/>
              <a:t>ke kamarád</a:t>
            </a:r>
            <a:r>
              <a:rPr lang="cs-CZ" sz="2000" dirty="0" smtClean="0">
                <a:solidFill>
                  <a:srgbClr val="FF0000"/>
                </a:solidFill>
              </a:rPr>
              <a:t>ce</a:t>
            </a:r>
            <a:r>
              <a:rPr lang="cs-CZ" sz="2000" dirty="0" smtClean="0">
                <a:solidFill>
                  <a:srgbClr val="FFFFFF"/>
                </a:solidFill>
              </a:rPr>
              <a:t> </a:t>
            </a:r>
            <a:r>
              <a:rPr lang="cs-CZ" sz="2000" dirty="0"/>
              <a:t>&lt; </a:t>
            </a:r>
            <a:r>
              <a:rPr lang="cs-CZ" sz="2000" dirty="0" smtClean="0"/>
              <a:t>kamarád</a:t>
            </a:r>
            <a:r>
              <a:rPr lang="cs-CZ" sz="2000" dirty="0" smtClean="0">
                <a:solidFill>
                  <a:srgbClr val="FF0000"/>
                </a:solidFill>
              </a:rPr>
              <a:t>ka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cs-CZ" sz="2000" dirty="0" smtClean="0"/>
              <a:t>kvůli alkohol</a:t>
            </a:r>
            <a:r>
              <a:rPr lang="cs-CZ" sz="2000" dirty="0" smtClean="0">
                <a:solidFill>
                  <a:srgbClr val="0070C0"/>
                </a:solidFill>
              </a:rPr>
              <a:t>u	</a:t>
            </a:r>
            <a:r>
              <a:rPr lang="cs-CZ" sz="2000" dirty="0">
                <a:solidFill>
                  <a:srgbClr val="00B050"/>
                </a:solidFill>
              </a:rPr>
              <a:t>		</a:t>
            </a:r>
            <a:r>
              <a:rPr lang="cs-CZ" sz="2000" dirty="0"/>
              <a:t>- </a:t>
            </a:r>
            <a:r>
              <a:rPr lang="cs-CZ" sz="2000" dirty="0" smtClean="0"/>
              <a:t>kvůli prác</a:t>
            </a:r>
            <a:r>
              <a:rPr lang="cs-CZ" sz="2000" dirty="0" smtClean="0">
                <a:solidFill>
                  <a:srgbClr val="FF0000"/>
                </a:solidFill>
              </a:rPr>
              <a:t>i</a:t>
            </a:r>
            <a:r>
              <a:rPr lang="cs-CZ" sz="2000" dirty="0">
                <a:solidFill>
                  <a:srgbClr val="FF0000"/>
                </a:solidFill>
              </a:rPr>
              <a:t>			</a:t>
            </a:r>
            <a:r>
              <a:rPr lang="cs-CZ" sz="2000" dirty="0"/>
              <a:t>- </a:t>
            </a:r>
            <a:r>
              <a:rPr lang="cs-CZ" sz="2000" dirty="0" smtClean="0"/>
              <a:t>k doktor</a:t>
            </a:r>
            <a:r>
              <a:rPr lang="cs-CZ" sz="2000" dirty="0" smtClean="0">
                <a:solidFill>
                  <a:srgbClr val="FF0000"/>
                </a:solidFill>
              </a:rPr>
              <a:t>ce</a:t>
            </a:r>
            <a:r>
              <a:rPr lang="cs-CZ" sz="2000" dirty="0" smtClean="0"/>
              <a:t> </a:t>
            </a:r>
            <a:r>
              <a:rPr lang="cs-CZ" sz="2000" dirty="0"/>
              <a:t>&lt; </a:t>
            </a:r>
            <a:r>
              <a:rPr lang="cs-CZ" sz="2000" dirty="0" smtClean="0"/>
              <a:t>doktor</a:t>
            </a:r>
            <a:r>
              <a:rPr lang="cs-CZ" sz="2000" dirty="0" smtClean="0">
                <a:solidFill>
                  <a:srgbClr val="FF0000"/>
                </a:solidFill>
              </a:rPr>
              <a:t>ka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cs-CZ" sz="2000" dirty="0" smtClean="0"/>
              <a:t>díky doping</a:t>
            </a:r>
            <a:r>
              <a:rPr lang="cs-CZ" sz="2000" dirty="0" smtClean="0">
                <a:solidFill>
                  <a:srgbClr val="0070C0"/>
                </a:solidFill>
              </a:rPr>
              <a:t>u</a:t>
            </a:r>
            <a:r>
              <a:rPr lang="cs-CZ" sz="2000" dirty="0">
                <a:solidFill>
                  <a:srgbClr val="0070C0"/>
                </a:solidFill>
              </a:rPr>
              <a:t>			</a:t>
            </a:r>
            <a:r>
              <a:rPr lang="cs-CZ" sz="2000" dirty="0" smtClean="0"/>
              <a:t>- k Alic</a:t>
            </a:r>
            <a:r>
              <a:rPr lang="cs-CZ" sz="2000" dirty="0" smtClean="0">
                <a:solidFill>
                  <a:srgbClr val="FF0000"/>
                </a:solidFill>
              </a:rPr>
              <a:t>i</a:t>
            </a:r>
            <a:r>
              <a:rPr lang="cs-CZ" sz="2000" dirty="0" smtClean="0"/>
              <a:t>				- k sest</a:t>
            </a:r>
            <a:r>
              <a:rPr lang="cs-CZ" sz="2000" dirty="0" smtClean="0">
                <a:solidFill>
                  <a:srgbClr val="FF0000"/>
                </a:solidFill>
              </a:rPr>
              <a:t>ře</a:t>
            </a:r>
            <a:r>
              <a:rPr lang="cs-CZ" sz="2000" dirty="0" smtClean="0">
                <a:solidFill>
                  <a:srgbClr val="FFFFFF"/>
                </a:solidFill>
              </a:rPr>
              <a:t> </a:t>
            </a:r>
            <a:r>
              <a:rPr lang="cs-CZ" sz="2000" dirty="0"/>
              <a:t>&lt; </a:t>
            </a:r>
            <a:r>
              <a:rPr lang="cs-CZ" sz="2000" dirty="0" smtClean="0"/>
              <a:t>sest</a:t>
            </a:r>
            <a:r>
              <a:rPr lang="cs-CZ" sz="2000" dirty="0" smtClean="0">
                <a:solidFill>
                  <a:srgbClr val="FF0000"/>
                </a:solidFill>
              </a:rPr>
              <a:t>ra</a:t>
            </a:r>
            <a:endParaRPr lang="cs-CZ" sz="2000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	</a:t>
            </a:r>
            <a:r>
              <a:rPr lang="cs-CZ" sz="2000" dirty="0">
                <a:solidFill>
                  <a:srgbClr val="00B050"/>
                </a:solidFill>
              </a:rPr>
              <a:t>			</a:t>
            </a:r>
            <a:r>
              <a:rPr lang="cs-CZ" sz="2000" dirty="0">
                <a:solidFill>
                  <a:srgbClr val="FF0000"/>
                </a:solidFill>
              </a:rPr>
              <a:t>			</a:t>
            </a:r>
            <a:r>
              <a:rPr lang="cs-CZ" sz="2000" dirty="0" smtClean="0">
                <a:solidFill>
                  <a:srgbClr val="FF0000"/>
                </a:solidFill>
              </a:rPr>
              <a:t>	</a:t>
            </a:r>
            <a:r>
              <a:rPr lang="cs-CZ" sz="2000" dirty="0" smtClean="0"/>
              <a:t>- naproti </a:t>
            </a:r>
            <a:r>
              <a:rPr lang="cs-CZ" sz="2000" dirty="0"/>
              <a:t>kavárn</a:t>
            </a:r>
            <a:r>
              <a:rPr lang="cs-CZ" sz="2000" dirty="0">
                <a:solidFill>
                  <a:srgbClr val="FF0000"/>
                </a:solidFill>
              </a:rPr>
              <a:t>ě</a:t>
            </a:r>
            <a:r>
              <a:rPr lang="cs-CZ" sz="2000" dirty="0"/>
              <a:t> &lt; kavárn</a:t>
            </a:r>
            <a:r>
              <a:rPr lang="cs-CZ" sz="2000" dirty="0">
                <a:solidFill>
                  <a:srgbClr val="FF0000"/>
                </a:solidFill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				</a:t>
            </a:r>
            <a:r>
              <a:rPr lang="cs-CZ" sz="2000" dirty="0">
                <a:solidFill>
                  <a:srgbClr val="FF0000"/>
                </a:solidFill>
              </a:rPr>
              <a:t>			</a:t>
            </a:r>
            <a:r>
              <a:rPr lang="cs-CZ" sz="2000" dirty="0" smtClean="0">
                <a:solidFill>
                  <a:srgbClr val="FF0000"/>
                </a:solidFill>
              </a:rPr>
              <a:t>	</a:t>
            </a:r>
            <a:r>
              <a:rPr lang="cs-CZ" sz="2000" dirty="0" smtClean="0"/>
              <a:t>- naproti </a:t>
            </a:r>
            <a:r>
              <a:rPr lang="cs-CZ" sz="2000" dirty="0"/>
              <a:t>hospod</a:t>
            </a:r>
            <a:r>
              <a:rPr lang="cs-CZ" sz="2000" dirty="0">
                <a:solidFill>
                  <a:srgbClr val="FF0000"/>
                </a:solidFill>
              </a:rPr>
              <a:t>ě</a:t>
            </a:r>
            <a:r>
              <a:rPr lang="cs-CZ" sz="2000" dirty="0"/>
              <a:t> &lt; hospod</a:t>
            </a:r>
            <a:r>
              <a:rPr lang="cs-CZ" sz="2000" dirty="0">
                <a:solidFill>
                  <a:srgbClr val="FF0000"/>
                </a:solidFill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								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66390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FORMS  </a:t>
            </a:r>
            <a:r>
              <a:rPr lang="cs-CZ" dirty="0" err="1"/>
              <a:t>masculines</a:t>
            </a:r>
            <a:r>
              <a:rPr lang="cs-CZ" dirty="0"/>
              <a:t> </a:t>
            </a:r>
            <a:r>
              <a:rPr lang="cs-CZ" dirty="0" err="1"/>
              <a:t>animates</a:t>
            </a:r>
            <a:r>
              <a:rPr lang="cs-CZ" dirty="0"/>
              <a:t>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81845" y="1905000"/>
            <a:ext cx="10729192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4800" dirty="0">
                <a:solidFill>
                  <a:srgbClr val="0070C0"/>
                </a:solidFill>
              </a:rPr>
              <a:t>+ </a:t>
            </a:r>
            <a:r>
              <a:rPr lang="cs-CZ" sz="4800" dirty="0">
                <a:solidFill>
                  <a:srgbClr val="00B050"/>
                </a:solidFill>
              </a:rPr>
              <a:t>U</a:t>
            </a:r>
            <a:r>
              <a:rPr lang="cs-CZ" sz="4800" dirty="0">
                <a:solidFill>
                  <a:srgbClr val="0070C0"/>
                </a:solidFill>
              </a:rPr>
              <a:t>/OVI			</a:t>
            </a:r>
            <a:r>
              <a:rPr lang="cs-CZ" sz="4800" dirty="0">
                <a:solidFill>
                  <a:srgbClr val="0070C0"/>
                </a:solidFill>
                <a:latin typeface="Corbel" charset="0"/>
              </a:rPr>
              <a:t>+ </a:t>
            </a:r>
            <a:r>
              <a:rPr lang="cs-CZ" sz="4800" dirty="0">
                <a:solidFill>
                  <a:srgbClr val="00B050"/>
                </a:solidFill>
                <a:latin typeface="Corbel" charset="0"/>
              </a:rPr>
              <a:t>I</a:t>
            </a:r>
            <a:r>
              <a:rPr lang="cs-CZ" sz="4800" dirty="0">
                <a:solidFill>
                  <a:srgbClr val="0070C0"/>
                </a:solidFill>
                <a:latin typeface="Corbel" charset="0"/>
              </a:rPr>
              <a:t>/OVI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MN (r, k, h, ch, g, d, t, n)		</a:t>
            </a:r>
            <a:r>
              <a:rPr lang="cs-CZ" sz="2000" dirty="0" smtClean="0"/>
              <a:t>	</a:t>
            </a:r>
            <a:r>
              <a:rPr lang="cs-CZ" sz="2000" dirty="0" smtClean="0">
                <a:solidFill>
                  <a:srgbClr val="0070C0"/>
                </a:solidFill>
              </a:rPr>
              <a:t>M</a:t>
            </a:r>
            <a:r>
              <a:rPr lang="cs-CZ" sz="2000" dirty="0" smtClean="0"/>
              <a:t> </a:t>
            </a:r>
            <a:r>
              <a:rPr lang="cs-CZ" sz="2000" dirty="0"/>
              <a:t>(ž, š, č, ř, ď, ť, ň, c + j)	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Jdu Martin</a:t>
            </a:r>
            <a:r>
              <a:rPr lang="cs-CZ" sz="2000" dirty="0" smtClean="0">
                <a:solidFill>
                  <a:srgbClr val="0070C0"/>
                </a:solidFill>
              </a:rPr>
              <a:t>ovi</a:t>
            </a:r>
            <a:r>
              <a:rPr lang="cs-CZ" sz="2000" dirty="0"/>
              <a:t>. </a:t>
            </a:r>
            <a:r>
              <a:rPr lang="cs-CZ" sz="2000" dirty="0" smtClean="0"/>
              <a:t>Jdu k Lukáš</a:t>
            </a:r>
            <a:r>
              <a:rPr lang="cs-CZ" sz="2000" dirty="0" smtClean="0">
                <a:solidFill>
                  <a:srgbClr val="0070C0"/>
                </a:solidFill>
              </a:rPr>
              <a:t>ovi</a:t>
            </a:r>
            <a:r>
              <a:rPr lang="cs-CZ" sz="2000" dirty="0"/>
              <a:t>. </a:t>
            </a:r>
            <a:r>
              <a:rPr lang="cs-CZ" sz="2000" dirty="0" smtClean="0"/>
              <a:t>Jdu k Novák</a:t>
            </a:r>
            <a:r>
              <a:rPr lang="cs-CZ" sz="2000" dirty="0" smtClean="0">
                <a:solidFill>
                  <a:srgbClr val="0070C0"/>
                </a:solidFill>
              </a:rPr>
              <a:t>ovi</a:t>
            </a:r>
            <a:r>
              <a:rPr lang="cs-CZ" sz="20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Jdu k Martin</a:t>
            </a:r>
            <a:r>
              <a:rPr lang="cs-CZ" sz="2000" dirty="0" smtClean="0">
                <a:solidFill>
                  <a:srgbClr val="00B050"/>
                </a:solidFill>
              </a:rPr>
              <a:t>u</a:t>
            </a:r>
            <a:r>
              <a:rPr lang="cs-CZ" sz="2000" dirty="0" smtClean="0"/>
              <a:t> </a:t>
            </a:r>
            <a:r>
              <a:rPr lang="cs-CZ" sz="2000" dirty="0"/>
              <a:t>Punčochář</a:t>
            </a:r>
            <a:r>
              <a:rPr lang="cs-CZ" sz="2000" dirty="0">
                <a:solidFill>
                  <a:srgbClr val="0070C0"/>
                </a:solidFill>
              </a:rPr>
              <a:t>ovi</a:t>
            </a:r>
            <a:r>
              <a:rPr lang="cs-CZ" sz="2000" dirty="0"/>
              <a:t>. </a:t>
            </a:r>
            <a:r>
              <a:rPr lang="cs-CZ" sz="2000" dirty="0" smtClean="0"/>
              <a:t>Jdu k Lukáš</a:t>
            </a:r>
            <a:r>
              <a:rPr lang="cs-CZ" sz="2000" dirty="0" smtClean="0">
                <a:solidFill>
                  <a:srgbClr val="00B050"/>
                </a:solidFill>
              </a:rPr>
              <a:t>i</a:t>
            </a:r>
            <a:r>
              <a:rPr lang="cs-CZ" sz="2000" dirty="0" smtClean="0"/>
              <a:t> </a:t>
            </a:r>
            <a:r>
              <a:rPr lang="cs-CZ" sz="2000" dirty="0"/>
              <a:t>Novák</a:t>
            </a:r>
            <a:r>
              <a:rPr lang="cs-CZ" sz="2000" dirty="0">
                <a:solidFill>
                  <a:srgbClr val="0070C0"/>
                </a:solidFill>
              </a:rPr>
              <a:t>ovi</a:t>
            </a:r>
            <a:r>
              <a:rPr lang="cs-CZ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Jdu k profesor</a:t>
            </a:r>
            <a:r>
              <a:rPr lang="cs-CZ" sz="2000" dirty="0" smtClean="0">
                <a:solidFill>
                  <a:srgbClr val="00B050"/>
                </a:solidFill>
              </a:rPr>
              <a:t>u </a:t>
            </a:r>
            <a:r>
              <a:rPr lang="cs-CZ" sz="2000" dirty="0" smtClean="0"/>
              <a:t>Novák</a:t>
            </a:r>
            <a:r>
              <a:rPr lang="cs-CZ" sz="2000" dirty="0" smtClean="0">
                <a:solidFill>
                  <a:srgbClr val="0070C0"/>
                </a:solidFill>
              </a:rPr>
              <a:t>ovi</a:t>
            </a:r>
            <a:r>
              <a:rPr lang="cs-CZ" sz="2000" dirty="0" smtClean="0"/>
              <a:t>. Jdu k profesor</a:t>
            </a:r>
            <a:r>
              <a:rPr lang="cs-CZ" sz="2000" dirty="0" smtClean="0">
                <a:solidFill>
                  <a:srgbClr val="00B050"/>
                </a:solidFill>
              </a:rPr>
              <a:t>u</a:t>
            </a:r>
            <a:r>
              <a:rPr lang="cs-CZ" sz="2000" dirty="0" smtClean="0"/>
              <a:t> Sedlák</a:t>
            </a:r>
            <a:r>
              <a:rPr lang="cs-CZ" sz="2000" dirty="0" smtClean="0">
                <a:solidFill>
                  <a:srgbClr val="0070C0"/>
                </a:solidFill>
              </a:rPr>
              <a:t>ovi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3156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FORMS (</a:t>
            </a:r>
            <a:r>
              <a:rPr lang="cs-CZ" dirty="0" err="1"/>
              <a:t>adjectives</a:t>
            </a:r>
            <a:r>
              <a:rPr lang="cs-CZ" dirty="0"/>
              <a:t>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81845" y="1905000"/>
            <a:ext cx="10729192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4800" dirty="0" smtClean="0">
                <a:solidFill>
                  <a:srgbClr val="0070C0"/>
                </a:solidFill>
              </a:rPr>
              <a:t>ÉMU/</a:t>
            </a:r>
            <a:r>
              <a:rPr lang="cs-CZ" sz="4800" dirty="0" smtClean="0">
                <a:solidFill>
                  <a:srgbClr val="FF0000"/>
                </a:solidFill>
              </a:rPr>
              <a:t>Í</a:t>
            </a:r>
            <a:r>
              <a:rPr lang="cs-CZ" sz="4800" dirty="0" smtClean="0">
                <a:solidFill>
                  <a:srgbClr val="0070C0"/>
                </a:solidFill>
              </a:rPr>
              <a:t>MU</a:t>
            </a:r>
            <a:r>
              <a:rPr lang="cs-CZ" sz="4800" dirty="0">
                <a:solidFill>
                  <a:srgbClr val="0070C0"/>
                </a:solidFill>
              </a:rPr>
              <a:t>			</a:t>
            </a:r>
            <a:r>
              <a:rPr lang="cs-CZ" sz="4800" dirty="0" smtClean="0">
                <a:solidFill>
                  <a:srgbClr val="FF0000"/>
                </a:solidFill>
                <a:latin typeface="Corbel" charset="0"/>
              </a:rPr>
              <a:t>É/Í</a:t>
            </a:r>
            <a:endParaRPr lang="cs-CZ" sz="4800" dirty="0">
              <a:solidFill>
                <a:srgbClr val="FF0000"/>
              </a:solidFill>
              <a:latin typeface="Corbe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M+N </a:t>
            </a:r>
            <a:r>
              <a:rPr lang="cs-CZ" sz="2000" dirty="0" smtClean="0"/>
              <a:t>					F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Jdu k pan</a:t>
            </a:r>
            <a:r>
              <a:rPr lang="cs-CZ" sz="2000" dirty="0" smtClean="0">
                <a:solidFill>
                  <a:srgbClr val="00B050"/>
                </a:solidFill>
              </a:rPr>
              <a:t>u</a:t>
            </a:r>
            <a:r>
              <a:rPr lang="cs-CZ" sz="2000" dirty="0" smtClean="0"/>
              <a:t> Novotn</a:t>
            </a:r>
            <a:r>
              <a:rPr lang="cs-CZ" sz="2000" dirty="0" smtClean="0">
                <a:solidFill>
                  <a:srgbClr val="0070C0"/>
                </a:solidFill>
              </a:rPr>
              <a:t>ému</a:t>
            </a:r>
            <a:r>
              <a:rPr lang="cs-CZ" sz="2000" dirty="0" smtClean="0"/>
              <a:t>. Jdu k profesoru Dubov</a:t>
            </a:r>
            <a:r>
              <a:rPr lang="cs-CZ" sz="2000" dirty="0" smtClean="0">
                <a:solidFill>
                  <a:srgbClr val="0070C0"/>
                </a:solidFill>
              </a:rPr>
              <a:t>ému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Jdu k doktorce </a:t>
            </a:r>
            <a:r>
              <a:rPr lang="cs-CZ" sz="2000" dirty="0"/>
              <a:t>Novákov</a:t>
            </a:r>
            <a:r>
              <a:rPr lang="cs-CZ" sz="2000" dirty="0">
                <a:solidFill>
                  <a:srgbClr val="FF0000"/>
                </a:solidFill>
              </a:rPr>
              <a:t>é</a:t>
            </a:r>
            <a:r>
              <a:rPr lang="cs-CZ" sz="2000" dirty="0"/>
              <a:t>. </a:t>
            </a:r>
            <a:r>
              <a:rPr lang="cs-CZ" sz="2000" dirty="0" smtClean="0"/>
              <a:t>Jdu k paní </a:t>
            </a:r>
            <a:r>
              <a:rPr lang="cs-CZ" sz="2000" dirty="0"/>
              <a:t>Mal</a:t>
            </a:r>
            <a:r>
              <a:rPr lang="cs-CZ" sz="2000" dirty="0">
                <a:solidFill>
                  <a:srgbClr val="FF0000"/>
                </a:solidFill>
              </a:rPr>
              <a:t>é</a:t>
            </a:r>
            <a:r>
              <a:rPr lang="cs-CZ" sz="20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770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5155" y="274638"/>
            <a:ext cx="10770295" cy="1020762"/>
          </a:xfrm>
        </p:spPr>
        <p:txBody>
          <a:bodyPr/>
          <a:lstStyle/>
          <a:p>
            <a:r>
              <a:rPr lang="cs-CZ" dirty="0" smtClean="0"/>
              <a:t>DATIV singuláru: teorie | </a:t>
            </a:r>
            <a:r>
              <a:rPr lang="cs-CZ" dirty="0" err="1" smtClean="0"/>
              <a:t>prepositions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Corbel" panose="020B0503020204020204" pitchFamily="34" charset="0"/>
              <a:buChar char="—"/>
            </a:pPr>
            <a:r>
              <a:rPr lang="cs-CZ" b="1" dirty="0" smtClean="0">
                <a:solidFill>
                  <a:srgbClr val="0070C0"/>
                </a:solidFill>
              </a:rPr>
              <a:t>K</a:t>
            </a:r>
            <a:r>
              <a:rPr lang="cs-CZ" dirty="0" smtClean="0"/>
              <a:t> </a:t>
            </a:r>
            <a:r>
              <a:rPr lang="cs-CZ" dirty="0"/>
              <a:t>≈ to — jdu k panu doktorovi, jdu k lékaři, jdu k paní profesorce Novákové </a:t>
            </a:r>
            <a:endParaRPr lang="cs-CZ" dirty="0" smtClean="0"/>
          </a:p>
          <a:p>
            <a:pPr lvl="1">
              <a:buFont typeface="Corbel" panose="020B0503020204020204" pitchFamily="34" charset="0"/>
              <a:buChar char="—"/>
            </a:pP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prepositions</a:t>
            </a:r>
            <a:r>
              <a:rPr lang="cs-CZ" dirty="0"/>
              <a:t>: vzhledem k = </a:t>
            </a:r>
            <a:r>
              <a:rPr lang="cs-CZ" dirty="0" err="1"/>
              <a:t>regarding</a:t>
            </a:r>
            <a:r>
              <a:rPr lang="cs-CZ" dirty="0"/>
              <a:t>; směrem k =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endParaRPr lang="cs-CZ" dirty="0" smtClean="0"/>
          </a:p>
          <a:p>
            <a:pPr>
              <a:buFont typeface="Corbel" panose="020B0503020204020204" pitchFamily="34" charset="0"/>
              <a:buChar char="—"/>
            </a:pPr>
            <a:r>
              <a:rPr lang="cs-CZ" b="1" dirty="0" smtClean="0">
                <a:solidFill>
                  <a:srgbClr val="0070C0"/>
                </a:solidFill>
              </a:rPr>
              <a:t>DÍKY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thanks</a:t>
            </a:r>
            <a:r>
              <a:rPr lang="cs-CZ" dirty="0"/>
              <a:t> to — Pacient žije díky rychlé pomoci. Mám nový telefon díky mamince. </a:t>
            </a:r>
            <a:endParaRPr lang="cs-CZ" dirty="0" smtClean="0"/>
          </a:p>
          <a:p>
            <a:pPr>
              <a:buFont typeface="Corbel" panose="020B0503020204020204" pitchFamily="34" charset="0"/>
              <a:buChar char="—"/>
            </a:pPr>
            <a:r>
              <a:rPr lang="cs-CZ" b="1" dirty="0" smtClean="0">
                <a:solidFill>
                  <a:srgbClr val="0070C0"/>
                </a:solidFill>
              </a:rPr>
              <a:t>KVŮLI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— Pacient zemřel kvůli infekci. Mám problém kvůli alkoholu. </a:t>
            </a:r>
            <a:endParaRPr lang="cs-CZ" dirty="0" smtClean="0"/>
          </a:p>
          <a:p>
            <a:pPr>
              <a:buFont typeface="Corbel" panose="020B0503020204020204" pitchFamily="34" charset="0"/>
              <a:buChar char="—"/>
            </a:pPr>
            <a:r>
              <a:rPr lang="cs-CZ" b="1" dirty="0" smtClean="0">
                <a:solidFill>
                  <a:srgbClr val="0070C0"/>
                </a:solidFill>
              </a:rPr>
              <a:t>PROTI</a:t>
            </a:r>
            <a:r>
              <a:rPr lang="cs-CZ" dirty="0" smtClean="0"/>
              <a:t> </a:t>
            </a:r>
            <a:r>
              <a:rPr lang="cs-CZ" dirty="0"/>
              <a:t>≈ </a:t>
            </a:r>
            <a:r>
              <a:rPr lang="cs-CZ" dirty="0" err="1"/>
              <a:t>against</a:t>
            </a:r>
            <a:r>
              <a:rPr lang="cs-CZ" dirty="0"/>
              <a:t> — </a:t>
            </a:r>
            <a:r>
              <a:rPr lang="cs-CZ" dirty="0" smtClean="0"/>
              <a:t>lék proti bolesti,  lék proti malárii, lék </a:t>
            </a:r>
            <a:r>
              <a:rPr lang="cs-CZ" smtClean="0"/>
              <a:t>proti kašli</a:t>
            </a:r>
            <a:endParaRPr lang="cs-CZ" dirty="0"/>
          </a:p>
          <a:p>
            <a:pPr>
              <a:buFont typeface="Corbel" panose="020B0503020204020204" pitchFamily="34" charset="0"/>
              <a:buChar char="—"/>
            </a:pPr>
            <a:r>
              <a:rPr lang="cs-CZ" b="1" dirty="0" smtClean="0">
                <a:solidFill>
                  <a:srgbClr val="0070C0"/>
                </a:solidFill>
              </a:rPr>
              <a:t>NAPROTI</a:t>
            </a:r>
            <a:r>
              <a:rPr lang="cs-CZ" dirty="0" smtClean="0"/>
              <a:t> </a:t>
            </a:r>
            <a:r>
              <a:rPr lang="cs-CZ" dirty="0"/>
              <a:t>≈ in front </a:t>
            </a:r>
            <a:r>
              <a:rPr lang="cs-CZ" dirty="0" err="1"/>
              <a:t>of</a:t>
            </a:r>
            <a:r>
              <a:rPr lang="cs-CZ" dirty="0"/>
              <a:t> — bydlím naproti </a:t>
            </a:r>
            <a:r>
              <a:rPr lang="cs-CZ" dirty="0" err="1"/>
              <a:t>Vaňkovce</a:t>
            </a:r>
            <a:r>
              <a:rPr lang="cs-CZ" dirty="0"/>
              <a:t>; zastávka je naproti nemocnici</a:t>
            </a:r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59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5155" y="274638"/>
            <a:ext cx="10770295" cy="1020762"/>
          </a:xfrm>
        </p:spPr>
        <p:txBody>
          <a:bodyPr/>
          <a:lstStyle/>
          <a:p>
            <a:r>
              <a:rPr lang="cs-CZ" dirty="0" smtClean="0"/>
              <a:t>DATIV singuláru: teorie | 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b="1" dirty="0" smtClean="0">
                <a:latin typeface="Corbel" charset="0"/>
              </a:rPr>
              <a:t>VERBS WITH DATIVE</a:t>
            </a:r>
          </a:p>
          <a:p>
            <a:pPr lvl="1"/>
            <a:r>
              <a:rPr lang="cs-CZ" b="1" dirty="0" smtClean="0"/>
              <a:t>telefonovat / zatelefonovat: </a:t>
            </a:r>
            <a:r>
              <a:rPr lang="cs-CZ" i="1" dirty="0" smtClean="0"/>
              <a:t>Telefonuju sest</a:t>
            </a:r>
            <a:r>
              <a:rPr lang="cs-CZ" i="1" dirty="0" smtClean="0">
                <a:solidFill>
                  <a:srgbClr val="FF0000"/>
                </a:solidFill>
              </a:rPr>
              <a:t>ře</a:t>
            </a:r>
            <a:r>
              <a:rPr lang="cs-CZ" i="1" dirty="0" smtClean="0"/>
              <a:t> každý den. Zítra zatelefonuju pan</a:t>
            </a:r>
            <a:r>
              <a:rPr lang="cs-CZ" i="1" dirty="0" smtClean="0">
                <a:solidFill>
                  <a:srgbClr val="0070C0"/>
                </a:solidFill>
              </a:rPr>
              <a:t>u</a:t>
            </a:r>
            <a:r>
              <a:rPr lang="cs-CZ" i="1" dirty="0" smtClean="0"/>
              <a:t> Novák</a:t>
            </a:r>
            <a:r>
              <a:rPr lang="cs-CZ" i="1" dirty="0" smtClean="0">
                <a:solidFill>
                  <a:srgbClr val="0070C0"/>
                </a:solidFill>
              </a:rPr>
              <a:t>ovi</a:t>
            </a:r>
            <a:r>
              <a:rPr lang="cs-CZ" i="1" dirty="0" smtClean="0"/>
              <a:t>.</a:t>
            </a:r>
          </a:p>
          <a:p>
            <a:pPr lvl="1"/>
            <a:endParaRPr lang="cs-CZ" i="1" dirty="0" smtClean="0"/>
          </a:p>
          <a:p>
            <a:pPr lvl="1"/>
            <a:r>
              <a:rPr lang="cs-CZ" b="1" dirty="0" smtClean="0">
                <a:latin typeface="Corbel" charset="0"/>
              </a:rPr>
              <a:t>volat/zavolat: </a:t>
            </a:r>
            <a:r>
              <a:rPr lang="cs-CZ" i="1" dirty="0" smtClean="0">
                <a:latin typeface="Corbel" charset="0"/>
              </a:rPr>
              <a:t>Zavolám </a:t>
            </a:r>
            <a:r>
              <a:rPr lang="cs-CZ" i="1" dirty="0" smtClean="0">
                <a:solidFill>
                  <a:srgbClr val="0070C0"/>
                </a:solidFill>
                <a:latin typeface="Corbel" charset="0"/>
              </a:rPr>
              <a:t>vám</a:t>
            </a:r>
            <a:r>
              <a:rPr lang="cs-CZ" i="1" dirty="0" smtClean="0">
                <a:latin typeface="Corbel" charset="0"/>
              </a:rPr>
              <a:t> zítra. Někdo </a:t>
            </a:r>
            <a:r>
              <a:rPr lang="cs-CZ" i="1" dirty="0" smtClean="0">
                <a:solidFill>
                  <a:srgbClr val="0070C0"/>
                </a:solidFill>
                <a:latin typeface="Corbel" charset="0"/>
              </a:rPr>
              <a:t>ti</a:t>
            </a:r>
            <a:r>
              <a:rPr lang="cs-CZ" i="1" dirty="0" smtClean="0">
                <a:latin typeface="Corbel" charset="0"/>
              </a:rPr>
              <a:t> včera volal.</a:t>
            </a:r>
          </a:p>
          <a:p>
            <a:pPr lvl="1"/>
            <a:endParaRPr lang="cs-CZ" i="1" dirty="0" smtClean="0">
              <a:latin typeface="Corbel" charset="0"/>
            </a:endParaRPr>
          </a:p>
          <a:p>
            <a:pPr lvl="1"/>
            <a:r>
              <a:rPr lang="cs-CZ" b="1" dirty="0" smtClean="0">
                <a:latin typeface="Corbel" charset="0"/>
              </a:rPr>
              <a:t>pomáhat/pomoct (</a:t>
            </a:r>
            <a:r>
              <a:rPr lang="cs-CZ" b="1" dirty="0" err="1" smtClean="0">
                <a:latin typeface="Corbel" charset="0"/>
              </a:rPr>
              <a:t>help</a:t>
            </a:r>
            <a:r>
              <a:rPr lang="cs-CZ" b="1" dirty="0" smtClean="0">
                <a:latin typeface="Corbel" charset="0"/>
              </a:rPr>
              <a:t>): </a:t>
            </a:r>
            <a:r>
              <a:rPr lang="cs-CZ" i="1" dirty="0" smtClean="0">
                <a:latin typeface="Corbel" charset="0"/>
              </a:rPr>
              <a:t>Pomůžu pacient</a:t>
            </a:r>
            <a:r>
              <a:rPr lang="cs-CZ" i="1" dirty="0" smtClean="0">
                <a:solidFill>
                  <a:srgbClr val="0070C0"/>
                </a:solidFill>
                <a:latin typeface="Corbel" charset="0"/>
              </a:rPr>
              <a:t>ovi</a:t>
            </a:r>
            <a:r>
              <a:rPr lang="cs-CZ" i="1" dirty="0" smtClean="0">
                <a:latin typeface="Corbel" charset="0"/>
              </a:rPr>
              <a:t> s oblékáním. Pomáhám dce</a:t>
            </a:r>
            <a:r>
              <a:rPr lang="cs-CZ" i="1" dirty="0" smtClean="0">
                <a:solidFill>
                  <a:srgbClr val="FF0000"/>
                </a:solidFill>
                <a:latin typeface="Corbel" charset="0"/>
              </a:rPr>
              <a:t>ři</a:t>
            </a:r>
            <a:r>
              <a:rPr lang="cs-CZ" i="1" dirty="0" smtClean="0">
                <a:latin typeface="Corbel" charset="0"/>
              </a:rPr>
              <a:t> s úkolem.</a:t>
            </a:r>
          </a:p>
          <a:p>
            <a:pPr lvl="1"/>
            <a:endParaRPr lang="cs-CZ" dirty="0">
              <a:latin typeface="Corbel" charset="0"/>
            </a:endParaRPr>
          </a:p>
          <a:p>
            <a:pPr lvl="1"/>
            <a:r>
              <a:rPr lang="cs-CZ" b="1" dirty="0" smtClean="0">
                <a:latin typeface="Corbel" charset="0"/>
              </a:rPr>
              <a:t>děkovat/poděkovat (</a:t>
            </a:r>
            <a:r>
              <a:rPr lang="cs-CZ" b="1" dirty="0" err="1" smtClean="0">
                <a:latin typeface="Corbel" charset="0"/>
              </a:rPr>
              <a:t>thank</a:t>
            </a:r>
            <a:r>
              <a:rPr lang="cs-CZ" b="1" dirty="0" smtClean="0">
                <a:latin typeface="Corbel" charset="0"/>
              </a:rPr>
              <a:t>): </a:t>
            </a:r>
            <a:r>
              <a:rPr lang="cs-CZ" i="1" dirty="0" smtClean="0">
                <a:latin typeface="Corbel" charset="0"/>
              </a:rPr>
              <a:t>Děkuji vám</a:t>
            </a:r>
            <a:r>
              <a:rPr lang="cs-CZ" dirty="0" smtClean="0">
                <a:latin typeface="Corbel" charset="0"/>
              </a:rPr>
              <a:t>.</a:t>
            </a:r>
          </a:p>
          <a:p>
            <a:pPr lvl="1"/>
            <a:endParaRPr lang="cs-CZ" dirty="0">
              <a:latin typeface="Corbel" charset="0"/>
            </a:endParaRPr>
          </a:p>
          <a:p>
            <a:pPr lvl="1"/>
            <a:r>
              <a:rPr lang="cs-CZ" b="1" dirty="0" smtClean="0">
                <a:latin typeface="Corbel" charset="0"/>
              </a:rPr>
              <a:t>rozumět</a:t>
            </a:r>
            <a:r>
              <a:rPr lang="cs-CZ" dirty="0" smtClean="0">
                <a:latin typeface="Corbel" charset="0"/>
              </a:rPr>
              <a:t>: Nerozumím gramati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ce</a:t>
            </a:r>
            <a:r>
              <a:rPr lang="cs-CZ" dirty="0" smtClean="0">
                <a:latin typeface="Corbel" charset="0"/>
              </a:rPr>
              <a:t>. Nerozuměl jsem </a:t>
            </a:r>
            <a:r>
              <a:rPr lang="cs-CZ" dirty="0" smtClean="0">
                <a:solidFill>
                  <a:srgbClr val="0070C0"/>
                </a:solidFill>
                <a:latin typeface="Corbel" charset="0"/>
              </a:rPr>
              <a:t>ti</a:t>
            </a:r>
            <a:r>
              <a:rPr lang="cs-CZ" dirty="0" smtClean="0">
                <a:latin typeface="Corbel" charset="0"/>
              </a:rPr>
              <a:t>.</a:t>
            </a:r>
          </a:p>
          <a:p>
            <a:pPr lvl="1"/>
            <a:endParaRPr lang="cs-CZ" dirty="0">
              <a:latin typeface="Corbel" charset="0"/>
            </a:endParaRPr>
          </a:p>
          <a:p>
            <a:pPr lvl="1"/>
            <a:r>
              <a:rPr lang="cs-CZ" dirty="0" smtClean="0">
                <a:latin typeface="Corbel" charset="0"/>
              </a:rPr>
              <a:t>věřit/uvěřit (</a:t>
            </a:r>
            <a:r>
              <a:rPr lang="cs-CZ" dirty="0" err="1" smtClean="0">
                <a:latin typeface="Corbel" charset="0"/>
              </a:rPr>
              <a:t>believe</a:t>
            </a:r>
            <a:r>
              <a:rPr lang="cs-CZ" dirty="0" smtClean="0">
                <a:latin typeface="Corbel" charset="0"/>
              </a:rPr>
              <a:t>): </a:t>
            </a:r>
            <a:r>
              <a:rPr lang="cs-CZ" i="1" dirty="0" smtClean="0">
                <a:latin typeface="Corbel" charset="0"/>
              </a:rPr>
              <a:t>Věřím doktor</a:t>
            </a:r>
            <a:r>
              <a:rPr lang="cs-CZ" i="1" dirty="0" smtClean="0">
                <a:solidFill>
                  <a:srgbClr val="0070C0"/>
                </a:solidFill>
                <a:latin typeface="Corbel" charset="0"/>
              </a:rPr>
              <a:t>u</a:t>
            </a:r>
            <a:r>
              <a:rPr lang="cs-CZ" i="1" dirty="0" smtClean="0">
                <a:latin typeface="Corbel" charset="0"/>
              </a:rPr>
              <a:t> Novák</a:t>
            </a:r>
            <a:r>
              <a:rPr lang="cs-CZ" i="1" dirty="0" smtClean="0">
                <a:solidFill>
                  <a:srgbClr val="0070C0"/>
                </a:solidFill>
                <a:latin typeface="Corbel" charset="0"/>
              </a:rPr>
              <a:t>ovi</a:t>
            </a:r>
            <a:r>
              <a:rPr lang="cs-CZ" i="1" dirty="0" smtClean="0">
                <a:latin typeface="Corbel" charset="0"/>
              </a:rPr>
              <a:t>. Nevěřím nové meto</a:t>
            </a:r>
            <a:r>
              <a:rPr lang="cs-CZ" i="1" dirty="0" smtClean="0">
                <a:solidFill>
                  <a:srgbClr val="FF0000"/>
                </a:solidFill>
                <a:latin typeface="Corbel" charset="0"/>
              </a:rPr>
              <a:t>dě</a:t>
            </a:r>
            <a:r>
              <a:rPr lang="cs-CZ" i="1" dirty="0" smtClean="0">
                <a:latin typeface="Corbel" charset="0"/>
              </a:rPr>
              <a:t>.</a:t>
            </a:r>
            <a:r>
              <a:rPr lang="cs-CZ" dirty="0" smtClean="0">
                <a:latin typeface="Corbel" charset="0"/>
              </a:rPr>
              <a:t/>
            </a:r>
            <a:br>
              <a:rPr lang="cs-CZ" dirty="0" smtClean="0">
                <a:latin typeface="Corbel" charset="0"/>
              </a:rPr>
            </a:br>
            <a:endParaRPr lang="cs-CZ" dirty="0" smtClean="0">
              <a:latin typeface="Corbel" charset="0"/>
            </a:endParaRPr>
          </a:p>
          <a:p>
            <a:pPr lvl="1"/>
            <a:endParaRPr lang="cs-CZ" dirty="0">
              <a:latin typeface="Corbel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dirty="0">
              <a:latin typeface="Corbel" charset="0"/>
            </a:endParaRPr>
          </a:p>
          <a:p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30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5155" y="274638"/>
            <a:ext cx="10770295" cy="1020762"/>
          </a:xfrm>
        </p:spPr>
        <p:txBody>
          <a:bodyPr/>
          <a:lstStyle/>
          <a:p>
            <a:r>
              <a:rPr lang="cs-CZ" dirty="0" smtClean="0"/>
              <a:t>DATIV singuláru: teorie | </a:t>
            </a:r>
            <a:r>
              <a:rPr lang="cs-CZ" dirty="0" err="1" smtClean="0"/>
              <a:t>verbs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2 </a:t>
            </a:r>
            <a:r>
              <a:rPr lang="cs-CZ" dirty="0" err="1" smtClean="0"/>
              <a:t>objects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cs-CZ" b="1" dirty="0" smtClean="0">
                <a:latin typeface="Corbel" charset="0"/>
              </a:rPr>
              <a:t>VERBS WITH 2 OBJECTS</a:t>
            </a:r>
          </a:p>
          <a:p>
            <a:pPr marL="0" indent="0">
              <a:buNone/>
            </a:pPr>
            <a:r>
              <a:rPr lang="cs-CZ" dirty="0" smtClean="0">
                <a:latin typeface="Corbel" charset="0"/>
              </a:rPr>
              <a:t>	1st </a:t>
            </a:r>
            <a:r>
              <a:rPr lang="cs-CZ" dirty="0" err="1" smtClean="0">
                <a:latin typeface="Corbel" charset="0"/>
              </a:rPr>
              <a:t>object</a:t>
            </a:r>
            <a:r>
              <a:rPr lang="cs-CZ" dirty="0" smtClean="0">
                <a:latin typeface="Corbel" charset="0"/>
              </a:rPr>
              <a:t> (</a:t>
            </a:r>
            <a:r>
              <a:rPr lang="cs-CZ" dirty="0" err="1" smtClean="0">
                <a:latin typeface="Corbel" charset="0"/>
              </a:rPr>
              <a:t>accusative</a:t>
            </a:r>
            <a:r>
              <a:rPr lang="cs-CZ" dirty="0" smtClean="0">
                <a:latin typeface="Corbel" charset="0"/>
              </a:rPr>
              <a:t>) + 2nd </a:t>
            </a:r>
            <a:r>
              <a:rPr lang="cs-CZ" dirty="0" err="1" smtClean="0">
                <a:latin typeface="Corbel" charset="0"/>
              </a:rPr>
              <a:t>object</a:t>
            </a:r>
            <a:r>
              <a:rPr lang="cs-CZ" dirty="0" smtClean="0">
                <a:latin typeface="Corbel" charset="0"/>
              </a:rPr>
              <a:t> (dative); </a:t>
            </a:r>
            <a:r>
              <a:rPr lang="cs-CZ" dirty="0" err="1" smtClean="0">
                <a:latin typeface="Corbel" charset="0"/>
              </a:rPr>
              <a:t>something</a:t>
            </a:r>
            <a:r>
              <a:rPr lang="cs-CZ" dirty="0" smtClean="0">
                <a:latin typeface="Corbel" charset="0"/>
              </a:rPr>
              <a:t> TO </a:t>
            </a:r>
            <a:r>
              <a:rPr lang="cs-CZ" dirty="0" err="1" smtClean="0">
                <a:latin typeface="Corbel" charset="0"/>
              </a:rPr>
              <a:t>someone</a:t>
            </a:r>
            <a:endParaRPr lang="cs-CZ" dirty="0" smtClean="0">
              <a:latin typeface="Corbel" charset="0"/>
            </a:endParaRPr>
          </a:p>
          <a:p>
            <a:pPr marL="0" indent="0">
              <a:buNone/>
            </a:pPr>
            <a:endParaRPr lang="cs-CZ" dirty="0" smtClean="0">
              <a:latin typeface="Corbel" charset="0"/>
            </a:endParaRPr>
          </a:p>
          <a:p>
            <a:pPr lvl="1"/>
            <a:r>
              <a:rPr lang="cs-CZ" b="1" dirty="0" smtClean="0"/>
              <a:t>dávat/dát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Dám sest</a:t>
            </a:r>
            <a:r>
              <a:rPr lang="cs-CZ" i="1" dirty="0" smtClean="0">
                <a:solidFill>
                  <a:srgbClr val="FF0000"/>
                </a:solidFill>
              </a:rPr>
              <a:t>ře</a:t>
            </a:r>
            <a:r>
              <a:rPr lang="cs-CZ" i="1" dirty="0" smtClean="0"/>
              <a:t> dárek. Dával jsem pan</a:t>
            </a:r>
            <a:r>
              <a:rPr lang="cs-CZ" i="1" dirty="0" smtClean="0">
                <a:solidFill>
                  <a:srgbClr val="0070C0"/>
                </a:solidFill>
              </a:rPr>
              <a:t>u</a:t>
            </a:r>
            <a:r>
              <a:rPr lang="cs-CZ" i="1" dirty="0" smtClean="0"/>
              <a:t> Novák</a:t>
            </a:r>
            <a:r>
              <a:rPr lang="cs-CZ" i="1" dirty="0" smtClean="0">
                <a:solidFill>
                  <a:srgbClr val="0070C0"/>
                </a:solidFill>
              </a:rPr>
              <a:t>ovi</a:t>
            </a:r>
            <a:r>
              <a:rPr lang="cs-CZ" i="1" dirty="0" smtClean="0"/>
              <a:t> léky každé 3 hodiny.</a:t>
            </a:r>
          </a:p>
          <a:p>
            <a:pPr lvl="1"/>
            <a:endParaRPr lang="cs-CZ" i="1" dirty="0" smtClean="0"/>
          </a:p>
          <a:p>
            <a:pPr lvl="1"/>
            <a:r>
              <a:rPr lang="cs-CZ" b="1" dirty="0" smtClean="0">
                <a:latin typeface="Corbel" charset="0"/>
              </a:rPr>
              <a:t>kupovat/koupit</a:t>
            </a:r>
            <a:r>
              <a:rPr lang="cs-CZ" dirty="0" smtClean="0">
                <a:latin typeface="Corbel" charset="0"/>
              </a:rPr>
              <a:t/>
            </a:r>
            <a:br>
              <a:rPr lang="cs-CZ" dirty="0" smtClean="0">
                <a:latin typeface="Corbel" charset="0"/>
              </a:rPr>
            </a:br>
            <a:r>
              <a:rPr lang="cs-CZ" dirty="0" smtClean="0">
                <a:latin typeface="Corbel" charset="0"/>
              </a:rPr>
              <a:t>Budou Vánoce, k</a:t>
            </a:r>
            <a:r>
              <a:rPr lang="cs-CZ" i="1" dirty="0" smtClean="0">
                <a:latin typeface="Corbel" charset="0"/>
              </a:rPr>
              <a:t>oupím tatínk</a:t>
            </a:r>
            <a:r>
              <a:rPr lang="cs-CZ" i="1" dirty="0" smtClean="0">
                <a:solidFill>
                  <a:srgbClr val="0070C0"/>
                </a:solidFill>
                <a:latin typeface="Corbel" charset="0"/>
              </a:rPr>
              <a:t>ovi</a:t>
            </a:r>
            <a:r>
              <a:rPr lang="cs-CZ" i="1" dirty="0" smtClean="0">
                <a:latin typeface="Corbel" charset="0"/>
              </a:rPr>
              <a:t> cigarety a mamin</a:t>
            </a:r>
            <a:r>
              <a:rPr lang="cs-CZ" i="1" dirty="0" smtClean="0">
                <a:solidFill>
                  <a:srgbClr val="FF0000"/>
                </a:solidFill>
                <a:latin typeface="Corbel" charset="0"/>
              </a:rPr>
              <a:t>ce</a:t>
            </a:r>
            <a:r>
              <a:rPr lang="cs-CZ" i="1" dirty="0" smtClean="0">
                <a:latin typeface="Corbel" charset="0"/>
              </a:rPr>
              <a:t> vodku, má ji ráda.</a:t>
            </a:r>
          </a:p>
          <a:p>
            <a:pPr lvl="1"/>
            <a:endParaRPr lang="cs-CZ" i="1" dirty="0" smtClean="0">
              <a:latin typeface="Corbel" charset="0"/>
            </a:endParaRPr>
          </a:p>
          <a:p>
            <a:pPr lvl="1"/>
            <a:r>
              <a:rPr lang="cs-CZ" b="1" dirty="0" smtClean="0">
                <a:latin typeface="Corbel" charset="0"/>
              </a:rPr>
              <a:t>posílat/poslat (</a:t>
            </a:r>
            <a:r>
              <a:rPr lang="cs-CZ" b="1" dirty="0" err="1" smtClean="0">
                <a:latin typeface="Corbel" charset="0"/>
              </a:rPr>
              <a:t>send</a:t>
            </a:r>
            <a:r>
              <a:rPr lang="cs-CZ" b="1" dirty="0" smtClean="0">
                <a:latin typeface="Corbel" charset="0"/>
              </a:rPr>
              <a:t>)</a:t>
            </a:r>
            <a:r>
              <a:rPr lang="cs-CZ" dirty="0" smtClean="0">
                <a:latin typeface="Corbel" charset="0"/>
              </a:rPr>
              <a:t/>
            </a:r>
            <a:br>
              <a:rPr lang="cs-CZ" dirty="0" smtClean="0">
                <a:latin typeface="Corbel" charset="0"/>
              </a:rPr>
            </a:br>
            <a:r>
              <a:rPr lang="cs-CZ" i="1" dirty="0" smtClean="0">
                <a:latin typeface="Corbel" charset="0"/>
              </a:rPr>
              <a:t>Pomůžu pacient</a:t>
            </a:r>
            <a:r>
              <a:rPr lang="cs-CZ" i="1" dirty="0" smtClean="0">
                <a:solidFill>
                  <a:srgbClr val="0070C0"/>
                </a:solidFill>
                <a:latin typeface="Corbel" charset="0"/>
              </a:rPr>
              <a:t>ovi</a:t>
            </a:r>
            <a:r>
              <a:rPr lang="cs-CZ" i="1" dirty="0" smtClean="0">
                <a:latin typeface="Corbel" charset="0"/>
              </a:rPr>
              <a:t> s oblékáním. Pomáhám dce</a:t>
            </a:r>
            <a:r>
              <a:rPr lang="cs-CZ" i="1" dirty="0" smtClean="0">
                <a:solidFill>
                  <a:srgbClr val="FF0000"/>
                </a:solidFill>
                <a:latin typeface="Corbel" charset="0"/>
              </a:rPr>
              <a:t>ři</a:t>
            </a:r>
            <a:r>
              <a:rPr lang="cs-CZ" i="1" dirty="0" smtClean="0">
                <a:latin typeface="Corbel" charset="0"/>
              </a:rPr>
              <a:t> s úkolem.</a:t>
            </a:r>
          </a:p>
          <a:p>
            <a:pPr lvl="1"/>
            <a:endParaRPr lang="cs-CZ" dirty="0">
              <a:latin typeface="Corbel" charset="0"/>
            </a:endParaRPr>
          </a:p>
          <a:p>
            <a:pPr lvl="1"/>
            <a:r>
              <a:rPr lang="cs-CZ" b="1" dirty="0" smtClean="0">
                <a:latin typeface="Corbel" charset="0"/>
              </a:rPr>
              <a:t>vysvětlovat/vysvětlit (</a:t>
            </a:r>
            <a:r>
              <a:rPr lang="cs-CZ" b="1" dirty="0" err="1" smtClean="0">
                <a:latin typeface="Corbel" charset="0"/>
              </a:rPr>
              <a:t>explain</a:t>
            </a:r>
            <a:r>
              <a:rPr lang="cs-CZ" b="1" dirty="0" smtClean="0">
                <a:latin typeface="Corbel" charset="0"/>
              </a:rPr>
              <a:t>)</a:t>
            </a:r>
            <a:r>
              <a:rPr lang="cs-CZ" dirty="0" smtClean="0">
                <a:latin typeface="Corbel" charset="0"/>
              </a:rPr>
              <a:t/>
            </a:r>
            <a:br>
              <a:rPr lang="cs-CZ" dirty="0" smtClean="0">
                <a:latin typeface="Corbel" charset="0"/>
              </a:rPr>
            </a:br>
            <a:r>
              <a:rPr lang="cs-CZ" i="1" dirty="0" smtClean="0">
                <a:latin typeface="Corbel" charset="0"/>
              </a:rPr>
              <a:t>Doktor vysvětluje pacientovi, co bude dělat.</a:t>
            </a:r>
            <a:r>
              <a:rPr lang="cs-CZ" dirty="0" smtClean="0">
                <a:latin typeface="Corbel" charset="0"/>
              </a:rPr>
              <a:t/>
            </a:r>
            <a:br>
              <a:rPr lang="cs-CZ" dirty="0" smtClean="0">
                <a:latin typeface="Corbel" charset="0"/>
              </a:rPr>
            </a:br>
            <a:endParaRPr lang="cs-CZ" dirty="0" smtClean="0">
              <a:latin typeface="Corbel" charset="0"/>
            </a:endParaRPr>
          </a:p>
          <a:p>
            <a:pPr lvl="1"/>
            <a:endParaRPr lang="cs-CZ" dirty="0">
              <a:latin typeface="Corbel" charset="0"/>
            </a:endParaRPr>
          </a:p>
          <a:p>
            <a:pPr marL="457200" indent="-457200">
              <a:buFont typeface="+mj-lt"/>
              <a:buAutoNum type="arabicPeriod" startAt="2"/>
            </a:pPr>
            <a:endParaRPr lang="cs-CZ" dirty="0">
              <a:latin typeface="Corbel" charset="0"/>
            </a:endParaRPr>
          </a:p>
          <a:p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32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5155" y="274638"/>
            <a:ext cx="10770295" cy="1020762"/>
          </a:xfrm>
        </p:spPr>
        <p:txBody>
          <a:bodyPr/>
          <a:lstStyle/>
          <a:p>
            <a:r>
              <a:rPr lang="cs-CZ" dirty="0" smtClean="0"/>
              <a:t>DATIV singuláru</a:t>
            </a:r>
            <a:r>
              <a:rPr lang="cs-CZ" dirty="0"/>
              <a:t>: teorie | 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constructions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>
              <a:buFontTx/>
              <a:buChar char="—"/>
            </a:pPr>
            <a:r>
              <a:rPr lang="cs-CZ" dirty="0" smtClean="0">
                <a:latin typeface="Corbel" charset="0"/>
              </a:rPr>
              <a:t>Kolik je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vám</a:t>
            </a:r>
            <a:r>
              <a:rPr lang="cs-CZ" dirty="0" smtClean="0">
                <a:latin typeface="Corbel" charset="0"/>
              </a:rPr>
              <a:t> let? Je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mi</a:t>
            </a:r>
            <a:r>
              <a:rPr lang="cs-CZ" dirty="0" smtClean="0">
                <a:latin typeface="Corbel" charset="0"/>
              </a:rPr>
              <a:t> 34 let. (</a:t>
            </a:r>
            <a:r>
              <a:rPr lang="cs-CZ" dirty="0" err="1" smtClean="0">
                <a:latin typeface="Corbel" charset="0"/>
              </a:rPr>
              <a:t>how</a:t>
            </a:r>
            <a:r>
              <a:rPr lang="cs-CZ" dirty="0" smtClean="0">
                <a:latin typeface="Corbel" charset="0"/>
              </a:rPr>
              <a:t> </a:t>
            </a:r>
            <a:r>
              <a:rPr lang="cs-CZ" dirty="0" err="1" smtClean="0">
                <a:latin typeface="Corbel" charset="0"/>
              </a:rPr>
              <a:t>old</a:t>
            </a:r>
            <a:r>
              <a:rPr lang="cs-CZ" dirty="0" smtClean="0">
                <a:latin typeface="Corbel" charset="0"/>
              </a:rPr>
              <a:t> are </a:t>
            </a:r>
            <a:r>
              <a:rPr lang="cs-CZ" dirty="0" err="1" smtClean="0">
                <a:latin typeface="Corbel" charset="0"/>
              </a:rPr>
              <a:t>you</a:t>
            </a:r>
            <a:r>
              <a:rPr lang="cs-CZ" dirty="0" smtClean="0">
                <a:latin typeface="Corbel" charset="0"/>
              </a:rPr>
              <a:t>?)</a:t>
            </a:r>
          </a:p>
          <a:p>
            <a:pPr lvl="1">
              <a:buFontTx/>
              <a:buChar char="—"/>
            </a:pPr>
            <a:r>
              <a:rPr lang="cs-CZ" dirty="0" smtClean="0">
                <a:latin typeface="Corbel" charset="0"/>
              </a:rPr>
              <a:t>Co je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vám</a:t>
            </a:r>
            <a:r>
              <a:rPr lang="cs-CZ" dirty="0" smtClean="0">
                <a:latin typeface="Corbel" charset="0"/>
              </a:rPr>
              <a:t>? Jak je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vám</a:t>
            </a:r>
            <a:r>
              <a:rPr lang="cs-CZ" dirty="0" smtClean="0">
                <a:latin typeface="Corbel" charset="0"/>
              </a:rPr>
              <a:t>? Je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vám</a:t>
            </a:r>
            <a:r>
              <a:rPr lang="cs-CZ" dirty="0" smtClean="0">
                <a:latin typeface="Corbel" charset="0"/>
              </a:rPr>
              <a:t> dobře? — Je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mi</a:t>
            </a:r>
            <a:r>
              <a:rPr lang="cs-CZ" dirty="0" smtClean="0">
                <a:latin typeface="Corbel" charset="0"/>
              </a:rPr>
              <a:t> špatně. Není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mi</a:t>
            </a:r>
            <a:r>
              <a:rPr lang="cs-CZ" dirty="0" smtClean="0">
                <a:latin typeface="Corbel" charset="0"/>
              </a:rPr>
              <a:t> dobře. Je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mi</a:t>
            </a:r>
            <a:r>
              <a:rPr lang="cs-CZ" dirty="0" smtClean="0">
                <a:latin typeface="Corbel" charset="0"/>
              </a:rPr>
              <a:t> zima. Je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mi</a:t>
            </a:r>
            <a:r>
              <a:rPr lang="cs-CZ" dirty="0" smtClean="0">
                <a:latin typeface="Corbel" charset="0"/>
              </a:rPr>
              <a:t> teplo.</a:t>
            </a:r>
          </a:p>
          <a:p>
            <a:pPr lvl="1">
              <a:buFontTx/>
              <a:buChar char="—"/>
            </a:pPr>
            <a:endParaRPr lang="cs-CZ" dirty="0" smtClean="0">
              <a:latin typeface="Corbel" charset="0"/>
            </a:endParaRPr>
          </a:p>
          <a:p>
            <a:pPr lvl="1">
              <a:buFontTx/>
              <a:buChar char="—"/>
            </a:pPr>
            <a:r>
              <a:rPr lang="cs-CZ" dirty="0" smtClean="0">
                <a:latin typeface="Corbel" charset="0"/>
              </a:rPr>
              <a:t>Vezmu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vám</a:t>
            </a:r>
            <a:r>
              <a:rPr lang="cs-CZ" dirty="0" smtClean="0">
                <a:latin typeface="Corbel" charset="0"/>
              </a:rPr>
              <a:t> krev.</a:t>
            </a:r>
          </a:p>
          <a:p>
            <a:pPr lvl="1">
              <a:buFontTx/>
              <a:buChar char="—"/>
            </a:pPr>
            <a:r>
              <a:rPr lang="cs-CZ" dirty="0" smtClean="0">
                <a:latin typeface="Corbel" charset="0"/>
              </a:rPr>
              <a:t>Změřím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vám</a:t>
            </a:r>
            <a:r>
              <a:rPr lang="cs-CZ" dirty="0" smtClean="0">
                <a:latin typeface="Corbel" charset="0"/>
              </a:rPr>
              <a:t> tlak.</a:t>
            </a:r>
          </a:p>
          <a:p>
            <a:pPr lvl="1">
              <a:buFontTx/>
              <a:buChar char="—"/>
            </a:pPr>
            <a:r>
              <a:rPr lang="cs-CZ" dirty="0" smtClean="0">
                <a:latin typeface="Corbel" charset="0"/>
              </a:rPr>
              <a:t>Dám </a:t>
            </a:r>
            <a:r>
              <a:rPr lang="cs-CZ" dirty="0" smtClean="0">
                <a:solidFill>
                  <a:srgbClr val="FF0000"/>
                </a:solidFill>
                <a:latin typeface="Corbel" charset="0"/>
              </a:rPr>
              <a:t>vám </a:t>
            </a:r>
            <a:r>
              <a:rPr lang="cs-CZ" dirty="0" smtClean="0">
                <a:latin typeface="Corbel" charset="0"/>
              </a:rPr>
              <a:t>něco proti bolesti.</a:t>
            </a:r>
          </a:p>
          <a:p>
            <a:pPr lvl="1">
              <a:buFontTx/>
              <a:buChar char="—"/>
            </a:pPr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99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pronouns</a:t>
            </a:r>
            <a:r>
              <a:rPr lang="cs-CZ" dirty="0" smtClean="0"/>
              <a:t> in dative</a:t>
            </a:r>
            <a:endParaRPr lang="cs-CZ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05779356"/>
              </p:ext>
            </p:extLst>
          </p:nvPr>
        </p:nvGraphicFramePr>
        <p:xfrm>
          <a:off x="981075" y="1905000"/>
          <a:ext cx="10729914" cy="36271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6638"/>
                <a:gridCol w="3576638"/>
                <a:gridCol w="357663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já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mi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ke</a:t>
                      </a:r>
                      <a:r>
                        <a:rPr lang="cs-CZ" sz="28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mně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4" marB="4572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ty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ti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k</a:t>
                      </a:r>
                      <a:r>
                        <a:rPr lang="cs-CZ" sz="2800" b="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cs-CZ" sz="2800" b="0" dirty="0" smtClean="0">
                          <a:latin typeface="Calibri" pitchFamily="34" charset="0"/>
                        </a:rPr>
                        <a:t>tobě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on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mu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k němu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ona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jí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k ní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my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nám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k nám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vy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vám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k vám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oni, ony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jim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latin typeface="Calibri" pitchFamily="34" charset="0"/>
                        </a:rPr>
                        <a:t>k nim</a:t>
                      </a:r>
                      <a:endParaRPr lang="cs-CZ" sz="2800" b="0" dirty="0">
                        <a:latin typeface="Calibri" pitchFamily="34" charset="0"/>
                      </a:endParaRPr>
                    </a:p>
                  </a:txBody>
                  <a:tcPr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2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CFAF12D-CFF3-425F-A902-4DFAACDE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322</Words>
  <Application>Microsoft Office PowerPoint</Application>
  <PresentationFormat>Vlastní</PresentationFormat>
  <Paragraphs>98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Consolas</vt:lpstr>
      <vt:lpstr>Corbel</vt:lpstr>
      <vt:lpstr>Wingdings</vt:lpstr>
      <vt:lpstr>Chalkboard_16x9</vt:lpstr>
      <vt:lpstr>Dative in singular</vt:lpstr>
      <vt:lpstr>FORMS (except masculines animates)</vt:lpstr>
      <vt:lpstr>FORMS  masculines animates)</vt:lpstr>
      <vt:lpstr>FORMS (adjectives)</vt:lpstr>
      <vt:lpstr>DATIV singuláru: teorie | prepositions</vt:lpstr>
      <vt:lpstr>DATIV singuláru: teorie | verbs</vt:lpstr>
      <vt:lpstr>DATIV singuláru: teorie | verbs with 2 objects</vt:lpstr>
      <vt:lpstr>DATIV singuláru: teorie | medical constructions</vt:lpstr>
      <vt:lpstr>Personal pronouns in dative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9</cp:revision>
  <dcterms:created xsi:type="dcterms:W3CDTF">2015-09-08T18:40:27Z</dcterms:created>
  <dcterms:modified xsi:type="dcterms:W3CDTF">2016-04-13T15:24:26Z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