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76" r:id="rId3"/>
    <p:sldId id="323" r:id="rId4"/>
    <p:sldId id="277" r:id="rId5"/>
    <p:sldId id="279" r:id="rId6"/>
    <p:sldId id="280" r:id="rId7"/>
    <p:sldId id="285" r:id="rId8"/>
    <p:sldId id="329" r:id="rId9"/>
    <p:sldId id="330" r:id="rId10"/>
    <p:sldId id="286" r:id="rId11"/>
    <p:sldId id="287" r:id="rId12"/>
    <p:sldId id="288" r:id="rId13"/>
    <p:sldId id="327" r:id="rId14"/>
    <p:sldId id="328" r:id="rId15"/>
    <p:sldId id="291" r:id="rId16"/>
    <p:sldId id="296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8D2E4-035C-4317-9681-3C98A806F661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D6BE3-3A4D-4886-BA46-F1D7595011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7732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D6BE3-3A4D-4886-BA46-F1D75950118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874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84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25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389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903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81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405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671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129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11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90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6422F-C0FF-4868-848E-B4D7D1EDCDAB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169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34433" y="2060575"/>
            <a:ext cx="11618384" cy="1143000"/>
          </a:xfrm>
          <a:prstGeom prst="rect">
            <a:avLst/>
          </a:prstGeom>
          <a:noFill/>
          <a:ln>
            <a:noFill/>
          </a:ln>
          <a:effectLst>
            <a:outerShdw dist="81320" dir="19280412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9600" b="1" dirty="0" err="1" smtClean="0">
                <a:solidFill>
                  <a:srgbClr val="7030A0"/>
                </a:solidFill>
              </a:rPr>
              <a:t>Respiratory</a:t>
            </a:r>
            <a:r>
              <a:rPr lang="cs-CZ" altLang="cs-CZ" sz="9600" b="1" dirty="0" smtClean="0">
                <a:solidFill>
                  <a:srgbClr val="7030A0"/>
                </a:solidFill>
              </a:rPr>
              <a:t> </a:t>
            </a:r>
            <a:r>
              <a:rPr lang="cs-CZ" altLang="cs-CZ" sz="9600" b="1" dirty="0" err="1" smtClean="0">
                <a:solidFill>
                  <a:srgbClr val="7030A0"/>
                </a:solidFill>
              </a:rPr>
              <a:t>system</a:t>
            </a:r>
            <a:endParaRPr lang="cs-CZ" altLang="cs-CZ" sz="9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5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5884" y="476251"/>
            <a:ext cx="10081683" cy="619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cs-CZ" sz="2000" b="1" dirty="0" smtClean="0">
                <a:solidFill>
                  <a:srgbClr val="FF0000"/>
                </a:solidFill>
              </a:rPr>
              <a:t>Breathing is an automatic process that takes place unconsciously. </a:t>
            </a:r>
            <a:endParaRPr lang="cs-CZ" altLang="cs-CZ" sz="20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cs-CZ" sz="2000" dirty="0" smtClean="0"/>
              <a:t>Automaticity of breathing comes from regular (rhythmic) activity of groups of neurons anatomically localized in the medulla and its vicinity. They can be divided into three main groups:</a:t>
            </a:r>
            <a:endParaRPr lang="en-US" altLang="en-US" sz="1800" dirty="0" smtClean="0"/>
          </a:p>
          <a:p>
            <a:pPr lvl="1">
              <a:lnSpc>
                <a:spcPct val="90000"/>
              </a:lnSpc>
            </a:pPr>
            <a:r>
              <a:rPr lang="en-US" altLang="en-US" sz="1800" b="1" i="1" dirty="0" smtClean="0">
                <a:solidFill>
                  <a:srgbClr val="244582"/>
                </a:solidFill>
              </a:rPr>
              <a:t>dorsal respiratory </a:t>
            </a:r>
            <a:r>
              <a:rPr lang="en-US" altLang="cs-CZ" sz="1800" b="1" i="1" dirty="0" smtClean="0">
                <a:solidFill>
                  <a:srgbClr val="244582"/>
                </a:solidFill>
              </a:rPr>
              <a:t>group</a:t>
            </a:r>
            <a:r>
              <a:rPr lang="en-US" altLang="en-US" sz="1800" b="1" i="1" dirty="0" smtClean="0"/>
              <a:t> </a:t>
            </a:r>
            <a:r>
              <a:rPr lang="en-US" altLang="en-US" sz="1800" i="1" dirty="0" smtClean="0"/>
              <a:t>– </a:t>
            </a:r>
            <a:r>
              <a:rPr lang="en-US" altLang="cs-CZ" sz="1800" dirty="0" smtClean="0"/>
              <a:t>placed bilaterally on the dorsal side of the medulla oblongata, only inspiratory neurons, sending axons to </a:t>
            </a:r>
            <a:r>
              <a:rPr lang="en-US" altLang="cs-CZ" sz="1800" dirty="0" err="1" smtClean="0"/>
              <a:t>motoneurons</a:t>
            </a:r>
            <a:r>
              <a:rPr lang="en-US" altLang="cs-CZ" sz="1800" dirty="0" smtClean="0"/>
              <a:t> of inspiratory muscles (diaphragm, external intercostal muscles; their activation=inspiration, their relaxation=expiration; participates on inspiration at rest and forced inspiration </a:t>
            </a:r>
          </a:p>
          <a:p>
            <a:pPr lvl="1">
              <a:lnSpc>
                <a:spcPct val="90000"/>
              </a:lnSpc>
            </a:pPr>
            <a:r>
              <a:rPr lang="en-US" altLang="cs-CZ" sz="1800" b="1" i="1" dirty="0" smtClean="0">
                <a:solidFill>
                  <a:srgbClr val="244582"/>
                </a:solidFill>
              </a:rPr>
              <a:t>ventral respiratory group</a:t>
            </a:r>
            <a:r>
              <a:rPr lang="en-US" altLang="en-US" sz="1800" b="1" i="1" dirty="0" smtClean="0"/>
              <a:t> </a:t>
            </a:r>
            <a:r>
              <a:rPr lang="en-US" altLang="en-US" sz="1800" i="1" dirty="0" smtClean="0"/>
              <a:t>- </a:t>
            </a:r>
            <a:r>
              <a:rPr lang="en-US" altLang="cs-CZ" sz="1800" dirty="0" smtClean="0"/>
              <a:t>located on the ventrolateral part of the medulla oblongata, the upper part: neurons whose axons of motor neurons activate the main and auxiliary inspiratory muscles; the lower part: expiratory neurons which innervate expiratory muscles (internal intercostal muscles). Neurons in this group operate only during forced inspiration and forced expiration.</a:t>
            </a:r>
          </a:p>
          <a:p>
            <a:pPr lvl="1">
              <a:lnSpc>
                <a:spcPct val="90000"/>
              </a:lnSpc>
            </a:pPr>
            <a:r>
              <a:rPr lang="en-US" altLang="cs-CZ" sz="1800" b="1" i="1" dirty="0" smtClean="0">
                <a:solidFill>
                  <a:srgbClr val="244582"/>
                </a:solidFill>
              </a:rPr>
              <a:t>Pontine respiratory group </a:t>
            </a:r>
            <a:r>
              <a:rPr lang="en-US" altLang="cs-CZ" sz="1800" i="1" dirty="0" smtClean="0">
                <a:solidFill>
                  <a:srgbClr val="244582"/>
                </a:solidFill>
              </a:rPr>
              <a:t>- </a:t>
            </a:r>
            <a:r>
              <a:rPr lang="en-US" altLang="cs-CZ" sz="1800" i="1" dirty="0" err="1" smtClean="0">
                <a:solidFill>
                  <a:srgbClr val="244582"/>
                </a:solidFill>
              </a:rPr>
              <a:t>pneumotaxic</a:t>
            </a:r>
            <a:r>
              <a:rPr lang="en-US" altLang="cs-CZ" sz="1800" i="1" dirty="0" smtClean="0">
                <a:solidFill>
                  <a:srgbClr val="244582"/>
                </a:solidFill>
              </a:rPr>
              <a:t> center</a:t>
            </a:r>
            <a:r>
              <a:rPr lang="en-US" altLang="en-US" sz="1800" i="1" dirty="0" smtClean="0">
                <a:solidFill>
                  <a:srgbClr val="244582"/>
                </a:solidFill>
              </a:rPr>
              <a:t> -</a:t>
            </a:r>
            <a:r>
              <a:rPr lang="en-US" altLang="cs-CZ" sz="1800" dirty="0" smtClean="0"/>
              <a:t> dorsally placed on top of the </a:t>
            </a:r>
            <a:r>
              <a:rPr lang="en-US" altLang="cs-CZ" sz="1800" dirty="0" err="1" smtClean="0"/>
              <a:t>pont</a:t>
            </a:r>
            <a:r>
              <a:rPr lang="en-US" altLang="cs-CZ" sz="1800" dirty="0" smtClean="0"/>
              <a:t>, contributes to the frequency and depth of breathing; affects the activity of respiratory neurons in the medulla oblongata.</a:t>
            </a:r>
            <a:endParaRPr lang="en-US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6643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1" y="142875"/>
            <a:ext cx="9997017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rgbClr val="00B0F0"/>
                </a:solidFill>
              </a:rPr>
              <a:t>Chemical factors affecting the respiratory center</a:t>
            </a:r>
            <a:r>
              <a:rPr lang="cs-CZ" altLang="en-US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9219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1392767" y="1485901"/>
            <a:ext cx="5717117" cy="5294313"/>
          </a:xfrm>
        </p:spPr>
        <p:txBody>
          <a:bodyPr/>
          <a:lstStyle/>
          <a:p>
            <a:pPr marL="82550" algn="l">
              <a:defRPr/>
            </a:pPr>
            <a:r>
              <a:rPr lang="en-US" altLang="en-US" sz="22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Central chemoreceptors</a:t>
            </a:r>
          </a:p>
          <a:p>
            <a:pPr marL="425450" indent="-342900" algn="l">
              <a:buFontTx/>
              <a:buChar char="-"/>
              <a:defRPr/>
            </a:pPr>
            <a:r>
              <a:rPr lang="en-US" sz="2000" dirty="0" smtClean="0"/>
              <a:t>on the front side of the medulla</a:t>
            </a:r>
          </a:p>
          <a:p>
            <a:pPr marL="425450" indent="-342900" algn="l">
              <a:buFontTx/>
              <a:buChar char="-"/>
              <a:defRPr/>
            </a:pPr>
            <a:r>
              <a:rPr lang="en-US" sz="2000" dirty="0" smtClean="0"/>
              <a:t>sensitive only to increase of arterial pCO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(by increasing H</a:t>
            </a:r>
            <a:r>
              <a:rPr lang="en-US" sz="2000" baseline="30000" dirty="0" smtClean="0"/>
              <a:t>+ </a:t>
            </a:r>
            <a:r>
              <a:rPr lang="en-US" sz="2000" dirty="0" smtClean="0"/>
              <a:t>)</a:t>
            </a:r>
          </a:p>
          <a:p>
            <a:pPr marL="425450" indent="-342900" algn="l">
              <a:buFontTx/>
              <a:buChar char="-"/>
              <a:defRPr/>
            </a:pPr>
            <a:endParaRPr lang="en-US" altLang="en-US" sz="2000" baseline="30000" dirty="0" smtClean="0"/>
          </a:p>
          <a:p>
            <a:pPr marL="425450" indent="-342900" algn="l">
              <a:buFontTx/>
              <a:buChar char="-"/>
              <a:defRPr/>
            </a:pPr>
            <a:r>
              <a:rPr lang="en-US" sz="1800" dirty="0" smtClean="0"/>
              <a:t>central chemoreceptor are stimulated by other types of acidosis (lactate acidosis, ketoacidosis)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884" y="2060576"/>
            <a:ext cx="50546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303239" y="6546134"/>
            <a:ext cx="26917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en-US" sz="800" dirty="0"/>
              <a:t>http://www.medicine.mcgill.ca/physio/resp-web/sect8.htm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41376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6864351" y="333375"/>
            <a:ext cx="5050367" cy="6337300"/>
          </a:xfrm>
        </p:spPr>
        <p:txBody>
          <a:bodyPr/>
          <a:lstStyle/>
          <a:p>
            <a:pPr marL="82550" algn="l">
              <a:defRPr/>
            </a:pPr>
            <a:r>
              <a:rPr lang="en-US" altLang="en-US" sz="22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Peripheral chemoreceptors</a:t>
            </a:r>
          </a:p>
          <a:p>
            <a:pPr marL="82550" algn="l">
              <a:defRPr/>
            </a:pPr>
            <a:r>
              <a:rPr lang="en-US" altLang="en-US" sz="2200" dirty="0" smtClean="0"/>
              <a:t>– located in the </a:t>
            </a:r>
            <a:r>
              <a:rPr lang="en-US" sz="2000" dirty="0" smtClean="0"/>
              <a:t>aortic and carotid bodies</a:t>
            </a:r>
          </a:p>
          <a:p>
            <a:pPr marL="82550" algn="l">
              <a:defRPr/>
            </a:pPr>
            <a:r>
              <a:rPr lang="en-US" sz="2000" dirty="0" smtClean="0"/>
              <a:t>-primarily sensitive to decrease in arterial pO</a:t>
            </a:r>
            <a:r>
              <a:rPr lang="en-US" sz="2000" baseline="-25000" dirty="0"/>
              <a:t>2</a:t>
            </a:r>
            <a:r>
              <a:rPr lang="en-US" sz="2000" dirty="0" smtClean="0"/>
              <a:t>, particularly to decrease of 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under 10-13 </a:t>
            </a:r>
            <a:r>
              <a:rPr lang="en-US" sz="2000" dirty="0" err="1" smtClean="0"/>
              <a:t>kPa</a:t>
            </a:r>
            <a:r>
              <a:rPr lang="en-US" sz="2000" dirty="0" smtClean="0"/>
              <a:t> in the arterial blood.</a:t>
            </a:r>
          </a:p>
          <a:p>
            <a:pPr marL="82550" algn="l">
              <a:defRPr/>
            </a:pPr>
            <a:r>
              <a:rPr lang="en-US" sz="2000" dirty="0" smtClean="0"/>
              <a:t>They convey their sensory information to the medulla via the  </a:t>
            </a:r>
            <a:r>
              <a:rPr lang="en-US" sz="2000" dirty="0" err="1" smtClean="0"/>
              <a:t>vagus</a:t>
            </a:r>
            <a:r>
              <a:rPr lang="en-US" sz="2000" dirty="0" smtClean="0"/>
              <a:t> nerve and glossopharyngeal nerve.</a:t>
            </a:r>
          </a:p>
          <a:p>
            <a:pPr marL="82550" algn="l">
              <a:defRPr/>
            </a:pPr>
            <a:endParaRPr lang="en-US" sz="2000" u="sng" dirty="0" smtClean="0"/>
          </a:p>
          <a:p>
            <a:pPr marL="82550" algn="l">
              <a:defRPr/>
            </a:pPr>
            <a:r>
              <a:rPr lang="en-US" sz="2000" u="sng" dirty="0" smtClean="0"/>
              <a:t>Mechanism of action: D</a:t>
            </a:r>
            <a:r>
              <a:rPr lang="en-US" sz="2000" dirty="0" smtClean="0"/>
              <a:t>ecreased  ATP production in mitochondria leads to depolarization of  receptors membrane and to excitation of chemoreceptor</a:t>
            </a:r>
            <a:endParaRPr lang="en-US" altLang="en-US" sz="900" dirty="0" smtClean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767" y="333375"/>
            <a:ext cx="53213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267" y="4076701"/>
            <a:ext cx="4910667" cy="228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401051" y="6597651"/>
            <a:ext cx="28761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cs-CZ" altLang="en-US" sz="800" dirty="0"/>
              <a:t>http://www.medicine.mcgill.ca/</a:t>
            </a:r>
            <a:r>
              <a:rPr lang="cs-CZ" altLang="en-US" sz="800" dirty="0" err="1"/>
              <a:t>physio</a:t>
            </a:r>
            <a:r>
              <a:rPr lang="cs-CZ" altLang="en-US" sz="800" dirty="0"/>
              <a:t>/</a:t>
            </a:r>
            <a:r>
              <a:rPr lang="cs-CZ" altLang="en-US" sz="800" dirty="0" err="1"/>
              <a:t>resp</a:t>
            </a:r>
            <a:r>
              <a:rPr lang="cs-CZ" altLang="en-US" sz="800" dirty="0"/>
              <a:t>-web/sect8.htm,  </a:t>
            </a:r>
          </a:p>
        </p:txBody>
      </p:sp>
    </p:spTree>
    <p:extLst>
      <p:ext uri="{BB962C8B-B14F-4D97-AF65-F5344CB8AC3E}">
        <p14:creationId xmlns:p14="http://schemas.microsoft.com/office/powerpoint/2010/main" val="489780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602" t="11776" r="25569" b="15793"/>
          <a:stretch/>
        </p:blipFill>
        <p:spPr>
          <a:xfrm>
            <a:off x="757882" y="411891"/>
            <a:ext cx="10818533" cy="6120715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9094573" y="6672649"/>
            <a:ext cx="20168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err="1"/>
              <a:t>Boron</a:t>
            </a:r>
            <a:r>
              <a:rPr lang="cs-CZ" sz="800" dirty="0"/>
              <a:t>, </a:t>
            </a:r>
            <a:r>
              <a:rPr lang="cs-CZ" sz="800" dirty="0" err="1"/>
              <a:t>Boulpaep</a:t>
            </a:r>
            <a:r>
              <a:rPr lang="cs-CZ" sz="800" dirty="0"/>
              <a:t>, </a:t>
            </a:r>
            <a:r>
              <a:rPr lang="cs-CZ" sz="800" dirty="0" err="1"/>
              <a:t>Medical</a:t>
            </a:r>
            <a:r>
              <a:rPr lang="cs-CZ" sz="800" dirty="0"/>
              <a:t> </a:t>
            </a:r>
            <a:r>
              <a:rPr lang="cs-CZ" sz="800" dirty="0" err="1"/>
              <a:t>Physiology</a:t>
            </a:r>
            <a:r>
              <a:rPr lang="cs-CZ" sz="800" dirty="0"/>
              <a:t>, 2003.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2438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3211" t="23052" r="35775" b="21552"/>
          <a:stretch/>
        </p:blipFill>
        <p:spPr>
          <a:xfrm>
            <a:off x="1804086" y="204601"/>
            <a:ext cx="8583827" cy="6521594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9045146" y="6611778"/>
            <a:ext cx="20168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err="1"/>
              <a:t>Boron</a:t>
            </a:r>
            <a:r>
              <a:rPr lang="cs-CZ" sz="800" dirty="0"/>
              <a:t>, </a:t>
            </a:r>
            <a:r>
              <a:rPr lang="cs-CZ" sz="800" dirty="0" err="1"/>
              <a:t>Boulpaep</a:t>
            </a:r>
            <a:r>
              <a:rPr lang="cs-CZ" sz="800" dirty="0"/>
              <a:t>, </a:t>
            </a:r>
            <a:r>
              <a:rPr lang="cs-CZ" sz="800" dirty="0" err="1"/>
              <a:t>Medical</a:t>
            </a:r>
            <a:r>
              <a:rPr lang="cs-CZ" sz="800" dirty="0"/>
              <a:t> </a:t>
            </a:r>
            <a:r>
              <a:rPr lang="cs-CZ" sz="800" dirty="0" err="1"/>
              <a:t>Physiology</a:t>
            </a:r>
            <a:r>
              <a:rPr lang="cs-CZ" sz="800" dirty="0"/>
              <a:t>, 2003.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8879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7328" y="692696"/>
            <a:ext cx="1209734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rgbClr val="FF0000"/>
                </a:solidFill>
              </a:rPr>
              <a:t>Modulation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of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respiratory</a:t>
            </a:r>
            <a:r>
              <a:rPr lang="cs-CZ" sz="2800" b="1" dirty="0" smtClean="0">
                <a:solidFill>
                  <a:srgbClr val="FF0000"/>
                </a:solidFill>
              </a:rPr>
              <a:t> output</a:t>
            </a:r>
          </a:p>
          <a:p>
            <a:r>
              <a:rPr lang="cs-CZ" dirty="0" smtClean="0"/>
              <a:t>Major </a:t>
            </a:r>
            <a:r>
              <a:rPr lang="cs-CZ" dirty="0" err="1" smtClean="0"/>
              <a:t>parameters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feedback </a:t>
            </a:r>
            <a:r>
              <a:rPr lang="cs-CZ" dirty="0" err="1" smtClean="0"/>
              <a:t>control</a:t>
            </a:r>
            <a:r>
              <a:rPr lang="cs-CZ" dirty="0" smtClean="0"/>
              <a:t> – </a:t>
            </a:r>
            <a:r>
              <a:rPr lang="cs-CZ" dirty="0" err="1" smtClean="0"/>
              <a:t>classical</a:t>
            </a:r>
            <a:r>
              <a:rPr lang="cs-CZ" dirty="0" smtClean="0"/>
              <a:t> gases:pO2, pCO2, pH</a:t>
            </a:r>
          </a:p>
          <a:p>
            <a:endParaRPr lang="cs-CZ" dirty="0"/>
          </a:p>
          <a:p>
            <a:r>
              <a:rPr lang="cs-CZ" dirty="0" smtClean="0"/>
              <a:t>In </a:t>
            </a:r>
            <a:r>
              <a:rPr lang="cs-CZ" dirty="0" err="1" smtClean="0"/>
              <a:t>additin</a:t>
            </a:r>
            <a:r>
              <a:rPr lang="cs-CZ" dirty="0" smtClean="0"/>
              <a:t> to these,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respiratory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  <a:r>
              <a:rPr lang="cs-CZ" dirty="0" err="1" smtClean="0"/>
              <a:t>receives</a:t>
            </a:r>
            <a:r>
              <a:rPr lang="cs-CZ" dirty="0" smtClean="0"/>
              <a:t> input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major </a:t>
            </a:r>
            <a:r>
              <a:rPr lang="cs-CZ" dirty="0" err="1" smtClean="0"/>
              <a:t>sources</a:t>
            </a:r>
            <a:r>
              <a:rPr lang="cs-CZ" dirty="0" smtClean="0"/>
              <a:t>:</a:t>
            </a:r>
          </a:p>
          <a:p>
            <a:r>
              <a:rPr lang="cs-CZ" sz="2000" b="1" dirty="0" smtClean="0">
                <a:solidFill>
                  <a:srgbClr val="7030A0"/>
                </a:solidFill>
              </a:rPr>
              <a:t>1. variety </a:t>
            </a:r>
            <a:r>
              <a:rPr lang="cs-CZ" sz="2000" b="1" dirty="0" err="1" smtClean="0">
                <a:solidFill>
                  <a:srgbClr val="7030A0"/>
                </a:solidFill>
              </a:rPr>
              <a:t>of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cs-CZ" sz="2000" b="1" dirty="0" err="1" smtClean="0">
                <a:solidFill>
                  <a:srgbClr val="7030A0"/>
                </a:solidFill>
              </a:rPr>
              <a:t>stretch</a:t>
            </a:r>
            <a:r>
              <a:rPr lang="cs-CZ" sz="2000" b="1" dirty="0" smtClean="0">
                <a:solidFill>
                  <a:srgbClr val="7030A0"/>
                </a:solidFill>
              </a:rPr>
              <a:t> and </a:t>
            </a:r>
            <a:r>
              <a:rPr lang="cs-CZ" sz="2000" b="1" dirty="0" err="1" smtClean="0">
                <a:solidFill>
                  <a:srgbClr val="7030A0"/>
                </a:solidFill>
              </a:rPr>
              <a:t>chemical</a:t>
            </a:r>
            <a:r>
              <a:rPr lang="cs-CZ" sz="2000" b="1" dirty="0" smtClean="0">
                <a:solidFill>
                  <a:srgbClr val="7030A0"/>
                </a:solidFill>
              </a:rPr>
              <a:t>/</a:t>
            </a:r>
            <a:r>
              <a:rPr lang="cs-CZ" sz="2000" b="1" dirty="0" err="1" smtClean="0">
                <a:solidFill>
                  <a:srgbClr val="7030A0"/>
                </a:solidFill>
              </a:rPr>
              <a:t>irritant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cs-CZ" sz="2000" b="1" dirty="0" err="1" smtClean="0">
                <a:solidFill>
                  <a:srgbClr val="7030A0"/>
                </a:solidFill>
              </a:rPr>
              <a:t>receptors</a:t>
            </a:r>
            <a:r>
              <a:rPr lang="cs-CZ" sz="2000" b="1" dirty="0" smtClean="0">
                <a:solidFill>
                  <a:srgbClr val="7030A0"/>
                </a:solidFill>
              </a:rPr>
              <a:t>  </a:t>
            </a:r>
            <a:r>
              <a:rPr lang="cs-CZ" dirty="0" err="1" smtClean="0"/>
              <a:t>that</a:t>
            </a:r>
            <a:r>
              <a:rPr lang="cs-CZ" dirty="0" smtClean="0"/>
              <a:t> monitor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size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airways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presence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noxious</a:t>
            </a:r>
            <a:r>
              <a:rPr lang="cs-CZ" dirty="0" smtClean="0"/>
              <a:t> </a:t>
            </a:r>
            <a:r>
              <a:rPr lang="cs-CZ" dirty="0" err="1" smtClean="0"/>
              <a:t>agentsreceptors</a:t>
            </a:r>
            <a:r>
              <a:rPr lang="cs-CZ" dirty="0" smtClean="0"/>
              <a:t> in </a:t>
            </a:r>
            <a:r>
              <a:rPr lang="cs-CZ" dirty="0" err="1" smtClean="0"/>
              <a:t>respiratory</a:t>
            </a:r>
            <a:r>
              <a:rPr lang="cs-CZ" dirty="0" smtClean="0"/>
              <a:t> systém</a:t>
            </a:r>
          </a:p>
          <a:p>
            <a:r>
              <a:rPr lang="cs-CZ" sz="2000" b="1" dirty="0" smtClean="0">
                <a:solidFill>
                  <a:srgbClr val="7030A0"/>
                </a:solidFill>
              </a:rPr>
              <a:t>2. </a:t>
            </a:r>
            <a:r>
              <a:rPr lang="cs-CZ" sz="2000" b="1" dirty="0" err="1" smtClean="0">
                <a:solidFill>
                  <a:srgbClr val="7030A0"/>
                </a:solidFill>
              </a:rPr>
              <a:t>Higher</a:t>
            </a:r>
            <a:r>
              <a:rPr lang="cs-CZ" sz="2000" b="1" dirty="0" smtClean="0">
                <a:solidFill>
                  <a:srgbClr val="7030A0"/>
                </a:solidFill>
              </a:rPr>
              <a:t> CNS </a:t>
            </a:r>
            <a:r>
              <a:rPr lang="cs-CZ" sz="2000" b="1" dirty="0" err="1" smtClean="0">
                <a:solidFill>
                  <a:srgbClr val="7030A0"/>
                </a:solidFill>
              </a:rPr>
              <a:t>centers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modulate</a:t>
            </a:r>
            <a:r>
              <a:rPr lang="cs-CZ" dirty="0" smtClean="0"/>
              <a:t> </a:t>
            </a:r>
            <a:r>
              <a:rPr lang="cs-CZ" dirty="0" err="1" smtClean="0"/>
              <a:t>respiratory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sake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nonrespiratory</a:t>
            </a:r>
            <a:r>
              <a:rPr lang="cs-CZ" dirty="0" smtClean="0"/>
              <a:t> </a:t>
            </a:r>
            <a:r>
              <a:rPr lang="cs-CZ" dirty="0" err="1" smtClean="0"/>
              <a:t>activities</a:t>
            </a:r>
            <a:endParaRPr lang="cs-CZ" dirty="0" smtClean="0"/>
          </a:p>
          <a:p>
            <a:endParaRPr lang="cs-CZ" dirty="0"/>
          </a:p>
          <a:p>
            <a:r>
              <a:rPr lang="cs-CZ" b="1" dirty="0" err="1" smtClean="0"/>
              <a:t>Irritants</a:t>
            </a:r>
            <a:r>
              <a:rPr lang="cs-CZ" b="1" dirty="0" smtClean="0"/>
              <a:t> </a:t>
            </a:r>
            <a:r>
              <a:rPr lang="cs-CZ" b="1" dirty="0" err="1" smtClean="0"/>
              <a:t>receptors</a:t>
            </a:r>
            <a:r>
              <a:rPr lang="cs-CZ" b="1" dirty="0" smtClean="0"/>
              <a:t> </a:t>
            </a:r>
            <a:r>
              <a:rPr lang="cs-CZ" dirty="0" smtClean="0"/>
              <a:t>on </a:t>
            </a:r>
            <a:r>
              <a:rPr lang="cs-CZ" dirty="0" err="1" smtClean="0"/>
              <a:t>mucose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 </a:t>
            </a:r>
            <a:r>
              <a:rPr lang="cs-CZ" dirty="0" err="1" smtClean="0"/>
              <a:t>respiratory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– </a:t>
            </a:r>
            <a:r>
              <a:rPr lang="cs-CZ" dirty="0" err="1" smtClean="0"/>
              <a:t>rapidly</a:t>
            </a:r>
            <a:r>
              <a:rPr lang="cs-CZ" dirty="0" smtClean="0"/>
              <a:t> </a:t>
            </a:r>
            <a:r>
              <a:rPr lang="cs-CZ" dirty="0" err="1" smtClean="0"/>
              <a:t>adapting</a:t>
            </a:r>
            <a:endParaRPr lang="cs-CZ" dirty="0" smtClean="0"/>
          </a:p>
          <a:p>
            <a:r>
              <a:rPr lang="cs-CZ" dirty="0" smtClean="0"/>
              <a:t>Stimulus:  agens - </a:t>
            </a:r>
            <a:r>
              <a:rPr lang="cs-CZ" dirty="0" err="1" smtClean="0"/>
              <a:t>chemical</a:t>
            </a:r>
            <a:r>
              <a:rPr lang="cs-CZ" dirty="0" smtClean="0"/>
              <a:t> </a:t>
            </a:r>
            <a:r>
              <a:rPr lang="cs-CZ" dirty="0" err="1" smtClean="0"/>
              <a:t>substances</a:t>
            </a:r>
            <a:r>
              <a:rPr lang="cs-CZ" dirty="0" smtClean="0"/>
              <a:t> (histamin, serotonin, </a:t>
            </a:r>
            <a:r>
              <a:rPr lang="cs-CZ" dirty="0" err="1" smtClean="0"/>
              <a:t>prostaglandins</a:t>
            </a:r>
            <a:r>
              <a:rPr lang="cs-CZ" dirty="0" smtClean="0"/>
              <a:t>, </a:t>
            </a:r>
            <a:r>
              <a:rPr lang="cs-CZ" dirty="0" err="1" smtClean="0"/>
              <a:t>ammonia</a:t>
            </a:r>
            <a:r>
              <a:rPr lang="cs-CZ" dirty="0" smtClean="0"/>
              <a:t>, </a:t>
            </a:r>
            <a:r>
              <a:rPr lang="cs-CZ" dirty="0" err="1" smtClean="0"/>
              <a:t>cigarette</a:t>
            </a:r>
            <a:r>
              <a:rPr lang="cs-CZ" dirty="0" smtClean="0"/>
              <a:t> </a:t>
            </a:r>
            <a:r>
              <a:rPr lang="cs-CZ" dirty="0" err="1" smtClean="0"/>
              <a:t>smoke</a:t>
            </a:r>
            <a:r>
              <a:rPr lang="cs-CZ" dirty="0" smtClean="0"/>
              <a:t>).</a:t>
            </a:r>
          </a:p>
          <a:p>
            <a:r>
              <a:rPr lang="cs-CZ" dirty="0" err="1" smtClean="0"/>
              <a:t>Respons</a:t>
            </a:r>
            <a:r>
              <a:rPr lang="cs-CZ" dirty="0" smtClean="0"/>
              <a:t>: </a:t>
            </a:r>
            <a:r>
              <a:rPr lang="cs-CZ" dirty="0" err="1" smtClean="0"/>
              <a:t>increase</a:t>
            </a:r>
            <a:r>
              <a:rPr lang="cs-CZ" dirty="0" smtClean="0"/>
              <a:t> </a:t>
            </a:r>
            <a:r>
              <a:rPr lang="cs-CZ" dirty="0" err="1" smtClean="0"/>
              <a:t>mucus</a:t>
            </a:r>
            <a:r>
              <a:rPr lang="cs-CZ" dirty="0" smtClean="0"/>
              <a:t> </a:t>
            </a:r>
            <a:r>
              <a:rPr lang="cs-CZ" dirty="0" err="1" smtClean="0"/>
              <a:t>secretion</a:t>
            </a:r>
            <a:r>
              <a:rPr lang="cs-CZ" dirty="0" smtClean="0"/>
              <a:t>, </a:t>
            </a:r>
            <a:r>
              <a:rPr lang="cs-CZ" dirty="0" err="1" smtClean="0"/>
              <a:t>constriction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larynx and </a:t>
            </a:r>
            <a:r>
              <a:rPr lang="cs-CZ" dirty="0" err="1" smtClean="0"/>
              <a:t>brochus</a:t>
            </a:r>
            <a:endParaRPr lang="cs-CZ" dirty="0" smtClean="0"/>
          </a:p>
          <a:p>
            <a:endParaRPr lang="cs-CZ" dirty="0"/>
          </a:p>
          <a:p>
            <a:r>
              <a:rPr lang="cs-CZ" b="1" dirty="0" smtClean="0"/>
              <a:t>C-</a:t>
            </a:r>
            <a:r>
              <a:rPr lang="cs-CZ" b="1" dirty="0" err="1" smtClean="0"/>
              <a:t>fibre</a:t>
            </a:r>
            <a:r>
              <a:rPr lang="cs-CZ" b="1" dirty="0" smtClean="0"/>
              <a:t> </a:t>
            </a:r>
            <a:r>
              <a:rPr lang="cs-CZ" b="1" dirty="0" err="1" smtClean="0"/>
              <a:t>receptors</a:t>
            </a:r>
            <a:r>
              <a:rPr lang="cs-CZ" dirty="0" smtClean="0"/>
              <a:t> (</a:t>
            </a:r>
            <a:r>
              <a:rPr lang="cs-CZ" dirty="0" err="1" smtClean="0"/>
              <a:t>juxtacapillary</a:t>
            </a:r>
            <a:r>
              <a:rPr lang="cs-CZ" dirty="0" smtClean="0"/>
              <a:t>=J </a:t>
            </a:r>
            <a:r>
              <a:rPr lang="cs-CZ" dirty="0" err="1" smtClean="0"/>
              <a:t>receptors</a:t>
            </a:r>
            <a:r>
              <a:rPr lang="cs-CZ" dirty="0" smtClean="0"/>
              <a:t>)– free nerve </a:t>
            </a:r>
            <a:r>
              <a:rPr lang="cs-CZ" dirty="0" err="1" smtClean="0"/>
              <a:t>ending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n.vagus</a:t>
            </a:r>
            <a:r>
              <a:rPr lang="cs-CZ" dirty="0" smtClean="0"/>
              <a:t> (</a:t>
            </a:r>
            <a:r>
              <a:rPr lang="cs-CZ" dirty="0" err="1" smtClean="0"/>
              <a:t>unmyelinated</a:t>
            </a:r>
            <a:r>
              <a:rPr lang="cs-CZ" dirty="0" smtClean="0"/>
              <a:t> axon) in </a:t>
            </a:r>
            <a:r>
              <a:rPr lang="cs-CZ" dirty="0" err="1" smtClean="0"/>
              <a:t>intersticium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bronchus and alveolus;</a:t>
            </a:r>
          </a:p>
          <a:p>
            <a:r>
              <a:rPr lang="cs-CZ" dirty="0" smtClean="0"/>
              <a:t>Stimulus: </a:t>
            </a:r>
            <a:r>
              <a:rPr lang="cs-CZ" dirty="0" err="1" smtClean="0"/>
              <a:t>Mechanical</a:t>
            </a:r>
            <a:r>
              <a:rPr lang="cs-CZ" dirty="0" smtClean="0"/>
              <a:t> </a:t>
            </a:r>
            <a:r>
              <a:rPr lang="cs-CZ" dirty="0" err="1" smtClean="0"/>
              <a:t>irritans</a:t>
            </a:r>
            <a:r>
              <a:rPr lang="cs-CZ" dirty="0" smtClean="0"/>
              <a:t> (</a:t>
            </a:r>
            <a:r>
              <a:rPr lang="cs-CZ" dirty="0" err="1" smtClean="0"/>
              <a:t>pulmonary</a:t>
            </a:r>
            <a:r>
              <a:rPr lang="cs-CZ" dirty="0" smtClean="0"/>
              <a:t> </a:t>
            </a:r>
            <a:r>
              <a:rPr lang="cs-CZ" dirty="0" err="1" smtClean="0"/>
              <a:t>hypertension</a:t>
            </a:r>
            <a:r>
              <a:rPr lang="cs-CZ" dirty="0" smtClean="0"/>
              <a:t>, </a:t>
            </a:r>
            <a:r>
              <a:rPr lang="cs-CZ" dirty="0" err="1" smtClean="0"/>
              <a:t>pulmonary</a:t>
            </a:r>
            <a:r>
              <a:rPr lang="cs-CZ" dirty="0" smtClean="0"/>
              <a:t> </a:t>
            </a:r>
            <a:r>
              <a:rPr lang="cs-CZ" dirty="0" err="1" smtClean="0"/>
              <a:t>oedema</a:t>
            </a:r>
            <a:r>
              <a:rPr lang="cs-CZ" dirty="0" smtClean="0"/>
              <a:t>)+</a:t>
            </a:r>
            <a:r>
              <a:rPr lang="cs-CZ" dirty="0" err="1" smtClean="0"/>
              <a:t>chemical</a:t>
            </a:r>
            <a:r>
              <a:rPr lang="cs-CZ" dirty="0" smtClean="0"/>
              <a:t> </a:t>
            </a:r>
          </a:p>
          <a:p>
            <a:r>
              <a:rPr lang="cs-CZ" dirty="0" smtClean="0"/>
              <a:t>Response: </a:t>
            </a:r>
            <a:r>
              <a:rPr lang="cs-CZ" dirty="0" err="1" smtClean="0"/>
              <a:t>hypopnoe</a:t>
            </a:r>
            <a:r>
              <a:rPr lang="cs-CZ" dirty="0" smtClean="0"/>
              <a:t>, rapid </a:t>
            </a:r>
            <a:r>
              <a:rPr lang="cs-CZ" dirty="0" err="1" smtClean="0"/>
              <a:t>shallow</a:t>
            </a:r>
            <a:r>
              <a:rPr lang="cs-CZ" dirty="0" smtClean="0"/>
              <a:t> </a:t>
            </a:r>
            <a:r>
              <a:rPr lang="cs-CZ" dirty="0" err="1" smtClean="0"/>
              <a:t>breathing</a:t>
            </a:r>
            <a:r>
              <a:rPr lang="cs-CZ" dirty="0" smtClean="0"/>
              <a:t>, </a:t>
            </a:r>
            <a:r>
              <a:rPr lang="cs-CZ" dirty="0" err="1" smtClean="0"/>
              <a:t>bronchoconstriction</a:t>
            </a:r>
            <a:r>
              <a:rPr lang="cs-CZ" dirty="0" smtClean="0"/>
              <a:t>, </a:t>
            </a:r>
            <a:r>
              <a:rPr lang="cs-CZ" dirty="0" err="1" smtClean="0"/>
              <a:t>cough</a:t>
            </a:r>
            <a:endParaRPr lang="cs-CZ" dirty="0" smtClean="0"/>
          </a:p>
          <a:p>
            <a:endParaRPr lang="cs-CZ" dirty="0"/>
          </a:p>
          <a:p>
            <a:r>
              <a:rPr lang="cs-CZ" b="1" dirty="0" err="1" smtClean="0"/>
              <a:t>Stretch</a:t>
            </a:r>
            <a:r>
              <a:rPr lang="cs-CZ" b="1" dirty="0" smtClean="0"/>
              <a:t> </a:t>
            </a:r>
            <a:r>
              <a:rPr lang="cs-CZ" b="1" dirty="0" err="1" smtClean="0"/>
              <a:t>receptors</a:t>
            </a:r>
            <a:r>
              <a:rPr lang="cs-CZ" b="1" dirty="0" smtClean="0"/>
              <a:t>  </a:t>
            </a:r>
            <a:r>
              <a:rPr lang="cs-CZ" dirty="0" err="1" smtClean="0"/>
              <a:t>slowly</a:t>
            </a:r>
            <a:r>
              <a:rPr lang="cs-CZ" dirty="0" smtClean="0"/>
              <a:t> </a:t>
            </a:r>
            <a:r>
              <a:rPr lang="cs-CZ" dirty="0" err="1" smtClean="0"/>
              <a:t>adapting</a:t>
            </a:r>
            <a:r>
              <a:rPr lang="cs-CZ" dirty="0" smtClean="0"/>
              <a:t> (</a:t>
            </a:r>
            <a:r>
              <a:rPr lang="cs-CZ" dirty="0" err="1" smtClean="0"/>
              <a:t>mechanoreceptors</a:t>
            </a:r>
            <a:r>
              <a:rPr lang="cs-CZ" dirty="0" smtClean="0"/>
              <a:t> in </a:t>
            </a:r>
            <a:r>
              <a:rPr lang="cs-CZ" dirty="0" err="1" smtClean="0"/>
              <a:t>tracheobronchial</a:t>
            </a:r>
            <a:r>
              <a:rPr lang="cs-CZ" dirty="0" smtClean="0"/>
              <a:t> </a:t>
            </a:r>
            <a:r>
              <a:rPr lang="cs-CZ" dirty="0" err="1" smtClean="0"/>
              <a:t>tree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detect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changes</a:t>
            </a:r>
            <a:r>
              <a:rPr lang="cs-CZ" dirty="0" smtClean="0"/>
              <a:t> in </a:t>
            </a:r>
            <a:r>
              <a:rPr lang="cs-CZ" dirty="0" err="1" smtClean="0"/>
              <a:t>lung</a:t>
            </a:r>
            <a:r>
              <a:rPr lang="cs-CZ" dirty="0" smtClean="0"/>
              <a:t> </a:t>
            </a:r>
            <a:r>
              <a:rPr lang="cs-CZ" dirty="0" err="1" smtClean="0"/>
              <a:t>volume</a:t>
            </a:r>
            <a:r>
              <a:rPr lang="cs-CZ" dirty="0" smtClean="0"/>
              <a:t> by </a:t>
            </a:r>
            <a:r>
              <a:rPr lang="cs-CZ" dirty="0" err="1" smtClean="0"/>
              <a:t>sensing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stretch</a:t>
            </a:r>
            <a:r>
              <a:rPr lang="cs-CZ" dirty="0" smtClean="0"/>
              <a:t> </a:t>
            </a:r>
            <a:r>
              <a:rPr lang="cs-CZ" dirty="0" err="1" smtClean="0"/>
              <a:t>receptors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airway</a:t>
            </a:r>
            <a:r>
              <a:rPr lang="cs-CZ" dirty="0" smtClean="0"/>
              <a:t> </a:t>
            </a:r>
            <a:r>
              <a:rPr lang="cs-CZ" dirty="0" err="1" smtClean="0"/>
              <a:t>wall</a:t>
            </a:r>
            <a:r>
              <a:rPr lang="cs-CZ" dirty="0" smtClean="0"/>
              <a:t>), </a:t>
            </a:r>
            <a:r>
              <a:rPr lang="cs-CZ" dirty="0" err="1" smtClean="0"/>
              <a:t>inform</a:t>
            </a:r>
            <a:r>
              <a:rPr lang="cs-CZ" dirty="0" smtClean="0"/>
              <a:t> to brain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lung</a:t>
            </a:r>
            <a:r>
              <a:rPr lang="cs-CZ" dirty="0" smtClean="0"/>
              <a:t> </a:t>
            </a:r>
            <a:r>
              <a:rPr lang="cs-CZ" dirty="0" err="1" smtClean="0"/>
              <a:t>volume</a:t>
            </a:r>
            <a:r>
              <a:rPr lang="cs-CZ" dirty="0" smtClean="0"/>
              <a:t> to </a:t>
            </a:r>
            <a:r>
              <a:rPr lang="cs-CZ" dirty="0" err="1" smtClean="0"/>
              <a:t>optimize</a:t>
            </a:r>
            <a:r>
              <a:rPr lang="cs-CZ" dirty="0" smtClean="0"/>
              <a:t> </a:t>
            </a:r>
            <a:r>
              <a:rPr lang="cs-CZ" dirty="0" err="1" smtClean="0"/>
              <a:t>respiratory</a:t>
            </a:r>
            <a:r>
              <a:rPr lang="cs-CZ" dirty="0" smtClean="0"/>
              <a:t>;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irritants</a:t>
            </a:r>
            <a:r>
              <a:rPr lang="cs-CZ" dirty="0" smtClean="0"/>
              <a:t> </a:t>
            </a:r>
            <a:r>
              <a:rPr lang="cs-CZ" dirty="0" err="1" smtClean="0"/>
              <a:t>triggered</a:t>
            </a:r>
            <a:r>
              <a:rPr lang="cs-CZ" dirty="0" smtClean="0"/>
              <a:t> </a:t>
            </a:r>
            <a:r>
              <a:rPr lang="cs-CZ" dirty="0" err="1" smtClean="0"/>
              <a:t>decrese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respiratory</a:t>
            </a:r>
            <a:r>
              <a:rPr lang="cs-CZ" dirty="0" smtClean="0"/>
              <a:t> centre – </a:t>
            </a:r>
            <a:r>
              <a:rPr lang="cs-CZ" b="1" dirty="0" err="1" smtClean="0"/>
              <a:t>Hering-Breuer´s</a:t>
            </a:r>
            <a:r>
              <a:rPr lang="cs-CZ" b="1" dirty="0" smtClean="0"/>
              <a:t>  </a:t>
            </a:r>
            <a:r>
              <a:rPr lang="cs-CZ" b="1" dirty="0" err="1" smtClean="0"/>
              <a:t>reflexes</a:t>
            </a:r>
            <a:r>
              <a:rPr lang="cs-CZ" dirty="0" smtClean="0"/>
              <a:t>. (</a:t>
            </a:r>
            <a:r>
              <a:rPr lang="cs-CZ" dirty="0" err="1" smtClean="0"/>
              <a:t>protecting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lungs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overinflation</a:t>
            </a:r>
            <a:r>
              <a:rPr lang="cs-CZ" dirty="0" smtClean="0"/>
              <a:t>/</a:t>
            </a:r>
            <a:r>
              <a:rPr lang="cs-CZ" dirty="0" err="1" smtClean="0"/>
              <a:t>deflation</a:t>
            </a:r>
            <a:r>
              <a:rPr lang="cs-CZ" dirty="0" smtClean="0"/>
              <a:t>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3022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4656" y="289628"/>
            <a:ext cx="120973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Baroreceptors</a:t>
            </a:r>
            <a:r>
              <a:rPr lang="cs-CZ" dirty="0" smtClean="0"/>
              <a:t> – </a:t>
            </a:r>
            <a:r>
              <a:rPr lang="cs-CZ" dirty="0" err="1" smtClean="0"/>
              <a:t>suppresses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 </a:t>
            </a:r>
            <a:r>
              <a:rPr lang="cs-CZ" dirty="0" err="1" smtClean="0"/>
              <a:t>respiratory</a:t>
            </a:r>
            <a:r>
              <a:rPr lang="cs-CZ" dirty="0" smtClean="0"/>
              <a:t> centre (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slight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 err="1" smtClean="0"/>
              <a:t>Irritants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b="1" dirty="0" err="1" smtClean="0"/>
              <a:t>proprioreceptors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muscles</a:t>
            </a:r>
            <a:r>
              <a:rPr lang="cs-CZ" b="1" dirty="0" smtClean="0"/>
              <a:t>, </a:t>
            </a:r>
            <a:r>
              <a:rPr lang="cs-CZ" b="1" dirty="0" err="1" smtClean="0"/>
              <a:t>tendons</a:t>
            </a:r>
            <a:r>
              <a:rPr lang="cs-CZ" b="1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active</a:t>
            </a:r>
            <a:r>
              <a:rPr lang="cs-CZ" dirty="0" smtClean="0"/>
              <a:t> and </a:t>
            </a:r>
            <a:r>
              <a:rPr lang="cs-CZ" dirty="0" err="1" smtClean="0"/>
              <a:t>pasive</a:t>
            </a:r>
            <a:r>
              <a:rPr lang="cs-CZ" dirty="0" smtClean="0"/>
              <a:t> </a:t>
            </a:r>
            <a:r>
              <a:rPr lang="cs-CZ" dirty="0" err="1" smtClean="0"/>
              <a:t>movements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limbs</a:t>
            </a:r>
            <a:endParaRPr lang="cs-CZ" dirty="0" smtClean="0"/>
          </a:p>
          <a:p>
            <a:r>
              <a:rPr lang="cs-CZ" dirty="0" err="1" smtClean="0"/>
              <a:t>Influenced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respiratory</a:t>
            </a:r>
            <a:r>
              <a:rPr lang="cs-CZ" dirty="0" smtClean="0"/>
              <a:t> </a:t>
            </a:r>
            <a:r>
              <a:rPr lang="cs-CZ" dirty="0" err="1" smtClean="0"/>
              <a:t>neurons</a:t>
            </a:r>
            <a:r>
              <a:rPr lang="cs-CZ" dirty="0" smtClean="0"/>
              <a:t>  (</a:t>
            </a:r>
            <a:r>
              <a:rPr lang="cs-CZ" dirty="0" err="1" smtClean="0"/>
              <a:t>increase</a:t>
            </a:r>
            <a:r>
              <a:rPr lang="cs-CZ" dirty="0" smtClean="0"/>
              <a:t> </a:t>
            </a:r>
            <a:r>
              <a:rPr lang="cs-CZ" dirty="0" err="1" smtClean="0"/>
              <a:t>minute</a:t>
            </a:r>
            <a:r>
              <a:rPr lang="cs-CZ" dirty="0" smtClean="0"/>
              <a:t> </a:t>
            </a:r>
            <a:r>
              <a:rPr lang="cs-CZ" dirty="0" err="1" smtClean="0"/>
              <a:t>ventilation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r>
              <a:rPr lang="cs-CZ" dirty="0" smtClean="0"/>
              <a:t> </a:t>
            </a:r>
            <a:r>
              <a:rPr lang="cs-CZ" dirty="0" err="1" smtClean="0"/>
              <a:t>load</a:t>
            </a:r>
            <a:r>
              <a:rPr lang="cs-CZ" dirty="0" smtClean="0"/>
              <a:t>)</a:t>
            </a:r>
          </a:p>
          <a:p>
            <a:endParaRPr lang="cs-CZ" sz="1200" dirty="0"/>
          </a:p>
          <a:p>
            <a:endParaRPr lang="cs-CZ" sz="1600" b="1" dirty="0" smtClean="0"/>
          </a:p>
          <a:p>
            <a:endParaRPr lang="cs-CZ" sz="1600" b="1" dirty="0"/>
          </a:p>
          <a:p>
            <a:r>
              <a:rPr lang="cs-CZ" sz="2000" b="1" dirty="0" err="1" smtClean="0">
                <a:solidFill>
                  <a:srgbClr val="7030A0"/>
                </a:solidFill>
              </a:rPr>
              <a:t>The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cs-CZ" sz="2000" b="1" dirty="0" err="1" smtClean="0">
                <a:solidFill>
                  <a:srgbClr val="7030A0"/>
                </a:solidFill>
              </a:rPr>
              <a:t>Limbic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cs-CZ" sz="2000" b="1" dirty="0" err="1" smtClean="0">
                <a:solidFill>
                  <a:srgbClr val="7030A0"/>
                </a:solidFill>
              </a:rPr>
              <a:t>system</a:t>
            </a:r>
            <a:r>
              <a:rPr lang="cs-CZ" sz="2000" b="1" dirty="0" smtClean="0">
                <a:solidFill>
                  <a:srgbClr val="7030A0"/>
                </a:solidFill>
              </a:rPr>
              <a:t> and </a:t>
            </a:r>
            <a:r>
              <a:rPr lang="cs-CZ" sz="2000" b="1" dirty="0" err="1" smtClean="0">
                <a:solidFill>
                  <a:srgbClr val="7030A0"/>
                </a:solidFill>
              </a:rPr>
              <a:t>affective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cs-CZ" sz="2000" b="1" dirty="0" err="1" smtClean="0">
                <a:solidFill>
                  <a:srgbClr val="7030A0"/>
                </a:solidFill>
              </a:rPr>
              <a:t>states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cs-CZ" sz="1600" b="1" dirty="0" smtClean="0"/>
              <a:t>–  </a:t>
            </a:r>
            <a:r>
              <a:rPr lang="cs-CZ" sz="1600" dirty="0" err="1" smtClean="0"/>
              <a:t>fear</a:t>
            </a:r>
            <a:r>
              <a:rPr lang="cs-CZ" sz="1600" dirty="0" smtClean="0"/>
              <a:t>, horror, </a:t>
            </a:r>
            <a:r>
              <a:rPr lang="cs-CZ" sz="1600" dirty="0" err="1" smtClean="0"/>
              <a:t>rage</a:t>
            </a:r>
            <a:r>
              <a:rPr lang="cs-CZ" sz="1600" dirty="0" smtClean="0"/>
              <a:t> – </a:t>
            </a:r>
            <a:r>
              <a:rPr lang="cs-CZ" sz="1600" dirty="0" err="1" smtClean="0"/>
              <a:t>can</a:t>
            </a:r>
            <a:r>
              <a:rPr lang="cs-CZ" sz="1600" dirty="0" smtClean="0"/>
              <a:t> </a:t>
            </a:r>
            <a:r>
              <a:rPr lang="cs-CZ" sz="1600" dirty="0" err="1" smtClean="0"/>
              <a:t>be</a:t>
            </a:r>
            <a:r>
              <a:rPr lang="cs-CZ" sz="1600" dirty="0" smtClean="0"/>
              <a:t> </a:t>
            </a:r>
            <a:r>
              <a:rPr lang="cs-CZ" sz="1600" dirty="0" err="1" smtClean="0"/>
              <a:t>associated</a:t>
            </a:r>
            <a:r>
              <a:rPr lang="cs-CZ" sz="1600" dirty="0" smtClean="0"/>
              <a:t> </a:t>
            </a:r>
            <a:r>
              <a:rPr lang="cs-CZ" sz="1600" dirty="0" err="1" smtClean="0"/>
              <a:t>with</a:t>
            </a:r>
            <a:r>
              <a:rPr lang="cs-CZ" sz="1600" dirty="0" smtClean="0"/>
              <a:t> major and </a:t>
            </a:r>
            <a:r>
              <a:rPr lang="cs-CZ" sz="1600" dirty="0" err="1" smtClean="0"/>
              <a:t>highly</a:t>
            </a:r>
            <a:r>
              <a:rPr lang="cs-CZ" sz="1600" dirty="0" smtClean="0"/>
              <a:t>  </a:t>
            </a:r>
            <a:r>
              <a:rPr lang="cs-CZ" sz="1600" dirty="0" err="1" smtClean="0"/>
              <a:t>characteristic</a:t>
            </a:r>
            <a:r>
              <a:rPr lang="cs-CZ" sz="1600" dirty="0" smtClean="0"/>
              <a:t> </a:t>
            </a:r>
            <a:r>
              <a:rPr lang="cs-CZ" sz="1600" dirty="0" err="1" smtClean="0"/>
              <a:t>changes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respiratory</a:t>
            </a:r>
            <a:r>
              <a:rPr lang="cs-CZ" sz="1600" dirty="0" smtClean="0"/>
              <a:t> </a:t>
            </a:r>
            <a:r>
              <a:rPr lang="cs-CZ" sz="1600" dirty="0" err="1" smtClean="0"/>
              <a:t>pattern</a:t>
            </a:r>
            <a:endParaRPr lang="cs-CZ" sz="1600" dirty="0" smtClean="0"/>
          </a:p>
          <a:p>
            <a:r>
              <a:rPr lang="cs-CZ" sz="1600" b="1" dirty="0" smtClean="0"/>
              <a:t> -</a:t>
            </a:r>
            <a:r>
              <a:rPr lang="cs-CZ" sz="1600" dirty="0" smtClean="0"/>
              <a:t> </a:t>
            </a:r>
            <a:r>
              <a:rPr lang="cs-CZ" sz="1600" dirty="0" err="1" smtClean="0"/>
              <a:t>descending</a:t>
            </a:r>
            <a:r>
              <a:rPr lang="cs-CZ" sz="1600" dirty="0" smtClean="0"/>
              <a:t> </a:t>
            </a:r>
            <a:r>
              <a:rPr lang="cs-CZ" sz="1600" dirty="0" err="1" smtClean="0"/>
              <a:t>pathways</a:t>
            </a:r>
            <a:r>
              <a:rPr lang="cs-CZ" sz="1600" dirty="0" smtClean="0"/>
              <a:t> </a:t>
            </a:r>
            <a:r>
              <a:rPr lang="cs-CZ" sz="1600" dirty="0" err="1" smtClean="0"/>
              <a:t>from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limbic</a:t>
            </a:r>
            <a:r>
              <a:rPr lang="cs-CZ" sz="1600" dirty="0" smtClean="0"/>
              <a:t> </a:t>
            </a:r>
            <a:r>
              <a:rPr lang="cs-CZ" sz="1600" dirty="0" err="1" smtClean="0"/>
              <a:t>structure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forebrain</a:t>
            </a:r>
            <a:r>
              <a:rPr lang="cs-CZ" sz="1600" dirty="0" smtClean="0"/>
              <a:t> </a:t>
            </a:r>
            <a:r>
              <a:rPr lang="cs-CZ" sz="1600" dirty="0" err="1" smtClean="0"/>
              <a:t>may</a:t>
            </a:r>
            <a:r>
              <a:rPr lang="cs-CZ" sz="1600" dirty="0" smtClean="0"/>
              <a:t> </a:t>
            </a:r>
            <a:r>
              <a:rPr lang="cs-CZ" sz="1600" dirty="0" err="1" smtClean="0"/>
              <a:t>mediate</a:t>
            </a:r>
            <a:r>
              <a:rPr lang="cs-CZ" sz="1600" dirty="0" smtClean="0"/>
              <a:t> these 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emotional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effects</a:t>
            </a:r>
            <a:r>
              <a:rPr lang="cs-CZ" sz="1600" b="1" dirty="0" smtClean="0"/>
              <a:t> on </a:t>
            </a:r>
            <a:r>
              <a:rPr lang="cs-CZ" sz="1600" b="1" dirty="0" err="1" smtClean="0"/>
              <a:t>breathing</a:t>
            </a:r>
            <a:endParaRPr lang="cs-CZ" sz="1600" b="1" dirty="0" smtClean="0"/>
          </a:p>
          <a:p>
            <a:endParaRPr lang="cs-CZ" sz="1600" b="1" dirty="0" smtClean="0"/>
          </a:p>
          <a:p>
            <a:endParaRPr lang="cs-CZ" sz="1600" b="1" dirty="0"/>
          </a:p>
          <a:p>
            <a:r>
              <a:rPr lang="cs-CZ" sz="2000" b="1" dirty="0" err="1" smtClean="0">
                <a:solidFill>
                  <a:srgbClr val="7030A0"/>
                </a:solidFill>
              </a:rPr>
              <a:t>Various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cs-CZ" sz="2000" b="1" dirty="0" err="1" smtClean="0">
                <a:solidFill>
                  <a:srgbClr val="7030A0"/>
                </a:solidFill>
              </a:rPr>
              <a:t>behaviors</a:t>
            </a:r>
            <a:endParaRPr lang="cs-CZ" sz="2000" b="1" dirty="0">
              <a:solidFill>
                <a:srgbClr val="7030A0"/>
              </a:solidFill>
            </a:endParaRPr>
          </a:p>
          <a:p>
            <a:r>
              <a:rPr lang="cs-CZ" sz="1600" b="1" dirty="0" err="1" smtClean="0"/>
              <a:t>Playing</a:t>
            </a:r>
            <a:r>
              <a:rPr lang="cs-CZ" sz="1600" b="1" dirty="0" smtClean="0"/>
              <a:t> on musical </a:t>
            </a:r>
            <a:r>
              <a:rPr lang="cs-CZ" sz="1600" b="1" dirty="0" err="1" smtClean="0"/>
              <a:t>wind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instruments</a:t>
            </a:r>
            <a:endParaRPr lang="cs-CZ" sz="1600" b="1" dirty="0"/>
          </a:p>
          <a:p>
            <a:r>
              <a:rPr lang="cs-CZ" sz="1600" dirty="0" err="1" smtClean="0"/>
              <a:t>strong</a:t>
            </a:r>
            <a:r>
              <a:rPr lang="cs-CZ" sz="1600" dirty="0" smtClean="0"/>
              <a:t> </a:t>
            </a:r>
            <a:r>
              <a:rPr lang="cs-CZ" sz="1600" dirty="0" err="1" smtClean="0"/>
              <a:t>pain</a:t>
            </a:r>
            <a:endParaRPr lang="cs-CZ" sz="1600" dirty="0" smtClean="0"/>
          </a:p>
          <a:p>
            <a:r>
              <a:rPr lang="cs-CZ" sz="1600" dirty="0" err="1" smtClean="0"/>
              <a:t>Tractus</a:t>
            </a:r>
            <a:r>
              <a:rPr lang="cs-CZ" sz="1600" dirty="0" smtClean="0"/>
              <a:t> </a:t>
            </a:r>
            <a:r>
              <a:rPr lang="cs-CZ" sz="1600" dirty="0" err="1" smtClean="0"/>
              <a:t>corticospinalis</a:t>
            </a:r>
            <a:r>
              <a:rPr lang="cs-CZ" sz="1600" dirty="0" smtClean="0"/>
              <a:t> =</a:t>
            </a:r>
            <a:r>
              <a:rPr lang="cs-CZ" sz="1600" dirty="0" err="1" smtClean="0"/>
              <a:t>cortex</a:t>
            </a:r>
            <a:r>
              <a:rPr lang="cs-CZ" sz="1600" dirty="0" smtClean="0"/>
              <a:t> – </a:t>
            </a:r>
            <a:r>
              <a:rPr lang="cs-CZ" sz="1600" dirty="0" err="1" smtClean="0"/>
              <a:t>activated</a:t>
            </a:r>
            <a:r>
              <a:rPr lang="cs-CZ" sz="1600" dirty="0" smtClean="0"/>
              <a:t> RC </a:t>
            </a:r>
            <a:r>
              <a:rPr lang="cs-CZ" sz="1600" dirty="0" err="1" smtClean="0"/>
              <a:t>during</a:t>
            </a:r>
            <a:r>
              <a:rPr lang="cs-CZ" sz="1600" dirty="0" smtClean="0"/>
              <a:t> </a:t>
            </a:r>
            <a:r>
              <a:rPr lang="cs-CZ" sz="1600" dirty="0" err="1" smtClean="0"/>
              <a:t>work</a:t>
            </a:r>
            <a:r>
              <a:rPr lang="cs-CZ" sz="1600" dirty="0" smtClean="0"/>
              <a:t> </a:t>
            </a:r>
            <a:r>
              <a:rPr lang="cs-CZ" sz="1600" dirty="0" err="1" smtClean="0"/>
              <a:t>load</a:t>
            </a:r>
            <a:endParaRPr lang="cs-CZ" sz="1600" dirty="0" smtClean="0"/>
          </a:p>
          <a:p>
            <a:r>
              <a:rPr lang="cs-CZ" altLang="cs-CZ" sz="1600" b="1" dirty="0" err="1" smtClean="0">
                <a:solidFill>
                  <a:schemeClr val="tx1"/>
                </a:solidFill>
                <a:latin typeface="Arial CE" panose="020B0604020202020204" pitchFamily="34" charset="0"/>
              </a:rPr>
              <a:t>temperature</a:t>
            </a:r>
            <a:endParaRPr lang="cs-CZ" altLang="cs-CZ" sz="1600" b="1" dirty="0" smtClean="0">
              <a:solidFill>
                <a:schemeClr val="tx1"/>
              </a:solidFill>
              <a:latin typeface="Arial CE" panose="020B0604020202020204" pitchFamily="34" charset="0"/>
            </a:endParaRP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44781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ýchábí žebra Silbernag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1" y="0"/>
            <a:ext cx="4857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dychani Hrudní košSilbernag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1295401"/>
            <a:ext cx="692150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76649" y="873211"/>
            <a:ext cx="461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Bucket</a:t>
            </a:r>
            <a:r>
              <a:rPr lang="cs-CZ" dirty="0" smtClean="0"/>
              <a:t>-handle and </a:t>
            </a:r>
            <a:r>
              <a:rPr lang="cs-CZ" dirty="0" err="1" smtClean="0"/>
              <a:t>water</a:t>
            </a:r>
            <a:r>
              <a:rPr lang="cs-CZ" dirty="0" smtClean="0"/>
              <a:t>-pump handle </a:t>
            </a:r>
            <a:r>
              <a:rPr lang="cs-CZ" dirty="0" err="1" smtClean="0"/>
              <a:t>effects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891481" y="6642556"/>
            <a:ext cx="25394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err="1" smtClean="0"/>
              <a:t>Silbernagl</a:t>
            </a:r>
            <a:r>
              <a:rPr lang="cs-CZ" sz="800" dirty="0" smtClean="0"/>
              <a:t>, </a:t>
            </a:r>
            <a:r>
              <a:rPr lang="cs-CZ" sz="800" dirty="0" err="1" smtClean="0"/>
              <a:t>Despopoulos</a:t>
            </a:r>
            <a:r>
              <a:rPr lang="cs-CZ" sz="800" dirty="0" smtClean="0"/>
              <a:t>: </a:t>
            </a:r>
            <a:r>
              <a:rPr lang="cs-CZ" sz="800" dirty="0" err="1" smtClean="0"/>
              <a:t>Color</a:t>
            </a:r>
            <a:r>
              <a:rPr lang="cs-CZ" sz="800" dirty="0" smtClean="0"/>
              <a:t> atlas </a:t>
            </a:r>
            <a:r>
              <a:rPr lang="cs-CZ" sz="800" dirty="0" err="1" smtClean="0"/>
              <a:t>of</a:t>
            </a:r>
            <a:r>
              <a:rPr lang="cs-CZ" sz="800" dirty="0" smtClean="0"/>
              <a:t> </a:t>
            </a:r>
            <a:r>
              <a:rPr lang="cs-CZ" sz="800" dirty="0" err="1" smtClean="0"/>
              <a:t>physiology</a:t>
            </a:r>
            <a:r>
              <a:rPr lang="cs-CZ" sz="800" dirty="0" smtClean="0"/>
              <a:t>, 2006.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237754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ychani Exsp Hrudní ko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62400"/>
            <a:ext cx="21717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dychani Exsp P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3176"/>
            <a:ext cx="310515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dychani Exsp Žeb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657600"/>
            <a:ext cx="1779588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dychani Insp Hrudní koš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295400"/>
            <a:ext cx="258286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dychani Insp Pli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609601"/>
            <a:ext cx="3387725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dychani Insp Žebr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219200"/>
            <a:ext cx="1982788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595286" y="6021859"/>
            <a:ext cx="45301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Bucket</a:t>
            </a:r>
            <a:r>
              <a:rPr lang="cs-CZ" dirty="0"/>
              <a:t>-handle and </a:t>
            </a:r>
            <a:r>
              <a:rPr lang="cs-CZ" dirty="0" err="1"/>
              <a:t>water</a:t>
            </a:r>
            <a:r>
              <a:rPr lang="cs-CZ" dirty="0"/>
              <a:t>-pump handle </a:t>
            </a:r>
            <a:r>
              <a:rPr lang="cs-CZ" dirty="0" err="1" smtClean="0"/>
              <a:t>effects</a:t>
            </a:r>
            <a:endParaRPr lang="cs-CZ" dirty="0" smtClean="0"/>
          </a:p>
          <a:p>
            <a:endParaRPr lang="cs-CZ" dirty="0"/>
          </a:p>
          <a:p>
            <a:r>
              <a:rPr lang="cs-CZ" sz="800" dirty="0" err="1"/>
              <a:t>Silbernagl</a:t>
            </a:r>
            <a:r>
              <a:rPr lang="cs-CZ" sz="800" dirty="0"/>
              <a:t>, </a:t>
            </a:r>
            <a:r>
              <a:rPr lang="cs-CZ" sz="800" dirty="0" err="1"/>
              <a:t>Despopoulos</a:t>
            </a:r>
            <a:r>
              <a:rPr lang="cs-CZ" sz="800" dirty="0"/>
              <a:t>: </a:t>
            </a:r>
            <a:r>
              <a:rPr lang="cs-CZ" sz="800" dirty="0" err="1"/>
              <a:t>Color</a:t>
            </a:r>
            <a:r>
              <a:rPr lang="cs-CZ" sz="800" dirty="0"/>
              <a:t> atlas </a:t>
            </a:r>
            <a:r>
              <a:rPr lang="cs-CZ" sz="800" dirty="0" err="1"/>
              <a:t>of</a:t>
            </a:r>
            <a:r>
              <a:rPr lang="cs-CZ" sz="800" dirty="0"/>
              <a:t> </a:t>
            </a:r>
            <a:r>
              <a:rPr lang="cs-CZ" sz="800" dirty="0" err="1"/>
              <a:t>physiology</a:t>
            </a:r>
            <a:r>
              <a:rPr lang="cs-CZ" sz="800" dirty="0"/>
              <a:t>, 2006.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633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raf změny intrapleur tla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533" y="4476750"/>
            <a:ext cx="419946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Graf změny obje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533" y="476250"/>
            <a:ext cx="4199467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Graf změny plícního tlak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533" y="2852738"/>
            <a:ext cx="4199467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Obrzměny intrapleur tlaku Silbernag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70038"/>
            <a:ext cx="5844117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007534" y="908050"/>
            <a:ext cx="15504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itchFamily="18" charset="0"/>
              </a:rPr>
              <a:t>pulmonalis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380318" y="882650"/>
            <a:ext cx="13099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itchFamily="18" charset="0"/>
              </a:rPr>
              <a:t>parietalis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228851" y="549275"/>
            <a:ext cx="13821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itchFamily="18" charset="0"/>
              </a:rPr>
              <a:t>PLEURA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2063751" y="1293813"/>
            <a:ext cx="8636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H="1">
            <a:off x="3600451" y="1222375"/>
            <a:ext cx="57573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6895750" y="6333688"/>
            <a:ext cx="25394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err="1"/>
              <a:t>Silbernagl</a:t>
            </a:r>
            <a:r>
              <a:rPr lang="cs-CZ" sz="800" dirty="0"/>
              <a:t>, </a:t>
            </a:r>
            <a:r>
              <a:rPr lang="cs-CZ" sz="800" dirty="0" err="1"/>
              <a:t>Despopoulos</a:t>
            </a:r>
            <a:r>
              <a:rPr lang="cs-CZ" sz="800" dirty="0"/>
              <a:t>: </a:t>
            </a:r>
            <a:r>
              <a:rPr lang="cs-CZ" sz="800" dirty="0" err="1"/>
              <a:t>Color</a:t>
            </a:r>
            <a:r>
              <a:rPr lang="cs-CZ" sz="800" dirty="0"/>
              <a:t> atlas </a:t>
            </a:r>
            <a:r>
              <a:rPr lang="cs-CZ" sz="800" dirty="0" err="1"/>
              <a:t>of</a:t>
            </a:r>
            <a:r>
              <a:rPr lang="cs-CZ" sz="800" dirty="0"/>
              <a:t> </a:t>
            </a:r>
            <a:r>
              <a:rPr lang="cs-CZ" sz="800" dirty="0" err="1"/>
              <a:t>physiology</a:t>
            </a:r>
            <a:r>
              <a:rPr lang="cs-CZ" sz="800" dirty="0"/>
              <a:t>, 2006.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373235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Výměna plynů v alveolu Silbernag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"/>
          <a:stretch>
            <a:fillRect/>
          </a:stretch>
        </p:blipFill>
        <p:spPr bwMode="auto">
          <a:xfrm>
            <a:off x="160421" y="1163052"/>
            <a:ext cx="6383867" cy="527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disociační křivka hemoglobin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19726"/>
            <a:ext cx="4876800" cy="4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485980" y="139700"/>
            <a:ext cx="5154424" cy="66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altLang="cs-CZ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TRANSPORT </a:t>
            </a:r>
            <a:r>
              <a:rPr lang="cs-CZ" altLang="cs-CZ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of</a:t>
            </a:r>
            <a:r>
              <a:rPr lang="cs-CZ" altLang="cs-CZ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cs-CZ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O</a:t>
            </a:r>
            <a:r>
              <a:rPr lang="en-US" altLang="cs-CZ" sz="4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endParaRPr lang="en-US" altLang="cs-CZ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383867" y="2492375"/>
            <a:ext cx="9028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itchFamily="18" charset="0"/>
              </a:rPr>
              <a:t>100%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479117" y="4267200"/>
            <a:ext cx="7489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itchFamily="18" charset="0"/>
              </a:rPr>
              <a:t>50%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7634397" y="1419726"/>
            <a:ext cx="191430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lang="cs-CZ" alt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cs-CZ" altLang="cs-CZ" sz="24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temperature</a:t>
            </a:r>
            <a:endParaRPr lang="cs-CZ" altLang="cs-CZ" sz="24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 </a:t>
            </a:r>
            <a:r>
              <a:rPr lang="cs-CZ" altLang="cs-CZ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pH</a:t>
            </a:r>
            <a:endParaRPr lang="cs-CZ" altLang="cs-CZ" sz="24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buFont typeface="Symbol" panose="05050102010706020507" pitchFamily="18" charset="2"/>
              <a:buChar char="¯"/>
              <a:defRPr/>
            </a:pPr>
            <a:r>
              <a:rPr lang="cs-CZ" alt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pCO</a:t>
            </a:r>
            <a:r>
              <a:rPr lang="cs-CZ" altLang="cs-CZ" sz="2400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</a:p>
          <a:p>
            <a:pPr eaLnBrk="1" hangingPunct="1">
              <a:buFont typeface="Symbol" panose="05050102010706020507" pitchFamily="18" charset="2"/>
              <a:buNone/>
              <a:defRPr/>
            </a:pPr>
            <a:r>
              <a:rPr lang="cs-CZ" alt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lang="cs-CZ" alt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DPG	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9687577" y="3666521"/>
            <a:ext cx="194733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cs-CZ" alt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cs-CZ" altLang="cs-CZ" sz="24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temperature</a:t>
            </a:r>
            <a:endParaRPr lang="cs-CZ" altLang="cs-CZ" sz="24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cs-CZ" alt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lang="cs-CZ" alt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pH	</a:t>
            </a:r>
          </a:p>
          <a:p>
            <a:pPr eaLnBrk="1" hangingPunct="1">
              <a:defRPr/>
            </a:pPr>
            <a:r>
              <a:rPr lang="cs-CZ" alt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cs-CZ" alt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pCO</a:t>
            </a:r>
            <a:r>
              <a:rPr lang="cs-CZ" altLang="cs-CZ" sz="2400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endParaRPr lang="cs-CZ" altLang="cs-CZ" sz="2400" baseline="-250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cs-CZ" alt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cs-CZ" alt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DPG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7247467" y="6165850"/>
            <a:ext cx="13440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pO</a:t>
            </a:r>
            <a:r>
              <a:rPr lang="cs-CZ" altLang="cs-CZ" sz="240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endParaRPr lang="cs-CZ" altLang="cs-CZ" sz="24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8401051" y="6165850"/>
            <a:ext cx="492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itchFamily="18" charset="0"/>
              </a:rPr>
              <a:t>25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9457267" y="6211888"/>
            <a:ext cx="492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itchFamily="18" charset="0"/>
              </a:rPr>
              <a:t>50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10678584" y="6184900"/>
            <a:ext cx="492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itchFamily="18" charset="0"/>
              </a:rPr>
              <a:t>75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11472334" y="6184900"/>
            <a:ext cx="6463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itchFamily="18" charset="0"/>
              </a:rPr>
              <a:t>100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074508" y="6611778"/>
            <a:ext cx="25394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err="1"/>
              <a:t>Silbernagl</a:t>
            </a:r>
            <a:r>
              <a:rPr lang="cs-CZ" sz="800" dirty="0"/>
              <a:t>, </a:t>
            </a:r>
            <a:r>
              <a:rPr lang="cs-CZ" sz="800" dirty="0" err="1"/>
              <a:t>Despopoulos</a:t>
            </a:r>
            <a:r>
              <a:rPr lang="cs-CZ" sz="800" dirty="0"/>
              <a:t>: </a:t>
            </a:r>
            <a:r>
              <a:rPr lang="cs-CZ" sz="800" dirty="0" err="1"/>
              <a:t>Color</a:t>
            </a:r>
            <a:r>
              <a:rPr lang="cs-CZ" sz="800" dirty="0"/>
              <a:t> atlas </a:t>
            </a:r>
            <a:r>
              <a:rPr lang="cs-CZ" sz="800" dirty="0" err="1"/>
              <a:t>of</a:t>
            </a:r>
            <a:r>
              <a:rPr lang="cs-CZ" sz="800" dirty="0"/>
              <a:t> </a:t>
            </a:r>
            <a:r>
              <a:rPr lang="cs-CZ" sz="800" dirty="0" err="1"/>
              <a:t>physiology</a:t>
            </a:r>
            <a:r>
              <a:rPr lang="cs-CZ" sz="800" dirty="0"/>
              <a:t>, 2006.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389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64931" y="2276475"/>
            <a:ext cx="7002879" cy="1015663"/>
          </a:xfrm>
          <a:prstGeom prst="rect">
            <a:avLst/>
          </a:prstGeom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cs-CZ" altLang="cs-CZ" sz="6000" b="1" dirty="0" err="1" smtClean="0">
                <a:solidFill>
                  <a:srgbClr val="7030A0"/>
                </a:solidFill>
              </a:rPr>
              <a:t>Control</a:t>
            </a:r>
            <a:r>
              <a:rPr lang="cs-CZ" altLang="cs-CZ" sz="6000" b="1" dirty="0" smtClean="0">
                <a:solidFill>
                  <a:srgbClr val="7030A0"/>
                </a:solidFill>
              </a:rPr>
              <a:t> </a:t>
            </a:r>
            <a:r>
              <a:rPr lang="cs-CZ" altLang="cs-CZ" sz="6000" b="1" dirty="0" err="1" smtClean="0">
                <a:solidFill>
                  <a:srgbClr val="7030A0"/>
                </a:solidFill>
              </a:rPr>
              <a:t>of</a:t>
            </a:r>
            <a:r>
              <a:rPr lang="cs-CZ" altLang="cs-CZ" sz="6000" b="1" dirty="0" smtClean="0">
                <a:solidFill>
                  <a:srgbClr val="7030A0"/>
                </a:solidFill>
              </a:rPr>
              <a:t> </a:t>
            </a:r>
            <a:r>
              <a:rPr lang="cs-CZ" altLang="cs-CZ" sz="6000" b="1" dirty="0" err="1" smtClean="0">
                <a:solidFill>
                  <a:srgbClr val="7030A0"/>
                </a:solidFill>
              </a:rPr>
              <a:t>ventilation</a:t>
            </a:r>
            <a:endParaRPr lang="cs-CZ" altLang="cs-CZ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12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074" y="123569"/>
            <a:ext cx="7533944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039785" y="6308725"/>
            <a:ext cx="286007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cs-CZ" sz="800"/>
              <a:t>https://sleep.sharepoint.com/siteimages/Chapter%203.png</a:t>
            </a:r>
          </a:p>
        </p:txBody>
      </p:sp>
    </p:spTree>
    <p:extLst>
      <p:ext uri="{BB962C8B-B14F-4D97-AF65-F5344CB8AC3E}">
        <p14:creationId xmlns:p14="http://schemas.microsoft.com/office/powerpoint/2010/main" val="2871656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0" t="27483" r="50575" b="25003"/>
          <a:stretch>
            <a:fillRect/>
          </a:stretch>
        </p:blipFill>
        <p:spPr bwMode="auto">
          <a:xfrm>
            <a:off x="2424114" y="115889"/>
            <a:ext cx="7488237" cy="658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652951" y="6334897"/>
            <a:ext cx="20168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err="1" smtClean="0"/>
              <a:t>Boron</a:t>
            </a:r>
            <a:r>
              <a:rPr lang="cs-CZ" sz="800" dirty="0" smtClean="0"/>
              <a:t>, </a:t>
            </a:r>
            <a:r>
              <a:rPr lang="cs-CZ" sz="800" dirty="0" err="1" smtClean="0"/>
              <a:t>Boulpaep</a:t>
            </a:r>
            <a:r>
              <a:rPr lang="cs-CZ" sz="800" dirty="0" smtClean="0"/>
              <a:t>, </a:t>
            </a:r>
            <a:r>
              <a:rPr lang="cs-CZ" sz="800" dirty="0" err="1" smtClean="0"/>
              <a:t>Medical</a:t>
            </a:r>
            <a:r>
              <a:rPr lang="cs-CZ" sz="800" dirty="0" smtClean="0"/>
              <a:t> </a:t>
            </a:r>
            <a:r>
              <a:rPr lang="cs-CZ" sz="800" dirty="0" err="1" smtClean="0"/>
              <a:t>Physiology</a:t>
            </a:r>
            <a:r>
              <a:rPr lang="cs-CZ" sz="800" dirty="0" smtClean="0"/>
              <a:t>, 2003.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4124716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28121" t="15750" r="55823" b="16265"/>
          <a:stretch/>
        </p:blipFill>
        <p:spPr>
          <a:xfrm>
            <a:off x="2215978" y="82378"/>
            <a:ext cx="5140411" cy="669736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842422" y="6590270"/>
            <a:ext cx="20168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err="1"/>
              <a:t>Boron</a:t>
            </a:r>
            <a:r>
              <a:rPr lang="cs-CZ" sz="800" dirty="0"/>
              <a:t>, </a:t>
            </a:r>
            <a:r>
              <a:rPr lang="cs-CZ" sz="800" dirty="0" err="1"/>
              <a:t>Boulpaep</a:t>
            </a:r>
            <a:r>
              <a:rPr lang="cs-CZ" sz="800" dirty="0"/>
              <a:t>, </a:t>
            </a:r>
            <a:r>
              <a:rPr lang="cs-CZ" sz="800" dirty="0" err="1"/>
              <a:t>Medical</a:t>
            </a:r>
            <a:r>
              <a:rPr lang="cs-CZ" sz="800" dirty="0"/>
              <a:t> </a:t>
            </a:r>
            <a:r>
              <a:rPr lang="cs-CZ" sz="800" dirty="0" err="1"/>
              <a:t>Physiology</a:t>
            </a:r>
            <a:r>
              <a:rPr lang="cs-CZ" sz="800" dirty="0"/>
              <a:t>, 2003.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95896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742</Words>
  <Application>Microsoft Office PowerPoint</Application>
  <PresentationFormat>Širokoúhlá obrazovka</PresentationFormat>
  <Paragraphs>85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Arial CE</vt:lpstr>
      <vt:lpstr>Calibri</vt:lpstr>
      <vt:lpstr>Calibri Light</vt:lpstr>
      <vt:lpstr>Symbol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Chemical factors affecting the respiratory center: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Zuzana Nováková</dc:creator>
  <cp:lastModifiedBy>Zuzana Nováková</cp:lastModifiedBy>
  <cp:revision>25</cp:revision>
  <dcterms:created xsi:type="dcterms:W3CDTF">2016-02-26T14:10:40Z</dcterms:created>
  <dcterms:modified xsi:type="dcterms:W3CDTF">2016-03-07T08:04:39Z</dcterms:modified>
</cp:coreProperties>
</file>