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320" r:id="rId3"/>
    <p:sldId id="321" r:id="rId4"/>
    <p:sldId id="286" r:id="rId5"/>
    <p:sldId id="288" r:id="rId6"/>
    <p:sldId id="290" r:id="rId7"/>
    <p:sldId id="291" r:id="rId8"/>
    <p:sldId id="299" r:id="rId9"/>
    <p:sldId id="295" r:id="rId10"/>
    <p:sldId id="297" r:id="rId11"/>
    <p:sldId id="298" r:id="rId12"/>
    <p:sldId id="300" r:id="rId13"/>
    <p:sldId id="301" r:id="rId14"/>
    <p:sldId id="319" r:id="rId15"/>
    <p:sldId id="289" r:id="rId16"/>
    <p:sldId id="292" r:id="rId17"/>
    <p:sldId id="293" r:id="rId18"/>
    <p:sldId id="294" r:id="rId19"/>
    <p:sldId id="257" r:id="rId20"/>
    <p:sldId id="260" r:id="rId21"/>
    <p:sldId id="263" r:id="rId22"/>
    <p:sldId id="312" r:id="rId23"/>
    <p:sldId id="313" r:id="rId24"/>
    <p:sldId id="269" r:id="rId25"/>
    <p:sldId id="27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429E8-7797-4F71-9146-3E5EB66222B7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263FA-2EF8-4B90-AA2D-BA41EA31C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30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3911-E9F7-4A90-8423-7E1A47E6D38D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D7A-4116-42FF-A0F1-C04E54C6B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64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3911-E9F7-4A90-8423-7E1A47E6D38D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D7A-4116-42FF-A0F1-C04E54C6B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0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3911-E9F7-4A90-8423-7E1A47E6D38D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D7A-4116-42FF-A0F1-C04E54C6B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01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3911-E9F7-4A90-8423-7E1A47E6D38D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D7A-4116-42FF-A0F1-C04E54C6B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06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3911-E9F7-4A90-8423-7E1A47E6D38D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D7A-4116-42FF-A0F1-C04E54C6B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09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3911-E9F7-4A90-8423-7E1A47E6D38D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D7A-4116-42FF-A0F1-C04E54C6B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9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3911-E9F7-4A90-8423-7E1A47E6D38D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D7A-4116-42FF-A0F1-C04E54C6B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69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3911-E9F7-4A90-8423-7E1A47E6D38D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D7A-4116-42FF-A0F1-C04E54C6B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6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3911-E9F7-4A90-8423-7E1A47E6D38D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D7A-4116-42FF-A0F1-C04E54C6B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09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3911-E9F7-4A90-8423-7E1A47E6D38D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D7A-4116-42FF-A0F1-C04E54C6B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53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3911-E9F7-4A90-8423-7E1A47E6D38D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ED7A-4116-42FF-A0F1-C04E54C6B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52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93911-E9F7-4A90-8423-7E1A47E6D38D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ED7A-4116-42FF-A0F1-C04E54C6BD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05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32021" y="199942"/>
            <a:ext cx="9144000" cy="4139448"/>
          </a:xfrm>
        </p:spPr>
        <p:txBody>
          <a:bodyPr>
            <a:normAutofit/>
          </a:bodyPr>
          <a:lstStyle/>
          <a:p>
            <a:r>
              <a:rPr lang="cs-CZ" b="1" i="1" dirty="0" smtClean="0">
                <a:solidFill>
                  <a:srgbClr val="7030A0"/>
                </a:solidFill>
              </a:rPr>
              <a:t>Dýchání za různých</a:t>
            </a:r>
            <a:br>
              <a:rPr lang="cs-CZ" b="1" i="1" dirty="0" smtClean="0">
                <a:solidFill>
                  <a:srgbClr val="7030A0"/>
                </a:solidFill>
              </a:rPr>
            </a:br>
            <a:r>
              <a:rPr lang="cs-CZ" b="1" i="1" dirty="0">
                <a:solidFill>
                  <a:srgbClr val="7030A0"/>
                </a:solidFill>
              </a:rPr>
              <a:t/>
            </a:r>
            <a:br>
              <a:rPr lang="cs-CZ" b="1" i="1" dirty="0">
                <a:solidFill>
                  <a:srgbClr val="7030A0"/>
                </a:solidFill>
              </a:rPr>
            </a:br>
            <a:r>
              <a:rPr lang="cs-CZ" b="1" i="1" dirty="0" smtClean="0">
                <a:solidFill>
                  <a:srgbClr val="7030A0"/>
                </a:solidFill>
              </a:rPr>
              <a:t> „fyziologických“ podmínek</a:t>
            </a:r>
            <a:endParaRPr lang="cs-CZ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délník 1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30723" name="Obdélník 1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30724" name="Zástupný symbol pro číslo snímku 1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0DDC1BD-53CA-4D28-8AAD-3F6697F1DBC3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0725" name="Text Box 36"/>
          <p:cNvSpPr txBox="1">
            <a:spLocks noChangeArrowheads="1"/>
          </p:cNvSpPr>
          <p:nvPr/>
        </p:nvSpPr>
        <p:spPr bwMode="auto">
          <a:xfrm>
            <a:off x="86785" y="173039"/>
            <a:ext cx="1186603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FFFF00"/>
                </a:solidFill>
                <a:cs typeface="Arial" pitchFamily="34" charset="0"/>
              </a:rPr>
              <a:t>HERING-BREUEROVY REFLEXY</a:t>
            </a:r>
            <a:r>
              <a:rPr lang="cs-CZ" altLang="cs-CZ" b="1">
                <a:solidFill>
                  <a:srgbClr val="FFFF00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30726" name="Picture 4" descr="HB před vagotomií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2276476"/>
            <a:ext cx="1151466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eft Brace 1"/>
          <p:cNvSpPr>
            <a:spLocks/>
          </p:cNvSpPr>
          <p:nvPr/>
        </p:nvSpPr>
        <p:spPr bwMode="auto">
          <a:xfrm rot="5400000">
            <a:off x="6288882" y="716757"/>
            <a:ext cx="287337" cy="4127500"/>
          </a:xfrm>
          <a:prstGeom prst="leftBrace">
            <a:avLst>
              <a:gd name="adj1" fmla="val 833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21513" name="Obdélník 11"/>
          <p:cNvSpPr>
            <a:spLocks noChangeArrowheads="1"/>
          </p:cNvSpPr>
          <p:nvPr/>
        </p:nvSpPr>
        <p:spPr bwMode="auto">
          <a:xfrm>
            <a:off x="3790951" y="1484313"/>
            <a:ext cx="4993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>
                <a:latin typeface="Arial" charset="0"/>
                <a:cs typeface="Arial" charset="0"/>
              </a:rPr>
              <a:t>Reflexní zástava dechu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>
                <a:latin typeface="Arial" charset="0"/>
                <a:cs typeface="Arial" charset="0"/>
              </a:rPr>
              <a:t>(inflační reflex)</a:t>
            </a:r>
            <a:endParaRPr lang="cs-CZ" cap="small" dirty="0">
              <a:latin typeface="Arial" charset="0"/>
              <a:cs typeface="Arial" charset="0"/>
            </a:endParaRPr>
          </a:p>
        </p:txBody>
      </p:sp>
      <p:sp>
        <p:nvSpPr>
          <p:cNvPr id="30729" name="Left Brace 1"/>
          <p:cNvSpPr>
            <a:spLocks/>
          </p:cNvSpPr>
          <p:nvPr/>
        </p:nvSpPr>
        <p:spPr bwMode="auto">
          <a:xfrm rot="-5400000">
            <a:off x="3120232" y="3050382"/>
            <a:ext cx="287337" cy="2209800"/>
          </a:xfrm>
          <a:prstGeom prst="leftBrace">
            <a:avLst>
              <a:gd name="adj1" fmla="val 833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11" name="Obdélník 11"/>
          <p:cNvSpPr>
            <a:spLocks noChangeArrowheads="1"/>
          </p:cNvSpPr>
          <p:nvPr/>
        </p:nvSpPr>
        <p:spPr bwMode="auto">
          <a:xfrm>
            <a:off x="814917" y="4365626"/>
            <a:ext cx="4993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>
                <a:latin typeface="Arial" charset="0"/>
                <a:cs typeface="Arial" charset="0"/>
              </a:rPr>
              <a:t>Artefakty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>
                <a:latin typeface="Arial" charset="0"/>
                <a:cs typeface="Arial" charset="0"/>
              </a:rPr>
              <a:t>(při aplikaci přetlaku)</a:t>
            </a:r>
            <a:endParaRPr lang="cs-CZ" cap="small" dirty="0">
              <a:latin typeface="Arial" charset="0"/>
              <a:cs typeface="Arial" charset="0"/>
            </a:endParaRPr>
          </a:p>
        </p:txBody>
      </p:sp>
      <p:sp>
        <p:nvSpPr>
          <p:cNvPr id="30731" name="Left Brace 1"/>
          <p:cNvSpPr>
            <a:spLocks/>
          </p:cNvSpPr>
          <p:nvPr/>
        </p:nvSpPr>
        <p:spPr bwMode="auto">
          <a:xfrm rot="-5400000">
            <a:off x="9263857" y="3428207"/>
            <a:ext cx="287337" cy="1441451"/>
          </a:xfrm>
          <a:prstGeom prst="leftBrace">
            <a:avLst>
              <a:gd name="adj1" fmla="val 832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13" name="Obdélník 11"/>
          <p:cNvSpPr>
            <a:spLocks noChangeArrowheads="1"/>
          </p:cNvSpPr>
          <p:nvPr/>
        </p:nvSpPr>
        <p:spPr bwMode="auto">
          <a:xfrm>
            <a:off x="6959601" y="4365626"/>
            <a:ext cx="49932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>
                <a:latin typeface="Arial" charset="0"/>
                <a:cs typeface="Arial" charset="0"/>
              </a:rPr>
              <a:t>Artefakty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b="1" cap="small" dirty="0">
                <a:latin typeface="Arial" charset="0"/>
                <a:cs typeface="Arial" charset="0"/>
              </a:rPr>
              <a:t>(při rušení přetlaku)</a:t>
            </a:r>
            <a:endParaRPr lang="cs-CZ" cap="small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bdélník 1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31747" name="Obdélník 1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31748" name="Zástupný symbol pro číslo snímku 1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18EA543-B42A-4861-8FC6-15E964C98DE7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1749" name="Text Box 36"/>
          <p:cNvSpPr txBox="1">
            <a:spLocks noChangeArrowheads="1"/>
          </p:cNvSpPr>
          <p:nvPr/>
        </p:nvSpPr>
        <p:spPr bwMode="auto">
          <a:xfrm>
            <a:off x="86785" y="173039"/>
            <a:ext cx="1186603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FFFF00"/>
                </a:solidFill>
                <a:cs typeface="Arial" pitchFamily="34" charset="0"/>
              </a:rPr>
              <a:t>VAGOTOMIE</a:t>
            </a:r>
            <a:endParaRPr lang="cs-CZ" altLang="cs-CZ" b="1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31750" name="Rectangle 3"/>
          <p:cNvSpPr txBox="1">
            <a:spLocks noChangeArrowheads="1"/>
          </p:cNvSpPr>
          <p:nvPr/>
        </p:nvSpPr>
        <p:spPr bwMode="auto">
          <a:xfrm>
            <a:off x="103718" y="981075"/>
            <a:ext cx="11944349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cs-CZ" altLang="cs-CZ" sz="2400">
                <a:cs typeface="Arial" pitchFamily="34" charset="0"/>
              </a:rPr>
              <a:t>Pro </a:t>
            </a:r>
            <a:r>
              <a:rPr lang="cs-CZ" altLang="cs-CZ" sz="2400" b="1">
                <a:cs typeface="Arial" pitchFamily="34" charset="0"/>
              </a:rPr>
              <a:t>důkaz</a:t>
            </a:r>
            <a:r>
              <a:rPr lang="cs-CZ" altLang="cs-CZ" sz="2400">
                <a:cs typeface="Arial" pitchFamily="34" charset="0"/>
              </a:rPr>
              <a:t> toho, že informace z mechanoreceptorů o rozepnutí či smrštění plic je vedena cestou nervus vagus, byla </a:t>
            </a:r>
            <a:r>
              <a:rPr lang="cs-CZ" altLang="cs-CZ" sz="2400" b="1">
                <a:cs typeface="Arial" pitchFamily="34" charset="0"/>
              </a:rPr>
              <a:t>provedena</a:t>
            </a:r>
            <a:r>
              <a:rPr lang="cs-CZ" altLang="cs-CZ" sz="2400">
                <a:cs typeface="Arial" pitchFamily="34" charset="0"/>
              </a:rPr>
              <a:t> </a:t>
            </a:r>
            <a:r>
              <a:rPr lang="cs-CZ" altLang="cs-CZ" sz="2400" b="1">
                <a:cs typeface="Arial" pitchFamily="34" charset="0"/>
              </a:rPr>
              <a:t>vagotomie.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>
                <a:cs typeface="Arial" pitchFamily="34" charset="0"/>
              </a:rPr>
              <a:t>Dochází ke </a:t>
            </a:r>
            <a:r>
              <a:rPr lang="cs-CZ" altLang="cs-CZ" sz="2400" b="1">
                <a:cs typeface="Arial" pitchFamily="34" charset="0"/>
              </a:rPr>
              <a:t>změně</a:t>
            </a:r>
            <a:r>
              <a:rPr lang="cs-CZ" altLang="cs-CZ" sz="2400">
                <a:cs typeface="Arial" pitchFamily="34" charset="0"/>
              </a:rPr>
              <a:t> </a:t>
            </a:r>
            <a:r>
              <a:rPr lang="cs-CZ" altLang="cs-CZ" sz="2400" b="1">
                <a:cs typeface="Arial" pitchFamily="34" charset="0"/>
              </a:rPr>
              <a:t>charakteru</a:t>
            </a:r>
            <a:r>
              <a:rPr lang="cs-CZ" altLang="cs-CZ" sz="2400">
                <a:cs typeface="Arial" pitchFamily="34" charset="0"/>
              </a:rPr>
              <a:t> </a:t>
            </a:r>
            <a:r>
              <a:rPr lang="cs-CZ" altLang="cs-CZ" sz="2400" b="1">
                <a:cs typeface="Arial" pitchFamily="34" charset="0"/>
              </a:rPr>
              <a:t>dýchání</a:t>
            </a:r>
            <a:r>
              <a:rPr lang="cs-CZ" altLang="cs-CZ" sz="2400">
                <a:cs typeface="Arial" pitchFamily="34" charset="0"/>
              </a:rPr>
              <a:t>: potkan dýchá pravidelné se zpomalenou frekvencí, je prodlouženo inspirium ve vztahu k exspiriu, zvětšuje se dechový objem.</a:t>
            </a:r>
          </a:p>
        </p:txBody>
      </p:sp>
      <p:pic>
        <p:nvPicPr>
          <p:cNvPr id="31751" name="Picture 4" descr="klidové dých  po vagotomii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005264"/>
            <a:ext cx="11415184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2" name="Left-Right Arrow 2"/>
          <p:cNvSpPr>
            <a:spLocks noChangeArrowheads="1"/>
          </p:cNvSpPr>
          <p:nvPr/>
        </p:nvSpPr>
        <p:spPr bwMode="auto">
          <a:xfrm>
            <a:off x="5039784" y="3716339"/>
            <a:ext cx="575733" cy="217487"/>
          </a:xfrm>
          <a:prstGeom prst="leftRightArrow">
            <a:avLst>
              <a:gd name="adj1" fmla="val 50000"/>
              <a:gd name="adj2" fmla="val 4963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31753" name="Left-Right Arrow 13"/>
          <p:cNvSpPr>
            <a:spLocks noChangeArrowheads="1"/>
          </p:cNvSpPr>
          <p:nvPr/>
        </p:nvSpPr>
        <p:spPr bwMode="auto">
          <a:xfrm>
            <a:off x="5615518" y="3716339"/>
            <a:ext cx="385233" cy="217487"/>
          </a:xfrm>
          <a:prstGeom prst="leftRightArrow">
            <a:avLst>
              <a:gd name="adj1" fmla="val 50000"/>
              <a:gd name="adj2" fmla="val 4981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cxnSp>
        <p:nvCxnSpPr>
          <p:cNvPr id="31754" name="Straight Connector 4"/>
          <p:cNvCxnSpPr>
            <a:cxnSpLocks noChangeShapeType="1"/>
          </p:cNvCxnSpPr>
          <p:nvPr/>
        </p:nvCxnSpPr>
        <p:spPr bwMode="auto">
          <a:xfrm>
            <a:off x="5039784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5" name="Straight Connector 16"/>
          <p:cNvCxnSpPr>
            <a:cxnSpLocks noChangeShapeType="1"/>
          </p:cNvCxnSpPr>
          <p:nvPr/>
        </p:nvCxnSpPr>
        <p:spPr bwMode="auto">
          <a:xfrm>
            <a:off x="5615517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56" name="Straight Connector 17"/>
          <p:cNvCxnSpPr>
            <a:cxnSpLocks noChangeShapeType="1"/>
          </p:cNvCxnSpPr>
          <p:nvPr/>
        </p:nvCxnSpPr>
        <p:spPr bwMode="auto">
          <a:xfrm>
            <a:off x="6000751" y="3429001"/>
            <a:ext cx="0" cy="1584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7" name="Left Brace 5"/>
          <p:cNvSpPr>
            <a:spLocks/>
          </p:cNvSpPr>
          <p:nvPr/>
        </p:nvSpPr>
        <p:spPr bwMode="auto">
          <a:xfrm rot="-5400000">
            <a:off x="3071549" y="4245241"/>
            <a:ext cx="287337" cy="2112433"/>
          </a:xfrm>
          <a:prstGeom prst="leftBrace">
            <a:avLst>
              <a:gd name="adj1" fmla="val 8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31758" name="Left Brace 25"/>
          <p:cNvSpPr>
            <a:spLocks/>
          </p:cNvSpPr>
          <p:nvPr/>
        </p:nvSpPr>
        <p:spPr bwMode="auto">
          <a:xfrm rot="-5400000">
            <a:off x="8257382" y="1844941"/>
            <a:ext cx="287337" cy="6913033"/>
          </a:xfrm>
          <a:prstGeom prst="leftBrace">
            <a:avLst>
              <a:gd name="adj1" fmla="val 835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31759" name="Rectangle 3"/>
          <p:cNvSpPr txBox="1">
            <a:spLocks noChangeArrowheads="1"/>
          </p:cNvSpPr>
          <p:nvPr/>
        </p:nvSpPr>
        <p:spPr bwMode="auto">
          <a:xfrm>
            <a:off x="1678517" y="5516564"/>
            <a:ext cx="314748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JEDNOSTRANNÁ VAGOTOMIE</a:t>
            </a:r>
          </a:p>
        </p:txBody>
      </p:sp>
      <p:sp>
        <p:nvSpPr>
          <p:cNvPr id="31760" name="Rectangle 3"/>
          <p:cNvSpPr txBox="1">
            <a:spLocks noChangeArrowheads="1"/>
          </p:cNvSpPr>
          <p:nvPr/>
        </p:nvSpPr>
        <p:spPr bwMode="auto">
          <a:xfrm>
            <a:off x="6864351" y="5516564"/>
            <a:ext cx="314536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OBOUSTRANNÁ VAGOTOMIE</a:t>
            </a:r>
          </a:p>
        </p:txBody>
      </p:sp>
      <p:sp>
        <p:nvSpPr>
          <p:cNvPr id="31761" name="Rectangle 3"/>
          <p:cNvSpPr txBox="1">
            <a:spLocks noChangeArrowheads="1"/>
          </p:cNvSpPr>
          <p:nvPr/>
        </p:nvSpPr>
        <p:spPr bwMode="auto">
          <a:xfrm>
            <a:off x="3236384" y="3105151"/>
            <a:ext cx="314748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NÁDECH</a:t>
            </a:r>
          </a:p>
        </p:txBody>
      </p:sp>
      <p:sp>
        <p:nvSpPr>
          <p:cNvPr id="31762" name="Rectangle 3"/>
          <p:cNvSpPr txBox="1">
            <a:spLocks noChangeArrowheads="1"/>
          </p:cNvSpPr>
          <p:nvPr/>
        </p:nvSpPr>
        <p:spPr bwMode="auto">
          <a:xfrm>
            <a:off x="4847167" y="3105151"/>
            <a:ext cx="3147484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VÝDECH</a:t>
            </a:r>
          </a:p>
        </p:txBody>
      </p:sp>
    </p:spTree>
    <p:extLst>
      <p:ext uri="{BB962C8B-B14F-4D97-AF65-F5344CB8AC3E}">
        <p14:creationId xmlns:p14="http://schemas.microsoft.com/office/powerpoint/2010/main" val="41509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FF0000"/>
                </a:solidFill>
              </a:rPr>
              <a:t>Periodické dýchání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84313"/>
            <a:ext cx="8229600" cy="5257800"/>
          </a:xfrm>
        </p:spPr>
        <p:txBody>
          <a:bodyPr/>
          <a:lstStyle/>
          <a:p>
            <a:r>
              <a:rPr lang="cs-CZ" altLang="cs-CZ" dirty="0" smtClean="0"/>
              <a:t>Není pravidelné, rytmické, ale dýchání probíhá </a:t>
            </a:r>
          </a:p>
          <a:p>
            <a:pPr marL="0" indent="0">
              <a:buNone/>
            </a:pPr>
            <a:r>
              <a:rPr lang="cs-CZ" altLang="cs-CZ" dirty="0" smtClean="0"/>
              <a:t>v periodách („chvilku se dýchá, chvilku se nedýchá“)</a:t>
            </a:r>
          </a:p>
          <a:p>
            <a:endParaRPr lang="cs-CZ" altLang="cs-CZ" dirty="0" smtClean="0"/>
          </a:p>
          <a:p>
            <a:r>
              <a:rPr lang="cs-CZ" altLang="cs-CZ" b="1" dirty="0" smtClean="0">
                <a:solidFill>
                  <a:srgbClr val="7030A0"/>
                </a:solidFill>
              </a:rPr>
              <a:t>CHEYNE-STOKESOVO</a:t>
            </a:r>
            <a:r>
              <a:rPr lang="cs-CZ" altLang="cs-CZ" dirty="0" smtClean="0"/>
              <a:t> dýchání</a:t>
            </a:r>
          </a:p>
          <a:p>
            <a:r>
              <a:rPr lang="cs-CZ" altLang="cs-CZ" b="1" dirty="0" smtClean="0">
                <a:solidFill>
                  <a:srgbClr val="0070C0"/>
                </a:solidFill>
              </a:rPr>
              <a:t>BIOTOVO</a:t>
            </a:r>
            <a:r>
              <a:rPr lang="cs-CZ" altLang="cs-CZ" dirty="0" smtClean="0"/>
              <a:t> dýchání</a:t>
            </a:r>
          </a:p>
          <a:p>
            <a:r>
              <a:rPr lang="cs-CZ" altLang="cs-CZ" b="1" dirty="0" smtClean="0">
                <a:solidFill>
                  <a:srgbClr val="0070C0"/>
                </a:solidFill>
              </a:rPr>
              <a:t>Lapavé</a:t>
            </a:r>
            <a:r>
              <a:rPr lang="cs-CZ" altLang="cs-CZ" dirty="0" smtClean="0"/>
              <a:t> dýchání („</a:t>
            </a:r>
            <a:r>
              <a:rPr lang="cs-CZ" altLang="cs-CZ" dirty="0" err="1" smtClean="0"/>
              <a:t>gasping</a:t>
            </a:r>
            <a:r>
              <a:rPr lang="cs-CZ" altLang="cs-CZ" dirty="0" smtClean="0"/>
              <a:t>“)</a:t>
            </a:r>
          </a:p>
          <a:p>
            <a:r>
              <a:rPr lang="cs-CZ" altLang="cs-CZ" dirty="0" smtClean="0">
                <a:solidFill>
                  <a:srgbClr val="FF0000"/>
                </a:solidFill>
              </a:rPr>
              <a:t>KUSSMAULOVO</a:t>
            </a:r>
            <a:r>
              <a:rPr lang="cs-CZ" altLang="cs-CZ" dirty="0" smtClean="0"/>
              <a:t> dýchání u </a:t>
            </a:r>
            <a:r>
              <a:rPr lang="cs-CZ" altLang="cs-CZ" u="sng" dirty="0" smtClean="0"/>
              <a:t>diabetického </a:t>
            </a:r>
            <a:r>
              <a:rPr lang="cs-CZ" altLang="cs-CZ" u="sng" dirty="0" err="1" smtClean="0"/>
              <a:t>komatu</a:t>
            </a:r>
            <a:endParaRPr lang="cs-CZ" altLang="cs-CZ" u="sng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5087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Apneusis</a:t>
            </a:r>
            <a:endParaRPr lang="cs-CZ" b="1" dirty="0" smtClean="0"/>
          </a:p>
          <a:p>
            <a:endParaRPr lang="cs-CZ" dirty="0"/>
          </a:p>
          <a:p>
            <a:r>
              <a:rPr lang="cs-CZ" b="1" dirty="0" smtClean="0"/>
              <a:t>Asfyxie</a:t>
            </a:r>
          </a:p>
          <a:p>
            <a:endParaRPr lang="cs-CZ" dirty="0"/>
          </a:p>
          <a:p>
            <a:r>
              <a:rPr lang="cs-CZ" b="1" dirty="0" smtClean="0"/>
              <a:t>Zívnutí</a:t>
            </a:r>
            <a:r>
              <a:rPr lang="cs-CZ" dirty="0" smtClean="0"/>
              <a:t> – povzdech – </a:t>
            </a:r>
            <a:r>
              <a:rPr lang="cs-CZ" sz="2000" dirty="0" smtClean="0"/>
              <a:t>výrazné zvětšení objemu hrudníku a dechového objemu, slouží k otevření kolabovaných alveolů, krátkodobě zvyšuje okysličení krve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68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677" t="23696" r="41127" b="46105"/>
          <a:stretch/>
        </p:blipFill>
        <p:spPr>
          <a:xfrm>
            <a:off x="422473" y="584887"/>
            <a:ext cx="11335555" cy="563105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554097" y="6565557"/>
            <a:ext cx="17732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Boron</a:t>
            </a:r>
            <a:r>
              <a:rPr lang="cs-CZ" sz="800" dirty="0"/>
              <a:t> et al., </a:t>
            </a:r>
            <a:r>
              <a:rPr lang="cs-CZ" sz="800" dirty="0" err="1"/>
              <a:t>Medical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sz="800" dirty="0"/>
              <a:t>, 2003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86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Regulace dýchání při zátěži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Změna ventilace bezprostředně po začátku svalové práce = kombinace chemických i dalších nechemických vlivů</a:t>
            </a:r>
          </a:p>
          <a:p>
            <a:endParaRPr lang="cs-CZ" dirty="0" smtClean="0"/>
          </a:p>
          <a:p>
            <a:r>
              <a:rPr lang="cs-CZ" dirty="0" smtClean="0"/>
              <a:t>Pravděpodobně je rozhodující nervová regulace, chemické podněty upřesňují nastavení plicní ventilace</a:t>
            </a:r>
          </a:p>
          <a:p>
            <a:endParaRPr lang="cs-CZ" dirty="0" smtClean="0"/>
          </a:p>
          <a:p>
            <a:r>
              <a:rPr lang="cs-CZ" dirty="0" smtClean="0"/>
              <a:t>Minutová plicní ventilace se zvyšuje přímo úměrně spotřebě kyslíku</a:t>
            </a:r>
          </a:p>
          <a:p>
            <a:pPr marL="0" indent="0">
              <a:buNone/>
            </a:pPr>
            <a:r>
              <a:rPr lang="cs-CZ" dirty="0" smtClean="0"/>
              <a:t>       - hodnoty pO</a:t>
            </a:r>
            <a:r>
              <a:rPr lang="cs-CZ" baseline="-25000" dirty="0" smtClean="0"/>
              <a:t>2</a:t>
            </a:r>
            <a:r>
              <a:rPr lang="cs-CZ" dirty="0" smtClean="0"/>
              <a:t>, pCO</a:t>
            </a:r>
            <a:r>
              <a:rPr lang="cs-CZ" baseline="-25000" dirty="0" smtClean="0"/>
              <a:t>2</a:t>
            </a:r>
            <a:r>
              <a:rPr lang="cs-CZ" dirty="0" smtClean="0"/>
              <a:t> a pH se výrazně nemění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3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Regulace dýchání při zátěži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Respirační centrum je aktivováno z motorických oblastí mozkové kůry (eferentní </a:t>
            </a:r>
            <a:r>
              <a:rPr lang="cs-CZ" dirty="0" err="1" smtClean="0"/>
              <a:t>kortikospinální</a:t>
            </a:r>
            <a:r>
              <a:rPr lang="cs-CZ" dirty="0" smtClean="0"/>
              <a:t> dráhy k </a:t>
            </a:r>
            <a:r>
              <a:rPr lang="cs-CZ" dirty="0" err="1" smtClean="0"/>
              <a:t>motoneuronům</a:t>
            </a:r>
            <a:r>
              <a:rPr lang="cs-CZ" dirty="0" smtClean="0"/>
              <a:t> předních rohů míšních a současně kolaterálami do mozkového kmene)</a:t>
            </a:r>
          </a:p>
          <a:p>
            <a:pPr lvl="1"/>
            <a:r>
              <a:rPr lang="cs-CZ" dirty="0" smtClean="0"/>
              <a:t>proces učení v průběhu života moduluje tyto změny tak, aby velikost ventilace odpovídala metabolickým nárokům organismu co nejpřesněji</a:t>
            </a:r>
          </a:p>
          <a:p>
            <a:endParaRPr lang="cs-CZ" dirty="0" smtClean="0"/>
          </a:p>
          <a:p>
            <a:r>
              <a:rPr lang="cs-CZ" dirty="0" smtClean="0"/>
              <a:t>Dráždění proprioreceptorů v pracujících svalech, šlachách a kloubních pouzdrech (aferentní dráhy do míchy, vzestupné dráhy s kolaterálami aktivují respirační centra)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5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Regulace dýchání při zátěži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65179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Kombinace chemické i nechemické stimulace dechového centra – zvýšení minutové ventilace  na 150-170l/min     (u trénovaných)</a:t>
            </a:r>
          </a:p>
          <a:p>
            <a:pPr lvl="1"/>
            <a:r>
              <a:rPr lang="cs-CZ" dirty="0" smtClean="0"/>
              <a:t>Poznámka: nezapomeňte na Bohrův efekt – snazší uvolňování kyslíku z hemoglobinu 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Horní hranice možnosti přísunu kyslíku ke tkáním: srdeční výdej 5-7xvyšší – extrakce kyslíku z krve 3x klidová hodnota - množství kyslíku dodávané pracujícím svalům až 20x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0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10835" r="34442" b="3517"/>
          <a:stretch>
            <a:fillRect/>
          </a:stretch>
        </p:blipFill>
        <p:spPr bwMode="auto">
          <a:xfrm>
            <a:off x="3503085" y="44451"/>
            <a:ext cx="5954183" cy="67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572368" y="6483178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 smtClean="0"/>
              <a:t>Netter</a:t>
            </a:r>
            <a:r>
              <a:rPr lang="cs-CZ" sz="800" dirty="0" smtClean="0"/>
              <a:t> </a:t>
            </a:r>
            <a:r>
              <a:rPr lang="cs-CZ" sz="800" dirty="0" err="1" smtClean="0"/>
              <a:t>Collection</a:t>
            </a:r>
            <a:r>
              <a:rPr lang="cs-CZ" sz="800" dirty="0" smtClean="0"/>
              <a:t> </a:t>
            </a:r>
            <a:r>
              <a:rPr lang="cs-CZ" sz="800" dirty="0" err="1" smtClean="0"/>
              <a:t>of</a:t>
            </a:r>
            <a:r>
              <a:rPr lang="cs-CZ" sz="800" dirty="0" smtClean="0"/>
              <a:t> </a:t>
            </a:r>
            <a:r>
              <a:rPr lang="cs-CZ" sz="800" dirty="0" err="1" smtClean="0"/>
              <a:t>Medical</a:t>
            </a:r>
            <a:r>
              <a:rPr lang="cs-CZ" sz="800" dirty="0" smtClean="0"/>
              <a:t> </a:t>
            </a:r>
            <a:r>
              <a:rPr lang="cs-CZ" sz="800" dirty="0" err="1" smtClean="0"/>
              <a:t>Illustration</a:t>
            </a:r>
            <a:r>
              <a:rPr lang="cs-CZ" sz="800" dirty="0" smtClean="0"/>
              <a:t>,</a:t>
            </a:r>
          </a:p>
          <a:p>
            <a:r>
              <a:rPr lang="cs-CZ" sz="800" dirty="0" smtClean="0"/>
              <a:t>Vol.3, </a:t>
            </a:r>
            <a:r>
              <a:rPr lang="cs-CZ" sz="800" dirty="0" err="1" smtClean="0"/>
              <a:t>Respiratory</a:t>
            </a:r>
            <a:r>
              <a:rPr lang="cs-CZ" sz="800" dirty="0" smtClean="0"/>
              <a:t> </a:t>
            </a:r>
            <a:r>
              <a:rPr lang="cs-CZ" sz="800" dirty="0" err="1" smtClean="0"/>
              <a:t>Physiology</a:t>
            </a:r>
            <a:r>
              <a:rPr lang="cs-CZ" sz="800" dirty="0" smtClean="0"/>
              <a:t>, 2011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5643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 idx="4294967295"/>
          </p:nvPr>
        </p:nvSpPr>
        <p:spPr>
          <a:xfrm>
            <a:off x="2566988" y="260350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Hypoxie</a:t>
            </a:r>
            <a:endParaRPr lang="cs-CZ" altLang="en-US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4294967295"/>
          </p:nvPr>
        </p:nvSpPr>
        <p:spPr>
          <a:xfrm>
            <a:off x="866608" y="1275849"/>
            <a:ext cx="9496592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Hypoxie</a:t>
            </a:r>
            <a:r>
              <a:rPr lang="cs-CZ" altLang="en-US" sz="2000" b="1" dirty="0">
                <a:solidFill>
                  <a:srgbClr val="7030A0"/>
                </a:solidFill>
              </a:rPr>
              <a:t> </a:t>
            </a:r>
            <a:r>
              <a:rPr lang="cs-CZ" altLang="en-US" sz="2000" dirty="0"/>
              <a:t>je souhrnný název pro nedostatek kyslíku v těle nebo v jednotlivých </a:t>
            </a:r>
            <a:r>
              <a:rPr lang="cs-CZ" altLang="en-US" sz="2000" dirty="0" smtClean="0"/>
              <a:t>tkáních </a:t>
            </a:r>
            <a:endParaRPr lang="cs-CZ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Hypoxémie</a:t>
            </a:r>
            <a:r>
              <a:rPr lang="cs-CZ" altLang="en-US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cs-CZ" altLang="en-US" sz="2000" dirty="0"/>
              <a:t> nedostatek kyslíku v arteriální krvi.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Anoxie</a:t>
            </a:r>
            <a:r>
              <a:rPr lang="cs-CZ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cs-CZ" altLang="en-US" sz="2000" dirty="0"/>
              <a:t>úplný nedostatek kyslíku</a:t>
            </a:r>
            <a:endParaRPr lang="cs-CZ" altLang="en-US" sz="1800" dirty="0">
              <a:sym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cs-CZ" altLang="en-US" sz="1800" dirty="0">
              <a:sym typeface="Arial" panose="020B0604020202020204" pitchFamily="34" charset="0"/>
            </a:endParaRPr>
          </a:p>
        </p:txBody>
      </p:sp>
      <p:sp>
        <p:nvSpPr>
          <p:cNvPr id="32772" name="TextovéPole 4"/>
          <p:cNvSpPr txBox="1">
            <a:spLocks noChangeArrowheads="1"/>
          </p:cNvSpPr>
          <p:nvPr/>
        </p:nvSpPr>
        <p:spPr bwMode="auto">
          <a:xfrm>
            <a:off x="1090447" y="2483268"/>
            <a:ext cx="727233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3668C4"/>
              </a:buClr>
              <a:buFontTx/>
              <a:buNone/>
            </a:pP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Nejčastější typy hypoxií:</a:t>
            </a:r>
          </a:p>
          <a:p>
            <a:pPr marL="425450" indent="-342900">
              <a:spcBef>
                <a:spcPct val="0"/>
              </a:spcBef>
              <a:buClr>
                <a:srgbClr val="3668C4"/>
              </a:buClr>
            </a:pP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Hypoxická – fyziologie: při pobytu ve vyšších nadmořských </a:t>
            </a:r>
            <a:r>
              <a:rPr lang="cs-CZ" altLang="cs-CZ" sz="2000" b="1" dirty="0" smtClean="0">
                <a:latin typeface="+mj-lt"/>
                <a:cs typeface="Arial" panose="020B0604020202020204" pitchFamily="34" charset="0"/>
              </a:rPr>
              <a:t>výškách</a:t>
            </a:r>
          </a:p>
          <a:p>
            <a:pPr marL="425450" indent="-342900">
              <a:spcBef>
                <a:spcPct val="0"/>
              </a:spcBef>
              <a:buClr>
                <a:srgbClr val="3668C4"/>
              </a:buClr>
            </a:pPr>
            <a:endParaRPr lang="cs-CZ" altLang="cs-CZ" sz="2000" b="1" dirty="0" smtClean="0">
              <a:latin typeface="+mj-lt"/>
              <a:cs typeface="Arial" panose="020B0604020202020204" pitchFamily="34" charset="0"/>
            </a:endParaRPr>
          </a:p>
          <a:p>
            <a:pPr marL="425450" indent="-342900" eaLnBrk="1" hangingPunct="1">
              <a:spcBef>
                <a:spcPct val="0"/>
              </a:spcBef>
              <a:buClr>
                <a:srgbClr val="3668C4"/>
              </a:buClr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latin typeface="+mj-lt"/>
                <a:cs typeface="Arial" panose="020B0604020202020204" pitchFamily="34" charset="0"/>
              </a:rPr>
              <a:t>Transportní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(anemická) – snížená transportní kapacita krve pro kyslík (anémie, ztráta krve, otrava CO</a:t>
            </a:r>
            <a:r>
              <a:rPr lang="cs-CZ" altLang="cs-CZ" sz="2000" b="1" dirty="0" smtClean="0">
                <a:latin typeface="+mj-lt"/>
                <a:cs typeface="Arial" panose="020B0604020202020204" pitchFamily="34" charset="0"/>
              </a:rPr>
              <a:t>)</a:t>
            </a:r>
          </a:p>
          <a:p>
            <a:pPr marL="425450" indent="-342900" eaLnBrk="1" hangingPunct="1">
              <a:spcBef>
                <a:spcPct val="0"/>
              </a:spcBef>
              <a:buClr>
                <a:srgbClr val="3668C4"/>
              </a:buClr>
              <a:buFont typeface="Arial" panose="020B0604020202020204" pitchFamily="34" charset="0"/>
              <a:buChar char="•"/>
            </a:pPr>
            <a:endParaRPr lang="cs-CZ" altLang="cs-CZ" sz="2000" b="1" dirty="0">
              <a:latin typeface="+mj-lt"/>
              <a:cs typeface="Arial" panose="020B0604020202020204" pitchFamily="34" charset="0"/>
            </a:endParaRPr>
          </a:p>
          <a:p>
            <a:pPr marL="425450" indent="-342900" eaLnBrk="1" hangingPunct="1">
              <a:spcBef>
                <a:spcPct val="0"/>
              </a:spcBef>
              <a:buClr>
                <a:srgbClr val="3668C4"/>
              </a:buClr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Ischemická (stagnační) – omezený průtok krve tkání </a:t>
            </a:r>
            <a:r>
              <a:rPr lang="cs-CZ" altLang="cs-CZ" sz="2000" b="1" dirty="0" smtClean="0">
                <a:latin typeface="+mj-lt"/>
                <a:cs typeface="Arial" panose="020B0604020202020204" pitchFamily="34" charset="0"/>
              </a:rPr>
              <a:t>(uzávěr 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tepny</a:t>
            </a:r>
            <a:r>
              <a:rPr lang="cs-CZ" altLang="cs-CZ" sz="2000" b="1" dirty="0" smtClean="0">
                <a:latin typeface="+mj-lt"/>
                <a:cs typeface="Arial" panose="020B0604020202020204" pitchFamily="34" charset="0"/>
              </a:rPr>
              <a:t>)</a:t>
            </a:r>
          </a:p>
          <a:p>
            <a:pPr marL="425450" indent="-342900" eaLnBrk="1" hangingPunct="1">
              <a:spcBef>
                <a:spcPct val="0"/>
              </a:spcBef>
              <a:buClr>
                <a:srgbClr val="3668C4"/>
              </a:buClr>
              <a:buFont typeface="Arial" panose="020B0604020202020204" pitchFamily="34" charset="0"/>
              <a:buChar char="•"/>
            </a:pPr>
            <a:endParaRPr lang="cs-CZ" altLang="cs-CZ" sz="2000" b="1" dirty="0" smtClean="0">
              <a:latin typeface="+mj-lt"/>
              <a:cs typeface="Arial" panose="020B0604020202020204" pitchFamily="34" charset="0"/>
            </a:endParaRPr>
          </a:p>
          <a:p>
            <a:pPr marL="425450" indent="-342900">
              <a:spcBef>
                <a:spcPct val="0"/>
              </a:spcBef>
              <a:buClr>
                <a:srgbClr val="3668C4"/>
              </a:buClr>
              <a:buFont typeface="Arial" panose="020B0604020202020204" pitchFamily="34" charset="0"/>
              <a:buChar char="•"/>
            </a:pPr>
            <a:r>
              <a:rPr lang="cs-CZ" altLang="cs-CZ" sz="2000" b="1" dirty="0" err="1">
                <a:latin typeface="+mj-lt"/>
                <a:cs typeface="Arial" panose="020B0604020202020204" pitchFamily="34" charset="0"/>
              </a:rPr>
              <a:t>Histotoxická</a:t>
            </a:r>
            <a:r>
              <a:rPr lang="cs-CZ" altLang="cs-CZ" sz="2000" b="1" dirty="0">
                <a:latin typeface="+mj-lt"/>
                <a:cs typeface="Arial" panose="020B0604020202020204" pitchFamily="34" charset="0"/>
              </a:rPr>
              <a:t> – buňky nejsou schopny využít kyslík (otrava kyanidy – poškození dýchacího </a:t>
            </a:r>
            <a:r>
              <a:rPr lang="cs-CZ" altLang="cs-CZ" sz="2000" b="1" dirty="0" smtClean="0">
                <a:latin typeface="+mj-lt"/>
                <a:cs typeface="Arial" panose="020B0604020202020204" pitchFamily="34" charset="0"/>
              </a:rPr>
              <a:t>řetězce)</a:t>
            </a:r>
          </a:p>
          <a:p>
            <a:pPr marL="425450" indent="-342900">
              <a:spcBef>
                <a:spcPct val="0"/>
              </a:spcBef>
              <a:buClr>
                <a:srgbClr val="3668C4"/>
              </a:buClr>
              <a:buFont typeface="Arial" panose="020B0604020202020204" pitchFamily="34" charset="0"/>
              <a:buChar char="•"/>
            </a:pPr>
            <a:endParaRPr lang="cs-CZ" altLang="cs-CZ" sz="2000" b="1" dirty="0">
              <a:latin typeface="+mj-lt"/>
              <a:cs typeface="Arial" panose="020B0604020202020204" pitchFamily="34" charset="0"/>
            </a:endParaRPr>
          </a:p>
          <a:p>
            <a:pPr marL="425450" indent="-342900">
              <a:spcBef>
                <a:spcPct val="0"/>
              </a:spcBef>
              <a:buClr>
                <a:srgbClr val="3668C4"/>
              </a:buClr>
              <a:buFont typeface="Arial" panose="020B0604020202020204" pitchFamily="34" charset="0"/>
              <a:buChar char="•"/>
            </a:pPr>
            <a:r>
              <a:rPr lang="cs-CZ" altLang="cs-CZ" sz="1600" b="1" dirty="0" smtClean="0">
                <a:latin typeface="+mj-lt"/>
                <a:cs typeface="Arial" panose="020B0604020202020204" pitchFamily="34" charset="0"/>
              </a:rPr>
              <a:t>Některé formy  hypoxie doprovázeny modravým zabarvením kůže – </a:t>
            </a:r>
            <a:r>
              <a:rPr lang="cs-CZ" altLang="cs-CZ" sz="16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cyanózou</a:t>
            </a:r>
            <a:r>
              <a:rPr lang="cs-CZ" altLang="cs-CZ" sz="1600" b="1" dirty="0" smtClean="0">
                <a:latin typeface="+mj-lt"/>
                <a:cs typeface="Arial" panose="020B0604020202020204" pitchFamily="34" charset="0"/>
              </a:rPr>
              <a:t>. Vzniká v situaci,  kdy v kapilární krvi stoupne koncentrace </a:t>
            </a:r>
            <a:r>
              <a:rPr lang="cs-CZ" altLang="cs-CZ" sz="1600" b="1" dirty="0" err="1" smtClean="0">
                <a:latin typeface="+mj-lt"/>
                <a:cs typeface="Arial" panose="020B0604020202020204" pitchFamily="34" charset="0"/>
              </a:rPr>
              <a:t>deoxyhemoglobinu</a:t>
            </a:r>
            <a:r>
              <a:rPr lang="cs-CZ" altLang="cs-CZ" sz="1600" b="1" dirty="0" smtClean="0">
                <a:latin typeface="+mj-lt"/>
                <a:cs typeface="Arial" panose="020B0604020202020204" pitchFamily="34" charset="0"/>
              </a:rPr>
              <a:t> nad 50g/l (5%)</a:t>
            </a:r>
            <a:endParaRPr lang="cs-CZ" altLang="cs-CZ" sz="1600" b="1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Gill Sans MT" panose="020B0502020104020203" pitchFamily="34" charset="-18"/>
              <a:buAutoNum type="arabicPeriod"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3351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02" t="11776" r="25569" b="15793"/>
          <a:stretch/>
        </p:blipFill>
        <p:spPr>
          <a:xfrm>
            <a:off x="757882" y="411891"/>
            <a:ext cx="10818533" cy="612071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303741" y="6516130"/>
            <a:ext cx="17732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 smtClean="0"/>
              <a:t>Boron</a:t>
            </a:r>
            <a:r>
              <a:rPr lang="cs-CZ" sz="800" dirty="0" smtClean="0"/>
              <a:t> et al., </a:t>
            </a:r>
            <a:r>
              <a:rPr lang="cs-CZ" sz="800" dirty="0" err="1" smtClean="0"/>
              <a:t>Medical</a:t>
            </a:r>
            <a:r>
              <a:rPr lang="cs-CZ" sz="800" dirty="0" smtClean="0"/>
              <a:t> </a:t>
            </a:r>
            <a:r>
              <a:rPr lang="cs-CZ" sz="800" dirty="0" err="1" smtClean="0"/>
              <a:t>Physiology</a:t>
            </a:r>
            <a:r>
              <a:rPr lang="cs-CZ" sz="800" dirty="0" smtClean="0"/>
              <a:t>, 2003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455076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252151" y="628651"/>
            <a:ext cx="10733903" cy="47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2pPr>
            <a:lvl3pPr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3pPr>
            <a:lvl4pPr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4pPr>
            <a:lvl5pPr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s-CZ" altLang="cs-CZ" sz="2489" dirty="0">
                <a:solidFill>
                  <a:srgbClr val="FF0000"/>
                </a:solidFill>
              </a:rPr>
              <a:t>Efekt nadmořské výšky na sycení krve kyslíkem</a:t>
            </a:r>
          </a:p>
          <a:p>
            <a:pPr algn="ctr" eaLnBrk="1" hangingPunct="1">
              <a:defRPr/>
            </a:pPr>
            <a:r>
              <a:rPr lang="cs-CZ" altLang="cs-CZ" sz="2133" dirty="0">
                <a:solidFill>
                  <a:srgbClr val="FF0000"/>
                </a:solidFill>
              </a:rPr>
              <a:t>(čísla v závorce jsou hodnoty po aklimatizaci)</a:t>
            </a:r>
          </a:p>
          <a:p>
            <a:pPr eaLnBrk="1" hangingPunct="1">
              <a:defRPr/>
            </a:pPr>
            <a:endParaRPr lang="cs-CZ" altLang="cs-CZ" sz="1422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sz="1422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altLang="cs-CZ" sz="1422" dirty="0">
                <a:solidFill>
                  <a:srgbClr val="FF0000"/>
                </a:solidFill>
              </a:rPr>
              <a:t>výška	</a:t>
            </a:r>
            <a:r>
              <a:rPr lang="cs-CZ" altLang="cs-CZ" sz="1422" dirty="0" smtClean="0">
                <a:solidFill>
                  <a:srgbClr val="FF0000"/>
                </a:solidFill>
              </a:rPr>
              <a:t>barometrický tlak		pO</a:t>
            </a:r>
            <a:r>
              <a:rPr lang="cs-CZ" altLang="cs-CZ" sz="1422" baseline="-25000" dirty="0" smtClean="0">
                <a:solidFill>
                  <a:srgbClr val="FF0000"/>
                </a:solidFill>
              </a:rPr>
              <a:t>2</a:t>
            </a:r>
            <a:r>
              <a:rPr lang="cs-CZ" altLang="cs-CZ" sz="1422" dirty="0">
                <a:solidFill>
                  <a:srgbClr val="FF0000"/>
                </a:solidFill>
              </a:rPr>
              <a:t>		pCO</a:t>
            </a:r>
            <a:r>
              <a:rPr lang="cs-CZ" altLang="cs-CZ" sz="1422" baseline="-25000" dirty="0">
                <a:solidFill>
                  <a:srgbClr val="FF0000"/>
                </a:solidFill>
              </a:rPr>
              <a:t>2	</a:t>
            </a:r>
            <a:r>
              <a:rPr lang="cs-CZ" altLang="cs-CZ" sz="1422" dirty="0">
                <a:solidFill>
                  <a:srgbClr val="FF0000"/>
                </a:solidFill>
              </a:rPr>
              <a:t>	pO</a:t>
            </a:r>
            <a:r>
              <a:rPr lang="cs-CZ" altLang="cs-CZ" sz="1422" baseline="-25000" dirty="0">
                <a:solidFill>
                  <a:srgbClr val="FF0000"/>
                </a:solidFill>
              </a:rPr>
              <a:t>2</a:t>
            </a:r>
            <a:r>
              <a:rPr lang="cs-CZ" altLang="cs-CZ" sz="1422" dirty="0">
                <a:solidFill>
                  <a:srgbClr val="FF0000"/>
                </a:solidFill>
              </a:rPr>
              <a:t>	     							 	</a:t>
            </a:r>
            <a:r>
              <a:rPr lang="cs-CZ" altLang="cs-CZ" sz="1422" dirty="0" smtClean="0">
                <a:solidFill>
                  <a:srgbClr val="FF0000"/>
                </a:solidFill>
              </a:rPr>
              <a:t> </a:t>
            </a:r>
            <a:r>
              <a:rPr lang="cs-CZ" altLang="cs-CZ" sz="1422" dirty="0">
                <a:solidFill>
                  <a:srgbClr val="FF0000"/>
                </a:solidFill>
              </a:rPr>
              <a:t>alveolární 	</a:t>
            </a:r>
            <a:r>
              <a:rPr lang="cs-CZ" altLang="cs-CZ" sz="1422" dirty="0" smtClean="0">
                <a:solidFill>
                  <a:srgbClr val="FF0000"/>
                </a:solidFill>
              </a:rPr>
              <a:t>alveolární		saturace</a:t>
            </a:r>
            <a:r>
              <a:rPr lang="cs-CZ" altLang="cs-CZ" sz="1422" dirty="0">
                <a:solidFill>
                  <a:srgbClr val="FF0000"/>
                </a:solidFill>
              </a:rPr>
              <a:t>	</a:t>
            </a:r>
            <a:r>
              <a:rPr lang="cs-CZ" altLang="cs-CZ" sz="1422" dirty="0" smtClean="0">
                <a:solidFill>
                  <a:srgbClr val="FF0000"/>
                </a:solidFill>
              </a:rPr>
              <a:t>		(</a:t>
            </a:r>
            <a:r>
              <a:rPr lang="cs-CZ" altLang="cs-CZ" sz="1422" dirty="0" err="1">
                <a:solidFill>
                  <a:srgbClr val="FF0000"/>
                </a:solidFill>
              </a:rPr>
              <a:t>mmHg</a:t>
            </a:r>
            <a:r>
              <a:rPr lang="cs-CZ" altLang="cs-CZ" sz="1422" dirty="0">
                <a:solidFill>
                  <a:srgbClr val="FF0000"/>
                </a:solidFill>
              </a:rPr>
              <a:t>)		(</a:t>
            </a:r>
            <a:r>
              <a:rPr lang="cs-CZ" altLang="cs-CZ" sz="1422" dirty="0" err="1">
                <a:solidFill>
                  <a:srgbClr val="FF0000"/>
                </a:solidFill>
              </a:rPr>
              <a:t>mmHg</a:t>
            </a:r>
            <a:r>
              <a:rPr lang="cs-CZ" altLang="cs-CZ" sz="1422" dirty="0">
                <a:solidFill>
                  <a:srgbClr val="FF0000"/>
                </a:solidFill>
              </a:rPr>
              <a:t>)		(</a:t>
            </a:r>
            <a:r>
              <a:rPr lang="cs-CZ" altLang="cs-CZ" sz="1422" dirty="0" err="1">
                <a:solidFill>
                  <a:srgbClr val="FF0000"/>
                </a:solidFill>
              </a:rPr>
              <a:t>mmHg</a:t>
            </a:r>
            <a:r>
              <a:rPr lang="cs-CZ" altLang="cs-CZ" sz="1422" dirty="0">
                <a:solidFill>
                  <a:srgbClr val="FF0000"/>
                </a:solidFill>
              </a:rPr>
              <a:t>)		(</a:t>
            </a:r>
            <a:r>
              <a:rPr lang="cs-CZ" altLang="cs-CZ" sz="1422" dirty="0" err="1">
                <a:solidFill>
                  <a:srgbClr val="FF0000"/>
                </a:solidFill>
              </a:rPr>
              <a:t>mmHg</a:t>
            </a:r>
            <a:r>
              <a:rPr lang="cs-CZ" altLang="cs-CZ" sz="1422" dirty="0">
                <a:solidFill>
                  <a:srgbClr val="FF0000"/>
                </a:solidFill>
              </a:rPr>
              <a:t>)		(%)</a:t>
            </a:r>
          </a:p>
          <a:p>
            <a:pPr eaLnBrk="1" hangingPunct="1">
              <a:defRPr/>
            </a:pPr>
            <a:endParaRPr lang="cs-CZ" altLang="cs-CZ" sz="1422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sz="1422" dirty="0"/>
          </a:p>
          <a:p>
            <a:pPr eaLnBrk="1" hangingPunct="1">
              <a:defRPr/>
            </a:pPr>
            <a:r>
              <a:rPr lang="cs-CZ" altLang="cs-CZ" sz="1422" dirty="0"/>
              <a:t>0		760		159		40  (40)		104  (104)	</a:t>
            </a:r>
            <a:r>
              <a:rPr lang="cs-CZ" altLang="cs-CZ" sz="1422" dirty="0" smtClean="0"/>
              <a:t>	97  </a:t>
            </a:r>
            <a:r>
              <a:rPr lang="cs-CZ" altLang="cs-CZ" sz="1422" dirty="0"/>
              <a:t>(97)</a:t>
            </a:r>
          </a:p>
          <a:p>
            <a:pPr eaLnBrk="1" hangingPunct="1">
              <a:defRPr/>
            </a:pPr>
            <a:endParaRPr lang="cs-CZ" altLang="cs-CZ" sz="1422" dirty="0"/>
          </a:p>
          <a:p>
            <a:pPr eaLnBrk="1" hangingPunct="1">
              <a:defRPr/>
            </a:pPr>
            <a:r>
              <a:rPr lang="cs-CZ" altLang="cs-CZ" sz="1422" dirty="0"/>
              <a:t>3 048		523		110		36  (23)		67    (77)		90  (92)</a:t>
            </a:r>
          </a:p>
          <a:p>
            <a:pPr eaLnBrk="1" hangingPunct="1">
              <a:defRPr/>
            </a:pPr>
            <a:endParaRPr lang="cs-CZ" altLang="cs-CZ" sz="1422" dirty="0"/>
          </a:p>
          <a:p>
            <a:pPr eaLnBrk="1" hangingPunct="1">
              <a:defRPr/>
            </a:pPr>
            <a:r>
              <a:rPr lang="cs-CZ" altLang="cs-CZ" sz="1422" dirty="0"/>
              <a:t>6 096		349		73		24  (10)		40    (53)		73  (85)</a:t>
            </a:r>
          </a:p>
          <a:p>
            <a:pPr eaLnBrk="1" hangingPunct="1">
              <a:defRPr/>
            </a:pPr>
            <a:endParaRPr lang="cs-CZ" altLang="cs-CZ" sz="1422" dirty="0"/>
          </a:p>
          <a:p>
            <a:pPr eaLnBrk="1" hangingPunct="1">
              <a:defRPr/>
            </a:pPr>
            <a:r>
              <a:rPr lang="cs-CZ" altLang="cs-CZ" sz="1422" dirty="0"/>
              <a:t>9 134		249		47		24    (7)		18    (30)		24  (38)</a:t>
            </a:r>
          </a:p>
          <a:p>
            <a:pPr eaLnBrk="1" hangingPunct="1">
              <a:defRPr/>
            </a:pPr>
            <a:endParaRPr lang="cs-CZ" altLang="cs-CZ" sz="1422" dirty="0"/>
          </a:p>
          <a:p>
            <a:pPr eaLnBrk="1" hangingPunct="1">
              <a:defRPr/>
            </a:pPr>
            <a:r>
              <a:rPr lang="cs-CZ" altLang="cs-CZ" sz="1422" dirty="0"/>
              <a:t>12 192		141		29</a:t>
            </a:r>
          </a:p>
          <a:p>
            <a:pPr eaLnBrk="1" hangingPunct="1">
              <a:defRPr/>
            </a:pPr>
            <a:endParaRPr lang="cs-CZ" altLang="cs-CZ" sz="1422" dirty="0"/>
          </a:p>
          <a:p>
            <a:pPr eaLnBrk="1" hangingPunct="1">
              <a:defRPr/>
            </a:pPr>
            <a:r>
              <a:rPr lang="cs-CZ" altLang="cs-CZ" sz="1422" dirty="0"/>
              <a:t>15 240		87		18	</a:t>
            </a:r>
          </a:p>
        </p:txBody>
      </p:sp>
    </p:spTree>
    <p:extLst>
      <p:ext uri="{BB962C8B-B14F-4D97-AF65-F5344CB8AC3E}">
        <p14:creationId xmlns:p14="http://schemas.microsoft.com/office/powerpoint/2010/main" val="17023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08188" y="539750"/>
            <a:ext cx="8305800" cy="1016000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VÝŠKOVÁ  HYPOXIE</a:t>
            </a:r>
            <a:endParaRPr lang="cs-CZ" altLang="cs-CZ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1992314" y="2276475"/>
            <a:ext cx="8186737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2pPr>
            <a:lvl3pPr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3pPr>
            <a:lvl4pPr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4pPr>
            <a:lvl5pPr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cs-CZ" altLang="cs-CZ" sz="1778" dirty="0"/>
              <a:t>CNS 		euforie, ztráta orientace</a:t>
            </a:r>
          </a:p>
          <a:p>
            <a:pPr eaLnBrk="1" hangingPunct="1">
              <a:defRPr/>
            </a:pPr>
            <a:r>
              <a:rPr lang="cs-CZ" altLang="cs-CZ" sz="1778" dirty="0"/>
              <a:t>GIT		nevolnost				</a:t>
            </a:r>
          </a:p>
          <a:p>
            <a:pPr eaLnBrk="1" hangingPunct="1">
              <a:defRPr/>
            </a:pPr>
            <a:r>
              <a:rPr lang="cs-CZ" altLang="cs-CZ" sz="1778" dirty="0"/>
              <a:t>Sensitivita	bolest hlavy				</a:t>
            </a:r>
          </a:p>
          <a:p>
            <a:pPr eaLnBrk="1" hangingPunct="1">
              <a:defRPr/>
            </a:pPr>
            <a:r>
              <a:rPr lang="cs-CZ" altLang="cs-CZ" sz="1778" dirty="0"/>
              <a:t>Respirace	zrychlená				</a:t>
            </a:r>
          </a:p>
          <a:p>
            <a:pPr eaLnBrk="1" hangingPunct="1">
              <a:defRPr/>
            </a:pPr>
            <a:r>
              <a:rPr lang="cs-CZ" altLang="cs-CZ" sz="1778" dirty="0"/>
              <a:t>TK 		mírný vzestup				</a:t>
            </a:r>
          </a:p>
          <a:p>
            <a:pPr eaLnBrk="1" hangingPunct="1">
              <a:defRPr/>
            </a:pPr>
            <a:r>
              <a:rPr lang="cs-CZ" altLang="cs-CZ" sz="1778" dirty="0"/>
              <a:t>TF 		zvýšená, nepravidelná                            		</a:t>
            </a:r>
          </a:p>
          <a:p>
            <a:pPr eaLnBrk="1" hangingPunct="1">
              <a:defRPr/>
            </a:pPr>
            <a:r>
              <a:rPr lang="cs-CZ" altLang="cs-CZ" sz="1778" dirty="0"/>
              <a:t>Sval 		ztráta koordinace	</a:t>
            </a:r>
          </a:p>
        </p:txBody>
      </p:sp>
    </p:spTree>
    <p:extLst>
      <p:ext uri="{BB962C8B-B14F-4D97-AF65-F5344CB8AC3E}">
        <p14:creationId xmlns:p14="http://schemas.microsoft.com/office/powerpoint/2010/main" val="19858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7030A0"/>
                </a:solidFill>
              </a:rPr>
              <a:t>Hyperoxie</a:t>
            </a:r>
            <a:r>
              <a:rPr lang="cs-CZ" b="1" dirty="0" smtClean="0">
                <a:solidFill>
                  <a:srgbClr val="7030A0"/>
                </a:solidFill>
              </a:rPr>
              <a:t/>
            </a:r>
            <a:br>
              <a:rPr lang="cs-CZ" b="1" dirty="0" smtClean="0">
                <a:solidFill>
                  <a:srgbClr val="7030A0"/>
                </a:solidFill>
              </a:rPr>
            </a:b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34716" y="1708484"/>
            <a:ext cx="112510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Nadbytek kyslíku v tělesných tekutinách a ve tkáních se vzestupem pO</a:t>
            </a:r>
            <a:r>
              <a:rPr lang="cs-CZ" baseline="-25000" dirty="0" smtClean="0"/>
              <a:t>2</a:t>
            </a:r>
            <a:r>
              <a:rPr lang="cs-CZ" dirty="0" smtClean="0"/>
              <a:t> v krvi nad fyziologickou hodnotu</a:t>
            </a:r>
          </a:p>
          <a:p>
            <a:endParaRPr lang="cs-CZ" dirty="0"/>
          </a:p>
          <a:p>
            <a:r>
              <a:rPr lang="cs-CZ" dirty="0" smtClean="0"/>
              <a:t>Nejčastěji vzniká jako důsledek: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Dýchání čistého kyslíku při kyslíkové terapii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Zvýšení okolního tlaku vzduchu (</a:t>
            </a:r>
            <a:r>
              <a:rPr lang="cs-CZ" dirty="0" err="1" smtClean="0"/>
              <a:t>hyperbarii</a:t>
            </a:r>
            <a:r>
              <a:rPr lang="cs-CZ" dirty="0" smtClean="0"/>
              <a:t>) s normálním podílem kyslíku (potápění)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Dlouhodobé vdechování kyslíku je nebezpečné – toxicita kyslíku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Příznaky otravy kyslíkem závisí na čase expozice: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Několik hodin – podráždění dýchacích cest, poškození plicní tkáně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Několik dnů – svalové křeče a další příznaky z poškození centrálního nervového systému</a:t>
            </a:r>
          </a:p>
          <a:p>
            <a:r>
              <a:rPr lang="cs-CZ" dirty="0"/>
              <a:t> </a:t>
            </a:r>
            <a:r>
              <a:rPr lang="cs-CZ" dirty="0" smtClean="0"/>
              <a:t>       (dezorientace, závratě, poruchy vidění)</a:t>
            </a:r>
          </a:p>
          <a:p>
            <a:r>
              <a:rPr lang="cs-CZ" dirty="0" smtClean="0"/>
              <a:t>Tvorba volných kyslíkových radikálů – oxidace nenasycených mastných kyselin v membránách buněk – inaktivace</a:t>
            </a:r>
          </a:p>
          <a:p>
            <a:r>
              <a:rPr lang="cs-CZ" dirty="0" smtClean="0"/>
              <a:t>některých enzymů – poškození buněk; nejvíce citlivá nervová tkáň (stoupne-li pO</a:t>
            </a:r>
            <a:r>
              <a:rPr lang="cs-CZ" baseline="-25000" dirty="0" smtClean="0"/>
              <a:t>2</a:t>
            </a:r>
            <a:r>
              <a:rPr lang="cs-CZ" dirty="0" smtClean="0"/>
              <a:t> v alveolárním vzduchu nad 200kPa)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7030A0"/>
                </a:solidFill>
              </a:rPr>
              <a:t>Hyperoxie</a:t>
            </a:r>
            <a:r>
              <a:rPr lang="cs-CZ" b="1" dirty="0" smtClean="0">
                <a:solidFill>
                  <a:srgbClr val="7030A0"/>
                </a:solidFill>
              </a:rPr>
              <a:t/>
            </a:r>
            <a:br>
              <a:rPr lang="cs-CZ" b="1" dirty="0" smtClean="0">
                <a:solidFill>
                  <a:srgbClr val="7030A0"/>
                </a:solidFill>
              </a:rPr>
            </a:b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93558" y="1708484"/>
            <a:ext cx="110125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Léčba kyslíkem – </a:t>
            </a:r>
            <a:r>
              <a:rPr lang="cs-CZ" sz="2400" dirty="0" err="1" smtClean="0"/>
              <a:t>oxygenoterapie</a:t>
            </a:r>
            <a:r>
              <a:rPr lang="cs-CZ" sz="2400" dirty="0" smtClean="0"/>
              <a:t> = inhalace 100% kyslíku nebo směsi bohaté na kyslík</a:t>
            </a:r>
          </a:p>
          <a:p>
            <a:r>
              <a:rPr lang="cs-CZ" sz="2400" dirty="0" smtClean="0"/>
              <a:t> za normo – hyperbarických podmínek</a:t>
            </a:r>
          </a:p>
          <a:p>
            <a:endParaRPr lang="cs-CZ" sz="2400" dirty="0"/>
          </a:p>
          <a:p>
            <a:r>
              <a:rPr lang="cs-CZ" sz="2400" dirty="0" smtClean="0"/>
              <a:t>Saturace </a:t>
            </a:r>
            <a:r>
              <a:rPr lang="cs-CZ" sz="2400" dirty="0" err="1" smtClean="0"/>
              <a:t>Hb</a:t>
            </a:r>
            <a:r>
              <a:rPr lang="cs-CZ" sz="2400" dirty="0" smtClean="0"/>
              <a:t> kyslíkem za normálních podmínek je téměř 100%</a:t>
            </a:r>
          </a:p>
          <a:p>
            <a:r>
              <a:rPr lang="cs-CZ" sz="2400" dirty="0" smtClean="0"/>
              <a:t>=  při </a:t>
            </a:r>
            <a:r>
              <a:rPr lang="cs-CZ" sz="2400" dirty="0" err="1" smtClean="0"/>
              <a:t>oxygenoterapii</a:t>
            </a:r>
            <a:r>
              <a:rPr lang="cs-CZ" sz="2400" dirty="0" smtClean="0"/>
              <a:t> stoupá množství fyzikálně rozpuštěného kyslíku</a:t>
            </a:r>
          </a:p>
          <a:p>
            <a:endParaRPr lang="cs-CZ" sz="2400" dirty="0"/>
          </a:p>
          <a:p>
            <a:r>
              <a:rPr lang="cs-CZ" sz="2400" dirty="0" smtClean="0"/>
              <a:t>Využití:</a:t>
            </a:r>
          </a:p>
          <a:p>
            <a:r>
              <a:rPr lang="cs-CZ" sz="2400" dirty="0" smtClean="0"/>
              <a:t>Tam kde je žádoucí zvýšit nízký  pO</a:t>
            </a:r>
            <a:r>
              <a:rPr lang="cs-CZ" sz="2400" baseline="-25000" dirty="0" smtClean="0"/>
              <a:t>2 </a:t>
            </a:r>
            <a:r>
              <a:rPr lang="cs-CZ" sz="2400" dirty="0" smtClean="0"/>
              <a:t>nebo celkový obsah kyslíku v arteriální krvi:</a:t>
            </a:r>
          </a:p>
          <a:p>
            <a:r>
              <a:rPr lang="cs-CZ" sz="2400" dirty="0" smtClean="0"/>
              <a:t>Chronická obstrukční pulmonální nemoc, infarkt myokardu, těžké anémie, otrava CO aj.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722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Hyperkapnie</a:t>
            </a:r>
            <a:endParaRPr lang="cs-CZ" altLang="cs-CZ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 </a:t>
            </a:r>
            <a:r>
              <a:rPr lang="cs-CZ" alt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Hyperkapnie</a:t>
            </a:r>
            <a:r>
              <a:rPr lang="cs-CZ" altLang="en-US" sz="2400" dirty="0"/>
              <a:t> je vzestup koncentrace oxidu uhličitého v krvi nebo ve tkáních, který je způsoben retencí CO</a:t>
            </a:r>
            <a:r>
              <a:rPr lang="cs-CZ" altLang="en-US" sz="2400" baseline="-25000" dirty="0"/>
              <a:t>2</a:t>
            </a:r>
            <a:r>
              <a:rPr lang="cs-CZ" altLang="en-US" sz="2400" dirty="0"/>
              <a:t> v těle</a:t>
            </a:r>
          </a:p>
          <a:p>
            <a:pPr eaLnBrk="1" hangingPunct="1">
              <a:defRPr/>
            </a:pPr>
            <a:r>
              <a:rPr lang="cs-CZ" altLang="en-US" sz="2400" dirty="0"/>
              <a:t> možné příčiny: celková alveolární hypoventilace (snížená ventilace plic nebo prodloužení mrtvého prostoru)</a:t>
            </a:r>
          </a:p>
          <a:p>
            <a:pPr eaLnBrk="1" hangingPunct="1">
              <a:defRPr/>
            </a:pPr>
            <a:r>
              <a:rPr lang="cs-CZ" altLang="en-US" sz="2400" dirty="0"/>
              <a:t> </a:t>
            </a:r>
            <a:r>
              <a:rPr lang="cs-CZ" altLang="en-US" sz="2000" dirty="0"/>
              <a:t>mírná </a:t>
            </a:r>
            <a:r>
              <a:rPr lang="cs-CZ" altLang="en-US" sz="2000" dirty="0" err="1"/>
              <a:t>hyperkapnie</a:t>
            </a:r>
            <a:r>
              <a:rPr lang="cs-CZ" altLang="en-US" sz="2000" dirty="0"/>
              <a:t> (5 -7 </a:t>
            </a:r>
            <a:r>
              <a:rPr lang="cs-CZ" altLang="en-US" sz="2000" dirty="0" err="1"/>
              <a:t>kPa</a:t>
            </a:r>
            <a:r>
              <a:rPr lang="cs-CZ" altLang="en-US" sz="2000" dirty="0"/>
              <a:t>) vyvolá stimulaci dechového centra (terapeutické využití: </a:t>
            </a:r>
            <a:r>
              <a:rPr lang="cs-CZ" altLang="en-US" sz="2000" dirty="0" err="1"/>
              <a:t>pneumoxid</a:t>
            </a:r>
            <a:r>
              <a:rPr lang="cs-CZ" altLang="en-US" sz="2000" dirty="0"/>
              <a:t> = směs kyslík + 2-5% CO</a:t>
            </a:r>
            <a:r>
              <a:rPr lang="cs-CZ" altLang="en-US" sz="2400" baseline="-25000" dirty="0"/>
              <a:t>2</a:t>
            </a:r>
            <a:r>
              <a:rPr lang="cs-CZ" altLang="en-US" sz="2000" dirty="0"/>
              <a:t>)</a:t>
            </a:r>
          </a:p>
          <a:p>
            <a:pPr eaLnBrk="1" hangingPunct="1">
              <a:defRPr/>
            </a:pPr>
            <a:r>
              <a:rPr lang="cs-CZ" altLang="en-US" sz="2000" dirty="0"/>
              <a:t> </a:t>
            </a:r>
            <a:r>
              <a:rPr lang="cs-CZ" altLang="en-US" sz="2000" dirty="0" err="1"/>
              <a:t>hyperkapnie</a:t>
            </a:r>
            <a:r>
              <a:rPr lang="cs-CZ" altLang="en-US" sz="2000" dirty="0"/>
              <a:t> kolem 10 </a:t>
            </a:r>
            <a:r>
              <a:rPr lang="cs-CZ" altLang="en-US" sz="2000" dirty="0" err="1"/>
              <a:t>kPa</a:t>
            </a:r>
            <a:r>
              <a:rPr lang="cs-CZ" altLang="en-US" sz="2000" dirty="0"/>
              <a:t> - narkotický účinek CO</a:t>
            </a:r>
            <a:r>
              <a:rPr lang="cs-CZ" altLang="en-US" sz="2400" baseline="-25000" dirty="0"/>
              <a:t>2</a:t>
            </a:r>
            <a:r>
              <a:rPr lang="cs-CZ" altLang="en-US" sz="2000" dirty="0"/>
              <a:t> – útlum dechového centra (předchází bolest hlavy, zmatenost, dezorientace, pocit dušnosti)</a:t>
            </a:r>
          </a:p>
          <a:p>
            <a:pPr eaLnBrk="1" hangingPunct="1">
              <a:defRPr/>
            </a:pPr>
            <a:r>
              <a:rPr lang="cs-CZ" altLang="en-US" sz="2000" dirty="0" err="1"/>
              <a:t>hyperkapnie</a:t>
            </a:r>
            <a:r>
              <a:rPr lang="cs-CZ" altLang="en-US" sz="2000" dirty="0"/>
              <a:t> nad 12 </a:t>
            </a:r>
            <a:r>
              <a:rPr lang="cs-CZ" altLang="en-US" sz="2000" dirty="0" err="1"/>
              <a:t>kPa</a:t>
            </a:r>
            <a:r>
              <a:rPr lang="cs-CZ" altLang="en-US" sz="2000" dirty="0"/>
              <a:t> – výrazný útlum dýchání – kóma až smrt</a:t>
            </a:r>
          </a:p>
        </p:txBody>
      </p:sp>
      <p:sp>
        <p:nvSpPr>
          <p:cNvPr id="13316" name="TextovéPole 3"/>
          <p:cNvSpPr txBox="1">
            <a:spLocks noChangeArrowheads="1"/>
          </p:cNvSpPr>
          <p:nvPr/>
        </p:nvSpPr>
        <p:spPr bwMode="auto">
          <a:xfrm>
            <a:off x="7248525" y="1122363"/>
            <a:ext cx="324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3600" b="1">
                <a:solidFill>
                  <a:srgbClr val="E75C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5,3 - 6,65 kPa</a:t>
            </a:r>
          </a:p>
        </p:txBody>
      </p:sp>
    </p:spTree>
    <p:extLst>
      <p:ext uri="{BB962C8B-B14F-4D97-AF65-F5344CB8AC3E}">
        <p14:creationId xmlns:p14="http://schemas.microsoft.com/office/powerpoint/2010/main" val="34558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213511" y="601124"/>
            <a:ext cx="50280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HYPOKAPNIE - </a:t>
            </a:r>
            <a:r>
              <a:rPr lang="cs-CZ" altLang="cs-CZ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 CO</a:t>
            </a:r>
            <a:r>
              <a:rPr lang="cs-CZ" altLang="cs-CZ" sz="4400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endParaRPr lang="cs-CZ" altLang="cs-CZ" sz="44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912103" y="2030057"/>
            <a:ext cx="8550275" cy="333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latin typeface="Calibri" panose="020F0502020204030204" pitchFamily="34" charset="0"/>
              </a:rPr>
              <a:t>např. v důsledku hyperventilace u chronicky úzkostných pacientů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latin typeface="Calibri" panose="020F0502020204030204" pitchFamily="34" charset="0"/>
              </a:rPr>
              <a:t>- vazokonstrikce v systémovém řečišti včetně mozkových cév - hypoxie mozku - </a:t>
            </a:r>
            <a:r>
              <a:rPr lang="cs-CZ" altLang="cs-CZ" sz="2800" dirty="0">
                <a:latin typeface="Calibri" panose="020F0502020204030204" pitchFamily="34" charset="0"/>
              </a:rPr>
              <a:t>ztráta orientace</a:t>
            </a:r>
            <a:r>
              <a:rPr lang="cs-CZ" altLang="cs-CZ" sz="2800" dirty="0" smtClean="0">
                <a:latin typeface="Calibri" panose="020F0502020204030204" pitchFamily="34" charset="0"/>
              </a:rPr>
              <a:t>, zmatenost, </a:t>
            </a:r>
            <a:r>
              <a:rPr lang="cs-CZ" altLang="cs-CZ" sz="2800" dirty="0">
                <a:latin typeface="Calibri" panose="020F0502020204030204" pitchFamily="34" charset="0"/>
              </a:rPr>
              <a:t>závratě, </a:t>
            </a:r>
            <a:r>
              <a:rPr lang="cs-CZ" altLang="cs-CZ" sz="2800" dirty="0" smtClean="0">
                <a:latin typeface="Calibri" panose="020F0502020204030204" pitchFamily="34" charset="0"/>
              </a:rPr>
              <a:t>parestézie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cs-CZ" altLang="cs-CZ" sz="2800" dirty="0">
              <a:latin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latin typeface="Calibri" panose="020F0502020204030204" pitchFamily="34" charset="0"/>
              </a:rPr>
              <a:t>snížený pCO</a:t>
            </a:r>
            <a:r>
              <a:rPr lang="cs-CZ" altLang="cs-CZ" sz="1600" baseline="-25000" dirty="0" smtClean="0">
                <a:latin typeface="Calibri" panose="020F0502020204030204" pitchFamily="34" charset="0"/>
              </a:rPr>
              <a:t>2</a:t>
            </a:r>
            <a:r>
              <a:rPr lang="cs-CZ" altLang="cs-CZ" sz="1600" dirty="0" smtClean="0">
                <a:latin typeface="Calibri" panose="020F0502020204030204" pitchFamily="34" charset="0"/>
              </a:rPr>
              <a:t> v tekutinách=respirační alkalóza-kompenzována zvýšeným vylučováním bikarbonátů ledvinami, vede k poklesu podílu ionizovaného Ca</a:t>
            </a:r>
            <a:r>
              <a:rPr lang="cs-CZ" altLang="cs-CZ" sz="1600" baseline="30000" dirty="0" smtClean="0">
                <a:latin typeface="Calibri" panose="020F0502020204030204" pitchFamily="34" charset="0"/>
              </a:rPr>
              <a:t>2+ </a:t>
            </a:r>
            <a:r>
              <a:rPr lang="cs-CZ" altLang="cs-CZ" sz="1600" dirty="0" smtClean="0">
                <a:latin typeface="Calibri" panose="020F0502020204030204" pitchFamily="34" charset="0"/>
              </a:rPr>
              <a:t>v plazmě (plazmatické proteiny při vzestupu pH poskytují více proteinových aniontů pro vazbu Ca</a:t>
            </a:r>
            <a:r>
              <a:rPr lang="cs-CZ" altLang="cs-CZ" sz="1600" baseline="30000" dirty="0" smtClean="0">
                <a:latin typeface="Calibri" panose="020F0502020204030204" pitchFamily="34" charset="0"/>
              </a:rPr>
              <a:t>2+ </a:t>
            </a:r>
            <a:r>
              <a:rPr lang="cs-CZ" altLang="cs-CZ" sz="1600" dirty="0" smtClean="0">
                <a:latin typeface="Calibri" panose="020F0502020204030204" pitchFamily="34" charset="0"/>
              </a:rPr>
              <a:t>- </a:t>
            </a:r>
            <a:r>
              <a:rPr lang="cs-CZ" altLang="cs-CZ" sz="1600" dirty="0" err="1" smtClean="0">
                <a:latin typeface="Calibri" panose="020F0502020204030204" pitchFamily="34" charset="0"/>
              </a:rPr>
              <a:t>hypokalcémie</a:t>
            </a:r>
            <a:r>
              <a:rPr lang="cs-CZ" altLang="cs-CZ" sz="1600" dirty="0" smtClean="0">
                <a:latin typeface="Calibri" panose="020F0502020204030204" pitchFamily="34" charset="0"/>
              </a:rPr>
              <a:t> – tetanické křeče)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cs-CZ" altLang="cs-CZ" sz="1600" dirty="0">
              <a:latin typeface="Calibri" panose="020F050202020403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 smtClean="0">
                <a:latin typeface="Calibri" panose="020F0502020204030204" pitchFamily="34" charset="0"/>
              </a:rPr>
              <a:t>První pomoc: dýchání do sáčku (re-</a:t>
            </a:r>
            <a:r>
              <a:rPr lang="cs-CZ" altLang="cs-CZ" sz="1600" dirty="0" err="1" smtClean="0">
                <a:latin typeface="Calibri" panose="020F0502020204030204" pitchFamily="34" charset="0"/>
              </a:rPr>
              <a:t>breathing</a:t>
            </a:r>
            <a:r>
              <a:rPr lang="cs-CZ" altLang="cs-CZ" sz="1600" dirty="0" smtClean="0">
                <a:latin typeface="Calibri" panose="020F0502020204030204" pitchFamily="34" charset="0"/>
              </a:rPr>
              <a:t>)</a:t>
            </a:r>
            <a:endParaRPr lang="cs-CZ" altLang="cs-CZ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211" t="23052" r="35775" b="21552"/>
          <a:stretch/>
        </p:blipFill>
        <p:spPr>
          <a:xfrm>
            <a:off x="1804086" y="204601"/>
            <a:ext cx="8583827" cy="652159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386119" y="6417276"/>
            <a:ext cx="17732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Boron</a:t>
            </a:r>
            <a:r>
              <a:rPr lang="cs-CZ" sz="800" dirty="0"/>
              <a:t> et al., </a:t>
            </a:r>
            <a:r>
              <a:rPr lang="cs-CZ" sz="800" dirty="0" err="1"/>
              <a:t>Medical</a:t>
            </a:r>
            <a:r>
              <a:rPr lang="cs-CZ" sz="800" dirty="0"/>
              <a:t> </a:t>
            </a:r>
            <a:r>
              <a:rPr lang="cs-CZ" sz="800" dirty="0" err="1"/>
              <a:t>Physiology</a:t>
            </a:r>
            <a:r>
              <a:rPr lang="cs-CZ" sz="800" dirty="0"/>
              <a:t>, 2003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13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1"/>
          <p:cNvSpPr txBox="1">
            <a:spLocks noChangeArrowheads="1"/>
          </p:cNvSpPr>
          <p:nvPr/>
        </p:nvSpPr>
        <p:spPr bwMode="auto">
          <a:xfrm>
            <a:off x="46567" y="692150"/>
            <a:ext cx="12098867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</a:rPr>
              <a:t>Nechemické vlivy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Různé typy receptorů ve stěnách dýchacích cest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Dráždivé receptory </a:t>
            </a:r>
            <a:r>
              <a:rPr lang="cs-CZ" altLang="cs-CZ" sz="1800" dirty="0"/>
              <a:t>ve sliznici dýchacích cest – rychle se adaptující,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Stimulovány řadou chemických látek (histamin, serotonin, cigaretový kouř).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Společnou odpovědí na podráždění je zvýšená sekrece hlenu, zúžení laryngu a bronchů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C-receptory</a:t>
            </a:r>
            <a:r>
              <a:rPr lang="cs-CZ" altLang="cs-CZ" sz="1800" dirty="0"/>
              <a:t> (v blízkosti plicních </a:t>
            </a:r>
            <a:r>
              <a:rPr lang="cs-CZ" altLang="cs-CZ" sz="1800" dirty="0" smtClean="0"/>
              <a:t>kapilár - </a:t>
            </a:r>
            <a:r>
              <a:rPr lang="cs-CZ" altLang="cs-CZ" sz="1800" dirty="0" err="1" smtClean="0"/>
              <a:t>juxtakapilární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=J receptory</a:t>
            </a:r>
            <a:r>
              <a:rPr lang="cs-CZ" altLang="cs-CZ" sz="1800" dirty="0" smtClean="0"/>
              <a:t>) – </a:t>
            </a:r>
            <a:r>
              <a:rPr lang="cs-CZ" altLang="cs-CZ" sz="1800" dirty="0"/>
              <a:t>volná nervová zakončení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vagových </a:t>
            </a:r>
            <a:r>
              <a:rPr lang="cs-CZ" altLang="cs-CZ" sz="1800" dirty="0" err="1"/>
              <a:t>nemyelinizovaných</a:t>
            </a:r>
            <a:r>
              <a:rPr lang="cs-CZ" altLang="cs-CZ" sz="1800" dirty="0"/>
              <a:t> vláken (typu C) v </a:t>
            </a:r>
            <a:r>
              <a:rPr lang="cs-CZ" altLang="cs-CZ" sz="1800" dirty="0" err="1"/>
              <a:t>intersticiu</a:t>
            </a:r>
            <a:r>
              <a:rPr lang="cs-CZ" altLang="cs-CZ" sz="1800" dirty="0"/>
              <a:t> bronchů a alveolů;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Podráždění mechanické (zvýšené roztažení plic, zvýšený tlak v plicním oběhu,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plicní edém) i chemické;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Reflexní odpověď – zrychlené mělké dýchání, </a:t>
            </a:r>
            <a:r>
              <a:rPr lang="cs-CZ" altLang="cs-CZ" sz="1800" dirty="0" err="1"/>
              <a:t>bronchokonstrikce</a:t>
            </a:r>
            <a:r>
              <a:rPr lang="cs-CZ" altLang="cs-CZ" sz="1800" dirty="0"/>
              <a:t>, zvýšená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produkce hlenu, dráždivý kašel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Tahové receptory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stretch</a:t>
            </a:r>
            <a:r>
              <a:rPr lang="cs-CZ" altLang="cs-CZ" sz="1800" dirty="0"/>
              <a:t> receptory) pomalu se adaptující, v hladké svalovině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trachei</a:t>
            </a:r>
            <a:r>
              <a:rPr lang="cs-CZ" altLang="cs-CZ" sz="1800" dirty="0"/>
              <a:t> a bronchů; jejich podráždění tlumí aktivitu respiračního centra v mozkovém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kmeni – </a:t>
            </a:r>
            <a:r>
              <a:rPr lang="cs-CZ" altLang="cs-CZ" sz="1800" b="1" dirty="0" err="1"/>
              <a:t>Hering-Breuerovy</a:t>
            </a:r>
            <a:r>
              <a:rPr lang="cs-CZ" altLang="cs-CZ" sz="1800" b="1" dirty="0"/>
              <a:t> reflexy</a:t>
            </a:r>
            <a:r>
              <a:rPr lang="cs-CZ" altLang="cs-CZ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68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7030A0"/>
                </a:solidFill>
              </a:rPr>
              <a:t>Obranné reflexy dýchací</a:t>
            </a:r>
            <a:endParaRPr lang="cs-CZ" b="1" i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Aktivní odstranění škodliviny, která již pronikla do dýchacích cest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KAŠLACÍ REFLEX</a:t>
            </a:r>
          </a:p>
          <a:p>
            <a:r>
              <a:rPr lang="cs-CZ" dirty="0" smtClean="0"/>
              <a:t>Podnět: nadměrné množství hlenu nebo cizorodých látek; dráždivé receptory v dolních cestách dýchacích; informace vedena </a:t>
            </a:r>
            <a:r>
              <a:rPr lang="cs-CZ" dirty="0" err="1" smtClean="0"/>
              <a:t>n.vagus</a:t>
            </a:r>
            <a:r>
              <a:rPr lang="cs-CZ" dirty="0" smtClean="0"/>
              <a:t> do </a:t>
            </a:r>
            <a:r>
              <a:rPr lang="cs-CZ" dirty="0" err="1" smtClean="0"/>
              <a:t>prodl.míchy</a:t>
            </a:r>
            <a:r>
              <a:rPr lang="cs-CZ" dirty="0" smtClean="0"/>
              <a:t>; spustí se řada koordinovaných dějů:</a:t>
            </a:r>
          </a:p>
          <a:p>
            <a:pPr lvl="1"/>
            <a:r>
              <a:rPr lang="cs-CZ" dirty="0" smtClean="0"/>
              <a:t>Hluboký vdech a uzavření hlasové štěrbiny</a:t>
            </a:r>
          </a:p>
          <a:p>
            <a:pPr lvl="1"/>
            <a:r>
              <a:rPr lang="cs-CZ" dirty="0" smtClean="0"/>
              <a:t>Hluboký výdech proti uzavřené hlasové štěrbině vedoucí ke zvýšení </a:t>
            </a:r>
            <a:r>
              <a:rPr lang="cs-CZ" dirty="0" err="1" smtClean="0"/>
              <a:t>intrapulmonálního</a:t>
            </a:r>
            <a:r>
              <a:rPr lang="cs-CZ" dirty="0" smtClean="0"/>
              <a:t> tlaku</a:t>
            </a:r>
          </a:p>
          <a:p>
            <a:pPr lvl="1"/>
            <a:r>
              <a:rPr lang="cs-CZ" dirty="0" smtClean="0"/>
              <a:t>Náhlé otevření hlasové štěrbiny – vydechovaný vzduch vyrazí velkou silou a rychlostí (až 800km/hod)</a:t>
            </a:r>
          </a:p>
          <a:p>
            <a:pPr lvl="1"/>
            <a:r>
              <a:rPr lang="cs-CZ" dirty="0" smtClean="0"/>
              <a:t>Proud vydechovaného vzduchu s sebou strhává cizí tělesa a nahromaděný sekret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6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7030A0"/>
                </a:solidFill>
              </a:rPr>
              <a:t>Obranné reflexy dýchací</a:t>
            </a:r>
            <a:endParaRPr lang="cs-CZ" b="1" i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KÝCHACÍ REFLEX</a:t>
            </a:r>
          </a:p>
          <a:p>
            <a:r>
              <a:rPr lang="cs-CZ" dirty="0" smtClean="0"/>
              <a:t>Podráždění sliznice nosní dutiny v oblasti septa a </a:t>
            </a:r>
            <a:r>
              <a:rPr lang="cs-CZ" dirty="0" err="1" smtClean="0"/>
              <a:t>concha</a:t>
            </a:r>
            <a:r>
              <a:rPr lang="cs-CZ" dirty="0" smtClean="0"/>
              <a:t> </a:t>
            </a:r>
            <a:r>
              <a:rPr lang="cs-CZ" dirty="0" err="1" smtClean="0"/>
              <a:t>nasalis</a:t>
            </a:r>
            <a:r>
              <a:rPr lang="cs-CZ" dirty="0" smtClean="0"/>
              <a:t> media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a </a:t>
            </a:r>
            <a:r>
              <a:rPr lang="cs-CZ" dirty="0" err="1" smtClean="0"/>
              <a:t>inferior</a:t>
            </a:r>
            <a:r>
              <a:rPr lang="cs-CZ" dirty="0" smtClean="0"/>
              <a:t> chemickým, mechanickým či chladovým podnětem (dráždivé      receptory - volná nervová zakončení n. trigeminus)</a:t>
            </a:r>
          </a:p>
          <a:p>
            <a:r>
              <a:rPr lang="cs-CZ" dirty="0" smtClean="0"/>
              <a:t> informace vedena n. trigeminus do mozkového kmene</a:t>
            </a:r>
          </a:p>
          <a:p>
            <a:r>
              <a:rPr lang="cs-CZ" dirty="0" smtClean="0"/>
              <a:t> spustí se řada koordinovaných dějů podobných jako u kašle s tím rozdílem, že snížení měkkého patra částečně usměrní vydechovaný proud vzduchu do dutiny nosní</a:t>
            </a:r>
          </a:p>
          <a:p>
            <a:pPr lvl="1"/>
            <a:r>
              <a:rPr lang="cs-CZ" dirty="0" smtClean="0"/>
              <a:t>Přípravné </a:t>
            </a:r>
            <a:r>
              <a:rPr lang="cs-CZ" dirty="0" err="1" smtClean="0"/>
              <a:t>inspirium</a:t>
            </a:r>
            <a:r>
              <a:rPr lang="cs-CZ" dirty="0" smtClean="0"/>
              <a:t> přes ústa, </a:t>
            </a:r>
            <a:r>
              <a:rPr lang="cs-CZ" dirty="0" err="1" smtClean="0"/>
              <a:t>interpleurální</a:t>
            </a:r>
            <a:r>
              <a:rPr lang="cs-CZ" dirty="0" smtClean="0"/>
              <a:t> tlak klesá na -15mmHg; krátké zastavení ke konci nádechu (zvýšená aktivace expiračního centra); pak kontrakce expiračních svalů s uzavřenou hlasivkovou štěrbinou; náhlé otevření hlasivkové štěrbiny-prudký výdech nosem i ústy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7030A0"/>
                </a:solidFill>
              </a:rPr>
              <a:t>Ochranné reflexy dýchací</a:t>
            </a:r>
            <a:endParaRPr lang="cs-CZ" b="1" i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Chrání před vniknutím škodliviny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KRATSCHMERŮV APNOICKÝ REFLEX</a:t>
            </a:r>
          </a:p>
          <a:p>
            <a:r>
              <a:rPr lang="cs-CZ" dirty="0" smtClean="0"/>
              <a:t>Podráždění receptorů horních cest dýchacích dráždivými látkami – např. čpavkem</a:t>
            </a:r>
          </a:p>
          <a:p>
            <a:r>
              <a:rPr lang="cs-CZ" dirty="0" smtClean="0"/>
              <a:t> informace vedena do mozkového kmene</a:t>
            </a:r>
          </a:p>
          <a:p>
            <a:r>
              <a:rPr lang="cs-CZ" dirty="0" smtClean="0"/>
              <a:t> následek: zpomalení a změlčení dýchání až zástava dechu, zúžení laryngu a bronchů (tímto se zabrání vniknutí látek do dolních cest dýchacích)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4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1"/>
          <p:cNvSpPr txBox="1">
            <a:spLocks noChangeArrowheads="1"/>
          </p:cNvSpPr>
          <p:nvPr/>
        </p:nvSpPr>
        <p:spPr bwMode="auto">
          <a:xfrm>
            <a:off x="46567" y="692150"/>
            <a:ext cx="12098867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</a:rPr>
              <a:t>Nechemické vlivy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Různé typy receptorů ve stěnách dýchacích cest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Dráždivé receptory </a:t>
            </a:r>
            <a:r>
              <a:rPr lang="cs-CZ" altLang="cs-CZ" sz="1800"/>
              <a:t>ve sliznici dýchacích cest – rychle se adaptující,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Stimulovány řadou chemických látek (histamin, serotonin, cigaretový kouř).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Společnou odpovědí na podráždění je zvýšená sekrece hlenu, zúžení laryngu a bronchů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C-receptory</a:t>
            </a:r>
            <a:r>
              <a:rPr lang="cs-CZ" altLang="cs-CZ" sz="1800"/>
              <a:t> (v blízkosti plicních cév =J receptory)– volná nervová zakončení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vagových nemyelinizovaných vláken (typu C) v intersticiu bronchů a alveolů;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Podráždění mechanické (zvýšené roztažení plic, zvýšený tlak v plicním oběhu,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plicní edém) i chemické;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Reflexní odpověď – zrychlené mělké dýchání, bronchokonstrikce, zvýšená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produkce hlenu, dráždivý kašel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Tahové receptory </a:t>
            </a:r>
            <a:r>
              <a:rPr lang="cs-CZ" altLang="cs-CZ" sz="1800"/>
              <a:t>(stretch receptory) pomalu se adaptující, v hladké svalovině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trachei a bronchů; jejich podráždění tlumí aktivitu respiračního centra v mozkovém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kmeni – </a:t>
            </a:r>
            <a:r>
              <a:rPr lang="cs-CZ" altLang="cs-CZ" sz="1800" b="1"/>
              <a:t>Hering-Breuerovy reflexy</a:t>
            </a:r>
            <a:r>
              <a:rPr lang="cs-CZ" altLang="cs-CZ" sz="18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47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2285" y="1125538"/>
            <a:ext cx="4320116" cy="6477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cs-CZ" altLang="cs-CZ" sz="2000" b="1" smtClean="0">
                <a:cs typeface="Arial" pitchFamily="34" charset="0"/>
              </a:rPr>
              <a:t>INHALAČNÍ ÚVOD</a:t>
            </a:r>
          </a:p>
        </p:txBody>
      </p:sp>
      <p:pic>
        <p:nvPicPr>
          <p:cNvPr id="28675" name="Picture 4" descr="F:\FRVŠ\FILM FOTO FINAL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4" y="1773239"/>
            <a:ext cx="317288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Obdélník 4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28677" name="Obdélník 5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cs-CZ" sz="2800">
              <a:latin typeface="Times New Roman" pitchFamily="18" charset="0"/>
            </a:endParaRPr>
          </a:p>
        </p:txBody>
      </p:sp>
      <p:sp>
        <p:nvSpPr>
          <p:cNvPr id="28678" name="Zástupný symbol pro číslo snímku 6"/>
          <p:cNvSpPr txBox="1">
            <a:spLocks noGrp="1"/>
          </p:cNvSpPr>
          <p:nvPr/>
        </p:nvSpPr>
        <p:spPr bwMode="auto">
          <a:xfrm>
            <a:off x="9647767" y="63817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CB5E858-B309-4B47-A509-4DC017591E09}" type="slidenum">
              <a:rPr lang="cs-CZ" altLang="cs-CZ" sz="1800">
                <a:solidFill>
                  <a:srgbClr val="FFFF00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8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8679" name="Text Box 36"/>
          <p:cNvSpPr txBox="1">
            <a:spLocks noChangeArrowheads="1"/>
          </p:cNvSpPr>
          <p:nvPr/>
        </p:nvSpPr>
        <p:spPr bwMode="auto">
          <a:xfrm>
            <a:off x="86785" y="173039"/>
            <a:ext cx="1186603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FFFF00"/>
                </a:solidFill>
                <a:cs typeface="Arial" pitchFamily="34" charset="0"/>
              </a:rPr>
              <a:t>PŘÍPRAVA ZVÍŘETE K EXPERIMENTU - ANESTEZIE</a:t>
            </a:r>
          </a:p>
        </p:txBody>
      </p:sp>
      <p:pic>
        <p:nvPicPr>
          <p:cNvPr id="286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2" r="44212" b="17644"/>
          <a:stretch>
            <a:fillRect/>
          </a:stretch>
        </p:blipFill>
        <p:spPr bwMode="auto">
          <a:xfrm>
            <a:off x="5928784" y="2036763"/>
            <a:ext cx="393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2"/>
          <p:cNvSpPr>
            <a:spLocks noChangeArrowheads="1"/>
          </p:cNvSpPr>
          <p:nvPr/>
        </p:nvSpPr>
        <p:spPr bwMode="auto">
          <a:xfrm>
            <a:off x="5952067" y="1049338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000" b="1">
                <a:cs typeface="Arial" pitchFamily="34" charset="0"/>
              </a:rPr>
              <a:t>STŘEDNĚDOBÁ INJEKČNÍ ANESTEZIE (APLIKACE I.M.)  </a:t>
            </a:r>
          </a:p>
        </p:txBody>
      </p:sp>
      <p:pic>
        <p:nvPicPr>
          <p:cNvPr id="2868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8" t="22842" b="17644"/>
          <a:stretch>
            <a:fillRect/>
          </a:stretch>
        </p:blipFill>
        <p:spPr bwMode="auto">
          <a:xfrm>
            <a:off x="8784167" y="3946525"/>
            <a:ext cx="294216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4398964"/>
            <a:ext cx="323426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1413</Words>
  <Application>Microsoft Office PowerPoint</Application>
  <PresentationFormat>Širokoúhlá obrazovka</PresentationFormat>
  <Paragraphs>190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4" baseType="lpstr">
      <vt:lpstr>MS PGothic</vt:lpstr>
      <vt:lpstr>Arial</vt:lpstr>
      <vt:lpstr>Arial CE</vt:lpstr>
      <vt:lpstr>Calibri</vt:lpstr>
      <vt:lpstr>Calibri Light</vt:lpstr>
      <vt:lpstr>Gill Sans MT</vt:lpstr>
      <vt:lpstr>Symbol</vt:lpstr>
      <vt:lpstr>Times New Roman</vt:lpstr>
      <vt:lpstr>Motiv Office</vt:lpstr>
      <vt:lpstr>Dýchání za různých   „fyziologických“ podmínek</vt:lpstr>
      <vt:lpstr>Prezentace aplikace PowerPoint</vt:lpstr>
      <vt:lpstr>Prezentace aplikace PowerPoint</vt:lpstr>
      <vt:lpstr>Prezentace aplikace PowerPoint</vt:lpstr>
      <vt:lpstr>Obranné reflexy dýchací</vt:lpstr>
      <vt:lpstr>Obranné reflexy dýchací</vt:lpstr>
      <vt:lpstr>Ochranné reflexy dýchací</vt:lpstr>
      <vt:lpstr>Prezentace aplikace PowerPoint</vt:lpstr>
      <vt:lpstr>Prezentace aplikace PowerPoint</vt:lpstr>
      <vt:lpstr>Prezentace aplikace PowerPoint</vt:lpstr>
      <vt:lpstr>Prezentace aplikace PowerPoint</vt:lpstr>
      <vt:lpstr>Periodické dýchání</vt:lpstr>
      <vt:lpstr>Prezentace aplikace PowerPoint</vt:lpstr>
      <vt:lpstr>Prezentace aplikace PowerPoint</vt:lpstr>
      <vt:lpstr>Regulace dýchání při zátěži</vt:lpstr>
      <vt:lpstr>Regulace dýchání při zátěži</vt:lpstr>
      <vt:lpstr>Regulace dýchání při zátěži</vt:lpstr>
      <vt:lpstr>Prezentace aplikace PowerPoint</vt:lpstr>
      <vt:lpstr>Hypoxie</vt:lpstr>
      <vt:lpstr>Prezentace aplikace PowerPoint</vt:lpstr>
      <vt:lpstr>VÝŠKOVÁ  HYPOXIE</vt:lpstr>
      <vt:lpstr>Hyperoxie </vt:lpstr>
      <vt:lpstr>Hyperoxie </vt:lpstr>
      <vt:lpstr>Hyperkapnie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 Nováková</cp:lastModifiedBy>
  <cp:revision>30</cp:revision>
  <dcterms:created xsi:type="dcterms:W3CDTF">2016-02-29T14:33:26Z</dcterms:created>
  <dcterms:modified xsi:type="dcterms:W3CDTF">2016-03-07T08:21:31Z</dcterms:modified>
</cp:coreProperties>
</file>