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63" r:id="rId3"/>
    <p:sldId id="264" r:id="rId4"/>
    <p:sldId id="265" r:id="rId5"/>
    <p:sldId id="266" r:id="rId6"/>
    <p:sldId id="267" r:id="rId7"/>
    <p:sldId id="270" r:id="rId8"/>
    <p:sldId id="271" r:id="rId9"/>
    <p:sldId id="273" r:id="rId10"/>
    <p:sldId id="275" r:id="rId11"/>
    <p:sldId id="291" r:id="rId12"/>
    <p:sldId id="276" r:id="rId13"/>
    <p:sldId id="364" r:id="rId14"/>
    <p:sldId id="326" r:id="rId15"/>
    <p:sldId id="327" r:id="rId16"/>
    <p:sldId id="333" r:id="rId17"/>
    <p:sldId id="328" r:id="rId18"/>
    <p:sldId id="329" r:id="rId19"/>
    <p:sldId id="334" r:id="rId20"/>
    <p:sldId id="347" r:id="rId21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 horzBarState="maximized">
    <p:restoredLeft sz="15640" autoAdjust="0"/>
    <p:restoredTop sz="94643" autoAdjust="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F66880E-BA40-49EF-B38F-17262425297F}" type="datetimeFigureOut">
              <a:rPr lang="cs-CZ"/>
              <a:pPr>
                <a:defRPr/>
              </a:pPr>
              <a:t>7.3.2016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FBADE1-DEDB-4582-A9FC-E3637DAFA3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72988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26444-3C52-4A44-A491-E8CCF791B08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764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3E5A-0881-4473-98DB-7856B2FF392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821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2EF57-1010-4DD4-8683-A273B615A2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1831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BC5F8-F978-4ED7-915F-C140BD717C9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7217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BBEE0-597C-43CD-A4F3-A5E3FE0C591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24565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A3A4B-C550-49C7-A849-72324982218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90677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CDB3E-7EEE-437E-848F-879E4F77E3D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2044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D91DE-013C-45D9-B965-27D32B444AF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449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61FF1-5C2F-4C18-8C9E-22ABA2986F0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74467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602E7-019C-410A-92D6-F5877EF6685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774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F6694-F9B2-476B-9184-34A09D18A64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7456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8C8FCFB-64D2-492F-A37D-78544E77416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0825" y="2060575"/>
            <a:ext cx="8713788" cy="1143000"/>
          </a:xfrm>
          <a:prstGeom prst="rect">
            <a:avLst/>
          </a:prstGeom>
          <a:noFill/>
          <a:ln>
            <a:noFill/>
          </a:ln>
          <a:effectLst>
            <a:outerShdw dist="81320" dir="19280412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9600" b="1">
                <a:solidFill>
                  <a:srgbClr val="7030A0"/>
                </a:solidFill>
              </a:rPr>
              <a:t>Dýchací  systém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81000" y="1543050"/>
            <a:ext cx="8458200" cy="277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810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indent="-331788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3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fyzikálně rozpuštěný – 5%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chemicky vázaný – KHCO</a:t>
            </a:r>
            <a:r>
              <a:rPr lang="cs-CZ" altLang="cs-CZ" sz="2400" baseline="-25000">
                <a:latin typeface="Times New Roman" panose="02020603050405020304" pitchFamily="18" charset="0"/>
              </a:rPr>
              <a:t>3</a:t>
            </a:r>
            <a:r>
              <a:rPr lang="cs-CZ" altLang="cs-CZ" sz="2400">
                <a:latin typeface="Times New Roman" panose="02020603050405020304" pitchFamily="18" charset="0"/>
              </a:rPr>
              <a:t> a NaHCO</a:t>
            </a:r>
            <a:r>
              <a:rPr lang="cs-CZ" altLang="cs-CZ" sz="2400" baseline="-25000">
                <a:latin typeface="Times New Roman" panose="02020603050405020304" pitchFamily="18" charset="0"/>
              </a:rPr>
              <a:t>3 </a:t>
            </a:r>
            <a:r>
              <a:rPr lang="cs-CZ" altLang="cs-CZ" sz="2400">
                <a:latin typeface="Times New Roman" panose="02020603050405020304" pitchFamily="18" charset="0"/>
              </a:rPr>
              <a:t>–75-80%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vazba na plazmatické bílkoviny – karbaminohemoglobin a karbaminoproteiny – 15-20%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200" b="1" i="1">
                <a:latin typeface="Times New Roman" panose="02020603050405020304" pitchFamily="18" charset="0"/>
              </a:rPr>
              <a:t>v červených krvinkách</a:t>
            </a:r>
          </a:p>
          <a:p>
            <a:pPr lvl="3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enzym karbondehydrogenáza – urychluje tvorbu a rozklad H</a:t>
            </a:r>
            <a:r>
              <a:rPr lang="cs-CZ" altLang="cs-CZ" sz="2400" baseline="-25000">
                <a:latin typeface="Times New Roman" panose="02020603050405020304" pitchFamily="18" charset="0"/>
              </a:rPr>
              <a:t>2</a:t>
            </a:r>
            <a:r>
              <a:rPr lang="cs-CZ" altLang="cs-CZ" sz="2400">
                <a:latin typeface="Times New Roman" panose="02020603050405020304" pitchFamily="18" charset="0"/>
              </a:rPr>
              <a:t>CO</a:t>
            </a:r>
            <a:r>
              <a:rPr lang="cs-CZ" altLang="cs-CZ" sz="2400" baseline="-25000">
                <a:latin typeface="Times New Roman" panose="02020603050405020304" pitchFamily="18" charset="0"/>
              </a:rPr>
              <a:t>3</a:t>
            </a:r>
            <a:endParaRPr lang="en-US" altLang="cs-CZ" sz="2400" baseline="-25000">
              <a:latin typeface="Times New Roman" panose="02020603050405020304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081213" y="58738"/>
            <a:ext cx="49323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TRANSPORT  CO</a:t>
            </a:r>
            <a:r>
              <a:rPr lang="en-US" altLang="cs-CZ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cs-CZ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355725" y="4743450"/>
            <a:ext cx="69294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CO</a:t>
            </a:r>
            <a:r>
              <a:rPr lang="cs-CZ" altLang="cs-CZ" baseline="-25000">
                <a:latin typeface="Times New Roman" panose="02020603050405020304" pitchFamily="18" charset="0"/>
              </a:rPr>
              <a:t>2</a:t>
            </a:r>
            <a:r>
              <a:rPr lang="cs-CZ" altLang="cs-CZ">
                <a:latin typeface="Times New Roman" panose="02020603050405020304" pitchFamily="18" charset="0"/>
              </a:rPr>
              <a:t> + H</a:t>
            </a:r>
            <a:r>
              <a:rPr lang="cs-CZ" altLang="cs-CZ" baseline="-25000">
                <a:latin typeface="Times New Roman" panose="02020603050405020304" pitchFamily="18" charset="0"/>
              </a:rPr>
              <a:t>2</a:t>
            </a:r>
            <a:r>
              <a:rPr lang="cs-CZ" altLang="cs-CZ">
                <a:latin typeface="Times New Roman" panose="02020603050405020304" pitchFamily="18" charset="0"/>
              </a:rPr>
              <a:t>O 	H</a:t>
            </a:r>
            <a:r>
              <a:rPr lang="cs-CZ" altLang="cs-CZ" baseline="-25000">
                <a:latin typeface="Times New Roman" panose="02020603050405020304" pitchFamily="18" charset="0"/>
              </a:rPr>
              <a:t>2</a:t>
            </a:r>
            <a:r>
              <a:rPr lang="cs-CZ" altLang="cs-CZ">
                <a:latin typeface="Times New Roman" panose="02020603050405020304" pitchFamily="18" charset="0"/>
              </a:rPr>
              <a:t>CO</a:t>
            </a:r>
            <a:r>
              <a:rPr lang="cs-CZ" altLang="cs-CZ" baseline="-25000">
                <a:latin typeface="Times New Roman" panose="02020603050405020304" pitchFamily="18" charset="0"/>
              </a:rPr>
              <a:t>3</a:t>
            </a:r>
            <a:r>
              <a:rPr lang="cs-CZ" altLang="cs-CZ">
                <a:latin typeface="Times New Roman" panose="02020603050405020304" pitchFamily="18" charset="0"/>
              </a:rPr>
              <a:t>	   H</a:t>
            </a:r>
            <a:r>
              <a:rPr lang="cs-CZ" altLang="cs-CZ" baseline="30000">
                <a:latin typeface="Times New Roman" panose="02020603050405020304" pitchFamily="18" charset="0"/>
              </a:rPr>
              <a:t>+</a:t>
            </a:r>
            <a:r>
              <a:rPr lang="cs-CZ" altLang="cs-CZ">
                <a:latin typeface="Times New Roman" panose="02020603050405020304" pitchFamily="18" charset="0"/>
              </a:rPr>
              <a:t> + HCO</a:t>
            </a:r>
            <a:r>
              <a:rPr lang="cs-CZ" altLang="cs-CZ" baseline="-25000">
                <a:latin typeface="Times New Roman" panose="02020603050405020304" pitchFamily="18" charset="0"/>
              </a:rPr>
              <a:t>3</a:t>
            </a:r>
            <a:endParaRPr lang="en-US" altLang="cs-CZ" baseline="-25000">
              <a:latin typeface="Times New Roman" panose="02020603050405020304" pitchFamily="18" charset="0"/>
            </a:endParaRP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429000" y="4953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 flipH="1">
            <a:off x="3505200" y="5105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5410200" y="4953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 flipH="1">
            <a:off x="5486400" y="5105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87450" y="2276475"/>
            <a:ext cx="6724650" cy="1016000"/>
          </a:xfrm>
          <a:prstGeom prst="rect">
            <a:avLst/>
          </a:prstGeom>
          <a:effectLst>
            <a:outerShdw blurRad="50800" dist="38100" dir="18900000" algn="bl" rotWithShape="0">
              <a:schemeClr val="bg1">
                <a:lumMod val="65000"/>
                <a:alpha val="40000"/>
              </a:schemeClr>
            </a:out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cs-CZ" altLang="cs-CZ" sz="6000" b="1" dirty="0">
                <a:solidFill>
                  <a:srgbClr val="7030A0"/>
                </a:solidFill>
              </a:rPr>
              <a:t>Regulace dýchání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řízení dýchání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23813"/>
            <a:ext cx="4306887" cy="680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1"/>
          <p:cNvSpPr txBox="1">
            <a:spLocks noChangeArrowheads="1"/>
          </p:cNvSpPr>
          <p:nvPr/>
        </p:nvSpPr>
        <p:spPr bwMode="auto">
          <a:xfrm>
            <a:off x="6804025" y="6453188"/>
            <a:ext cx="156845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Silbernagl, Despopoulos;</a:t>
            </a:r>
          </a:p>
          <a:p>
            <a:r>
              <a:rPr lang="cs-CZ" altLang="cs-CZ" sz="800"/>
              <a:t> Atlas fyziologie člověka, 1993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0" t="27483" r="50575" b="25003"/>
          <a:stretch>
            <a:fillRect/>
          </a:stretch>
        </p:blipFill>
        <p:spPr bwMode="auto">
          <a:xfrm>
            <a:off x="900113" y="115888"/>
            <a:ext cx="7488237" cy="658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ovéPole 1"/>
          <p:cNvSpPr txBox="1">
            <a:spLocks noChangeArrowheads="1"/>
          </p:cNvSpPr>
          <p:nvPr/>
        </p:nvSpPr>
        <p:spPr bwMode="auto">
          <a:xfrm>
            <a:off x="6804025" y="6524625"/>
            <a:ext cx="2184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Boron, Boulpaep: Medical Physiology, 2003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ctrTitle" idx="4294967295"/>
          </p:nvPr>
        </p:nvSpPr>
        <p:spPr>
          <a:xfrm>
            <a:off x="1116013" y="260350"/>
            <a:ext cx="7772400" cy="898525"/>
          </a:xfrm>
        </p:spPr>
        <p:txBody>
          <a:bodyPr anchor="b"/>
          <a:lstStyle/>
          <a:p>
            <a:pPr eaLnBrk="1" hangingPunct="1">
              <a:defRPr/>
            </a:pPr>
            <a:r>
              <a:rPr lang="cs-CZ" altLang="cs-CZ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Regulace dýchání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268413"/>
            <a:ext cx="4506913" cy="499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779838" y="6308725"/>
            <a:ext cx="28321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/>
              <a:t>https://sleep.sharepoint.com/siteimages/Chapter%203.png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476250"/>
            <a:ext cx="7561262" cy="6194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endParaRPr lang="cs-CZ" altLang="en-US" sz="2000" b="1" u="sng" dirty="0" smtClean="0">
              <a:solidFill>
                <a:srgbClr val="00B0F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defRPr/>
            </a:pPr>
            <a:r>
              <a:rPr lang="cs-CZ" altLang="en-US" sz="1800" b="1" u="sng" dirty="0">
                <a:solidFill>
                  <a:srgbClr val="FF0000"/>
                </a:solidFill>
              </a:rPr>
              <a:t>Dýchání je automatický proces, který probíhá mimovolně</a:t>
            </a:r>
            <a:r>
              <a:rPr lang="cs-CZ" altLang="en-US" sz="1800" u="sng" dirty="0"/>
              <a:t>.</a:t>
            </a:r>
            <a:r>
              <a:rPr lang="cs-CZ" altLang="en-US" sz="1800" dirty="0"/>
              <a:t> </a:t>
            </a:r>
            <a:r>
              <a:rPr lang="cs-CZ" altLang="en-US" sz="1800" dirty="0" smtClean="0"/>
              <a:t> </a:t>
            </a:r>
            <a:r>
              <a:rPr lang="cs-CZ" altLang="en-US" sz="1800" dirty="0" err="1" smtClean="0"/>
              <a:t>Automaticita</a:t>
            </a:r>
            <a:r>
              <a:rPr lang="cs-CZ" altLang="en-US" sz="1800" dirty="0" smtClean="0"/>
              <a:t> </a:t>
            </a:r>
            <a:r>
              <a:rPr lang="cs-CZ" altLang="en-US" sz="1800" dirty="0"/>
              <a:t>dýchání </a:t>
            </a:r>
            <a:r>
              <a:rPr lang="cs-CZ" altLang="en-US" sz="1800" dirty="0" smtClean="0"/>
              <a:t>vychází </a:t>
            </a:r>
            <a:r>
              <a:rPr lang="cs-CZ" altLang="en-US" sz="1800" dirty="0"/>
              <a:t>z pravidelné (rytmické) aktivity skupin neuronů anatomicky lokalizovaných v prodloužené míše a její blízkosti.  Lze je rozdělit na tři hlavní skupiny</a:t>
            </a:r>
            <a:r>
              <a:rPr lang="cs-CZ" altLang="en-US" sz="1800" dirty="0" smtClean="0"/>
              <a:t>:</a:t>
            </a:r>
          </a:p>
          <a:p>
            <a:pPr lvl="1">
              <a:lnSpc>
                <a:spcPct val="90000"/>
              </a:lnSpc>
              <a:defRPr/>
            </a:pPr>
            <a:r>
              <a:rPr lang="cs-CZ" altLang="en-US" sz="1800" b="1" i="1" dirty="0" smtClean="0">
                <a:solidFill>
                  <a:srgbClr val="244582"/>
                </a:solidFill>
              </a:rPr>
              <a:t>Dorzální respirační skupina </a:t>
            </a:r>
            <a:r>
              <a:rPr lang="cs-CZ" altLang="en-US" sz="1800" i="1" dirty="0" smtClean="0">
                <a:solidFill>
                  <a:srgbClr val="244582"/>
                </a:solidFill>
              </a:rPr>
              <a:t>- </a:t>
            </a:r>
            <a:r>
              <a:rPr lang="cs-CZ" altLang="en-US" sz="1800" dirty="0" smtClean="0"/>
              <a:t>umístěná bilaterálně na dorzální straně prodloužené míchy, pouze neurony inspirační, vysílající axony k </a:t>
            </a:r>
            <a:r>
              <a:rPr lang="cs-CZ" altLang="en-US" sz="1800" dirty="0" err="1" smtClean="0"/>
              <a:t>motoneuronům</a:t>
            </a:r>
            <a:r>
              <a:rPr lang="cs-CZ" altLang="en-US" sz="1800" dirty="0" smtClean="0"/>
              <a:t> nádechových svalů (bránice, zevní mezižeberní svaly; jejich aktivace=nádech, při jejich relaxaci=výdech), podílí se na klidovém i usilovném nádechu</a:t>
            </a:r>
          </a:p>
          <a:p>
            <a:pPr lvl="1">
              <a:lnSpc>
                <a:spcPct val="90000"/>
              </a:lnSpc>
              <a:defRPr/>
            </a:pPr>
            <a:endParaRPr lang="cs-CZ" altLang="en-US" sz="1800" dirty="0" smtClean="0"/>
          </a:p>
          <a:p>
            <a:pPr lvl="1" algn="just">
              <a:lnSpc>
                <a:spcPct val="90000"/>
              </a:lnSpc>
              <a:defRPr/>
            </a:pPr>
            <a:r>
              <a:rPr lang="cs-CZ" altLang="cs-CZ" sz="1800" b="1" i="1" dirty="0" smtClean="0">
                <a:solidFill>
                  <a:srgbClr val="244582"/>
                </a:solidFill>
              </a:rPr>
              <a:t>Ventrální respirační skupina</a:t>
            </a:r>
            <a:r>
              <a:rPr lang="cs-CZ" altLang="en-US" sz="1800" b="1" i="1" dirty="0" smtClean="0"/>
              <a:t> </a:t>
            </a:r>
            <a:r>
              <a:rPr lang="cs-CZ" altLang="en-US" sz="1800" i="1" dirty="0" smtClean="0"/>
              <a:t>- </a:t>
            </a:r>
            <a:r>
              <a:rPr lang="cs-CZ" altLang="en-US" sz="1800" dirty="0" smtClean="0"/>
              <a:t>umístěná na </a:t>
            </a:r>
            <a:r>
              <a:rPr lang="cs-CZ" altLang="en-US" sz="1800" dirty="0" err="1" smtClean="0"/>
              <a:t>ventrolaterální</a:t>
            </a:r>
            <a:r>
              <a:rPr lang="cs-CZ" altLang="en-US" sz="1800" dirty="0" smtClean="0"/>
              <a:t> části prodloužené míchy, horní část: neurony jejichž axony aktivují </a:t>
            </a:r>
            <a:r>
              <a:rPr lang="cs-CZ" altLang="en-US" sz="1800" dirty="0" err="1" smtClean="0"/>
              <a:t>motoneurony</a:t>
            </a:r>
            <a:r>
              <a:rPr lang="cs-CZ" altLang="en-US" sz="1800" dirty="0" smtClean="0"/>
              <a:t> hlavních a pomocných nádechových svalů; dolní část: exspirační neurony s inervací výdechových svalů (vnitřní mezižeberní svaly). Neurony této skupiny jsou v činnosti pouze při usilovném nádechu a výdechu</a:t>
            </a:r>
          </a:p>
          <a:p>
            <a:pPr lvl="1" algn="just">
              <a:lnSpc>
                <a:spcPct val="90000"/>
              </a:lnSpc>
              <a:defRPr/>
            </a:pPr>
            <a:endParaRPr lang="cs-CZ" altLang="en-US" sz="1800" dirty="0" smtClean="0"/>
          </a:p>
          <a:p>
            <a:pPr lvl="1">
              <a:lnSpc>
                <a:spcPct val="90000"/>
              </a:lnSpc>
              <a:defRPr/>
            </a:pPr>
            <a:r>
              <a:rPr lang="cs-CZ" altLang="cs-CZ" sz="1800" b="1" i="1" dirty="0" err="1" smtClean="0">
                <a:solidFill>
                  <a:srgbClr val="244582"/>
                </a:solidFill>
              </a:rPr>
              <a:t>Pontinní</a:t>
            </a:r>
            <a:r>
              <a:rPr lang="cs-CZ" altLang="cs-CZ" sz="1800" b="1" i="1" dirty="0" smtClean="0">
                <a:solidFill>
                  <a:srgbClr val="244582"/>
                </a:solidFill>
              </a:rPr>
              <a:t> respirační skupina </a:t>
            </a:r>
            <a:r>
              <a:rPr lang="cs-CZ" altLang="cs-CZ" sz="1800" i="1" dirty="0" smtClean="0">
                <a:solidFill>
                  <a:srgbClr val="244582"/>
                </a:solidFill>
              </a:rPr>
              <a:t>(</a:t>
            </a:r>
            <a:r>
              <a:rPr lang="cs-CZ" altLang="cs-CZ" sz="1800" i="1" dirty="0" err="1" smtClean="0">
                <a:solidFill>
                  <a:srgbClr val="244582"/>
                </a:solidFill>
              </a:rPr>
              <a:t>pneumotaxické</a:t>
            </a:r>
            <a:r>
              <a:rPr lang="cs-CZ" altLang="cs-CZ" sz="1800" i="1" dirty="0" smtClean="0">
                <a:solidFill>
                  <a:srgbClr val="244582"/>
                </a:solidFill>
              </a:rPr>
              <a:t> centrum)</a:t>
            </a:r>
            <a:r>
              <a:rPr lang="cs-CZ" altLang="en-US" sz="1800" i="1" dirty="0" smtClean="0">
                <a:solidFill>
                  <a:srgbClr val="244582"/>
                </a:solidFill>
              </a:rPr>
              <a:t> </a:t>
            </a:r>
            <a:r>
              <a:rPr lang="cs-CZ" altLang="en-US" sz="1800" dirty="0" smtClean="0"/>
              <a:t>– umístěná dorzálně v horní části mostu, podílí se na kontrole frekvence a hloubky dýchání; ovlivňuje činnost respiračních neuronů v prodloužené míše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/>
          <p:cNvSpPr txBox="1">
            <a:spLocks noChangeArrowheads="1"/>
          </p:cNvSpPr>
          <p:nvPr/>
        </p:nvSpPr>
        <p:spPr bwMode="auto">
          <a:xfrm>
            <a:off x="1042988" y="2276475"/>
            <a:ext cx="6437312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FF00FF"/>
              </a:buClr>
              <a:buSzPct val="70000"/>
              <a:buFont typeface="Wingdings" panose="05000000000000000000" pitchFamily="2" charset="2"/>
              <a:buChar char="u"/>
              <a:defRPr sz="3200" b="1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800" b="1">
                <a:solidFill>
                  <a:srgbClr val="66FF33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5AB7"/>
              </a:buClr>
              <a:buSzPct val="8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2133" dirty="0" smtClean="0">
                <a:solidFill>
                  <a:schemeClr val="tx2"/>
                </a:solidFill>
                <a:latin typeface="Arial CE" panose="020B0604020202020204" pitchFamily="34" charset="0"/>
              </a:rPr>
              <a:t>CHEMORECEPCE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2133" dirty="0" smtClean="0">
              <a:solidFill>
                <a:schemeClr val="tx2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u="sng" dirty="0" smtClean="0">
                <a:solidFill>
                  <a:schemeClr val="tx1"/>
                </a:solidFill>
                <a:latin typeface="Arial CE" panose="020B0604020202020204" pitchFamily="34" charset="0"/>
              </a:rPr>
              <a:t>Periferní 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– 	</a:t>
            </a:r>
            <a:r>
              <a:rPr lang="cs-CZ" altLang="cs-CZ" sz="1778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glomus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 </a:t>
            </a:r>
            <a:r>
              <a:rPr lang="cs-CZ" altLang="cs-CZ" sz="1778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caroticum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	(2000 ml/100 g)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	   	</a:t>
            </a:r>
            <a:r>
              <a:rPr lang="cs-CZ" altLang="cs-CZ" sz="1778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glomus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 </a:t>
            </a:r>
            <a:r>
              <a:rPr lang="cs-CZ" altLang="cs-CZ" sz="1778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aorticum</a:t>
            </a: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pO</a:t>
            </a:r>
            <a:r>
              <a:rPr lang="cs-CZ" altLang="cs-CZ" sz="1778" baseline="-250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2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		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hypoxie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pCO</a:t>
            </a:r>
            <a:r>
              <a:rPr lang="cs-CZ" altLang="cs-CZ" sz="1778" baseline="-250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2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			</a:t>
            </a:r>
            <a:r>
              <a:rPr lang="cs-CZ" altLang="cs-CZ" sz="1778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hyperkapnie</a:t>
            </a: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pH		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	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acidóza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u="sng" dirty="0" smtClean="0">
                <a:solidFill>
                  <a:schemeClr val="tx1"/>
                </a:solidFill>
                <a:latin typeface="Arial CE" panose="020B0604020202020204" pitchFamily="34" charset="0"/>
              </a:rPr>
              <a:t>Centrální </a:t>
            </a:r>
            <a:r>
              <a:rPr lang="cs-CZ" altLang="cs-CZ" sz="1778" b="0" u="sng" dirty="0" smtClean="0">
                <a:solidFill>
                  <a:schemeClr val="tx1"/>
                </a:solidFill>
                <a:latin typeface="Arial CE" panose="020B0604020202020204" pitchFamily="34" charset="0"/>
              </a:rPr>
              <a:t>(centrální </a:t>
            </a:r>
            <a:r>
              <a:rPr lang="cs-CZ" altLang="cs-CZ" sz="1778" b="0" u="sng" dirty="0" err="1" smtClean="0">
                <a:solidFill>
                  <a:schemeClr val="tx1"/>
                </a:solidFill>
                <a:latin typeface="Arial CE" panose="020B0604020202020204" pitchFamily="34" charset="0"/>
              </a:rPr>
              <a:t>chemosenzitivní</a:t>
            </a:r>
            <a:r>
              <a:rPr lang="cs-CZ" altLang="cs-CZ" sz="1778" b="0" u="sng" dirty="0" smtClean="0">
                <a:solidFill>
                  <a:schemeClr val="tx1"/>
                </a:solidFill>
                <a:latin typeface="Arial CE" panose="020B0604020202020204" pitchFamily="34" charset="0"/>
              </a:rPr>
              <a:t> oblast)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pCO</a:t>
            </a:r>
            <a:r>
              <a:rPr lang="cs-CZ" altLang="cs-CZ" sz="1778" baseline="-25000" dirty="0" smtClean="0">
                <a:solidFill>
                  <a:schemeClr val="tx1"/>
                </a:solidFill>
                <a:latin typeface="Arial CE" panose="020B0604020202020204" pitchFamily="34" charset="0"/>
              </a:rPr>
              <a:t>2</a:t>
            </a: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</a:rPr>
              <a:t>		 </a:t>
            </a:r>
            <a:endParaRPr lang="cs-CZ" altLang="cs-CZ" sz="1778" dirty="0" smtClean="0">
              <a:solidFill>
                <a:schemeClr val="tx1"/>
              </a:solidFill>
              <a:latin typeface="Arial CE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H+…….pH		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cs-CZ" altLang="cs-CZ" sz="1778" dirty="0" smtClean="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pO</a:t>
            </a:r>
            <a:r>
              <a:rPr lang="cs-CZ" altLang="cs-CZ" sz="1778" baseline="-25000" dirty="0" smtClean="0">
                <a:solidFill>
                  <a:schemeClr val="tx1"/>
                </a:solidFill>
                <a:latin typeface="Arial CE" panose="020B0604020202020204" pitchFamily="34" charset="0"/>
                <a:sym typeface="Symbol" panose="05050102010706020507" pitchFamily="18" charset="2"/>
              </a:rPr>
              <a:t>2</a:t>
            </a:r>
          </a:p>
        </p:txBody>
      </p:sp>
      <p:sp>
        <p:nvSpPr>
          <p:cNvPr id="18435" name="Line 5"/>
          <p:cNvSpPr>
            <a:spLocks noChangeShapeType="1"/>
          </p:cNvSpPr>
          <p:nvPr/>
        </p:nvSpPr>
        <p:spPr bwMode="auto">
          <a:xfrm>
            <a:off x="1042988" y="6381750"/>
            <a:ext cx="663575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436" name="TextovéPole 1"/>
          <p:cNvSpPr txBox="1">
            <a:spLocks noChangeArrowheads="1"/>
          </p:cNvSpPr>
          <p:nvPr/>
        </p:nvSpPr>
        <p:spPr bwMode="auto">
          <a:xfrm>
            <a:off x="539750" y="476250"/>
            <a:ext cx="8259763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Regulovaná veličina: </a:t>
            </a:r>
            <a:r>
              <a:rPr lang="cs-CZ" altLang="cs-CZ" sz="1800" b="1">
                <a:solidFill>
                  <a:srgbClr val="FF0000"/>
                </a:solidFill>
              </a:rPr>
              <a:t>alveolární ventilace</a:t>
            </a:r>
            <a:r>
              <a:rPr lang="cs-CZ" altLang="cs-CZ" sz="1800"/>
              <a:t>, aby v každém okamžiku zajišťovala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potřeby organismu pro přísun kyslíku a výdej </a:t>
            </a:r>
            <a:r>
              <a:rPr lang="cs-CZ" altLang="cs-CZ" sz="1800">
                <a:latin typeface="Arial CE" panose="020B0604020202020204" pitchFamily="34" charset="0"/>
              </a:rPr>
              <a:t>CO</a:t>
            </a:r>
            <a:r>
              <a:rPr lang="cs-CZ" altLang="cs-CZ" sz="1800" baseline="-25000">
                <a:latin typeface="Arial CE" panose="020B0604020202020204" pitchFamily="34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 CE" panose="020B0604020202020204" pitchFamily="34" charset="0"/>
              </a:rPr>
              <a:t>(přísun vzduchu do zóny plic, která je v těsném kontaktu s krví – terminální respirační jednotka.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 CE" panose="020B0604020202020204" pitchFamily="34" charset="0"/>
              </a:rPr>
              <a:t>Z dechového objemu 500ml přijde do oblasti respirace jen 350ml (dech objem-mrtvý prostor)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400">
                <a:latin typeface="Arial CE" panose="020B0604020202020204" pitchFamily="34" charset="0"/>
              </a:rPr>
              <a:t>Alveolární ventilace V</a:t>
            </a:r>
            <a:r>
              <a:rPr lang="cs-CZ" altLang="cs-CZ" sz="1400" baseline="-25000">
                <a:latin typeface="Arial CE" panose="020B0604020202020204" pitchFamily="34" charset="0"/>
              </a:rPr>
              <a:t>A</a:t>
            </a:r>
            <a:r>
              <a:rPr lang="cs-CZ" altLang="cs-CZ" sz="1400">
                <a:latin typeface="Arial CE" panose="020B0604020202020204" pitchFamily="34" charset="0"/>
              </a:rPr>
              <a:t>=df * (Dech objem - Objem mrtv. prostoru);V</a:t>
            </a:r>
            <a:r>
              <a:rPr lang="cs-CZ" altLang="cs-CZ" sz="1400" baseline="-25000">
                <a:latin typeface="Arial CE" panose="020B0604020202020204" pitchFamily="34" charset="0"/>
              </a:rPr>
              <a:t>A</a:t>
            </a:r>
            <a:r>
              <a:rPr lang="cs-CZ" altLang="cs-CZ" sz="1400">
                <a:latin typeface="Arial CE" panose="020B0604020202020204" pitchFamily="34" charset="0"/>
              </a:rPr>
              <a:t>=12*(500-150)=4200ml/min</a:t>
            </a:r>
            <a:endParaRPr lang="cs-CZ" altLang="cs-CZ"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 noChangeArrowheads="1"/>
          </p:cNvSpPr>
          <p:nvPr>
            <p:ph type="title" idx="4294967295"/>
          </p:nvPr>
        </p:nvSpPr>
        <p:spPr>
          <a:xfrm>
            <a:off x="1428750" y="142875"/>
            <a:ext cx="7497763" cy="1143000"/>
          </a:xfrm>
        </p:spPr>
        <p:txBody>
          <a:bodyPr/>
          <a:lstStyle/>
          <a:p>
            <a:pPr>
              <a:defRPr/>
            </a:pPr>
            <a:r>
              <a:rPr lang="cs-CZ" altLang="en-US" sz="360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Chemické faktory ovlivňující dechové centrum:</a:t>
            </a:r>
          </a:p>
        </p:txBody>
      </p:sp>
      <p:sp>
        <p:nvSpPr>
          <p:cNvPr id="9219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1044575" y="1485900"/>
            <a:ext cx="4502150" cy="5294313"/>
          </a:xfrm>
        </p:spPr>
        <p:txBody>
          <a:bodyPr/>
          <a:lstStyle/>
          <a:p>
            <a:pPr marL="82550" algn="l">
              <a:defRPr/>
            </a:pPr>
            <a:r>
              <a:rPr lang="cs-CZ" altLang="en-US" sz="22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Centrální chemoreceptory </a:t>
            </a:r>
          </a:p>
          <a:p>
            <a:pPr marL="82550" algn="l">
              <a:defRPr/>
            </a:pPr>
            <a:r>
              <a:rPr lang="cs-CZ" altLang="en-US" sz="2200" dirty="0" smtClean="0">
                <a:solidFill>
                  <a:srgbClr val="FFC000"/>
                </a:solidFill>
              </a:rPr>
              <a:t>   </a:t>
            </a:r>
            <a:r>
              <a:rPr lang="cs-CZ" altLang="en-US" sz="2200" dirty="0" smtClean="0"/>
              <a:t>- na ventrální straně prodloužené míchy</a:t>
            </a:r>
          </a:p>
          <a:p>
            <a:pPr marL="82550" algn="l">
              <a:defRPr/>
            </a:pPr>
            <a:r>
              <a:rPr lang="cs-CZ" altLang="en-US" sz="2200" dirty="0" smtClean="0"/>
              <a:t>Adekvátní podnět: </a:t>
            </a:r>
            <a:r>
              <a:rPr lang="cs-CZ" altLang="en-US" sz="2200" b="1" dirty="0" smtClean="0">
                <a:solidFill>
                  <a:srgbClr val="00B0F0"/>
                </a:solidFill>
              </a:rPr>
              <a:t>zvýšení pCO</a:t>
            </a:r>
            <a:r>
              <a:rPr lang="cs-CZ" altLang="en-US" sz="2200" b="1" baseline="-25000" dirty="0" smtClean="0">
                <a:solidFill>
                  <a:srgbClr val="00B0F0"/>
                </a:solidFill>
              </a:rPr>
              <a:t>2</a:t>
            </a:r>
            <a:r>
              <a:rPr lang="cs-CZ" altLang="en-US" sz="2200" dirty="0" smtClean="0"/>
              <a:t> a </a:t>
            </a:r>
            <a:r>
              <a:rPr lang="cs-CZ" altLang="en-US" sz="2200" b="1" dirty="0" smtClean="0">
                <a:solidFill>
                  <a:srgbClr val="00B0F0"/>
                </a:solidFill>
              </a:rPr>
              <a:t>koncentrace H+</a:t>
            </a:r>
            <a:r>
              <a:rPr lang="cs-CZ" altLang="en-US" sz="2200" b="1" baseline="-25000" dirty="0" smtClean="0">
                <a:solidFill>
                  <a:srgbClr val="00B0F0"/>
                </a:solidFill>
              </a:rPr>
              <a:t>   </a:t>
            </a:r>
          </a:p>
          <a:p>
            <a:pPr marL="82550" algn="l">
              <a:defRPr/>
            </a:pPr>
            <a:endParaRPr lang="cs-CZ" altLang="en-US" sz="2200" b="1" baseline="-25000" dirty="0" smtClean="0">
              <a:solidFill>
                <a:srgbClr val="00B0F0"/>
              </a:solidFill>
            </a:endParaRPr>
          </a:p>
          <a:p>
            <a:pPr marL="82550" algn="l">
              <a:defRPr/>
            </a:pPr>
            <a:endParaRPr lang="cs-CZ" altLang="en-US" sz="2200" dirty="0" smtClean="0"/>
          </a:p>
          <a:p>
            <a:pPr marL="368300" indent="-285750" algn="l">
              <a:buFontTx/>
              <a:buChar char="-"/>
              <a:defRPr/>
            </a:pPr>
            <a:r>
              <a:rPr lang="cs-CZ" altLang="en-US" sz="1600" dirty="0" smtClean="0"/>
              <a:t>centrální chemoreceptor reaguje i na pokles pH z jiných příčin (laktázová acidóza, </a:t>
            </a:r>
            <a:r>
              <a:rPr lang="cs-CZ" altLang="en-US" sz="1600" dirty="0" err="1" smtClean="0"/>
              <a:t>ketoacidóza</a:t>
            </a:r>
            <a:r>
              <a:rPr lang="cs-CZ" altLang="en-US" sz="1600" dirty="0" smtClean="0"/>
              <a:t>)</a:t>
            </a:r>
          </a:p>
          <a:p>
            <a:pPr marL="368300" indent="-285750" algn="l">
              <a:buFontTx/>
              <a:buChar char="-"/>
              <a:defRPr/>
            </a:pPr>
            <a:endParaRPr lang="cs-CZ" altLang="en-US" sz="16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133600"/>
            <a:ext cx="3430587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ovéPole 1"/>
          <p:cNvSpPr txBox="1">
            <a:spLocks noChangeArrowheads="1"/>
          </p:cNvSpPr>
          <p:nvPr/>
        </p:nvSpPr>
        <p:spPr bwMode="auto">
          <a:xfrm>
            <a:off x="5724525" y="6092825"/>
            <a:ext cx="341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en-US" sz="800"/>
              <a:t>http://www.medicine.mcgill.ca/physio/resp-web/sect8.htm</a:t>
            </a:r>
            <a:r>
              <a:rPr lang="cs-CZ" altLang="en-US"/>
              <a:t> 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sah 2"/>
          <p:cNvSpPr>
            <a:spLocks noGrp="1" noChangeArrowheads="1"/>
          </p:cNvSpPr>
          <p:nvPr>
            <p:ph idx="1"/>
          </p:nvPr>
        </p:nvSpPr>
        <p:spPr>
          <a:xfrm>
            <a:off x="5076825" y="333375"/>
            <a:ext cx="3859213" cy="6337300"/>
          </a:xfrm>
        </p:spPr>
        <p:txBody>
          <a:bodyPr/>
          <a:lstStyle/>
          <a:p>
            <a:pPr marL="82550" algn="l">
              <a:defRPr/>
            </a:pPr>
            <a:r>
              <a:rPr lang="cs-CZ" altLang="en-US" sz="20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Periferní receptory</a:t>
            </a:r>
          </a:p>
          <a:p>
            <a:pPr marL="82550" algn="l">
              <a:defRPr/>
            </a:pPr>
            <a:r>
              <a:rPr lang="cs-CZ" altLang="en-US" sz="2000" dirty="0" smtClean="0"/>
              <a:t>   – </a:t>
            </a:r>
            <a:r>
              <a:rPr lang="cs-CZ" altLang="en-US" sz="2000" dirty="0" err="1" smtClean="0"/>
              <a:t>glomus</a:t>
            </a:r>
            <a:r>
              <a:rPr lang="cs-CZ" altLang="en-US" sz="2000" dirty="0" smtClean="0"/>
              <a:t> </a:t>
            </a:r>
            <a:r>
              <a:rPr lang="cs-CZ" altLang="en-US" sz="2000" dirty="0" err="1" smtClean="0"/>
              <a:t>caroticum</a:t>
            </a:r>
            <a:r>
              <a:rPr lang="cs-CZ" altLang="en-US" sz="2000" dirty="0" smtClean="0"/>
              <a:t>, </a:t>
            </a:r>
            <a:r>
              <a:rPr lang="cs-CZ" altLang="en-US" sz="2000" dirty="0" err="1" smtClean="0"/>
              <a:t>glomus</a:t>
            </a:r>
            <a:r>
              <a:rPr lang="cs-CZ" altLang="en-US" sz="2000" dirty="0" smtClean="0"/>
              <a:t>  </a:t>
            </a:r>
            <a:r>
              <a:rPr lang="cs-CZ" altLang="en-US" sz="2000" dirty="0" err="1" smtClean="0"/>
              <a:t>aorticum</a:t>
            </a:r>
            <a:endParaRPr lang="cs-CZ" altLang="en-US" sz="2000" dirty="0" smtClean="0"/>
          </a:p>
          <a:p>
            <a:pPr marL="82550" algn="l">
              <a:defRPr/>
            </a:pPr>
            <a:r>
              <a:rPr lang="cs-CZ" altLang="en-US" sz="2000" dirty="0" smtClean="0"/>
              <a:t>(Stimulace dýchání probíhá cestou n. vagus a n. </a:t>
            </a:r>
            <a:r>
              <a:rPr lang="cs-CZ" altLang="en-US" sz="2000" dirty="0" err="1" smtClean="0"/>
              <a:t>glossopharyngeus</a:t>
            </a:r>
            <a:r>
              <a:rPr lang="cs-CZ" altLang="en-US" sz="2000" dirty="0" smtClean="0"/>
              <a:t>). </a:t>
            </a:r>
          </a:p>
          <a:p>
            <a:pPr marL="82550" algn="l">
              <a:defRPr/>
            </a:pPr>
            <a:r>
              <a:rPr lang="cs-CZ" altLang="en-US" sz="2000" dirty="0" smtClean="0"/>
              <a:t>Reagují na </a:t>
            </a:r>
            <a:r>
              <a:rPr lang="cs-CZ" altLang="en-US" sz="2000" b="1" dirty="0">
                <a:solidFill>
                  <a:srgbClr val="00B0F0"/>
                </a:solidFill>
              </a:rPr>
              <a:t>pokles </a:t>
            </a:r>
            <a:r>
              <a:rPr lang="cs-CZ" altLang="en-US" sz="2000" b="1" dirty="0" smtClean="0">
                <a:solidFill>
                  <a:srgbClr val="00B0F0"/>
                </a:solidFill>
              </a:rPr>
              <a:t>pO</a:t>
            </a:r>
            <a:r>
              <a:rPr lang="cs-CZ" altLang="en-US" sz="2000" b="1" baseline="-25000" dirty="0" smtClean="0">
                <a:solidFill>
                  <a:srgbClr val="00B0F0"/>
                </a:solidFill>
              </a:rPr>
              <a:t>2</a:t>
            </a:r>
            <a:r>
              <a:rPr lang="cs-CZ" altLang="en-US" sz="2000" b="1" dirty="0" smtClean="0">
                <a:solidFill>
                  <a:srgbClr val="00B0F0"/>
                </a:solidFill>
              </a:rPr>
              <a:t>, (zvýšení pCO</a:t>
            </a:r>
            <a:r>
              <a:rPr lang="cs-CZ" altLang="en-US" sz="2000" b="1" baseline="-25000" dirty="0" smtClean="0">
                <a:solidFill>
                  <a:srgbClr val="00B0F0"/>
                </a:solidFill>
              </a:rPr>
              <a:t>2 </a:t>
            </a:r>
            <a:r>
              <a:rPr lang="cs-CZ" altLang="en-US" sz="2000" b="1" dirty="0" smtClean="0">
                <a:solidFill>
                  <a:srgbClr val="00B0F0"/>
                </a:solidFill>
              </a:rPr>
              <a:t>a pH)</a:t>
            </a:r>
            <a:r>
              <a:rPr lang="cs-CZ" altLang="en-US" sz="2000" dirty="0" smtClean="0"/>
              <a:t>. Obzvlášť reagují na pokles pO</a:t>
            </a:r>
            <a:r>
              <a:rPr lang="cs-CZ" altLang="en-US" sz="2000" baseline="-25000" dirty="0" smtClean="0"/>
              <a:t>2</a:t>
            </a:r>
            <a:r>
              <a:rPr lang="cs-CZ" altLang="en-US" sz="2000" dirty="0" smtClean="0"/>
              <a:t> pod fyziologickou hodnotu v arteriální krvi (12,5kPa).</a:t>
            </a:r>
          </a:p>
          <a:p>
            <a:pPr marL="82550" algn="l">
              <a:defRPr/>
            </a:pPr>
            <a:endParaRPr lang="cs-CZ" altLang="en-US" sz="2000" dirty="0" smtClean="0"/>
          </a:p>
          <a:p>
            <a:pPr marL="82550" algn="l" eaLnBrk="1" hangingPunct="1">
              <a:defRPr/>
            </a:pPr>
            <a:r>
              <a:rPr lang="cs-CZ" altLang="en-US" sz="2000" u="sng" dirty="0" smtClean="0"/>
              <a:t>Mechanismus účinku:</a:t>
            </a:r>
            <a:r>
              <a:rPr lang="cs-CZ" altLang="en-US" sz="2000" dirty="0" smtClean="0"/>
              <a:t> následkem poklesu tvorby ATP v mitochondriích se depolarizuje membrána receptorů</a:t>
            </a:r>
            <a:r>
              <a:rPr lang="cs-CZ" altLang="en-US" sz="2000" dirty="0"/>
              <a:t> </a:t>
            </a:r>
            <a:r>
              <a:rPr lang="cs-CZ" altLang="en-US" sz="2000" dirty="0" smtClean="0"/>
              <a:t>a nastává jejich excitace (zvýšení tvorby vzruchů v aferentních nervech)</a:t>
            </a:r>
          </a:p>
          <a:p>
            <a:pPr marL="82550" algn="l">
              <a:defRPr/>
            </a:pPr>
            <a:r>
              <a:rPr lang="cs-CZ" altLang="en-US" sz="800" dirty="0" smtClean="0"/>
              <a:t>z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333375"/>
            <a:ext cx="395922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76700"/>
            <a:ext cx="3683000" cy="228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300788" y="6597650"/>
            <a:ext cx="28479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800"/>
              <a:t>http://www.medicine.mcgill.ca/physio/resp-web/sect8.htm,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ovéPole 1"/>
          <p:cNvSpPr txBox="1">
            <a:spLocks noChangeArrowheads="1"/>
          </p:cNvSpPr>
          <p:nvPr/>
        </p:nvSpPr>
        <p:spPr bwMode="auto">
          <a:xfrm>
            <a:off x="34925" y="692150"/>
            <a:ext cx="907415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solidFill>
                  <a:srgbClr val="FF0000"/>
                </a:solidFill>
              </a:rPr>
              <a:t>Nechemické vlivy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Různé typy receptorů ve stěnách dýchacích cest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Dráždivé receptory </a:t>
            </a:r>
            <a:r>
              <a:rPr lang="cs-CZ" altLang="cs-CZ" sz="1800"/>
              <a:t>ve sliznici dýchacích cest – rychle se adaptující,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Stimulovány řadou chemických látek (histamin, serotonin, cigaretový kouř).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Společnou odpovědí na podráždění je zvýšená sekrece hlenu, zúžení laryngu a bronchů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C-receptory</a:t>
            </a:r>
            <a:r>
              <a:rPr lang="cs-CZ" altLang="cs-CZ" sz="1800"/>
              <a:t> (v blízkosti plicních cév =J receptory)– volná nervová zakončení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vagových nemyelinizovaných vláken (typu C) v intersticiu bronchů a alveolů;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Podráždění mechanické (zvýšené roztažení plic, zvýšený tlak v plicním oběhu,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plicní edém) i chemické;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Reflexní odpověď – zrychlené mělké dýchání, bronchokonstrikce, zvýšená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produkce hlenu, dráždivý kašel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Tahové receptory </a:t>
            </a:r>
            <a:r>
              <a:rPr lang="cs-CZ" altLang="cs-CZ" sz="1800"/>
              <a:t>(stretch receptory) pomalu se adaptující, v hladké svalovině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trachei a bronchů; jejich podráždění tlumí aktivitu respiračního centra v mozkovém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kmeni – </a:t>
            </a:r>
            <a:r>
              <a:rPr lang="cs-CZ" altLang="cs-CZ" sz="1800" b="1"/>
              <a:t>Hering-Breuerovy reflexy</a:t>
            </a:r>
            <a:r>
              <a:rPr lang="cs-CZ" altLang="cs-CZ" sz="1800"/>
              <a:t>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1387475"/>
            <a:ext cx="891540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Times New Roman" panose="02020603050405020304" pitchFamily="18" charset="0"/>
              </a:rPr>
              <a:t>Hlavní nádechové svaly</a:t>
            </a:r>
            <a:r>
              <a:rPr lang="cs-CZ" altLang="cs-CZ">
                <a:latin typeface="Times New Roman" panose="02020603050405020304" pitchFamily="18" charset="0"/>
              </a:rPr>
              <a:t>: bránice, zevní mezižeberní svaly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u="sng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Times New Roman" panose="02020603050405020304" pitchFamily="18" charset="0"/>
              </a:rPr>
              <a:t>Pomocné dýchací svaly</a:t>
            </a:r>
            <a:r>
              <a:rPr lang="cs-CZ" altLang="cs-CZ">
                <a:latin typeface="Times New Roman" panose="02020603050405020304" pitchFamily="18" charset="0"/>
              </a:rPr>
              <a:t>: m. sternocleidomastoideus, skupina skalenových svalů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b="1" u="sng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Times New Roman" panose="02020603050405020304" pitchFamily="18" charset="0"/>
              </a:rPr>
              <a:t>Výdechové svaly</a:t>
            </a:r>
            <a:r>
              <a:rPr lang="cs-CZ" altLang="cs-CZ">
                <a:latin typeface="Times New Roman" panose="02020603050405020304" pitchFamily="18" charset="0"/>
              </a:rPr>
              <a:t>: vnitřní mezižeberní svaly,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svaly přední stěny břišní</a:t>
            </a:r>
            <a:endParaRPr lang="en-US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ovéPole 1"/>
          <p:cNvSpPr txBox="1">
            <a:spLocks noChangeArrowheads="1"/>
          </p:cNvSpPr>
          <p:nvPr/>
        </p:nvSpPr>
        <p:spPr bwMode="auto">
          <a:xfrm>
            <a:off x="34925" y="115888"/>
            <a:ext cx="9074150" cy="723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>
                <a:solidFill>
                  <a:srgbClr val="FF0000"/>
                </a:solidFill>
              </a:rPr>
              <a:t>Další vlivy: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Baroreceptory</a:t>
            </a:r>
            <a:r>
              <a:rPr lang="cs-CZ" altLang="cs-CZ" sz="1800"/>
              <a:t> – vagové manévry – tlumí i respirační centrum 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8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Podráždění </a:t>
            </a:r>
            <a:r>
              <a:rPr lang="cs-CZ" altLang="cs-CZ" sz="1800" b="1"/>
              <a:t>proprioreceptorů svalů a kloubů </a:t>
            </a:r>
            <a:r>
              <a:rPr lang="cs-CZ" altLang="cs-CZ" sz="1800"/>
              <a:t>při aktivním i pasivním pohybu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končetin ovlivňuje činnost respiračních neuronů v mozkovém kmeni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(uplatnění pro vzestup plicní ventilace při svalové práci)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Aferentace z </a:t>
            </a:r>
            <a:r>
              <a:rPr lang="cs-CZ" altLang="cs-CZ" sz="1800" b="1"/>
              <a:t>proprioreceptorů inspiračních svalů </a:t>
            </a:r>
            <a:r>
              <a:rPr lang="cs-CZ" altLang="cs-CZ" sz="1800"/>
              <a:t>pomáhá prostřednictvím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 zpětné vazby přizpůsobit sílu kontrakce těchto svalů aktuálnímu odporu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hrudníku a dýchacích cest tak, aby bylo dosaženo požadovaného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/>
              <a:t>dechového objemu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Vyšší nervová centra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Limbický systém, hypotalamus – ovlivnění dýchání při silné bolesti či emocích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Kolaterály kortikospinálních drah=mozková kůra – aktivuje respirační centra při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svalové práci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200"/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800" b="1"/>
              <a:t>Ovlivnění vůlí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Zadržení dechu při potápění, změnit rytmicitu dýchání při mluvení, zpívání, hře na dechový nástroj.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/>
              <a:t>Dráhy  vycházející z motorické kůry přímo ovlivňují činnost motoneuronů  dýchacích svalů = automatická a volní kontrola od sebe odděleny (lze regulovat dýchání vlastní vůlí za fyziologických podmínek, dokud nedojde k výrazným odchylkám  p</a:t>
            </a:r>
            <a:r>
              <a:rPr lang="cs-CZ" altLang="cs-CZ" sz="1600">
                <a:latin typeface="Arial CE" panose="020B0604020202020204" pitchFamily="34" charset="0"/>
              </a:rPr>
              <a:t>O</a:t>
            </a:r>
            <a:r>
              <a:rPr lang="cs-CZ" altLang="cs-CZ" sz="1600" baseline="-25000">
                <a:latin typeface="Arial CE" panose="020B0604020202020204" pitchFamily="34" charset="0"/>
              </a:rPr>
              <a:t>2, </a:t>
            </a:r>
            <a:r>
              <a:rPr lang="cs-CZ" altLang="cs-CZ" sz="1600">
                <a:latin typeface="Arial CE" panose="020B0604020202020204" pitchFamily="34" charset="0"/>
              </a:rPr>
              <a:t>pCO</a:t>
            </a:r>
            <a:r>
              <a:rPr lang="cs-CZ" altLang="cs-CZ" sz="1600" baseline="-25000">
                <a:latin typeface="Arial CE" panose="020B0604020202020204" pitchFamily="34" charset="0"/>
              </a:rPr>
              <a:t>2 </a:t>
            </a:r>
            <a:r>
              <a:rPr lang="cs-CZ" altLang="cs-CZ" sz="1600">
                <a:latin typeface="Arial CE" panose="020B0604020202020204" pitchFamily="34" charset="0"/>
              </a:rPr>
              <a:t>, H</a:t>
            </a:r>
            <a:r>
              <a:rPr lang="cs-CZ" altLang="cs-CZ" sz="1600" baseline="30000">
                <a:latin typeface="Arial CE" panose="020B0604020202020204" pitchFamily="34" charset="0"/>
              </a:rPr>
              <a:t>+ </a:t>
            </a:r>
            <a:r>
              <a:rPr lang="cs-CZ" altLang="cs-CZ" sz="1600">
                <a:latin typeface="Arial CE" panose="020B0604020202020204" pitchFamily="34" charset="0"/>
              </a:rPr>
              <a:t>- pak je volní kontrola nahrazena automatickou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>
              <a:latin typeface="Arial CE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 b="1">
                <a:latin typeface="Arial CE" panose="020B0604020202020204" pitchFamily="34" charset="0"/>
              </a:rPr>
              <a:t>Vliv tělesné teploty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1600">
                <a:latin typeface="Arial CE" panose="020B0604020202020204" pitchFamily="34" charset="0"/>
              </a:rPr>
              <a:t>nepřímo – přes urychlení metabolismu; přímá stimulace dechového centra zvýšenou teplotou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/>
          </a:p>
          <a:p>
            <a:pPr>
              <a:spcBef>
                <a:spcPct val="0"/>
              </a:spcBef>
              <a:buFontTx/>
              <a:buNone/>
            </a:pPr>
            <a:endParaRPr lang="cs-CZ" altLang="cs-CZ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ychani Exsp Hrudní ko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2171700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dychani Exsp Pli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13175"/>
            <a:ext cx="310515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dychani Exsp Žeb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657600"/>
            <a:ext cx="1779588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dychani Insp Hrudní koš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2582863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dychani Insp Pli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09600"/>
            <a:ext cx="33877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dychani Insp Žebr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219200"/>
            <a:ext cx="1982788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TextovéPole 1"/>
          <p:cNvSpPr txBox="1">
            <a:spLocks noChangeArrowheads="1"/>
          </p:cNvSpPr>
          <p:nvPr/>
        </p:nvSpPr>
        <p:spPr bwMode="auto">
          <a:xfrm>
            <a:off x="6372225" y="6453188"/>
            <a:ext cx="24558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Silbernagl, Despopoulos. Atlas fyziologie člověka,</a:t>
            </a:r>
          </a:p>
          <a:p>
            <a:r>
              <a:rPr lang="cs-CZ" altLang="cs-CZ" sz="800"/>
              <a:t> 1993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ýchábí žebra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0"/>
            <a:ext cx="3643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dychani Hrudní košSilbernag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5191125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TextovéPole 1"/>
          <p:cNvSpPr txBox="1">
            <a:spLocks noChangeArrowheads="1"/>
          </p:cNvSpPr>
          <p:nvPr/>
        </p:nvSpPr>
        <p:spPr bwMode="auto">
          <a:xfrm>
            <a:off x="3132138" y="6550025"/>
            <a:ext cx="24558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Silbernagl, Despopoulos. Atlas fyziologie člověka,</a:t>
            </a:r>
          </a:p>
          <a:p>
            <a:r>
              <a:rPr lang="cs-CZ" altLang="cs-CZ" sz="800"/>
              <a:t> 1993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raf změny intrapleur tlak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476750"/>
            <a:ext cx="3149600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Graf změny obje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476250"/>
            <a:ext cx="31496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Graf změny plícního tlak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2852738"/>
            <a:ext cx="31496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Obrzměny intrapleur tlaku Silbernag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70038"/>
            <a:ext cx="4383088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15367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pulmonalis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35238" y="882650"/>
            <a:ext cx="12985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parietalis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671638" y="549275"/>
            <a:ext cx="1370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PLEURA</a:t>
            </a: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547813" y="1293813"/>
            <a:ext cx="6477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 flipH="1">
            <a:off x="2700338" y="1222375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1979613" y="6356350"/>
            <a:ext cx="2305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pleurální štěrbina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 flipH="1" flipV="1">
            <a:off x="2987675" y="6092825"/>
            <a:ext cx="71438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81" name="TextovéPole 1"/>
          <p:cNvSpPr txBox="1">
            <a:spLocks noChangeArrowheads="1"/>
          </p:cNvSpPr>
          <p:nvPr/>
        </p:nvSpPr>
        <p:spPr bwMode="auto">
          <a:xfrm>
            <a:off x="6588125" y="6453188"/>
            <a:ext cx="2455863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Silbernagl, Despopoulos. Atlas fyziologie člověka,</a:t>
            </a:r>
          </a:p>
          <a:p>
            <a:r>
              <a:rPr lang="cs-CZ" altLang="cs-CZ" sz="800"/>
              <a:t> 1993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60338" y="84138"/>
            <a:ext cx="86788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42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ELASTICKÉ  VLASTNOSTI   PLIC</a:t>
            </a:r>
            <a:endParaRPr lang="en-US" altLang="cs-CZ" sz="42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52400" y="1438275"/>
            <a:ext cx="4872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>
                <a:latin typeface="Times New Roman" panose="02020603050405020304" pitchFamily="18" charset="0"/>
              </a:rPr>
              <a:t>plicní poddajnost (</a:t>
            </a:r>
            <a:r>
              <a:rPr lang="cs-CZ" altLang="cs-CZ" sz="2800" b="1">
                <a:latin typeface="Times New Roman" panose="02020603050405020304" pitchFamily="18" charset="0"/>
              </a:rPr>
              <a:t>compliance</a:t>
            </a:r>
            <a:r>
              <a:rPr lang="cs-CZ" altLang="cs-CZ" sz="2800">
                <a:latin typeface="Times New Roman" panose="02020603050405020304" pitchFamily="18" charset="0"/>
              </a:rPr>
              <a:t>): </a:t>
            </a:r>
            <a:endParaRPr lang="en-US" altLang="cs-CZ" sz="2800">
              <a:latin typeface="Times New Roman" panose="02020603050405020304" pitchFamily="18" charset="0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5059363" y="1066800"/>
          <a:ext cx="2027237" cy="1423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3" imgW="14325600" imgH="10058400" progId="">
                  <p:embed/>
                </p:oleObj>
              </mc:Choice>
              <mc:Fallback>
                <p:oleObj r:id="rId3" imgW="14325600" imgH="10058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363" y="1066800"/>
                        <a:ext cx="2027237" cy="1423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04800" y="2438400"/>
            <a:ext cx="88392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>
                <a:latin typeface="Times New Roman" panose="02020603050405020304" pitchFamily="18" charset="0"/>
              </a:rPr>
              <a:t>Faktory ovlivňující elastické vlastnosti plic:</a:t>
            </a:r>
            <a:endParaRPr lang="cs-CZ" altLang="cs-CZ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cs-CZ" altLang="cs-CZ" sz="280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cs-CZ" altLang="cs-CZ" sz="2800" u="sng">
                <a:latin typeface="Times New Roman" panose="02020603050405020304" pitchFamily="18" charset="0"/>
              </a:rPr>
              <a:t>stavba plic</a:t>
            </a:r>
            <a:r>
              <a:rPr lang="cs-CZ" altLang="cs-CZ" sz="2800">
                <a:latin typeface="Times New Roman" panose="02020603050405020304" pitchFamily="18" charset="0"/>
              </a:rPr>
              <a:t>: přítomnost elastických vláken</a:t>
            </a:r>
          </a:p>
          <a:p>
            <a:pPr lvl="2">
              <a:spcBef>
                <a:spcPct val="0"/>
              </a:spcBef>
              <a:buFontTx/>
              <a:buNone/>
            </a:pPr>
            <a:r>
              <a:rPr lang="cs-CZ" altLang="cs-CZ" sz="2800" u="sng">
                <a:latin typeface="Times New Roman" panose="02020603050405020304" pitchFamily="18" charset="0"/>
              </a:rPr>
              <a:t>povrchové napětí alveolu</a:t>
            </a:r>
            <a:r>
              <a:rPr lang="cs-CZ" altLang="cs-CZ" sz="2800">
                <a:latin typeface="Times New Roman" panose="02020603050405020304" pitchFamily="18" charset="0"/>
              </a:rPr>
              <a:t>: </a:t>
            </a:r>
            <a:r>
              <a:rPr lang="cs-CZ" altLang="cs-CZ" sz="2800" b="1" i="1">
                <a:latin typeface="Times New Roman" panose="02020603050405020304" pitchFamily="18" charset="0"/>
              </a:rPr>
              <a:t>SURFAKTANT </a:t>
            </a:r>
            <a:r>
              <a:rPr lang="cs-CZ" altLang="cs-CZ" sz="2800">
                <a:latin typeface="Times New Roman" panose="02020603050405020304" pitchFamily="18" charset="0"/>
              </a:rPr>
              <a:t>- snižuje povrchové napětí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cs-CZ" sz="2800">
              <a:latin typeface="Times New Roman" panose="02020603050405020304" pitchFamily="18" charset="0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28600" y="5272088"/>
            <a:ext cx="42259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>
                <a:latin typeface="Times New Roman" panose="02020603050405020304" pitchFamily="18" charset="0"/>
              </a:rPr>
              <a:t>Odpor dýchacího systému </a:t>
            </a:r>
            <a:endParaRPr lang="en-US" altLang="cs-CZ" sz="2800" b="1">
              <a:latin typeface="Times New Roman" panose="02020603050405020304" pitchFamily="18" charset="0"/>
            </a:endParaRPr>
          </a:p>
        </p:txBody>
      </p:sp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991100" y="4953000"/>
          <a:ext cx="2628900" cy="1347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5" imgW="14935200" imgH="10363200" progId="">
                  <p:embed/>
                </p:oleObj>
              </mc:Choice>
              <mc:Fallback>
                <p:oleObj r:id="rId5" imgW="14935200" imgH="103632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4953000"/>
                        <a:ext cx="2628900" cy="1347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28600" y="796925"/>
            <a:ext cx="8894763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7850" indent="-1968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3600" b="1" u="sng">
                <a:latin typeface="Times New Roman" panose="02020603050405020304" pitchFamily="18" charset="0"/>
              </a:rPr>
              <a:t>Statické plicní objemy:</a:t>
            </a:r>
            <a:endParaRPr lang="cs-CZ" altLang="cs-CZ" sz="3000">
              <a:latin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dechový objem </a:t>
            </a:r>
            <a:r>
              <a:rPr lang="cs-CZ" altLang="cs-CZ" sz="3000" b="1">
                <a:latin typeface="Times New Roman" panose="02020603050405020304" pitchFamily="18" charset="0"/>
              </a:rPr>
              <a:t>DO </a:t>
            </a:r>
            <a:r>
              <a:rPr lang="cs-CZ" altLang="cs-CZ" sz="3000">
                <a:latin typeface="Times New Roman" panose="02020603050405020304" pitchFamily="18" charset="0"/>
              </a:rPr>
              <a:t>(0,5 l)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inspirační rezervní objem </a:t>
            </a:r>
            <a:r>
              <a:rPr lang="cs-CZ" altLang="cs-CZ" sz="3000" b="1">
                <a:latin typeface="Times New Roman" panose="02020603050405020304" pitchFamily="18" charset="0"/>
              </a:rPr>
              <a:t>IRO </a:t>
            </a:r>
            <a:r>
              <a:rPr lang="cs-CZ" altLang="cs-CZ" sz="3000">
                <a:latin typeface="Times New Roman" panose="02020603050405020304" pitchFamily="18" charset="0"/>
              </a:rPr>
              <a:t>(2,5 l)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exspirační rezervní objem </a:t>
            </a:r>
            <a:r>
              <a:rPr lang="cs-CZ" altLang="cs-CZ" sz="3000" b="1">
                <a:latin typeface="Times New Roman" panose="02020603050405020304" pitchFamily="18" charset="0"/>
              </a:rPr>
              <a:t>ERO </a:t>
            </a:r>
            <a:r>
              <a:rPr lang="cs-CZ" altLang="cs-CZ" sz="3000">
                <a:latin typeface="Times New Roman" panose="02020603050405020304" pitchFamily="18" charset="0"/>
              </a:rPr>
              <a:t>(1,5 l)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reziduální objem </a:t>
            </a:r>
            <a:r>
              <a:rPr lang="cs-CZ" altLang="cs-CZ" sz="3000" b="1">
                <a:latin typeface="Times New Roman" panose="02020603050405020304" pitchFamily="18" charset="0"/>
              </a:rPr>
              <a:t>RO </a:t>
            </a:r>
            <a:r>
              <a:rPr lang="cs-CZ" altLang="cs-CZ" sz="3000">
                <a:latin typeface="Times New Roman" panose="02020603050405020304" pitchFamily="18" charset="0"/>
              </a:rPr>
              <a:t>(1,5 l)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cs-CZ" altLang="cs-CZ" sz="3600" b="1" u="sng">
                <a:latin typeface="Times New Roman" panose="02020603050405020304" pitchFamily="18" charset="0"/>
              </a:rPr>
              <a:t>Statické plicní kapacity</a:t>
            </a:r>
            <a:r>
              <a:rPr lang="cs-CZ" altLang="cs-CZ" sz="3600">
                <a:latin typeface="Times New Roman" panose="02020603050405020304" pitchFamily="18" charset="0"/>
              </a:rPr>
              <a:t>:</a:t>
            </a:r>
            <a:endParaRPr lang="cs-CZ" altLang="cs-CZ" sz="3000">
              <a:latin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vitální kapacita plic </a:t>
            </a:r>
            <a:r>
              <a:rPr lang="cs-CZ" altLang="cs-CZ" sz="3000" b="1">
                <a:latin typeface="Times New Roman" panose="02020603050405020304" pitchFamily="18" charset="0"/>
              </a:rPr>
              <a:t>VC </a:t>
            </a:r>
            <a:r>
              <a:rPr lang="cs-CZ" altLang="cs-CZ" sz="3000">
                <a:latin typeface="Times New Roman" panose="02020603050405020304" pitchFamily="18" charset="0"/>
              </a:rPr>
              <a:t>(4,5 l) = IRO+DO+ERO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celková kapacita plic </a:t>
            </a:r>
            <a:r>
              <a:rPr lang="cs-CZ" altLang="cs-CZ" sz="3000" b="1">
                <a:latin typeface="Times New Roman" panose="02020603050405020304" pitchFamily="18" charset="0"/>
              </a:rPr>
              <a:t>TC </a:t>
            </a:r>
            <a:r>
              <a:rPr lang="cs-CZ" altLang="cs-CZ" sz="3000">
                <a:latin typeface="Times New Roman" panose="02020603050405020304" pitchFamily="18" charset="0"/>
              </a:rPr>
              <a:t>(6 l) = IRO+DO+ERO+RO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inspirační kapacita </a:t>
            </a:r>
            <a:r>
              <a:rPr lang="cs-CZ" altLang="cs-CZ" sz="3000" b="1">
                <a:latin typeface="Times New Roman" panose="02020603050405020304" pitchFamily="18" charset="0"/>
              </a:rPr>
              <a:t>IC </a:t>
            </a:r>
            <a:r>
              <a:rPr lang="cs-CZ" altLang="cs-CZ" sz="3000">
                <a:latin typeface="Times New Roman" panose="02020603050405020304" pitchFamily="18" charset="0"/>
              </a:rPr>
              <a:t>(3 l) = IRO+DO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000">
                <a:latin typeface="Times New Roman" panose="02020603050405020304" pitchFamily="18" charset="0"/>
              </a:rPr>
              <a:t>funkční reziduální kapacita </a:t>
            </a:r>
            <a:r>
              <a:rPr lang="cs-CZ" altLang="cs-CZ" sz="3000" b="1">
                <a:latin typeface="Times New Roman" panose="02020603050405020304" pitchFamily="18" charset="0"/>
              </a:rPr>
              <a:t>FRC </a:t>
            </a:r>
            <a:r>
              <a:rPr lang="cs-CZ" altLang="cs-CZ" sz="3000">
                <a:latin typeface="Times New Roman" panose="02020603050405020304" pitchFamily="18" charset="0"/>
              </a:rPr>
              <a:t>(3 l) = ERO+RO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33400" y="779463"/>
            <a:ext cx="8610600" cy="2528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577850" indent="-19685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b="1" u="sng">
                <a:latin typeface="Times New Roman" panose="02020603050405020304" pitchFamily="18" charset="0"/>
              </a:rPr>
              <a:t>Dynamické plicní parametry: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200">
                <a:latin typeface="Times New Roman" panose="02020603050405020304" pitchFamily="18" charset="0"/>
              </a:rPr>
              <a:t>dechová frekvence  </a:t>
            </a:r>
            <a:r>
              <a:rPr lang="cs-CZ" altLang="cs-CZ" sz="3200" b="1">
                <a:latin typeface="Times New Roman" panose="02020603050405020304" pitchFamily="18" charset="0"/>
              </a:rPr>
              <a:t>f</a:t>
            </a:r>
            <a:endParaRPr lang="cs-CZ" altLang="cs-CZ" sz="3200">
              <a:latin typeface="Times New Roman" panose="02020603050405020304" pitchFamily="18" charset="0"/>
            </a:endParaRP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200">
                <a:latin typeface="Times New Roman" panose="02020603050405020304" pitchFamily="18" charset="0"/>
              </a:rPr>
              <a:t>minutová ventilace plic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200">
                <a:latin typeface="Times New Roman" panose="02020603050405020304" pitchFamily="18" charset="0"/>
              </a:rPr>
              <a:t>maximální minutová ventilace</a:t>
            </a:r>
          </a:p>
          <a:p>
            <a:pPr lvl="2">
              <a:spcBef>
                <a:spcPct val="0"/>
              </a:spcBef>
              <a:buFontTx/>
              <a:buChar char="-"/>
            </a:pPr>
            <a:r>
              <a:rPr lang="cs-CZ" altLang="cs-CZ" sz="3200">
                <a:latin typeface="Times New Roman" panose="02020603050405020304" pitchFamily="18" charset="0"/>
              </a:rPr>
              <a:t>jednosekundová vitální kapacita </a:t>
            </a:r>
            <a:r>
              <a:rPr lang="cs-CZ" altLang="cs-CZ" sz="3200" b="1">
                <a:latin typeface="Times New Roman" panose="02020603050405020304" pitchFamily="18" charset="0"/>
              </a:rPr>
              <a:t>FEV</a:t>
            </a:r>
            <a:r>
              <a:rPr lang="cs-CZ" altLang="cs-CZ" sz="3200" b="1" baseline="-25000">
                <a:latin typeface="Times New Roman" panose="02020603050405020304" pitchFamily="18" charset="0"/>
              </a:rPr>
              <a:t>1</a:t>
            </a:r>
            <a:r>
              <a:rPr lang="cs-CZ" altLang="cs-CZ" sz="3200">
                <a:latin typeface="Times New Roman" panose="02020603050405020304" pitchFamily="18" charset="0"/>
              </a:rPr>
              <a:t> </a:t>
            </a:r>
            <a:endParaRPr lang="en-US" altLang="cs-CZ" sz="3200">
              <a:latin typeface="Times New Roman" panose="02020603050405020304" pitchFamily="18" charset="0"/>
            </a:endParaRPr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6477000" y="2232025"/>
          <a:ext cx="1066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10058400" imgH="4876800" progId="">
                  <p:embed/>
                </p:oleObj>
              </mc:Choice>
              <mc:Fallback>
                <p:oleObj r:id="rId3" imgW="10058400" imgH="48768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32025"/>
                        <a:ext cx="1066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5257800" y="1752600"/>
          <a:ext cx="3762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3962400" imgH="4876800" progId="">
                  <p:embed/>
                </p:oleObj>
              </mc:Choice>
              <mc:Fallback>
                <p:oleObj r:id="rId5" imgW="3962400" imgH="48768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752600"/>
                        <a:ext cx="3762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Výměna plynů v alveolu Silbernag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3"/>
          <a:stretch>
            <a:fillRect/>
          </a:stretch>
        </p:blipFill>
        <p:spPr bwMode="auto">
          <a:xfrm>
            <a:off x="0" y="3008313"/>
            <a:ext cx="47879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 descr="disociační křivka hemoglobi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11438"/>
            <a:ext cx="3657600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981075"/>
            <a:ext cx="8720138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541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Fyzikálně rozpuštěný v plazmě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>
                <a:latin typeface="Times New Roman" panose="02020603050405020304" pitchFamily="18" charset="0"/>
              </a:rPr>
              <a:t>Chemická vazba na hemoglobin (Fe</a:t>
            </a:r>
            <a:r>
              <a:rPr lang="cs-CZ" altLang="cs-CZ" baseline="30000">
                <a:latin typeface="Times New Roman" panose="02020603050405020304" pitchFamily="18" charset="0"/>
              </a:rPr>
              <a:t>2+</a:t>
            </a:r>
            <a:r>
              <a:rPr lang="cs-CZ" altLang="cs-CZ">
                <a:latin typeface="Times New Roman" panose="02020603050405020304" pitchFamily="18" charset="0"/>
              </a:rPr>
              <a:t>)</a:t>
            </a:r>
          </a:p>
          <a:p>
            <a:pPr lvl="3"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Times New Roman" panose="02020603050405020304" pitchFamily="18" charset="0"/>
              </a:rPr>
              <a:t>1 molekula hemoglobinu váže 4 molekuly O</a:t>
            </a:r>
            <a:r>
              <a:rPr lang="cs-CZ" altLang="cs-CZ" sz="3200" baseline="-25000">
                <a:latin typeface="Times New Roman" panose="02020603050405020304" pitchFamily="18" charset="0"/>
              </a:rPr>
              <a:t>2</a:t>
            </a:r>
            <a:endParaRPr lang="en-US" altLang="cs-CZ" sz="3200">
              <a:latin typeface="Times New Roman" panose="02020603050405020304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282825" y="139700"/>
            <a:ext cx="4529138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  <a:defRPr/>
            </a:pPr>
            <a:r>
              <a:rPr lang="en-US" altLang="cs-CZ" sz="4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TRANSPORT  O</a:t>
            </a:r>
            <a:r>
              <a:rPr lang="en-US" altLang="cs-CZ" sz="4400" b="1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en-US" altLang="cs-CZ" sz="4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787900" y="2492375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100%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59338" y="4267200"/>
            <a:ext cx="742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50%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730875" y="2205038"/>
            <a:ext cx="12890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</a:p>
          <a:p>
            <a:pPr eaLnBrk="1" hangingPunct="1">
              <a:buFont typeface="Symbol" panose="05050102010706020507" pitchFamily="18" charset="2"/>
              <a:buChar char="­"/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pH</a:t>
            </a:r>
          </a:p>
          <a:p>
            <a:pPr eaLnBrk="1" hangingPunct="1">
              <a:buFont typeface="Symbol" panose="05050102010706020507" pitchFamily="18" charset="2"/>
              <a:buChar char="¯"/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pCO</a:t>
            </a:r>
            <a:r>
              <a:rPr lang="cs-CZ" altLang="cs-CZ" sz="24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buFont typeface="Symbol" panose="05050102010706020507" pitchFamily="18" charset="2"/>
              <a:buNone/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	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7432675" y="4451350"/>
            <a:ext cx="14605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teploty</a:t>
            </a:r>
            <a:endParaRPr lang="cs-CZ" altLang="cs-CZ" sz="24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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pH	</a:t>
            </a:r>
          </a:p>
          <a:p>
            <a:pPr eaLnBrk="1" hangingPunct="1"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pCO</a:t>
            </a:r>
            <a:r>
              <a:rPr lang="cs-CZ" altLang="cs-CZ" sz="2400" baseline="-250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 baseline="-250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sym typeface="Symbol" panose="05050102010706020507" pitchFamily="18" charset="2"/>
              </a:rPr>
              <a:t></a:t>
            </a:r>
            <a:r>
              <a:rPr lang="cs-CZ" altLang="cs-CZ" sz="24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DPG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435600" y="616585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pO</a:t>
            </a:r>
            <a:r>
              <a:rPr lang="cs-CZ" altLang="cs-CZ" sz="2400" baseline="-25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2</a:t>
            </a:r>
            <a:endParaRPr lang="cs-CZ" altLang="cs-CZ" sz="240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616585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25</a:t>
            </a:r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7092950" y="6211888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50</a:t>
            </a: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8008938" y="6184900"/>
            <a:ext cx="488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75</a:t>
            </a:r>
          </a:p>
        </p:txBody>
      </p:sp>
      <p:sp>
        <p:nvSpPr>
          <p:cNvPr id="11278" name="Text Box 14"/>
          <p:cNvSpPr txBox="1">
            <a:spLocks noChangeArrowheads="1"/>
          </p:cNvSpPr>
          <p:nvPr/>
        </p:nvSpPr>
        <p:spPr bwMode="auto">
          <a:xfrm>
            <a:off x="8604250" y="6184900"/>
            <a:ext cx="641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400">
                <a:latin typeface="Times New Roman" panose="02020603050405020304" pitchFamily="18" charset="0"/>
              </a:rPr>
              <a:t>100</a:t>
            </a:r>
          </a:p>
        </p:txBody>
      </p:sp>
      <p:sp>
        <p:nvSpPr>
          <p:cNvPr id="11279" name="TextovéPole 1"/>
          <p:cNvSpPr txBox="1">
            <a:spLocks noChangeArrowheads="1"/>
          </p:cNvSpPr>
          <p:nvPr/>
        </p:nvSpPr>
        <p:spPr bwMode="auto">
          <a:xfrm>
            <a:off x="3563938" y="6550025"/>
            <a:ext cx="2455862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800"/>
              <a:t>Silbernagl, Despopoulos. Atlas fyziologie člověka,</a:t>
            </a:r>
          </a:p>
          <a:p>
            <a:r>
              <a:rPr lang="cs-CZ" altLang="cs-CZ" sz="800"/>
              <a:t> 6.přeprac.vydání, 2006</a:t>
            </a:r>
          </a:p>
          <a:p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967</Words>
  <Application>Microsoft Office PowerPoint</Application>
  <PresentationFormat>Předvádění na obrazovce (4:3)</PresentationFormat>
  <Paragraphs>155</Paragraphs>
  <Slides>20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Times New Roman</vt:lpstr>
      <vt:lpstr>Symbol</vt:lpstr>
      <vt:lpstr>Arial CE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Regulace dýchání</vt:lpstr>
      <vt:lpstr>Prezentace aplikace PowerPoint</vt:lpstr>
      <vt:lpstr>Prezentace aplikace PowerPoint</vt:lpstr>
      <vt:lpstr>Chemické faktory ovlivňující dechové centrum:</vt:lpstr>
      <vt:lpstr>Prezentace aplikace PowerPoint</vt:lpstr>
      <vt:lpstr>Prezentace aplikace PowerPoint</vt:lpstr>
      <vt:lpstr>Prezentace aplikace PowerPoint</vt:lpstr>
    </vt:vector>
  </TitlesOfParts>
  <Company>Fysiologický ústav LFMU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Robert ROMAN</dc:creator>
  <cp:lastModifiedBy>Zuzana Nováková</cp:lastModifiedBy>
  <cp:revision>45</cp:revision>
  <dcterms:created xsi:type="dcterms:W3CDTF">2003-11-03T08:08:45Z</dcterms:created>
  <dcterms:modified xsi:type="dcterms:W3CDTF">2016-03-07T08:30:02Z</dcterms:modified>
</cp:coreProperties>
</file>