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333AEE-7E67-49A6-A737-98F0A3ACA9B9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7EC762-E1A0-4924-A572-79EE943F93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adjectives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comparatives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684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51720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a) </a:t>
            </a:r>
            <a:r>
              <a:rPr lang="en-GB" sz="2700" dirty="0" smtClean="0"/>
              <a:t>Choose the correct form of the comparative: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>
                <a:solidFill>
                  <a:schemeClr val="accent6"/>
                </a:solidFill>
              </a:rPr>
              <a:t>b) Use </a:t>
            </a:r>
            <a:r>
              <a:rPr lang="cs-CZ" sz="2700" dirty="0" err="1" smtClean="0">
                <a:solidFill>
                  <a:schemeClr val="accent6"/>
                </a:solidFill>
              </a:rPr>
              <a:t>words</a:t>
            </a:r>
            <a:r>
              <a:rPr lang="cs-CZ" sz="2700" dirty="0" smtClean="0">
                <a:solidFill>
                  <a:schemeClr val="accent6"/>
                </a:solidFill>
              </a:rPr>
              <a:t> in </a:t>
            </a:r>
            <a:r>
              <a:rPr lang="cs-CZ" sz="2700" dirty="0" err="1" smtClean="0">
                <a:solidFill>
                  <a:schemeClr val="accent6"/>
                </a:solidFill>
              </a:rPr>
              <a:t>the</a:t>
            </a:r>
            <a:r>
              <a:rPr lang="cs-CZ" sz="2700" dirty="0" smtClean="0">
                <a:solidFill>
                  <a:schemeClr val="accent6"/>
                </a:solidFill>
              </a:rPr>
              <a:t> oval to </a:t>
            </a:r>
            <a:r>
              <a:rPr lang="cs-CZ" sz="2700" dirty="0" err="1" smtClean="0">
                <a:solidFill>
                  <a:schemeClr val="accent6"/>
                </a:solidFill>
              </a:rPr>
              <a:t>form</a:t>
            </a:r>
            <a:r>
              <a:rPr lang="cs-CZ" sz="2700" dirty="0" smtClean="0">
                <a:solidFill>
                  <a:schemeClr val="accent6"/>
                </a:solidFill>
              </a:rPr>
              <a:t> </a:t>
            </a:r>
            <a:r>
              <a:rPr lang="cs-CZ" sz="2700" dirty="0" err="1" smtClean="0">
                <a:solidFill>
                  <a:schemeClr val="accent6"/>
                </a:solidFill>
              </a:rPr>
              <a:t>complete</a:t>
            </a:r>
            <a:r>
              <a:rPr lang="cs-CZ" sz="2700" dirty="0" smtClean="0">
                <a:solidFill>
                  <a:schemeClr val="accent6"/>
                </a:solidFill>
              </a:rPr>
              <a:t> </a:t>
            </a:r>
            <a:r>
              <a:rPr lang="cs-CZ" sz="2700" dirty="0" err="1" smtClean="0">
                <a:solidFill>
                  <a:schemeClr val="accent6"/>
                </a:solidFill>
              </a:rPr>
              <a:t>anatomical</a:t>
            </a:r>
            <a:r>
              <a:rPr lang="cs-CZ" sz="2700" dirty="0" smtClean="0">
                <a:solidFill>
                  <a:schemeClr val="accent6"/>
                </a:solidFill>
              </a:rPr>
              <a:t> </a:t>
            </a:r>
            <a:r>
              <a:rPr lang="cs-CZ" sz="2700" dirty="0" err="1" smtClean="0">
                <a:solidFill>
                  <a:schemeClr val="accent6"/>
                </a:solidFill>
              </a:rPr>
              <a:t>terms</a:t>
            </a:r>
            <a:r>
              <a:rPr lang="cs-CZ" sz="2700" dirty="0" smtClean="0">
                <a:solidFill>
                  <a:schemeClr val="accent6"/>
                </a:solidFill>
              </a:rPr>
              <a:t>:</a:t>
            </a:r>
            <a:r>
              <a:rPr lang="cs-CZ" sz="2700" dirty="0">
                <a:solidFill>
                  <a:schemeClr val="accent6"/>
                </a:solidFill>
              </a:rPr>
              <a:t/>
            </a:r>
            <a:br>
              <a:rPr lang="cs-CZ" sz="2700" dirty="0">
                <a:solidFill>
                  <a:schemeClr val="accent6"/>
                </a:solidFill>
              </a:rPr>
            </a:br>
            <a:r>
              <a:rPr lang="cs-CZ" sz="2700" dirty="0" smtClean="0">
                <a:solidFill>
                  <a:schemeClr val="accent6"/>
                </a:solidFill>
              </a:rPr>
              <a:t/>
            </a:r>
            <a:br>
              <a:rPr lang="cs-CZ" sz="2700" dirty="0" smtClean="0">
                <a:solidFill>
                  <a:schemeClr val="accent6"/>
                </a:solidFill>
              </a:rPr>
            </a:br>
            <a:r>
              <a:rPr lang="cs-CZ" sz="2700" dirty="0" smtClean="0">
                <a:solidFill>
                  <a:schemeClr val="tx1"/>
                </a:solidFill>
              </a:rPr>
              <a:t>c) </a:t>
            </a:r>
            <a:r>
              <a:rPr lang="cs-CZ" sz="2700" dirty="0" err="1" smtClean="0">
                <a:solidFill>
                  <a:schemeClr val="tx1"/>
                </a:solidFill>
              </a:rPr>
              <a:t>Give</a:t>
            </a:r>
            <a:r>
              <a:rPr lang="cs-CZ" sz="2700" dirty="0" smtClean="0">
                <a:solidFill>
                  <a:schemeClr val="tx1"/>
                </a:solidFill>
              </a:rPr>
              <a:t> </a:t>
            </a:r>
            <a:r>
              <a:rPr lang="cs-CZ" sz="2700" dirty="0" err="1" smtClean="0">
                <a:solidFill>
                  <a:schemeClr val="tx1"/>
                </a:solidFill>
              </a:rPr>
              <a:t>opposites</a:t>
            </a:r>
            <a:r>
              <a:rPr lang="cs-CZ" sz="2700" dirty="0" smtClean="0">
                <a:solidFill>
                  <a:schemeClr val="tx1"/>
                </a:solidFill>
              </a:rPr>
              <a:t>:</a:t>
            </a:r>
            <a:r>
              <a:rPr lang="cs-CZ" dirty="0" smtClean="0"/>
              <a:t/>
            </a:r>
            <a:br>
              <a:rPr lang="cs-CZ" dirty="0" smtClean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924944"/>
            <a:ext cx="8686800" cy="315518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Ala + major/</a:t>
            </a:r>
            <a:r>
              <a:rPr lang="cs-CZ" dirty="0" err="1" smtClean="0"/>
              <a:t>majus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Foramen</a:t>
            </a:r>
            <a:r>
              <a:rPr lang="cs-CZ" dirty="0"/>
              <a:t> + major/</a:t>
            </a:r>
            <a:r>
              <a:rPr lang="cs-CZ" dirty="0" err="1"/>
              <a:t>majus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Canalis</a:t>
            </a:r>
            <a:r>
              <a:rPr lang="cs-CZ" dirty="0" smtClean="0"/>
              <a:t> + major/</a:t>
            </a:r>
            <a:r>
              <a:rPr lang="cs-CZ" dirty="0" err="1" smtClean="0"/>
              <a:t>majus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Cornu</a:t>
            </a:r>
            <a:r>
              <a:rPr lang="cs-CZ" dirty="0" smtClean="0"/>
              <a:t> + major/</a:t>
            </a:r>
            <a:r>
              <a:rPr lang="cs-CZ" dirty="0" err="1" smtClean="0"/>
              <a:t>majus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4716016" y="3645024"/>
            <a:ext cx="3528392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i</a:t>
            </a:r>
            <a:r>
              <a:rPr lang="cs-CZ" dirty="0" err="1" smtClean="0">
                <a:solidFill>
                  <a:schemeClr val="tx1"/>
                </a:solidFill>
              </a:rPr>
              <a:t>schiadicum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ossis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hyoidei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dirty="0" err="1" smtClean="0">
                <a:solidFill>
                  <a:schemeClr val="tx1"/>
                </a:solidFill>
              </a:rPr>
              <a:t>alatinus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o</a:t>
            </a:r>
            <a:r>
              <a:rPr lang="cs-CZ" dirty="0" err="1" smtClean="0">
                <a:solidFill>
                  <a:schemeClr val="tx1"/>
                </a:solidFill>
              </a:rPr>
              <a:t>ssis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sphenoidalis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Caput + superior/</a:t>
            </a:r>
            <a:r>
              <a:rPr lang="cs-CZ" dirty="0" err="1" smtClean="0"/>
              <a:t>superius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Arcus</a:t>
            </a:r>
            <a:r>
              <a:rPr lang="cs-CZ" dirty="0" smtClean="0"/>
              <a:t> + superior/</a:t>
            </a:r>
            <a:r>
              <a:rPr lang="cs-CZ" dirty="0" err="1" smtClean="0"/>
              <a:t>superius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Vena</a:t>
            </a:r>
            <a:r>
              <a:rPr lang="cs-CZ" dirty="0" smtClean="0"/>
              <a:t> + superior/</a:t>
            </a:r>
            <a:r>
              <a:rPr lang="cs-CZ" dirty="0" err="1" smtClean="0"/>
              <a:t>superius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Labium + superior/</a:t>
            </a:r>
            <a:r>
              <a:rPr lang="cs-CZ" dirty="0" err="1" smtClean="0"/>
              <a:t>superius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4283968" y="3857732"/>
            <a:ext cx="431544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o</a:t>
            </a:r>
            <a:r>
              <a:rPr lang="cs-CZ" dirty="0" err="1" smtClean="0">
                <a:solidFill>
                  <a:schemeClr val="tx1"/>
                </a:solidFill>
              </a:rPr>
              <a:t>ris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musculi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pterygoidei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lateralis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cava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dentalis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Facies + </a:t>
            </a:r>
            <a:r>
              <a:rPr lang="cs-CZ" dirty="0" err="1" smtClean="0"/>
              <a:t>anterior</a:t>
            </a:r>
            <a:r>
              <a:rPr lang="cs-CZ" dirty="0" smtClean="0"/>
              <a:t>/</a:t>
            </a:r>
            <a:r>
              <a:rPr lang="cs-CZ" dirty="0" err="1" smtClean="0"/>
              <a:t>anterius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Foramen</a:t>
            </a:r>
            <a:r>
              <a:rPr lang="cs-CZ" dirty="0" smtClean="0"/>
              <a:t> + </a:t>
            </a:r>
            <a:r>
              <a:rPr lang="cs-CZ" dirty="0" err="1" smtClean="0"/>
              <a:t>anterior</a:t>
            </a:r>
            <a:r>
              <a:rPr lang="cs-CZ" dirty="0" smtClean="0"/>
              <a:t>/</a:t>
            </a:r>
            <a:r>
              <a:rPr lang="cs-CZ" dirty="0" err="1" smtClean="0"/>
              <a:t>anterius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Regio</a:t>
            </a:r>
            <a:r>
              <a:rPr lang="cs-CZ" dirty="0" smtClean="0"/>
              <a:t> + </a:t>
            </a:r>
            <a:r>
              <a:rPr lang="cs-CZ" dirty="0" err="1" smtClean="0"/>
              <a:t>anterior</a:t>
            </a:r>
            <a:r>
              <a:rPr lang="cs-CZ" dirty="0" smtClean="0"/>
              <a:t>/</a:t>
            </a:r>
            <a:r>
              <a:rPr lang="cs-CZ" dirty="0" err="1" smtClean="0"/>
              <a:t>anterius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Ligamentum</a:t>
            </a:r>
            <a:r>
              <a:rPr lang="cs-CZ" dirty="0" smtClean="0"/>
              <a:t> + </a:t>
            </a:r>
            <a:r>
              <a:rPr lang="cs-CZ" dirty="0" err="1" smtClean="0"/>
              <a:t>anterior</a:t>
            </a:r>
            <a:r>
              <a:rPr lang="cs-CZ" dirty="0" smtClean="0"/>
              <a:t>/</a:t>
            </a:r>
            <a:r>
              <a:rPr lang="cs-CZ" dirty="0" err="1" smtClean="0"/>
              <a:t>anterius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5217905" y="4029156"/>
            <a:ext cx="3528392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c</a:t>
            </a:r>
            <a:r>
              <a:rPr lang="cs-CZ" dirty="0" err="1" smtClean="0">
                <a:solidFill>
                  <a:schemeClr val="tx1"/>
                </a:solidFill>
              </a:rPr>
              <a:t>ruciatum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e</a:t>
            </a:r>
            <a:r>
              <a:rPr lang="cs-CZ" dirty="0" err="1" smtClean="0">
                <a:solidFill>
                  <a:schemeClr val="tx1"/>
                </a:solidFill>
              </a:rPr>
              <a:t>thmoidale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dirty="0" err="1" smtClean="0">
                <a:solidFill>
                  <a:schemeClr val="tx1"/>
                </a:solidFill>
              </a:rPr>
              <a:t>alpebrae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antebrachii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2160240"/>
          </a:xfrm>
        </p:spPr>
        <p:txBody>
          <a:bodyPr>
            <a:noAutofit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a) </a:t>
            </a:r>
            <a:r>
              <a:rPr lang="en-GB" sz="2800" dirty="0" smtClean="0"/>
              <a:t>Fill in missing adjective</a:t>
            </a:r>
            <a:r>
              <a:rPr lang="cs-CZ" sz="2800" dirty="0" smtClean="0"/>
              <a:t>s</a:t>
            </a:r>
            <a:r>
              <a:rPr lang="en-GB" sz="2800" dirty="0" smtClean="0"/>
              <a:t> </a:t>
            </a:r>
            <a:r>
              <a:rPr lang="cs-CZ" sz="2800" dirty="0" smtClean="0"/>
              <a:t>:</a:t>
            </a:r>
            <a:br>
              <a:rPr lang="cs-CZ" sz="2800" dirty="0" smtClean="0"/>
            </a:br>
            <a:r>
              <a:rPr lang="cs-CZ" sz="2800" dirty="0" smtClean="0">
                <a:solidFill>
                  <a:schemeClr val="accent6"/>
                </a:solidFill>
              </a:rPr>
              <a:t/>
            </a:r>
            <a:br>
              <a:rPr lang="cs-CZ" sz="2800" dirty="0" smtClean="0">
                <a:solidFill>
                  <a:schemeClr val="accent6"/>
                </a:solidFill>
              </a:rPr>
            </a:br>
            <a:r>
              <a:rPr lang="cs-CZ" sz="2800" dirty="0" smtClean="0">
                <a:solidFill>
                  <a:schemeClr val="accent6"/>
                </a:solidFill>
              </a:rPr>
              <a:t>b) </a:t>
            </a:r>
            <a:r>
              <a:rPr lang="cs-CZ" sz="2800" dirty="0" err="1" smtClean="0">
                <a:solidFill>
                  <a:schemeClr val="accent6"/>
                </a:solidFill>
              </a:rPr>
              <a:t>Connect</a:t>
            </a:r>
            <a:r>
              <a:rPr lang="cs-CZ" sz="2800" dirty="0" smtClean="0">
                <a:solidFill>
                  <a:schemeClr val="accent6"/>
                </a:solidFill>
              </a:rPr>
              <a:t> </a:t>
            </a:r>
            <a:r>
              <a:rPr lang="cs-CZ" sz="2800" dirty="0" err="1" smtClean="0">
                <a:solidFill>
                  <a:schemeClr val="accent6"/>
                </a:solidFill>
              </a:rPr>
              <a:t>the</a:t>
            </a:r>
            <a:r>
              <a:rPr lang="cs-CZ" sz="2800" dirty="0" smtClean="0">
                <a:solidFill>
                  <a:schemeClr val="accent6"/>
                </a:solidFill>
              </a:rPr>
              <a:t> </a:t>
            </a:r>
            <a:r>
              <a:rPr lang="cs-CZ" sz="2800" dirty="0" err="1" smtClean="0">
                <a:solidFill>
                  <a:schemeClr val="accent6"/>
                </a:solidFill>
              </a:rPr>
              <a:t>terms</a:t>
            </a:r>
            <a:r>
              <a:rPr lang="cs-CZ" sz="2800" dirty="0" smtClean="0">
                <a:solidFill>
                  <a:schemeClr val="accent6"/>
                </a:solidFill>
              </a:rPr>
              <a:t> </a:t>
            </a:r>
            <a:r>
              <a:rPr lang="cs-CZ" sz="2800" dirty="0" err="1" smtClean="0">
                <a:solidFill>
                  <a:schemeClr val="accent6"/>
                </a:solidFill>
              </a:rPr>
              <a:t>with</a:t>
            </a:r>
            <a:r>
              <a:rPr lang="cs-CZ" sz="2800" dirty="0" smtClean="0">
                <a:solidFill>
                  <a:schemeClr val="accent6"/>
                </a:solidFill>
              </a:rPr>
              <a:t> </a:t>
            </a:r>
            <a:r>
              <a:rPr lang="cs-CZ" sz="2800" i="1" dirty="0" err="1" smtClean="0">
                <a:solidFill>
                  <a:schemeClr val="accent6"/>
                </a:solidFill>
              </a:rPr>
              <a:t>distensio</a:t>
            </a:r>
            <a:r>
              <a:rPr lang="cs-CZ" sz="2800" dirty="0" smtClean="0">
                <a:solidFill>
                  <a:schemeClr val="accent6"/>
                </a:solidFill>
              </a:rPr>
              <a:t>:</a:t>
            </a:r>
            <a:endParaRPr lang="en-GB" sz="2800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636912"/>
            <a:ext cx="868680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Musculus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pectoralis</a:t>
            </a:r>
            <a:r>
              <a:rPr lang="cs-CZ" sz="2400" dirty="0" smtClean="0">
                <a:solidFill>
                  <a:schemeClr val="tx1"/>
                </a:solidFill>
              </a:rPr>
              <a:t> ____________, minor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Musculi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intercostales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externi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interni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>
                <a:solidFill>
                  <a:schemeClr val="tx1"/>
                </a:solidFill>
              </a:rPr>
              <a:t>____________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Musculus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scalenus</a:t>
            </a:r>
            <a:r>
              <a:rPr lang="cs-CZ" sz="2400" dirty="0" smtClean="0">
                <a:solidFill>
                  <a:schemeClr val="tx1"/>
                </a:solidFill>
              </a:rPr>
              <a:t> ____________, </a:t>
            </a:r>
            <a:r>
              <a:rPr lang="cs-CZ" sz="2400" dirty="0" err="1" smtClean="0">
                <a:solidFill>
                  <a:schemeClr val="tx1"/>
                </a:solidFill>
              </a:rPr>
              <a:t>medius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posterior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Musculus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serratus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anterior</a:t>
            </a:r>
            <a:r>
              <a:rPr lang="cs-CZ" sz="2400" dirty="0" smtClean="0">
                <a:solidFill>
                  <a:schemeClr val="tx1"/>
                </a:solidFill>
              </a:rPr>
              <a:t>, ____________ </a:t>
            </a:r>
            <a:r>
              <a:rPr lang="cs-CZ" sz="2400" dirty="0" err="1" smtClean="0">
                <a:solidFill>
                  <a:schemeClr val="tx1"/>
                </a:solidFill>
              </a:rPr>
              <a:t>inferior</a:t>
            </a:r>
            <a:r>
              <a:rPr lang="cs-CZ" sz="2400" dirty="0" smtClean="0">
                <a:solidFill>
                  <a:schemeClr val="tx1"/>
                </a:solidFill>
              </a:rPr>
              <a:t> et ____________</a:t>
            </a:r>
          </a:p>
        </p:txBody>
      </p:sp>
    </p:spTree>
    <p:extLst>
      <p:ext uri="{BB962C8B-B14F-4D97-AF65-F5344CB8AC3E}">
        <p14:creationId xmlns:p14="http://schemas.microsoft.com/office/powerpoint/2010/main" xmlns="" val="28130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Fill in comparatives in the correct form: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accent6"/>
                </a:solidFill>
              </a:rPr>
              <a:t>Major, </a:t>
            </a:r>
            <a:r>
              <a:rPr lang="cs-CZ" sz="2400" b="1" dirty="0" err="1" smtClean="0">
                <a:solidFill>
                  <a:schemeClr val="accent6"/>
                </a:solidFill>
              </a:rPr>
              <a:t>majus</a:t>
            </a:r>
            <a:endParaRPr lang="cs-CZ" sz="24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Nervus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petrosus</a:t>
            </a:r>
            <a:r>
              <a:rPr lang="cs-CZ" sz="2400" dirty="0">
                <a:solidFill>
                  <a:schemeClr val="tx1"/>
                </a:solidFill>
              </a:rPr>
              <a:t> ___________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Hiatus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canalis</a:t>
            </a:r>
            <a:r>
              <a:rPr lang="cs-CZ" sz="2400" dirty="0" smtClean="0">
                <a:solidFill>
                  <a:schemeClr val="tx1"/>
                </a:solidFill>
              </a:rPr>
              <a:t> nervi </a:t>
            </a:r>
            <a:r>
              <a:rPr lang="cs-CZ" sz="2400" dirty="0" err="1" smtClean="0">
                <a:solidFill>
                  <a:schemeClr val="tx1"/>
                </a:solidFill>
              </a:rPr>
              <a:t>petrosi</a:t>
            </a:r>
            <a:r>
              <a:rPr lang="cs-CZ" sz="2400" dirty="0" smtClean="0">
                <a:solidFill>
                  <a:schemeClr val="tx1"/>
                </a:solidFill>
              </a:rPr>
              <a:t> ___________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Sub (</a:t>
            </a:r>
            <a:r>
              <a:rPr lang="cs-CZ" sz="2400" dirty="0" err="1" smtClean="0">
                <a:solidFill>
                  <a:schemeClr val="tx1"/>
                </a:solidFill>
              </a:rPr>
              <a:t>position</a:t>
            </a:r>
            <a:r>
              <a:rPr lang="cs-CZ" sz="2400" dirty="0" smtClean="0">
                <a:solidFill>
                  <a:schemeClr val="tx1"/>
                </a:solidFill>
              </a:rPr>
              <a:t>) </a:t>
            </a:r>
            <a:r>
              <a:rPr lang="cs-CZ" sz="2400" dirty="0" err="1" smtClean="0">
                <a:solidFill>
                  <a:schemeClr val="tx1"/>
                </a:solidFill>
              </a:rPr>
              <a:t>nervo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petroso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___________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In (</a:t>
            </a:r>
            <a:r>
              <a:rPr lang="cs-CZ" sz="2400" dirty="0" err="1" smtClean="0">
                <a:solidFill>
                  <a:schemeClr val="tx1"/>
                </a:solidFill>
              </a:rPr>
              <a:t>direction</a:t>
            </a:r>
            <a:r>
              <a:rPr lang="cs-CZ" sz="2400" dirty="0" smtClean="0">
                <a:solidFill>
                  <a:schemeClr val="tx1"/>
                </a:solidFill>
              </a:rPr>
              <a:t>) </a:t>
            </a:r>
            <a:r>
              <a:rPr lang="cs-CZ" sz="2400" dirty="0" err="1" smtClean="0">
                <a:solidFill>
                  <a:schemeClr val="tx1"/>
                </a:solidFill>
              </a:rPr>
              <a:t>nervum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petrosum</a:t>
            </a:r>
            <a:r>
              <a:rPr lang="cs-CZ" sz="2400" dirty="0" smtClean="0">
                <a:solidFill>
                  <a:schemeClr val="tx1"/>
                </a:solidFill>
              </a:rPr>
              <a:t> ___________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6"/>
                </a:solidFill>
              </a:rPr>
              <a:t>Minor, minus </a:t>
            </a: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Abruptio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cornus</a:t>
            </a:r>
            <a:r>
              <a:rPr lang="cs-CZ" sz="2400" dirty="0" smtClean="0">
                <a:solidFill>
                  <a:schemeClr val="tx1"/>
                </a:solidFill>
              </a:rPr>
              <a:t> ___________ </a:t>
            </a:r>
            <a:r>
              <a:rPr lang="cs-CZ" sz="2400" dirty="0" err="1" smtClean="0">
                <a:solidFill>
                  <a:schemeClr val="tx1"/>
                </a:solidFill>
              </a:rPr>
              <a:t>ossis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hyoidei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Prope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cornu</a:t>
            </a:r>
            <a:r>
              <a:rPr lang="cs-CZ" sz="2400" dirty="0" smtClean="0">
                <a:solidFill>
                  <a:schemeClr val="tx1"/>
                </a:solidFill>
              </a:rPr>
              <a:t> ___________ </a:t>
            </a:r>
            <a:r>
              <a:rPr lang="cs-CZ" sz="2400" dirty="0" err="1" smtClean="0">
                <a:solidFill>
                  <a:schemeClr val="tx1"/>
                </a:solidFill>
              </a:rPr>
              <a:t>ossis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hyoidei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Cornua</a:t>
            </a:r>
            <a:r>
              <a:rPr lang="cs-CZ" sz="2400" dirty="0" smtClean="0">
                <a:solidFill>
                  <a:schemeClr val="tx1"/>
                </a:solidFill>
              </a:rPr>
              <a:t> ___________ </a:t>
            </a:r>
            <a:r>
              <a:rPr lang="cs-CZ" sz="2400" dirty="0" err="1" smtClean="0">
                <a:solidFill>
                  <a:schemeClr val="tx1"/>
                </a:solidFill>
              </a:rPr>
              <a:t>ossis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hyoidei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Abruptio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cornuum</a:t>
            </a:r>
            <a:r>
              <a:rPr lang="cs-CZ" sz="2400" dirty="0" smtClean="0">
                <a:solidFill>
                  <a:schemeClr val="tx1"/>
                </a:solidFill>
              </a:rPr>
              <a:t> ___________ </a:t>
            </a:r>
            <a:r>
              <a:rPr lang="cs-CZ" sz="2400" dirty="0" err="1" smtClean="0">
                <a:solidFill>
                  <a:schemeClr val="tx1"/>
                </a:solidFill>
              </a:rPr>
              <a:t>ossis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hyoidei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3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099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6"/>
                </a:solidFill>
              </a:rPr>
              <a:t>Superior, </a:t>
            </a:r>
            <a:r>
              <a:rPr lang="cs-CZ" sz="2400" dirty="0" err="1" smtClean="0">
                <a:solidFill>
                  <a:schemeClr val="accent6"/>
                </a:solidFill>
              </a:rPr>
              <a:t>superius</a:t>
            </a:r>
            <a:endParaRPr lang="cs-CZ" sz="24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Ligamentum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transversum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scapulae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___________</a:t>
            </a: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Ligamenta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transversa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scapularum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___________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Ruptura </a:t>
            </a:r>
            <a:r>
              <a:rPr lang="cs-CZ" sz="2400" dirty="0" err="1" smtClean="0">
                <a:solidFill>
                  <a:schemeClr val="tx1"/>
                </a:solidFill>
              </a:rPr>
              <a:t>ligamenti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transversi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scapulae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___________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Ruptura </a:t>
            </a:r>
            <a:r>
              <a:rPr lang="cs-CZ" sz="2400" dirty="0" err="1" smtClean="0">
                <a:solidFill>
                  <a:schemeClr val="tx1"/>
                </a:solidFill>
              </a:rPr>
              <a:t>ligamentorum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transversorum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scapularum</a:t>
            </a:r>
            <a:r>
              <a:rPr lang="cs-CZ" sz="2400" dirty="0" smtClean="0">
                <a:solidFill>
                  <a:schemeClr val="tx1"/>
                </a:solidFill>
              </a:rPr>
              <a:t> ___________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accent6"/>
                </a:solidFill>
              </a:rPr>
              <a:t>Anterior</a:t>
            </a:r>
            <a:r>
              <a:rPr lang="cs-CZ" sz="2400" dirty="0" smtClean="0">
                <a:solidFill>
                  <a:schemeClr val="accent6"/>
                </a:solidFill>
              </a:rPr>
              <a:t>, </a:t>
            </a:r>
            <a:r>
              <a:rPr lang="cs-CZ" sz="2400" dirty="0" err="1" smtClean="0">
                <a:solidFill>
                  <a:schemeClr val="accent6"/>
                </a:solidFill>
              </a:rPr>
              <a:t>anterius</a:t>
            </a:r>
            <a:endParaRPr lang="cs-CZ" sz="24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Musculus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rectus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capitis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___________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Sub (</a:t>
            </a:r>
            <a:r>
              <a:rPr lang="cs-CZ" sz="2400" dirty="0" err="1" smtClean="0">
                <a:solidFill>
                  <a:schemeClr val="tx1"/>
                </a:solidFill>
              </a:rPr>
              <a:t>position</a:t>
            </a:r>
            <a:r>
              <a:rPr lang="cs-CZ" sz="2400" dirty="0" smtClean="0">
                <a:solidFill>
                  <a:schemeClr val="tx1"/>
                </a:solidFill>
              </a:rPr>
              <a:t>) </a:t>
            </a:r>
            <a:r>
              <a:rPr lang="cs-CZ" sz="2400" dirty="0" err="1" smtClean="0">
                <a:solidFill>
                  <a:schemeClr val="tx1"/>
                </a:solidFill>
              </a:rPr>
              <a:t>musculo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recto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capitis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___________</a:t>
            </a:r>
          </a:p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Laesio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musculi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recti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capitis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___________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Ad </a:t>
            </a:r>
            <a:r>
              <a:rPr lang="cs-CZ" sz="2400" dirty="0" err="1" smtClean="0">
                <a:solidFill>
                  <a:schemeClr val="tx1"/>
                </a:solidFill>
              </a:rPr>
              <a:t>musculum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rectum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capitis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___________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0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0" y="836712"/>
            <a:ext cx="2699792" cy="5688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i</a:t>
            </a:r>
            <a:r>
              <a:rPr lang="cs-CZ" dirty="0" err="1" smtClean="0">
                <a:solidFill>
                  <a:schemeClr val="tx1"/>
                </a:solidFill>
              </a:rPr>
              <a:t>nferior</a:t>
            </a:r>
            <a:r>
              <a:rPr lang="cs-CZ" dirty="0" smtClean="0">
                <a:solidFill>
                  <a:schemeClr val="tx1"/>
                </a:solidFill>
              </a:rPr>
              <a:t>, ius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m</a:t>
            </a:r>
            <a:r>
              <a:rPr lang="cs-CZ" dirty="0" smtClean="0">
                <a:solidFill>
                  <a:schemeClr val="tx1"/>
                </a:solidFill>
              </a:rPr>
              <a:t>inor, minus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nterior</a:t>
            </a:r>
            <a:r>
              <a:rPr lang="cs-CZ" dirty="0" smtClean="0">
                <a:solidFill>
                  <a:schemeClr val="tx1"/>
                </a:solidFill>
              </a:rPr>
              <a:t>, ius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l</a:t>
            </a:r>
            <a:r>
              <a:rPr lang="cs-CZ" dirty="0" err="1" smtClean="0">
                <a:solidFill>
                  <a:schemeClr val="tx1"/>
                </a:solidFill>
              </a:rPr>
              <a:t>atissimus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m</a:t>
            </a:r>
            <a:r>
              <a:rPr lang="cs-CZ" dirty="0" smtClean="0">
                <a:solidFill>
                  <a:schemeClr val="tx1"/>
                </a:solidFill>
              </a:rPr>
              <a:t>ajor, </a:t>
            </a:r>
            <a:r>
              <a:rPr lang="cs-CZ" dirty="0" err="1" smtClean="0">
                <a:solidFill>
                  <a:schemeClr val="tx1"/>
                </a:solidFill>
              </a:rPr>
              <a:t>majus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e</a:t>
            </a:r>
            <a:r>
              <a:rPr lang="cs-CZ" dirty="0" err="1" smtClean="0">
                <a:solidFill>
                  <a:schemeClr val="tx1"/>
                </a:solidFill>
              </a:rPr>
              <a:t>xternus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uperior, ius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 err="1" smtClean="0">
                <a:solidFill>
                  <a:schemeClr val="tx1"/>
                </a:solidFill>
              </a:rPr>
              <a:t>aximus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70" y="188640"/>
            <a:ext cx="638353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00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9577"/>
            <a:ext cx="7490901" cy="67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503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</TotalTime>
  <Words>221</Words>
  <Application>Microsoft Office PowerPoint</Application>
  <PresentationFormat>Předvádění na obrazovce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Cesta</vt:lpstr>
      <vt:lpstr>Comparison of adjectives comparatives</vt:lpstr>
      <vt:lpstr>a) Choose the correct form of the comparative:  b) Use words in the oval to form complete anatomical terms:  c) Give opposites: </vt:lpstr>
      <vt:lpstr>Snímek 3</vt:lpstr>
      <vt:lpstr>Snímek 4</vt:lpstr>
      <vt:lpstr> a) Fill in missing adjectives :  b) Connect the terms with distensio:</vt:lpstr>
      <vt:lpstr>Fill in comparatives in the correct form: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adjectives</dc:title>
  <dc:creator>Eva Dávidová</dc:creator>
  <cp:lastModifiedBy>user</cp:lastModifiedBy>
  <cp:revision>17</cp:revision>
  <dcterms:created xsi:type="dcterms:W3CDTF">2014-03-17T13:00:10Z</dcterms:created>
  <dcterms:modified xsi:type="dcterms:W3CDTF">2015-02-23T20:13:01Z</dcterms:modified>
</cp:coreProperties>
</file>