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60" r:id="rId6"/>
    <p:sldId id="259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37E3-C6E2-4713-ADFF-BCE43DF197F2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DE7F827-40B7-4216-827A-1D9FA37B9E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37E3-C6E2-4713-ADFF-BCE43DF197F2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F827-40B7-4216-827A-1D9FA37B9E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37E3-C6E2-4713-ADFF-BCE43DF197F2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F827-40B7-4216-827A-1D9FA37B9E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37E3-C6E2-4713-ADFF-BCE43DF197F2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DE7F827-40B7-4216-827A-1D9FA37B9E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37E3-C6E2-4713-ADFF-BCE43DF197F2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F827-40B7-4216-827A-1D9FA37B9E3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37E3-C6E2-4713-ADFF-BCE43DF197F2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F827-40B7-4216-827A-1D9FA37B9E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37E3-C6E2-4713-ADFF-BCE43DF197F2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DE7F827-40B7-4216-827A-1D9FA37B9E3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37E3-C6E2-4713-ADFF-BCE43DF197F2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F827-40B7-4216-827A-1D9FA37B9E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37E3-C6E2-4713-ADFF-BCE43DF197F2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F827-40B7-4216-827A-1D9FA37B9E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37E3-C6E2-4713-ADFF-BCE43DF197F2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F827-40B7-4216-827A-1D9FA37B9E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37E3-C6E2-4713-ADFF-BCE43DF197F2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F827-40B7-4216-827A-1D9FA37B9E3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FDE37E3-C6E2-4713-ADFF-BCE43DF197F2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DE7F827-40B7-4216-827A-1D9FA37B9E3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Medical</a:t>
            </a:r>
            <a:r>
              <a:rPr lang="cs-CZ" dirty="0" smtClean="0"/>
              <a:t> </a:t>
            </a:r>
            <a:r>
              <a:rPr lang="cs-CZ" dirty="0" err="1" smtClean="0"/>
              <a:t>prescription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2248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836712"/>
            <a:ext cx="8686800" cy="1440160"/>
          </a:xfrm>
        </p:spPr>
        <p:txBody>
          <a:bodyPr>
            <a:normAutofit fontScale="90000"/>
          </a:bodyPr>
          <a:lstStyle/>
          <a:p>
            <a:r>
              <a:rPr lang="en-GB" dirty="0"/>
              <a:t>Fill </a:t>
            </a:r>
            <a:r>
              <a:rPr lang="en-GB" dirty="0" smtClean="0"/>
              <a:t>in</a:t>
            </a:r>
            <a:r>
              <a:rPr lang="cs-CZ" dirty="0" smtClean="0"/>
              <a:t> </a:t>
            </a:r>
            <a:r>
              <a:rPr lang="cs-CZ" dirty="0" err="1"/>
              <a:t>missing</a:t>
            </a:r>
            <a:r>
              <a:rPr lang="cs-CZ" dirty="0"/>
              <a:t> </a:t>
            </a:r>
            <a:r>
              <a:rPr lang="cs-CZ" dirty="0" err="1"/>
              <a:t>terms</a:t>
            </a:r>
            <a:r>
              <a:rPr lang="cs-CZ" dirty="0" smtClean="0"/>
              <a:t>: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err="1" smtClean="0">
                <a:solidFill>
                  <a:schemeClr val="accent6"/>
                </a:solidFill>
              </a:rPr>
              <a:t>hypnoticum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Obdélník 3"/>
          <p:cNvSpPr>
            <a:spLocks/>
          </p:cNvSpPr>
          <p:nvPr/>
        </p:nvSpPr>
        <p:spPr>
          <a:xfrm>
            <a:off x="395536" y="2204864"/>
            <a:ext cx="7704856" cy="3816423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8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Rp</a:t>
            </a:r>
            <a:r>
              <a:rPr lang="cs-CZ" sz="28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</a:t>
            </a:r>
            <a:endParaRPr lang="cs-CZ" sz="28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8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Amobarbitali</a:t>
            </a:r>
            <a:r>
              <a:rPr lang="cs-CZ" sz="28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					0,15</a:t>
            </a:r>
            <a:endParaRPr lang="cs-CZ" sz="28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8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Codeinii</a:t>
            </a:r>
            <a:r>
              <a:rPr lang="cs-CZ" sz="28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cs-CZ" sz="28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dihydrogenphosphorici</a:t>
            </a:r>
            <a:r>
              <a:rPr lang="cs-CZ" sz="28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		0,03</a:t>
            </a:r>
            <a:endParaRPr lang="cs-CZ" sz="28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8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Aminophenazoni</a:t>
            </a:r>
            <a:r>
              <a:rPr lang="cs-CZ" sz="28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				</a:t>
            </a:r>
            <a:r>
              <a:rPr lang="cs-CZ" sz="28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         0,25</a:t>
            </a:r>
            <a:endParaRPr lang="cs-CZ" sz="28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8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Olei </a:t>
            </a:r>
            <a:r>
              <a:rPr lang="cs-CZ" sz="28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cacao</a:t>
            </a:r>
            <a:r>
              <a:rPr lang="cs-CZ" sz="28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q. </a:t>
            </a:r>
            <a:r>
              <a:rPr lang="cs-CZ" sz="2800" i="1" dirty="0" smtClean="0">
                <a:solidFill>
                  <a:srgbClr val="000000"/>
                </a:solidFill>
                <a:latin typeface="+mj-lt"/>
                <a:ea typeface="Times New Roman"/>
                <a:cs typeface="Times New Roman"/>
              </a:rPr>
              <a:t>_______</a:t>
            </a:r>
            <a:r>
              <a:rPr lang="cs-CZ" sz="28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cs-CZ" sz="28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ut</a:t>
            </a:r>
            <a:r>
              <a:rPr lang="cs-CZ" sz="28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cs-CZ" sz="2800" i="1" dirty="0" smtClean="0">
                <a:solidFill>
                  <a:srgbClr val="000000"/>
                </a:solidFill>
                <a:latin typeface="+mj-lt"/>
                <a:ea typeface="Times New Roman"/>
                <a:cs typeface="Times New Roman"/>
              </a:rPr>
              <a:t>_______</a:t>
            </a:r>
            <a:r>
              <a:rPr lang="cs-CZ" sz="28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cs-CZ" sz="28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supp</a:t>
            </a:r>
            <a:r>
              <a:rPr lang="cs-CZ" sz="28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</a:t>
            </a:r>
            <a:endParaRPr lang="cs-CZ" sz="28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8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D. </a:t>
            </a:r>
            <a:r>
              <a:rPr lang="cs-CZ" sz="2800" i="1" dirty="0" smtClean="0">
                <a:solidFill>
                  <a:srgbClr val="000000"/>
                </a:solidFill>
                <a:latin typeface="+mj-lt"/>
                <a:ea typeface="Times New Roman"/>
                <a:cs typeface="Times New Roman"/>
              </a:rPr>
              <a:t>________</a:t>
            </a:r>
            <a:r>
              <a:rPr lang="cs-CZ" sz="28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d. </a:t>
            </a:r>
            <a:r>
              <a:rPr lang="cs-CZ" sz="2800" i="1" dirty="0" smtClean="0">
                <a:solidFill>
                  <a:srgbClr val="000000"/>
                </a:solidFill>
                <a:latin typeface="+mj-lt"/>
                <a:ea typeface="Times New Roman"/>
                <a:cs typeface="Times New Roman"/>
              </a:rPr>
              <a:t>_________</a:t>
            </a:r>
            <a:r>
              <a:rPr lang="cs-CZ" sz="28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cs-CZ" sz="28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VI (sex)</a:t>
            </a:r>
            <a:endParaRPr lang="cs-CZ" sz="28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8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S. Na noc zavést 1 čípek</a:t>
            </a:r>
            <a:r>
              <a:rPr lang="cs-CZ" sz="1100" i="1" dirty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.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451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2251720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Put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lines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correct</a:t>
            </a:r>
            <a:r>
              <a:rPr lang="cs-CZ" dirty="0"/>
              <a:t> </a:t>
            </a:r>
            <a:r>
              <a:rPr lang="cs-CZ" dirty="0" err="1"/>
              <a:t>order</a:t>
            </a:r>
            <a:r>
              <a:rPr lang="cs-CZ" dirty="0" smtClean="0"/>
              <a:t>: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err="1" smtClean="0">
                <a:solidFill>
                  <a:schemeClr val="accent6"/>
                </a:solidFill>
              </a:rPr>
              <a:t>Gynaecologicum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auto">
          <a:xfrm>
            <a:off x="467544" y="2312308"/>
            <a:ext cx="8064896" cy="346439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lnSpc>
                <a:spcPct val="115000"/>
              </a:lnSpc>
            </a:pPr>
            <a:r>
              <a:rPr lang="cs-CZ" sz="32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D. ad scat.</a:t>
            </a:r>
            <a:endParaRPr lang="cs-CZ" sz="3200" dirty="0" smtClean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cs-CZ" sz="3200" i="1" dirty="0" err="1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Acidi</a:t>
            </a:r>
            <a:r>
              <a:rPr lang="cs-CZ" sz="32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cs-CZ" sz="3200" i="1" dirty="0" err="1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borici</a:t>
            </a:r>
            <a:r>
              <a:rPr lang="cs-CZ" sz="32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cs-CZ" sz="3200" i="1" dirty="0" err="1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pulv</a:t>
            </a:r>
            <a:r>
              <a:rPr lang="cs-CZ" sz="32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 			             100,0</a:t>
            </a:r>
            <a:endParaRPr lang="cs-CZ" sz="3200" dirty="0" smtClean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200" i="1" dirty="0" err="1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Rp</a:t>
            </a:r>
            <a:r>
              <a:rPr lang="cs-CZ" sz="32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</a:t>
            </a:r>
            <a:endParaRPr lang="cs-CZ" sz="32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cs-CZ" sz="32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S. Jednu lžíci na litr teplé vody k výplachům.</a:t>
            </a:r>
            <a:endParaRPr lang="cs-CZ" sz="3200" dirty="0" smtClean="0">
              <a:effectLst/>
              <a:latin typeface="+mj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568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10801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en-GB" dirty="0" smtClean="0"/>
              <a:t>Find grammar mistakes in the terms in red ink</a:t>
            </a:r>
            <a:r>
              <a:rPr lang="en-GB" sz="3200" dirty="0" smtClean="0"/>
              <a:t>; give the abbreviated form to them: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>
                <a:solidFill>
                  <a:schemeClr val="accent6"/>
                </a:solidFill>
              </a:rPr>
              <a:t>Antacidum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Obdélník 3"/>
          <p:cNvSpPr>
            <a:spLocks/>
          </p:cNvSpPr>
          <p:nvPr/>
        </p:nvSpPr>
        <p:spPr>
          <a:xfrm>
            <a:off x="395536" y="2204864"/>
            <a:ext cx="8136904" cy="43924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cs-CZ" sz="2400" i="1" dirty="0">
              <a:solidFill>
                <a:srgbClr val="000000"/>
              </a:solidFill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i="1" dirty="0" err="1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Rp</a:t>
            </a:r>
            <a:r>
              <a:rPr lang="cs-CZ" sz="24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</a:t>
            </a:r>
            <a:endParaRPr lang="cs-CZ" sz="24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Extracti</a:t>
            </a:r>
            <a:r>
              <a:rPr lang="cs-CZ" sz="24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cs-CZ" sz="24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belladonnae</a:t>
            </a:r>
            <a:r>
              <a:rPr lang="cs-CZ" sz="24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cs-CZ" sz="24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sicci</a:t>
            </a:r>
            <a:r>
              <a:rPr lang="cs-CZ" sz="24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			</a:t>
            </a:r>
            <a:r>
              <a:rPr lang="cs-CZ" sz="24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	0,4</a:t>
            </a:r>
            <a:endParaRPr lang="cs-CZ" sz="24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Papaverinii</a:t>
            </a:r>
            <a:r>
              <a:rPr lang="cs-CZ" sz="24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cs-CZ" sz="24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chlorati</a:t>
            </a:r>
            <a:r>
              <a:rPr lang="cs-CZ" sz="24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				</a:t>
            </a:r>
            <a:r>
              <a:rPr lang="cs-CZ" sz="24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	1,0</a:t>
            </a:r>
            <a:endParaRPr lang="cs-CZ" sz="24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Magnesii </a:t>
            </a:r>
            <a:r>
              <a:rPr lang="cs-CZ" sz="24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oxydati</a:t>
            </a:r>
            <a:r>
              <a:rPr lang="cs-CZ" sz="24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			            </a:t>
            </a:r>
            <a:r>
              <a:rPr lang="cs-CZ" sz="24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         20,0</a:t>
            </a:r>
            <a:endParaRPr lang="cs-CZ" sz="24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i="1" dirty="0" smtClean="0">
                <a:solidFill>
                  <a:srgbClr val="FF0000"/>
                </a:solidFill>
                <a:latin typeface="+mj-lt"/>
                <a:ea typeface="Times New Roman"/>
                <a:cs typeface="Times New Roman"/>
              </a:rPr>
              <a:t>Misce </a:t>
            </a:r>
            <a:r>
              <a:rPr lang="cs-CZ" sz="2400" i="1" dirty="0" err="1" smtClean="0">
                <a:solidFill>
                  <a:srgbClr val="FF0000"/>
                </a:solidFill>
                <a:latin typeface="+mj-lt"/>
                <a:ea typeface="Times New Roman"/>
                <a:cs typeface="Times New Roman"/>
              </a:rPr>
              <a:t>fiant</a:t>
            </a:r>
            <a:r>
              <a:rPr lang="cs-CZ" sz="2400" i="1" dirty="0" smtClean="0">
                <a:solidFill>
                  <a:srgbClr val="FF0000"/>
                </a:solidFill>
                <a:latin typeface="+mj-lt"/>
                <a:ea typeface="Times New Roman"/>
                <a:cs typeface="Times New Roman"/>
              </a:rPr>
              <a:t> </a:t>
            </a:r>
            <a:r>
              <a:rPr lang="cs-CZ" sz="2400" i="1" dirty="0" err="1" smtClean="0">
                <a:solidFill>
                  <a:srgbClr val="FF0000"/>
                </a:solidFill>
                <a:latin typeface="+mj-lt"/>
                <a:ea typeface="Times New Roman"/>
                <a:cs typeface="Times New Roman"/>
              </a:rPr>
              <a:t>pulvis</a:t>
            </a:r>
            <a:endParaRPr lang="cs-CZ" sz="2400" i="1" dirty="0" smtClean="0">
              <a:solidFill>
                <a:srgbClr val="FF0000"/>
              </a:solidFill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i="1" dirty="0" smtClean="0">
                <a:solidFill>
                  <a:srgbClr val="00B050"/>
                </a:solidFill>
                <a:latin typeface="+mj-lt"/>
                <a:ea typeface="Times New Roman"/>
                <a:cs typeface="Times New Roman"/>
              </a:rPr>
              <a:t>M.</a:t>
            </a:r>
            <a:r>
              <a:rPr lang="cs-CZ" sz="2400" i="1" dirty="0" smtClean="0">
                <a:solidFill>
                  <a:srgbClr val="00B050"/>
                </a:solidFill>
                <a:effectLst/>
                <a:latin typeface="+mj-lt"/>
                <a:ea typeface="Times New Roman"/>
                <a:cs typeface="Times New Roman"/>
              </a:rPr>
              <a:t> f. </a:t>
            </a:r>
            <a:r>
              <a:rPr lang="cs-CZ" sz="2400" i="1" dirty="0" err="1" smtClean="0">
                <a:solidFill>
                  <a:srgbClr val="00B050"/>
                </a:solidFill>
                <a:effectLst/>
                <a:latin typeface="+mj-lt"/>
                <a:ea typeface="Times New Roman"/>
                <a:cs typeface="Times New Roman"/>
              </a:rPr>
              <a:t>pulv</a:t>
            </a:r>
            <a:r>
              <a:rPr lang="cs-CZ" sz="2400" i="1" dirty="0" smtClean="0">
                <a:solidFill>
                  <a:srgbClr val="00B050"/>
                </a:solidFill>
                <a:effectLst/>
                <a:latin typeface="+mj-lt"/>
                <a:ea typeface="Times New Roman"/>
                <a:cs typeface="Times New Roman"/>
              </a:rPr>
              <a:t>./</a:t>
            </a:r>
            <a:r>
              <a:rPr lang="cs-CZ" sz="2400" i="1" dirty="0" err="1" smtClean="0">
                <a:solidFill>
                  <a:srgbClr val="00B050"/>
                </a:solidFill>
                <a:effectLst/>
                <a:latin typeface="+mj-lt"/>
                <a:ea typeface="Times New Roman"/>
                <a:cs typeface="Times New Roman"/>
              </a:rPr>
              <a:t>plv</a:t>
            </a:r>
            <a:r>
              <a:rPr lang="cs-CZ" sz="2400" i="1" dirty="0" smtClean="0">
                <a:solidFill>
                  <a:srgbClr val="00B050"/>
                </a:solidFill>
                <a:effectLst/>
                <a:latin typeface="+mj-lt"/>
                <a:ea typeface="Times New Roman"/>
                <a:cs typeface="Times New Roman"/>
              </a:rPr>
              <a:t>.</a:t>
            </a:r>
            <a:r>
              <a:rPr lang="cs-CZ" sz="2400" i="1" dirty="0" smtClean="0">
                <a:solidFill>
                  <a:srgbClr val="FF0000"/>
                </a:solidFill>
                <a:effectLst/>
                <a:latin typeface="+mj-lt"/>
                <a:ea typeface="Times New Roman"/>
                <a:cs typeface="Times New Roman"/>
              </a:rPr>
              <a:t>	</a:t>
            </a:r>
            <a:r>
              <a:rPr lang="cs-CZ" sz="2400" i="1" dirty="0">
                <a:solidFill>
                  <a:srgbClr val="FF0000"/>
                </a:solidFill>
                <a:effectLst/>
                <a:latin typeface="+mj-lt"/>
                <a:ea typeface="Times New Roman"/>
                <a:cs typeface="Times New Roman"/>
              </a:rPr>
              <a:t>		</a:t>
            </a:r>
            <a:endParaRPr lang="cs-CZ" sz="2400" dirty="0">
              <a:solidFill>
                <a:srgbClr val="FF0000"/>
              </a:solidFill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cs-CZ" sz="2400" i="1" dirty="0" err="1" smtClean="0">
                <a:solidFill>
                  <a:srgbClr val="FF0000"/>
                </a:solidFill>
                <a:latin typeface="+mj-lt"/>
                <a:ea typeface="Times New Roman"/>
                <a:cs typeface="Times New Roman"/>
              </a:rPr>
              <a:t>Divide</a:t>
            </a:r>
            <a:r>
              <a:rPr lang="cs-CZ" sz="2400" i="1" dirty="0" smtClean="0">
                <a:solidFill>
                  <a:srgbClr val="FF0000"/>
                </a:solidFill>
                <a:latin typeface="+mj-lt"/>
                <a:ea typeface="Times New Roman"/>
                <a:cs typeface="Times New Roman"/>
              </a:rPr>
              <a:t> in </a:t>
            </a:r>
            <a:r>
              <a:rPr lang="cs-CZ" sz="2400" i="1" dirty="0" err="1" smtClean="0">
                <a:solidFill>
                  <a:srgbClr val="FF0000"/>
                </a:solidFill>
                <a:latin typeface="+mj-lt"/>
                <a:ea typeface="Times New Roman"/>
                <a:cs typeface="Times New Roman"/>
              </a:rPr>
              <a:t>doses</a:t>
            </a:r>
            <a:r>
              <a:rPr lang="cs-CZ" sz="2400" i="1" dirty="0" smtClean="0">
                <a:solidFill>
                  <a:srgbClr val="FF0000"/>
                </a:solidFill>
                <a:latin typeface="+mj-lt"/>
                <a:ea typeface="Times New Roman"/>
                <a:cs typeface="Times New Roman"/>
              </a:rPr>
              <a:t> </a:t>
            </a:r>
            <a:r>
              <a:rPr lang="cs-CZ" sz="2400" i="1" dirty="0" err="1" smtClean="0">
                <a:solidFill>
                  <a:srgbClr val="FF0000"/>
                </a:solidFill>
                <a:latin typeface="+mj-lt"/>
                <a:ea typeface="Times New Roman"/>
                <a:cs typeface="Times New Roman"/>
              </a:rPr>
              <a:t>aequalem</a:t>
            </a:r>
            <a:r>
              <a:rPr lang="cs-CZ" sz="2400" i="1" dirty="0" smtClean="0">
                <a:solidFill>
                  <a:srgbClr val="FF0000"/>
                </a:solidFill>
                <a:latin typeface="+mj-lt"/>
                <a:ea typeface="Times New Roman"/>
                <a:cs typeface="Times New Roman"/>
              </a:rPr>
              <a:t> numerus XX (</a:t>
            </a:r>
            <a:r>
              <a:rPr lang="cs-CZ" sz="2400" i="1" dirty="0" err="1" smtClean="0">
                <a:solidFill>
                  <a:srgbClr val="FF0000"/>
                </a:solidFill>
                <a:latin typeface="+mj-lt"/>
                <a:ea typeface="Times New Roman"/>
                <a:cs typeface="Times New Roman"/>
              </a:rPr>
              <a:t>viginti</a:t>
            </a:r>
            <a:r>
              <a:rPr lang="cs-CZ" sz="2400" i="1" dirty="0" smtClean="0">
                <a:solidFill>
                  <a:srgbClr val="FF0000"/>
                </a:solidFill>
                <a:latin typeface="+mj-lt"/>
                <a:ea typeface="Times New Roman"/>
                <a:cs typeface="Times New Roman"/>
              </a:rPr>
              <a:t>) ad </a:t>
            </a:r>
            <a:r>
              <a:rPr lang="cs-CZ" sz="2400" i="1" dirty="0" err="1" smtClean="0">
                <a:solidFill>
                  <a:srgbClr val="FF0000"/>
                </a:solidFill>
                <a:latin typeface="+mj-lt"/>
                <a:ea typeface="Times New Roman"/>
                <a:cs typeface="Times New Roman"/>
              </a:rPr>
              <a:t>capsulos</a:t>
            </a:r>
            <a:endParaRPr lang="cs-CZ" sz="2400" i="1" dirty="0" smtClean="0">
              <a:solidFill>
                <a:srgbClr val="FF0000"/>
              </a:solidFill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cs-CZ" sz="2400" i="1" dirty="0" smtClean="0">
                <a:solidFill>
                  <a:srgbClr val="00B050"/>
                </a:solidFill>
                <a:latin typeface="+mj-lt"/>
                <a:ea typeface="Times New Roman"/>
                <a:cs typeface="Times New Roman"/>
              </a:rPr>
              <a:t>Div. in </a:t>
            </a:r>
            <a:r>
              <a:rPr lang="cs-CZ" sz="2400" i="1" dirty="0" err="1" smtClean="0">
                <a:solidFill>
                  <a:srgbClr val="00B050"/>
                </a:solidFill>
                <a:latin typeface="+mj-lt"/>
                <a:ea typeface="Times New Roman"/>
                <a:cs typeface="Times New Roman"/>
              </a:rPr>
              <a:t>dos</a:t>
            </a:r>
            <a:r>
              <a:rPr lang="cs-CZ" sz="2400" i="1" dirty="0" smtClean="0">
                <a:solidFill>
                  <a:srgbClr val="00B050"/>
                </a:solidFill>
                <a:latin typeface="+mj-lt"/>
                <a:ea typeface="Times New Roman"/>
                <a:cs typeface="Times New Roman"/>
              </a:rPr>
              <a:t>. </a:t>
            </a:r>
            <a:r>
              <a:rPr lang="cs-CZ" sz="2400" i="1" dirty="0" err="1" smtClean="0">
                <a:solidFill>
                  <a:srgbClr val="00B050"/>
                </a:solidFill>
                <a:latin typeface="+mj-lt"/>
                <a:ea typeface="Times New Roman"/>
                <a:cs typeface="Times New Roman"/>
              </a:rPr>
              <a:t>aeq</a:t>
            </a:r>
            <a:r>
              <a:rPr lang="cs-CZ" sz="2400" i="1" dirty="0" smtClean="0">
                <a:solidFill>
                  <a:srgbClr val="00B050"/>
                </a:solidFill>
                <a:latin typeface="+mj-lt"/>
                <a:ea typeface="Times New Roman"/>
                <a:cs typeface="Times New Roman"/>
              </a:rPr>
              <a:t>. No. XX (</a:t>
            </a:r>
            <a:r>
              <a:rPr lang="cs-CZ" sz="2400" i="1" dirty="0" err="1" smtClean="0">
                <a:solidFill>
                  <a:srgbClr val="00B050"/>
                </a:solidFill>
                <a:latin typeface="+mj-lt"/>
                <a:ea typeface="Times New Roman"/>
                <a:cs typeface="Times New Roman"/>
              </a:rPr>
              <a:t>viginti</a:t>
            </a:r>
            <a:r>
              <a:rPr lang="cs-CZ" sz="2400" i="1" dirty="0" smtClean="0">
                <a:solidFill>
                  <a:srgbClr val="00B050"/>
                </a:solidFill>
                <a:latin typeface="+mj-lt"/>
                <a:ea typeface="Times New Roman"/>
                <a:cs typeface="Times New Roman"/>
              </a:rPr>
              <a:t>) ad </a:t>
            </a:r>
            <a:r>
              <a:rPr lang="cs-CZ" sz="2400" i="1" dirty="0" err="1" smtClean="0">
                <a:solidFill>
                  <a:srgbClr val="00B050"/>
                </a:solidFill>
                <a:latin typeface="+mj-lt"/>
                <a:ea typeface="Times New Roman"/>
                <a:cs typeface="Times New Roman"/>
              </a:rPr>
              <a:t>caps</a:t>
            </a:r>
            <a:r>
              <a:rPr lang="cs-CZ" sz="2400" i="1" dirty="0" smtClean="0">
                <a:solidFill>
                  <a:srgbClr val="00B050"/>
                </a:solidFill>
                <a:latin typeface="+mj-lt"/>
                <a:ea typeface="Times New Roman"/>
                <a:cs typeface="Times New Roman"/>
              </a:rPr>
              <a:t>.</a:t>
            </a:r>
            <a:endParaRPr lang="cs-CZ" sz="2400" i="1" dirty="0" smtClean="0">
              <a:solidFill>
                <a:srgbClr val="00B050"/>
              </a:solidFill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4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D</a:t>
            </a:r>
            <a:r>
              <a:rPr lang="cs-CZ" sz="24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 S. 3krát denně 1 prášek mezi dvěma jídly.</a:t>
            </a:r>
            <a:r>
              <a:rPr lang="cs-CZ" sz="2800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	</a:t>
            </a:r>
            <a:r>
              <a:rPr lang="cs-CZ" sz="1100" dirty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		    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1100" dirty="0">
                <a:solidFill>
                  <a:srgbClr val="000000"/>
                </a:solidFill>
                <a:effectLst/>
                <a:latin typeface="Cambria"/>
                <a:ea typeface="Times New Roman"/>
                <a:cs typeface="Times New Roman"/>
              </a:rPr>
              <a:t>					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100" dirty="0">
                <a:effectLst/>
                <a:latin typeface="Calibri"/>
                <a:ea typeface="Times New Roman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158855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err="1" smtClean="0"/>
              <a:t>Specialitas</a:t>
            </a:r>
            <a:endParaRPr lang="cs-CZ" sz="3200" dirty="0"/>
          </a:p>
        </p:txBody>
      </p:sp>
    </p:spTree>
    <p:extLst>
      <p:ext uri="{BB962C8B-B14F-4D97-AF65-F5344CB8AC3E}">
        <p14:creationId xmlns="" xmlns:p14="http://schemas.microsoft.com/office/powerpoint/2010/main" val="66112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13681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en-GB" dirty="0" smtClean="0"/>
              <a:t>Give the full form of the underlined abbreviated terms: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>
                <a:solidFill>
                  <a:schemeClr val="accent6"/>
                </a:solidFill>
              </a:rPr>
              <a:t>Antibioticum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395536" y="2276872"/>
            <a:ext cx="8280920" cy="3600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600" i="1" u="sng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Rp</a:t>
            </a:r>
            <a:r>
              <a:rPr lang="cs-CZ" sz="3600" i="1" u="sng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</a:t>
            </a:r>
            <a:endParaRPr lang="cs-CZ" sz="3600" u="sng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6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Framykoin </a:t>
            </a:r>
            <a:r>
              <a:rPr lang="cs-CZ" sz="3600" i="1" u="sng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plv</a:t>
            </a:r>
            <a:r>
              <a:rPr lang="cs-CZ" sz="3600" i="1" u="sng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 </a:t>
            </a:r>
            <a:r>
              <a:rPr lang="cs-CZ" sz="3600" i="1" u="sng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ads</a:t>
            </a:r>
            <a:r>
              <a:rPr lang="cs-CZ" sz="36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 1 x 20 </a:t>
            </a:r>
            <a:r>
              <a:rPr lang="cs-CZ" sz="36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gm</a:t>
            </a:r>
            <a:endParaRPr lang="cs-CZ" sz="36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600" i="1" u="sng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Exp. </a:t>
            </a:r>
            <a:r>
              <a:rPr lang="cs-CZ" sz="3600" i="1" u="sng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orig</a:t>
            </a:r>
            <a:r>
              <a:rPr lang="cs-CZ" sz="3600" i="1" u="sng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 No.</a:t>
            </a:r>
            <a:r>
              <a:rPr lang="cs-CZ" sz="36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II (</a:t>
            </a:r>
            <a:r>
              <a:rPr lang="cs-CZ" sz="36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duas</a:t>
            </a:r>
            <a:r>
              <a:rPr lang="cs-CZ" sz="36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)</a:t>
            </a:r>
            <a:endParaRPr lang="cs-CZ" sz="36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600" i="1" u="sng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D. S.</a:t>
            </a:r>
            <a:r>
              <a:rPr lang="cs-CZ" sz="36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Aplikovat 2krát denně na postižená místa po dobu 10 dnů</a:t>
            </a:r>
            <a:r>
              <a:rPr lang="cs-CZ" sz="11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</a:t>
            </a:r>
            <a:endParaRPr lang="cs-CZ" sz="1100" dirty="0">
              <a:effectLst/>
              <a:latin typeface="+mj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678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/>
                </a:solidFill>
              </a:rPr>
              <a:t>MYORELAXANS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4" name="Obdélník 3"/>
          <p:cNvSpPr>
            <a:spLocks/>
          </p:cNvSpPr>
          <p:nvPr/>
        </p:nvSpPr>
        <p:spPr>
          <a:xfrm>
            <a:off x="323528" y="1916832"/>
            <a:ext cx="8424936" cy="3816424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6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Rp</a:t>
            </a:r>
            <a:r>
              <a:rPr lang="cs-CZ" sz="36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</a:t>
            </a:r>
            <a:endParaRPr lang="cs-CZ" sz="36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6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Mydocalm</a:t>
            </a:r>
            <a:r>
              <a:rPr lang="cs-CZ" sz="36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150 mg </a:t>
            </a:r>
            <a:r>
              <a:rPr lang="cs-CZ" sz="3600" i="1" u="sng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tbl</a:t>
            </a:r>
            <a:r>
              <a:rPr lang="cs-CZ" sz="3600" i="1" u="sng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 </a:t>
            </a:r>
            <a:r>
              <a:rPr lang="cs-CZ" sz="3600" i="1" u="sng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p. o.</a:t>
            </a:r>
            <a:r>
              <a:rPr lang="cs-CZ" sz="36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30 x 150 mg</a:t>
            </a:r>
            <a:endParaRPr lang="cs-CZ" sz="36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600" i="1" u="sng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Exp. </a:t>
            </a:r>
            <a:r>
              <a:rPr lang="cs-CZ" sz="3600" i="1" u="sng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orig</a:t>
            </a:r>
            <a:r>
              <a:rPr lang="cs-CZ" sz="3600" i="1" u="sng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 No.</a:t>
            </a:r>
            <a:r>
              <a:rPr lang="cs-CZ" sz="36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cs-CZ" sz="36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I (</a:t>
            </a:r>
            <a:r>
              <a:rPr lang="cs-CZ" sz="3600" i="1" dirty="0" err="1" smtClean="0">
                <a:solidFill>
                  <a:srgbClr val="000000"/>
                </a:solidFill>
                <a:latin typeface="+mj-lt"/>
                <a:ea typeface="Times New Roman"/>
                <a:cs typeface="Times New Roman"/>
              </a:rPr>
              <a:t>unam</a:t>
            </a:r>
            <a:r>
              <a:rPr lang="cs-CZ" sz="36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)</a:t>
            </a:r>
            <a:endParaRPr lang="cs-CZ" sz="36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6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D. S. 3krát 1 tableta denně</a:t>
            </a:r>
            <a:r>
              <a:rPr lang="cs-CZ" sz="11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  </a:t>
            </a:r>
            <a:endParaRPr lang="cs-CZ" sz="1100" dirty="0">
              <a:effectLst/>
              <a:latin typeface="+mj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850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76672"/>
            <a:ext cx="8686800" cy="1872208"/>
          </a:xfrm>
        </p:spPr>
        <p:txBody>
          <a:bodyPr>
            <a:normAutofit/>
          </a:bodyPr>
          <a:lstStyle/>
          <a:p>
            <a:r>
              <a:rPr lang="cs-CZ" dirty="0" err="1" smtClean="0"/>
              <a:t>Put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lines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correct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: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>
                <a:solidFill>
                  <a:schemeClr val="accent6"/>
                </a:solidFill>
              </a:rPr>
              <a:t>Immunostimulans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395536" y="2492896"/>
            <a:ext cx="7704856" cy="33843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lnSpc>
                <a:spcPct val="115000"/>
              </a:lnSpc>
            </a:pPr>
            <a:r>
              <a:rPr lang="cs-CZ" sz="36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Exp. </a:t>
            </a:r>
            <a:r>
              <a:rPr lang="cs-CZ" sz="3600" i="1" dirty="0" err="1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orig</a:t>
            </a:r>
            <a:r>
              <a:rPr lang="cs-CZ" sz="36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 No. I (</a:t>
            </a:r>
            <a:r>
              <a:rPr lang="cs-CZ" sz="3600" i="1" dirty="0" err="1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unam</a:t>
            </a:r>
            <a:r>
              <a:rPr lang="cs-CZ" sz="36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)</a:t>
            </a:r>
            <a:endParaRPr lang="cs-CZ" sz="3600" dirty="0" smtClean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cs-CZ" sz="3600" i="1" dirty="0" err="1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Rp</a:t>
            </a:r>
            <a:r>
              <a:rPr lang="cs-CZ" sz="36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</a:t>
            </a:r>
            <a:endParaRPr lang="cs-CZ" sz="3600" dirty="0" smtClean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600" i="1" dirty="0" err="1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Imunor</a:t>
            </a:r>
            <a:r>
              <a:rPr lang="cs-CZ" sz="36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cs-CZ" sz="36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p. o. 4 x 10 mg</a:t>
            </a:r>
            <a:endParaRPr lang="cs-CZ" sz="36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6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D</a:t>
            </a:r>
            <a:r>
              <a:rPr lang="cs-CZ" sz="36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 S. Dle rozpisu.</a:t>
            </a:r>
            <a:endParaRPr lang="cs-CZ" sz="3600" dirty="0">
              <a:effectLst/>
              <a:latin typeface="+mj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269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04664"/>
            <a:ext cx="8686800" cy="165618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Fill in</a:t>
            </a:r>
            <a:r>
              <a:rPr lang="cs-CZ" dirty="0" smtClean="0"/>
              <a:t> </a:t>
            </a:r>
            <a:r>
              <a:rPr lang="cs-CZ" dirty="0" err="1" smtClean="0"/>
              <a:t>missing</a:t>
            </a:r>
            <a:r>
              <a:rPr lang="cs-CZ" dirty="0" smtClean="0"/>
              <a:t> </a:t>
            </a:r>
            <a:r>
              <a:rPr lang="cs-CZ" dirty="0" err="1" smtClean="0"/>
              <a:t>terms</a:t>
            </a:r>
            <a:r>
              <a:rPr lang="cs-CZ" dirty="0" smtClean="0"/>
              <a:t>: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err="1" smtClean="0">
                <a:solidFill>
                  <a:schemeClr val="accent6"/>
                </a:solidFill>
              </a:rPr>
              <a:t>Antidepressivum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auto">
          <a:xfrm>
            <a:off x="467544" y="2348880"/>
            <a:ext cx="7344816" cy="34308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600" i="1" dirty="0" smtClean="0">
                <a:solidFill>
                  <a:srgbClr val="000000"/>
                </a:solidFill>
                <a:latin typeface="+mj-lt"/>
                <a:ea typeface="Times New Roman"/>
                <a:cs typeface="Times New Roman"/>
              </a:rPr>
              <a:t>________</a:t>
            </a:r>
            <a:endParaRPr lang="cs-CZ" sz="36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6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Asentra</a:t>
            </a:r>
            <a:r>
              <a:rPr lang="cs-CZ" sz="36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50 </a:t>
            </a:r>
            <a:r>
              <a:rPr lang="cs-CZ" sz="36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tbl</a:t>
            </a:r>
            <a:r>
              <a:rPr lang="cs-CZ" sz="36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 p. o. 28 x 50 mg</a:t>
            </a:r>
            <a:endParaRPr lang="cs-CZ" sz="36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600" i="1" dirty="0" smtClean="0">
                <a:solidFill>
                  <a:srgbClr val="000000"/>
                </a:solidFill>
                <a:latin typeface="+mj-lt"/>
                <a:ea typeface="Times New Roman"/>
                <a:cs typeface="Times New Roman"/>
              </a:rPr>
              <a:t>________</a:t>
            </a:r>
            <a:r>
              <a:rPr lang="cs-CZ" sz="36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cs-CZ" sz="36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orig</a:t>
            </a:r>
            <a:r>
              <a:rPr lang="cs-CZ" sz="36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 </a:t>
            </a:r>
            <a:r>
              <a:rPr lang="cs-CZ" sz="3600" i="1" dirty="0" smtClean="0">
                <a:solidFill>
                  <a:srgbClr val="000000"/>
                </a:solidFill>
                <a:latin typeface="+mj-lt"/>
                <a:ea typeface="Times New Roman"/>
                <a:cs typeface="Times New Roman"/>
              </a:rPr>
              <a:t>_______</a:t>
            </a:r>
            <a:r>
              <a:rPr lang="cs-CZ" sz="36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cs-CZ" sz="36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IV (</a:t>
            </a:r>
            <a:r>
              <a:rPr lang="cs-CZ" sz="36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quattuor</a:t>
            </a:r>
            <a:r>
              <a:rPr lang="cs-CZ" sz="36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)</a:t>
            </a:r>
            <a:endParaRPr lang="cs-CZ" sz="36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6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D. </a:t>
            </a:r>
            <a:r>
              <a:rPr lang="cs-CZ" sz="3600" i="1" dirty="0" smtClean="0">
                <a:solidFill>
                  <a:srgbClr val="000000"/>
                </a:solidFill>
                <a:latin typeface="+mj-lt"/>
                <a:ea typeface="Times New Roman"/>
                <a:cs typeface="Times New Roman"/>
              </a:rPr>
              <a:t>________</a:t>
            </a:r>
            <a:r>
              <a:rPr lang="cs-CZ" sz="36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cs-CZ" sz="36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2 tablety denně.  </a:t>
            </a:r>
            <a:endParaRPr lang="cs-CZ" sz="3600" dirty="0">
              <a:effectLst/>
              <a:latin typeface="+mj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909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err="1" smtClean="0"/>
              <a:t>Magistraliter</a:t>
            </a:r>
            <a:endParaRPr lang="cs-CZ" sz="3200" dirty="0"/>
          </a:p>
        </p:txBody>
      </p:sp>
    </p:spTree>
    <p:extLst>
      <p:ext uri="{BB962C8B-B14F-4D97-AF65-F5344CB8AC3E}">
        <p14:creationId xmlns="" xmlns:p14="http://schemas.microsoft.com/office/powerpoint/2010/main" val="344240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2016224"/>
          </a:xfrm>
        </p:spPr>
        <p:txBody>
          <a:bodyPr>
            <a:normAutofit fontScale="90000"/>
          </a:bodyPr>
          <a:lstStyle/>
          <a:p>
            <a:r>
              <a:rPr lang="en-GB" dirty="0"/>
              <a:t>Give the full form of the underlined abbreviated terms</a:t>
            </a:r>
            <a:r>
              <a:rPr lang="en-GB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err="1" smtClean="0">
                <a:solidFill>
                  <a:schemeClr val="accent6"/>
                </a:solidFill>
              </a:rPr>
              <a:t>analgeticum</a:t>
            </a:r>
            <a:r>
              <a:rPr lang="cs-CZ" dirty="0">
                <a:solidFill>
                  <a:schemeClr val="accent6"/>
                </a:solidFill>
              </a:rPr>
              <a:t> </a:t>
            </a:r>
            <a:r>
              <a:rPr lang="cs-CZ" dirty="0" smtClean="0">
                <a:solidFill>
                  <a:schemeClr val="accent6"/>
                </a:solidFill>
              </a:rPr>
              <a:t>+ </a:t>
            </a:r>
            <a:r>
              <a:rPr lang="cs-CZ" dirty="0" err="1" smtClean="0">
                <a:solidFill>
                  <a:schemeClr val="accent6"/>
                </a:solidFill>
              </a:rPr>
              <a:t>antipyreticum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7" name="Obdélník 6"/>
          <p:cNvSpPr>
            <a:spLocks/>
          </p:cNvSpPr>
          <p:nvPr/>
        </p:nvSpPr>
        <p:spPr>
          <a:xfrm>
            <a:off x="467544" y="2492896"/>
            <a:ext cx="7344816" cy="37444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0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Rp</a:t>
            </a:r>
            <a:r>
              <a:rPr lang="cs-CZ" sz="20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</a:t>
            </a:r>
            <a:endParaRPr lang="cs-CZ" sz="20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0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Acidi</a:t>
            </a:r>
            <a:r>
              <a:rPr lang="cs-CZ" sz="20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cs-CZ" sz="20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acetylsalicylici</a:t>
            </a:r>
            <a:endParaRPr lang="cs-CZ" sz="20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0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Paracetamoli</a:t>
            </a:r>
            <a:r>
              <a:rPr lang="cs-CZ" sz="20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					</a:t>
            </a:r>
            <a:r>
              <a:rPr lang="cs-CZ" sz="2000" i="1" u="sng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aa</a:t>
            </a:r>
            <a:r>
              <a:rPr lang="cs-CZ" sz="20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0,3</a:t>
            </a:r>
            <a:endParaRPr lang="cs-CZ" sz="20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0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Codeinii</a:t>
            </a:r>
            <a:r>
              <a:rPr lang="cs-CZ" sz="20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cs-CZ" sz="20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dihydrogenphosphorici</a:t>
            </a:r>
            <a:r>
              <a:rPr lang="cs-CZ" sz="20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		     </a:t>
            </a:r>
            <a:r>
              <a:rPr lang="cs-CZ" sz="20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             0,02</a:t>
            </a:r>
            <a:endParaRPr lang="cs-CZ" sz="20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0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Coffeini</a:t>
            </a:r>
            <a:r>
              <a:rPr lang="cs-CZ" sz="20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cs-CZ" sz="20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cum</a:t>
            </a:r>
            <a:r>
              <a:rPr lang="cs-CZ" sz="20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cs-CZ" sz="20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natrio</a:t>
            </a:r>
            <a:r>
              <a:rPr lang="cs-CZ" sz="20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cs-CZ" sz="20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benzoico</a:t>
            </a:r>
            <a:r>
              <a:rPr lang="cs-CZ" sz="20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			    </a:t>
            </a:r>
            <a:r>
              <a:rPr lang="cs-CZ" sz="20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0,1</a:t>
            </a:r>
            <a:endParaRPr lang="cs-CZ" sz="20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0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Magnesii </a:t>
            </a:r>
            <a:r>
              <a:rPr lang="cs-CZ" sz="20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oxydati</a:t>
            </a:r>
            <a:r>
              <a:rPr lang="cs-CZ" sz="20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				     </a:t>
            </a:r>
            <a:r>
              <a:rPr lang="cs-CZ" sz="20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            0,05</a:t>
            </a:r>
            <a:endParaRPr lang="cs-CZ" sz="20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000" i="1" u="sng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M. f. </a:t>
            </a:r>
            <a:r>
              <a:rPr lang="cs-CZ" sz="2000" i="1" u="sng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pulv</a:t>
            </a:r>
            <a:r>
              <a:rPr lang="cs-CZ" sz="2000" i="1" u="sng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</a:t>
            </a:r>
            <a:r>
              <a:rPr lang="cs-CZ" sz="20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					</a:t>
            </a:r>
            <a:endParaRPr lang="cs-CZ" sz="20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000" i="1" u="sng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D. t. d. No</a:t>
            </a:r>
            <a:r>
              <a:rPr lang="cs-CZ" sz="20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</a:t>
            </a: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cs-CZ" sz="20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XX (</a:t>
            </a:r>
            <a:r>
              <a:rPr lang="cs-CZ" sz="20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viginti</a:t>
            </a:r>
            <a:r>
              <a:rPr lang="cs-CZ" sz="20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) ad </a:t>
            </a:r>
            <a:r>
              <a:rPr lang="cs-CZ" sz="2000" i="1" u="sng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caps</a:t>
            </a:r>
            <a:r>
              <a:rPr lang="cs-CZ" sz="2000" i="1" u="sng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</a:t>
            </a:r>
            <a:endParaRPr lang="cs-CZ" sz="2000" u="sng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000" i="1" u="sng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S. </a:t>
            </a:r>
            <a:r>
              <a:rPr lang="cs-CZ" sz="20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3krát denně 1 prášek.</a:t>
            </a:r>
            <a:endParaRPr lang="cs-CZ" sz="20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+mj-lt"/>
                <a:ea typeface="Times New Roman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210780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diureticum</a:t>
            </a:r>
            <a:endParaRPr lang="cs-CZ" dirty="0"/>
          </a:p>
        </p:txBody>
      </p:sp>
      <p:sp>
        <p:nvSpPr>
          <p:cNvPr id="4" name="Obdélník 3"/>
          <p:cNvSpPr>
            <a:spLocks/>
          </p:cNvSpPr>
          <p:nvPr/>
        </p:nvSpPr>
        <p:spPr>
          <a:xfrm>
            <a:off x="467544" y="1700808"/>
            <a:ext cx="8136904" cy="40324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2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Rp</a:t>
            </a:r>
            <a:r>
              <a:rPr lang="cs-CZ" sz="32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</a:t>
            </a:r>
            <a:endParaRPr lang="cs-CZ" sz="32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2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Aminophyllini</a:t>
            </a:r>
            <a:r>
              <a:rPr lang="cs-CZ" sz="32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					</a:t>
            </a:r>
            <a:r>
              <a:rPr lang="cs-CZ" sz="3200" i="1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        1,8</a:t>
            </a:r>
            <a:endParaRPr lang="cs-CZ" sz="32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2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Olei </a:t>
            </a:r>
            <a:r>
              <a:rPr lang="cs-CZ" sz="3200" i="1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cacao</a:t>
            </a:r>
            <a:r>
              <a:rPr lang="cs-CZ" sz="32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cs-CZ" sz="3200" i="1" u="sng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q. s. </a:t>
            </a:r>
            <a:r>
              <a:rPr lang="cs-CZ" sz="3200" i="1" u="sng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ut</a:t>
            </a:r>
            <a:r>
              <a:rPr lang="cs-CZ" sz="3200" i="1" u="sng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 f. </a:t>
            </a:r>
            <a:r>
              <a:rPr lang="cs-CZ" sz="3200" i="1" u="sng" dirty="0" err="1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supp</a:t>
            </a:r>
            <a:r>
              <a:rPr lang="cs-CZ" sz="3200" i="1" u="sng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</a:t>
            </a:r>
            <a:endParaRPr lang="cs-CZ" sz="3200" u="sng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200" i="1" u="sng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D</a:t>
            </a:r>
            <a:r>
              <a:rPr lang="cs-CZ" sz="3200" i="1" u="sng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 t. d</a:t>
            </a:r>
            <a:r>
              <a:rPr lang="cs-CZ" sz="3200" i="1" u="sng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. No. </a:t>
            </a:r>
            <a:r>
              <a:rPr lang="cs-CZ" sz="32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VI (sex)</a:t>
            </a:r>
            <a:endParaRPr lang="cs-CZ" sz="32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3200" i="1" dirty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S. 2krát denně zavést 1 čípek do konečníku.</a:t>
            </a:r>
            <a:endParaRPr lang="cs-CZ" sz="3200" dirty="0">
              <a:effectLst/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100" dirty="0">
                <a:effectLst/>
                <a:latin typeface="Calibri"/>
                <a:ea typeface="Times New Roman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229719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113</TotalTime>
  <Words>193</Words>
  <Application>Microsoft Office PowerPoint</Application>
  <PresentationFormat>Předvádění na obrazovce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Cesta</vt:lpstr>
      <vt:lpstr>Medical prescription</vt:lpstr>
      <vt:lpstr>Specialitas</vt:lpstr>
      <vt:lpstr> Give the full form of the underlined abbreviated terms:  Antibioticum</vt:lpstr>
      <vt:lpstr>MYORELAXANS</vt:lpstr>
      <vt:lpstr>Put the lines in the correct order:  Immunostimulans</vt:lpstr>
      <vt:lpstr>Fill in missing terms:  Antidepressivum</vt:lpstr>
      <vt:lpstr>Magistraliter</vt:lpstr>
      <vt:lpstr>Give the full form of the underlined abbreviated terms:  analgeticum + antipyreticum</vt:lpstr>
      <vt:lpstr>diureticum</vt:lpstr>
      <vt:lpstr>Fill in missing terms:  hypnoticum </vt:lpstr>
      <vt:lpstr>Put the lines in the correct order:  Gynaecologicum </vt:lpstr>
      <vt:lpstr>   Find grammar mistakes in the terms in red ink; give the abbreviated form to them:  Antacidum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prescription</dc:title>
  <dc:creator>Eva Dávidová</dc:creator>
  <cp:lastModifiedBy>juklova</cp:lastModifiedBy>
  <cp:revision>11</cp:revision>
  <dcterms:created xsi:type="dcterms:W3CDTF">2014-03-17T08:46:26Z</dcterms:created>
  <dcterms:modified xsi:type="dcterms:W3CDTF">2015-03-12T11:43:56Z</dcterms:modified>
</cp:coreProperties>
</file>