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3. 4. 2014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sz="3100" dirty="0" smtClean="0"/>
              <a:t>Match the prefixes on the left with the appropriate definition on the right. 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525963"/>
          </a:xfrm>
        </p:spPr>
        <p:txBody>
          <a:bodyPr numCol="2">
            <a:normAutofit fontScale="85000" lnSpcReduction="20000"/>
          </a:bodyPr>
          <a:lstStyle/>
          <a:p>
            <a:r>
              <a:rPr lang="cs-CZ" dirty="0" smtClean="0"/>
              <a:t>1</a:t>
            </a:r>
            <a:r>
              <a:rPr lang="cs-CZ" dirty="0" smtClean="0"/>
              <a:t>. </a:t>
            </a:r>
            <a:r>
              <a:rPr lang="cs-CZ" dirty="0" err="1" smtClean="0"/>
              <a:t>bi</a:t>
            </a:r>
            <a:r>
              <a:rPr lang="cs-CZ" dirty="0" smtClean="0"/>
              <a:t>-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hemi</a:t>
            </a:r>
            <a:r>
              <a:rPr lang="cs-CZ" dirty="0" smtClean="0"/>
              <a:t>-</a:t>
            </a:r>
          </a:p>
          <a:p>
            <a:r>
              <a:rPr lang="cs-CZ" dirty="0" smtClean="0"/>
              <a:t>3. mono-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primi</a:t>
            </a:r>
            <a:r>
              <a:rPr lang="cs-CZ" dirty="0" smtClean="0"/>
              <a:t>-</a:t>
            </a:r>
          </a:p>
          <a:p>
            <a:r>
              <a:rPr lang="cs-CZ" dirty="0" smtClean="0"/>
              <a:t>5. tri-</a:t>
            </a:r>
          </a:p>
          <a:p>
            <a:r>
              <a:rPr lang="cs-CZ" dirty="0" smtClean="0"/>
              <a:t>6. ab-</a:t>
            </a:r>
          </a:p>
          <a:p>
            <a:r>
              <a:rPr lang="cs-CZ" dirty="0" smtClean="0"/>
              <a:t>7. ante-</a:t>
            </a:r>
          </a:p>
          <a:p>
            <a:r>
              <a:rPr lang="cs-CZ" dirty="0" smtClean="0"/>
              <a:t>8. </a:t>
            </a:r>
            <a:r>
              <a:rPr lang="cs-CZ" dirty="0" err="1" smtClean="0"/>
              <a:t>circum</a:t>
            </a:r>
            <a:r>
              <a:rPr lang="cs-CZ" dirty="0" smtClean="0"/>
              <a:t>-</a:t>
            </a:r>
          </a:p>
          <a:p>
            <a:r>
              <a:rPr lang="cs-CZ" dirty="0" smtClean="0"/>
              <a:t>9. </a:t>
            </a:r>
            <a:r>
              <a:rPr lang="cs-CZ" dirty="0" err="1" smtClean="0"/>
              <a:t>ecto</a:t>
            </a:r>
            <a:r>
              <a:rPr lang="cs-CZ" dirty="0" smtClean="0"/>
              <a:t>-</a:t>
            </a:r>
          </a:p>
          <a:p>
            <a:r>
              <a:rPr lang="cs-CZ" dirty="0" smtClean="0"/>
              <a:t>10. </a:t>
            </a:r>
            <a:r>
              <a:rPr lang="cs-CZ" dirty="0" smtClean="0"/>
              <a:t>trans-</a:t>
            </a:r>
            <a:endParaRPr lang="cs-CZ" dirty="0" smtClean="0"/>
          </a:p>
          <a:p>
            <a:r>
              <a:rPr lang="cs-CZ" dirty="0" err="1" smtClean="0"/>
              <a:t>across</a:t>
            </a:r>
            <a:r>
              <a:rPr lang="cs-CZ" dirty="0" smtClean="0"/>
              <a:t>, </a:t>
            </a:r>
            <a:r>
              <a:rPr lang="cs-CZ" dirty="0" err="1" smtClean="0"/>
              <a:t>through</a:t>
            </a:r>
            <a:endParaRPr lang="cs-CZ" dirty="0" smtClean="0"/>
          </a:p>
          <a:p>
            <a:r>
              <a:rPr lang="cs-CZ" dirty="0" err="1" smtClean="0"/>
              <a:t>b</a:t>
            </a:r>
            <a:r>
              <a:rPr lang="cs-CZ" dirty="0" smtClean="0"/>
              <a:t>. </a:t>
            </a:r>
            <a:r>
              <a:rPr lang="cs-CZ" dirty="0" err="1" smtClean="0"/>
              <a:t>first</a:t>
            </a:r>
            <a:endParaRPr lang="cs-CZ" dirty="0" smtClean="0"/>
          </a:p>
          <a:p>
            <a:r>
              <a:rPr lang="cs-CZ" dirty="0" err="1" smtClean="0"/>
              <a:t>c</a:t>
            </a:r>
            <a:r>
              <a:rPr lang="cs-CZ" dirty="0" smtClean="0"/>
              <a:t>. </a:t>
            </a:r>
            <a:r>
              <a:rPr lang="cs-CZ" dirty="0" err="1" smtClean="0"/>
              <a:t>two</a:t>
            </a:r>
            <a:endParaRPr lang="cs-CZ" dirty="0" smtClean="0"/>
          </a:p>
          <a:p>
            <a:r>
              <a:rPr lang="cs-CZ" dirty="0" err="1" smtClean="0"/>
              <a:t>d</a:t>
            </a:r>
            <a:r>
              <a:rPr lang="cs-CZ" dirty="0" smtClean="0"/>
              <a:t>. half</a:t>
            </a:r>
          </a:p>
          <a:p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outside</a:t>
            </a:r>
            <a:endParaRPr lang="cs-CZ" dirty="0" smtClean="0"/>
          </a:p>
          <a:p>
            <a:r>
              <a:rPr lang="en-US" dirty="0" smtClean="0"/>
              <a:t>f. before, in front of</a:t>
            </a:r>
          </a:p>
          <a:p>
            <a:r>
              <a:rPr lang="cs-CZ" dirty="0" smtClean="0"/>
              <a:t>g. </a:t>
            </a:r>
            <a:r>
              <a:rPr lang="cs-CZ" dirty="0" err="1" smtClean="0"/>
              <a:t>around</a:t>
            </a:r>
            <a:endParaRPr lang="cs-CZ" dirty="0" smtClean="0"/>
          </a:p>
          <a:p>
            <a:r>
              <a:rPr lang="cs-CZ" dirty="0" err="1" smtClean="0"/>
              <a:t>h</a:t>
            </a:r>
            <a:r>
              <a:rPr lang="cs-CZ" dirty="0" smtClean="0"/>
              <a:t>. </a:t>
            </a:r>
            <a:r>
              <a:rPr lang="cs-CZ" dirty="0" err="1" smtClean="0"/>
              <a:t>from</a:t>
            </a:r>
            <a:r>
              <a:rPr lang="cs-CZ" dirty="0" smtClean="0"/>
              <a:t>, </a:t>
            </a:r>
            <a:r>
              <a:rPr lang="cs-CZ" dirty="0" err="1" smtClean="0"/>
              <a:t>away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endParaRPr lang="cs-CZ" dirty="0" smtClean="0"/>
          </a:p>
          <a:p>
            <a:r>
              <a:rPr lang="cs-CZ" dirty="0" smtClean="0"/>
              <a:t>i. 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err="1" smtClean="0"/>
              <a:t>j</a:t>
            </a:r>
            <a:r>
              <a:rPr lang="cs-CZ" dirty="0" smtClean="0"/>
              <a:t>. </a:t>
            </a:r>
            <a:r>
              <a:rPr lang="cs-CZ" dirty="0" err="1" smtClean="0"/>
              <a:t>three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word that means: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1. To move away from the midline of the body</a:t>
            </a:r>
          </a:p>
          <a:p>
            <a:pPr>
              <a:buNone/>
            </a:pPr>
            <a:r>
              <a:rPr lang="cs-CZ" dirty="0" smtClean="0"/>
              <a:t>	__________________ + </a:t>
            </a:r>
            <a:r>
              <a:rPr lang="cs-CZ" dirty="0" err="1" smtClean="0"/>
              <a:t>duct</a:t>
            </a:r>
            <a:r>
              <a:rPr lang="cs-CZ" dirty="0" smtClean="0"/>
              <a:t> </a:t>
            </a:r>
            <a:r>
              <a:rPr lang="cs-CZ" dirty="0" smtClean="0"/>
              <a:t>= ______________________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(</a:t>
            </a:r>
            <a:r>
              <a:rPr lang="cs-CZ" dirty="0" smtClean="0"/>
              <a:t>prefix)  </a:t>
            </a:r>
            <a:r>
              <a:rPr lang="cs-CZ" dirty="0" smtClean="0"/>
              <a:t>                          (</a:t>
            </a:r>
            <a:r>
              <a:rPr lang="cs-CZ" dirty="0" err="1" smtClean="0"/>
              <a:t>root</a:t>
            </a:r>
            <a:r>
              <a:rPr lang="cs-CZ" dirty="0" smtClean="0"/>
              <a:t>)  </a:t>
            </a:r>
            <a:r>
              <a:rPr lang="cs-CZ" dirty="0" smtClean="0"/>
              <a:t>     (</a:t>
            </a:r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2. </a:t>
            </a:r>
            <a:r>
              <a:rPr lang="cs-CZ" b="1" dirty="0" err="1" smtClean="0"/>
              <a:t>Around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mouth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__________ </a:t>
            </a:r>
            <a:r>
              <a:rPr lang="cs-CZ" dirty="0" err="1" smtClean="0"/>
              <a:t>or</a:t>
            </a:r>
            <a:r>
              <a:rPr lang="cs-CZ" dirty="0" smtClean="0"/>
              <a:t>      +       </a:t>
            </a:r>
            <a:r>
              <a:rPr lang="cs-CZ" dirty="0" err="1" smtClean="0"/>
              <a:t>al</a:t>
            </a:r>
            <a:r>
              <a:rPr lang="cs-CZ" dirty="0" smtClean="0"/>
              <a:t>      = ____________________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(</a:t>
            </a:r>
            <a:r>
              <a:rPr lang="en-US" dirty="0" smtClean="0"/>
              <a:t>prefix) </a:t>
            </a:r>
            <a:r>
              <a:rPr lang="cs-CZ" dirty="0" smtClean="0"/>
              <a:t>    </a:t>
            </a:r>
            <a:r>
              <a:rPr lang="en-US" dirty="0" smtClean="0"/>
              <a:t> </a:t>
            </a:r>
            <a:r>
              <a:rPr lang="en-US" dirty="0" smtClean="0"/>
              <a:t>(root)  </a:t>
            </a:r>
            <a:r>
              <a:rPr lang="cs-CZ" dirty="0" smtClean="0"/>
              <a:t>        </a:t>
            </a:r>
            <a:r>
              <a:rPr lang="en-US" dirty="0" smtClean="0"/>
              <a:t>(</a:t>
            </a:r>
            <a:r>
              <a:rPr lang="en-US" dirty="0" smtClean="0"/>
              <a:t>suffix)  </a:t>
            </a:r>
            <a:r>
              <a:rPr lang="cs-CZ" dirty="0" smtClean="0"/>
              <a:t>      </a:t>
            </a:r>
            <a:r>
              <a:rPr lang="en-US" dirty="0" smtClean="0"/>
              <a:t>(</a:t>
            </a:r>
            <a:r>
              <a:rPr lang="en-US" dirty="0" smtClean="0"/>
              <a:t>complete word)</a:t>
            </a:r>
          </a:p>
          <a:p>
            <a:r>
              <a:rPr lang="cs-CZ" b="1" dirty="0" smtClean="0"/>
              <a:t>3. </a:t>
            </a:r>
            <a:r>
              <a:rPr lang="cs-CZ" b="1" dirty="0" err="1" smtClean="0"/>
              <a:t>Knowledge</a:t>
            </a:r>
            <a:r>
              <a:rPr lang="cs-CZ" b="1" dirty="0" smtClean="0"/>
              <a:t> </a:t>
            </a:r>
            <a:r>
              <a:rPr lang="cs-CZ" b="1" dirty="0" err="1" smtClean="0"/>
              <a:t>through</a:t>
            </a:r>
            <a:r>
              <a:rPr lang="cs-CZ" b="1" dirty="0" smtClean="0"/>
              <a:t> </a:t>
            </a:r>
            <a:r>
              <a:rPr lang="cs-CZ" b="1" dirty="0" err="1" smtClean="0"/>
              <a:t>testing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___________ </a:t>
            </a:r>
            <a:r>
              <a:rPr lang="cs-CZ" dirty="0" err="1" smtClean="0"/>
              <a:t>gnos</a:t>
            </a:r>
            <a:r>
              <a:rPr lang="cs-CZ" dirty="0" smtClean="0"/>
              <a:t> </a:t>
            </a:r>
            <a:r>
              <a:rPr lang="cs-CZ" dirty="0" smtClean="0"/>
              <a:t> +   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smtClean="0"/>
              <a:t>      = _____________________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(</a:t>
            </a:r>
            <a:r>
              <a:rPr lang="en-US" dirty="0" smtClean="0"/>
              <a:t>prefix) </a:t>
            </a:r>
            <a:r>
              <a:rPr lang="cs-CZ" dirty="0" smtClean="0"/>
              <a:t>         </a:t>
            </a:r>
            <a:r>
              <a:rPr lang="en-US" dirty="0" smtClean="0"/>
              <a:t> </a:t>
            </a:r>
            <a:r>
              <a:rPr lang="en-US" dirty="0" smtClean="0"/>
              <a:t>(root) </a:t>
            </a:r>
            <a:r>
              <a:rPr lang="cs-CZ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(suffix)  </a:t>
            </a:r>
            <a:r>
              <a:rPr lang="cs-CZ" dirty="0" smtClean="0"/>
              <a:t>      </a:t>
            </a:r>
            <a:r>
              <a:rPr lang="en-US" dirty="0" smtClean="0"/>
              <a:t>(</a:t>
            </a:r>
            <a:r>
              <a:rPr lang="en-US" dirty="0" smtClean="0"/>
              <a:t>complete word)</a:t>
            </a:r>
          </a:p>
          <a:p>
            <a:r>
              <a:rPr lang="cs-CZ" b="1" dirty="0" smtClean="0"/>
              <a:t>4. </a:t>
            </a:r>
            <a:r>
              <a:rPr lang="cs-CZ" b="1" dirty="0" err="1" smtClean="0"/>
              <a:t>Under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tongue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___________ </a:t>
            </a:r>
            <a:r>
              <a:rPr lang="cs-CZ" dirty="0" err="1" smtClean="0"/>
              <a:t>gloss</a:t>
            </a:r>
            <a:r>
              <a:rPr lang="cs-CZ" dirty="0" smtClean="0"/>
              <a:t> </a:t>
            </a:r>
            <a:r>
              <a:rPr lang="cs-CZ" dirty="0" smtClean="0"/>
              <a:t> +  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smtClean="0"/>
              <a:t>      = _____________________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(</a:t>
            </a:r>
            <a:r>
              <a:rPr lang="en-US" dirty="0" smtClean="0"/>
              <a:t>prefix)  </a:t>
            </a:r>
            <a:r>
              <a:rPr lang="cs-CZ" dirty="0" smtClean="0"/>
              <a:t>         </a:t>
            </a:r>
            <a:r>
              <a:rPr lang="en-US" dirty="0" smtClean="0"/>
              <a:t>(</a:t>
            </a:r>
            <a:r>
              <a:rPr lang="en-US" dirty="0" smtClean="0"/>
              <a:t>root)  </a:t>
            </a:r>
            <a:r>
              <a:rPr lang="cs-CZ" dirty="0" smtClean="0"/>
              <a:t>  </a:t>
            </a:r>
            <a:r>
              <a:rPr lang="en-US" dirty="0" smtClean="0"/>
              <a:t>(</a:t>
            </a:r>
            <a:r>
              <a:rPr lang="en-US" dirty="0" smtClean="0"/>
              <a:t>suffix) </a:t>
            </a:r>
            <a:r>
              <a:rPr lang="cs-CZ" dirty="0" smtClean="0"/>
              <a:t>        </a:t>
            </a:r>
            <a:r>
              <a:rPr lang="en-US" dirty="0" smtClean="0"/>
              <a:t> </a:t>
            </a:r>
            <a:r>
              <a:rPr lang="en-US" dirty="0" smtClean="0"/>
              <a:t>(complete word)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775325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5. </a:t>
            </a:r>
            <a:r>
              <a:rPr lang="cs-CZ" sz="2200" b="1" dirty="0" err="1" smtClean="0"/>
              <a:t>Within</a:t>
            </a:r>
            <a:r>
              <a:rPr lang="cs-CZ" sz="2200" b="1" dirty="0" smtClean="0"/>
              <a:t> a </a:t>
            </a:r>
            <a:r>
              <a:rPr lang="cs-CZ" sz="2200" b="1" dirty="0" err="1" smtClean="0"/>
              <a:t>vein</a:t>
            </a:r>
            <a:endParaRPr lang="cs-CZ" sz="2200" b="1" dirty="0" smtClean="0"/>
          </a:p>
          <a:p>
            <a:pPr>
              <a:buNone/>
            </a:pPr>
            <a:r>
              <a:rPr lang="cs-CZ" sz="2200" dirty="0" smtClean="0"/>
              <a:t>	__________ ven   +    </a:t>
            </a:r>
            <a:r>
              <a:rPr lang="cs-CZ" sz="2200" dirty="0" err="1" smtClean="0"/>
              <a:t>ous</a:t>
            </a:r>
            <a:r>
              <a:rPr lang="cs-CZ" sz="2200" dirty="0" smtClean="0"/>
              <a:t> </a:t>
            </a:r>
            <a:r>
              <a:rPr lang="cs-CZ" sz="2200" dirty="0" smtClean="0"/>
              <a:t>         = ___________________________</a:t>
            </a: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en-US" sz="2200" dirty="0" smtClean="0"/>
              <a:t>(</a:t>
            </a:r>
            <a:r>
              <a:rPr lang="en-US" sz="2200" dirty="0" smtClean="0"/>
              <a:t>prefix) </a:t>
            </a:r>
            <a:r>
              <a:rPr lang="cs-CZ" sz="2200" dirty="0" smtClean="0"/>
              <a:t>      </a:t>
            </a:r>
            <a:r>
              <a:rPr lang="en-US" sz="2200" dirty="0" smtClean="0"/>
              <a:t> </a:t>
            </a:r>
            <a:r>
              <a:rPr lang="en-US" sz="2200" dirty="0" smtClean="0"/>
              <a:t>(root</a:t>
            </a:r>
            <a:r>
              <a:rPr lang="en-US" sz="2200" dirty="0" smtClean="0"/>
              <a:t>)</a:t>
            </a:r>
            <a:r>
              <a:rPr lang="cs-CZ" sz="2200" dirty="0" smtClean="0"/>
              <a:t>    </a:t>
            </a:r>
            <a:r>
              <a:rPr lang="en-US" sz="2200" dirty="0" smtClean="0"/>
              <a:t>  </a:t>
            </a:r>
            <a:r>
              <a:rPr lang="en-US" sz="2200" dirty="0" smtClean="0"/>
              <a:t>(suffix)  </a:t>
            </a:r>
            <a:r>
              <a:rPr lang="cs-CZ" sz="2200" dirty="0" smtClean="0"/>
              <a:t>               </a:t>
            </a:r>
            <a:r>
              <a:rPr lang="en-US" sz="2200" dirty="0" smtClean="0"/>
              <a:t>(</a:t>
            </a:r>
            <a:r>
              <a:rPr lang="en-US" sz="2200" dirty="0" smtClean="0"/>
              <a:t>complete word)</a:t>
            </a:r>
          </a:p>
          <a:p>
            <a:r>
              <a:rPr lang="cs-CZ" sz="2200" b="1" dirty="0" smtClean="0"/>
              <a:t>6. </a:t>
            </a:r>
            <a:r>
              <a:rPr lang="cs-CZ" sz="2200" b="1" dirty="0" err="1" smtClean="0"/>
              <a:t>Above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the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pubis</a:t>
            </a:r>
            <a:endParaRPr lang="cs-CZ" sz="2200" b="1" dirty="0" smtClean="0"/>
          </a:p>
          <a:p>
            <a:pPr>
              <a:buNone/>
            </a:pPr>
            <a:r>
              <a:rPr lang="cs-CZ" sz="2200" dirty="0" smtClean="0"/>
              <a:t>	__________ </a:t>
            </a:r>
            <a:r>
              <a:rPr lang="cs-CZ" sz="2200" dirty="0" err="1" smtClean="0"/>
              <a:t>pub</a:t>
            </a:r>
            <a:r>
              <a:rPr lang="cs-CZ" sz="2200" dirty="0" smtClean="0"/>
              <a:t>   +    </a:t>
            </a:r>
            <a:r>
              <a:rPr lang="cs-CZ" sz="2200" dirty="0" err="1" smtClean="0"/>
              <a:t>ic</a:t>
            </a:r>
            <a:r>
              <a:rPr lang="cs-CZ" sz="2200" dirty="0" smtClean="0"/>
              <a:t> </a:t>
            </a:r>
            <a:r>
              <a:rPr lang="cs-CZ" sz="2200" dirty="0" smtClean="0"/>
              <a:t>            = ___________________________</a:t>
            </a: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en-US" sz="2200" dirty="0" smtClean="0"/>
              <a:t>(</a:t>
            </a:r>
            <a:r>
              <a:rPr lang="en-US" sz="2200" dirty="0" smtClean="0"/>
              <a:t>prefix)  </a:t>
            </a:r>
            <a:r>
              <a:rPr lang="cs-CZ" sz="2200" dirty="0" smtClean="0"/>
              <a:t>      </a:t>
            </a:r>
            <a:r>
              <a:rPr lang="en-US" sz="2200" dirty="0" smtClean="0"/>
              <a:t>(</a:t>
            </a:r>
            <a:r>
              <a:rPr lang="en-US" sz="2200" dirty="0" smtClean="0"/>
              <a:t>root) </a:t>
            </a:r>
            <a:r>
              <a:rPr lang="cs-CZ" sz="2200" dirty="0" smtClean="0"/>
              <a:t>  </a:t>
            </a:r>
            <a:r>
              <a:rPr lang="en-US" sz="2200" dirty="0" smtClean="0"/>
              <a:t> </a:t>
            </a:r>
            <a:r>
              <a:rPr lang="en-US" sz="2200" dirty="0" smtClean="0"/>
              <a:t>(suffix) </a:t>
            </a:r>
            <a:r>
              <a:rPr lang="cs-CZ" sz="2200" dirty="0" smtClean="0"/>
              <a:t>                 </a:t>
            </a:r>
            <a:r>
              <a:rPr lang="en-US" sz="2200" dirty="0" smtClean="0"/>
              <a:t> </a:t>
            </a:r>
            <a:r>
              <a:rPr lang="en-US" sz="2200" dirty="0" smtClean="0"/>
              <a:t>(complete word)</a:t>
            </a:r>
          </a:p>
          <a:p>
            <a:r>
              <a:rPr lang="cs-CZ" sz="2200" b="1" dirty="0" smtClean="0"/>
              <a:t>7</a:t>
            </a:r>
            <a:r>
              <a:rPr lang="en-US" sz="2200" b="1" dirty="0" smtClean="0"/>
              <a:t>. </a:t>
            </a:r>
            <a:r>
              <a:rPr lang="en-US" sz="2200" b="1" dirty="0" smtClean="0"/>
              <a:t>Across, or through, the urethra</a:t>
            </a:r>
          </a:p>
          <a:p>
            <a:pPr>
              <a:buNone/>
            </a:pPr>
            <a:r>
              <a:rPr lang="cs-CZ" sz="2200" dirty="0" smtClean="0"/>
              <a:t>	__________ </a:t>
            </a:r>
            <a:r>
              <a:rPr lang="cs-CZ" sz="2200" dirty="0" err="1" smtClean="0"/>
              <a:t>urethr</a:t>
            </a:r>
            <a:r>
              <a:rPr lang="cs-CZ" sz="2200" dirty="0" smtClean="0"/>
              <a:t> +  </a:t>
            </a:r>
            <a:r>
              <a:rPr lang="cs-CZ" sz="2200" dirty="0" err="1" smtClean="0"/>
              <a:t>al</a:t>
            </a:r>
            <a:r>
              <a:rPr lang="cs-CZ" sz="2200" dirty="0" smtClean="0"/>
              <a:t> </a:t>
            </a:r>
            <a:r>
              <a:rPr lang="cs-CZ" sz="2200" dirty="0" smtClean="0"/>
              <a:t>            = ___________________________</a:t>
            </a: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en-US" sz="2200" dirty="0" smtClean="0"/>
              <a:t>(</a:t>
            </a:r>
            <a:r>
              <a:rPr lang="en-US" sz="2200" dirty="0" smtClean="0"/>
              <a:t>prefix)  </a:t>
            </a:r>
            <a:r>
              <a:rPr lang="cs-CZ" sz="2200" dirty="0" smtClean="0"/>
              <a:t>        </a:t>
            </a:r>
            <a:r>
              <a:rPr lang="en-US" sz="2200" dirty="0" smtClean="0"/>
              <a:t>(</a:t>
            </a:r>
            <a:r>
              <a:rPr lang="en-US" sz="2200" dirty="0" smtClean="0"/>
              <a:t>root) </a:t>
            </a:r>
            <a:r>
              <a:rPr lang="cs-CZ" sz="2200" dirty="0" smtClean="0"/>
              <a:t>  </a:t>
            </a:r>
            <a:r>
              <a:rPr lang="en-US" sz="2200" dirty="0" smtClean="0"/>
              <a:t> </a:t>
            </a:r>
            <a:r>
              <a:rPr lang="en-US" sz="2200" dirty="0" smtClean="0"/>
              <a:t>(suffix)  </a:t>
            </a:r>
            <a:r>
              <a:rPr lang="cs-CZ" sz="2200" dirty="0" smtClean="0"/>
              <a:t>                  </a:t>
            </a:r>
            <a:r>
              <a:rPr lang="en-US" sz="2200" dirty="0" smtClean="0"/>
              <a:t>(</a:t>
            </a:r>
            <a:r>
              <a:rPr lang="en-US" sz="2200" dirty="0" smtClean="0"/>
              <a:t>complete word)</a:t>
            </a:r>
          </a:p>
          <a:p>
            <a:r>
              <a:rPr lang="cs-CZ" sz="2200" b="1" dirty="0" smtClean="0"/>
              <a:t>8</a:t>
            </a:r>
            <a:r>
              <a:rPr lang="en-US" sz="2200" b="1" dirty="0" smtClean="0"/>
              <a:t>. </a:t>
            </a:r>
            <a:r>
              <a:rPr lang="en-US" sz="2200" b="1" dirty="0" smtClean="0"/>
              <a:t>Pertaining to the region upon the stomach</a:t>
            </a:r>
          </a:p>
          <a:p>
            <a:pPr>
              <a:buNone/>
            </a:pPr>
            <a:r>
              <a:rPr lang="cs-CZ" sz="2200" dirty="0" smtClean="0"/>
              <a:t>	__________ </a:t>
            </a:r>
            <a:r>
              <a:rPr lang="cs-CZ" sz="2200" dirty="0" err="1" smtClean="0"/>
              <a:t>gastr</a:t>
            </a:r>
            <a:r>
              <a:rPr lang="cs-CZ" sz="2200" dirty="0" smtClean="0"/>
              <a:t>   +  </a:t>
            </a:r>
            <a:r>
              <a:rPr lang="cs-CZ" sz="2200" dirty="0" err="1" smtClean="0"/>
              <a:t>ic</a:t>
            </a:r>
            <a:r>
              <a:rPr lang="cs-CZ" sz="2200" dirty="0" smtClean="0"/>
              <a:t> </a:t>
            </a:r>
            <a:r>
              <a:rPr lang="cs-CZ" sz="2200" dirty="0" smtClean="0"/>
              <a:t>            = ___________________________</a:t>
            </a: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en-US" sz="2200" dirty="0" smtClean="0"/>
              <a:t>(</a:t>
            </a:r>
            <a:r>
              <a:rPr lang="en-US" sz="2200" dirty="0" smtClean="0"/>
              <a:t>prefix)  </a:t>
            </a:r>
            <a:r>
              <a:rPr lang="cs-CZ" sz="2200" dirty="0" smtClean="0"/>
              <a:t>       </a:t>
            </a:r>
            <a:r>
              <a:rPr lang="en-US" sz="2200" dirty="0" smtClean="0"/>
              <a:t>(</a:t>
            </a:r>
            <a:r>
              <a:rPr lang="en-US" sz="2200" dirty="0" smtClean="0"/>
              <a:t>root)  </a:t>
            </a:r>
            <a:r>
              <a:rPr lang="cs-CZ" sz="2200" dirty="0" smtClean="0"/>
              <a:t>  </a:t>
            </a:r>
            <a:r>
              <a:rPr lang="en-US" sz="2200" dirty="0" smtClean="0"/>
              <a:t>(</a:t>
            </a:r>
            <a:r>
              <a:rPr lang="en-US" sz="2200" dirty="0" smtClean="0"/>
              <a:t>suffix) </a:t>
            </a:r>
            <a:r>
              <a:rPr lang="cs-CZ" sz="2200" dirty="0" smtClean="0"/>
              <a:t>                   </a:t>
            </a:r>
            <a:r>
              <a:rPr lang="en-US" sz="2200" dirty="0" smtClean="0"/>
              <a:t> </a:t>
            </a:r>
            <a:r>
              <a:rPr lang="en-US" sz="2200" dirty="0" smtClean="0"/>
              <a:t>(complete word)</a:t>
            </a:r>
          </a:p>
          <a:p>
            <a:r>
              <a:rPr lang="cs-CZ" sz="2200" b="1" dirty="0" smtClean="0"/>
              <a:t>9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Between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the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ribs</a:t>
            </a:r>
            <a:endParaRPr lang="cs-CZ" sz="2200" b="1" dirty="0" smtClean="0"/>
          </a:p>
          <a:p>
            <a:pPr>
              <a:buNone/>
            </a:pPr>
            <a:r>
              <a:rPr lang="cs-CZ" sz="2200" dirty="0" smtClean="0"/>
              <a:t>	__________ </a:t>
            </a:r>
            <a:r>
              <a:rPr lang="cs-CZ" sz="2200" dirty="0" err="1" smtClean="0"/>
              <a:t>cost</a:t>
            </a:r>
            <a:r>
              <a:rPr lang="cs-CZ" sz="2200" dirty="0" smtClean="0"/>
              <a:t>     +  </a:t>
            </a:r>
            <a:r>
              <a:rPr lang="cs-CZ" sz="2200" dirty="0" err="1" smtClean="0"/>
              <a:t>al</a:t>
            </a:r>
            <a:r>
              <a:rPr lang="cs-CZ" sz="2200" dirty="0" smtClean="0"/>
              <a:t> </a:t>
            </a:r>
            <a:r>
              <a:rPr lang="cs-CZ" sz="2200" dirty="0" smtClean="0"/>
              <a:t>            = ___________________________</a:t>
            </a:r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en-US" sz="2200" dirty="0" smtClean="0"/>
              <a:t>(</a:t>
            </a:r>
            <a:r>
              <a:rPr lang="en-US" sz="2200" dirty="0" smtClean="0"/>
              <a:t>prefix) </a:t>
            </a:r>
            <a:r>
              <a:rPr lang="cs-CZ" sz="2200" dirty="0" smtClean="0"/>
              <a:t>       </a:t>
            </a:r>
            <a:r>
              <a:rPr lang="en-US" sz="2200" dirty="0" smtClean="0"/>
              <a:t> </a:t>
            </a:r>
            <a:r>
              <a:rPr lang="en-US" sz="2200" dirty="0" smtClean="0"/>
              <a:t>(root)  </a:t>
            </a:r>
            <a:r>
              <a:rPr lang="cs-CZ" sz="2200" dirty="0" smtClean="0"/>
              <a:t>   </a:t>
            </a:r>
            <a:r>
              <a:rPr lang="en-US" sz="2200" dirty="0" smtClean="0"/>
              <a:t>(</a:t>
            </a:r>
            <a:r>
              <a:rPr lang="en-US" sz="2200" dirty="0" smtClean="0"/>
              <a:t>suffix) </a:t>
            </a:r>
            <a:r>
              <a:rPr lang="cs-CZ" sz="2200" dirty="0" smtClean="0"/>
              <a:t>                   </a:t>
            </a:r>
            <a:r>
              <a:rPr lang="en-US" sz="2200" dirty="0" smtClean="0"/>
              <a:t> </a:t>
            </a:r>
            <a:r>
              <a:rPr lang="en-US" sz="2200" dirty="0" smtClean="0"/>
              <a:t>(complete word)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Complete each statement with the most appropriate prefix.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Autofit/>
          </a:bodyPr>
          <a:lstStyle/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1. A tooth having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cusps or points is known as a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________________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cuspid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tooth.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2. A person who is paralyzed on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one half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(one side) of the body is known to have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	________________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plegia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3. A woman who is pregnant for the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time is termed a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________________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gravida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4. The excretion of large amounts of urine (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urine) is known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uria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5. The medical term that means “being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pain,” or refers to an agent that is given to relieve pain,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 __________</a:t>
            </a:r>
            <a:r>
              <a:rPr lang="cs-CZ" sz="1900" dirty="0" err="1" smtClean="0">
                <a:latin typeface="Times New Roman" pitchFamily="18" charset="0"/>
                <a:cs typeface="Times New Roman" pitchFamily="18" charset="0"/>
              </a:rPr>
              <a:t>algesic</a:t>
            </a:r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medication that is placed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the tongue is a 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lingual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medication.</a:t>
            </a:r>
          </a:p>
          <a:p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venous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medication is one that is administered 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a vein.</a:t>
            </a:r>
          </a:p>
          <a:p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 diagnostic or therapeutic technique that does not require the skin to be broken (</a:t>
            </a:r>
            <a:r>
              <a:rPr lang="en-US" sz="1900" b="1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 invaded) or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cavity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or organ to be entered is said to be a </a:t>
            </a:r>
            <a:r>
              <a:rPr lang="cs-CZ" sz="1900" dirty="0" smtClean="0">
                <a:latin typeface="Times New Roman" pitchFamily="18" charset="0"/>
                <a:cs typeface="Times New Roman" pitchFamily="18" charset="0"/>
              </a:rPr>
              <a:t>____________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invasive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procedure.</a:t>
            </a:r>
            <a:endParaRPr lang="cs-CZ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FILL IN THE CORRECT SUFFIXES: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blood condition in which there is a higher than normal level of glucose in the blood is known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hyperglyc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treatment of diseases and disorders of the foot is known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smallest branch of the arterial circulation is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arteri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change the word duodenal from its adjective form, you would drop 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add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word a noun.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 in the head, or headache, is known 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cephal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Herniation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bladder through the wall of the vagina is known as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cysto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Inflammation of the appendix is termed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appendic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___________.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MATCH THE TERMS WITH THEIR MEANINGS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>
              <a:buNone/>
            </a:pPr>
            <a:r>
              <a:rPr lang="cs-CZ" sz="3900" dirty="0" smtClean="0"/>
              <a:t>	</a:t>
            </a:r>
            <a:r>
              <a:rPr lang="cs-CZ" sz="3900" dirty="0" err="1" smtClean="0"/>
              <a:t>endonasalis</a:t>
            </a:r>
            <a:endParaRPr lang="cs-CZ" sz="3900" dirty="0" smtClean="0"/>
          </a:p>
          <a:p>
            <a:pPr>
              <a:buNone/>
            </a:pPr>
            <a:r>
              <a:rPr lang="cs-CZ" sz="3900" i="1" dirty="0" smtClean="0"/>
              <a:t>	</a:t>
            </a:r>
            <a:r>
              <a:rPr lang="cs-CZ" sz="3900" i="1" dirty="0" err="1" smtClean="0"/>
              <a:t>ectocardia</a:t>
            </a:r>
            <a:endParaRPr lang="cs-CZ" sz="3900" i="1" dirty="0" smtClean="0"/>
          </a:p>
          <a:p>
            <a:pPr>
              <a:buNone/>
            </a:pPr>
            <a:r>
              <a:rPr lang="cs-CZ" sz="3900" i="1" dirty="0" smtClean="0"/>
              <a:t>	</a:t>
            </a:r>
            <a:r>
              <a:rPr lang="cs-CZ" sz="3900" i="1" dirty="0" err="1" smtClean="0"/>
              <a:t>syndroma</a:t>
            </a:r>
            <a:endParaRPr lang="cs-CZ" sz="3900" i="1" dirty="0" smtClean="0"/>
          </a:p>
          <a:p>
            <a:pPr>
              <a:buNone/>
            </a:pPr>
            <a:r>
              <a:rPr lang="cs-CZ" sz="3900" i="1" dirty="0" smtClean="0"/>
              <a:t>	</a:t>
            </a:r>
            <a:r>
              <a:rPr lang="cs-CZ" sz="3900" i="1" dirty="0" err="1" smtClean="0"/>
              <a:t>mesoderma</a:t>
            </a:r>
            <a:endParaRPr lang="cs-CZ" sz="3900" i="1" dirty="0" smtClean="0"/>
          </a:p>
          <a:p>
            <a:pPr>
              <a:buNone/>
            </a:pPr>
            <a:r>
              <a:rPr lang="cs-CZ" sz="3900" i="1" dirty="0" smtClean="0"/>
              <a:t>	</a:t>
            </a:r>
            <a:r>
              <a:rPr lang="cs-CZ" sz="3900" i="1" dirty="0" err="1" smtClean="0"/>
              <a:t>telophasis</a:t>
            </a:r>
            <a:endParaRPr lang="cs-CZ" sz="3900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en-US" i="1" dirty="0" smtClean="0"/>
              <a:t>placement </a:t>
            </a:r>
            <a:r>
              <a:rPr lang="en-US" i="1" dirty="0" smtClean="0"/>
              <a:t>of the heart outside its normal position</a:t>
            </a:r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middle layer of the developing embryo</a:t>
            </a:r>
          </a:p>
          <a:p>
            <a:pPr>
              <a:buNone/>
            </a:pPr>
            <a:r>
              <a:rPr lang="en-US" i="1" dirty="0" smtClean="0"/>
              <a:t>the </a:t>
            </a:r>
            <a:r>
              <a:rPr lang="en-US" i="1" dirty="0" smtClean="0"/>
              <a:t>last stage of cell </a:t>
            </a:r>
            <a:r>
              <a:rPr lang="en-US" i="1" dirty="0" smtClean="0"/>
              <a:t>division</a:t>
            </a:r>
            <a:endParaRPr lang="cs-CZ" i="1" dirty="0" smtClean="0"/>
          </a:p>
          <a:p>
            <a:pPr>
              <a:buNone/>
            </a:pPr>
            <a:r>
              <a:rPr lang="en-US" i="1" dirty="0" smtClean="0"/>
              <a:t>within </a:t>
            </a:r>
            <a:r>
              <a:rPr lang="en-US" i="1" dirty="0" smtClean="0"/>
              <a:t>the nose</a:t>
            </a:r>
          </a:p>
          <a:p>
            <a:pPr>
              <a:buNone/>
            </a:pPr>
            <a:r>
              <a:rPr lang="en-US" i="1" dirty="0" smtClean="0"/>
              <a:t>group </a:t>
            </a:r>
            <a:r>
              <a:rPr lang="en-US" i="1" dirty="0" smtClean="0"/>
              <a:t>of symptoms occurring together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maturus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macroscopicus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hypoactivitas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praeoperativus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sufficientia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exogenes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antenatalis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facilis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operabilis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similis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subaciditas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ascendens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eutrophia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infrapatellaris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mortalis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retroflexio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300</Words>
  <Application>Microsoft Office PowerPoint</Application>
  <PresentationFormat>Předvádění na obrazovce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 Match the prefixes on the left with the appropriate definition on the right.  </vt:lpstr>
      <vt:lpstr>Create a word that means:</vt:lpstr>
      <vt:lpstr>Snímek 3</vt:lpstr>
      <vt:lpstr>Complete each statement with the most appropriate prefix.</vt:lpstr>
      <vt:lpstr>FILL IN THE CORRECT SUFFIXES:</vt:lpstr>
      <vt:lpstr>MATCH THE TERMS WITH THEIR MEANINGS</vt:lpstr>
      <vt:lpstr>What are the opposites of following terms?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Match the prefixes on the left with the appropriate definition on the right.  </dc:title>
  <dc:creator>user</dc:creator>
  <cp:lastModifiedBy>user</cp:lastModifiedBy>
  <cp:revision>10</cp:revision>
  <dcterms:created xsi:type="dcterms:W3CDTF">2014-04-03T18:56:36Z</dcterms:created>
  <dcterms:modified xsi:type="dcterms:W3CDTF">2014-04-03T19:40:01Z</dcterms:modified>
</cp:coreProperties>
</file>