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  <p:sldId id="256" r:id="rId3"/>
    <p:sldId id="258" r:id="rId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8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Nadpis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16" name="Zástupný symbol pro datum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8F5EA-2437-41BC-9DAA-07238859A0D2}" type="datetimeFigureOut">
              <a:rPr lang="cs-CZ" smtClean="0"/>
              <a:pPr/>
              <a:t>18.4.2016</a:t>
            </a:fld>
            <a:endParaRPr lang="cs-CZ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5" name="Zástupný symbol pro číslo snímku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651F789-29C9-4901-9AC1-FD56A3E10D6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8F5EA-2437-41BC-9DAA-07238859A0D2}" type="datetimeFigureOut">
              <a:rPr lang="cs-CZ" smtClean="0"/>
              <a:pPr/>
              <a:t>18.4.2016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1F789-29C9-4901-9AC1-FD56A3E10D6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8F5EA-2437-41BC-9DAA-07238859A0D2}" type="datetimeFigureOut">
              <a:rPr lang="cs-CZ" smtClean="0"/>
              <a:pPr/>
              <a:t>18.4.2016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1F789-29C9-4901-9AC1-FD56A3E10D6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Nadpis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27" name="Zástupný symbol pro obsah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8F5EA-2437-41BC-9DAA-07238859A0D2}" type="datetimeFigureOut">
              <a:rPr lang="cs-CZ" smtClean="0"/>
              <a:pPr/>
              <a:t>18.4.2016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cs-CZ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651F789-29C9-4901-9AC1-FD56A3E10D6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9" name="Zástupný symbol pro datum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8F5EA-2437-41BC-9DAA-07238859A0D2}" type="datetimeFigureOut">
              <a:rPr lang="cs-CZ" smtClean="0"/>
              <a:pPr/>
              <a:t>18.4.2016</a:t>
            </a:fld>
            <a:endParaRPr lang="cs-CZ"/>
          </a:p>
        </p:txBody>
      </p:sp>
      <p:sp>
        <p:nvSpPr>
          <p:cNvPr id="11" name="Zástupný symbol pro zápatí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1F789-29C9-4901-9AC1-FD56A3E10D68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Nadpis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4" name="Zástupný symbol pro obsah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8F5EA-2437-41BC-9DAA-07238859A0D2}" type="datetimeFigureOut">
              <a:rPr lang="cs-CZ" smtClean="0"/>
              <a:pPr/>
              <a:t>18.4.2016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1" name="Zástupný symbol pro číslo snímku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1F789-29C9-4901-9AC1-FD56A3E10D6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Nadpis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25" name="Zástupný symbol pro text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8" name="Zástupný symbol pro obsah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8F5EA-2437-41BC-9DAA-07238859A0D2}" type="datetimeFigureOut">
              <a:rPr lang="cs-CZ" smtClean="0"/>
              <a:pPr/>
              <a:t>18.4.2016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7651F789-29C9-4901-9AC1-FD56A3E10D68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Nadpis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2" name="Zástupný symbol pro datum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8F5EA-2437-41BC-9DAA-07238859A0D2}" type="datetimeFigureOut">
              <a:rPr lang="cs-CZ" smtClean="0"/>
              <a:pPr/>
              <a:t>18.4.2016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1F789-29C9-4901-9AC1-FD56A3E10D6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8F5EA-2437-41BC-9DAA-07238859A0D2}" type="datetimeFigureOut">
              <a:rPr lang="cs-CZ" smtClean="0"/>
              <a:pPr/>
              <a:t>18.4.2016</a:t>
            </a:fld>
            <a:endParaRPr lang="cs-CZ"/>
          </a:p>
        </p:txBody>
      </p:sp>
      <p:sp>
        <p:nvSpPr>
          <p:cNvPr id="24" name="Zástupný symbol pro zápatí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1F789-29C9-4901-9AC1-FD56A3E10D6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Nadpis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26" name="Zástupný symbol pro text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4" name="Zástupný symbol pro obsah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8F5EA-2437-41BC-9DAA-07238859A0D2}" type="datetimeFigureOut">
              <a:rPr lang="cs-CZ" smtClean="0"/>
              <a:pPr/>
              <a:t>18.4.2016</a:t>
            </a:fld>
            <a:endParaRPr lang="cs-CZ"/>
          </a:p>
        </p:txBody>
      </p:sp>
      <p:sp>
        <p:nvSpPr>
          <p:cNvPr id="29" name="Zástupný symbol pro zápatí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1F789-29C9-4901-9AC1-FD56A3E10D6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rázek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8F5EA-2437-41BC-9DAA-07238859A0D2}" type="datetimeFigureOut">
              <a:rPr lang="cs-CZ" smtClean="0"/>
              <a:pPr/>
              <a:t>18.4.2016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1" name="Zástupný symbol pro číslo snímku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1F789-29C9-4901-9AC1-FD56A3E10D68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7" name="Nadpis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26" name="Zástupný symbol pro text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Zástupný symbol pro text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datum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9768F5EA-2437-41BC-9DAA-07238859A0D2}" type="datetimeFigureOut">
              <a:rPr lang="cs-CZ" smtClean="0"/>
              <a:pPr/>
              <a:t>18.4.2016</a:t>
            </a:fld>
            <a:endParaRPr lang="cs-CZ"/>
          </a:p>
        </p:txBody>
      </p:sp>
      <p:sp>
        <p:nvSpPr>
          <p:cNvPr id="28" name="Zástupný symbol pro zápatí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7651F789-29C9-4901-9AC1-FD56A3E10D68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nadpis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Přímá spojnice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Latin and </a:t>
            </a:r>
            <a:r>
              <a:rPr lang="cs-CZ" dirty="0" err="1" smtClean="0"/>
              <a:t>Greek</a:t>
            </a:r>
            <a:r>
              <a:rPr lang="cs-CZ" dirty="0" smtClean="0"/>
              <a:t> </a:t>
            </a:r>
            <a:r>
              <a:rPr lang="en-US" dirty="0" smtClean="0"/>
              <a:t>Compound </a:t>
            </a:r>
            <a:r>
              <a:rPr lang="en-US" dirty="0"/>
              <a:t>words</a:t>
            </a:r>
            <a:br>
              <a:rPr lang="en-US" dirty="0"/>
            </a:b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Zástupný symbol pro obsah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04361363"/>
              </p:ext>
            </p:extLst>
          </p:nvPr>
        </p:nvGraphicFramePr>
        <p:xfrm>
          <a:off x="-1" y="0"/>
          <a:ext cx="9144000" cy="685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  <a:gridCol w="3048000"/>
              </a:tblGrid>
              <a:tr h="608888">
                <a:tc>
                  <a:txBody>
                    <a:bodyPr/>
                    <a:lstStyle/>
                    <a:p>
                      <a:pPr algn="ctr"/>
                      <a:r>
                        <a:rPr lang="cs-CZ" sz="1600" dirty="0" smtClean="0"/>
                        <a:t>Latin </a:t>
                      </a:r>
                      <a:r>
                        <a:rPr lang="cs-CZ" sz="1600" dirty="0" err="1" smtClean="0"/>
                        <a:t>origin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 err="1" smtClean="0"/>
                        <a:t>Greek</a:t>
                      </a:r>
                      <a:r>
                        <a:rPr lang="cs-CZ" sz="1600" dirty="0" smtClean="0"/>
                        <a:t> </a:t>
                      </a:r>
                      <a:r>
                        <a:rPr lang="cs-CZ" sz="1600" dirty="0" err="1" smtClean="0"/>
                        <a:t>origin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 err="1" smtClean="0"/>
                        <a:t>Hybrids</a:t>
                      </a:r>
                      <a:r>
                        <a:rPr lang="cs-CZ" sz="1600" dirty="0" smtClean="0"/>
                        <a:t> (</a:t>
                      </a:r>
                      <a:r>
                        <a:rPr lang="cs-CZ" sz="1600" dirty="0" err="1" smtClean="0"/>
                        <a:t>both</a:t>
                      </a:r>
                      <a:r>
                        <a:rPr lang="cs-CZ" sz="1600" dirty="0" smtClean="0"/>
                        <a:t> </a:t>
                      </a:r>
                      <a:r>
                        <a:rPr lang="cs-CZ" sz="1600" dirty="0" err="1" smtClean="0"/>
                        <a:t>compound</a:t>
                      </a:r>
                      <a:r>
                        <a:rPr lang="cs-CZ" sz="1600" dirty="0" smtClean="0"/>
                        <a:t> </a:t>
                      </a:r>
                      <a:r>
                        <a:rPr lang="cs-CZ" sz="1600" dirty="0" err="1" smtClean="0"/>
                        <a:t>and</a:t>
                      </a:r>
                      <a:r>
                        <a:rPr lang="cs-CZ" sz="1600" dirty="0" smtClean="0"/>
                        <a:t> </a:t>
                      </a:r>
                      <a:r>
                        <a:rPr lang="cs-CZ" sz="1600" dirty="0" err="1" smtClean="0"/>
                        <a:t>derived</a:t>
                      </a:r>
                      <a:r>
                        <a:rPr lang="cs-CZ" sz="1600" dirty="0" smtClean="0"/>
                        <a:t> </a:t>
                      </a:r>
                      <a:r>
                        <a:rPr lang="cs-CZ" sz="1600" dirty="0" err="1" smtClean="0"/>
                        <a:t>terms</a:t>
                      </a:r>
                      <a:r>
                        <a:rPr lang="cs-CZ" sz="1600" dirty="0" smtClean="0"/>
                        <a:t>)</a:t>
                      </a:r>
                      <a:endParaRPr lang="cs-CZ" sz="1600" dirty="0"/>
                    </a:p>
                  </a:txBody>
                  <a:tcPr/>
                </a:tc>
              </a:tr>
              <a:tr h="6249112">
                <a:tc>
                  <a:txBody>
                    <a:bodyPr/>
                    <a:lstStyle/>
                    <a:p>
                      <a:pPr algn="l">
                        <a:buFont typeface="Wingdings" pitchFamily="2" charset="2"/>
                        <a:buNone/>
                      </a:pPr>
                      <a:r>
                        <a:rPr lang="cs-CZ" sz="1600" dirty="0" smtClean="0"/>
                        <a:t>⇨ </a:t>
                      </a:r>
                      <a:r>
                        <a:rPr lang="cs-CZ" sz="1600" dirty="0" err="1" smtClean="0"/>
                        <a:t>usually</a:t>
                      </a:r>
                      <a:r>
                        <a:rPr lang="cs-CZ" sz="1600" dirty="0" smtClean="0"/>
                        <a:t> 2-</a:t>
                      </a:r>
                      <a:r>
                        <a:rPr lang="cs-CZ" sz="1600" dirty="0" err="1" smtClean="0"/>
                        <a:t>root</a:t>
                      </a:r>
                      <a:r>
                        <a:rPr lang="cs-CZ" sz="1600" dirty="0" smtClean="0"/>
                        <a:t> </a:t>
                      </a:r>
                      <a:r>
                        <a:rPr lang="cs-CZ" sz="1600" dirty="0" err="1" smtClean="0"/>
                        <a:t>expressions</a:t>
                      </a:r>
                      <a:endParaRPr lang="cs-CZ" sz="1600" dirty="0" smtClean="0"/>
                    </a:p>
                    <a:p>
                      <a:pPr algn="l">
                        <a:buFont typeface="Wingdings" pitchFamily="2" charset="2"/>
                        <a:buNone/>
                      </a:pPr>
                      <a:endParaRPr lang="cs-CZ" sz="1600" dirty="0" smtClean="0"/>
                    </a:p>
                    <a:p>
                      <a:pPr algn="l">
                        <a:buFont typeface="Wingdings" pitchFamily="2" charset="2"/>
                        <a:buNone/>
                      </a:pPr>
                      <a:r>
                        <a:rPr lang="cs-CZ" sz="1600" baseline="0" dirty="0" smtClean="0"/>
                        <a:t>⇨ </a:t>
                      </a:r>
                      <a:r>
                        <a:rPr lang="cs-CZ" sz="1600" baseline="0" dirty="0" err="1" smtClean="0"/>
                        <a:t>connecting</a:t>
                      </a:r>
                      <a:r>
                        <a:rPr lang="cs-CZ" sz="1600" baseline="0" dirty="0" smtClean="0"/>
                        <a:t> </a:t>
                      </a:r>
                      <a:r>
                        <a:rPr lang="cs-CZ" sz="1600" baseline="0" dirty="0" err="1" smtClean="0"/>
                        <a:t>vowels</a:t>
                      </a:r>
                      <a:r>
                        <a:rPr lang="cs-CZ" sz="1600" baseline="0" dirty="0" smtClean="0"/>
                        <a:t>: </a:t>
                      </a:r>
                      <a:r>
                        <a:rPr lang="cs-CZ" sz="1600" b="0" baseline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</a:rPr>
                        <a:t>o/i/</a:t>
                      </a:r>
                      <a:r>
                        <a:rPr kumimoji="0" lang="en-US" sz="1600" b="0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Ø</a:t>
                      </a:r>
                      <a:endParaRPr kumimoji="0" lang="cs-CZ" sz="1600" b="0" kern="1200" dirty="0" smtClean="0">
                        <a:solidFill>
                          <a:schemeClr val="accent1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l">
                        <a:buFont typeface="Wingdings" pitchFamily="2" charset="2"/>
                        <a:buNone/>
                      </a:pPr>
                      <a:endParaRPr lang="cs-CZ" sz="1600" baseline="0" dirty="0" smtClean="0">
                        <a:solidFill>
                          <a:srgbClr val="0070C0"/>
                        </a:solidFill>
                        <a:latin typeface="+mn-lt"/>
                      </a:endParaRPr>
                    </a:p>
                    <a:p>
                      <a:pPr algn="l">
                        <a:buFont typeface="Wingdings" pitchFamily="2" charset="2"/>
                        <a:buNone/>
                      </a:pPr>
                      <a:r>
                        <a:rPr lang="cs-CZ" sz="1600" baseline="0" dirty="0" smtClean="0">
                          <a:solidFill>
                            <a:schemeClr val="tx1"/>
                          </a:solidFill>
                        </a:rPr>
                        <a:t>⇨ a </a:t>
                      </a:r>
                      <a:r>
                        <a:rPr lang="cs-CZ" sz="1600" baseline="0" dirty="0" err="1" smtClean="0">
                          <a:solidFill>
                            <a:schemeClr val="tx1"/>
                          </a:solidFill>
                        </a:rPr>
                        <a:t>noun</a:t>
                      </a:r>
                      <a:r>
                        <a:rPr lang="cs-CZ" sz="1600" baseline="0" dirty="0" smtClean="0">
                          <a:solidFill>
                            <a:schemeClr val="tx1"/>
                          </a:solidFill>
                        </a:rPr>
                        <a:t>/</a:t>
                      </a:r>
                      <a:r>
                        <a:rPr lang="cs-CZ" sz="1600" baseline="0" dirty="0" err="1" smtClean="0">
                          <a:solidFill>
                            <a:schemeClr val="tx1"/>
                          </a:solidFill>
                        </a:rPr>
                        <a:t>adjective</a:t>
                      </a:r>
                      <a:r>
                        <a:rPr lang="cs-CZ" sz="1600" baseline="0" dirty="0" smtClean="0">
                          <a:solidFill>
                            <a:schemeClr val="tx1"/>
                          </a:solidFill>
                        </a:rPr>
                        <a:t>/</a:t>
                      </a:r>
                    </a:p>
                    <a:p>
                      <a:pPr algn="l">
                        <a:buFont typeface="Wingdings" pitchFamily="2" charset="2"/>
                        <a:buNone/>
                      </a:pPr>
                      <a:r>
                        <a:rPr lang="cs-CZ" sz="1600" baseline="0" dirty="0" err="1" smtClean="0">
                          <a:solidFill>
                            <a:schemeClr val="tx1"/>
                          </a:solidFill>
                        </a:rPr>
                        <a:t>numeral</a:t>
                      </a:r>
                      <a:r>
                        <a:rPr lang="cs-CZ" sz="1600" baseline="0" dirty="0" smtClean="0">
                          <a:solidFill>
                            <a:schemeClr val="tx1"/>
                          </a:solidFill>
                        </a:rPr>
                        <a:t> on </a:t>
                      </a:r>
                      <a:r>
                        <a:rPr lang="cs-CZ" sz="1600" baseline="0" dirty="0" err="1" smtClean="0">
                          <a:solidFill>
                            <a:schemeClr val="tx1"/>
                          </a:solidFill>
                        </a:rPr>
                        <a:t>the</a:t>
                      </a:r>
                      <a:r>
                        <a:rPr lang="cs-CZ" sz="16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cs-CZ" sz="1600" baseline="0" dirty="0" err="1" smtClean="0">
                          <a:solidFill>
                            <a:schemeClr val="tx1"/>
                          </a:solidFill>
                        </a:rPr>
                        <a:t>first</a:t>
                      </a:r>
                      <a:r>
                        <a:rPr lang="cs-CZ" sz="16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cs-CZ" sz="1600" baseline="0" dirty="0" err="1" smtClean="0">
                          <a:solidFill>
                            <a:schemeClr val="tx1"/>
                          </a:solidFill>
                        </a:rPr>
                        <a:t>place</a:t>
                      </a:r>
                      <a:endParaRPr lang="cs-CZ" sz="160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l"/>
                      <a:endParaRPr lang="cs-CZ" sz="1600" dirty="0" smtClean="0"/>
                    </a:p>
                    <a:p>
                      <a:pPr algn="l"/>
                      <a:r>
                        <a:rPr lang="cs-CZ" sz="1600" dirty="0" err="1" smtClean="0"/>
                        <a:t>examples</a:t>
                      </a:r>
                      <a:r>
                        <a:rPr lang="cs-CZ" sz="1600" dirty="0" smtClean="0"/>
                        <a:t>:</a:t>
                      </a:r>
                    </a:p>
                    <a:p>
                      <a:pPr algn="l"/>
                      <a:r>
                        <a:rPr lang="cs-CZ" sz="1600" dirty="0" err="1" smtClean="0"/>
                        <a:t>nas</a:t>
                      </a:r>
                      <a:r>
                        <a:rPr lang="cs-CZ" sz="1600" dirty="0" smtClean="0"/>
                        <a:t>-</a:t>
                      </a:r>
                      <a:r>
                        <a:rPr lang="cs-CZ" sz="16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o</a:t>
                      </a:r>
                      <a:r>
                        <a:rPr lang="cs-CZ" sz="1600" dirty="0" smtClean="0"/>
                        <a:t>-</a:t>
                      </a:r>
                      <a:r>
                        <a:rPr lang="cs-CZ" sz="1600" dirty="0" err="1" smtClean="0"/>
                        <a:t>lacrim</a:t>
                      </a:r>
                      <a:r>
                        <a:rPr lang="cs-CZ" sz="1600" dirty="0" smtClean="0"/>
                        <a:t>-</a:t>
                      </a:r>
                      <a:r>
                        <a:rPr lang="cs-CZ" sz="1600" dirty="0" err="1" smtClean="0"/>
                        <a:t>alis</a:t>
                      </a:r>
                      <a:endParaRPr lang="cs-CZ" sz="1600" dirty="0" smtClean="0"/>
                    </a:p>
                    <a:p>
                      <a:pPr algn="l"/>
                      <a:r>
                        <a:rPr lang="cs-CZ" sz="1600" dirty="0" err="1" smtClean="0"/>
                        <a:t>secund</a:t>
                      </a:r>
                      <a:r>
                        <a:rPr lang="cs-CZ" sz="1600" dirty="0" smtClean="0"/>
                        <a:t>-</a:t>
                      </a:r>
                      <a:r>
                        <a:rPr lang="cs-CZ" sz="16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i</a:t>
                      </a:r>
                      <a:r>
                        <a:rPr lang="cs-CZ" sz="1600" dirty="0" smtClean="0"/>
                        <a:t>-</a:t>
                      </a:r>
                      <a:r>
                        <a:rPr lang="cs-CZ" sz="1600" dirty="0" err="1" smtClean="0"/>
                        <a:t>grav</a:t>
                      </a:r>
                      <a:r>
                        <a:rPr lang="cs-CZ" sz="1600" dirty="0" smtClean="0"/>
                        <a:t>-</a:t>
                      </a:r>
                      <a:r>
                        <a:rPr lang="cs-CZ" sz="1600" dirty="0" err="1" smtClean="0"/>
                        <a:t>ida</a:t>
                      </a:r>
                      <a:endParaRPr lang="cs-CZ" sz="1600" dirty="0" smtClean="0"/>
                    </a:p>
                    <a:p>
                      <a:pPr algn="l"/>
                      <a:r>
                        <a:rPr lang="cs-CZ" sz="1600" dirty="0" err="1" smtClean="0"/>
                        <a:t>un</a:t>
                      </a:r>
                      <a:r>
                        <a:rPr lang="cs-CZ" sz="1600" dirty="0" err="1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i</a:t>
                      </a:r>
                      <a:r>
                        <a:rPr lang="cs-CZ" sz="1600" dirty="0" smtClean="0"/>
                        <a:t>-</a:t>
                      </a:r>
                      <a:r>
                        <a:rPr lang="cs-CZ" sz="1600" dirty="0" err="1" smtClean="0"/>
                        <a:t>later</a:t>
                      </a:r>
                      <a:r>
                        <a:rPr lang="cs-CZ" sz="1600" dirty="0" smtClean="0"/>
                        <a:t>-</a:t>
                      </a:r>
                      <a:r>
                        <a:rPr lang="cs-CZ" sz="1600" dirty="0" err="1" smtClean="0"/>
                        <a:t>alis</a:t>
                      </a:r>
                      <a:endParaRPr lang="cs-CZ" sz="1600" dirty="0" smtClean="0"/>
                    </a:p>
                    <a:p>
                      <a:pPr algn="l"/>
                      <a:r>
                        <a:rPr lang="cs-CZ" sz="1600" dirty="0" err="1" smtClean="0"/>
                        <a:t>mult</a:t>
                      </a:r>
                      <a:r>
                        <a:rPr lang="cs-CZ" sz="1600" dirty="0" smtClean="0"/>
                        <a:t>-</a:t>
                      </a:r>
                      <a:r>
                        <a:rPr lang="cs-CZ" sz="1600" dirty="0" err="1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a</a:t>
                      </a:r>
                      <a:r>
                        <a:rPr lang="cs-CZ" sz="1600" dirty="0" err="1" smtClean="0"/>
                        <a:t>ngulus</a:t>
                      </a:r>
                      <a:endParaRPr lang="cs-CZ" sz="1600" dirty="0" smtClean="0"/>
                    </a:p>
                    <a:p>
                      <a:pPr algn="l">
                        <a:buFont typeface="Wingdings" pitchFamily="2" charset="2"/>
                        <a:buNone/>
                      </a:pPr>
                      <a:endParaRPr lang="cs-CZ" sz="1600" baseline="0" dirty="0" smtClean="0">
                        <a:solidFill>
                          <a:srgbClr val="0070C0"/>
                        </a:solidFill>
                      </a:endParaRPr>
                    </a:p>
                    <a:p>
                      <a:pPr algn="l"/>
                      <a:r>
                        <a:rPr lang="cs-CZ" sz="16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cerebr</a:t>
                      </a:r>
                      <a:r>
                        <a:rPr lang="cs-CZ" sz="1600" dirty="0" smtClean="0">
                          <a:solidFill>
                            <a:schemeClr val="tx1"/>
                          </a:solidFill>
                        </a:rPr>
                        <a:t>-o-spin-</a:t>
                      </a:r>
                      <a:r>
                        <a:rPr lang="cs-CZ" sz="1600" dirty="0" err="1" smtClean="0">
                          <a:solidFill>
                            <a:schemeClr val="tx1"/>
                          </a:solidFill>
                        </a:rPr>
                        <a:t>alis</a:t>
                      </a:r>
                      <a:r>
                        <a:rPr lang="cs-CZ" sz="16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 (</a:t>
                      </a:r>
                      <a:r>
                        <a:rPr lang="cs-CZ" sz="1600" dirty="0" err="1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noun</a:t>
                      </a:r>
                      <a:r>
                        <a:rPr lang="cs-CZ" sz="16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)</a:t>
                      </a:r>
                    </a:p>
                    <a:p>
                      <a:pPr algn="l"/>
                      <a:r>
                        <a:rPr lang="cs-CZ" sz="1600" dirty="0" err="1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mult</a:t>
                      </a:r>
                      <a:r>
                        <a:rPr lang="cs-CZ" sz="1600" dirty="0" smtClean="0">
                          <a:solidFill>
                            <a:schemeClr val="tx1"/>
                          </a:solidFill>
                        </a:rPr>
                        <a:t>-i-</a:t>
                      </a:r>
                      <a:r>
                        <a:rPr lang="cs-CZ" sz="1600" dirty="0" err="1" smtClean="0">
                          <a:solidFill>
                            <a:schemeClr val="tx1"/>
                          </a:solidFill>
                        </a:rPr>
                        <a:t>cellul</a:t>
                      </a:r>
                      <a:r>
                        <a:rPr lang="cs-CZ" sz="1600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r>
                        <a:rPr lang="cs-CZ" sz="1600" dirty="0" err="1" smtClean="0">
                          <a:solidFill>
                            <a:schemeClr val="tx1"/>
                          </a:solidFill>
                        </a:rPr>
                        <a:t>aris</a:t>
                      </a:r>
                      <a:r>
                        <a:rPr lang="cs-CZ" sz="16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cs-CZ" sz="16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(</a:t>
                      </a:r>
                      <a:r>
                        <a:rPr lang="cs-CZ" sz="1600" dirty="0" err="1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adj</a:t>
                      </a:r>
                      <a:r>
                        <a:rPr lang="cs-CZ" sz="16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.)</a:t>
                      </a:r>
                    </a:p>
                    <a:p>
                      <a:pPr algn="l"/>
                      <a:r>
                        <a:rPr lang="cs-CZ" sz="16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prim</a:t>
                      </a:r>
                      <a:r>
                        <a:rPr lang="cs-CZ" sz="1600" dirty="0" smtClean="0"/>
                        <a:t>-i-para </a:t>
                      </a:r>
                      <a:r>
                        <a:rPr lang="cs-CZ" sz="16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(</a:t>
                      </a:r>
                      <a:r>
                        <a:rPr lang="cs-CZ" sz="1600" dirty="0" err="1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numeral</a:t>
                      </a:r>
                      <a:r>
                        <a:rPr lang="cs-CZ" sz="16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)</a:t>
                      </a:r>
                    </a:p>
                    <a:p>
                      <a:pPr algn="l"/>
                      <a:endParaRPr lang="cs-CZ" sz="1600" dirty="0" smtClean="0"/>
                    </a:p>
                    <a:p>
                      <a:pPr algn="l">
                        <a:buFont typeface="Wingdings" pitchFamily="2" charset="2"/>
                        <a:buNone/>
                      </a:pPr>
                      <a:endParaRPr lang="cs-CZ" sz="1600" dirty="0" smtClean="0">
                        <a:solidFill>
                          <a:srgbClr val="0070C0"/>
                        </a:solidFill>
                      </a:endParaRPr>
                    </a:p>
                    <a:p>
                      <a:pPr algn="l"/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600" dirty="0" smtClean="0"/>
                        <a:t>⇨</a:t>
                      </a:r>
                      <a:r>
                        <a:rPr lang="cs-CZ" sz="1600" dirty="0" err="1" smtClean="0"/>
                        <a:t>multi</a:t>
                      </a:r>
                      <a:r>
                        <a:rPr lang="cs-CZ" sz="1600" dirty="0" smtClean="0"/>
                        <a:t>-</a:t>
                      </a:r>
                      <a:r>
                        <a:rPr lang="cs-CZ" sz="1600" dirty="0" err="1" smtClean="0"/>
                        <a:t>root</a:t>
                      </a:r>
                      <a:r>
                        <a:rPr lang="cs-CZ" sz="1600" dirty="0" smtClean="0"/>
                        <a:t> </a:t>
                      </a:r>
                      <a:r>
                        <a:rPr lang="cs-CZ" sz="1600" dirty="0" err="1" smtClean="0"/>
                        <a:t>expressions</a:t>
                      </a:r>
                      <a:endParaRPr lang="cs-CZ" sz="1600" dirty="0" smtClean="0"/>
                    </a:p>
                    <a:p>
                      <a:pPr algn="l"/>
                      <a:endParaRPr lang="cs-CZ" sz="160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aseline="0" dirty="0" smtClean="0"/>
                        <a:t>⇨ </a:t>
                      </a:r>
                      <a:r>
                        <a:rPr lang="cs-CZ" sz="1600" baseline="0" dirty="0" err="1" smtClean="0"/>
                        <a:t>connecting</a:t>
                      </a:r>
                      <a:r>
                        <a:rPr lang="cs-CZ" sz="1600" baseline="0" dirty="0" smtClean="0"/>
                        <a:t> </a:t>
                      </a:r>
                      <a:r>
                        <a:rPr lang="cs-CZ" sz="1600" baseline="0" dirty="0" err="1" smtClean="0"/>
                        <a:t>vowels</a:t>
                      </a:r>
                      <a:r>
                        <a:rPr lang="cs-CZ" sz="1600" baseline="0" dirty="0" smtClean="0"/>
                        <a:t>: </a:t>
                      </a:r>
                      <a:r>
                        <a:rPr lang="cs-CZ" sz="1600" b="0" baseline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</a:rPr>
                        <a:t>o/</a:t>
                      </a:r>
                      <a:r>
                        <a:rPr kumimoji="0" lang="en-US" sz="1600" b="0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Ø</a:t>
                      </a:r>
                      <a:endParaRPr lang="cs-CZ" sz="1600" baseline="0" dirty="0" smtClean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  <a:p>
                      <a:pPr algn="l">
                        <a:buFont typeface="Wingdings" pitchFamily="2" charset="2"/>
                        <a:buNone/>
                      </a:pPr>
                      <a:endParaRPr lang="cs-CZ" sz="160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l">
                        <a:buFont typeface="Wingdings" pitchFamily="2" charset="2"/>
                        <a:buNone/>
                      </a:pPr>
                      <a:r>
                        <a:rPr lang="cs-CZ" sz="1600" baseline="0" dirty="0" smtClean="0">
                          <a:solidFill>
                            <a:schemeClr val="tx1"/>
                          </a:solidFill>
                        </a:rPr>
                        <a:t>⇨ a </a:t>
                      </a:r>
                      <a:r>
                        <a:rPr lang="cs-CZ" sz="1600" baseline="0" dirty="0" err="1" smtClean="0">
                          <a:solidFill>
                            <a:schemeClr val="tx1"/>
                          </a:solidFill>
                        </a:rPr>
                        <a:t>noun</a:t>
                      </a:r>
                      <a:r>
                        <a:rPr lang="cs-CZ" sz="1600" baseline="0" dirty="0" smtClean="0">
                          <a:solidFill>
                            <a:schemeClr val="tx1"/>
                          </a:solidFill>
                        </a:rPr>
                        <a:t>/</a:t>
                      </a:r>
                      <a:r>
                        <a:rPr lang="cs-CZ" sz="1600" baseline="0" dirty="0" err="1" smtClean="0">
                          <a:solidFill>
                            <a:schemeClr val="tx1"/>
                          </a:solidFill>
                        </a:rPr>
                        <a:t>adjective</a:t>
                      </a:r>
                      <a:r>
                        <a:rPr lang="cs-CZ" sz="1600" baseline="0" dirty="0" smtClean="0">
                          <a:solidFill>
                            <a:schemeClr val="tx1"/>
                          </a:solidFill>
                        </a:rPr>
                        <a:t>/</a:t>
                      </a:r>
                    </a:p>
                    <a:p>
                      <a:pPr algn="l">
                        <a:buFont typeface="Wingdings" pitchFamily="2" charset="2"/>
                        <a:buNone/>
                      </a:pPr>
                      <a:r>
                        <a:rPr lang="cs-CZ" sz="1600" baseline="0" dirty="0" err="1" smtClean="0">
                          <a:solidFill>
                            <a:schemeClr val="tx1"/>
                          </a:solidFill>
                        </a:rPr>
                        <a:t>numeral</a:t>
                      </a:r>
                      <a:r>
                        <a:rPr lang="cs-CZ" sz="1600" baseline="0" dirty="0" smtClean="0">
                          <a:solidFill>
                            <a:schemeClr val="tx1"/>
                          </a:solidFill>
                        </a:rPr>
                        <a:t> on </a:t>
                      </a:r>
                      <a:r>
                        <a:rPr lang="cs-CZ" sz="1600" baseline="0" dirty="0" err="1" smtClean="0">
                          <a:solidFill>
                            <a:schemeClr val="tx1"/>
                          </a:solidFill>
                        </a:rPr>
                        <a:t>the</a:t>
                      </a:r>
                      <a:r>
                        <a:rPr lang="cs-CZ" sz="16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cs-CZ" sz="1600" baseline="0" dirty="0" err="1" smtClean="0">
                          <a:solidFill>
                            <a:schemeClr val="tx1"/>
                          </a:solidFill>
                        </a:rPr>
                        <a:t>first</a:t>
                      </a:r>
                      <a:r>
                        <a:rPr lang="cs-CZ" sz="16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cs-CZ" sz="1600" baseline="0" dirty="0" err="1" smtClean="0">
                          <a:solidFill>
                            <a:schemeClr val="tx1"/>
                          </a:solidFill>
                        </a:rPr>
                        <a:t>place</a:t>
                      </a:r>
                      <a:endParaRPr lang="cs-CZ" sz="160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160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dirty="0" err="1" smtClean="0"/>
                        <a:t>examples</a:t>
                      </a:r>
                      <a:r>
                        <a:rPr lang="cs-CZ" sz="1600" dirty="0" smtClean="0"/>
                        <a:t>: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dirty="0" err="1" smtClean="0"/>
                        <a:t>thromb</a:t>
                      </a:r>
                      <a:r>
                        <a:rPr lang="cs-CZ" sz="1600" dirty="0" smtClean="0"/>
                        <a:t>-o-</a:t>
                      </a:r>
                      <a:r>
                        <a:rPr lang="cs-CZ" sz="1600" dirty="0" err="1" smtClean="0"/>
                        <a:t>cyt</a:t>
                      </a:r>
                      <a:r>
                        <a:rPr lang="cs-CZ" sz="1600" dirty="0" smtClean="0"/>
                        <a:t>-o-</a:t>
                      </a:r>
                      <a:r>
                        <a:rPr lang="cs-CZ" sz="1600" dirty="0" err="1" smtClean="0"/>
                        <a:t>penia</a:t>
                      </a:r>
                      <a:endParaRPr lang="cs-CZ" sz="160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dirty="0" smtClean="0"/>
                        <a:t>(3</a:t>
                      </a:r>
                      <a:r>
                        <a:rPr lang="cs-CZ" sz="1600" baseline="0" dirty="0" smtClean="0"/>
                        <a:t> </a:t>
                      </a:r>
                      <a:r>
                        <a:rPr lang="cs-CZ" sz="1600" baseline="0" dirty="0" err="1" smtClean="0"/>
                        <a:t>roots</a:t>
                      </a:r>
                      <a:r>
                        <a:rPr lang="cs-CZ" sz="1600" baseline="0" dirty="0" smtClean="0"/>
                        <a:t>)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aseline="0" dirty="0" smtClean="0"/>
                        <a:t>pan-</a:t>
                      </a:r>
                      <a:r>
                        <a:rPr lang="cs-CZ" sz="1600" baseline="0" dirty="0" err="1" smtClean="0"/>
                        <a:t>hyster</a:t>
                      </a:r>
                      <a:r>
                        <a:rPr lang="cs-CZ" sz="1600" baseline="0" dirty="0" smtClean="0"/>
                        <a:t>-o-</a:t>
                      </a:r>
                      <a:r>
                        <a:rPr lang="cs-CZ" sz="1600" baseline="0" dirty="0" err="1" smtClean="0"/>
                        <a:t>salping</a:t>
                      </a:r>
                      <a:r>
                        <a:rPr lang="cs-CZ" sz="1600" baseline="0" dirty="0" smtClean="0"/>
                        <a:t>-o-</a:t>
                      </a:r>
                      <a:r>
                        <a:rPr lang="cs-CZ" sz="1600" baseline="0" dirty="0" err="1" smtClean="0"/>
                        <a:t>oophor</a:t>
                      </a:r>
                      <a:r>
                        <a:rPr lang="cs-CZ" sz="1600" baseline="0" dirty="0" smtClean="0"/>
                        <a:t>-</a:t>
                      </a:r>
                      <a:r>
                        <a:rPr lang="cs-CZ" sz="1600" baseline="0" dirty="0" err="1" smtClean="0"/>
                        <a:t>ec</a:t>
                      </a:r>
                      <a:r>
                        <a:rPr lang="cs-CZ" sz="1600" baseline="0" dirty="0" smtClean="0"/>
                        <a:t>-tom-</a:t>
                      </a:r>
                      <a:r>
                        <a:rPr lang="cs-CZ" sz="1600" baseline="0" dirty="0" err="1" smtClean="0"/>
                        <a:t>ia</a:t>
                      </a:r>
                      <a:r>
                        <a:rPr lang="cs-CZ" sz="1600" baseline="0" dirty="0" smtClean="0"/>
                        <a:t> (5 </a:t>
                      </a:r>
                      <a:r>
                        <a:rPr lang="cs-CZ" sz="1600" baseline="0" dirty="0" err="1" smtClean="0"/>
                        <a:t>roots</a:t>
                      </a:r>
                      <a:r>
                        <a:rPr lang="cs-CZ" sz="1600" baseline="0" dirty="0" smtClean="0"/>
                        <a:t>)</a:t>
                      </a:r>
                      <a:endParaRPr lang="cs-CZ" sz="160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160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dirty="0" err="1" smtClean="0"/>
                        <a:t>haemat</a:t>
                      </a:r>
                      <a:r>
                        <a:rPr lang="cs-CZ" sz="1600" dirty="0" smtClean="0"/>
                        <a:t>-</a:t>
                      </a:r>
                      <a:r>
                        <a:rPr lang="cs-CZ" sz="16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o</a:t>
                      </a:r>
                      <a:r>
                        <a:rPr lang="cs-CZ" sz="1600" dirty="0" smtClean="0"/>
                        <a:t>-log-</a:t>
                      </a:r>
                      <a:r>
                        <a:rPr lang="cs-CZ" sz="1600" dirty="0" err="1" smtClean="0"/>
                        <a:t>ia</a:t>
                      </a:r>
                      <a:endParaRPr lang="cs-CZ" sz="160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dirty="0" err="1" smtClean="0"/>
                        <a:t>haemat</a:t>
                      </a:r>
                      <a:r>
                        <a:rPr lang="cs-CZ" sz="1600" dirty="0" smtClean="0"/>
                        <a:t>-</a:t>
                      </a:r>
                      <a:r>
                        <a:rPr lang="cs-CZ" sz="1600" dirty="0" err="1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u</a:t>
                      </a:r>
                      <a:r>
                        <a:rPr lang="cs-CZ" sz="1600" dirty="0" err="1" smtClean="0"/>
                        <a:t>r</a:t>
                      </a:r>
                      <a:r>
                        <a:rPr lang="cs-CZ" sz="1600" dirty="0" smtClean="0"/>
                        <a:t>-</a:t>
                      </a:r>
                      <a:r>
                        <a:rPr lang="cs-CZ" sz="1600" dirty="0" err="1" smtClean="0"/>
                        <a:t>ia</a:t>
                      </a:r>
                      <a:endParaRPr lang="cs-CZ" sz="160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dirty="0" smtClean="0"/>
                        <a:t>tr</a:t>
                      </a:r>
                      <a:r>
                        <a:rPr lang="cs-CZ" sz="16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i</a:t>
                      </a:r>
                      <a:r>
                        <a:rPr lang="cs-CZ" sz="1600" dirty="0" smtClean="0"/>
                        <a:t>-</a:t>
                      </a:r>
                      <a:r>
                        <a:rPr lang="cs-CZ" sz="1600" dirty="0" err="1" smtClean="0"/>
                        <a:t>pleg</a:t>
                      </a:r>
                      <a:r>
                        <a:rPr lang="cs-CZ" sz="1600" dirty="0" smtClean="0"/>
                        <a:t>-</a:t>
                      </a:r>
                      <a:r>
                        <a:rPr lang="cs-CZ" sz="1600" dirty="0" err="1" smtClean="0"/>
                        <a:t>ia</a:t>
                      </a:r>
                      <a:endParaRPr lang="cs-CZ" sz="160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160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dirty="0" err="1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py</a:t>
                      </a:r>
                      <a:r>
                        <a:rPr lang="cs-CZ" sz="1600" dirty="0" smtClean="0"/>
                        <a:t>-</a:t>
                      </a:r>
                      <a:r>
                        <a:rPr lang="cs-CZ" sz="1600" dirty="0" err="1" smtClean="0"/>
                        <a:t>ur</a:t>
                      </a:r>
                      <a:r>
                        <a:rPr lang="cs-CZ" sz="1600" dirty="0" smtClean="0"/>
                        <a:t>-</a:t>
                      </a:r>
                      <a:r>
                        <a:rPr lang="cs-CZ" sz="1600" dirty="0" err="1" smtClean="0"/>
                        <a:t>ia</a:t>
                      </a:r>
                      <a:r>
                        <a:rPr lang="cs-CZ" sz="1600" dirty="0" smtClean="0"/>
                        <a:t> </a:t>
                      </a:r>
                      <a:r>
                        <a:rPr lang="cs-CZ" sz="16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(</a:t>
                      </a:r>
                      <a:r>
                        <a:rPr lang="cs-CZ" sz="1600" dirty="0" err="1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noun</a:t>
                      </a:r>
                      <a:r>
                        <a:rPr lang="cs-CZ" sz="16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)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dirty="0" err="1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macr</a:t>
                      </a:r>
                      <a:r>
                        <a:rPr lang="cs-CZ" sz="1600" dirty="0" smtClean="0"/>
                        <a:t>-o-</a:t>
                      </a:r>
                      <a:r>
                        <a:rPr lang="cs-CZ" sz="1600" dirty="0" err="1" smtClean="0"/>
                        <a:t>cephal</a:t>
                      </a:r>
                      <a:r>
                        <a:rPr lang="cs-CZ" sz="1600" dirty="0" smtClean="0"/>
                        <a:t>-</a:t>
                      </a:r>
                      <a:r>
                        <a:rPr lang="cs-CZ" sz="1600" dirty="0" err="1" smtClean="0"/>
                        <a:t>ia</a:t>
                      </a:r>
                      <a:r>
                        <a:rPr lang="cs-CZ" sz="1600" dirty="0" smtClean="0"/>
                        <a:t> </a:t>
                      </a:r>
                      <a:r>
                        <a:rPr lang="cs-CZ" sz="16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(</a:t>
                      </a:r>
                      <a:r>
                        <a:rPr lang="cs-CZ" sz="1600" dirty="0" err="1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adj</a:t>
                      </a:r>
                      <a:r>
                        <a:rPr lang="cs-CZ" sz="16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.)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dirty="0" err="1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mon</a:t>
                      </a:r>
                      <a:r>
                        <a:rPr lang="cs-CZ" sz="1600" dirty="0" smtClean="0"/>
                        <a:t>-o-</a:t>
                      </a:r>
                      <a:r>
                        <a:rPr lang="cs-CZ" sz="1600" dirty="0" err="1" smtClean="0"/>
                        <a:t>pleg</a:t>
                      </a:r>
                      <a:r>
                        <a:rPr lang="cs-CZ" sz="1600" dirty="0" smtClean="0"/>
                        <a:t>-</a:t>
                      </a:r>
                      <a:r>
                        <a:rPr lang="cs-CZ" sz="1600" dirty="0" err="1" smtClean="0"/>
                        <a:t>ia</a:t>
                      </a:r>
                      <a:r>
                        <a:rPr lang="cs-CZ" sz="1600" dirty="0" smtClean="0"/>
                        <a:t> </a:t>
                      </a:r>
                      <a:r>
                        <a:rPr lang="cs-CZ" sz="16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(</a:t>
                      </a:r>
                      <a:r>
                        <a:rPr lang="cs-CZ" sz="1600" dirty="0" err="1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numeral</a:t>
                      </a:r>
                      <a:r>
                        <a:rPr lang="cs-CZ" sz="16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)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160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dirty="0" err="1" smtClean="0">
                          <a:solidFill>
                            <a:srgbClr val="00B050"/>
                          </a:solidFill>
                        </a:rPr>
                        <a:t>haemat</a:t>
                      </a:r>
                      <a:r>
                        <a:rPr lang="cs-CZ" sz="1600" dirty="0" err="1" smtClean="0">
                          <a:solidFill>
                            <a:srgbClr val="FF0000"/>
                          </a:solidFill>
                        </a:rPr>
                        <a:t>uria</a:t>
                      </a:r>
                      <a:r>
                        <a:rPr lang="cs-CZ" sz="1600" dirty="0" smtClean="0"/>
                        <a:t> x </a:t>
                      </a:r>
                      <a:r>
                        <a:rPr lang="cs-CZ" sz="1600" dirty="0" err="1" smtClean="0">
                          <a:solidFill>
                            <a:srgbClr val="FF0000"/>
                          </a:solidFill>
                        </a:rPr>
                        <a:t>ur</a:t>
                      </a:r>
                      <a:r>
                        <a:rPr lang="cs-CZ" sz="1600" dirty="0" err="1" smtClean="0">
                          <a:solidFill>
                            <a:srgbClr val="00B050"/>
                          </a:solidFill>
                        </a:rPr>
                        <a:t>aemia</a:t>
                      </a:r>
                      <a:endParaRPr lang="cs-CZ" sz="1600" dirty="0" smtClean="0">
                        <a:solidFill>
                          <a:srgbClr val="00B050"/>
                        </a:solidFill>
                      </a:endParaRPr>
                    </a:p>
                    <a:p>
                      <a:pPr algn="l"/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600" dirty="0" smtClean="0"/>
                        <a:t>⇨</a:t>
                      </a:r>
                      <a:r>
                        <a:rPr lang="cs-CZ" sz="1600" dirty="0" err="1" smtClean="0"/>
                        <a:t>multi</a:t>
                      </a:r>
                      <a:r>
                        <a:rPr lang="cs-CZ" sz="1600" dirty="0" smtClean="0"/>
                        <a:t>-</a:t>
                      </a:r>
                      <a:r>
                        <a:rPr lang="cs-CZ" sz="1600" dirty="0" err="1" smtClean="0"/>
                        <a:t>root</a:t>
                      </a:r>
                      <a:r>
                        <a:rPr lang="cs-CZ" sz="1600" baseline="0" dirty="0" smtClean="0"/>
                        <a:t> </a:t>
                      </a:r>
                      <a:r>
                        <a:rPr lang="cs-CZ" sz="1600" dirty="0" err="1" smtClean="0"/>
                        <a:t>expressions</a:t>
                      </a:r>
                      <a:endParaRPr lang="cs-CZ" sz="1600" dirty="0" smtClean="0"/>
                    </a:p>
                    <a:p>
                      <a:pPr algn="l"/>
                      <a:endParaRPr lang="cs-CZ" sz="1600" dirty="0" smtClean="0"/>
                    </a:p>
                    <a:p>
                      <a:pPr algn="l"/>
                      <a:r>
                        <a:rPr lang="cs-CZ" sz="1600" dirty="0" err="1" smtClean="0"/>
                        <a:t>examples</a:t>
                      </a:r>
                      <a:r>
                        <a:rPr lang="cs-CZ" sz="1600" dirty="0" smtClean="0"/>
                        <a:t>:</a:t>
                      </a:r>
                    </a:p>
                    <a:p>
                      <a:pPr algn="l"/>
                      <a:r>
                        <a:rPr lang="cs-CZ" sz="1600" dirty="0" err="1" smtClean="0"/>
                        <a:t>ap</a:t>
                      </a:r>
                      <a:r>
                        <a:rPr lang="cs-CZ" sz="1600" dirty="0" smtClean="0"/>
                        <a:t>-</a:t>
                      </a:r>
                      <a:r>
                        <a:rPr lang="cs-CZ" sz="1600" dirty="0" err="1" smtClean="0"/>
                        <a:t>pend</a:t>
                      </a:r>
                      <a:r>
                        <a:rPr lang="cs-CZ" sz="1600" dirty="0" smtClean="0"/>
                        <a:t>-</a:t>
                      </a:r>
                      <a:r>
                        <a:rPr lang="cs-CZ" sz="1600" dirty="0" err="1" smtClean="0"/>
                        <a:t>icitis</a:t>
                      </a:r>
                      <a:endParaRPr lang="cs-CZ" sz="1600" dirty="0" smtClean="0"/>
                    </a:p>
                    <a:p>
                      <a:pPr algn="l"/>
                      <a:r>
                        <a:rPr lang="cs-CZ" sz="16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L    </a:t>
                      </a:r>
                      <a:r>
                        <a:rPr lang="cs-CZ" sz="1600" dirty="0" err="1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L</a:t>
                      </a:r>
                      <a:r>
                        <a:rPr lang="cs-CZ" sz="16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       G</a:t>
                      </a:r>
                    </a:p>
                    <a:p>
                      <a:pPr algn="l"/>
                      <a:endParaRPr lang="cs-CZ" sz="1600" dirty="0" smtClean="0"/>
                    </a:p>
                    <a:p>
                      <a:pPr algn="l"/>
                      <a:r>
                        <a:rPr lang="cs-CZ" sz="1600" dirty="0" err="1" smtClean="0"/>
                        <a:t>hepat</a:t>
                      </a:r>
                      <a:r>
                        <a:rPr lang="cs-CZ" sz="1600" dirty="0" smtClean="0"/>
                        <a:t>-o- </a:t>
                      </a:r>
                      <a:r>
                        <a:rPr lang="cs-CZ" sz="1600" dirty="0" err="1" smtClean="0"/>
                        <a:t>ren</a:t>
                      </a:r>
                      <a:r>
                        <a:rPr lang="cs-CZ" sz="1600" dirty="0" smtClean="0"/>
                        <a:t>-</a:t>
                      </a:r>
                      <a:r>
                        <a:rPr lang="cs-CZ" sz="1600" dirty="0" err="1" smtClean="0"/>
                        <a:t>alis</a:t>
                      </a:r>
                      <a:endParaRPr lang="cs-CZ" sz="1600" dirty="0" smtClean="0"/>
                    </a:p>
                    <a:p>
                      <a:pPr algn="l"/>
                      <a:r>
                        <a:rPr lang="cs-CZ" sz="16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G             L    </a:t>
                      </a:r>
                      <a:r>
                        <a:rPr lang="cs-CZ" sz="1600" dirty="0" err="1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L</a:t>
                      </a:r>
                      <a:endParaRPr lang="cs-CZ" sz="1600" dirty="0" smtClean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  <a:p>
                      <a:pPr algn="l"/>
                      <a:endParaRPr lang="cs-CZ" sz="1600" dirty="0" smtClean="0">
                        <a:solidFill>
                          <a:srgbClr val="0070C0"/>
                        </a:solidFill>
                      </a:endParaRPr>
                    </a:p>
                    <a:p>
                      <a:pPr algn="l"/>
                      <a:r>
                        <a:rPr lang="cs-CZ" sz="1600" dirty="0" err="1" smtClean="0">
                          <a:solidFill>
                            <a:schemeClr val="tx1"/>
                          </a:solidFill>
                        </a:rPr>
                        <a:t>ovari</a:t>
                      </a:r>
                      <a:r>
                        <a:rPr lang="cs-CZ" sz="1600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r>
                        <a:rPr lang="cs-CZ" sz="1600" dirty="0" err="1" smtClean="0">
                          <a:solidFill>
                            <a:schemeClr val="tx1"/>
                          </a:solidFill>
                        </a:rPr>
                        <a:t>ec</a:t>
                      </a:r>
                      <a:r>
                        <a:rPr lang="cs-CZ" sz="1600" dirty="0" smtClean="0">
                          <a:solidFill>
                            <a:schemeClr val="tx1"/>
                          </a:solidFill>
                        </a:rPr>
                        <a:t>-tom-</a:t>
                      </a:r>
                      <a:r>
                        <a:rPr lang="cs-CZ" sz="1600" dirty="0" err="1" smtClean="0">
                          <a:solidFill>
                            <a:schemeClr val="tx1"/>
                          </a:solidFill>
                        </a:rPr>
                        <a:t>ia</a:t>
                      </a:r>
                      <a:endParaRPr lang="cs-CZ" sz="16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l"/>
                      <a:r>
                        <a:rPr lang="cs-CZ" sz="16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L        G  </a:t>
                      </a:r>
                      <a:r>
                        <a:rPr lang="cs-CZ" sz="1600" dirty="0" err="1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G</a:t>
                      </a:r>
                      <a:r>
                        <a:rPr lang="cs-CZ" sz="16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    </a:t>
                      </a:r>
                      <a:r>
                        <a:rPr lang="cs-CZ" sz="1600" dirty="0" err="1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G</a:t>
                      </a:r>
                      <a:endParaRPr lang="cs-CZ" sz="1600" dirty="0" smtClean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  <a:p>
                      <a:pPr algn="l"/>
                      <a:endParaRPr lang="cs-CZ" sz="1600" dirty="0" smtClean="0">
                        <a:solidFill>
                          <a:srgbClr val="0070C0"/>
                        </a:solidFill>
                      </a:endParaRPr>
                    </a:p>
                    <a:p>
                      <a:pPr algn="l"/>
                      <a:r>
                        <a:rPr lang="cs-CZ" sz="1600" dirty="0" err="1" smtClean="0">
                          <a:solidFill>
                            <a:schemeClr val="tx1"/>
                          </a:solidFill>
                        </a:rPr>
                        <a:t>cheil</a:t>
                      </a:r>
                      <a:r>
                        <a:rPr lang="cs-CZ" sz="1600" dirty="0" smtClean="0">
                          <a:solidFill>
                            <a:schemeClr val="tx1"/>
                          </a:solidFill>
                        </a:rPr>
                        <a:t>-o-</a:t>
                      </a:r>
                      <a:r>
                        <a:rPr lang="cs-CZ" sz="1600" dirty="0" err="1" smtClean="0">
                          <a:solidFill>
                            <a:schemeClr val="tx1"/>
                          </a:solidFill>
                        </a:rPr>
                        <a:t>gnath</a:t>
                      </a:r>
                      <a:r>
                        <a:rPr lang="cs-CZ" sz="1600" dirty="0" smtClean="0">
                          <a:solidFill>
                            <a:schemeClr val="tx1"/>
                          </a:solidFill>
                        </a:rPr>
                        <a:t>-o-palat-o-</a:t>
                      </a:r>
                      <a:r>
                        <a:rPr lang="cs-CZ" sz="1600" dirty="0" err="1" smtClean="0">
                          <a:solidFill>
                            <a:schemeClr val="tx1"/>
                          </a:solidFill>
                        </a:rPr>
                        <a:t>schisis</a:t>
                      </a:r>
                      <a:endParaRPr lang="cs-CZ" sz="16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l"/>
                      <a:r>
                        <a:rPr lang="cs-CZ" sz="16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G          </a:t>
                      </a:r>
                      <a:r>
                        <a:rPr lang="cs-CZ" sz="1600" dirty="0" err="1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G</a:t>
                      </a:r>
                      <a:r>
                        <a:rPr lang="cs-CZ" sz="16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           L          G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404664"/>
            <a:ext cx="8363272" cy="5602627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cs-CZ" dirty="0" smtClean="0">
                <a:solidFill>
                  <a:srgbClr val="00B050"/>
                </a:solidFill>
              </a:rPr>
              <a:t>			</a:t>
            </a:r>
            <a:r>
              <a:rPr lang="cs-CZ" dirty="0" err="1" smtClean="0">
                <a:solidFill>
                  <a:srgbClr val="00B050"/>
                </a:solidFill>
              </a:rPr>
              <a:t>Obes</a:t>
            </a:r>
            <a:r>
              <a:rPr lang="cs-CZ" dirty="0" err="1" smtClean="0">
                <a:solidFill>
                  <a:srgbClr val="0070C0"/>
                </a:solidFill>
              </a:rPr>
              <a:t>itas</a:t>
            </a:r>
            <a:r>
              <a:rPr lang="cs-CZ" dirty="0" smtClean="0"/>
              <a:t> </a:t>
            </a:r>
            <a:r>
              <a:rPr lang="cs-CZ" dirty="0" err="1" smtClean="0">
                <a:solidFill>
                  <a:srgbClr val="FF0000"/>
                </a:solidFill>
              </a:rPr>
              <a:t>per</a:t>
            </a:r>
            <a:r>
              <a:rPr lang="cs-CZ" dirty="0" err="1" smtClean="0">
                <a:solidFill>
                  <a:srgbClr val="00B050"/>
                </a:solidFill>
              </a:rPr>
              <a:t>magn</a:t>
            </a:r>
            <a:r>
              <a:rPr lang="cs-CZ" dirty="0" err="1" smtClean="0"/>
              <a:t>a</a:t>
            </a:r>
            <a:endParaRPr lang="cs-CZ" dirty="0" smtClean="0"/>
          </a:p>
          <a:p>
            <a:pPr marL="109728" indent="0">
              <a:buNone/>
            </a:pPr>
            <a:r>
              <a:rPr lang="cs-CZ" dirty="0" smtClean="0"/>
              <a:t>     				</a:t>
            </a:r>
          </a:p>
          <a:p>
            <a:pPr marL="109728" indent="0">
              <a:buNone/>
            </a:pPr>
            <a:r>
              <a:rPr lang="cs-CZ" dirty="0" smtClean="0">
                <a:solidFill>
                  <a:srgbClr val="00B050"/>
                </a:solidFill>
              </a:rPr>
              <a:t>	</a:t>
            </a:r>
            <a:r>
              <a:rPr lang="cs-CZ" sz="1800" cap="small" dirty="0" smtClean="0">
                <a:solidFill>
                  <a:srgbClr val="00B050"/>
                </a:solidFill>
              </a:rPr>
              <a:t>ROOT		</a:t>
            </a:r>
            <a:r>
              <a:rPr lang="cs-CZ" sz="1800" cap="small" dirty="0" smtClean="0">
                <a:solidFill>
                  <a:srgbClr val="0070C0"/>
                </a:solidFill>
              </a:rPr>
              <a:t>SUFFIX   	  </a:t>
            </a:r>
            <a:r>
              <a:rPr lang="cs-CZ" sz="1800" cap="small" dirty="0" smtClean="0">
                <a:solidFill>
                  <a:srgbClr val="0070C0"/>
                </a:solidFill>
              </a:rPr>
              <a:t>                 </a:t>
            </a:r>
            <a:r>
              <a:rPr lang="cs-CZ" sz="1800" cap="small" dirty="0" smtClean="0">
                <a:solidFill>
                  <a:srgbClr val="FF0000"/>
                </a:solidFill>
              </a:rPr>
              <a:t>PREFIX</a:t>
            </a:r>
            <a:r>
              <a:rPr lang="cs-CZ" sz="1800" cap="small" dirty="0" smtClean="0">
                <a:solidFill>
                  <a:srgbClr val="00B050"/>
                </a:solidFill>
              </a:rPr>
              <a:t>	  	  ROOT</a:t>
            </a:r>
          </a:p>
          <a:p>
            <a:pPr marL="109728" indent="0">
              <a:buNone/>
            </a:pPr>
            <a:endParaRPr lang="cs-CZ" dirty="0">
              <a:solidFill>
                <a:srgbClr val="00B050"/>
              </a:solidFill>
            </a:endParaRPr>
          </a:p>
          <a:p>
            <a:pPr marL="109728" indent="0">
              <a:buNone/>
            </a:pPr>
            <a:r>
              <a:rPr lang="cs-CZ" dirty="0" smtClean="0">
                <a:solidFill>
                  <a:srgbClr val="FF0000"/>
                </a:solidFill>
              </a:rPr>
              <a:t>	</a:t>
            </a:r>
            <a:endParaRPr lang="cs-CZ" dirty="0" smtClean="0">
              <a:solidFill>
                <a:srgbClr val="FF0000"/>
              </a:solidFill>
            </a:endParaRPr>
          </a:p>
          <a:p>
            <a:pPr marL="109728" indent="0">
              <a:buNone/>
            </a:pPr>
            <a:r>
              <a:rPr lang="cs-CZ" dirty="0" smtClean="0"/>
              <a:t>St</a:t>
            </a:r>
            <a:r>
              <a:rPr lang="cs-CZ" dirty="0" smtClean="0"/>
              <a:t>. p. </a:t>
            </a:r>
            <a:r>
              <a:rPr lang="cs-CZ" dirty="0" err="1" smtClean="0">
                <a:solidFill>
                  <a:srgbClr val="00B050"/>
                </a:solidFill>
              </a:rPr>
              <a:t>cholecyst</a:t>
            </a:r>
            <a:r>
              <a:rPr lang="cs-CZ" dirty="0" err="1" smtClean="0">
                <a:solidFill>
                  <a:srgbClr val="FF0000"/>
                </a:solidFill>
              </a:rPr>
              <a:t>ec</a:t>
            </a:r>
            <a:r>
              <a:rPr lang="cs-CZ" dirty="0" err="1" smtClean="0">
                <a:solidFill>
                  <a:srgbClr val="00B050"/>
                </a:solidFill>
              </a:rPr>
              <a:t>tom</a:t>
            </a:r>
            <a:r>
              <a:rPr lang="cs-CZ" dirty="0" err="1" smtClean="0">
                <a:solidFill>
                  <a:srgbClr val="0070C0"/>
                </a:solidFill>
              </a:rPr>
              <a:t>ia</a:t>
            </a:r>
            <a:r>
              <a:rPr lang="cs-CZ" dirty="0" err="1" smtClean="0">
                <a:solidFill>
                  <a:schemeClr val="tx1"/>
                </a:solidFill>
              </a:rPr>
              <a:t>m</a:t>
            </a:r>
            <a:r>
              <a:rPr lang="cs-CZ" dirty="0" smtClean="0"/>
              <a:t> </a:t>
            </a:r>
            <a:r>
              <a:rPr lang="cs-CZ" dirty="0" err="1" smtClean="0">
                <a:solidFill>
                  <a:srgbClr val="00B050"/>
                </a:solidFill>
              </a:rPr>
              <a:t>lapar</a:t>
            </a:r>
            <a:r>
              <a:rPr lang="cs-CZ" dirty="0" err="1" smtClean="0">
                <a:solidFill>
                  <a:srgbClr val="FFC000"/>
                </a:solidFill>
              </a:rPr>
              <a:t>o</a:t>
            </a:r>
            <a:r>
              <a:rPr lang="cs-CZ" dirty="0" err="1" smtClean="0">
                <a:solidFill>
                  <a:srgbClr val="00B050"/>
                </a:solidFill>
              </a:rPr>
              <a:t>scop</a:t>
            </a:r>
            <a:r>
              <a:rPr lang="cs-CZ" dirty="0" err="1" smtClean="0">
                <a:solidFill>
                  <a:srgbClr val="0070C0"/>
                </a:solidFill>
              </a:rPr>
              <a:t>ica</a:t>
            </a:r>
            <a:r>
              <a:rPr lang="cs-CZ" dirty="0" err="1" smtClean="0">
                <a:solidFill>
                  <a:schemeClr val="tx1"/>
                </a:solidFill>
              </a:rPr>
              <a:t>m</a:t>
            </a:r>
            <a:endParaRPr lang="cs-CZ" dirty="0" smtClean="0">
              <a:solidFill>
                <a:schemeClr val="tx1"/>
              </a:solidFill>
            </a:endParaRPr>
          </a:p>
          <a:p>
            <a:pPr marL="109728" indent="0">
              <a:buNone/>
            </a:pPr>
            <a:endParaRPr lang="cs-CZ" dirty="0" smtClean="0">
              <a:solidFill>
                <a:srgbClr val="0070C0"/>
              </a:solidFill>
            </a:endParaRPr>
          </a:p>
          <a:p>
            <a:pPr marL="109728" indent="0">
              <a:buNone/>
            </a:pPr>
            <a:r>
              <a:rPr lang="cs-CZ" sz="1800" dirty="0" err="1" smtClean="0">
                <a:solidFill>
                  <a:srgbClr val="00B050"/>
                </a:solidFill>
              </a:rPr>
              <a:t>ROOT</a:t>
            </a:r>
            <a:r>
              <a:rPr lang="cs-CZ" sz="1800" dirty="0" smtClean="0">
                <a:solidFill>
                  <a:srgbClr val="00B050"/>
                </a:solidFill>
              </a:rPr>
              <a:t> </a:t>
            </a:r>
            <a:r>
              <a:rPr lang="cs-CZ" sz="1800" dirty="0" smtClean="0">
                <a:solidFill>
                  <a:srgbClr val="00B050"/>
                </a:solidFill>
              </a:rPr>
              <a:t>1 	       </a:t>
            </a:r>
            <a:r>
              <a:rPr lang="cs-CZ" sz="1800" dirty="0" smtClean="0">
                <a:solidFill>
                  <a:srgbClr val="00B050"/>
                </a:solidFill>
              </a:rPr>
              <a:t>        </a:t>
            </a:r>
            <a:r>
              <a:rPr lang="cs-CZ" sz="1800" dirty="0" smtClean="0">
                <a:solidFill>
                  <a:srgbClr val="FF0000"/>
                </a:solidFill>
              </a:rPr>
              <a:t>PREFIX</a:t>
            </a:r>
            <a:r>
              <a:rPr lang="cs-CZ" sz="1800" dirty="0">
                <a:solidFill>
                  <a:srgbClr val="00B050"/>
                </a:solidFill>
              </a:rPr>
              <a:t> </a:t>
            </a:r>
            <a:r>
              <a:rPr lang="cs-CZ" sz="1800" dirty="0" err="1" smtClean="0">
                <a:solidFill>
                  <a:srgbClr val="00B050"/>
                </a:solidFill>
              </a:rPr>
              <a:t>ROOT</a:t>
            </a:r>
            <a:r>
              <a:rPr lang="cs-CZ" sz="1800" dirty="0" smtClean="0">
                <a:solidFill>
                  <a:srgbClr val="00B050"/>
                </a:solidFill>
              </a:rPr>
              <a:t> 3          </a:t>
            </a:r>
            <a:r>
              <a:rPr lang="cs-CZ" sz="1800" dirty="0" err="1" smtClean="0">
                <a:solidFill>
                  <a:srgbClr val="00B050"/>
                </a:solidFill>
              </a:rPr>
              <a:t>ROOT</a:t>
            </a:r>
            <a:r>
              <a:rPr lang="cs-CZ" sz="1800" dirty="0" smtClean="0">
                <a:solidFill>
                  <a:srgbClr val="00B050"/>
                </a:solidFill>
              </a:rPr>
              <a:t> 1                       ROOT2</a:t>
            </a:r>
            <a:endParaRPr lang="cs-CZ" sz="1800" dirty="0">
              <a:solidFill>
                <a:srgbClr val="00B050"/>
              </a:solidFill>
            </a:endParaRPr>
          </a:p>
          <a:p>
            <a:pPr marL="109728" indent="0">
              <a:buNone/>
            </a:pPr>
            <a:r>
              <a:rPr lang="cs-CZ" sz="1800" dirty="0" smtClean="0">
                <a:solidFill>
                  <a:srgbClr val="00B050"/>
                </a:solidFill>
              </a:rPr>
              <a:t>       </a:t>
            </a:r>
            <a:r>
              <a:rPr lang="cs-CZ" sz="1800" dirty="0" err="1" smtClean="0">
                <a:solidFill>
                  <a:srgbClr val="00B050"/>
                </a:solidFill>
              </a:rPr>
              <a:t>ROOT</a:t>
            </a:r>
            <a:r>
              <a:rPr lang="cs-CZ" sz="1800" dirty="0" smtClean="0">
                <a:solidFill>
                  <a:srgbClr val="00B050"/>
                </a:solidFill>
              </a:rPr>
              <a:t> 2</a:t>
            </a:r>
            <a:r>
              <a:rPr lang="cs-CZ" sz="1800" dirty="0" smtClean="0">
                <a:solidFill>
                  <a:srgbClr val="00B050"/>
                </a:solidFill>
              </a:rPr>
              <a:t>		</a:t>
            </a:r>
            <a:r>
              <a:rPr lang="cs-CZ" sz="1800" dirty="0" err="1" smtClean="0">
                <a:solidFill>
                  <a:srgbClr val="0070C0"/>
                </a:solidFill>
              </a:rPr>
              <a:t>SUFFIX</a:t>
            </a:r>
            <a:r>
              <a:rPr lang="cs-CZ" sz="1800" dirty="0" smtClean="0">
                <a:solidFill>
                  <a:srgbClr val="0070C0"/>
                </a:solidFill>
              </a:rPr>
              <a:t>                                                           </a:t>
            </a:r>
            <a:r>
              <a:rPr lang="cs-CZ" sz="1800" dirty="0" err="1" smtClean="0">
                <a:solidFill>
                  <a:srgbClr val="0070C0"/>
                </a:solidFill>
              </a:rPr>
              <a:t>SUFFIX</a:t>
            </a:r>
            <a:endParaRPr lang="cs-CZ" sz="1800" dirty="0" smtClean="0">
              <a:solidFill>
                <a:srgbClr val="00B050"/>
              </a:solidFill>
            </a:endParaRPr>
          </a:p>
          <a:p>
            <a:pPr marL="109728" indent="0">
              <a:buNone/>
            </a:pPr>
            <a:r>
              <a:rPr lang="cs-CZ" sz="1800" dirty="0" smtClean="0">
                <a:solidFill>
                  <a:srgbClr val="00B050"/>
                </a:solidFill>
              </a:rPr>
              <a:t>			 		</a:t>
            </a:r>
            <a:r>
              <a:rPr lang="cs-CZ" sz="1800" smtClean="0">
                <a:solidFill>
                  <a:srgbClr val="00B050"/>
                </a:solidFill>
              </a:rPr>
              <a:t>	</a:t>
            </a:r>
            <a:endParaRPr lang="cs-CZ" sz="1800" dirty="0">
              <a:solidFill>
                <a:srgbClr val="0070C0"/>
              </a:solidFill>
            </a:endParaRPr>
          </a:p>
        </p:txBody>
      </p:sp>
      <p:cxnSp>
        <p:nvCxnSpPr>
          <p:cNvPr id="13" name="Přímá spojnice 12"/>
          <p:cNvCxnSpPr/>
          <p:nvPr/>
        </p:nvCxnSpPr>
        <p:spPr>
          <a:xfrm flipH="1">
            <a:off x="2195736" y="1124744"/>
            <a:ext cx="1512168" cy="504056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nice 16"/>
          <p:cNvCxnSpPr/>
          <p:nvPr/>
        </p:nvCxnSpPr>
        <p:spPr>
          <a:xfrm flipH="1">
            <a:off x="3779912" y="1124744"/>
            <a:ext cx="576064" cy="576064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Přímá spojnice 19"/>
          <p:cNvCxnSpPr/>
          <p:nvPr/>
        </p:nvCxnSpPr>
        <p:spPr>
          <a:xfrm>
            <a:off x="5148064" y="1124744"/>
            <a:ext cx="504056" cy="576064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Přímá spojnice 22"/>
          <p:cNvCxnSpPr/>
          <p:nvPr/>
        </p:nvCxnSpPr>
        <p:spPr>
          <a:xfrm>
            <a:off x="5868144" y="1124744"/>
            <a:ext cx="1512168" cy="576064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Přímá spojnice 24"/>
          <p:cNvCxnSpPr/>
          <p:nvPr/>
        </p:nvCxnSpPr>
        <p:spPr>
          <a:xfrm flipH="1">
            <a:off x="899592" y="3882967"/>
            <a:ext cx="936104" cy="57472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Přímá spojnice 25"/>
          <p:cNvCxnSpPr/>
          <p:nvPr/>
        </p:nvCxnSpPr>
        <p:spPr>
          <a:xfrm flipH="1">
            <a:off x="1835696" y="3882967"/>
            <a:ext cx="864096" cy="1058201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Přímá spojnice 27"/>
          <p:cNvCxnSpPr/>
          <p:nvPr/>
        </p:nvCxnSpPr>
        <p:spPr>
          <a:xfrm flipH="1">
            <a:off x="3347864" y="3887086"/>
            <a:ext cx="648072" cy="542793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Přímá spojnice 31"/>
          <p:cNvCxnSpPr/>
          <p:nvPr/>
        </p:nvCxnSpPr>
        <p:spPr>
          <a:xfrm flipH="1">
            <a:off x="3682250" y="3882967"/>
            <a:ext cx="673726" cy="103219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Přímá spojnice 33"/>
          <p:cNvCxnSpPr/>
          <p:nvPr/>
        </p:nvCxnSpPr>
        <p:spPr>
          <a:xfrm flipH="1">
            <a:off x="4644008" y="3908978"/>
            <a:ext cx="468052" cy="503089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Přímá spojnice 41"/>
          <p:cNvCxnSpPr/>
          <p:nvPr/>
        </p:nvCxnSpPr>
        <p:spPr>
          <a:xfrm>
            <a:off x="7020272" y="3902208"/>
            <a:ext cx="720080" cy="894944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Přímá spojnice 42"/>
          <p:cNvCxnSpPr/>
          <p:nvPr/>
        </p:nvCxnSpPr>
        <p:spPr>
          <a:xfrm>
            <a:off x="6408204" y="3882967"/>
            <a:ext cx="216024" cy="54691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Přímá spojnice 18"/>
          <p:cNvCxnSpPr/>
          <p:nvPr/>
        </p:nvCxnSpPr>
        <p:spPr>
          <a:xfrm flipH="1">
            <a:off x="2627784" y="3882967"/>
            <a:ext cx="648072" cy="57472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19168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sta">
  <a:themeElements>
    <a:clrScheme name="Cesta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Cesta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esta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78</TotalTime>
  <Words>126</Words>
  <Application>Microsoft Office PowerPoint</Application>
  <PresentationFormat>Předvádění na obrazovce (4:3)</PresentationFormat>
  <Paragraphs>66</Paragraphs>
  <Slides>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3</vt:i4>
      </vt:variant>
    </vt:vector>
  </HeadingPairs>
  <TitlesOfParts>
    <vt:vector size="4" baseType="lpstr">
      <vt:lpstr>Cesta</vt:lpstr>
      <vt:lpstr>Latin and Greek Compound words 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Compound words</dc:title>
  <dc:creator>juklova</dc:creator>
  <cp:lastModifiedBy>LF Lektor</cp:lastModifiedBy>
  <cp:revision>9</cp:revision>
  <dcterms:created xsi:type="dcterms:W3CDTF">2013-04-26T13:39:55Z</dcterms:created>
  <dcterms:modified xsi:type="dcterms:W3CDTF">2016-04-18T06:29:20Z</dcterms:modified>
</cp:coreProperties>
</file>