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63" r:id="rId4"/>
    <p:sldId id="259" r:id="rId5"/>
    <p:sldId id="260" r:id="rId6"/>
    <p:sldId id="261" r:id="rId7"/>
    <p:sldId id="265" r:id="rId8"/>
    <p:sldId id="266" r:id="rId9"/>
    <p:sldId id="272" r:id="rId10"/>
    <p:sldId id="267" r:id="rId11"/>
    <p:sldId id="268" r:id="rId12"/>
    <p:sldId id="269" r:id="rId13"/>
    <p:sldId id="262" r:id="rId14"/>
    <p:sldId id="264" r:id="rId15"/>
    <p:sldId id="270" r:id="rId16"/>
    <p:sldId id="271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000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463FA-9D0C-BD49-AEFD-922CF5769522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D52B2-4BC9-6047-9C01-4115F7F09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232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4622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Cholecystectomia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Cholelithiasis</a:t>
            </a:r>
            <a:r>
              <a:rPr lang="en-US" baseline="0" dirty="0" smtClean="0"/>
              <a:t>  - </a:t>
            </a:r>
            <a:r>
              <a:rPr lang="en-US" baseline="0" dirty="0" err="1" smtClean="0"/>
              <a:t>colonoscopia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017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Myoma</a:t>
            </a:r>
            <a:r>
              <a:rPr lang="en-US" baseline="0" dirty="0" smtClean="0"/>
              <a:t> – myositis – </a:t>
            </a:r>
            <a:r>
              <a:rPr lang="en-US" baseline="0" dirty="0" err="1" smtClean="0"/>
              <a:t>myomatosis</a:t>
            </a:r>
            <a:r>
              <a:rPr lang="en-US" baseline="0" dirty="0" smtClean="0"/>
              <a:t> – myocardium – myometrium – </a:t>
            </a:r>
            <a:r>
              <a:rPr lang="en-US" baseline="0" dirty="0" err="1" smtClean="0"/>
              <a:t>myocardi</a:t>
            </a:r>
            <a:r>
              <a:rPr lang="cs-CZ" baseline="0" dirty="0" smtClean="0"/>
              <a:t>a</a:t>
            </a:r>
            <a:r>
              <a:rPr lang="en-US" baseline="0" dirty="0" err="1" smtClean="0"/>
              <a:t>cus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myocardialis</a:t>
            </a:r>
            <a:r>
              <a:rPr lang="en-US" baseline="0" dirty="0" smtClean="0"/>
              <a:t> </a:t>
            </a:r>
            <a:r>
              <a:rPr lang="en-US" baseline="0" dirty="0" smtClean="0"/>
              <a:t>– </a:t>
            </a:r>
            <a:r>
              <a:rPr lang="en-US" baseline="0" dirty="0" err="1" smtClean="0"/>
              <a:t>myographia</a:t>
            </a:r>
            <a:r>
              <a:rPr lang="en-US" baseline="0" dirty="0" smtClean="0"/>
              <a:t> </a:t>
            </a:r>
            <a:r>
              <a:rPr lang="en-US" baseline="0" dirty="0" smtClean="0"/>
              <a:t>– </a:t>
            </a:r>
            <a:r>
              <a:rPr lang="en-US" baseline="0" dirty="0" err="1" smtClean="0"/>
              <a:t>myologia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myomectomia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myotomia</a:t>
            </a:r>
            <a:r>
              <a:rPr lang="en-US" baseline="0" dirty="0" smtClean="0"/>
              <a:t> - </a:t>
            </a:r>
            <a:r>
              <a:rPr lang="en-US" baseline="0" dirty="0" err="1" smtClean="0"/>
              <a:t>myoplastica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6610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Gonia</a:t>
            </a:r>
            <a:r>
              <a:rPr lang="en-US" dirty="0" smtClean="0"/>
              <a:t> – </a:t>
            </a:r>
            <a:r>
              <a:rPr lang="en-US" dirty="0" err="1" smtClean="0"/>
              <a:t>uhol</a:t>
            </a:r>
            <a:r>
              <a:rPr lang="en-US" dirty="0" smtClean="0"/>
              <a:t>/angle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2763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Therapia</a:t>
            </a:r>
            <a:r>
              <a:rPr lang="en-US" dirty="0" smtClean="0"/>
              <a:t> – </a:t>
            </a:r>
            <a:r>
              <a:rPr lang="en-US" dirty="0" err="1" smtClean="0"/>
              <a:t>radiotherapia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chemotherapia</a:t>
            </a:r>
            <a:endParaRPr lang="en-US" baseline="0" dirty="0" smtClean="0"/>
          </a:p>
          <a:p>
            <a:r>
              <a:rPr lang="en-US" baseline="0" dirty="0" smtClean="0"/>
              <a:t>Stoma – anastomosis – </a:t>
            </a:r>
            <a:r>
              <a:rPr lang="en-US" baseline="0" dirty="0" err="1" smtClean="0"/>
              <a:t>colostomia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cystostomia</a:t>
            </a:r>
            <a:endParaRPr lang="en-US" baseline="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2008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Electrocardiograph</a:t>
            </a:r>
            <a:r>
              <a:rPr lang="cs-CZ" dirty="0" err="1" smtClean="0"/>
              <a:t>ia</a:t>
            </a:r>
            <a:r>
              <a:rPr lang="en-US" dirty="0" smtClean="0"/>
              <a:t> – </a:t>
            </a:r>
            <a:r>
              <a:rPr lang="en-US" dirty="0" err="1" smtClean="0"/>
              <a:t>fetoelectrocardiograph</a:t>
            </a:r>
            <a:r>
              <a:rPr lang="cs-CZ" dirty="0" err="1" smtClean="0"/>
              <a:t>ia</a:t>
            </a:r>
            <a:r>
              <a:rPr lang="en-US" dirty="0" smtClean="0"/>
              <a:t> – electroencephalograph</a:t>
            </a:r>
            <a:r>
              <a:rPr lang="cs-CZ" smtClean="0"/>
              <a:t>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Cardiotocography</a:t>
            </a:r>
            <a:r>
              <a:rPr lang="en-US" dirty="0" smtClean="0"/>
              <a:t> – fetal</a:t>
            </a:r>
            <a:r>
              <a:rPr lang="en-US" baseline="0" dirty="0" smtClean="0"/>
              <a:t> heartbeat and uterine contractions (</a:t>
            </a:r>
            <a:r>
              <a:rPr lang="en-US" baseline="0" dirty="0" err="1" smtClean="0"/>
              <a:t>tokos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porod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7087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Haemangioma</a:t>
            </a:r>
            <a:r>
              <a:rPr lang="en-US" dirty="0" smtClean="0"/>
              <a:t> </a:t>
            </a:r>
            <a:r>
              <a:rPr lang="en-US" baseline="0" dirty="0" smtClean="0"/>
              <a:t>– </a:t>
            </a:r>
            <a:r>
              <a:rPr lang="en-US" baseline="0" dirty="0" err="1" smtClean="0"/>
              <a:t>pyrosis</a:t>
            </a:r>
            <a:r>
              <a:rPr lang="en-US" baseline="0" dirty="0" smtClean="0"/>
              <a:t>  - hydrocephalus – </a:t>
            </a:r>
            <a:r>
              <a:rPr lang="en-US" baseline="0" dirty="0" err="1" smtClean="0"/>
              <a:t>lipectom</a:t>
            </a:r>
            <a:r>
              <a:rPr lang="cs-CZ" baseline="0" dirty="0" err="1" smtClean="0"/>
              <a:t>ia</a:t>
            </a:r>
            <a:r>
              <a:rPr lang="en-US" baseline="0" dirty="0" smtClean="0"/>
              <a:t> -  </a:t>
            </a:r>
            <a:r>
              <a:rPr lang="en-US" baseline="0" dirty="0" err="1" smtClean="0"/>
              <a:t>Pyosalpinx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Nephrolith</a:t>
            </a:r>
            <a:r>
              <a:rPr lang="cs-CZ" baseline="0" dirty="0" err="1" smtClean="0"/>
              <a:t>ec</a:t>
            </a:r>
            <a:r>
              <a:rPr lang="en-US" baseline="0" dirty="0" smtClean="0"/>
              <a:t>tom</a:t>
            </a:r>
            <a:r>
              <a:rPr lang="cs-CZ" baseline="0" dirty="0" err="1" smtClean="0"/>
              <a:t>ia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Uraemia</a:t>
            </a:r>
            <a:r>
              <a:rPr lang="en-US" baseline="0" dirty="0" smtClean="0"/>
              <a:t>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2610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Claustrum</a:t>
            </a:r>
            <a:r>
              <a:rPr lang="en-US" dirty="0" smtClean="0"/>
              <a:t> =</a:t>
            </a:r>
            <a:r>
              <a:rPr lang="en-US" baseline="0" dirty="0" smtClean="0"/>
              <a:t> barrier, fence, enclosure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9588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</a:t>
            </a:r>
            <a:r>
              <a:rPr lang="en-US" baseline="0" dirty="0" smtClean="0"/>
              <a:t> ODYNIA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synonymic</a:t>
            </a:r>
            <a:r>
              <a:rPr lang="en-US" baseline="0" dirty="0" smtClean="0"/>
              <a:t>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6709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Fluidothorax</a:t>
            </a:r>
            <a:r>
              <a:rPr lang="en-US" baseline="0" dirty="0" smtClean="0"/>
              <a:t> –</a:t>
            </a:r>
            <a:r>
              <a:rPr lang="en-US" dirty="0" smtClean="0"/>
              <a:t> </a:t>
            </a:r>
            <a:r>
              <a:rPr lang="en-US" dirty="0" err="1" smtClean="0"/>
              <a:t>haemothorax</a:t>
            </a:r>
            <a:r>
              <a:rPr lang="en-US" dirty="0" smtClean="0"/>
              <a:t> - pneumothorax</a:t>
            </a:r>
          </a:p>
          <a:p>
            <a:r>
              <a:rPr lang="en-US" dirty="0" err="1" smtClean="0"/>
              <a:t>Haematuria</a:t>
            </a:r>
            <a:r>
              <a:rPr lang="en-US" dirty="0" smtClean="0"/>
              <a:t> – proteinuria – </a:t>
            </a:r>
            <a:r>
              <a:rPr lang="en-US" dirty="0" err="1" smtClean="0"/>
              <a:t>pyuria</a:t>
            </a:r>
            <a:r>
              <a:rPr lang="en-US" dirty="0" smtClean="0"/>
              <a:t> – glycosuria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885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hyperlink" Target="http://en.wikipedia.org/wiki/Endoscopy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Word Formation in MT II.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01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136" y="68651"/>
            <a:ext cx="802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FORM COMPOUND TERMS WITH THE GIVEN GREEK ELEMENT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4577" y="673478"/>
            <a:ext cx="8580545" cy="95410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-</a:t>
            </a:r>
            <a:r>
              <a:rPr lang="en-US" sz="2800" b="1" dirty="0" smtClean="0"/>
              <a:t>ALGIA</a:t>
            </a:r>
            <a:r>
              <a:rPr lang="en-US" sz="2800" dirty="0" smtClean="0"/>
              <a:t>: </a:t>
            </a:r>
            <a:r>
              <a:rPr lang="en-US" sz="2800" dirty="0"/>
              <a:t>“</a:t>
            </a:r>
            <a:r>
              <a:rPr lang="en-US" sz="2800" dirty="0" smtClean="0"/>
              <a:t>pain, ache, suffering” </a:t>
            </a:r>
            <a:r>
              <a:rPr lang="en-US" sz="2800" dirty="0"/>
              <a:t>of </a:t>
            </a:r>
            <a:r>
              <a:rPr lang="en-US" sz="2800" dirty="0" smtClean="0"/>
              <a:t>the </a:t>
            </a:r>
            <a:r>
              <a:rPr lang="en-US" sz="2800" dirty="0"/>
              <a:t>body part or </a:t>
            </a:r>
            <a:r>
              <a:rPr lang="en-US" sz="2800" dirty="0" smtClean="0"/>
              <a:t>organ</a:t>
            </a:r>
          </a:p>
          <a:p>
            <a:r>
              <a:rPr lang="en-US" sz="2800" dirty="0" smtClean="0"/>
              <a:t>e. g. </a:t>
            </a:r>
            <a:r>
              <a:rPr lang="en-US" sz="2800" dirty="0" err="1" smtClean="0">
                <a:solidFill>
                  <a:schemeClr val="bg1"/>
                </a:solidFill>
              </a:rPr>
              <a:t>dors</a:t>
            </a:r>
            <a:r>
              <a:rPr lang="en-US" sz="2800" dirty="0" err="1" smtClean="0"/>
              <a:t>algia</a:t>
            </a:r>
            <a:r>
              <a:rPr lang="en-US" sz="2800" dirty="0" smtClean="0"/>
              <a:t> – back pain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4353" y="1719307"/>
            <a:ext cx="2826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in the JOINT(S)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7974" y="1685585"/>
            <a:ext cx="1750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Arthr-algia</a:t>
            </a:r>
            <a:endParaRPr lang="en-US" sz="2400" b="1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353" y="2285537"/>
            <a:ext cx="219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STOMACH pain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1750" y="2254184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Gastr-algia</a:t>
            </a:r>
            <a:endParaRPr lang="en-US" sz="2400" b="1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353" y="2851767"/>
            <a:ext cx="4714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along the course of NERVE(S)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5870" y="2822783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Neur-algia</a:t>
            </a:r>
            <a:endParaRPr lang="en-US" sz="2400" b="1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353" y="3417997"/>
            <a:ext cx="1768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TOOTHache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7505" y="3391382"/>
            <a:ext cx="1840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Odont-algia</a:t>
            </a:r>
            <a:endParaRPr lang="en-US" sz="2400" b="1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353" y="4550457"/>
            <a:ext cx="1574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HEADache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66" y="4533494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Cephal-algia</a:t>
            </a:r>
            <a:endParaRPr lang="en-US" sz="2400" b="1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353" y="3984227"/>
            <a:ext cx="299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in the HIP JOINT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0466" y="3896583"/>
            <a:ext cx="148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  <a:latin typeface="Cambria"/>
                <a:cs typeface="Cambria"/>
              </a:rPr>
              <a:t>Cox-</a:t>
            </a:r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algia</a:t>
            </a:r>
            <a:endParaRPr lang="en-US" sz="2400" b="1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353" y="5116687"/>
            <a:ext cx="2753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in the UTERUS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0466" y="5097179"/>
            <a:ext cx="1647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Metr-algia</a:t>
            </a:r>
            <a:endParaRPr lang="en-US" sz="2400" b="1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353" y="5682915"/>
            <a:ext cx="273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in the BREAST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6481" y="5665777"/>
            <a:ext cx="3561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  <a:latin typeface="Cambria"/>
                <a:cs typeface="Cambria"/>
              </a:rPr>
              <a:t>Mast-</a:t>
            </a:r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algia</a:t>
            </a:r>
            <a:r>
              <a:rPr lang="en-US" sz="2400" b="1" dirty="0" smtClean="0">
                <a:solidFill>
                  <a:schemeClr val="accent5"/>
                </a:solidFill>
                <a:latin typeface="Cambria"/>
                <a:cs typeface="Cambria"/>
              </a:rPr>
              <a:t>/</a:t>
            </a:r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Mamm-algia</a:t>
            </a:r>
            <a:endParaRPr lang="en-US" sz="2400" b="1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061" y="6225215"/>
            <a:ext cx="413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in the SMALL INTESTINE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7373" y="6174656"/>
            <a:ext cx="1750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  <a:latin typeface="Cambria"/>
                <a:cs typeface="Cambria"/>
              </a:rPr>
              <a:t>Enter-</a:t>
            </a:r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algia</a:t>
            </a:r>
            <a:endParaRPr lang="en-US" sz="2400" b="1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006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539" y="66837"/>
            <a:ext cx="8039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EXPLAIN THE MEANING OF COMPOUND and DERIVED WORDS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3611" y="3065950"/>
            <a:ext cx="170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Haemolysis</a:t>
            </a:r>
            <a:endParaRPr lang="en-US" sz="2400" dirty="0" smtClean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967" y="2585843"/>
            <a:ext cx="1648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Pyretolysis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157" y="698537"/>
            <a:ext cx="8507016" cy="1323439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Cambria"/>
              </a:rPr>
              <a:t>-</a:t>
            </a:r>
            <a:r>
              <a:rPr lang="en-US" sz="2800" b="1" dirty="0" smtClean="0">
                <a:cs typeface="Cambria"/>
              </a:rPr>
              <a:t>LYSIS</a:t>
            </a:r>
            <a:r>
              <a:rPr lang="en-US" sz="2800" dirty="0" smtClean="0">
                <a:cs typeface="Cambria"/>
              </a:rPr>
              <a:t> : </a:t>
            </a:r>
            <a:r>
              <a:rPr lang="en-US" sz="2600" dirty="0" smtClean="0">
                <a:cs typeface="Cambria"/>
              </a:rPr>
              <a:t>1) </a:t>
            </a:r>
            <a:r>
              <a:rPr lang="en-US" sz="2600" i="1" dirty="0" smtClean="0">
                <a:cs typeface="Cambria"/>
              </a:rPr>
              <a:t>Biochemistry</a:t>
            </a:r>
            <a:r>
              <a:rPr lang="en-US" sz="2600" dirty="0" smtClean="0">
                <a:cs typeface="Cambria"/>
              </a:rPr>
              <a:t>: dissolution, destruction of cells</a:t>
            </a:r>
          </a:p>
          <a:p>
            <a:pPr marL="1169988"/>
            <a:r>
              <a:rPr lang="en-US" sz="2600" dirty="0" smtClean="0">
                <a:cs typeface="Cambria"/>
              </a:rPr>
              <a:t>2) </a:t>
            </a:r>
            <a:r>
              <a:rPr lang="en-US" sz="2600" i="1" dirty="0" smtClean="0">
                <a:cs typeface="Cambria"/>
              </a:rPr>
              <a:t>Medicine</a:t>
            </a:r>
            <a:r>
              <a:rPr lang="en-US" sz="2600" dirty="0" smtClean="0">
                <a:cs typeface="Cambria"/>
              </a:rPr>
              <a:t>: gradual subsiding of the symptoms of an acute disease</a:t>
            </a:r>
            <a:endParaRPr lang="en-US" sz="2600" dirty="0"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611" y="3592826"/>
            <a:ext cx="200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S</a:t>
            </a:r>
            <a:r>
              <a:rPr lang="en-US" sz="2400" dirty="0" err="1" smtClean="0">
                <a:latin typeface="Cambria"/>
                <a:cs typeface="Cambria"/>
              </a:rPr>
              <a:t>pondylolysis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611" y="4119702"/>
            <a:ext cx="1799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Spasmolysis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611" y="4646578"/>
            <a:ext cx="1212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D</a:t>
            </a:r>
            <a:r>
              <a:rPr lang="en-US" sz="2400" dirty="0" smtClean="0">
                <a:latin typeface="Cambria"/>
                <a:cs typeface="Cambria"/>
              </a:rPr>
              <a:t>ialysis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611" y="5173454"/>
            <a:ext cx="1524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Osteolysis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611" y="5700330"/>
            <a:ext cx="1559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Necrolysis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611" y="6227203"/>
            <a:ext cx="1877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Bacteriolysis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8637" y="2585843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Reduction of fever</a:t>
            </a:r>
            <a:endParaRPr lang="en-US" sz="2400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3027" y="3047508"/>
            <a:ext cx="4382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D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isintegration </a:t>
            </a:r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of red blood cells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027" y="4108272"/>
            <a:ext cx="3945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R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elaxation of </a:t>
            </a:r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muscle spasms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43027" y="4638654"/>
            <a:ext cx="579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S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eparation </a:t>
            </a:r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of smaller 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and larger </a:t>
            </a:r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molecules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43027" y="5169036"/>
            <a:ext cx="574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Dissolution or degeneration of bone tissue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3027" y="5699418"/>
            <a:ext cx="600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D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isintegration </a:t>
            </a:r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and dissolution of dead tissue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43027" y="6229801"/>
            <a:ext cx="5085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Dissolution or destruction of bacteria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43027" y="3577890"/>
            <a:ext cx="5878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D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efect </a:t>
            </a:r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in the connection between vertebrae</a:t>
            </a:r>
          </a:p>
        </p:txBody>
      </p:sp>
    </p:spTree>
    <p:extLst>
      <p:ext uri="{BB962C8B-B14F-4D97-AF65-F5344CB8AC3E}">
        <p14:creationId xmlns="" xmlns:p14="http://schemas.microsoft.com/office/powerpoint/2010/main" val="271257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525" y="712953"/>
            <a:ext cx="3506088" cy="461665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-</a:t>
            </a:r>
            <a:r>
              <a:rPr lang="en-US" sz="2400" b="1" dirty="0" smtClean="0"/>
              <a:t>PATHIA</a:t>
            </a:r>
            <a:r>
              <a:rPr lang="en-US" dirty="0" smtClean="0"/>
              <a:t> : </a:t>
            </a:r>
            <a:r>
              <a:rPr lang="en-US" sz="2400" dirty="0" smtClean="0"/>
              <a:t>disease, disorder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9667" y="1359067"/>
            <a:ext cx="2095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Psychopathia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525" y="44560"/>
            <a:ext cx="781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EXPLAIN THE MEANING OR DERIVE THE COMPOUND WORD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9667" y="1951276"/>
            <a:ext cx="2775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Disease of the heart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667" y="2543485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Neuropathia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667" y="3727903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Angiopathia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667" y="3135694"/>
            <a:ext cx="3211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Disease of the cartilage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667" y="4320112"/>
            <a:ext cx="2407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Disorder of a cell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667" y="4912321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Rhinopathia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667" y="5504530"/>
            <a:ext cx="298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Disease of the tongue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667" y="6096738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Myopathia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9953" y="724093"/>
            <a:ext cx="3681679" cy="461665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-</a:t>
            </a:r>
            <a:r>
              <a:rPr lang="en-US" sz="2400" b="1" dirty="0" smtClean="0"/>
              <a:t>PTOSIS</a:t>
            </a:r>
            <a:r>
              <a:rPr lang="en-US" dirty="0" smtClean="0"/>
              <a:t> : </a:t>
            </a:r>
            <a:r>
              <a:rPr lang="en-US" sz="2400" dirty="0" smtClean="0"/>
              <a:t>dropping, prolapse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34399" y="1359065"/>
            <a:ext cx="3075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Prolapse of the uterus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4399" y="1949480"/>
            <a:ext cx="197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Gastroptosis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4399" y="2539895"/>
            <a:ext cx="4473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Prolapse of the Fallopian tube(s)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34399" y="3130310"/>
            <a:ext cx="2018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Colonoptosis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34399" y="3720725"/>
            <a:ext cx="3116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Prolapse of the kidney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34399" y="4311138"/>
            <a:ext cx="2343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Blepharoptosis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66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59" y="743723"/>
            <a:ext cx="8546222" cy="2308324"/>
          </a:xfrm>
          <a:prstGeom prst="rect">
            <a:avLst/>
          </a:prstGeom>
          <a:noFill/>
          <a:ln w="3175" cmpd="sng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Each lung is enclosed within a sac (</a:t>
            </a:r>
            <a:r>
              <a:rPr lang="en-US" sz="2400" i="1" dirty="0" smtClean="0">
                <a:latin typeface="Cambria"/>
                <a:cs typeface="Cambria"/>
              </a:rPr>
              <a:t>pleura</a:t>
            </a:r>
            <a:r>
              <a:rPr lang="en-US" sz="2400" dirty="0" smtClean="0">
                <a:latin typeface="Cambria"/>
                <a:cs typeface="Cambria"/>
              </a:rPr>
              <a:t>), which has two layers. Normally there is no space within these two layers except for a thin film of lubricating fluid. In certain lung diseases, however, a space may be forced between these layers by the accumulation of </a:t>
            </a:r>
            <a:r>
              <a:rPr lang="en-US" sz="2400" i="1" dirty="0" smtClean="0">
                <a:latin typeface="Cambria"/>
                <a:cs typeface="Cambria"/>
              </a:rPr>
              <a:t>fluid</a:t>
            </a:r>
            <a:r>
              <a:rPr lang="en-US" sz="2400" dirty="0" smtClean="0">
                <a:latin typeface="Cambria"/>
                <a:cs typeface="Cambria"/>
              </a:rPr>
              <a:t>, called: _____________________, of </a:t>
            </a:r>
            <a:r>
              <a:rPr lang="en-US" sz="2400" i="1" dirty="0" smtClean="0">
                <a:latin typeface="Cambria"/>
                <a:cs typeface="Cambria"/>
              </a:rPr>
              <a:t>blood</a:t>
            </a:r>
            <a:r>
              <a:rPr lang="en-US" sz="2400" dirty="0" smtClean="0">
                <a:latin typeface="Cambria"/>
                <a:cs typeface="Cambria"/>
              </a:rPr>
              <a:t>, called: _____________________ or of </a:t>
            </a:r>
            <a:r>
              <a:rPr lang="en-US" sz="2400" i="1" dirty="0" smtClean="0">
                <a:latin typeface="Cambria"/>
                <a:cs typeface="Cambria"/>
              </a:rPr>
              <a:t>air</a:t>
            </a:r>
            <a:r>
              <a:rPr lang="en-US" sz="2400" dirty="0" smtClean="0">
                <a:latin typeface="Cambria"/>
                <a:cs typeface="Cambria"/>
              </a:rPr>
              <a:t>, called: _____________________.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3" name="Picture 2" descr="prede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0" y="3050516"/>
            <a:ext cx="736600" cy="698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812" y="45765"/>
            <a:ext cx="4963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FILL IN MISSING COMPOUND WORDS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7459" y="3924577"/>
            <a:ext cx="84432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mbria"/>
                <a:cs typeface="Cambria"/>
              </a:rPr>
              <a:t>Abnormalities detected </a:t>
            </a:r>
            <a:r>
              <a:rPr lang="en-US" sz="2400" dirty="0" smtClean="0">
                <a:latin typeface="Cambria"/>
                <a:cs typeface="Cambria"/>
              </a:rPr>
              <a:t>in the analysis of urine are common in </a:t>
            </a:r>
            <a:r>
              <a:rPr lang="en-US" sz="2400" dirty="0">
                <a:latin typeface="Cambria"/>
                <a:cs typeface="Cambria"/>
              </a:rPr>
              <a:t>clinical practice. </a:t>
            </a:r>
            <a:r>
              <a:rPr lang="en-US" sz="2400" dirty="0" smtClean="0">
                <a:latin typeface="Cambria"/>
                <a:cs typeface="Cambria"/>
              </a:rPr>
              <a:t>Their evaluation can </a:t>
            </a:r>
            <a:r>
              <a:rPr lang="en-US" sz="2400" dirty="0">
                <a:latin typeface="Cambria"/>
                <a:cs typeface="Cambria"/>
              </a:rPr>
              <a:t>lead to detection of serious underlying </a:t>
            </a:r>
            <a:r>
              <a:rPr lang="en-US" sz="2400" dirty="0" smtClean="0">
                <a:latin typeface="Cambria"/>
                <a:cs typeface="Cambria"/>
              </a:rPr>
              <a:t>diseases. Blood in urine, which is both frightening and well visible is called ___________________ . The presence </a:t>
            </a:r>
            <a:r>
              <a:rPr lang="en-US" sz="2400" dirty="0">
                <a:latin typeface="Cambria"/>
                <a:cs typeface="Cambria"/>
              </a:rPr>
              <a:t>of </a:t>
            </a:r>
            <a:r>
              <a:rPr lang="en-US" sz="2400" dirty="0" smtClean="0">
                <a:latin typeface="Cambria"/>
                <a:cs typeface="Cambria"/>
              </a:rPr>
              <a:t>excess of serum proteins in urine is _________________, the presence of pus in urine is </a:t>
            </a:r>
            <a:r>
              <a:rPr lang="en-US" sz="2400" dirty="0">
                <a:latin typeface="Cambria"/>
                <a:cs typeface="Cambria"/>
              </a:rPr>
              <a:t>_____________________</a:t>
            </a:r>
            <a:r>
              <a:rPr lang="en-US" sz="2400" dirty="0" smtClean="0">
                <a:latin typeface="Cambria"/>
                <a:cs typeface="Cambria"/>
              </a:rPr>
              <a:t>, and the excretion of glucose into urine is _____________________. 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03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792" y="57209"/>
            <a:ext cx="3515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IDENTIFY ABBREVIATIONS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8899" y="846703"/>
            <a:ext cx="8523341" cy="1200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The abbreviation </a:t>
            </a:r>
            <a:r>
              <a:rPr lang="en-US" sz="2400" dirty="0" smtClean="0">
                <a:latin typeface="Cambria"/>
                <a:cs typeface="Cambria"/>
              </a:rPr>
              <a:t>C</a:t>
            </a:r>
            <a:r>
              <a:rPr lang="cs-CZ" sz="2400" dirty="0" smtClean="0">
                <a:latin typeface="Cambria"/>
                <a:cs typeface="Cambria"/>
              </a:rPr>
              <a:t>H</a:t>
            </a:r>
            <a:r>
              <a:rPr lang="en-US" sz="2400" dirty="0" smtClean="0">
                <a:latin typeface="Cambria"/>
                <a:cs typeface="Cambria"/>
              </a:rPr>
              <a:t>CE </a:t>
            </a:r>
            <a:r>
              <a:rPr lang="en-US" sz="2400" dirty="0" smtClean="0">
                <a:latin typeface="Cambria"/>
                <a:cs typeface="Cambria"/>
              </a:rPr>
              <a:t>used for common surgical treatment </a:t>
            </a:r>
            <a:r>
              <a:rPr lang="en-US" sz="2400" dirty="0">
                <a:latin typeface="Cambria"/>
                <a:cs typeface="Cambria"/>
              </a:rPr>
              <a:t>of symptomatic gallstones and other gallbladder </a:t>
            </a:r>
            <a:r>
              <a:rPr lang="en-US" sz="2400" dirty="0" smtClean="0">
                <a:latin typeface="Cambria"/>
                <a:cs typeface="Cambria"/>
              </a:rPr>
              <a:t>conditions stands for ______________________.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40" y="2203086"/>
            <a:ext cx="5777567" cy="1569660"/>
          </a:xfrm>
          <a:prstGeom prst="rect">
            <a:avLst/>
          </a:prstGeom>
          <a:solidFill>
            <a:srgbClr val="FFD66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Bile components can form crystalline concretions within a gallbladder. It usually results in disease abbreviated as CL, meaning ___________________ .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649" y="2203086"/>
            <a:ext cx="2583213" cy="15696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92388" y="3926065"/>
            <a:ext cx="5227474" cy="230832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The endoscopic examination of the large bowel and the distal part of the small bowel with a CCD camera/fiber optic camera on a flexible tube passed through the anus is called ____________________, abbreviated as COL.</a:t>
            </a:r>
            <a:endParaRPr lang="en-US" sz="2400" dirty="0" smtClean="0">
              <a:hlinkClick r:id="rId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40" y="3926065"/>
            <a:ext cx="3155169" cy="21494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143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372" y="1167609"/>
            <a:ext cx="6032621" cy="492443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1. Osteoporosis. Polymyalgia </a:t>
            </a:r>
            <a:r>
              <a:rPr lang="en-US" sz="2600" dirty="0" err="1" smtClean="0">
                <a:latin typeface="Cambria"/>
                <a:cs typeface="Cambria"/>
              </a:rPr>
              <a:t>rheumatica</a:t>
            </a:r>
            <a:r>
              <a:rPr lang="en-US" sz="2600" dirty="0" smtClean="0">
                <a:latin typeface="Cambria"/>
                <a:cs typeface="Cambria"/>
              </a:rPr>
              <a:t>. 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372" y="1856988"/>
            <a:ext cx="6431331" cy="492443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2. </a:t>
            </a:r>
            <a:r>
              <a:rPr lang="en-US" sz="2600" dirty="0" err="1" smtClean="0">
                <a:latin typeface="Cambria"/>
                <a:cs typeface="Cambria"/>
              </a:rPr>
              <a:t>Cholecystolithiasis</a:t>
            </a:r>
            <a:r>
              <a:rPr lang="en-US" sz="2600" dirty="0" smtClean="0">
                <a:latin typeface="Cambria"/>
                <a:cs typeface="Cambria"/>
              </a:rPr>
              <a:t>. St. p. </a:t>
            </a:r>
            <a:r>
              <a:rPr lang="en-US" sz="2600" dirty="0" err="1" smtClean="0">
                <a:latin typeface="Cambria"/>
                <a:cs typeface="Cambria"/>
              </a:rPr>
              <a:t>colicam</a:t>
            </a:r>
            <a:r>
              <a:rPr lang="en-US" sz="2600" dirty="0" smtClean="0">
                <a:latin typeface="Cambria"/>
                <a:cs typeface="Cambria"/>
              </a:rPr>
              <a:t> </a:t>
            </a:r>
            <a:r>
              <a:rPr lang="en-US" sz="2600" dirty="0" err="1" smtClean="0">
                <a:latin typeface="Cambria"/>
                <a:cs typeface="Cambria"/>
              </a:rPr>
              <a:t>biliarem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372" y="2546367"/>
            <a:ext cx="8681133" cy="492443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3. </a:t>
            </a:r>
            <a:r>
              <a:rPr lang="en-US" sz="2600" dirty="0" err="1" smtClean="0">
                <a:latin typeface="Cambria"/>
                <a:cs typeface="Cambria"/>
              </a:rPr>
              <a:t>Hepatopathia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smtClean="0">
                <a:latin typeface="Cambria"/>
                <a:cs typeface="Cambria"/>
              </a:rPr>
              <a:t>cum </a:t>
            </a:r>
            <a:r>
              <a:rPr lang="en-US" sz="2600" dirty="0" err="1" smtClean="0">
                <a:latin typeface="Cambria"/>
                <a:cs typeface="Cambria"/>
              </a:rPr>
              <a:t>trombocytopenia</a:t>
            </a:r>
            <a:r>
              <a:rPr lang="en-US" sz="2600" dirty="0" smtClean="0">
                <a:latin typeface="Cambria"/>
                <a:cs typeface="Cambria"/>
              </a:rPr>
              <a:t> (HTS syndrome v. s.)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372" y="3235746"/>
            <a:ext cx="4878259" cy="492443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4. Hyperplasia </a:t>
            </a:r>
            <a:r>
              <a:rPr lang="en-US" sz="2600" dirty="0" err="1" smtClean="0">
                <a:latin typeface="Cambria"/>
                <a:cs typeface="Cambria"/>
              </a:rPr>
              <a:t>prostatae</a:t>
            </a:r>
            <a:r>
              <a:rPr lang="en-US" sz="2600" dirty="0" smtClean="0">
                <a:latin typeface="Cambria"/>
                <a:cs typeface="Cambria"/>
              </a:rPr>
              <a:t> </a:t>
            </a:r>
            <a:r>
              <a:rPr lang="en-US" sz="2600" dirty="0" err="1" smtClean="0">
                <a:latin typeface="Cambria"/>
                <a:cs typeface="Cambria"/>
              </a:rPr>
              <a:t>benigna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372" y="3925125"/>
            <a:ext cx="4206112" cy="492443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5. St. post </a:t>
            </a:r>
            <a:r>
              <a:rPr lang="en-US" sz="2600" dirty="0" err="1" smtClean="0">
                <a:latin typeface="Cambria"/>
                <a:cs typeface="Cambria"/>
              </a:rPr>
              <a:t>otorrhagiam</a:t>
            </a:r>
            <a:r>
              <a:rPr lang="en-US" sz="2600" dirty="0" smtClean="0">
                <a:latin typeface="Cambria"/>
                <a:cs typeface="Cambria"/>
              </a:rPr>
              <a:t> l. sin.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" y="4614504"/>
            <a:ext cx="7661072" cy="492443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6. </a:t>
            </a:r>
            <a:r>
              <a:rPr lang="en-US" sz="2600" dirty="0" err="1" smtClean="0">
                <a:latin typeface="Cambria"/>
                <a:cs typeface="Cambria"/>
              </a:rPr>
              <a:t>Stp</a:t>
            </a:r>
            <a:r>
              <a:rPr lang="en-US" sz="2600" dirty="0" smtClean="0">
                <a:latin typeface="Cambria"/>
                <a:cs typeface="Cambria"/>
              </a:rPr>
              <a:t>. </a:t>
            </a:r>
            <a:r>
              <a:rPr lang="en-US" sz="2600" dirty="0" err="1" smtClean="0">
                <a:latin typeface="Cambria"/>
                <a:cs typeface="Cambria"/>
              </a:rPr>
              <a:t>craniotrauma</a:t>
            </a:r>
            <a:r>
              <a:rPr lang="en-US" sz="2600" dirty="0" smtClean="0">
                <a:latin typeface="Cambria"/>
                <a:cs typeface="Cambria"/>
              </a:rPr>
              <a:t> cum </a:t>
            </a:r>
            <a:r>
              <a:rPr lang="en-US" sz="2600" dirty="0" err="1" smtClean="0">
                <a:latin typeface="Cambria"/>
                <a:cs typeface="Cambria"/>
              </a:rPr>
              <a:t>haemorrhagia</a:t>
            </a:r>
            <a:r>
              <a:rPr lang="en-US" sz="2600" dirty="0" smtClean="0">
                <a:latin typeface="Cambria"/>
                <a:cs typeface="Cambria"/>
              </a:rPr>
              <a:t> </a:t>
            </a:r>
            <a:r>
              <a:rPr lang="en-US" sz="2600" dirty="0" err="1" smtClean="0">
                <a:latin typeface="Cambria"/>
                <a:cs typeface="Cambria"/>
              </a:rPr>
              <a:t>intracraniali</a:t>
            </a:r>
            <a:r>
              <a:rPr lang="en-US" sz="2600" dirty="0" smtClean="0">
                <a:latin typeface="Cambria"/>
                <a:cs typeface="Cambria"/>
              </a:rPr>
              <a:t> 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372" y="5303883"/>
            <a:ext cx="4334565" cy="492443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7. </a:t>
            </a:r>
            <a:r>
              <a:rPr lang="en-US" sz="2600" dirty="0" err="1" smtClean="0">
                <a:latin typeface="Cambria"/>
                <a:cs typeface="Cambria"/>
              </a:rPr>
              <a:t>Diarrhoea</a:t>
            </a:r>
            <a:r>
              <a:rPr lang="en-US" sz="2600" dirty="0" smtClean="0">
                <a:latin typeface="Cambria"/>
                <a:cs typeface="Cambria"/>
              </a:rPr>
              <a:t>. Colitis </a:t>
            </a:r>
            <a:r>
              <a:rPr lang="en-US" sz="2600" dirty="0" err="1" smtClean="0">
                <a:latin typeface="Cambria"/>
                <a:cs typeface="Cambria"/>
              </a:rPr>
              <a:t>ulcerosa</a:t>
            </a:r>
            <a:r>
              <a:rPr lang="en-US" sz="2600" dirty="0" smtClean="0">
                <a:latin typeface="Cambria"/>
                <a:cs typeface="Cambria"/>
              </a:rPr>
              <a:t>.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372" y="5993264"/>
            <a:ext cx="6382977" cy="492443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8. </a:t>
            </a:r>
            <a:r>
              <a:rPr lang="en-US" sz="2600" dirty="0" err="1" smtClean="0">
                <a:latin typeface="Cambria"/>
                <a:cs typeface="Cambria"/>
              </a:rPr>
              <a:t>Insufficientia</a:t>
            </a:r>
            <a:r>
              <a:rPr lang="en-US" sz="2600" dirty="0" smtClean="0">
                <a:latin typeface="Cambria"/>
                <a:cs typeface="Cambria"/>
              </a:rPr>
              <a:t> </a:t>
            </a:r>
            <a:r>
              <a:rPr lang="en-US" sz="2600" dirty="0" err="1" smtClean="0">
                <a:latin typeface="Cambria"/>
                <a:cs typeface="Cambria"/>
              </a:rPr>
              <a:t>cordis</a:t>
            </a:r>
            <a:r>
              <a:rPr lang="en-US" sz="2600" dirty="0" smtClean="0">
                <a:latin typeface="Cambria"/>
                <a:cs typeface="Cambria"/>
              </a:rPr>
              <a:t> </a:t>
            </a:r>
            <a:r>
              <a:rPr lang="en-US" sz="2600" dirty="0" err="1" smtClean="0">
                <a:latin typeface="Cambria"/>
                <a:cs typeface="Cambria"/>
              </a:rPr>
              <a:t>chronica</a:t>
            </a:r>
            <a:r>
              <a:rPr lang="en-US" sz="2600" dirty="0" smtClean="0">
                <a:latin typeface="Cambria"/>
                <a:cs typeface="Cambria"/>
              </a:rPr>
              <a:t>. </a:t>
            </a:r>
            <a:r>
              <a:rPr lang="en-US" sz="2600" dirty="0" err="1" smtClean="0">
                <a:latin typeface="Cambria"/>
                <a:cs typeface="Cambria"/>
              </a:rPr>
              <a:t>Venostasis</a:t>
            </a:r>
            <a:r>
              <a:rPr lang="en-US" sz="2600" dirty="0" smtClean="0">
                <a:latin typeface="Cambria"/>
                <a:cs typeface="Cambria"/>
              </a:rPr>
              <a:t>. 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004" y="93130"/>
            <a:ext cx="8047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READ MEDICAL RECORDS, </a:t>
            </a:r>
          </a:p>
          <a:p>
            <a:r>
              <a:rPr lang="en-US" sz="2400" b="1" dirty="0" smtClean="0"/>
              <a:t>MAKE NOTES ABOUT THE DISEASES OF PARTICULAR PATIENTS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6046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91" y="89541"/>
            <a:ext cx="612138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READ THE AUTHENTIC MEDICAL RECORD, </a:t>
            </a:r>
          </a:p>
          <a:p>
            <a:r>
              <a:rPr lang="en-US" sz="2400" b="1" dirty="0" smtClean="0"/>
              <a:t>FIND and CORRECT GRAMMATICAL MISTAKES, </a:t>
            </a:r>
          </a:p>
          <a:p>
            <a:r>
              <a:rPr lang="en-US" sz="2400" b="1" dirty="0" smtClean="0"/>
              <a:t>TRANSLATE,</a:t>
            </a:r>
            <a:endParaRPr lang="en-US" sz="2400" b="1" dirty="0"/>
          </a:p>
        </p:txBody>
      </p:sp>
      <p:pic>
        <p:nvPicPr>
          <p:cNvPr id="3" name="Picture 2" descr="CYklista náraz do značky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81"/>
          <a:stretch/>
        </p:blipFill>
        <p:spPr>
          <a:xfrm>
            <a:off x="6218" y="1979043"/>
            <a:ext cx="9137782" cy="3844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18" y="1521775"/>
            <a:ext cx="54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DG: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7295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8379" y="1382277"/>
            <a:ext cx="1382346" cy="5731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DIGITUS</a:t>
            </a:r>
            <a:endParaRPr lang="en-US" sz="2400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2303933" y="1135040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3121534" y="1545914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H="1" flipV="1">
            <a:off x="2298314" y="1972959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47962" y="1435890"/>
            <a:ext cx="123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digitalis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30204" y="685519"/>
            <a:ext cx="1359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digitatus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63225" y="2220196"/>
            <a:ext cx="167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digitiformis</a:t>
            </a:r>
            <a:endParaRPr lang="en-US" sz="2400" i="1" dirty="0"/>
          </a:p>
        </p:txBody>
      </p:sp>
      <p:sp>
        <p:nvSpPr>
          <p:cNvPr id="14" name="Rectangle 13"/>
          <p:cNvSpPr/>
          <p:nvPr/>
        </p:nvSpPr>
        <p:spPr>
          <a:xfrm>
            <a:off x="6024559" y="1396671"/>
            <a:ext cx="1652167" cy="5731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STIMULARE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815535" y="1149435"/>
            <a:ext cx="5620" cy="232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7695960" y="1560308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H="1" flipV="1">
            <a:off x="6815535" y="1987353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20" name="TextBox 19"/>
          <p:cNvSpPr txBox="1"/>
          <p:nvPr/>
        </p:nvSpPr>
        <p:spPr>
          <a:xfrm>
            <a:off x="7765183" y="1450284"/>
            <a:ext cx="1458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stimulans</a:t>
            </a:r>
            <a:endParaRPr lang="en-US" sz="2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181748" y="699913"/>
            <a:ext cx="130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stimulus</a:t>
            </a:r>
            <a:endParaRPr lang="en-US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71974" y="2234590"/>
            <a:ext cx="1510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stimulatio</a:t>
            </a:r>
            <a:endParaRPr lang="en-US" sz="2400" i="1" dirty="0"/>
          </a:p>
        </p:txBody>
      </p:sp>
      <p:sp>
        <p:nvSpPr>
          <p:cNvPr id="23" name="Rectangle 22"/>
          <p:cNvSpPr/>
          <p:nvPr/>
        </p:nvSpPr>
        <p:spPr>
          <a:xfrm>
            <a:off x="3943242" y="3302179"/>
            <a:ext cx="1382346" cy="5731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FORMA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>
          <a:xfrm flipH="1" flipV="1">
            <a:off x="4628796" y="3054942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5446397" y="3465816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H="1" flipV="1">
            <a:off x="4623177" y="3892861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9" name="TextBox 28"/>
          <p:cNvSpPr txBox="1"/>
          <p:nvPr/>
        </p:nvSpPr>
        <p:spPr>
          <a:xfrm>
            <a:off x="5572825" y="3355792"/>
            <a:ext cx="1616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deformitas</a:t>
            </a:r>
            <a:endParaRPr lang="en-US" sz="24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3783452" y="2605421"/>
            <a:ext cx="160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deformans</a:t>
            </a:r>
            <a:endParaRPr lang="en-US" sz="24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799529" y="4117214"/>
            <a:ext cx="1652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deformatio</a:t>
            </a:r>
            <a:endParaRPr lang="en-US" sz="2400" i="1" dirty="0"/>
          </a:p>
        </p:txBody>
      </p:sp>
      <p:sp>
        <p:nvSpPr>
          <p:cNvPr id="32" name="Rectangle 31"/>
          <p:cNvSpPr/>
          <p:nvPr/>
        </p:nvSpPr>
        <p:spPr>
          <a:xfrm>
            <a:off x="1695531" y="5102681"/>
            <a:ext cx="1382346" cy="5731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MAMMA</a:t>
            </a:r>
            <a:endParaRPr lang="en-US" sz="2400" dirty="0"/>
          </a:p>
        </p:txBody>
      </p:sp>
      <p:cxnSp>
        <p:nvCxnSpPr>
          <p:cNvPr id="33" name="Straight Arrow Connector 32"/>
          <p:cNvCxnSpPr>
            <a:stCxn id="32" idx="0"/>
          </p:cNvCxnSpPr>
          <p:nvPr/>
        </p:nvCxnSpPr>
        <p:spPr>
          <a:xfrm flipH="1" flipV="1">
            <a:off x="2381085" y="4855444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3198686" y="5266318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H="1" flipV="1">
            <a:off x="2375466" y="5693363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38" name="TextBox 37"/>
          <p:cNvSpPr txBox="1"/>
          <p:nvPr/>
        </p:nvSpPr>
        <p:spPr>
          <a:xfrm>
            <a:off x="3325114" y="5156294"/>
            <a:ext cx="1274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mamilla</a:t>
            </a:r>
            <a:endParaRPr lang="en-US" sz="24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1535741" y="4405923"/>
            <a:ext cx="1760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mammarius</a:t>
            </a:r>
            <a:endParaRPr lang="en-US" sz="24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1700551" y="5940600"/>
            <a:ext cx="1570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mamillaris</a:t>
            </a:r>
            <a:endParaRPr lang="en-US" sz="2400" i="1" dirty="0"/>
          </a:p>
        </p:txBody>
      </p:sp>
      <p:sp>
        <p:nvSpPr>
          <p:cNvPr id="41" name="Rectangle 40"/>
          <p:cNvSpPr/>
          <p:nvPr/>
        </p:nvSpPr>
        <p:spPr>
          <a:xfrm>
            <a:off x="6184350" y="5093898"/>
            <a:ext cx="1382346" cy="5731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STERILIS</a:t>
            </a:r>
            <a:endParaRPr lang="en-US" sz="2400" dirty="0"/>
          </a:p>
        </p:txBody>
      </p:sp>
      <p:cxnSp>
        <p:nvCxnSpPr>
          <p:cNvPr id="42" name="Straight Arrow Connector 41"/>
          <p:cNvCxnSpPr>
            <a:stCxn id="41" idx="0"/>
          </p:cNvCxnSpPr>
          <p:nvPr/>
        </p:nvCxnSpPr>
        <p:spPr>
          <a:xfrm flipH="1" flipV="1">
            <a:off x="6869904" y="4846661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7687505" y="5257535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 flipH="1" flipV="1">
            <a:off x="6864285" y="5684580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7" name="TextBox 46"/>
          <p:cNvSpPr txBox="1"/>
          <p:nvPr/>
        </p:nvSpPr>
        <p:spPr>
          <a:xfrm>
            <a:off x="7813933" y="5147511"/>
            <a:ext cx="132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sterilitas</a:t>
            </a:r>
            <a:endParaRPr lang="en-US" sz="24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6091406" y="4397140"/>
            <a:ext cx="1553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sterilisatio</a:t>
            </a:r>
            <a:endParaRPr lang="en-US" sz="24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6066819" y="5931817"/>
            <a:ext cx="1605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sterilisatus</a:t>
            </a:r>
            <a:endParaRPr lang="en-US" sz="24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200539" y="47664"/>
            <a:ext cx="587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EXPLAIN THE MEANING OF DERIVED WORDS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40165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20" grpId="0"/>
      <p:bldP spid="21" grpId="0"/>
      <p:bldP spid="22" grpId="0"/>
      <p:bldP spid="29" grpId="0"/>
      <p:bldP spid="30" grpId="0"/>
      <p:bldP spid="31" grpId="0"/>
      <p:bldP spid="38" grpId="0"/>
      <p:bldP spid="39" grpId="0"/>
      <p:bldP spid="40" grpId="0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59" y="629303"/>
            <a:ext cx="4313153" cy="461665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Mys</a:t>
            </a:r>
            <a:r>
              <a:rPr lang="en-US" sz="2400" dirty="0" smtClean="0">
                <a:latin typeface="Cambria"/>
                <a:cs typeface="Cambria"/>
              </a:rPr>
              <a:t>, my-o-/s/-muscle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926" y="57208"/>
            <a:ext cx="5047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FORM TERMS BASED ON DEFINITIONS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7459" y="1162812"/>
            <a:ext cx="884654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Benign tumor in a smooth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Inflammation of a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>
                <a:latin typeface="Cambria"/>
                <a:cs typeface="Cambria"/>
              </a:rPr>
              <a:t>F</a:t>
            </a:r>
            <a:r>
              <a:rPr lang="en-US" sz="2400" dirty="0" smtClean="0">
                <a:latin typeface="Cambria"/>
                <a:cs typeface="Cambria"/>
              </a:rPr>
              <a:t>ormation of multiple tumors in a smooth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Middle layer of the wall of the heart formed of heart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Muscular tissue in the uterus</a:t>
            </a:r>
          </a:p>
          <a:p>
            <a:pPr marL="538163" indent="-538163">
              <a:spcAft>
                <a:spcPts val="600"/>
              </a:spcAft>
              <a:buFontTx/>
              <a:buAutoNum type="arabicPeriod"/>
            </a:pPr>
            <a:r>
              <a:rPr lang="en-US" sz="2400" dirty="0">
                <a:latin typeface="Cambria"/>
                <a:cs typeface="Cambria"/>
              </a:rPr>
              <a:t>(adj.</a:t>
            </a:r>
            <a:r>
              <a:rPr lang="en-US" sz="2400" dirty="0" smtClean="0">
                <a:latin typeface="Cambria"/>
                <a:cs typeface="Cambria"/>
              </a:rPr>
              <a:t>) Referring to the heart muscle </a:t>
            </a:r>
          </a:p>
          <a:p>
            <a:pPr marL="538163" indent="-538163">
              <a:spcAft>
                <a:spcPts val="600"/>
              </a:spcAft>
              <a:buFontTx/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Recording the degree and strength of a muscle contraction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Study </a:t>
            </a:r>
            <a:r>
              <a:rPr lang="en-US" sz="2400" dirty="0" smtClean="0">
                <a:latin typeface="Cambria"/>
                <a:cs typeface="Cambria"/>
              </a:rPr>
              <a:t>of muscles, their associated structures and diseases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Removal of a benign growth from a muscle (esp. on uterus)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Surgical operation to cut a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Plastic surgery to repair a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54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841" y="45768"/>
            <a:ext cx="7049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DECIDE WHETHER THE FOLLOWING STATEMENTS ARE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00437" y="936560"/>
            <a:ext cx="26436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9F000E"/>
                </a:solidFill>
              </a:rPr>
              <a:t>TRUE or FALSE</a:t>
            </a:r>
          </a:p>
          <a:p>
            <a:pPr algn="ctr"/>
            <a:r>
              <a:rPr lang="en-US" sz="3200" b="1" dirty="0">
                <a:solidFill>
                  <a:srgbClr val="9F000E"/>
                </a:solidFill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9769" y="2387811"/>
            <a:ext cx="8466137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/>
                <a:cs typeface="Cambria"/>
              </a:rPr>
              <a:t>1) Terms 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colpoplastica</a:t>
            </a:r>
            <a:r>
              <a:rPr lang="en-US" sz="3200" dirty="0" smtClean="0">
                <a:latin typeface="Cambria"/>
                <a:cs typeface="Cambria"/>
              </a:rPr>
              <a:t>, 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colposcopia</a:t>
            </a:r>
            <a:r>
              <a:rPr lang="en-US" sz="3200" dirty="0" smtClean="0">
                <a:latin typeface="Cambria"/>
                <a:cs typeface="Cambria"/>
              </a:rPr>
              <a:t> and 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colpotomia</a:t>
            </a:r>
            <a:r>
              <a:rPr lang="en-US" sz="3200" dirty="0" smtClean="0">
                <a:latin typeface="Cambria"/>
                <a:cs typeface="Cambria"/>
              </a:rPr>
              <a:t> refer to the </a:t>
            </a:r>
            <a:r>
              <a:rPr lang="en-US" sz="3200" i="1" dirty="0" smtClean="0">
                <a:solidFill>
                  <a:srgbClr val="9F000E"/>
                </a:solidFill>
                <a:latin typeface="Cambria"/>
                <a:cs typeface="Cambria"/>
              </a:rPr>
              <a:t>repair</a:t>
            </a:r>
            <a:r>
              <a:rPr lang="en-US" sz="3200" dirty="0" smtClean="0">
                <a:latin typeface="Cambria"/>
                <a:cs typeface="Cambria"/>
              </a:rPr>
              <a:t> of the damaged vagina, to </a:t>
            </a:r>
            <a:r>
              <a:rPr lang="en-US" sz="3200" i="1" dirty="0" smtClean="0">
                <a:solidFill>
                  <a:srgbClr val="9F000E"/>
                </a:solidFill>
                <a:latin typeface="Cambria"/>
                <a:cs typeface="Cambria"/>
              </a:rPr>
              <a:t>examination</a:t>
            </a:r>
            <a:r>
              <a:rPr lang="en-US" sz="3200" dirty="0" smtClean="0">
                <a:latin typeface="Cambria"/>
                <a:cs typeface="Cambria"/>
              </a:rPr>
              <a:t> of vagina and to its </a:t>
            </a:r>
            <a:r>
              <a:rPr lang="en-US" sz="3200" i="1" dirty="0" smtClean="0">
                <a:solidFill>
                  <a:srgbClr val="9F000E"/>
                </a:solidFill>
                <a:latin typeface="Cambria"/>
                <a:cs typeface="Cambria"/>
              </a:rPr>
              <a:t>removal</a:t>
            </a:r>
            <a:r>
              <a:rPr lang="en-US" sz="3200" dirty="0">
                <a:latin typeface="Cambria"/>
                <a:cs typeface="Cambria"/>
              </a:rPr>
              <a:t> </a:t>
            </a:r>
            <a:r>
              <a:rPr lang="en-US" sz="3200" dirty="0" smtClean="0">
                <a:latin typeface="Cambria"/>
                <a:cs typeface="Cambria"/>
              </a:rPr>
              <a:t>respectively.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769" y="2387811"/>
            <a:ext cx="8466137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/>
                <a:cs typeface="Cambria"/>
              </a:rPr>
              <a:t>2) Terms 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osteitis</a:t>
            </a:r>
            <a:r>
              <a:rPr lang="en-US" sz="3200" dirty="0" smtClean="0">
                <a:latin typeface="Cambria"/>
                <a:cs typeface="Cambria"/>
              </a:rPr>
              <a:t> and 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ostitis</a:t>
            </a:r>
            <a:r>
              <a:rPr lang="en-US" sz="3200" dirty="0" smtClean="0">
                <a:latin typeface="Cambria"/>
                <a:cs typeface="Cambria"/>
              </a:rPr>
              <a:t> have the same meaning.</a:t>
            </a:r>
          </a:p>
          <a:p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769" y="2414364"/>
            <a:ext cx="8466137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/>
                <a:cs typeface="Cambria"/>
              </a:rPr>
              <a:t>3</a:t>
            </a:r>
            <a:r>
              <a:rPr lang="en-US" sz="3200" dirty="0" smtClean="0">
                <a:latin typeface="Cambria"/>
                <a:cs typeface="Cambria"/>
              </a:rPr>
              <a:t>) The Greek combining element 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salping</a:t>
            </a:r>
            <a:r>
              <a:rPr lang="en-US" sz="3200" i="1" dirty="0" smtClean="0">
                <a:solidFill>
                  <a:srgbClr val="9F000E"/>
                </a:solidFill>
                <a:latin typeface="Cambria"/>
                <a:cs typeface="Cambria"/>
              </a:rPr>
              <a:t>-o- </a:t>
            </a:r>
            <a:r>
              <a:rPr lang="en-US" sz="3200" i="1" dirty="0" smtClean="0">
                <a:latin typeface="Cambria"/>
                <a:cs typeface="Cambria"/>
              </a:rPr>
              <a:t>(gr. </a:t>
            </a:r>
            <a:r>
              <a:rPr lang="en-US" sz="3200" i="1" dirty="0">
                <a:latin typeface="Cambria"/>
                <a:cs typeface="Cambria"/>
              </a:rPr>
              <a:t>t</a:t>
            </a:r>
            <a:r>
              <a:rPr lang="en-US" sz="3200" i="1" dirty="0" smtClean="0">
                <a:latin typeface="Cambria"/>
                <a:cs typeface="Cambria"/>
              </a:rPr>
              <a:t>rumpet, tube) </a:t>
            </a:r>
            <a:r>
              <a:rPr lang="en-US" sz="3200" dirty="0" smtClean="0">
                <a:latin typeface="Cambria"/>
                <a:cs typeface="Cambria"/>
              </a:rPr>
              <a:t>refers to: (a) the Fallopian tubes, (b) the auditory meatus.</a:t>
            </a:r>
            <a:endParaRPr lang="en-US" sz="3200" dirty="0">
              <a:latin typeface="Cambria"/>
              <a:cs typeface="Cambr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4177810"/>
            <a:ext cx="3340100" cy="2425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9769" y="2411425"/>
            <a:ext cx="8466137" cy="206210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/>
                <a:cs typeface="Cambria"/>
              </a:rPr>
              <a:t>4) 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Musculus</a:t>
            </a:r>
            <a:r>
              <a:rPr lang="en-US" sz="3200" i="1" dirty="0" smtClean="0">
                <a:solidFill>
                  <a:srgbClr val="9F000E"/>
                </a:solidFill>
                <a:latin typeface="Cambria"/>
                <a:cs typeface="Cambria"/>
              </a:rPr>
              <a:t> 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omohyoideus</a:t>
            </a:r>
            <a:r>
              <a:rPr lang="en-US" sz="3200" i="1" dirty="0" smtClean="0">
                <a:solidFill>
                  <a:srgbClr val="9F000E"/>
                </a:solidFill>
                <a:latin typeface="Cambria"/>
                <a:cs typeface="Cambria"/>
              </a:rPr>
              <a:t> </a:t>
            </a:r>
            <a:r>
              <a:rPr lang="en-US" sz="3200" dirty="0" smtClean="0">
                <a:latin typeface="Cambria"/>
                <a:cs typeface="Cambria"/>
              </a:rPr>
              <a:t>originates at the superior border of the shoulder blade </a:t>
            </a:r>
            <a:r>
              <a:rPr lang="en-US" sz="3200" dirty="0" smtClean="0">
                <a:solidFill>
                  <a:srgbClr val="9F000E"/>
                </a:solidFill>
                <a:latin typeface="Cambria"/>
                <a:cs typeface="Cambria"/>
              </a:rPr>
              <a:t>(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omos</a:t>
            </a:r>
            <a:r>
              <a:rPr lang="en-US" sz="3200" dirty="0" smtClean="0">
                <a:solidFill>
                  <a:srgbClr val="9F000E"/>
                </a:solidFill>
                <a:latin typeface="Cambria"/>
                <a:cs typeface="Cambria"/>
              </a:rPr>
              <a:t>) </a:t>
            </a:r>
            <a:r>
              <a:rPr lang="en-US" sz="3200" dirty="0" smtClean="0">
                <a:latin typeface="Cambria"/>
                <a:cs typeface="Cambria"/>
              </a:rPr>
              <a:t>and inserts at the lateral border of the hyoid bone </a:t>
            </a:r>
            <a:r>
              <a:rPr lang="en-US" sz="3200" dirty="0" smtClean="0">
                <a:solidFill>
                  <a:srgbClr val="9F000E"/>
                </a:solidFill>
                <a:latin typeface="Cambria"/>
                <a:cs typeface="Cambria"/>
              </a:rPr>
              <a:t>(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os</a:t>
            </a:r>
            <a:r>
              <a:rPr lang="en-US" sz="3200" i="1" dirty="0" smtClean="0">
                <a:solidFill>
                  <a:srgbClr val="9F000E"/>
                </a:solidFill>
                <a:latin typeface="Cambria"/>
                <a:cs typeface="Cambria"/>
              </a:rPr>
              <a:t> 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hyoideum</a:t>
            </a:r>
            <a:r>
              <a:rPr lang="en-US" sz="3200" i="1" dirty="0" smtClean="0">
                <a:solidFill>
                  <a:srgbClr val="9F000E"/>
                </a:solidFill>
                <a:latin typeface="Cambria"/>
                <a:cs typeface="Cambria"/>
              </a:rPr>
              <a:t>)</a:t>
            </a:r>
            <a:r>
              <a:rPr lang="en-US" sz="3200" i="1" dirty="0" smtClean="0">
                <a:latin typeface="Cambria"/>
                <a:cs typeface="Cambria"/>
              </a:rPr>
              <a:t>.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769" y="2414364"/>
            <a:ext cx="8466137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/>
                <a:cs typeface="Cambria"/>
              </a:rPr>
              <a:t>5</a:t>
            </a:r>
            <a:r>
              <a:rPr lang="en-US" sz="3200" dirty="0" smtClean="0">
                <a:latin typeface="Cambria"/>
                <a:cs typeface="Cambria"/>
              </a:rPr>
              <a:t>) </a:t>
            </a:r>
            <a:r>
              <a:rPr lang="en-US" sz="3200" i="1" dirty="0" smtClean="0">
                <a:latin typeface="Cambria"/>
                <a:cs typeface="Cambria"/>
              </a:rPr>
              <a:t>Goniometry </a:t>
            </a:r>
            <a:r>
              <a:rPr lang="en-US" sz="3200" dirty="0" smtClean="0">
                <a:latin typeface="Cambria"/>
                <a:cs typeface="Cambria"/>
              </a:rPr>
              <a:t>(gr</a:t>
            </a:r>
            <a:r>
              <a:rPr lang="en-US" sz="3200" i="1" dirty="0" smtClean="0">
                <a:latin typeface="Cambria"/>
                <a:cs typeface="Cambria"/>
              </a:rPr>
              <a:t>. </a:t>
            </a:r>
            <a:r>
              <a:rPr lang="en-US" sz="3200" i="1" dirty="0" err="1" smtClean="0">
                <a:latin typeface="Cambria"/>
                <a:cs typeface="Cambria"/>
              </a:rPr>
              <a:t>gony</a:t>
            </a:r>
            <a:r>
              <a:rPr lang="en-US" sz="3200" i="1" dirty="0" smtClean="0">
                <a:latin typeface="Cambria"/>
                <a:cs typeface="Cambria"/>
              </a:rPr>
              <a:t> </a:t>
            </a:r>
            <a:r>
              <a:rPr lang="en-US" sz="3200" dirty="0" smtClean="0">
                <a:latin typeface="Cambria"/>
                <a:cs typeface="Cambria"/>
              </a:rPr>
              <a:t>knee)</a:t>
            </a:r>
            <a:r>
              <a:rPr lang="en-US" sz="3200" dirty="0" smtClean="0">
                <a:solidFill>
                  <a:srgbClr val="000000"/>
                </a:solidFill>
                <a:latin typeface="Cambria"/>
                <a:cs typeface="Cambria"/>
              </a:rPr>
              <a:t> is</a:t>
            </a:r>
            <a:r>
              <a:rPr lang="en-US" sz="3200" i="1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3200" dirty="0" smtClean="0">
                <a:latin typeface="Cambria"/>
                <a:cs typeface="Cambria"/>
              </a:rPr>
              <a:t>the </a:t>
            </a:r>
            <a:r>
              <a:rPr lang="en-US" sz="3200" dirty="0">
                <a:latin typeface="Cambria"/>
                <a:cs typeface="Cambria"/>
              </a:rPr>
              <a:t>measurement of angles, particularly those of range of motion of a joint.</a:t>
            </a:r>
            <a:endParaRPr lang="en-US" sz="32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6845" y="4273829"/>
            <a:ext cx="6720235" cy="23296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923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51" y="11440"/>
            <a:ext cx="516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EXPLAIN THE DIFFERENCE IN MEANING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64443" y="890917"/>
            <a:ext cx="4420251" cy="52322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Poliomyelitis : </a:t>
            </a:r>
            <a:r>
              <a:rPr lang="en-US" sz="2800" dirty="0" err="1" smtClean="0">
                <a:latin typeface="Cambria"/>
                <a:cs typeface="Cambria"/>
              </a:rPr>
              <a:t>Polymyositis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858" y="1568159"/>
            <a:ext cx="3657922" cy="52322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Parodontitis</a:t>
            </a:r>
            <a:r>
              <a:rPr lang="en-US" sz="2800" dirty="0" smtClean="0">
                <a:latin typeface="Cambria"/>
                <a:cs typeface="Cambria"/>
              </a:rPr>
              <a:t> : </a:t>
            </a:r>
            <a:r>
              <a:rPr lang="en-US" sz="2800" dirty="0" err="1">
                <a:latin typeface="Cambria"/>
                <a:cs typeface="Cambria"/>
              </a:rPr>
              <a:t>P</a:t>
            </a:r>
            <a:r>
              <a:rPr lang="en-US" sz="2800" dirty="0" err="1" smtClean="0">
                <a:latin typeface="Cambria"/>
                <a:cs typeface="Cambria"/>
              </a:rPr>
              <a:t>arotitis</a:t>
            </a:r>
            <a:r>
              <a:rPr lang="en-US" sz="2800" dirty="0" smtClean="0">
                <a:latin typeface="Cambria"/>
                <a:cs typeface="Cambria"/>
              </a:rPr>
              <a:t> 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7158" y="2245401"/>
            <a:ext cx="4788490" cy="52322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Cheiloplastica</a:t>
            </a:r>
            <a:r>
              <a:rPr lang="en-US" sz="2800" dirty="0" smtClean="0">
                <a:latin typeface="Cambria"/>
                <a:cs typeface="Cambria"/>
              </a:rPr>
              <a:t> : </a:t>
            </a:r>
            <a:r>
              <a:rPr lang="en-US" sz="2800" dirty="0" err="1" smtClean="0">
                <a:latin typeface="Cambria"/>
                <a:cs typeface="Cambria"/>
              </a:rPr>
              <a:t>Cheiroplastica</a:t>
            </a:r>
            <a:r>
              <a:rPr lang="en-US" sz="2800" dirty="0" smtClean="0">
                <a:latin typeface="Cambria"/>
                <a:cs typeface="Cambria"/>
              </a:rPr>
              <a:t> 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8858" y="2922643"/>
            <a:ext cx="4352474" cy="52322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Somatologia</a:t>
            </a:r>
            <a:r>
              <a:rPr lang="en-US" sz="2800" dirty="0" smtClean="0">
                <a:latin typeface="Cambria"/>
                <a:cs typeface="Cambria"/>
              </a:rPr>
              <a:t> : </a:t>
            </a:r>
            <a:r>
              <a:rPr lang="en-US" sz="2800" dirty="0" err="1" smtClean="0">
                <a:latin typeface="Cambria"/>
                <a:cs typeface="Cambria"/>
              </a:rPr>
              <a:t>Stomatologia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0473" y="3599885"/>
            <a:ext cx="4823856" cy="52322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Spondylitis : </a:t>
            </a:r>
            <a:r>
              <a:rPr lang="en-US" sz="2800" dirty="0" err="1" smtClean="0">
                <a:latin typeface="Cambria"/>
                <a:cs typeface="Cambria"/>
              </a:rPr>
              <a:t>Spondylomyelitis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7341" y="4277127"/>
            <a:ext cx="4647426" cy="52322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Hysterectomia</a:t>
            </a:r>
            <a:r>
              <a:rPr lang="en-US" sz="2800" dirty="0" smtClean="0">
                <a:latin typeface="Cambria"/>
                <a:cs typeface="Cambria"/>
              </a:rPr>
              <a:t> : </a:t>
            </a:r>
            <a:r>
              <a:rPr lang="en-US" sz="2800" dirty="0" err="1" smtClean="0">
                <a:latin typeface="Cambria"/>
                <a:cs typeface="Cambria"/>
              </a:rPr>
              <a:t>Metrectomia</a:t>
            </a:r>
            <a:endParaRPr lang="en-US" sz="2800" dirty="0" smtClean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8604" y="4954369"/>
            <a:ext cx="4903907" cy="52322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Laryngotomia</a:t>
            </a:r>
            <a:r>
              <a:rPr lang="en-US" sz="2800" dirty="0" smtClean="0">
                <a:latin typeface="Cambria"/>
                <a:cs typeface="Cambria"/>
              </a:rPr>
              <a:t> : </a:t>
            </a:r>
            <a:r>
              <a:rPr lang="en-US" sz="2800" dirty="0" err="1">
                <a:latin typeface="Cambria"/>
                <a:cs typeface="Cambria"/>
              </a:rPr>
              <a:t>L</a:t>
            </a:r>
            <a:r>
              <a:rPr lang="en-US" sz="2800" dirty="0" err="1" smtClean="0">
                <a:latin typeface="Cambria"/>
                <a:cs typeface="Cambria"/>
              </a:rPr>
              <a:t>aryngostomia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3012" y="5631614"/>
            <a:ext cx="4287001" cy="52322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Perinephritis</a:t>
            </a:r>
            <a:r>
              <a:rPr lang="en-US" sz="2800" dirty="0" smtClean="0">
                <a:latin typeface="Cambria"/>
                <a:cs typeface="Cambria"/>
              </a:rPr>
              <a:t> : </a:t>
            </a:r>
            <a:r>
              <a:rPr lang="en-US" sz="2800" dirty="0" err="1" smtClean="0">
                <a:latin typeface="Cambria"/>
                <a:cs typeface="Cambria"/>
              </a:rPr>
              <a:t>Perineuritis</a:t>
            </a:r>
            <a:endParaRPr lang="en-US" sz="2800" dirty="0">
              <a:latin typeface="Cambria"/>
              <a:cs typeface="Cambria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175865" y="617864"/>
            <a:ext cx="0" cy="58353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1948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812" y="45765"/>
            <a:ext cx="4963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FILL IN MISSING COMPOUND WORDS</a:t>
            </a:r>
            <a:endParaRPr lang="en-US" sz="2400" b="1" dirty="0"/>
          </a:p>
        </p:txBody>
      </p:sp>
      <p:pic>
        <p:nvPicPr>
          <p:cNvPr id="4" name="Picture 3" descr="prede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0" y="3073400"/>
            <a:ext cx="736600" cy="698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459" y="3867369"/>
            <a:ext cx="85462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The Greek combining element </a:t>
            </a:r>
            <a:r>
              <a:rPr lang="en-US" sz="2400" i="1" dirty="0" smtClean="0">
                <a:latin typeface="Cambria"/>
                <a:cs typeface="Cambria"/>
              </a:rPr>
              <a:t>__________________ </a:t>
            </a:r>
            <a:r>
              <a:rPr lang="en-US" sz="2400" dirty="0" smtClean="0">
                <a:latin typeface="Cambria"/>
                <a:cs typeface="Cambria"/>
              </a:rPr>
              <a:t>(mouth, opening) has a specialized usage in medical terminology. In surgical procedures a formation of a passage between any two normally distinct spaces or organs is called </a:t>
            </a:r>
            <a:r>
              <a:rPr lang="en-US" sz="2400" i="1" dirty="0" err="1" smtClean="0">
                <a:latin typeface="Cambria"/>
                <a:cs typeface="Cambria"/>
              </a:rPr>
              <a:t>ana</a:t>
            </a:r>
            <a:r>
              <a:rPr lang="en-US" sz="2400" i="1" dirty="0" smtClean="0">
                <a:latin typeface="Cambria"/>
                <a:cs typeface="Cambria"/>
              </a:rPr>
              <a:t>__________________. </a:t>
            </a:r>
            <a:r>
              <a:rPr lang="en-US" sz="2400" dirty="0" smtClean="0">
                <a:latin typeface="Cambria"/>
                <a:cs typeface="Cambria"/>
              </a:rPr>
              <a:t>Formation of a passage between the colon and the abdominal wall is </a:t>
            </a:r>
            <a:r>
              <a:rPr lang="en-US" sz="2400" dirty="0">
                <a:latin typeface="Cambria"/>
                <a:cs typeface="Cambria"/>
              </a:rPr>
              <a:t>___________________</a:t>
            </a:r>
            <a:r>
              <a:rPr lang="en-US" sz="2400" dirty="0" smtClean="0">
                <a:latin typeface="Cambria"/>
                <a:cs typeface="Cambria"/>
              </a:rPr>
              <a:t>, between the bladder and the abdominal wall is ___________________.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459" y="684411"/>
            <a:ext cx="8546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Greek combining form for “cure, healing” is </a:t>
            </a:r>
            <a:r>
              <a:rPr lang="en-US" sz="2400" i="1" dirty="0">
                <a:latin typeface="Cambria"/>
                <a:cs typeface="Cambria"/>
              </a:rPr>
              <a:t>__________________</a:t>
            </a:r>
            <a:r>
              <a:rPr lang="en-US" sz="2400" dirty="0" smtClean="0">
                <a:latin typeface="Cambria"/>
                <a:cs typeface="Cambria"/>
              </a:rPr>
              <a:t>. In medical field it is synonymous with word “treatment”. When disease is treated by exposition of the body (part) to the radiation it is </a:t>
            </a:r>
            <a:r>
              <a:rPr lang="en-US" sz="2400" i="1" dirty="0" smtClean="0">
                <a:latin typeface="Cambria"/>
                <a:cs typeface="Cambria"/>
              </a:rPr>
              <a:t>__________________</a:t>
            </a:r>
            <a:r>
              <a:rPr lang="en-US" sz="2400" dirty="0" smtClean="0">
                <a:latin typeface="Cambria"/>
                <a:cs typeface="Cambria"/>
              </a:rPr>
              <a:t>, when cancer is treated by specific chemical agents that </a:t>
            </a:r>
            <a:r>
              <a:rPr lang="en-US" sz="2400" dirty="0">
                <a:latin typeface="Cambria"/>
                <a:cs typeface="Cambria"/>
              </a:rPr>
              <a:t>are selectively destructive to malignant cells and </a:t>
            </a:r>
            <a:r>
              <a:rPr lang="en-US" sz="2400" dirty="0" smtClean="0">
                <a:latin typeface="Cambria"/>
                <a:cs typeface="Cambria"/>
              </a:rPr>
              <a:t>tissues we call it </a:t>
            </a:r>
            <a:r>
              <a:rPr lang="en-US" sz="2400" i="1" dirty="0" smtClean="0">
                <a:latin typeface="Cambria"/>
                <a:cs typeface="Cambria"/>
              </a:rPr>
              <a:t>__________________</a:t>
            </a:r>
            <a:r>
              <a:rPr lang="en-US" sz="2400" dirty="0" smtClean="0">
                <a:latin typeface="Cambria"/>
                <a:cs typeface="Cambria"/>
              </a:rPr>
              <a:t>.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135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59" y="34326"/>
            <a:ext cx="3369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IDENTIFY ABBREVIATION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5791" y="809186"/>
            <a:ext cx="2045982" cy="14662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460" y="809186"/>
            <a:ext cx="6406804" cy="14773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T</a:t>
            </a:r>
            <a:r>
              <a:rPr lang="en-US" sz="2400" dirty="0" smtClean="0">
                <a:latin typeface="Cambria"/>
                <a:cs typeface="Cambria"/>
              </a:rPr>
              <a:t>he </a:t>
            </a:r>
            <a:r>
              <a:rPr lang="en-US" sz="2400" dirty="0">
                <a:latin typeface="Cambria"/>
                <a:cs typeface="Cambria"/>
              </a:rPr>
              <a:t>recording of the electrical activity of the </a:t>
            </a:r>
            <a:r>
              <a:rPr lang="en-US" sz="2400" dirty="0" smtClean="0">
                <a:latin typeface="Cambria"/>
                <a:cs typeface="Cambria"/>
              </a:rPr>
              <a:t>heart is known also as ECG or EKG, which means ______________________. </a:t>
            </a:r>
          </a:p>
          <a:p>
            <a:endParaRPr lang="en-US" dirty="0"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/>
          <a:srcRect t="9747"/>
          <a:stretch/>
        </p:blipFill>
        <p:spPr>
          <a:xfrm>
            <a:off x="6704264" y="4565325"/>
            <a:ext cx="2137509" cy="1929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900" y="4551502"/>
            <a:ext cx="6258076" cy="193899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mbria"/>
                <a:cs typeface="Cambria"/>
              </a:rPr>
              <a:t>T</a:t>
            </a:r>
            <a:r>
              <a:rPr lang="en-US" sz="2400" dirty="0" smtClean="0">
                <a:latin typeface="Cambria"/>
                <a:cs typeface="Cambria"/>
              </a:rPr>
              <a:t>he </a:t>
            </a:r>
            <a:r>
              <a:rPr lang="en-US" sz="2400" dirty="0">
                <a:latin typeface="Cambria"/>
                <a:cs typeface="Cambria"/>
              </a:rPr>
              <a:t>recording of </a:t>
            </a:r>
            <a:r>
              <a:rPr lang="en-US" sz="2400" dirty="0" smtClean="0">
                <a:latin typeface="Cambria"/>
                <a:cs typeface="Cambria"/>
              </a:rPr>
              <a:t>electrical activity along the scalp, which, in clinical </a:t>
            </a:r>
            <a:r>
              <a:rPr lang="en-US" sz="2400" dirty="0">
                <a:latin typeface="Cambria"/>
                <a:cs typeface="Cambria"/>
              </a:rPr>
              <a:t>contexts, </a:t>
            </a:r>
            <a:r>
              <a:rPr lang="en-US" sz="2400" dirty="0" smtClean="0">
                <a:latin typeface="Cambria"/>
                <a:cs typeface="Cambria"/>
              </a:rPr>
              <a:t>refers </a:t>
            </a:r>
            <a:r>
              <a:rPr lang="en-US" sz="2400" dirty="0">
                <a:latin typeface="Cambria"/>
                <a:cs typeface="Cambria"/>
              </a:rPr>
              <a:t>to the recording of the brain's spontaneous electrical activity over a short period of </a:t>
            </a:r>
            <a:r>
              <a:rPr lang="en-US" sz="2400" dirty="0" smtClean="0">
                <a:latin typeface="Cambria"/>
                <a:cs typeface="Cambria"/>
              </a:rPr>
              <a:t>time known as EEG means ______________________ 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41" y="2460010"/>
            <a:ext cx="8532873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The same recording can be also performed on the baby’s heart, it is </a:t>
            </a:r>
            <a:r>
              <a:rPr lang="en-US" sz="2400" dirty="0">
                <a:latin typeface="Cambria"/>
                <a:cs typeface="Cambria"/>
              </a:rPr>
              <a:t>then called </a:t>
            </a:r>
            <a:r>
              <a:rPr lang="en-US" sz="2400" dirty="0" smtClean="0">
                <a:latin typeface="Cambria"/>
                <a:cs typeface="Cambria"/>
              </a:rPr>
              <a:t>______________________ and abbreviated as FECG. Together with it </a:t>
            </a:r>
            <a:r>
              <a:rPr lang="en-US" sz="2400" i="1" dirty="0" err="1" smtClean="0">
                <a:latin typeface="Cambria"/>
                <a:cs typeface="Cambria"/>
              </a:rPr>
              <a:t>cardiotocography</a:t>
            </a:r>
            <a:r>
              <a:rPr lang="en-US" sz="2400" dirty="0" smtClean="0">
                <a:latin typeface="Cambria"/>
                <a:cs typeface="Cambria"/>
              </a:rPr>
              <a:t> (CTG) is performed. These recording methods provide modest </a:t>
            </a:r>
            <a:r>
              <a:rPr lang="en-US" sz="2400" dirty="0">
                <a:latin typeface="Cambria"/>
                <a:cs typeface="Cambria"/>
              </a:rPr>
              <a:t>help for mothers and babies when continuous monitoring is </a:t>
            </a:r>
            <a:r>
              <a:rPr lang="en-US" sz="2400" dirty="0" smtClean="0">
                <a:latin typeface="Cambria"/>
                <a:cs typeface="Cambria"/>
              </a:rPr>
              <a:t>needed during </a:t>
            </a:r>
            <a:r>
              <a:rPr lang="en-US" sz="2400" dirty="0" err="1">
                <a:latin typeface="Cambria"/>
                <a:cs typeface="Cambria"/>
              </a:rPr>
              <a:t>labour</a:t>
            </a:r>
            <a:r>
              <a:rPr lang="en-US" sz="2400" dirty="0" smtClean="0">
                <a:latin typeface="Cambria"/>
                <a:cs typeface="Cambria"/>
              </a:rPr>
              <a:t>.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258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577" y="32331"/>
            <a:ext cx="7201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MATCH DEFINITIONS WITH GREEK COMBINING FORMS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3136" y="640747"/>
            <a:ext cx="6107982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mbria"/>
                <a:cs typeface="Cambria"/>
              </a:rPr>
              <a:t>The benign </a:t>
            </a:r>
            <a:r>
              <a:rPr lang="en-US" sz="2200" dirty="0">
                <a:latin typeface="Cambria"/>
                <a:cs typeface="Cambria"/>
              </a:rPr>
              <a:t>tumor made up of newly formed blood </a:t>
            </a:r>
            <a:r>
              <a:rPr lang="en-US" sz="2200" dirty="0" smtClean="0">
                <a:latin typeface="Cambria"/>
                <a:cs typeface="Cambria"/>
              </a:rPr>
              <a:t>vessels is </a:t>
            </a:r>
            <a:r>
              <a:rPr lang="en-US" sz="2200" b="1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endParaRPr lang="en-US" sz="22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577" y="2772284"/>
            <a:ext cx="6096541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mbria"/>
                <a:cs typeface="Cambria"/>
              </a:rPr>
              <a:t>Condition </a:t>
            </a:r>
            <a:r>
              <a:rPr lang="en-US" sz="2200" dirty="0">
                <a:latin typeface="Cambria"/>
                <a:cs typeface="Cambria"/>
              </a:rPr>
              <a:t>in which excess cerebrospinal fluid accumulates in the ventricles of the </a:t>
            </a:r>
            <a:r>
              <a:rPr lang="en-US" sz="2200" dirty="0" smtClean="0">
                <a:latin typeface="Cambria"/>
                <a:cs typeface="Cambria"/>
              </a:rPr>
              <a:t>brain</a:t>
            </a:r>
            <a:r>
              <a:rPr lang="en-US" sz="2200" dirty="0">
                <a:latin typeface="Cambria"/>
                <a:cs typeface="Cambria"/>
              </a:rPr>
              <a:t> </a:t>
            </a:r>
            <a:r>
              <a:rPr lang="en-US" sz="2200" dirty="0" smtClean="0">
                <a:latin typeface="Cambria"/>
                <a:cs typeface="Cambria"/>
              </a:rPr>
              <a:t>is </a:t>
            </a:r>
            <a:r>
              <a:rPr lang="en-US" sz="2200" b="1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200" dirty="0" smtClean="0">
                <a:latin typeface="Cambria"/>
                <a:cs typeface="Cambria"/>
              </a:rPr>
              <a:t> </a:t>
            </a:r>
            <a:endParaRPr lang="en-US" sz="22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577" y="3668775"/>
            <a:ext cx="6096541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mbria"/>
                <a:cs typeface="Cambria"/>
              </a:rPr>
              <a:t>The surgical removal of fat beneath the skin is </a:t>
            </a:r>
            <a:r>
              <a:rPr lang="en-US" sz="2200" b="1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200" dirty="0" smtClean="0">
                <a:latin typeface="Cambria"/>
                <a:cs typeface="Cambria"/>
              </a:rPr>
              <a:t> </a:t>
            </a:r>
            <a:endParaRPr lang="en-US" sz="22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577" y="4226712"/>
            <a:ext cx="6096541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A</a:t>
            </a:r>
            <a:r>
              <a:rPr lang="en-US" sz="2200" dirty="0" smtClean="0">
                <a:latin typeface="Cambria"/>
                <a:cs typeface="Cambria"/>
              </a:rPr>
              <a:t>n </a:t>
            </a:r>
            <a:r>
              <a:rPr lang="en-US" sz="2200" dirty="0">
                <a:latin typeface="Cambria"/>
                <a:cs typeface="Cambria"/>
              </a:rPr>
              <a:t>accumulation of pus in the </a:t>
            </a:r>
            <a:r>
              <a:rPr lang="en-US" sz="2200" dirty="0" smtClean="0">
                <a:latin typeface="Cambria"/>
                <a:cs typeface="Cambria"/>
              </a:rPr>
              <a:t>Fallopian tube is </a:t>
            </a:r>
            <a:r>
              <a:rPr lang="en-US" sz="2200" b="1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200" dirty="0" smtClean="0">
                <a:latin typeface="Cambria"/>
                <a:cs typeface="Cambria"/>
              </a:rPr>
              <a:t> </a:t>
            </a:r>
            <a:endParaRPr lang="en-US" sz="22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577" y="4784649"/>
            <a:ext cx="6096541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T</a:t>
            </a:r>
            <a:r>
              <a:rPr lang="en-US" sz="2200" dirty="0" smtClean="0">
                <a:latin typeface="Cambria"/>
                <a:cs typeface="Cambria"/>
              </a:rPr>
              <a:t>he </a:t>
            </a:r>
            <a:r>
              <a:rPr lang="en-US" sz="2200" dirty="0">
                <a:latin typeface="Cambria"/>
                <a:cs typeface="Cambria"/>
              </a:rPr>
              <a:t>surgical removal of a </a:t>
            </a:r>
            <a:r>
              <a:rPr lang="en-US" sz="2200" dirty="0" smtClean="0">
                <a:latin typeface="Cambria"/>
                <a:cs typeface="Cambria"/>
              </a:rPr>
              <a:t>kidney stone </a:t>
            </a:r>
            <a:r>
              <a:rPr lang="en-US" sz="2200" dirty="0">
                <a:latin typeface="Cambria"/>
                <a:cs typeface="Cambria"/>
              </a:rPr>
              <a:t>through an incision </a:t>
            </a:r>
            <a:r>
              <a:rPr lang="en-US" sz="2200" dirty="0" smtClean="0">
                <a:latin typeface="Cambria"/>
                <a:cs typeface="Cambria"/>
              </a:rPr>
              <a:t>into the </a:t>
            </a:r>
            <a:r>
              <a:rPr lang="en-US" sz="2200" dirty="0">
                <a:latin typeface="Cambria"/>
                <a:cs typeface="Cambria"/>
              </a:rPr>
              <a:t>kidney </a:t>
            </a:r>
            <a:r>
              <a:rPr lang="en-US" sz="2200" dirty="0" smtClean="0">
                <a:latin typeface="Cambria"/>
                <a:cs typeface="Cambria"/>
              </a:rPr>
              <a:t>is </a:t>
            </a:r>
            <a:r>
              <a:rPr lang="en-US" sz="2200" b="1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endParaRPr lang="en-US" sz="22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577" y="5681140"/>
            <a:ext cx="6096541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mbria"/>
                <a:cs typeface="Cambria"/>
              </a:rPr>
              <a:t>A </a:t>
            </a:r>
            <a:r>
              <a:rPr lang="en-US" sz="2200" dirty="0">
                <a:latin typeface="Cambria"/>
                <a:cs typeface="Cambria"/>
              </a:rPr>
              <a:t>toxic condition resulting from renal failure in which kidney function is compromised and urea is retained in the </a:t>
            </a:r>
            <a:r>
              <a:rPr lang="en-US" sz="2200" dirty="0" smtClean="0">
                <a:latin typeface="Cambria"/>
                <a:cs typeface="Cambria"/>
              </a:rPr>
              <a:t>blood is </a:t>
            </a:r>
            <a:r>
              <a:rPr lang="en-US" sz="2200" b="1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200" dirty="0" smtClean="0">
                <a:latin typeface="Cambria"/>
                <a:cs typeface="Cambria"/>
              </a:rPr>
              <a:t> </a:t>
            </a:r>
            <a:endParaRPr lang="en-US" sz="22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577" y="1537238"/>
            <a:ext cx="6096541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T</a:t>
            </a:r>
            <a:r>
              <a:rPr lang="en-US" sz="2200" dirty="0" smtClean="0">
                <a:latin typeface="Cambria"/>
                <a:cs typeface="Cambria"/>
              </a:rPr>
              <a:t>he </a:t>
            </a:r>
            <a:r>
              <a:rPr lang="en-US" sz="2200" dirty="0">
                <a:latin typeface="Cambria"/>
                <a:cs typeface="Cambria"/>
              </a:rPr>
              <a:t>burning sensation caused by the return of acidic stomach contents into the </a:t>
            </a:r>
            <a:r>
              <a:rPr lang="en-US" sz="2200" dirty="0" err="1" smtClean="0">
                <a:latin typeface="Cambria"/>
                <a:cs typeface="Cambria"/>
              </a:rPr>
              <a:t>oesophagus</a:t>
            </a:r>
            <a:r>
              <a:rPr lang="en-US" sz="2200" dirty="0" smtClean="0">
                <a:latin typeface="Cambria"/>
                <a:cs typeface="Cambria"/>
              </a:rPr>
              <a:t> is called heartburn or </a:t>
            </a:r>
            <a:r>
              <a:rPr lang="en-US" sz="2200" b="1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endParaRPr lang="en-US" sz="22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67332" y="3317139"/>
            <a:ext cx="1811714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Cambria"/>
                <a:cs typeface="Cambria"/>
              </a:rPr>
              <a:t>Haem</a:t>
            </a:r>
            <a:r>
              <a:rPr lang="en-US" sz="2400" b="1" i="1" dirty="0" smtClean="0">
                <a:latin typeface="Cambria"/>
                <a:cs typeface="Cambria"/>
              </a:rPr>
              <a:t>-a</a:t>
            </a:r>
            <a:r>
              <a:rPr lang="cs-CZ" sz="2400" b="1" i="1" dirty="0" err="1" smtClean="0">
                <a:latin typeface="Cambria"/>
                <a:cs typeface="Cambria"/>
              </a:rPr>
              <a:t>ngi</a:t>
            </a:r>
            <a:r>
              <a:rPr lang="en-US" sz="2400" b="1" i="1" dirty="0" smtClean="0">
                <a:latin typeface="Cambria"/>
                <a:cs typeface="Cambria"/>
              </a:rPr>
              <a:t>-</a:t>
            </a:r>
            <a:endParaRPr lang="en-US" sz="2400" b="1" i="1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7332" y="4043719"/>
            <a:ext cx="1044418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Cambria"/>
                <a:cs typeface="Cambria"/>
              </a:rPr>
              <a:t>Hydr</a:t>
            </a:r>
            <a:r>
              <a:rPr lang="en-US" sz="2400" b="1" i="1" dirty="0" smtClean="0">
                <a:latin typeface="Cambria"/>
                <a:cs typeface="Cambria"/>
              </a:rPr>
              <a:t>-</a:t>
            </a:r>
            <a:endParaRPr lang="en-US" sz="2400" b="1" i="1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7332" y="4770299"/>
            <a:ext cx="794500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Cambria"/>
                <a:cs typeface="Cambria"/>
              </a:rPr>
              <a:t>Lip-</a:t>
            </a:r>
            <a:endParaRPr lang="en-US" sz="2400" b="1" i="1" dirty="0"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7332" y="2590559"/>
            <a:ext cx="909014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Cambria"/>
                <a:cs typeface="Cambria"/>
              </a:rPr>
              <a:t>Lith</a:t>
            </a:r>
            <a:r>
              <a:rPr lang="en-US" sz="2400" b="1" i="1" dirty="0" smtClean="0">
                <a:latin typeface="Cambria"/>
                <a:cs typeface="Cambria"/>
              </a:rPr>
              <a:t>-</a:t>
            </a:r>
            <a:endParaRPr lang="en-US" sz="2400" b="1" i="1" dirty="0"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67332" y="1137399"/>
            <a:ext cx="699522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Cambria"/>
                <a:cs typeface="Cambria"/>
              </a:rPr>
              <a:t>Py</a:t>
            </a:r>
            <a:r>
              <a:rPr lang="en-US" sz="2400" b="1" i="1" dirty="0" smtClean="0">
                <a:latin typeface="Cambria"/>
                <a:cs typeface="Cambria"/>
              </a:rPr>
              <a:t>-</a:t>
            </a:r>
            <a:endParaRPr lang="en-US" sz="2400" b="1" i="1" dirty="0"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67332" y="1863979"/>
            <a:ext cx="839885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Cambria"/>
                <a:cs typeface="Cambria"/>
              </a:rPr>
              <a:t>Pyr</a:t>
            </a:r>
            <a:r>
              <a:rPr lang="en-US" sz="2400" b="1" i="1" dirty="0" smtClean="0">
                <a:latin typeface="Cambria"/>
                <a:cs typeface="Cambria"/>
              </a:rPr>
              <a:t>-</a:t>
            </a:r>
            <a:endParaRPr lang="en-US" sz="2400" b="1" i="1" dirty="0"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67332" y="5496880"/>
            <a:ext cx="703730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Cambria"/>
                <a:cs typeface="Cambria"/>
              </a:rPr>
              <a:t>Ur-</a:t>
            </a:r>
            <a:endParaRPr lang="en-US" sz="2400" b="1" i="1" dirty="0">
              <a:latin typeface="Cambria"/>
              <a:cs typeface="Cambria"/>
            </a:endParaRPr>
          </a:p>
        </p:txBody>
      </p:sp>
      <p:cxnSp>
        <p:nvCxnSpPr>
          <p:cNvPr id="16" name="Straight Arrow Connector 15"/>
          <p:cNvCxnSpPr>
            <a:stCxn id="15" idx="1"/>
            <a:endCxn id="6" idx="3"/>
          </p:cNvCxnSpPr>
          <p:nvPr/>
        </p:nvCxnSpPr>
        <p:spPr>
          <a:xfrm flipH="1">
            <a:off x="6371118" y="1368232"/>
            <a:ext cx="896214" cy="3073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1"/>
            <a:endCxn id="9" idx="3"/>
          </p:cNvCxnSpPr>
          <p:nvPr/>
        </p:nvCxnSpPr>
        <p:spPr>
          <a:xfrm flipH="1" flipV="1">
            <a:off x="6371118" y="2091236"/>
            <a:ext cx="896214" cy="3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1"/>
            <a:endCxn id="7" idx="3"/>
          </p:cNvCxnSpPr>
          <p:nvPr/>
        </p:nvCxnSpPr>
        <p:spPr>
          <a:xfrm flipH="1">
            <a:off x="6371118" y="2821392"/>
            <a:ext cx="896214" cy="2347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1"/>
            <a:endCxn id="3" idx="3"/>
          </p:cNvCxnSpPr>
          <p:nvPr/>
        </p:nvCxnSpPr>
        <p:spPr>
          <a:xfrm flipH="1" flipV="1">
            <a:off x="6371118" y="1025468"/>
            <a:ext cx="896214" cy="2522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1"/>
            <a:endCxn id="4" idx="3"/>
          </p:cNvCxnSpPr>
          <p:nvPr/>
        </p:nvCxnSpPr>
        <p:spPr>
          <a:xfrm flipH="1" flipV="1">
            <a:off x="6371118" y="3157005"/>
            <a:ext cx="896214" cy="1117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1"/>
            <a:endCxn id="5" idx="3"/>
          </p:cNvCxnSpPr>
          <p:nvPr/>
        </p:nvCxnSpPr>
        <p:spPr>
          <a:xfrm flipH="1" flipV="1">
            <a:off x="6371118" y="3884219"/>
            <a:ext cx="896214" cy="11169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1"/>
            <a:endCxn id="8" idx="3"/>
          </p:cNvCxnSpPr>
          <p:nvPr/>
        </p:nvCxnSpPr>
        <p:spPr>
          <a:xfrm flipH="1">
            <a:off x="6371118" y="5727713"/>
            <a:ext cx="896214" cy="507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609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019" y="43773"/>
            <a:ext cx="6519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ANALYSE THE STRUCTURE OF FOLLOWING TERMS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6019" y="797744"/>
            <a:ext cx="5801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/>
                <a:cs typeface="Cambria"/>
              </a:rPr>
              <a:t>HYPOGLYCAEMIA &gt; </a:t>
            </a:r>
            <a:r>
              <a:rPr lang="en-US" sz="2400" b="1" dirty="0" smtClean="0">
                <a:solidFill>
                  <a:schemeClr val="accent1"/>
                </a:solidFill>
                <a:latin typeface="Cambria"/>
                <a:cs typeface="Cambria"/>
              </a:rPr>
              <a:t>HYPO</a:t>
            </a:r>
            <a:r>
              <a:rPr lang="en-US" sz="2400" b="1" dirty="0" smtClean="0">
                <a:latin typeface="Cambria"/>
                <a:cs typeface="Cambria"/>
              </a:rPr>
              <a:t>-</a:t>
            </a:r>
            <a:r>
              <a:rPr lang="en-US" sz="2400" b="1" dirty="0" smtClean="0">
                <a:solidFill>
                  <a:schemeClr val="accent2"/>
                </a:solidFill>
                <a:latin typeface="Cambria"/>
                <a:cs typeface="Cambria"/>
              </a:rPr>
              <a:t>GLYC</a:t>
            </a:r>
            <a:r>
              <a:rPr lang="en-US" sz="2400" b="1" dirty="0" smtClean="0">
                <a:latin typeface="Cambria"/>
                <a:cs typeface="Cambria"/>
              </a:rPr>
              <a:t>-</a:t>
            </a:r>
            <a:r>
              <a:rPr lang="en-US" sz="2400" b="1" dirty="0" smtClean="0">
                <a:solidFill>
                  <a:schemeClr val="accent3"/>
                </a:solidFill>
                <a:latin typeface="Cambria"/>
                <a:cs typeface="Cambria"/>
              </a:rPr>
              <a:t>AEM</a:t>
            </a:r>
            <a:r>
              <a:rPr lang="en-US" sz="2400" b="1" dirty="0" smtClean="0">
                <a:latin typeface="Cambria"/>
                <a:cs typeface="Cambria"/>
              </a:rPr>
              <a:t>-</a:t>
            </a:r>
            <a:r>
              <a:rPr lang="en-US" sz="2400" b="1" dirty="0" smtClean="0">
                <a:solidFill>
                  <a:schemeClr val="accent4"/>
                </a:solidFill>
                <a:latin typeface="Cambria"/>
                <a:cs typeface="Cambria"/>
              </a:rPr>
              <a:t>IA</a:t>
            </a:r>
            <a:endParaRPr lang="en-US" sz="2400" b="1" dirty="0">
              <a:solidFill>
                <a:schemeClr val="accent4"/>
              </a:solidFill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103" y="1578984"/>
            <a:ext cx="2788594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Myodystrophia</a:t>
            </a:r>
            <a:endParaRPr lang="en-US" sz="2400" dirty="0" smtClean="0">
              <a:latin typeface="Cambria"/>
              <a:cs typeface="Cambri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Claustrophobia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Encephalodysplasia</a:t>
            </a:r>
            <a:endParaRPr lang="en-US" sz="2400" dirty="0" smtClean="0">
              <a:latin typeface="Cambria"/>
              <a:cs typeface="Cambri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Hydrorrhoea</a:t>
            </a:r>
            <a:endParaRPr lang="en-US" sz="2400" dirty="0" smtClean="0">
              <a:latin typeface="Cambria"/>
              <a:cs typeface="Cambri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Rhinorrhagia</a:t>
            </a:r>
            <a:endParaRPr lang="en-US" sz="2400" dirty="0" smtClean="0">
              <a:latin typeface="Cambria"/>
              <a:cs typeface="Cambri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Pancreatolysis</a:t>
            </a:r>
            <a:endParaRPr lang="en-US" sz="2400" dirty="0" smtClean="0">
              <a:latin typeface="Cambria"/>
              <a:cs typeface="Cambri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Nephroptosis</a:t>
            </a:r>
            <a:endParaRPr lang="en-US" sz="2400" dirty="0" smtClean="0">
              <a:latin typeface="Cambria"/>
              <a:cs typeface="Cambri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Hyp</a:t>
            </a:r>
            <a:r>
              <a:rPr lang="cs-CZ" sz="2400" dirty="0" err="1" smtClean="0">
                <a:latin typeface="Cambria"/>
                <a:cs typeface="Cambria"/>
              </a:rPr>
              <a:t>er</a:t>
            </a:r>
            <a:r>
              <a:rPr lang="en-US" sz="2400" dirty="0" smtClean="0">
                <a:latin typeface="Cambria"/>
                <a:cs typeface="Cambria"/>
              </a:rPr>
              <a:t>pyrexia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Pyodermatitis</a:t>
            </a:r>
            <a:endParaRPr lang="en-US" sz="2400" dirty="0" smtClean="0">
              <a:latin typeface="Cambria"/>
              <a:cs typeface="Cambri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48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6257</TotalTime>
  <Words>1315</Words>
  <Application>Microsoft Office PowerPoint</Application>
  <PresentationFormat>Předvádění na obrazovce (4:3)</PresentationFormat>
  <Paragraphs>188</Paragraphs>
  <Slides>16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Spectrum</vt:lpstr>
      <vt:lpstr>Word Formation in MT II.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Company>Hokkaido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PREFIXES + SUFFIXES</dc:title>
  <dc:creator>Pepina Artimová</dc:creator>
  <cp:lastModifiedBy>user</cp:lastModifiedBy>
  <cp:revision>85</cp:revision>
  <dcterms:created xsi:type="dcterms:W3CDTF">2013-04-14T15:49:17Z</dcterms:created>
  <dcterms:modified xsi:type="dcterms:W3CDTF">2016-05-01T16:10:20Z</dcterms:modified>
</cp:coreProperties>
</file>