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1" r:id="rId3"/>
    <p:sldId id="258" r:id="rId4"/>
    <p:sldId id="263" r:id="rId5"/>
    <p:sldId id="274" r:id="rId6"/>
    <p:sldId id="275" r:id="rId7"/>
    <p:sldId id="276" r:id="rId8"/>
    <p:sldId id="277" r:id="rId9"/>
    <p:sldId id="279" r:id="rId10"/>
    <p:sldId id="259" r:id="rId11"/>
    <p:sldId id="280" r:id="rId12"/>
    <p:sldId id="282" r:id="rId13"/>
    <p:sldId id="270" r:id="rId14"/>
    <p:sldId id="281" r:id="rId1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A39"/>
    <a:srgbClr val="1CE0DC"/>
    <a:srgbClr val="9F00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463FA-9D0C-BD49-AEFD-922CF5769522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D52B2-4BC9-6047-9C01-4115F7F097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232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46223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6610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Xanthoderma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melanocytus</a:t>
            </a:r>
            <a:r>
              <a:rPr lang="en-US" dirty="0" smtClean="0"/>
              <a:t> – </a:t>
            </a:r>
            <a:r>
              <a:rPr lang="en-US" dirty="0" err="1" smtClean="0"/>
              <a:t>erythrocytopenia</a:t>
            </a:r>
            <a:r>
              <a:rPr lang="en-US" dirty="0" smtClean="0"/>
              <a:t> – </a:t>
            </a:r>
            <a:r>
              <a:rPr lang="en-US" dirty="0" err="1" smtClean="0"/>
              <a:t>chlorophyllum</a:t>
            </a:r>
            <a:r>
              <a:rPr lang="en-US" dirty="0" smtClean="0"/>
              <a:t> (on) - </a:t>
            </a:r>
            <a:r>
              <a:rPr lang="en-US" dirty="0" err="1" smtClean="0"/>
              <a:t>cyanob</a:t>
            </a:r>
            <a:r>
              <a:rPr lang="cs-CZ" dirty="0" smtClean="0"/>
              <a:t>á</a:t>
            </a:r>
            <a:r>
              <a:rPr lang="en-US" dirty="0" err="1" smtClean="0"/>
              <a:t>cteria</a:t>
            </a:r>
            <a:r>
              <a:rPr lang="en-US" dirty="0" smtClean="0"/>
              <a:t> </a:t>
            </a:r>
            <a:r>
              <a:rPr lang="en-US" dirty="0" smtClean="0"/>
              <a:t>- leucorrhoea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916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Monoparesis</a:t>
            </a:r>
            <a:r>
              <a:rPr lang="en-US" dirty="0" smtClean="0"/>
              <a:t> – </a:t>
            </a:r>
            <a:r>
              <a:rPr lang="en-US" dirty="0" err="1" smtClean="0"/>
              <a:t>monoplegia</a:t>
            </a:r>
            <a:r>
              <a:rPr lang="en-US" dirty="0" smtClean="0"/>
              <a:t> – </a:t>
            </a:r>
            <a:r>
              <a:rPr lang="en-US" dirty="0" err="1" smtClean="0"/>
              <a:t>diplegia</a:t>
            </a:r>
            <a:r>
              <a:rPr lang="en-US" dirty="0" smtClean="0"/>
              <a:t> – paraplegia – </a:t>
            </a:r>
            <a:r>
              <a:rPr lang="en-US" dirty="0" err="1" smtClean="0"/>
              <a:t>paraparesis</a:t>
            </a:r>
            <a:r>
              <a:rPr lang="en-US" dirty="0" smtClean="0"/>
              <a:t> –hemiplegia - </a:t>
            </a:r>
            <a:r>
              <a:rPr lang="en-US" dirty="0" err="1" smtClean="0"/>
              <a:t>triplegia</a:t>
            </a:r>
            <a:r>
              <a:rPr lang="en-US" dirty="0" smtClean="0"/>
              <a:t> – tetraplegia</a:t>
            </a:r>
            <a:r>
              <a:rPr lang="en-US" baseline="0" dirty="0" smtClean="0"/>
              <a:t> (=quadriplegia, </a:t>
            </a:r>
            <a:r>
              <a:rPr lang="en-US" baseline="0" dirty="0" err="1" smtClean="0"/>
              <a:t>quadruplegia</a:t>
            </a:r>
            <a:r>
              <a:rPr lang="en-US" baseline="0" dirty="0" smtClean="0"/>
              <a:t>) – </a:t>
            </a:r>
            <a:r>
              <a:rPr lang="en-US" baseline="0" dirty="0" err="1" smtClean="0"/>
              <a:t>tetraparesis</a:t>
            </a:r>
            <a:r>
              <a:rPr lang="en-US" baseline="0" dirty="0" smtClean="0"/>
              <a:t> – panplegia - hemiparesis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6345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tetraplegia</a:t>
            </a:r>
            <a:r>
              <a:rPr lang="cs-CZ" dirty="0" smtClean="0"/>
              <a:t> </a:t>
            </a:r>
            <a:r>
              <a:rPr lang="en-US" baseline="0" dirty="0" smtClean="0"/>
              <a:t>– </a:t>
            </a:r>
            <a:r>
              <a:rPr lang="cs-CZ" baseline="0" dirty="0" err="1" smtClean="0"/>
              <a:t>quadriplegia</a:t>
            </a:r>
            <a:r>
              <a:rPr lang="cs-CZ" baseline="0" dirty="0" smtClean="0"/>
              <a:t> –</a:t>
            </a:r>
            <a:r>
              <a:rPr lang="en-US" baseline="0" dirty="0" smtClean="0"/>
              <a:t> </a:t>
            </a:r>
            <a:r>
              <a:rPr lang="cs-CZ" baseline="0" dirty="0" err="1" smtClean="0"/>
              <a:t>hemiplegia</a:t>
            </a:r>
            <a:r>
              <a:rPr lang="cs-CZ" baseline="0" dirty="0" smtClean="0"/>
              <a:t> – </a:t>
            </a:r>
            <a:r>
              <a:rPr lang="cs-CZ" baseline="0" dirty="0" err="1" smtClean="0"/>
              <a:t>triplegia</a:t>
            </a:r>
            <a:r>
              <a:rPr lang="cs-CZ" baseline="0" dirty="0" smtClean="0"/>
              <a:t> - </a:t>
            </a:r>
            <a:r>
              <a:rPr lang="cs-CZ" baseline="0" dirty="0" err="1" smtClean="0"/>
              <a:t>monoplegia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781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Hyperpyrexia</a:t>
            </a:r>
            <a:r>
              <a:rPr lang="cs-CZ" dirty="0" smtClean="0"/>
              <a:t> – </a:t>
            </a:r>
            <a:r>
              <a:rPr lang="cs-CZ" dirty="0" err="1" smtClean="0"/>
              <a:t>febris</a:t>
            </a:r>
            <a:r>
              <a:rPr lang="cs-CZ" dirty="0" smtClean="0"/>
              <a:t> – </a:t>
            </a:r>
            <a:r>
              <a:rPr lang="cs-CZ" dirty="0" err="1" smtClean="0"/>
              <a:t>subthermia</a:t>
            </a:r>
            <a:r>
              <a:rPr lang="cs-CZ" dirty="0" smtClean="0"/>
              <a:t> - </a:t>
            </a:r>
            <a:r>
              <a:rPr lang="cs-CZ" dirty="0" err="1" smtClean="0"/>
              <a:t>hypothermia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8806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Macro/</a:t>
            </a:r>
            <a:r>
              <a:rPr lang="en-US" dirty="0" err="1" smtClean="0"/>
              <a:t>microsomia</a:t>
            </a:r>
            <a:r>
              <a:rPr lang="en-US" dirty="0" smtClean="0"/>
              <a:t> – </a:t>
            </a:r>
            <a:r>
              <a:rPr lang="en-US" dirty="0" err="1" smtClean="0"/>
              <a:t>tachy</a:t>
            </a:r>
            <a:r>
              <a:rPr lang="en-US" dirty="0" smtClean="0"/>
              <a:t>/</a:t>
            </a:r>
            <a:r>
              <a:rPr lang="en-US" dirty="0" err="1" smtClean="0"/>
              <a:t>bradycardia</a:t>
            </a:r>
            <a:r>
              <a:rPr lang="en-US" dirty="0" smtClean="0"/>
              <a:t> 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polyhydramnion</a:t>
            </a:r>
            <a:r>
              <a:rPr lang="en-US" baseline="0" dirty="0" smtClean="0"/>
              <a:t>/</a:t>
            </a:r>
            <a:r>
              <a:rPr lang="en-US" baseline="0" dirty="0" err="1" smtClean="0"/>
              <a:t>oligohydramnion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nephrosclerosis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nephromalacia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2763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Hypermenorrhoea</a:t>
            </a:r>
            <a:r>
              <a:rPr lang="cs-CZ" dirty="0" smtClean="0"/>
              <a:t> – </a:t>
            </a:r>
            <a:r>
              <a:rPr lang="cs-CZ" dirty="0" err="1" smtClean="0"/>
              <a:t>rrhaphia</a:t>
            </a:r>
            <a:r>
              <a:rPr lang="cs-CZ" dirty="0" smtClean="0"/>
              <a:t> – </a:t>
            </a:r>
            <a:r>
              <a:rPr lang="cs-CZ" dirty="0" err="1" smtClean="0"/>
              <a:t>oliguria</a:t>
            </a:r>
            <a:r>
              <a:rPr lang="cs-CZ" dirty="0" smtClean="0"/>
              <a:t> (*</a:t>
            </a:r>
            <a:r>
              <a:rPr lang="cs-CZ" dirty="0" err="1" smtClean="0"/>
              <a:t>hypouresis</a:t>
            </a:r>
            <a:r>
              <a:rPr lang="cs-CZ" dirty="0" smtClean="0"/>
              <a:t>=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slow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flow</a:t>
            </a:r>
            <a:r>
              <a:rPr lang="cs-CZ" baseline="0" dirty="0" smtClean="0"/>
              <a:t> </a:t>
            </a:r>
            <a:r>
              <a:rPr lang="cs-CZ" baseline="0" dirty="0" err="1" smtClean="0"/>
              <a:t>of</a:t>
            </a:r>
            <a:r>
              <a:rPr lang="cs-CZ" baseline="0" dirty="0" smtClean="0"/>
              <a:t> urine) – </a:t>
            </a:r>
            <a:r>
              <a:rPr lang="cs-CZ" baseline="0" dirty="0" err="1" smtClean="0"/>
              <a:t>otorrhagia</a:t>
            </a:r>
            <a:r>
              <a:rPr lang="cs-CZ" baseline="0" dirty="0" smtClean="0"/>
              <a:t> - </a:t>
            </a:r>
            <a:r>
              <a:rPr lang="cs-CZ" baseline="0" dirty="0" err="1" smtClean="0"/>
              <a:t>lymphadenitis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8D52B2-4BC9-6047-9C01-4115F7F0978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cs-CZ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251665B-C24A-4702-B522-6A4334602E03}" type="datetimeFigureOut">
              <a:rPr lang="en-US" smtClean="0"/>
              <a:pPr/>
              <a:t>5/1/2016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Word Formation in MT III.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015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841" y="45768"/>
            <a:ext cx="78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MISSING COMPOUNDS AND DERIVE THE OPPOSITES.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273" y="3405172"/>
            <a:ext cx="8555182" cy="129266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i="1" dirty="0" smtClean="0">
                <a:latin typeface="Cambria"/>
                <a:cs typeface="Cambria"/>
              </a:rPr>
              <a:t>_________________amnion</a:t>
            </a:r>
            <a:r>
              <a:rPr lang="en-US" sz="2600" dirty="0" smtClean="0">
                <a:latin typeface="Cambria"/>
                <a:cs typeface="Cambria"/>
              </a:rPr>
              <a:t> is condition </a:t>
            </a:r>
            <a:r>
              <a:rPr lang="en-US" sz="2600" dirty="0">
                <a:latin typeface="Cambria"/>
                <a:cs typeface="Cambria"/>
              </a:rPr>
              <a:t>in which the pregnant uterus contains </a:t>
            </a:r>
            <a:r>
              <a:rPr lang="en-US" sz="2600" dirty="0" smtClean="0">
                <a:latin typeface="Cambria"/>
                <a:cs typeface="Cambria"/>
              </a:rPr>
              <a:t>more than 2l of amniotic fluid. If there is not enough amniotic fluid, then it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273" y="2270023"/>
            <a:ext cx="8543637" cy="89255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is a heart rate exceeding the normal range (over 100 BPM). The slow heart beat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r>
              <a:rPr lang="en-US" sz="2600" dirty="0" smtClean="0">
                <a:latin typeface="Cambria"/>
                <a:cs typeface="Cambria"/>
              </a:rPr>
              <a:t> </a:t>
            </a:r>
            <a:endParaRPr lang="en-US" sz="2600" dirty="0"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6437" y="734764"/>
            <a:ext cx="8520546" cy="12926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</a:t>
            </a:r>
            <a:r>
              <a:rPr lang="en-US" sz="2600" dirty="0">
                <a:latin typeface="Cambria"/>
                <a:cs typeface="Cambria"/>
              </a:rPr>
              <a:t>which literally means "big body</a:t>
            </a:r>
            <a:r>
              <a:rPr lang="en-US" sz="2600" dirty="0" smtClean="0">
                <a:latin typeface="Cambria"/>
                <a:cs typeface="Cambria"/>
              </a:rPr>
              <a:t>,” </a:t>
            </a:r>
            <a:r>
              <a:rPr lang="en-US" sz="2600" dirty="0">
                <a:latin typeface="Cambria"/>
                <a:cs typeface="Cambria"/>
              </a:rPr>
              <a:t>is a term used to describe a large </a:t>
            </a:r>
            <a:r>
              <a:rPr lang="en-US" sz="2600" dirty="0" smtClean="0">
                <a:latin typeface="Cambria"/>
                <a:cs typeface="Cambria"/>
              </a:rPr>
              <a:t>newborn (weighting more than 4500 gr). Its opposite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4818" y="4940432"/>
            <a:ext cx="8543637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Cambria"/>
                <a:cs typeface="Cambria"/>
              </a:rPr>
              <a:t>_________________ is a </a:t>
            </a:r>
            <a:r>
              <a:rPr lang="en-US" sz="2600" dirty="0">
                <a:latin typeface="Cambria"/>
                <a:cs typeface="Cambria"/>
              </a:rPr>
              <a:t>progressive disease of the kidneys that results from </a:t>
            </a:r>
            <a:r>
              <a:rPr lang="en-US" sz="2600" dirty="0" smtClean="0">
                <a:latin typeface="Cambria"/>
                <a:cs typeface="Cambria"/>
              </a:rPr>
              <a:t>hardening </a:t>
            </a:r>
            <a:r>
              <a:rPr lang="en-US" sz="2600" dirty="0">
                <a:latin typeface="Cambria"/>
                <a:cs typeface="Cambria"/>
              </a:rPr>
              <a:t>of the small blood vessels in the kidneys</a:t>
            </a:r>
            <a:r>
              <a:rPr lang="en-US" sz="2600" dirty="0" smtClean="0">
                <a:latin typeface="Cambria"/>
                <a:cs typeface="Cambria"/>
              </a:rPr>
              <a:t>. On the other side the abnormal softening of the kidney is </a:t>
            </a:r>
            <a:r>
              <a:rPr lang="en-US" sz="2600" dirty="0" smtClean="0">
                <a:solidFill>
                  <a:srgbClr val="FF0000"/>
                </a:solidFill>
                <a:latin typeface="Cambria"/>
                <a:cs typeface="Cambria"/>
              </a:rPr>
              <a:t>?</a:t>
            </a:r>
            <a:endParaRPr lang="en-US" sz="2600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2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458" y="69271"/>
            <a:ext cx="3876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CHOOSE THE CORRRECT ONE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8823" y="635107"/>
            <a:ext cx="8520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Cambria"/>
                <a:cs typeface="Cambria"/>
              </a:rPr>
              <a:t>A</a:t>
            </a:r>
            <a:r>
              <a:rPr lang="en-US" sz="2400" dirty="0" smtClean="0">
                <a:latin typeface="Cambria"/>
                <a:cs typeface="Cambria"/>
              </a:rPr>
              <a:t>. The term … describes excessive uterine bleeding at both usual time of menstrual periods and at other irregular intervals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0442" y="1477650"/>
            <a:ext cx="9142476" cy="369332"/>
            <a:chOff x="20442" y="1477650"/>
            <a:chExt cx="9142476" cy="369332"/>
          </a:xfrm>
        </p:grpSpPr>
        <p:sp>
          <p:nvSpPr>
            <p:cNvPr id="4" name="TextBox 3"/>
            <p:cNvSpPr txBox="1"/>
            <p:nvPr/>
          </p:nvSpPr>
          <p:spPr>
            <a:xfrm>
              <a:off x="20442" y="1477650"/>
              <a:ext cx="212600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1.DYSMENORRHOEA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9648" y="1477650"/>
              <a:ext cx="2379039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2.HYPERMENORRHOEA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0345" y="1477650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3.OLIGOMENOTTHEA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24956" y="1477650"/>
              <a:ext cx="253796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4.MENOMETRORRHAGIA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08823" y="1977199"/>
            <a:ext cx="53682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B. The suffix … means surgical </a:t>
            </a:r>
            <a:r>
              <a:rPr lang="cs-CZ" sz="2400" dirty="0" err="1" smtClean="0">
                <a:latin typeface="Cambria"/>
                <a:cs typeface="Cambria"/>
              </a:rPr>
              <a:t>suturing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2648366"/>
            <a:ext cx="9144000" cy="373781"/>
            <a:chOff x="0" y="2426694"/>
            <a:chExt cx="9144000" cy="373781"/>
          </a:xfrm>
        </p:grpSpPr>
        <p:sp>
          <p:nvSpPr>
            <p:cNvPr id="9" name="TextBox 8"/>
            <p:cNvSpPr txBox="1"/>
            <p:nvPr/>
          </p:nvSpPr>
          <p:spPr>
            <a:xfrm>
              <a:off x="0" y="2426694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-RRHAGIA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46444" y="2426694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-RRHAPHIA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20344" y="2431143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-RRHOEA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13748" y="2431143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-RRHEXIS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8823" y="2949958"/>
            <a:ext cx="8439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C. The term … describes low output of urine (between 100 and 400 ml/day). 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1699" y="3823531"/>
            <a:ext cx="9144000" cy="373781"/>
            <a:chOff x="31699" y="3837334"/>
            <a:chExt cx="9144000" cy="373781"/>
          </a:xfrm>
        </p:grpSpPr>
        <p:sp>
          <p:nvSpPr>
            <p:cNvPr id="15" name="TextBox 14"/>
            <p:cNvSpPr txBox="1"/>
            <p:nvPr/>
          </p:nvSpPr>
          <p:spPr>
            <a:xfrm>
              <a:off x="31699" y="3837334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ANURIA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78143" y="3837334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HYPOURESIS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52043" y="3841783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OLIGURIA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745447" y="3841783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DIURESIS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08823" y="4292049"/>
            <a:ext cx="5912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D. The term … means bleeding from the ear.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202" y="4998696"/>
            <a:ext cx="9144000" cy="373781"/>
            <a:chOff x="3202" y="4809385"/>
            <a:chExt cx="9144000" cy="373781"/>
          </a:xfrm>
        </p:grpSpPr>
        <p:sp>
          <p:nvSpPr>
            <p:cNvPr id="20" name="TextBox 19"/>
            <p:cNvSpPr txBox="1"/>
            <p:nvPr/>
          </p:nvSpPr>
          <p:spPr>
            <a:xfrm>
              <a:off x="3202" y="4809385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OTOPYORRHOEA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149646" y="4809385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OTOMYCOSIS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23546" y="4813834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OTORRHAGIA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16950" y="4813834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OTOPEXIS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08823" y="5264809"/>
            <a:ext cx="8474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E.  The term … describes condition commonly known as swollen </a:t>
            </a:r>
            <a:r>
              <a:rPr lang="cs-CZ" sz="2400" dirty="0" err="1" smtClean="0">
                <a:latin typeface="Cambria"/>
                <a:cs typeface="Cambria"/>
              </a:rPr>
              <a:t>glands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or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lymph</a:t>
            </a:r>
            <a:r>
              <a:rPr lang="cs-CZ" sz="2400" dirty="0" smtClean="0">
                <a:latin typeface="Cambria"/>
                <a:cs typeface="Cambria"/>
              </a:rPr>
              <a:t> </a:t>
            </a:r>
            <a:r>
              <a:rPr lang="cs-CZ" sz="2400" dirty="0" err="1" smtClean="0">
                <a:latin typeface="Cambria"/>
                <a:cs typeface="Cambria"/>
              </a:rPr>
              <a:t>nodes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202" y="6173861"/>
            <a:ext cx="9144000" cy="373781"/>
            <a:chOff x="3202" y="6173861"/>
            <a:chExt cx="9144000" cy="373781"/>
          </a:xfrm>
        </p:grpSpPr>
        <p:sp>
          <p:nvSpPr>
            <p:cNvPr id="25" name="TextBox 24"/>
            <p:cNvSpPr txBox="1"/>
            <p:nvPr/>
          </p:nvSpPr>
          <p:spPr>
            <a:xfrm>
              <a:off x="3202" y="6173861"/>
              <a:ext cx="2146445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1. ANGINA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49646" y="6173861"/>
              <a:ext cx="2382243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2. ANGIITIS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23546" y="6178310"/>
              <a:ext cx="2193404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3. LYMPHANGIOMA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16950" y="6178310"/>
              <a:ext cx="2430252" cy="3693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4. LYMPHADENITIS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8100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4" grpId="0"/>
      <p:bldP spid="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297" y="69277"/>
            <a:ext cx="8009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FOLLOWING COMPOUND WORDS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2393" y="681027"/>
            <a:ext cx="6353021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-</a:t>
            </a:r>
            <a:r>
              <a:rPr lang="en-US" sz="2400" dirty="0" smtClean="0">
                <a:latin typeface="Cambria"/>
                <a:cs typeface="Cambria"/>
              </a:rPr>
              <a:t>IATRIA (gr. </a:t>
            </a:r>
            <a:r>
              <a:rPr lang="en-US" sz="2400" i="1" dirty="0" err="1">
                <a:latin typeface="Cambria"/>
                <a:cs typeface="Cambria"/>
              </a:rPr>
              <a:t>i</a:t>
            </a:r>
            <a:r>
              <a:rPr lang="en-US" sz="2400" i="1" dirty="0" err="1" smtClean="0">
                <a:latin typeface="Cambria"/>
                <a:cs typeface="Cambria"/>
              </a:rPr>
              <a:t>atros</a:t>
            </a:r>
            <a:r>
              <a:rPr lang="en-US" sz="2400" dirty="0" smtClean="0">
                <a:latin typeface="Cambria"/>
                <a:cs typeface="Cambria"/>
              </a:rPr>
              <a:t> healer, physician, </a:t>
            </a:r>
            <a:r>
              <a:rPr lang="en-US" sz="2400" dirty="0" smtClean="0">
                <a:latin typeface="Cambria"/>
                <a:cs typeface="Cambria"/>
              </a:rPr>
              <a:t>treatment</a:t>
            </a:r>
            <a:r>
              <a:rPr lang="cs-CZ" sz="2400" dirty="0" smtClean="0">
                <a:latin typeface="Cambria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748" y="1257368"/>
            <a:ext cx="8508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i</a:t>
            </a:r>
            <a:r>
              <a:rPr lang="en-US" sz="2400" dirty="0" err="1" smtClean="0">
                <a:latin typeface="Cambria"/>
                <a:cs typeface="Cambria"/>
              </a:rPr>
              <a:t>atrogenes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p</a:t>
            </a:r>
            <a:r>
              <a:rPr lang="en-US" sz="2400" dirty="0" err="1" smtClean="0">
                <a:latin typeface="Cambria"/>
                <a:cs typeface="Cambria"/>
              </a:rPr>
              <a:t>aediatria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g</a:t>
            </a:r>
            <a:r>
              <a:rPr lang="en-US" sz="2400" dirty="0" err="1" smtClean="0">
                <a:latin typeface="Cambria"/>
                <a:cs typeface="Cambria"/>
              </a:rPr>
              <a:t>eriatria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p</a:t>
            </a:r>
            <a:r>
              <a:rPr lang="en-US" sz="2400" dirty="0" err="1" smtClean="0">
                <a:latin typeface="Cambria"/>
                <a:cs typeface="Cambria"/>
              </a:rPr>
              <a:t>sychiatria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>
                <a:latin typeface="Cambria"/>
                <a:cs typeface="Cambria"/>
                <a:sym typeface="Zapf Dingbats"/>
              </a:rPr>
              <a:t>i</a:t>
            </a:r>
            <a:r>
              <a:rPr lang="en-US" sz="2400" dirty="0" err="1" smtClean="0">
                <a:latin typeface="Cambria"/>
                <a:cs typeface="Cambria"/>
              </a:rPr>
              <a:t>atrophobia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393" y="2295374"/>
            <a:ext cx="4780476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THROMB- (gr. </a:t>
            </a:r>
            <a:r>
              <a:rPr lang="en-US" sz="2400" i="1" dirty="0" err="1" smtClean="0">
                <a:latin typeface="Cambria"/>
                <a:cs typeface="Cambria"/>
              </a:rPr>
              <a:t>thrombos</a:t>
            </a:r>
            <a:r>
              <a:rPr lang="en-US" sz="2400" dirty="0" smtClean="0">
                <a:latin typeface="Cambria"/>
                <a:cs typeface="Cambria"/>
              </a:rPr>
              <a:t> blood </a:t>
            </a:r>
            <a:r>
              <a:rPr lang="en-US" sz="2400" dirty="0" smtClean="0">
                <a:latin typeface="Cambria"/>
                <a:cs typeface="Cambria"/>
              </a:rPr>
              <a:t>clot</a:t>
            </a:r>
            <a:r>
              <a:rPr lang="cs-CZ" sz="2400" dirty="0" smtClean="0">
                <a:latin typeface="Cambria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748" y="2825548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t</a:t>
            </a:r>
            <a:r>
              <a:rPr lang="en-US" sz="2400" dirty="0" err="1" smtClean="0">
                <a:latin typeface="Cambria"/>
                <a:cs typeface="Cambria"/>
              </a:rPr>
              <a:t>hrombocytos</a:t>
            </a:r>
            <a:r>
              <a:rPr lang="en-US" sz="2400" dirty="0" smtClean="0">
                <a:latin typeface="Cambria"/>
                <a:cs typeface="Cambria"/>
              </a:rPr>
              <a:t> 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thrombosis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thrombocytopenia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latin typeface="Cambria"/>
                <a:ea typeface="Zapf Dingbats"/>
                <a:cs typeface="Cambria"/>
                <a:sym typeface="Zapf Dingbats"/>
              </a:rPr>
              <a:t>thrombectomia</a:t>
            </a:r>
            <a:r>
              <a:rPr lang="en-US" sz="2400" dirty="0" smtClean="0"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thromboendocarditis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393" y="3817388"/>
            <a:ext cx="4997074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MESO- (gr. </a:t>
            </a:r>
            <a:r>
              <a:rPr lang="en-US" sz="2400" i="1" dirty="0" err="1">
                <a:latin typeface="Cambria"/>
                <a:cs typeface="Cambria"/>
              </a:rPr>
              <a:t>m</a:t>
            </a:r>
            <a:r>
              <a:rPr lang="en-US" sz="2400" i="1" dirty="0" err="1" smtClean="0">
                <a:latin typeface="Cambria"/>
                <a:cs typeface="Cambria"/>
              </a:rPr>
              <a:t>esos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middle, </a:t>
            </a:r>
            <a:r>
              <a:rPr lang="en-US" sz="2400" dirty="0" smtClean="0">
                <a:latin typeface="Cambria"/>
                <a:cs typeface="Cambria"/>
              </a:rPr>
              <a:t>secondary</a:t>
            </a:r>
            <a:r>
              <a:rPr lang="cs-CZ" sz="2400" dirty="0" smtClean="0">
                <a:latin typeface="Cambria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748" y="4347562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m</a:t>
            </a:r>
            <a:r>
              <a:rPr lang="en-US" sz="2400" dirty="0" err="1" smtClean="0">
                <a:latin typeface="Cambria"/>
                <a:cs typeface="Cambria"/>
              </a:rPr>
              <a:t>esoderma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mesencephalon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mesogastralgia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mesosyphilis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93" y="5339402"/>
            <a:ext cx="9014757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-GENES/ GEN- (gr. </a:t>
            </a:r>
            <a:r>
              <a:rPr lang="en-US" sz="2400" i="1" dirty="0" err="1">
                <a:latin typeface="Cambria"/>
                <a:cs typeface="Cambria"/>
              </a:rPr>
              <a:t>g</a:t>
            </a:r>
            <a:r>
              <a:rPr lang="en-US" sz="2400" i="1" dirty="0" err="1" smtClean="0">
                <a:latin typeface="Cambria"/>
                <a:cs typeface="Cambria"/>
              </a:rPr>
              <a:t>ignesthai</a:t>
            </a:r>
            <a:r>
              <a:rPr lang="en-US" sz="2400" i="1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come into being, produce, have </a:t>
            </a:r>
            <a:r>
              <a:rPr lang="en-US" sz="2400" dirty="0" smtClean="0">
                <a:latin typeface="Cambria"/>
                <a:cs typeface="Cambria"/>
              </a:rPr>
              <a:t>origin</a:t>
            </a:r>
            <a:r>
              <a:rPr lang="cs-CZ" sz="2400" dirty="0" smtClean="0">
                <a:latin typeface="Cambria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1748" y="5869579"/>
            <a:ext cx="8382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Cambria"/>
                <a:cs typeface="Cambria"/>
              </a:rPr>
              <a:t>g</a:t>
            </a:r>
            <a:r>
              <a:rPr lang="en-US" sz="2400" dirty="0" err="1" smtClean="0">
                <a:latin typeface="Cambria"/>
                <a:cs typeface="Cambria"/>
              </a:rPr>
              <a:t>enetica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cryptogenes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isogenes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pathogenes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</a:t>
            </a:r>
            <a:r>
              <a:rPr lang="en-US" sz="2400" dirty="0" err="1" smtClean="0">
                <a:latin typeface="Cambria"/>
                <a:cs typeface="Cambria"/>
                <a:sym typeface="Zapf Dingbats"/>
              </a:rPr>
              <a:t>carcinogenes</a:t>
            </a:r>
            <a:r>
              <a:rPr lang="en-US" sz="2400" dirty="0" smtClean="0">
                <a:latin typeface="Cambria"/>
                <a:cs typeface="Cambria"/>
                <a:sym typeface="Zapf Dingbats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Cambria"/>
                <a:ea typeface="Zapf Dingbats"/>
                <a:cs typeface="Cambria"/>
                <a:sym typeface="Zapf Dingbats"/>
              </a:rPr>
              <a:t>✪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Zapf Dingbats"/>
                <a:cs typeface="Cambria"/>
                <a:sym typeface="Zapf Dingbats"/>
              </a:rPr>
              <a:t>hepatogenes</a:t>
            </a:r>
            <a:endParaRPr lang="en-US" sz="2400" dirty="0">
              <a:solidFill>
                <a:srgbClr val="000000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4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372" y="683848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1.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hysterectomiam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adnexectomiam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propter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uterum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myomatosum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(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2007)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5372" y="1596224"/>
            <a:ext cx="8475355" cy="492443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hemicolectomiam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l. sin. propter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sigmoid.,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CHT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2170046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3.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Cholecystolithiasis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-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microlithiasis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Haemangioma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lob. sin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epatis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3082422"/>
            <a:ext cx="847535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4. </a:t>
            </a:r>
            <a:r>
              <a:rPr lang="en-US" sz="2400" dirty="0" err="1" smtClean="0">
                <a:latin typeface="Cambria"/>
                <a:cs typeface="Cambria"/>
              </a:rPr>
              <a:t>Encephalopathia</a:t>
            </a:r>
            <a:r>
              <a:rPr lang="en-US" sz="2400" dirty="0" smtClean="0">
                <a:latin typeface="Cambria"/>
                <a:cs typeface="Cambria"/>
              </a:rPr>
              <a:t>. St. post </a:t>
            </a:r>
            <a:r>
              <a:rPr lang="en-US" sz="2400" dirty="0" err="1" smtClean="0">
                <a:latin typeface="Cambria"/>
                <a:cs typeface="Cambria"/>
              </a:rPr>
              <a:t>ictum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cerebri</a:t>
            </a:r>
            <a:r>
              <a:rPr lang="en-US" sz="2400" dirty="0" smtClean="0">
                <a:latin typeface="Cambria"/>
                <a:cs typeface="Cambria"/>
              </a:rPr>
              <a:t> tempore </a:t>
            </a:r>
            <a:r>
              <a:rPr lang="en-US" sz="2400" dirty="0" err="1" smtClean="0">
                <a:latin typeface="Cambria"/>
                <a:cs typeface="Cambria"/>
              </a:rPr>
              <a:t>remoto</a:t>
            </a:r>
            <a:r>
              <a:rPr lang="en-US" sz="2400" dirty="0" smtClean="0">
                <a:latin typeface="Cambria"/>
                <a:cs typeface="Cambria"/>
              </a:rPr>
              <a:t>. Hemiparesis l. dx. 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994798"/>
            <a:ext cx="4940135" cy="461665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 </a:t>
            </a:r>
            <a:r>
              <a:rPr lang="en-US" sz="2400" dirty="0" err="1" smtClean="0">
                <a:latin typeface="Cambria"/>
                <a:cs typeface="Cambria"/>
              </a:rPr>
              <a:t>St.p</a:t>
            </a:r>
            <a:r>
              <a:rPr lang="en-US" sz="2400" dirty="0">
                <a:latin typeface="Cambria"/>
                <a:cs typeface="Cambria"/>
              </a:rPr>
              <a:t>. </a:t>
            </a:r>
            <a:r>
              <a:rPr lang="en-US" sz="2400" dirty="0" smtClean="0">
                <a:latin typeface="Cambria"/>
                <a:cs typeface="Cambria"/>
              </a:rPr>
              <a:t>CH</a:t>
            </a:r>
            <a:r>
              <a:rPr lang="cs-CZ" sz="2400" dirty="0" smtClean="0">
                <a:latin typeface="Cambria"/>
                <a:cs typeface="Cambria"/>
              </a:rPr>
              <a:t>C</a:t>
            </a:r>
            <a:r>
              <a:rPr lang="en-US" sz="2400" dirty="0" smtClean="0">
                <a:latin typeface="Cambria"/>
                <a:cs typeface="Cambria"/>
              </a:rPr>
              <a:t>E</a:t>
            </a:r>
            <a:r>
              <a:rPr lang="en-US" sz="2400" dirty="0">
                <a:latin typeface="Cambria"/>
                <a:cs typeface="Cambria"/>
              </a:rPr>
              <a:t>, APPE, HYE et AE </a:t>
            </a:r>
            <a:r>
              <a:rPr lang="en-US" sz="2400" dirty="0" err="1" smtClean="0">
                <a:latin typeface="Cambria"/>
                <a:cs typeface="Cambria"/>
              </a:rPr>
              <a:t>bilat</a:t>
            </a:r>
            <a:r>
              <a:rPr lang="en-US" sz="2400" dirty="0" smtClean="0">
                <a:latin typeface="Cambria"/>
                <a:cs typeface="Cambria"/>
              </a:rPr>
              <a:t>.</a:t>
            </a:r>
            <a:r>
              <a:rPr lang="en-US" sz="2400" dirty="0" smtClean="0"/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537842"/>
            <a:ext cx="6664806" cy="461665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6. Paraplegia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extremitatum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infer.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bilat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.,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fr.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C6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5080886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7.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Haemopneumotorax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sin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raumaticus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Fractura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costarum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VII.- 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l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sin.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5372" y="5993264"/>
            <a:ext cx="8475355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8. 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Carcinoma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mammae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dx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STP.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astectomiam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cum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lymphadenectomia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et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therapia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hormonali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curatam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7004" y="93130"/>
            <a:ext cx="49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AUTHENTIC MEDICAL RECORDS</a:t>
            </a:r>
          </a:p>
        </p:txBody>
      </p:sp>
    </p:spTree>
    <p:extLst>
      <p:ext uri="{BB962C8B-B14F-4D97-AF65-F5344CB8AC3E}">
        <p14:creationId xmlns:p14="http://schemas.microsoft.com/office/powerpoint/2010/main" xmlns="" val="60464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004" y="93130"/>
            <a:ext cx="4963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AUTHENTIC MEDICAL RECORDS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5372" y="729380"/>
            <a:ext cx="8475355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1.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Dystopia int.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caeci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Abdomen ad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observandum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372" y="1318578"/>
            <a:ext cx="8475355" cy="8617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2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St.p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CHCE, hernia in </a:t>
            </a:r>
            <a:r>
              <a:rPr lang="en-US" sz="240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cicatrice.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Obstipatio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Operatio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gynaecologica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ante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annos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VII (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septem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)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5372" y="2309662"/>
            <a:ext cx="8475355" cy="83099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mbria"/>
                <a:cs typeface="Cambria"/>
              </a:rPr>
              <a:t>3.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St. post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panhysterectomiam</a:t>
            </a:r>
            <a:r>
              <a:rPr lang="en-US" sz="2400" dirty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et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hernioplasticam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in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cicatrice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post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laparotomiam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372" y="3279845"/>
            <a:ext cx="8475355" cy="861774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4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TU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ventriculi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magnum, ad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mesocolon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transversum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crescens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dolores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mesogastrii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lat.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u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tq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" y="4282474"/>
            <a:ext cx="8475355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/>
                <a:cs typeface="Cambria"/>
              </a:rPr>
              <a:t>5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Thrombosis a. brachialis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susp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.,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fr.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olli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chirurgici</a:t>
            </a:r>
            <a:r>
              <a:rPr lang="en-US" sz="2400" dirty="0" smtClean="0">
                <a:solidFill>
                  <a:srgbClr val="000000"/>
                </a:solidFill>
                <a:latin typeface="Cambria"/>
                <a:ea typeface="Lucida Grande"/>
                <a:cs typeface="Cambria"/>
              </a:rPr>
              <a:t> humeri l. sin. 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372" y="4923692"/>
            <a:ext cx="8475355" cy="123110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Cambria"/>
                <a:cs typeface="Cambria"/>
              </a:rPr>
              <a:t>6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 smtClean="0">
                <a:latin typeface="Cambria"/>
                <a:cs typeface="Cambria"/>
              </a:rPr>
              <a:t>Polycystosis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hepatis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Cholecystitis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pericholecystitis</a:t>
            </a:r>
            <a:r>
              <a:rPr lang="en-US" sz="2400" dirty="0" smtClean="0">
                <a:latin typeface="Cambria"/>
                <a:cs typeface="Cambria"/>
              </a:rPr>
              <a:t>. </a:t>
            </a:r>
            <a:r>
              <a:rPr lang="en-US" sz="2400" dirty="0" err="1" smtClean="0">
                <a:latin typeface="Cambria"/>
                <a:cs typeface="Cambria"/>
              </a:rPr>
              <a:t>Morbus</a:t>
            </a:r>
            <a:r>
              <a:rPr lang="en-US" sz="2400" dirty="0" smtClean="0">
                <a:latin typeface="Cambria"/>
                <a:cs typeface="Cambria"/>
              </a:rPr>
              <a:t> </a:t>
            </a:r>
            <a:r>
              <a:rPr lang="en-US" sz="2400" dirty="0" err="1" smtClean="0">
                <a:latin typeface="Cambria"/>
                <a:cs typeface="Cambria"/>
              </a:rPr>
              <a:t>hypertonicus</a:t>
            </a:r>
            <a:r>
              <a:rPr lang="en-US" sz="2400" dirty="0" smtClean="0">
                <a:latin typeface="Cambria"/>
                <a:cs typeface="Cambria"/>
              </a:rPr>
              <a:t>.  </a:t>
            </a:r>
            <a:r>
              <a:rPr lang="en-US" sz="2400" dirty="0" err="1" smtClean="0">
                <a:latin typeface="Cambria"/>
                <a:cs typeface="Cambria"/>
              </a:rPr>
              <a:t>Hypothyreosis</a:t>
            </a:r>
            <a:r>
              <a:rPr lang="en-US" sz="2400" dirty="0" smtClean="0">
                <a:latin typeface="Cambria"/>
                <a:cs typeface="Cambria"/>
              </a:rPr>
              <a:t>. St. p. </a:t>
            </a:r>
            <a:r>
              <a:rPr lang="en-US" sz="2400" dirty="0" err="1" smtClean="0">
                <a:latin typeface="Cambria"/>
                <a:cs typeface="Cambria"/>
              </a:rPr>
              <a:t>thyreodectomiam</a:t>
            </a:r>
            <a:r>
              <a:rPr lang="en-US" sz="2400" dirty="0" smtClean="0">
                <a:latin typeface="Cambria"/>
                <a:cs typeface="Cambria"/>
              </a:rPr>
              <a:t> propter M. </a:t>
            </a:r>
            <a:r>
              <a:rPr lang="en-US" sz="2400" dirty="0" err="1" smtClean="0">
                <a:latin typeface="Cambria"/>
                <a:cs typeface="Cambria"/>
              </a:rPr>
              <a:t>Basedov</a:t>
            </a:r>
            <a:r>
              <a:rPr lang="en-US" sz="2400" dirty="0" smtClean="0">
                <a:latin typeface="Cambria"/>
                <a:cs typeface="Cambria"/>
              </a:rPr>
              <a:t>, </a:t>
            </a:r>
            <a:r>
              <a:rPr lang="en-US" sz="2400" dirty="0" err="1" smtClean="0">
                <a:latin typeface="Cambria"/>
                <a:cs typeface="Cambria"/>
              </a:rPr>
              <a:t>nicotinismus</a:t>
            </a:r>
            <a:endParaRPr lang="en-US" sz="2400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82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491" y="89541"/>
            <a:ext cx="61213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READ THE AUTHENTIC MEDICAL RECORD, </a:t>
            </a:r>
          </a:p>
          <a:p>
            <a:r>
              <a:rPr lang="en-US" sz="2400" b="1" dirty="0" smtClean="0"/>
              <a:t>FIND and CORRECT GRAMMATICAL MISTAKES, </a:t>
            </a:r>
          </a:p>
          <a:p>
            <a:r>
              <a:rPr lang="en-US" sz="2400" b="1" dirty="0" smtClean="0"/>
              <a:t>TRANSLATE,</a:t>
            </a:r>
            <a:endParaRPr lang="en-US" sz="2400" b="1" dirty="0"/>
          </a:p>
        </p:txBody>
      </p:sp>
      <p:pic>
        <p:nvPicPr>
          <p:cNvPr id="3" name="Picture 2" descr="CYklista náraz do značky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81"/>
          <a:stretch/>
        </p:blipFill>
        <p:spPr>
          <a:xfrm>
            <a:off x="6218" y="1979043"/>
            <a:ext cx="9137782" cy="38448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18" y="1521775"/>
            <a:ext cx="54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DG: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7295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8379" y="1382277"/>
            <a:ext cx="1382346" cy="5731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CAPUT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303933" y="113504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3121534" y="154591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6200000" flipH="1" flipV="1">
            <a:off x="1491951" y="156133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205" y="1436541"/>
            <a:ext cx="1507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capitulum</a:t>
            </a:r>
            <a:endParaRPr lang="en-US" sz="24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3247962" y="1435890"/>
            <a:ext cx="12966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capitalis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630204" y="685519"/>
            <a:ext cx="1416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capitatus</a:t>
            </a:r>
            <a:endParaRPr lang="en-US" sz="2400" i="1" dirty="0"/>
          </a:p>
        </p:txBody>
      </p:sp>
      <p:sp>
        <p:nvSpPr>
          <p:cNvPr id="14" name="Rectangle 13"/>
          <p:cNvSpPr/>
          <p:nvPr/>
        </p:nvSpPr>
        <p:spPr>
          <a:xfrm>
            <a:off x="6091405" y="1396671"/>
            <a:ext cx="1652167" cy="5731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PSYCHE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6938086" y="1149435"/>
            <a:ext cx="5620" cy="2328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762806" y="1560308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H="1" flipV="1">
            <a:off x="6938086" y="198735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20" name="TextBox 19"/>
          <p:cNvSpPr txBox="1"/>
          <p:nvPr/>
        </p:nvSpPr>
        <p:spPr>
          <a:xfrm>
            <a:off x="7832029" y="1450284"/>
            <a:ext cx="14292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psychosis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126043" y="699913"/>
            <a:ext cx="16274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psychiatria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5755714" y="2234590"/>
            <a:ext cx="23759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psychosomaticus</a:t>
            </a:r>
            <a:endParaRPr lang="en-US" sz="2400" i="1" dirty="0"/>
          </a:p>
        </p:txBody>
      </p:sp>
      <p:sp>
        <p:nvSpPr>
          <p:cNvPr id="23" name="Rectangle 22"/>
          <p:cNvSpPr/>
          <p:nvPr/>
        </p:nvSpPr>
        <p:spPr>
          <a:xfrm>
            <a:off x="3799529" y="3302179"/>
            <a:ext cx="1526059" cy="5731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FRANGERE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4618264" y="3054943"/>
            <a:ext cx="0" cy="2472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446397" y="346581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cxnSp>
        <p:nvCxnSpPr>
          <p:cNvPr id="26" name="Straight Arrow Connector 25"/>
          <p:cNvCxnSpPr/>
          <p:nvPr/>
        </p:nvCxnSpPr>
        <p:spPr>
          <a:xfrm rot="16200000" flipH="1" flipV="1">
            <a:off x="3671981" y="3481236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cxnSp>
      <p:sp>
        <p:nvSpPr>
          <p:cNvPr id="28" name="TextBox 27"/>
          <p:cNvSpPr txBox="1"/>
          <p:nvPr/>
        </p:nvSpPr>
        <p:spPr>
          <a:xfrm>
            <a:off x="2382068" y="3356443"/>
            <a:ext cx="1280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solidFill>
                  <a:srgbClr val="000000"/>
                </a:solidFill>
              </a:rPr>
              <a:t>f</a:t>
            </a:r>
            <a:r>
              <a:rPr lang="en-US" sz="2400" i="1" dirty="0" err="1" smtClean="0">
                <a:solidFill>
                  <a:srgbClr val="000000"/>
                </a:solidFill>
              </a:rPr>
              <a:t>ractura</a:t>
            </a:r>
            <a:endParaRPr lang="en-US" sz="2400" i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72825" y="3355792"/>
            <a:ext cx="11361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fractus</a:t>
            </a:r>
            <a:endParaRPr lang="en-US" sz="2400" i="1" dirty="0"/>
          </a:p>
        </p:txBody>
      </p:sp>
      <p:sp>
        <p:nvSpPr>
          <p:cNvPr id="30" name="TextBox 29"/>
          <p:cNvSpPr txBox="1"/>
          <p:nvPr/>
        </p:nvSpPr>
        <p:spPr>
          <a:xfrm>
            <a:off x="3961708" y="2605421"/>
            <a:ext cx="1303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infractio</a:t>
            </a:r>
            <a:endParaRPr lang="en-US" sz="2400" i="1" dirty="0"/>
          </a:p>
        </p:txBody>
      </p:sp>
      <p:sp>
        <p:nvSpPr>
          <p:cNvPr id="32" name="Rectangle 31"/>
          <p:cNvSpPr/>
          <p:nvPr/>
        </p:nvSpPr>
        <p:spPr>
          <a:xfrm>
            <a:off x="1595262" y="5102681"/>
            <a:ext cx="1382346" cy="57313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MORBUS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stCxn id="32" idx="0"/>
          </p:cNvCxnSpPr>
          <p:nvPr/>
        </p:nvCxnSpPr>
        <p:spPr>
          <a:xfrm flipH="1" flipV="1">
            <a:off x="2280816" y="4855444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cxnSp>
        <p:nvCxnSpPr>
          <p:cNvPr id="36" name="Straight Arrow Connector 35"/>
          <p:cNvCxnSpPr/>
          <p:nvPr/>
        </p:nvCxnSpPr>
        <p:spPr>
          <a:xfrm rot="10800000" flipH="1" flipV="1">
            <a:off x="2275197" y="5693363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cxnSp>
      <p:sp>
        <p:nvSpPr>
          <p:cNvPr id="39" name="TextBox 38"/>
          <p:cNvSpPr txBox="1"/>
          <p:nvPr/>
        </p:nvSpPr>
        <p:spPr>
          <a:xfrm>
            <a:off x="1669223" y="4384996"/>
            <a:ext cx="1206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morbilli</a:t>
            </a:r>
            <a:endParaRPr lang="en-US" sz="2400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277193" y="5940600"/>
            <a:ext cx="19980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morbilliformis</a:t>
            </a:r>
            <a:endParaRPr lang="en-US" sz="2400" i="1" dirty="0"/>
          </a:p>
        </p:txBody>
      </p:sp>
      <p:sp>
        <p:nvSpPr>
          <p:cNvPr id="41" name="Rectangle 40"/>
          <p:cNvSpPr/>
          <p:nvPr/>
        </p:nvSpPr>
        <p:spPr>
          <a:xfrm>
            <a:off x="6184350" y="5093898"/>
            <a:ext cx="1382346" cy="5731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MORS</a:t>
            </a:r>
            <a:endParaRPr lang="en-US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7687505" y="525753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4" name="Straight Arrow Connector 43"/>
          <p:cNvCxnSpPr/>
          <p:nvPr/>
        </p:nvCxnSpPr>
        <p:spPr>
          <a:xfrm rot="16200000" flipH="1" flipV="1">
            <a:off x="6057922" y="5272955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cxnSp>
        <p:nvCxnSpPr>
          <p:cNvPr id="45" name="Straight Arrow Connector 44"/>
          <p:cNvCxnSpPr/>
          <p:nvPr/>
        </p:nvCxnSpPr>
        <p:spPr>
          <a:xfrm rot="10800000" flipH="1" flipV="1">
            <a:off x="6864285" y="5684580"/>
            <a:ext cx="5619" cy="247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cxnSp>
      <p:sp>
        <p:nvSpPr>
          <p:cNvPr id="46" name="TextBox 45"/>
          <p:cNvSpPr txBox="1"/>
          <p:nvPr/>
        </p:nvSpPr>
        <p:spPr>
          <a:xfrm>
            <a:off x="4801132" y="5125882"/>
            <a:ext cx="12883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mortalis</a:t>
            </a:r>
            <a:endParaRPr lang="en-US" sz="2400" i="1" dirty="0"/>
          </a:p>
        </p:txBody>
      </p:sp>
      <p:sp>
        <p:nvSpPr>
          <p:cNvPr id="47" name="TextBox 46"/>
          <p:cNvSpPr txBox="1"/>
          <p:nvPr/>
        </p:nvSpPr>
        <p:spPr>
          <a:xfrm>
            <a:off x="7813933" y="5147511"/>
            <a:ext cx="1305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mortuus</a:t>
            </a:r>
            <a:endParaRPr lang="en-US" sz="2400" i="1" dirty="0"/>
          </a:p>
        </p:txBody>
      </p:sp>
      <p:sp>
        <p:nvSpPr>
          <p:cNvPr id="49" name="TextBox 48"/>
          <p:cNvSpPr txBox="1"/>
          <p:nvPr/>
        </p:nvSpPr>
        <p:spPr>
          <a:xfrm>
            <a:off x="5843999" y="5931817"/>
            <a:ext cx="2037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/>
              <a:t>mortinatalitas</a:t>
            </a:r>
            <a:endParaRPr lang="en-US" sz="24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200539" y="47664"/>
            <a:ext cx="5878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EXPLAIN THE MEANING OF DERIVED WORDS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401650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0" grpId="0"/>
      <p:bldP spid="21" grpId="0"/>
      <p:bldP spid="22" grpId="0"/>
      <p:bldP spid="28" grpId="0"/>
      <p:bldP spid="29" grpId="0"/>
      <p:bldP spid="30" grpId="0"/>
      <p:bldP spid="39" grpId="0"/>
      <p:bldP spid="40" grpId="0"/>
      <p:bldP spid="46" grpId="0"/>
      <p:bldP spid="47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926" y="57208"/>
            <a:ext cx="5603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MATCH THE ITEMS IN THE TWO COLUMNS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80140" y="746368"/>
            <a:ext cx="352449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Chrom</a:t>
            </a:r>
            <a:r>
              <a:rPr lang="en-US" sz="2800" dirty="0" smtClean="0">
                <a:latin typeface="Cambria"/>
                <a:cs typeface="Cambria"/>
              </a:rPr>
              <a:t>-o-, </a:t>
            </a:r>
            <a:r>
              <a:rPr lang="en-US" sz="2800" dirty="0" err="1" smtClean="0">
                <a:latin typeface="Cambria"/>
                <a:cs typeface="Cambria"/>
              </a:rPr>
              <a:t>chromat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0140" y="1478419"/>
            <a:ext cx="145036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Chlor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0140" y="2210470"/>
            <a:ext cx="137234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"/>
                <a:cs typeface="Cambria"/>
              </a:rPr>
              <a:t>Cyan-o-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140" y="2942521"/>
            <a:ext cx="1617801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Erythr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0140" y="3674572"/>
            <a:ext cx="133815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Leuc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140" y="4406623"/>
            <a:ext cx="1514182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Xanth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0140" y="5138674"/>
            <a:ext cx="1205428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Poli</a:t>
            </a:r>
            <a:r>
              <a:rPr lang="en-US" sz="2800" dirty="0" smtClean="0">
                <a:latin typeface="Cambria"/>
                <a:cs typeface="Cambria"/>
              </a:rPr>
              <a:t>-o-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90623" y="779789"/>
            <a:ext cx="8751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Blue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7505" y="1503882"/>
            <a:ext cx="101822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Color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57736" y="2952068"/>
            <a:ext cx="110799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Green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57135" y="3676161"/>
            <a:ext cx="90859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G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rey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8568" y="5124347"/>
            <a:ext cx="26294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White, colorless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8337" y="4400247"/>
            <a:ext cx="78739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F000E"/>
                </a:solidFill>
                <a:latin typeface="Cambria"/>
                <a:cs typeface="Cambria"/>
              </a:rPr>
              <a:t>R</a:t>
            </a:r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ed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96" y="5848443"/>
            <a:ext cx="123623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Yellow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140" y="5870722"/>
            <a:ext cx="1435634" cy="523220"/>
          </a:xfrm>
          <a:prstGeom prst="rect">
            <a:avLst/>
          </a:prstGeom>
          <a:noFill/>
          <a:ln>
            <a:solidFill>
              <a:srgbClr val="9F000E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Cambria"/>
                <a:cs typeface="Cambria"/>
              </a:rPr>
              <a:t>Melan</a:t>
            </a:r>
            <a:r>
              <a:rPr lang="en-US" sz="2800" dirty="0" smtClean="0">
                <a:latin typeface="Cambria"/>
                <a:cs typeface="Cambria"/>
              </a:rPr>
              <a:t>-o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63999" y="2227975"/>
            <a:ext cx="190308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9F000E"/>
                </a:solidFill>
                <a:latin typeface="Cambria"/>
                <a:cs typeface="Cambria"/>
              </a:rPr>
              <a:t>Black, dark</a:t>
            </a:r>
            <a:endParaRPr lang="en-US" sz="2800" dirty="0">
              <a:solidFill>
                <a:srgbClr val="9F000E"/>
              </a:solidFill>
              <a:latin typeface="Cambria"/>
              <a:cs typeface="Cambria"/>
            </a:endParaRPr>
          </a:p>
        </p:txBody>
      </p:sp>
      <p:cxnSp>
        <p:nvCxnSpPr>
          <p:cNvPr id="32" name="Straight Arrow Connector 31"/>
          <p:cNvCxnSpPr>
            <a:stCxn id="3" idx="3"/>
            <a:endCxn id="13" idx="1"/>
          </p:cNvCxnSpPr>
          <p:nvPr/>
        </p:nvCxnSpPr>
        <p:spPr>
          <a:xfrm>
            <a:off x="4404638" y="1007978"/>
            <a:ext cx="2442867" cy="7575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6" idx="3"/>
            <a:endCxn id="14" idx="1"/>
          </p:cNvCxnSpPr>
          <p:nvPr/>
        </p:nvCxnSpPr>
        <p:spPr>
          <a:xfrm>
            <a:off x="2330502" y="1740029"/>
            <a:ext cx="4427234" cy="147364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7" idx="3"/>
            <a:endCxn id="12" idx="1"/>
          </p:cNvCxnSpPr>
          <p:nvPr/>
        </p:nvCxnSpPr>
        <p:spPr>
          <a:xfrm flipV="1">
            <a:off x="2252481" y="1041399"/>
            <a:ext cx="4738142" cy="14306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8" idx="3"/>
            <a:endCxn id="17" idx="1"/>
          </p:cNvCxnSpPr>
          <p:nvPr/>
        </p:nvCxnSpPr>
        <p:spPr>
          <a:xfrm>
            <a:off x="2497941" y="3204131"/>
            <a:ext cx="4580396" cy="14577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9" idx="3"/>
            <a:endCxn id="16" idx="1"/>
          </p:cNvCxnSpPr>
          <p:nvPr/>
        </p:nvCxnSpPr>
        <p:spPr>
          <a:xfrm>
            <a:off x="2218292" y="3936182"/>
            <a:ext cx="3040276" cy="1449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0" idx="3"/>
            <a:endCxn id="18" idx="1"/>
          </p:cNvCxnSpPr>
          <p:nvPr/>
        </p:nvCxnSpPr>
        <p:spPr>
          <a:xfrm>
            <a:off x="2394322" y="4668233"/>
            <a:ext cx="4235174" cy="1441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1" idx="3"/>
            <a:endCxn id="15" idx="1"/>
          </p:cNvCxnSpPr>
          <p:nvPr/>
        </p:nvCxnSpPr>
        <p:spPr>
          <a:xfrm flipV="1">
            <a:off x="2085568" y="3937771"/>
            <a:ext cx="4871567" cy="1462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9" idx="3"/>
            <a:endCxn id="30" idx="1"/>
          </p:cNvCxnSpPr>
          <p:nvPr/>
        </p:nvCxnSpPr>
        <p:spPr>
          <a:xfrm flipV="1">
            <a:off x="2315774" y="2489585"/>
            <a:ext cx="3648225" cy="36427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549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539" y="55698"/>
            <a:ext cx="7243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FORM COMPOUND WORDS WITH NAMES OF COLOURS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9667" y="724093"/>
            <a:ext cx="2473309" cy="156966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1.  A yellowish </a:t>
            </a:r>
            <a:r>
              <a:rPr lang="en-US" sz="2400" dirty="0">
                <a:latin typeface="Cambria"/>
                <a:cs typeface="Cambria"/>
              </a:rPr>
              <a:t>discoloration of the </a:t>
            </a:r>
            <a:r>
              <a:rPr lang="en-US" sz="2400" dirty="0" smtClean="0">
                <a:latin typeface="Cambria"/>
                <a:cs typeface="Cambria"/>
              </a:rPr>
              <a:t>skin is known as .…….…….</a:t>
            </a:r>
            <a:r>
              <a:rPr lang="en-US" sz="2400" i="1" dirty="0" smtClean="0">
                <a:latin typeface="Cambria"/>
                <a:cs typeface="Cambria"/>
              </a:rPr>
              <a:t>derma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62977" y="724094"/>
            <a:ext cx="1840268" cy="1582630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623529" y="735233"/>
            <a:ext cx="272955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2. A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cell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producing </a:t>
            </a:r>
            <a:r>
              <a:rPr lang="en-US" sz="2400" dirty="0">
                <a:solidFill>
                  <a:schemeClr val="bg1"/>
                </a:solidFill>
                <a:latin typeface="Cambria"/>
                <a:cs typeface="Cambria"/>
              </a:rPr>
              <a:t>the dark 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pigment (…………...) is called ……………………</a:t>
            </a:r>
            <a:r>
              <a:rPr lang="en-US" sz="2400" i="1" dirty="0" err="1" smtClean="0">
                <a:solidFill>
                  <a:schemeClr val="bg1"/>
                </a:solidFill>
                <a:latin typeface="Cambria"/>
                <a:cs typeface="Cambria"/>
              </a:rPr>
              <a:t>cytus</a:t>
            </a:r>
            <a:r>
              <a:rPr lang="en-US" sz="2400" dirty="0" smtClean="0">
                <a:solidFill>
                  <a:schemeClr val="bg1"/>
                </a:solidFill>
                <a:latin typeface="Cambria"/>
                <a:cs typeface="Cambria"/>
              </a:rPr>
              <a:t> </a:t>
            </a:r>
            <a:endParaRPr lang="en-US" sz="2400" dirty="0">
              <a:solidFill>
                <a:schemeClr val="bg1"/>
              </a:solidFill>
              <a:latin typeface="Cambria"/>
              <a:cs typeface="Cambria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t="6527" r="19294" b="10401"/>
          <a:stretch/>
        </p:blipFill>
        <p:spPr>
          <a:xfrm>
            <a:off x="7353081" y="746371"/>
            <a:ext cx="1515179" cy="15595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00808" y="2539896"/>
            <a:ext cx="2462168" cy="1569660"/>
          </a:xfrm>
          <a:prstGeom prst="rect">
            <a:avLst/>
          </a:prstGeom>
          <a:solidFill>
            <a:srgbClr val="9F000E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3. A decreased number </a:t>
            </a:r>
            <a:r>
              <a:rPr lang="en-US" sz="2400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red blood cells is ………………..</a:t>
            </a:r>
            <a:r>
              <a:rPr lang="en-US" sz="2400" i="1" dirty="0" err="1" smtClean="0">
                <a:solidFill>
                  <a:srgbClr val="FFFFFF"/>
                </a:solidFill>
                <a:latin typeface="Cambria"/>
                <a:cs typeface="Cambria"/>
              </a:rPr>
              <a:t>penia</a:t>
            </a:r>
            <a:r>
              <a:rPr lang="en-US" sz="2400" dirty="0" smtClean="0">
                <a:solidFill>
                  <a:srgbClr val="FFFFFF"/>
                </a:solidFill>
                <a:latin typeface="Cambria"/>
                <a:cs typeface="Cambria"/>
              </a:rPr>
              <a:t>  </a:t>
            </a:r>
            <a:endParaRPr lang="en-US" sz="2400" dirty="0">
              <a:solidFill>
                <a:srgbClr val="FFFFFF"/>
              </a:solidFill>
              <a:latin typeface="Cambria"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/>
          <a:srcRect r="15112"/>
          <a:stretch/>
        </p:blipFill>
        <p:spPr>
          <a:xfrm>
            <a:off x="2768050" y="2541258"/>
            <a:ext cx="1855479" cy="15628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9336" y="4355061"/>
            <a:ext cx="2729552" cy="2308324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6. An excessive  discharge of white (or sometimes yellowish) mucus from </a:t>
            </a:r>
            <a:r>
              <a:rPr lang="en-US" sz="2400" dirty="0">
                <a:latin typeface="Cambria"/>
                <a:cs typeface="Cambria"/>
              </a:rPr>
              <a:t>the </a:t>
            </a:r>
            <a:r>
              <a:rPr lang="en-US" sz="2400" dirty="0" smtClean="0">
                <a:latin typeface="Cambria"/>
                <a:cs typeface="Cambria"/>
              </a:rPr>
              <a:t>vagina is ………………..</a:t>
            </a:r>
            <a:r>
              <a:rPr lang="en-US" sz="2400" i="1" dirty="0" err="1" smtClean="0">
                <a:latin typeface="Cambria"/>
                <a:cs typeface="Cambria"/>
              </a:rPr>
              <a:t>rrhoea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/>
          <a:srcRect l="10700" r="18856"/>
          <a:stretch/>
        </p:blipFill>
        <p:spPr>
          <a:xfrm>
            <a:off x="7310618" y="4331967"/>
            <a:ext cx="1593122" cy="23428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090" y="4343619"/>
            <a:ext cx="2439886" cy="2308324"/>
          </a:xfrm>
          <a:prstGeom prst="rect">
            <a:avLst/>
          </a:prstGeom>
          <a:solidFill>
            <a:srgbClr val="1CE0D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5. A </a:t>
            </a:r>
            <a:r>
              <a:rPr lang="en-US" sz="2400" dirty="0">
                <a:latin typeface="Cambria"/>
                <a:cs typeface="Cambria"/>
              </a:rPr>
              <a:t>group of photosynthetic bacteria </a:t>
            </a:r>
            <a:r>
              <a:rPr lang="en-US" sz="2400" dirty="0" smtClean="0">
                <a:latin typeface="Cambria"/>
                <a:cs typeface="Cambria"/>
              </a:rPr>
              <a:t>containing </a:t>
            </a:r>
            <a:r>
              <a:rPr lang="en-US" sz="2400" dirty="0">
                <a:latin typeface="Cambria"/>
                <a:cs typeface="Cambria"/>
              </a:rPr>
              <a:t>a blue </a:t>
            </a:r>
            <a:r>
              <a:rPr lang="en-US" sz="2400" dirty="0" smtClean="0">
                <a:latin typeface="Cambria"/>
                <a:cs typeface="Cambria"/>
              </a:rPr>
              <a:t>pigment is ………….</a:t>
            </a:r>
            <a:r>
              <a:rPr lang="en-US" sz="2400" i="1" dirty="0" smtClean="0">
                <a:latin typeface="Cambria"/>
                <a:cs typeface="Cambria"/>
              </a:rPr>
              <a:t>bacteria</a:t>
            </a:r>
            <a:endParaRPr lang="en-US" sz="2400" i="1" dirty="0">
              <a:latin typeface="Cambria"/>
              <a:cs typeface="Cambria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/>
          <a:srcRect l="21558"/>
          <a:stretch/>
        </p:blipFill>
        <p:spPr>
          <a:xfrm>
            <a:off x="2768649" y="4343619"/>
            <a:ext cx="1810687" cy="23083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6604" y="2539896"/>
            <a:ext cx="1564254" cy="15642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3529" y="2539896"/>
            <a:ext cx="2685359" cy="1569660"/>
          </a:xfrm>
          <a:prstGeom prst="rect">
            <a:avLst/>
          </a:prstGeom>
          <a:solidFill>
            <a:srgbClr val="71BA39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ambria"/>
                <a:cs typeface="Cambria"/>
              </a:rPr>
              <a:t>4. The </a:t>
            </a:r>
            <a:r>
              <a:rPr lang="en-US" sz="2400" dirty="0">
                <a:latin typeface="Cambria"/>
                <a:cs typeface="Cambria"/>
              </a:rPr>
              <a:t>green pigment of plant leaves and </a:t>
            </a:r>
            <a:r>
              <a:rPr lang="en-US" sz="2400" dirty="0" smtClean="0">
                <a:latin typeface="Cambria"/>
                <a:cs typeface="Cambria"/>
              </a:rPr>
              <a:t>algae is ………………</a:t>
            </a:r>
            <a:r>
              <a:rPr lang="en-US" sz="2400" i="1" dirty="0" err="1" smtClean="0">
                <a:latin typeface="Cambria"/>
                <a:cs typeface="Cambria"/>
              </a:rPr>
              <a:t>phyllum</a:t>
            </a:r>
            <a:endParaRPr lang="en-US" sz="2400" i="1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4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459" y="1234132"/>
            <a:ext cx="8557663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Partial paralysis of a single limb or one part of the limb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of a single extremity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</a:t>
            </a:r>
            <a:r>
              <a:rPr lang="en-US" sz="2400" dirty="0">
                <a:latin typeface="Cambria"/>
                <a:cs typeface="Cambria"/>
              </a:rPr>
              <a:t>of corresponding parts on both sides of the </a:t>
            </a:r>
            <a:r>
              <a:rPr lang="en-US" sz="2400" dirty="0" smtClean="0">
                <a:latin typeface="Cambria"/>
                <a:cs typeface="Cambria"/>
              </a:rPr>
              <a:t>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Complete paralysis of the lower half of the body including both </a:t>
            </a:r>
            <a:r>
              <a:rPr lang="en-US" sz="2400" dirty="0" smtClean="0">
                <a:latin typeface="Cambria"/>
                <a:cs typeface="Cambria"/>
              </a:rPr>
              <a:t>legs</a:t>
            </a:r>
          </a:p>
          <a:p>
            <a:pPr marL="342900" indent="-342900">
              <a:spcBef>
                <a:spcPts val="600"/>
              </a:spcBef>
              <a:buFontTx/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A </a:t>
            </a:r>
            <a:r>
              <a:rPr lang="en-US" sz="2400" dirty="0">
                <a:latin typeface="Cambria"/>
                <a:cs typeface="Cambria"/>
              </a:rPr>
              <a:t>slight paralysis or weakness of both legs	</a:t>
            </a:r>
            <a:endParaRPr lang="en-US" sz="2400" dirty="0" smtClean="0">
              <a:latin typeface="Cambria"/>
              <a:cs typeface="Cambria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affecting only one side of the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Paralysis of an upper and a lower extremity and of the </a:t>
            </a:r>
            <a:r>
              <a:rPr lang="en-US" sz="2400" dirty="0" smtClean="0">
                <a:latin typeface="Cambria"/>
                <a:cs typeface="Cambria"/>
              </a:rPr>
              <a:t>face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Paralysis of all four limbs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Muscular </a:t>
            </a:r>
            <a:r>
              <a:rPr lang="en-US" sz="2400" dirty="0">
                <a:latin typeface="Cambria"/>
                <a:cs typeface="Cambria"/>
              </a:rPr>
              <a:t>weakness affecting all four </a:t>
            </a:r>
            <a:r>
              <a:rPr lang="en-US" sz="2400" dirty="0" smtClean="0">
                <a:latin typeface="Cambria"/>
                <a:cs typeface="Cambria"/>
              </a:rPr>
              <a:t>extremities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>
                <a:latin typeface="Cambria"/>
                <a:cs typeface="Cambria"/>
              </a:rPr>
              <a:t> </a:t>
            </a:r>
            <a:r>
              <a:rPr lang="en-US" sz="2400" dirty="0" smtClean="0">
                <a:latin typeface="Cambria"/>
                <a:cs typeface="Cambria"/>
              </a:rPr>
              <a:t>Paralysis of the whole body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sz="2400" dirty="0" smtClean="0">
                <a:latin typeface="Cambria"/>
                <a:cs typeface="Cambria"/>
              </a:rPr>
              <a:t> Weakness </a:t>
            </a:r>
            <a:r>
              <a:rPr lang="en-US" sz="2400" dirty="0">
                <a:latin typeface="Cambria"/>
                <a:cs typeface="Cambria"/>
              </a:rPr>
              <a:t>on one side of the body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609" y="662036"/>
            <a:ext cx="4536518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-PARESIS</a:t>
            </a:r>
            <a:r>
              <a:rPr lang="en-US" sz="2400" dirty="0" smtClean="0">
                <a:latin typeface="Cambria"/>
                <a:cs typeface="Cambria"/>
              </a:rPr>
              <a:t> slight, partial paralysis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8782" y="662036"/>
            <a:ext cx="4229944" cy="461665"/>
          </a:xfrm>
          <a:prstGeom prst="rect">
            <a:avLst/>
          </a:prstGeom>
          <a:solidFill>
            <a:srgbClr val="71BA39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mbria"/>
                <a:cs typeface="Cambria"/>
              </a:rPr>
              <a:t>-PLEGIA</a:t>
            </a:r>
            <a:r>
              <a:rPr lang="en-US" sz="2400" dirty="0" smtClean="0">
                <a:latin typeface="Cambria"/>
                <a:cs typeface="Cambria"/>
              </a:rPr>
              <a:t> stroke, total paralysis</a:t>
            </a:r>
            <a:endParaRPr lang="en-US" sz="2400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4158" y="3089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4490" y="78099"/>
            <a:ext cx="8151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BASED ON DEFINITIONS FORM TERMS WITH GREEK ELEMENTS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175903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0254" y="68652"/>
            <a:ext cx="6849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NAME WHAT KIND OF “</a:t>
            </a:r>
            <a:r>
              <a:rPr lang="en-US" sz="2400" b="1" dirty="0" smtClean="0">
                <a:solidFill>
                  <a:srgbClr val="528A02"/>
                </a:solidFill>
              </a:rPr>
              <a:t>-PLEGIA</a:t>
            </a:r>
            <a:r>
              <a:rPr lang="en-US" sz="2400" b="1" dirty="0" smtClean="0"/>
              <a:t>” IS ON THE PICTURE</a:t>
            </a:r>
            <a:endParaRPr lang="en-US" sz="24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-1465" y="1659075"/>
            <a:ext cx="9134023" cy="2974899"/>
            <a:chOff x="-1465" y="2048103"/>
            <a:chExt cx="9134023" cy="2974899"/>
          </a:xfrm>
        </p:grpSpPr>
        <p:grpSp>
          <p:nvGrpSpPr>
            <p:cNvPr id="13" name="Group 12"/>
            <p:cNvGrpSpPr/>
            <p:nvPr/>
          </p:nvGrpSpPr>
          <p:grpSpPr>
            <a:xfrm>
              <a:off x="-1465" y="2048103"/>
              <a:ext cx="9134023" cy="2974899"/>
              <a:chOff x="-1465" y="2048103"/>
              <a:chExt cx="9134023" cy="2974899"/>
            </a:xfrm>
          </p:grpSpPr>
          <p:pic>
            <p:nvPicPr>
              <p:cNvPr id="5" name="Picture 4" descr="Plegi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4149" t="501" r="55795" b="52450"/>
              <a:stretch/>
            </p:blipFill>
            <p:spPr>
              <a:xfrm>
                <a:off x="-1465" y="2048103"/>
                <a:ext cx="1740451" cy="2974899"/>
              </a:xfrm>
              <a:prstGeom prst="rect">
                <a:avLst/>
              </a:prstGeom>
            </p:spPr>
          </p:pic>
          <p:pic>
            <p:nvPicPr>
              <p:cNvPr id="6" name="Picture 5" descr="Plegi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70268" t="53222" r="221"/>
              <a:stretch/>
            </p:blipFill>
            <p:spPr>
              <a:xfrm>
                <a:off x="7413849" y="2048103"/>
                <a:ext cx="1718709" cy="2974899"/>
              </a:xfrm>
              <a:prstGeom prst="rect">
                <a:avLst/>
              </a:prstGeom>
            </p:spPr>
          </p:pic>
          <p:pic>
            <p:nvPicPr>
              <p:cNvPr id="9" name="Picture 8" descr="Plegi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53002" r="68955"/>
              <a:stretch/>
            </p:blipFill>
            <p:spPr>
              <a:xfrm>
                <a:off x="3715816" y="2048103"/>
                <a:ext cx="1799674" cy="2974899"/>
              </a:xfrm>
              <a:prstGeom prst="rect">
                <a:avLst/>
              </a:prstGeom>
            </p:spPr>
          </p:pic>
          <p:pic>
            <p:nvPicPr>
              <p:cNvPr id="10" name="Picture 9" descr="Plegi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5235" t="53055" r="35255" b="1231"/>
              <a:stretch/>
            </p:blipFill>
            <p:spPr>
              <a:xfrm>
                <a:off x="5579600" y="2048103"/>
                <a:ext cx="1758699" cy="2974899"/>
              </a:xfrm>
              <a:prstGeom prst="rect">
                <a:avLst/>
              </a:prstGeom>
            </p:spPr>
          </p:pic>
          <p:pic>
            <p:nvPicPr>
              <p:cNvPr id="7" name="Picture 6" descr="Plegie.pn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50558" t="502" r="18110" b="53716"/>
              <a:stretch/>
            </p:blipFill>
            <p:spPr>
              <a:xfrm>
                <a:off x="1814536" y="2048104"/>
                <a:ext cx="1814288" cy="2894806"/>
              </a:xfrm>
              <a:prstGeom prst="rect">
                <a:avLst/>
              </a:prstGeom>
            </p:spPr>
          </p:pic>
          <p:cxnSp>
            <p:nvCxnSpPr>
              <p:cNvPr id="12" name="Straight Connector 11"/>
              <p:cNvCxnSpPr/>
              <p:nvPr/>
            </p:nvCxnSpPr>
            <p:spPr>
              <a:xfrm>
                <a:off x="3715816" y="2048103"/>
                <a:ext cx="0" cy="2974899"/>
              </a:xfrm>
              <a:prstGeom prst="line">
                <a:avLst/>
              </a:prstGeom>
              <a:ln w="38100" cmpd="sng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13"/>
            <p:cNvSpPr/>
            <p:nvPr/>
          </p:nvSpPr>
          <p:spPr>
            <a:xfrm>
              <a:off x="240254" y="4027555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43085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042246" y="4027555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31730" y="4076977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729830" y="4004671"/>
              <a:ext cx="1201277" cy="228839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274577" y="5034442"/>
            <a:ext cx="8580545" cy="12700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ambria"/>
                <a:cs typeface="Cambria"/>
              </a:rPr>
              <a:t>MONOPLEGIA            DIPLEGIA              TRIPLEGIA     </a:t>
            </a:r>
          </a:p>
          <a:p>
            <a:pPr algn="ctr"/>
            <a:r>
              <a:rPr lang="en-US" sz="2800" dirty="0" smtClean="0">
                <a:latin typeface="Cambria"/>
                <a:cs typeface="Cambria"/>
              </a:rPr>
              <a:t> TETRAPLEGIA       HEMIPLEGIA          </a:t>
            </a:r>
            <a:r>
              <a:rPr lang="en-US" sz="2800" dirty="0" smtClean="0">
                <a:latin typeface="Cambria"/>
                <a:cs typeface="Cambria"/>
              </a:rPr>
              <a:t>QUADR</a:t>
            </a:r>
            <a:r>
              <a:rPr lang="cs-CZ" sz="2800" dirty="0" smtClean="0">
                <a:latin typeface="Cambria"/>
                <a:cs typeface="Cambria"/>
              </a:rPr>
              <a:t>I</a:t>
            </a:r>
            <a:r>
              <a:rPr lang="en-US" sz="2800" dirty="0" smtClean="0">
                <a:latin typeface="Cambria"/>
                <a:cs typeface="Cambria"/>
              </a:rPr>
              <a:t>PLEGIA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2121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1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97749" y="1075540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2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85468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3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261747" y="1052656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4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046500" y="1064098"/>
            <a:ext cx="377544" cy="42335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/>
                <a:cs typeface="Cambria"/>
              </a:rPr>
              <a:t>5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5807" y="1103745"/>
            <a:ext cx="1940281" cy="19009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87180" y="5477491"/>
            <a:ext cx="8533414" cy="12926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SYNDACTYLIA     POLYDACTYLIA       MACRODACTYLIA                                                                                                                                                                                                                                                           ARACHNODACTYLIA            ADACTYLIA</a:t>
            </a:r>
          </a:p>
          <a:p>
            <a:pPr algn="ctr"/>
            <a:r>
              <a:rPr lang="en-US" sz="2600" dirty="0" smtClean="0">
                <a:solidFill>
                  <a:schemeClr val="tx1"/>
                </a:solidFill>
                <a:latin typeface="Cambria"/>
                <a:cs typeface="Cambria"/>
              </a:rPr>
              <a:t>BRACHYDACTYLIA      ISODACTYLIA       OLIGODACTYLIA </a:t>
            </a:r>
            <a:endParaRPr lang="en-US" sz="2600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160" y="1103745"/>
            <a:ext cx="1996433" cy="19009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015" y="3071755"/>
            <a:ext cx="1985961" cy="1849064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298620" y="4576988"/>
            <a:ext cx="342061" cy="274607"/>
          </a:xfrm>
          <a:prstGeom prst="straightConnector1">
            <a:avLst/>
          </a:prstGeom>
          <a:ln w="5715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/>
          <a:srcRect l="9826" r="10924"/>
          <a:stretch/>
        </p:blipFill>
        <p:spPr>
          <a:xfrm>
            <a:off x="2459380" y="3071755"/>
            <a:ext cx="1968488" cy="1860505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/>
          <a:srcRect t="9915"/>
          <a:stretch/>
        </p:blipFill>
        <p:spPr>
          <a:xfrm>
            <a:off x="4634566" y="3071755"/>
            <a:ext cx="1952692" cy="187137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7" cstate="print"/>
          <a:srcRect l="3088" r="62603" b="26171"/>
          <a:stretch/>
        </p:blipFill>
        <p:spPr>
          <a:xfrm>
            <a:off x="298620" y="1103745"/>
            <a:ext cx="1974520" cy="1900381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05923" y="91534"/>
            <a:ext cx="7196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NAME WHAT KIND OF “</a:t>
            </a:r>
            <a:r>
              <a:rPr lang="en-US" sz="2400" b="1" dirty="0" smtClean="0">
                <a:solidFill>
                  <a:schemeClr val="accent5"/>
                </a:solidFill>
              </a:rPr>
              <a:t>-DACTYLIA</a:t>
            </a:r>
            <a:r>
              <a:rPr lang="en-US" sz="2400" b="1" dirty="0" smtClean="0"/>
              <a:t>” IS ON THE PICTURE</a:t>
            </a: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>
          <a:xfrm>
            <a:off x="1029576" y="4977457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5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41482" y="4981334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6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409834" y="4977457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7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6232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1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303478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2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71699" y="621851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3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631089" y="610409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4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8" cstate="print"/>
          <a:srcRect l="46517" t="20740" r="8295" b="19745"/>
          <a:stretch/>
        </p:blipFill>
        <p:spPr>
          <a:xfrm>
            <a:off x="2459380" y="1103745"/>
            <a:ext cx="1968488" cy="1900951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24160" y="3071755"/>
            <a:ext cx="1996434" cy="190570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33" name="Rectangle 32"/>
          <p:cNvSpPr/>
          <p:nvPr/>
        </p:nvSpPr>
        <p:spPr>
          <a:xfrm>
            <a:off x="7581966" y="4992166"/>
            <a:ext cx="377544" cy="423351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ambria"/>
                <a:cs typeface="Cambria"/>
              </a:rPr>
              <a:t>8</a:t>
            </a:r>
            <a:endParaRPr lang="en-US" dirty="0">
              <a:solidFill>
                <a:schemeClr val="tx1"/>
              </a:solidFill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8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770585" y="836613"/>
            <a:ext cx="5627687" cy="54625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endParaRPr lang="sk-SK" sz="2800" b="1" dirty="0" smtClean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endParaRPr lang="sk-SK" sz="2800" b="1" dirty="0">
              <a:solidFill>
                <a:srgbClr val="CC3300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CC3300"/>
                </a:solidFill>
                <a:latin typeface="Cambria"/>
                <a:cs typeface="Cambria"/>
              </a:rPr>
              <a:t>Hyper _ _ _ _ _ _ _ </a:t>
            </a:r>
            <a:endParaRPr lang="sk-SK" sz="800" b="1" dirty="0" smtClean="0">
              <a:solidFill>
                <a:srgbClr val="CC3300"/>
              </a:solidFill>
              <a:latin typeface="Cambria"/>
              <a:cs typeface="Cambria"/>
            </a:endParaRPr>
          </a:p>
          <a:p>
            <a:pPr marL="0" indent="0">
              <a:lnSpc>
                <a:spcPct val="90000"/>
              </a:lnSpc>
              <a:buNone/>
            </a:pPr>
            <a:endParaRPr lang="sk-SK" sz="2800" i="1" dirty="0">
              <a:solidFill>
                <a:srgbClr val="CC3300"/>
              </a:solidFill>
              <a:latin typeface="Cambria"/>
              <a:cs typeface="Cambria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Febris</a:t>
            </a:r>
            <a:r>
              <a:rPr lang="sk-SK" sz="2800" b="1" dirty="0">
                <a:solidFill>
                  <a:srgbClr val="FF6600"/>
                </a:solidFill>
                <a:latin typeface="Cambria"/>
                <a:cs typeface="Cambria"/>
              </a:rPr>
              <a:t>, is, f. / </a:t>
            </a: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Pyrexia</a:t>
            </a:r>
            <a:r>
              <a:rPr lang="sk-SK" sz="2800" b="1" dirty="0">
                <a:solidFill>
                  <a:srgbClr val="FF6600"/>
                </a:solidFill>
                <a:latin typeface="Cambria"/>
                <a:cs typeface="Cambria"/>
              </a:rPr>
              <a:t>, ae, </a:t>
            </a:r>
            <a:r>
              <a:rPr lang="sk-SK" sz="2800" b="1" dirty="0" smtClean="0">
                <a:solidFill>
                  <a:srgbClr val="FF6600"/>
                </a:solidFill>
                <a:latin typeface="Cambria"/>
                <a:cs typeface="Cambria"/>
              </a:rPr>
              <a:t>f.</a:t>
            </a: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FFCC00"/>
                </a:solidFill>
                <a:latin typeface="Cambria"/>
                <a:cs typeface="Cambria"/>
              </a:rPr>
              <a:t>Sub_ _ _ _ _</a:t>
            </a:r>
          </a:p>
          <a:p>
            <a:pPr marL="0" indent="0">
              <a:lnSpc>
                <a:spcPct val="90000"/>
              </a:lnSpc>
              <a:buNone/>
            </a:pPr>
            <a:endParaRPr lang="sk-SK" sz="2000" dirty="0">
              <a:latin typeface="Cambria"/>
              <a:cs typeface="Cambria"/>
            </a:endParaRPr>
          </a:p>
          <a:p>
            <a:pPr>
              <a:lnSpc>
                <a:spcPct val="90000"/>
              </a:lnSpc>
              <a:buFontTx/>
              <a:buBlip>
                <a:blip r:embed="rId4"/>
              </a:buBlip>
            </a:pPr>
            <a:r>
              <a:rPr lang="sk-SK" sz="2800" b="1" dirty="0" smtClean="0">
                <a:solidFill>
                  <a:srgbClr val="3366FF"/>
                </a:solidFill>
                <a:latin typeface="Cambria"/>
                <a:cs typeface="Cambria"/>
              </a:rPr>
              <a:t>Hypo_ _ _ _ _ _ _</a:t>
            </a:r>
            <a:endParaRPr lang="sk-SK" sz="2800" i="1" dirty="0">
              <a:solidFill>
                <a:srgbClr val="3366FF"/>
              </a:solidFill>
              <a:latin typeface="Cambria"/>
              <a:cs typeface="Cambria"/>
            </a:endParaRPr>
          </a:p>
        </p:txBody>
      </p:sp>
      <p:graphicFrame>
        <p:nvGraphicFramePr>
          <p:cNvPr id="28675" name="Object 3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1268852859"/>
              </p:ext>
            </p:extLst>
          </p:nvPr>
        </p:nvGraphicFramePr>
        <p:xfrm>
          <a:off x="1690584" y="836612"/>
          <a:ext cx="1045550" cy="5832475"/>
        </p:xfrm>
        <a:graphic>
          <a:graphicData uri="http://schemas.openxmlformats.org/presentationml/2006/ole">
            <p:oleObj spid="_x0000_s1028" name="Rastrový obrázek" r:id="rId5" imgW="609524" imgH="3400900" progId="PBrush">
              <p:embed/>
            </p:oleObj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1303" y="58254"/>
            <a:ext cx="3393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FILL IN WHAT IS MISSING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231521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11941</TotalTime>
  <Words>988</Words>
  <Application>Microsoft Office PowerPoint</Application>
  <PresentationFormat>Předvádění na obrazovce (4:3)</PresentationFormat>
  <Paragraphs>161</Paragraphs>
  <Slides>14</Slides>
  <Notes>8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6" baseType="lpstr">
      <vt:lpstr>Spectrum</vt:lpstr>
      <vt:lpstr>Rastrový obrázek</vt:lpstr>
      <vt:lpstr>Word Formation in MT III.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Company>Hokkaido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PREFIXES + SUFFIXES</dc:title>
  <dc:creator>Pepina Artimová</dc:creator>
  <cp:lastModifiedBy>user</cp:lastModifiedBy>
  <cp:revision>127</cp:revision>
  <dcterms:created xsi:type="dcterms:W3CDTF">2013-04-14T15:49:17Z</dcterms:created>
  <dcterms:modified xsi:type="dcterms:W3CDTF">2016-05-01T16:34:22Z</dcterms:modified>
</cp:coreProperties>
</file>