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B8FA8-BB53-6F47-882D-A9869779464D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C8698-2E67-CE43-8AB9-7E924FFEA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28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169A3-AE1D-894B-B865-F629A695561A}" type="slidenum">
              <a:rPr lang="cs-CZ"/>
              <a:pPr/>
              <a:t>2</a:t>
            </a:fld>
            <a:endParaRPr lang="cs-CZ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Fem</a:t>
            </a:r>
            <a:r>
              <a:rPr lang="cs-CZ" dirty="0" smtClean="0"/>
              <a:t>: </a:t>
            </a:r>
            <a:r>
              <a:rPr lang="cs-CZ" dirty="0" err="1" smtClean="0"/>
              <a:t>symphysis</a:t>
            </a:r>
            <a:r>
              <a:rPr lang="cs-CZ" dirty="0" smtClean="0"/>
              <a:t>,</a:t>
            </a:r>
            <a:r>
              <a:rPr lang="cs-CZ" baseline="0" dirty="0" smtClean="0"/>
              <a:t> eupnoe, </a:t>
            </a:r>
            <a:r>
              <a:rPr lang="cs-CZ" baseline="0" dirty="0" err="1" smtClean="0"/>
              <a:t>selectio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lacrima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cicatrix</a:t>
            </a:r>
            <a:endParaRPr lang="cs-CZ" baseline="0" dirty="0" smtClean="0"/>
          </a:p>
          <a:p>
            <a:r>
              <a:rPr lang="cs-CZ" baseline="0" dirty="0" smtClean="0"/>
              <a:t>Neutr: </a:t>
            </a:r>
            <a:r>
              <a:rPr lang="cs-CZ" baseline="0" dirty="0" err="1" smtClean="0"/>
              <a:t>calcium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foramen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empyema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decoctum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praecordium</a:t>
            </a:r>
            <a:r>
              <a:rPr lang="cs-CZ" baseline="0" dirty="0" smtClean="0"/>
              <a:t> </a:t>
            </a:r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301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spojenia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v </a:t>
            </a:r>
            <a:r>
              <a:rPr lang="en-US" dirty="0" err="1" smtClean="0"/>
              <a:t>pluráli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07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Vulnus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lacerum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partis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distalis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femoris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lateris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dextri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suspicio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commotionis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cerebri</a:t>
            </a:r>
            <a:r>
              <a:rPr lang="cs-CZ" baseline="0" dirty="0" smtClean="0"/>
              <a:t> post trauma </a:t>
            </a:r>
            <a:r>
              <a:rPr lang="cs-CZ" baseline="0" dirty="0" err="1" smtClean="0"/>
              <a:t>grave</a:t>
            </a:r>
            <a:r>
              <a:rPr lang="cs-CZ" baseline="0" dirty="0" smtClean="0"/>
              <a:t> – post </a:t>
            </a:r>
            <a:r>
              <a:rPr lang="cs-CZ" baseline="0" dirty="0" err="1" smtClean="0"/>
              <a:t>resectionem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pulmonum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subtotalem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propter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tuberculosim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sinusitis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paranasalis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subacuta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sicca</a:t>
            </a:r>
            <a:r>
              <a:rPr lang="cs-CZ" baseline="0" dirty="0" smtClean="0"/>
              <a:t> – e </a:t>
            </a:r>
            <a:r>
              <a:rPr lang="cs-CZ" baseline="0" dirty="0" err="1" smtClean="0"/>
              <a:t>hyperemesi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graviditate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pseudoneoplasmata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duodeni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suspecta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Tendinis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minimi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ischiadica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glutei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maximi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lumbales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imae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intercostales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interni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grave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superiorum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indicis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necrosim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hepatis</a:t>
            </a:r>
            <a:r>
              <a:rPr lang="cs-CZ" baseline="0" dirty="0" smtClean="0"/>
              <a:t> - </a:t>
            </a:r>
            <a:r>
              <a:rPr lang="cs-CZ" baseline="0" dirty="0" err="1" smtClean="0"/>
              <a:t>febrili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Abbreviations</a:t>
            </a:r>
            <a:r>
              <a:rPr lang="cs-CZ" dirty="0" smtClean="0"/>
              <a:t>: </a:t>
            </a:r>
            <a:r>
              <a:rPr lang="cs-CZ" dirty="0" err="1" smtClean="0"/>
              <a:t>gr</a:t>
            </a:r>
            <a:r>
              <a:rPr lang="cs-CZ" dirty="0" smtClean="0"/>
              <a:t>. = gradus; l. sin/</a:t>
            </a:r>
            <a:r>
              <a:rPr lang="cs-CZ" dirty="0" err="1" smtClean="0"/>
              <a:t>dx</a:t>
            </a:r>
            <a:r>
              <a:rPr lang="cs-CZ" dirty="0" smtClean="0"/>
              <a:t> = </a:t>
            </a:r>
            <a:r>
              <a:rPr lang="cs-CZ" dirty="0" err="1" smtClean="0"/>
              <a:t>lateris</a:t>
            </a:r>
            <a:r>
              <a:rPr lang="cs-CZ" dirty="0" smtClean="0"/>
              <a:t> </a:t>
            </a:r>
            <a:r>
              <a:rPr lang="cs-CZ" dirty="0" err="1" smtClean="0"/>
              <a:t>sinistri</a:t>
            </a:r>
            <a:r>
              <a:rPr lang="cs-CZ" dirty="0" smtClean="0"/>
              <a:t>/</a:t>
            </a:r>
            <a:r>
              <a:rPr lang="cs-CZ" dirty="0" err="1" smtClean="0"/>
              <a:t>dextri</a:t>
            </a:r>
            <a:r>
              <a:rPr lang="cs-CZ" dirty="0" smtClean="0"/>
              <a:t>; </a:t>
            </a:r>
            <a:r>
              <a:rPr lang="cs-CZ" dirty="0" err="1" smtClean="0"/>
              <a:t>Th</a:t>
            </a:r>
            <a:endParaRPr lang="cs-CZ" baseline="0" dirty="0" smtClean="0"/>
          </a:p>
          <a:p>
            <a:r>
              <a:rPr lang="cs-CZ" dirty="0" smtClean="0"/>
              <a:t> = </a:t>
            </a:r>
            <a:r>
              <a:rPr lang="cs-CZ" dirty="0" err="1" smtClean="0"/>
              <a:t>vertebra</a:t>
            </a:r>
            <a:r>
              <a:rPr lang="cs-CZ" dirty="0" smtClean="0"/>
              <a:t> </a:t>
            </a:r>
            <a:r>
              <a:rPr lang="cs-CZ" dirty="0" err="1" smtClean="0"/>
              <a:t>thoracica</a:t>
            </a:r>
            <a:r>
              <a:rPr lang="cs-CZ" dirty="0" smtClean="0"/>
              <a:t> duodecima;</a:t>
            </a:r>
            <a:r>
              <a:rPr lang="cs-CZ" baseline="0" dirty="0" smtClean="0"/>
              <a:t> St.p. = status post; in </a:t>
            </a:r>
            <a:r>
              <a:rPr lang="cs-CZ" baseline="0" dirty="0" err="1" smtClean="0"/>
              <a:t>grav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Hebd</a:t>
            </a:r>
            <a:r>
              <a:rPr lang="cs-CZ" baseline="0" dirty="0" smtClean="0"/>
              <a:t>. = in </a:t>
            </a:r>
            <a:r>
              <a:rPr lang="cs-CZ" baseline="0" dirty="0" err="1" smtClean="0"/>
              <a:t>graviditatis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hebdomade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Rp</a:t>
            </a:r>
            <a:r>
              <a:rPr lang="cs-CZ" dirty="0" smtClean="0"/>
              <a:t>. – Exp. </a:t>
            </a:r>
            <a:r>
              <a:rPr lang="cs-CZ" dirty="0" err="1" smtClean="0"/>
              <a:t>Orig</a:t>
            </a:r>
            <a:r>
              <a:rPr lang="cs-CZ" dirty="0" smtClean="0"/>
              <a:t>. No. IV – D. 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q</a:t>
            </a:r>
            <a:r>
              <a:rPr lang="cs-CZ" dirty="0" smtClean="0"/>
              <a:t>. s. </a:t>
            </a:r>
            <a:r>
              <a:rPr lang="cs-CZ" dirty="0" err="1" smtClean="0"/>
              <a:t>ut</a:t>
            </a:r>
            <a:r>
              <a:rPr lang="cs-CZ" dirty="0" smtClean="0"/>
              <a:t> </a:t>
            </a:r>
            <a:r>
              <a:rPr lang="cs-CZ" dirty="0" err="1" smtClean="0"/>
              <a:t>f</a:t>
            </a:r>
            <a:r>
              <a:rPr lang="cs-CZ" dirty="0" smtClean="0"/>
              <a:t>. </a:t>
            </a:r>
            <a:r>
              <a:rPr lang="cs-CZ" dirty="0" err="1" smtClean="0"/>
              <a:t>supp</a:t>
            </a:r>
            <a:r>
              <a:rPr lang="cs-CZ" dirty="0" smtClean="0"/>
              <a:t>. – D. </a:t>
            </a:r>
            <a:r>
              <a:rPr lang="cs-CZ" dirty="0" err="1" smtClean="0"/>
              <a:t>t</a:t>
            </a:r>
            <a:r>
              <a:rPr lang="cs-CZ" dirty="0" smtClean="0"/>
              <a:t>. </a:t>
            </a:r>
            <a:r>
              <a:rPr lang="cs-CZ" dirty="0" err="1" smtClean="0"/>
              <a:t>d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Odontalgia</a:t>
            </a:r>
            <a:r>
              <a:rPr lang="cs-CZ" dirty="0" smtClean="0"/>
              <a:t>; </a:t>
            </a:r>
            <a:r>
              <a:rPr lang="cs-CZ" dirty="0" err="1" smtClean="0"/>
              <a:t>odontogenes</a:t>
            </a:r>
            <a:r>
              <a:rPr lang="cs-CZ" dirty="0" smtClean="0"/>
              <a:t>; </a:t>
            </a:r>
            <a:r>
              <a:rPr lang="cs-CZ" dirty="0" err="1" smtClean="0"/>
              <a:t>periodontitis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odntohyperaesthesia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odontologia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odontoma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odontogenesis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odontophobia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odontoscopia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ortodontia</a:t>
            </a:r>
            <a:r>
              <a:rPr lang="cs-CZ" baseline="0" dirty="0" smtClean="0"/>
              <a:t>; </a:t>
            </a:r>
            <a:r>
              <a:rPr lang="cs-CZ" baseline="0" smtClean="0"/>
              <a:t>odontectomia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revision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52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0126" y="973679"/>
            <a:ext cx="8686800" cy="5543550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cs-CZ" sz="2400" dirty="0" err="1"/>
              <a:t>Insufficientia</a:t>
            </a:r>
            <a:r>
              <a:rPr lang="cs-CZ" sz="2400" dirty="0"/>
              <a:t> </a:t>
            </a:r>
            <a:r>
              <a:rPr lang="cs-CZ" sz="2400" dirty="0" err="1"/>
              <a:t>renalis</a:t>
            </a:r>
            <a:r>
              <a:rPr lang="cs-CZ" sz="2400" dirty="0"/>
              <a:t> </a:t>
            </a:r>
            <a:r>
              <a:rPr lang="cs-CZ" sz="2400" dirty="0" err="1"/>
              <a:t>chronica</a:t>
            </a:r>
            <a:r>
              <a:rPr lang="cs-CZ" sz="2400" dirty="0"/>
              <a:t> </a:t>
            </a:r>
            <a:r>
              <a:rPr lang="cs-CZ" sz="2400" dirty="0" err="1"/>
              <a:t>gr</a:t>
            </a:r>
            <a:r>
              <a:rPr lang="cs-CZ" sz="2400" dirty="0"/>
              <a:t>. </a:t>
            </a:r>
            <a:r>
              <a:rPr lang="cs-CZ" sz="2400" dirty="0">
                <a:solidFill>
                  <a:srgbClr val="FF0000"/>
                </a:solidFill>
              </a:rPr>
              <a:t>IV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700"/>
              </a:spcBef>
            </a:pPr>
            <a:r>
              <a:rPr lang="cs-CZ" sz="2400" dirty="0" err="1"/>
              <a:t>Decubitus</a:t>
            </a:r>
            <a:r>
              <a:rPr lang="cs-CZ" sz="2400" dirty="0"/>
              <a:t> </a:t>
            </a:r>
            <a:r>
              <a:rPr lang="cs-CZ" sz="2400" dirty="0" err="1"/>
              <a:t>regionis</a:t>
            </a:r>
            <a:r>
              <a:rPr lang="cs-CZ" sz="2400" dirty="0"/>
              <a:t> </a:t>
            </a:r>
            <a:r>
              <a:rPr lang="cs-CZ" sz="2400" dirty="0" err="1"/>
              <a:t>ossis</a:t>
            </a:r>
            <a:r>
              <a:rPr lang="cs-CZ" sz="2400" dirty="0"/>
              <a:t> </a:t>
            </a:r>
            <a:r>
              <a:rPr lang="cs-CZ" sz="2400" dirty="0" err="1"/>
              <a:t>sacri</a:t>
            </a:r>
            <a:r>
              <a:rPr lang="cs-CZ" sz="2400" dirty="0"/>
              <a:t> </a:t>
            </a:r>
            <a:r>
              <a:rPr lang="cs-CZ" sz="2400" dirty="0" smtClean="0"/>
              <a:t>et </a:t>
            </a:r>
            <a:r>
              <a:rPr lang="cs-CZ" sz="2400" dirty="0" err="1" smtClean="0"/>
              <a:t>calcanei</a:t>
            </a:r>
            <a:r>
              <a:rPr lang="cs-CZ" sz="2400" dirty="0" smtClean="0"/>
              <a:t> l. sin. </a:t>
            </a:r>
            <a:r>
              <a:rPr lang="cs-CZ" sz="2400" dirty="0" err="1" smtClean="0"/>
              <a:t>gr</a:t>
            </a:r>
            <a:r>
              <a:rPr lang="cs-CZ" sz="2400" dirty="0"/>
              <a:t>. </a:t>
            </a:r>
            <a:r>
              <a:rPr lang="cs-CZ" sz="2400" dirty="0">
                <a:solidFill>
                  <a:srgbClr val="FF0000"/>
                </a:solidFill>
              </a:rPr>
              <a:t>II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  <a:endParaRPr lang="cs-CZ" sz="2400" dirty="0" smtClean="0"/>
          </a:p>
          <a:p>
            <a:pPr>
              <a:spcBef>
                <a:spcPts val="700"/>
              </a:spcBef>
            </a:pPr>
            <a:r>
              <a:rPr lang="cs-CZ" sz="2400" dirty="0"/>
              <a:t>St. p. </a:t>
            </a:r>
            <a:r>
              <a:rPr lang="cs-CZ" sz="2400" dirty="0" err="1"/>
              <a:t>amputationem</a:t>
            </a:r>
            <a:r>
              <a:rPr lang="cs-CZ" sz="2400" dirty="0"/>
              <a:t> </a:t>
            </a:r>
            <a:r>
              <a:rPr lang="cs-CZ" sz="2400" dirty="0" err="1"/>
              <a:t>pollicis</a:t>
            </a:r>
            <a:r>
              <a:rPr lang="cs-CZ" sz="2400" dirty="0"/>
              <a:t> et </a:t>
            </a:r>
            <a:r>
              <a:rPr lang="cs-CZ" sz="2400" dirty="0" err="1"/>
              <a:t>digiti</a:t>
            </a:r>
            <a:r>
              <a:rPr lang="cs-CZ" sz="2400" dirty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III. </a:t>
            </a:r>
            <a:r>
              <a:rPr lang="cs-CZ" sz="2400" dirty="0" err="1"/>
              <a:t>manus</a:t>
            </a:r>
            <a:r>
              <a:rPr lang="cs-CZ" sz="2400" dirty="0"/>
              <a:t> l. </a:t>
            </a:r>
            <a:r>
              <a:rPr lang="cs-CZ" sz="2400" dirty="0" err="1"/>
              <a:t>dx</a:t>
            </a:r>
            <a:r>
              <a:rPr lang="cs-CZ" sz="2400" dirty="0"/>
              <a:t>. </a:t>
            </a:r>
            <a:r>
              <a:rPr lang="cs-CZ" sz="2400" dirty="0" err="1" smtClean="0"/>
              <a:t>traumaticam</a:t>
            </a:r>
            <a:endParaRPr lang="cs-CZ" sz="2400" dirty="0" smtClean="0"/>
          </a:p>
          <a:p>
            <a:pPr>
              <a:spcBef>
                <a:spcPts val="700"/>
              </a:spcBef>
            </a:pPr>
            <a:r>
              <a:rPr lang="cs-CZ" sz="2400" dirty="0" err="1"/>
              <a:t>Gangraena</a:t>
            </a:r>
            <a:r>
              <a:rPr lang="cs-CZ" sz="2400" dirty="0"/>
              <a:t> </a:t>
            </a:r>
            <a:r>
              <a:rPr lang="cs-CZ" sz="2400" dirty="0" err="1"/>
              <a:t>digiti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IV. </a:t>
            </a:r>
            <a:r>
              <a:rPr lang="cs-CZ" sz="2400" dirty="0"/>
              <a:t>et </a:t>
            </a:r>
            <a:r>
              <a:rPr lang="cs-CZ" sz="2400" dirty="0">
                <a:solidFill>
                  <a:srgbClr val="FF0000"/>
                </a:solidFill>
              </a:rPr>
              <a:t>V. </a:t>
            </a:r>
            <a:r>
              <a:rPr lang="cs-CZ" sz="2400" dirty="0" err="1"/>
              <a:t>pedis</a:t>
            </a:r>
            <a:r>
              <a:rPr lang="cs-CZ" sz="2400" dirty="0"/>
              <a:t> l. </a:t>
            </a:r>
            <a:r>
              <a:rPr lang="cs-CZ" sz="2400" dirty="0" smtClean="0"/>
              <a:t>Sin.</a:t>
            </a:r>
          </a:p>
          <a:p>
            <a:pPr>
              <a:spcBef>
                <a:spcPts val="700"/>
              </a:spcBef>
            </a:pPr>
            <a:r>
              <a:rPr lang="cs-CZ" sz="2400" dirty="0"/>
              <a:t>St. p. </a:t>
            </a:r>
            <a:r>
              <a:rPr lang="cs-CZ" sz="2400" dirty="0" err="1" smtClean="0"/>
              <a:t>fracturam</a:t>
            </a:r>
            <a:r>
              <a:rPr lang="cs-CZ" sz="2400" dirty="0" smtClean="0"/>
              <a:t> </a:t>
            </a:r>
            <a:r>
              <a:rPr lang="cs-CZ" sz="2400" dirty="0" err="1"/>
              <a:t>vertebrae</a:t>
            </a:r>
            <a:r>
              <a:rPr lang="cs-CZ" sz="2400" dirty="0"/>
              <a:t> Th</a:t>
            </a:r>
            <a:r>
              <a:rPr lang="cs-CZ" sz="2400" dirty="0">
                <a:solidFill>
                  <a:srgbClr val="FF0000"/>
                </a:solidFill>
              </a:rPr>
              <a:t>12</a:t>
            </a:r>
            <a:r>
              <a:rPr lang="cs-CZ" sz="2400" dirty="0"/>
              <a:t> </a:t>
            </a:r>
            <a:r>
              <a:rPr lang="cs-CZ" sz="2400" dirty="0" err="1" smtClean="0"/>
              <a:t>compressivam</a:t>
            </a:r>
            <a:endParaRPr lang="cs-CZ" sz="2400" dirty="0" smtClean="0"/>
          </a:p>
          <a:p>
            <a:pPr>
              <a:spcBef>
                <a:spcPts val="700"/>
              </a:spcBef>
            </a:pPr>
            <a:r>
              <a:rPr lang="cs-CZ" sz="2400" dirty="0"/>
              <a:t>St. p. </a:t>
            </a:r>
            <a:r>
              <a:rPr lang="cs-CZ" sz="2400" dirty="0" err="1"/>
              <a:t>fracturam</a:t>
            </a:r>
            <a:r>
              <a:rPr lang="cs-CZ" sz="2400" dirty="0"/>
              <a:t> </a:t>
            </a:r>
            <a:r>
              <a:rPr lang="cs-CZ" sz="2400" dirty="0" err="1"/>
              <a:t>costae</a:t>
            </a:r>
            <a:r>
              <a:rPr lang="cs-CZ" sz="2400" dirty="0"/>
              <a:t> l. </a:t>
            </a:r>
            <a:r>
              <a:rPr lang="cs-CZ" sz="2400" dirty="0" smtClean="0"/>
              <a:t>sin. </a:t>
            </a:r>
            <a:r>
              <a:rPr lang="cs-CZ" sz="2400" dirty="0">
                <a:solidFill>
                  <a:srgbClr val="FF0000"/>
                </a:solidFill>
              </a:rPr>
              <a:t>IV., V., VI. </a:t>
            </a:r>
            <a:r>
              <a:rPr lang="cs-CZ" sz="2400" dirty="0"/>
              <a:t>et </a:t>
            </a:r>
            <a:r>
              <a:rPr lang="cs-CZ" sz="2400" dirty="0">
                <a:solidFill>
                  <a:srgbClr val="FF0000"/>
                </a:solidFill>
              </a:rPr>
              <a:t>VII.</a:t>
            </a:r>
            <a:r>
              <a:rPr lang="cs-CZ" sz="2400" dirty="0"/>
              <a:t> ante </a:t>
            </a:r>
            <a:r>
              <a:rPr lang="cs-CZ" sz="2400" dirty="0" err="1"/>
              <a:t>dies</a:t>
            </a:r>
            <a:r>
              <a:rPr lang="cs-CZ" sz="2400" dirty="0"/>
              <a:t> </a:t>
            </a:r>
            <a:r>
              <a:rPr lang="cs-CZ" sz="2400" dirty="0" smtClean="0"/>
              <a:t>XII</a:t>
            </a:r>
          </a:p>
          <a:p>
            <a:pPr>
              <a:spcBef>
                <a:spcPts val="700"/>
              </a:spcBef>
            </a:pPr>
            <a:r>
              <a:rPr lang="cs-CZ" dirty="0"/>
              <a:t>St. p. </a:t>
            </a:r>
            <a:r>
              <a:rPr lang="cs-CZ" dirty="0" err="1"/>
              <a:t>hysterectomiam</a:t>
            </a:r>
            <a:r>
              <a:rPr lang="cs-CZ" dirty="0"/>
              <a:t> </a:t>
            </a:r>
            <a:r>
              <a:rPr lang="cs-CZ" dirty="0" err="1"/>
              <a:t>abdominalem</a:t>
            </a:r>
            <a:r>
              <a:rPr lang="cs-CZ" dirty="0"/>
              <a:t> </a:t>
            </a:r>
            <a:r>
              <a:rPr lang="cs-CZ" u="sng" dirty="0" err="1"/>
              <a:t>simplicem</a:t>
            </a:r>
            <a:r>
              <a:rPr lang="cs-CZ" dirty="0"/>
              <a:t> anno 2012/05 </a:t>
            </a:r>
          </a:p>
          <a:p>
            <a:pPr>
              <a:spcBef>
                <a:spcPts val="700"/>
              </a:spcBef>
            </a:pPr>
            <a:r>
              <a:rPr lang="cs-CZ" dirty="0"/>
              <a:t>Pelvis </a:t>
            </a:r>
            <a:r>
              <a:rPr lang="cs-CZ" dirty="0" err="1"/>
              <a:t>renis</a:t>
            </a:r>
            <a:r>
              <a:rPr lang="cs-CZ" dirty="0"/>
              <a:t> l. </a:t>
            </a:r>
            <a:r>
              <a:rPr lang="cs-CZ" dirty="0" err="1"/>
              <a:t>dx</a:t>
            </a:r>
            <a:r>
              <a:rPr lang="cs-CZ" dirty="0"/>
              <a:t>. et ureter l. </a:t>
            </a:r>
            <a:r>
              <a:rPr lang="cs-CZ" dirty="0" err="1"/>
              <a:t>dx</a:t>
            </a:r>
            <a:r>
              <a:rPr lang="cs-CZ" dirty="0"/>
              <a:t> </a:t>
            </a:r>
            <a:r>
              <a:rPr lang="cs-CZ" u="sng" dirty="0"/>
              <a:t>duplex</a:t>
            </a:r>
            <a:r>
              <a:rPr lang="cs-CZ" dirty="0"/>
              <a:t>  </a:t>
            </a:r>
          </a:p>
          <a:p>
            <a:pPr>
              <a:spcBef>
                <a:spcPts val="700"/>
              </a:spcBef>
            </a:pPr>
            <a:r>
              <a:rPr lang="cs-CZ" dirty="0"/>
              <a:t>Tumor </a:t>
            </a:r>
            <a:r>
              <a:rPr lang="cs-CZ" dirty="0" err="1"/>
              <a:t>lobi</a:t>
            </a:r>
            <a:r>
              <a:rPr lang="cs-CZ" dirty="0"/>
              <a:t> </a:t>
            </a:r>
            <a:r>
              <a:rPr lang="cs-CZ" dirty="0" err="1"/>
              <a:t>superioris</a:t>
            </a:r>
            <a:r>
              <a:rPr lang="cs-CZ" dirty="0"/>
              <a:t> </a:t>
            </a:r>
            <a:r>
              <a:rPr lang="cs-CZ" dirty="0" err="1"/>
              <a:t>pulmonis</a:t>
            </a:r>
            <a:r>
              <a:rPr lang="cs-CZ" dirty="0"/>
              <a:t> l. sin. </a:t>
            </a:r>
            <a:r>
              <a:rPr lang="cs-CZ" u="sng" dirty="0" smtClean="0"/>
              <a:t>Triplex</a:t>
            </a:r>
            <a:r>
              <a:rPr lang="cs-CZ" dirty="0" smtClean="0"/>
              <a:t> </a:t>
            </a:r>
            <a:endParaRPr lang="cs-CZ" dirty="0"/>
          </a:p>
          <a:p>
            <a:pPr>
              <a:spcBef>
                <a:spcPts val="700"/>
              </a:spcBef>
            </a:pPr>
            <a:r>
              <a:rPr lang="cs-CZ" dirty="0" err="1"/>
              <a:t>Metastases</a:t>
            </a:r>
            <a:r>
              <a:rPr lang="cs-CZ" dirty="0"/>
              <a:t> </a:t>
            </a:r>
            <a:r>
              <a:rPr lang="cs-CZ" dirty="0" err="1"/>
              <a:t>hepatis</a:t>
            </a:r>
            <a:r>
              <a:rPr lang="cs-CZ" dirty="0"/>
              <a:t> </a:t>
            </a:r>
            <a:r>
              <a:rPr lang="cs-CZ" u="sng" dirty="0" err="1"/>
              <a:t>multiplices</a:t>
            </a:r>
            <a:r>
              <a:rPr lang="cs-CZ" dirty="0"/>
              <a:t> </a:t>
            </a:r>
            <a:r>
              <a:rPr lang="cs-CZ" dirty="0" err="1"/>
              <a:t>susp</a:t>
            </a:r>
            <a:r>
              <a:rPr lang="cs-CZ" dirty="0" smtClean="0"/>
              <a:t>.</a:t>
            </a:r>
          </a:p>
          <a:p>
            <a:pPr>
              <a:spcBef>
                <a:spcPts val="700"/>
              </a:spcBef>
            </a:pPr>
            <a:r>
              <a:rPr lang="cs-CZ" dirty="0" err="1"/>
              <a:t>Funiculus</a:t>
            </a:r>
            <a:r>
              <a:rPr lang="cs-CZ" dirty="0"/>
              <a:t> </a:t>
            </a:r>
            <a:r>
              <a:rPr lang="cs-CZ" dirty="0" err="1"/>
              <a:t>umbilicalis</a:t>
            </a:r>
            <a:r>
              <a:rPr lang="cs-CZ" dirty="0"/>
              <a:t> </a:t>
            </a:r>
            <a:r>
              <a:rPr lang="cs-CZ" dirty="0" err="1"/>
              <a:t>circum</a:t>
            </a:r>
            <a:r>
              <a:rPr lang="cs-CZ" dirty="0"/>
              <a:t> </a:t>
            </a:r>
            <a:r>
              <a:rPr lang="cs-CZ" dirty="0" err="1"/>
              <a:t>collum</a:t>
            </a:r>
            <a:r>
              <a:rPr lang="cs-CZ" dirty="0"/>
              <a:t> fetus </a:t>
            </a:r>
            <a:r>
              <a:rPr lang="cs-CZ" dirty="0">
                <a:solidFill>
                  <a:srgbClr val="FF0000"/>
                </a:solidFill>
              </a:rPr>
              <a:t>1x/2x/3x</a:t>
            </a:r>
            <a:r>
              <a:rPr lang="cs-CZ" dirty="0"/>
              <a:t> in </a:t>
            </a:r>
            <a:r>
              <a:rPr lang="cs-CZ" dirty="0" err="1"/>
              <a:t>grav</a:t>
            </a:r>
            <a:r>
              <a:rPr lang="cs-CZ" dirty="0"/>
              <a:t>. </a:t>
            </a:r>
            <a:r>
              <a:rPr lang="cs-CZ" dirty="0" err="1"/>
              <a:t>hebd</a:t>
            </a:r>
            <a:r>
              <a:rPr lang="cs-CZ" dirty="0"/>
              <a:t>. 40+</a:t>
            </a:r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208711" y="69023"/>
            <a:ext cx="305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READ AND TRANSLATE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355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358928" y="1810457"/>
            <a:ext cx="7344816" cy="3430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Asentra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50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tbl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p. o. 28 x 50 mg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IV (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quattuor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2 tablety denně.  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03" y="41417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FILL IN THE GAPS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274" y="730377"/>
            <a:ext cx="2664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SPECIALITAS</a:t>
            </a:r>
          </a:p>
          <a:p>
            <a:r>
              <a:rPr lang="en-US" sz="2400" b="1" dirty="0" smtClean="0"/>
              <a:t>ANTIDEPRESSIVUM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790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/>
          </p:cNvSpPr>
          <p:nvPr/>
        </p:nvSpPr>
        <p:spPr>
          <a:xfrm>
            <a:off x="367926" y="2122028"/>
            <a:ext cx="7704856" cy="3816423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Amobarbitali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0,15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0,03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Aminophenazoni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0,25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Olei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cacao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q.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ut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supp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d.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 (sex)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Na noc zavést 1 čípek</a:t>
            </a:r>
            <a:r>
              <a:rPr lang="cs-CZ" sz="1100" i="1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.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274" y="730377"/>
            <a:ext cx="226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MAGISTRALITER</a:t>
            </a:r>
          </a:p>
          <a:p>
            <a:r>
              <a:rPr lang="en-US" sz="2400" b="1" dirty="0" smtClean="0"/>
              <a:t>HYPNOTICUM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903" y="41417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FILL IN THE GAPS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230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63930" y="663389"/>
            <a:ext cx="8686800" cy="524199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err="1">
                <a:solidFill>
                  <a:schemeClr val="tx1"/>
                </a:solidFill>
              </a:rPr>
              <a:t>h</a:t>
            </a:r>
            <a:r>
              <a:rPr lang="cs-CZ" dirty="0" err="1" smtClean="0">
                <a:solidFill>
                  <a:schemeClr val="tx1"/>
                </a:solidFill>
              </a:rPr>
              <a:t>ystera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salpinx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graphia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cap="small" dirty="0" err="1" smtClean="0">
                <a:solidFill>
                  <a:srgbClr val="CB0202"/>
                </a:solidFill>
              </a:rPr>
              <a:t>hysterosalpingographia</a:t>
            </a:r>
            <a:endParaRPr lang="cs-CZ" b="1" cap="small" dirty="0" smtClean="0">
              <a:solidFill>
                <a:srgbClr val="CB020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1"/>
                </a:solidFill>
              </a:rPr>
              <a:t>pan – </a:t>
            </a:r>
            <a:r>
              <a:rPr lang="cs-CZ" dirty="0" err="1" smtClean="0">
                <a:solidFill>
                  <a:schemeClr val="tx1"/>
                </a:solidFill>
              </a:rPr>
              <a:t>hystera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salpinx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oophoron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ectome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cap="small" dirty="0" err="1" smtClean="0">
                <a:solidFill>
                  <a:srgbClr val="CB0202"/>
                </a:solidFill>
              </a:rPr>
              <a:t>panhysterosalpingooophorectomia</a:t>
            </a:r>
            <a:endParaRPr lang="cs-CZ" b="1" cap="small" dirty="0" smtClean="0">
              <a:solidFill>
                <a:srgbClr val="CB020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err="1" smtClean="0">
                <a:solidFill>
                  <a:schemeClr val="tx1"/>
                </a:solidFill>
              </a:rPr>
              <a:t>oligos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erythros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kytos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haima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cap="small" dirty="0" err="1" smtClean="0">
                <a:solidFill>
                  <a:srgbClr val="CB0202"/>
                </a:solidFill>
              </a:rPr>
              <a:t>oligoerythrocytaemia</a:t>
            </a:r>
            <a:endParaRPr lang="cs-CZ" b="1" cap="small" dirty="0" smtClean="0">
              <a:solidFill>
                <a:srgbClr val="CB020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err="1">
                <a:solidFill>
                  <a:schemeClr val="tx1"/>
                </a:solidFill>
              </a:rPr>
              <a:t>e</a:t>
            </a:r>
            <a:r>
              <a:rPr lang="cs-CZ" dirty="0" err="1" smtClean="0">
                <a:solidFill>
                  <a:schemeClr val="tx1"/>
                </a:solidFill>
              </a:rPr>
              <a:t>rythros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leukos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thrombos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kytos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haima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cap="small" dirty="0" err="1">
                <a:solidFill>
                  <a:srgbClr val="CB0202"/>
                </a:solidFill>
              </a:rPr>
              <a:t>e</a:t>
            </a:r>
            <a:r>
              <a:rPr lang="cs-CZ" b="1" cap="small" dirty="0" err="1" smtClean="0">
                <a:solidFill>
                  <a:srgbClr val="CB0202"/>
                </a:solidFill>
              </a:rPr>
              <a:t>thythroleucothrombocytaemia</a:t>
            </a:r>
            <a:endParaRPr lang="cs-CZ" b="1" cap="small" dirty="0" smtClean="0">
              <a:solidFill>
                <a:srgbClr val="CB020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dirty="0" err="1" smtClean="0">
                <a:solidFill>
                  <a:schemeClr val="tx1"/>
                </a:solidFill>
              </a:rPr>
              <a:t>neumon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haima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pericardium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cap="small" dirty="0" err="1">
                <a:solidFill>
                  <a:srgbClr val="CB0202"/>
                </a:solidFill>
              </a:rPr>
              <a:t>p</a:t>
            </a:r>
            <a:r>
              <a:rPr lang="cs-CZ" b="1" cap="small" dirty="0" err="1" smtClean="0">
                <a:solidFill>
                  <a:srgbClr val="CB0202"/>
                </a:solidFill>
              </a:rPr>
              <a:t>neumohaemopericardium</a:t>
            </a:r>
            <a:endParaRPr lang="cs-CZ" b="1" cap="small" dirty="0" smtClean="0">
              <a:solidFill>
                <a:srgbClr val="CB020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err="1">
                <a:solidFill>
                  <a:schemeClr val="tx1"/>
                </a:solidFill>
              </a:rPr>
              <a:t>k</a:t>
            </a:r>
            <a:r>
              <a:rPr lang="cs-CZ" dirty="0" err="1" smtClean="0">
                <a:solidFill>
                  <a:schemeClr val="tx1"/>
                </a:solidFill>
              </a:rPr>
              <a:t>ystis</a:t>
            </a:r>
            <a:r>
              <a:rPr lang="cs-CZ" dirty="0" smtClean="0">
                <a:solidFill>
                  <a:schemeClr val="tx1"/>
                </a:solidFill>
              </a:rPr>
              <a:t> – ureter – </a:t>
            </a:r>
            <a:r>
              <a:rPr lang="cs-CZ" dirty="0" err="1" smtClean="0">
                <a:solidFill>
                  <a:schemeClr val="tx1"/>
                </a:solidFill>
              </a:rPr>
              <a:t>pyelos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nephritis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cap="small" dirty="0" err="1">
                <a:solidFill>
                  <a:srgbClr val="CB0202"/>
                </a:solidFill>
              </a:rPr>
              <a:t>c</a:t>
            </a:r>
            <a:r>
              <a:rPr lang="cs-CZ" b="1" cap="small" dirty="0" err="1" smtClean="0">
                <a:solidFill>
                  <a:srgbClr val="CB0202"/>
                </a:solidFill>
              </a:rPr>
              <a:t>ystoureteropyelonephritis</a:t>
            </a:r>
            <a:endParaRPr lang="cs-CZ" b="1" cap="small" dirty="0" smtClean="0">
              <a:solidFill>
                <a:srgbClr val="CB020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err="1">
                <a:solidFill>
                  <a:schemeClr val="tx1"/>
                </a:solidFill>
              </a:rPr>
              <a:t>h</a:t>
            </a:r>
            <a:r>
              <a:rPr lang="cs-CZ" dirty="0" err="1" smtClean="0">
                <a:solidFill>
                  <a:schemeClr val="tx1"/>
                </a:solidFill>
              </a:rPr>
              <a:t>epaticus</a:t>
            </a:r>
            <a:r>
              <a:rPr lang="cs-CZ" dirty="0" smtClean="0">
                <a:solidFill>
                  <a:schemeClr val="tx1"/>
                </a:solidFill>
              </a:rPr>
              <a:t> – duodenum – </a:t>
            </a:r>
            <a:r>
              <a:rPr lang="cs-CZ" dirty="0" err="1" smtClean="0">
                <a:solidFill>
                  <a:schemeClr val="tx1"/>
                </a:solidFill>
              </a:rPr>
              <a:t>anastomosis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cap="small" dirty="0" err="1" smtClean="0">
                <a:solidFill>
                  <a:srgbClr val="CB0202"/>
                </a:solidFill>
              </a:rPr>
              <a:t>hepaticoduodenoanastomosis</a:t>
            </a:r>
            <a:endParaRPr lang="cs-CZ" b="1" cap="small" dirty="0" smtClean="0">
              <a:solidFill>
                <a:srgbClr val="CB020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97" y="55223"/>
            <a:ext cx="5963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CREATE COMPOUNDS AND TRANSLATE THEM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467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252" y="836282"/>
            <a:ext cx="8443187" cy="581851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cs-CZ" sz="3300" dirty="0" err="1" smtClean="0"/>
              <a:t>toothache</a:t>
            </a:r>
            <a:r>
              <a:rPr lang="cs-CZ" sz="3300" dirty="0" smtClean="0"/>
              <a:t>	</a:t>
            </a:r>
          </a:p>
          <a:p>
            <a:pPr>
              <a:spcBef>
                <a:spcPts val="800"/>
              </a:spcBef>
            </a:pPr>
            <a:r>
              <a:rPr lang="cs-CZ" sz="3300" dirty="0" err="1" smtClean="0"/>
              <a:t>originating</a:t>
            </a:r>
            <a:r>
              <a:rPr lang="cs-CZ" sz="3300" dirty="0" smtClean="0"/>
              <a:t> </a:t>
            </a:r>
            <a:r>
              <a:rPr lang="cs-CZ" sz="3300" dirty="0" err="1" smtClean="0"/>
              <a:t>from</a:t>
            </a:r>
            <a:r>
              <a:rPr lang="cs-CZ" sz="3300" dirty="0" smtClean="0"/>
              <a:t> </a:t>
            </a:r>
            <a:r>
              <a:rPr lang="cs-CZ" sz="3300" dirty="0" err="1" smtClean="0"/>
              <a:t>teeth</a:t>
            </a:r>
            <a:endParaRPr lang="cs-CZ" sz="3300" dirty="0" smtClean="0"/>
          </a:p>
          <a:p>
            <a:pPr>
              <a:spcBef>
                <a:spcPts val="800"/>
              </a:spcBef>
            </a:pPr>
            <a:r>
              <a:rPr lang="cs-CZ" sz="3300" dirty="0" err="1" smtClean="0"/>
              <a:t>inflammation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the</a:t>
            </a:r>
            <a:r>
              <a:rPr lang="cs-CZ" sz="3300" dirty="0" smtClean="0"/>
              <a:t> </a:t>
            </a:r>
            <a:r>
              <a:rPr lang="cs-CZ" sz="3300" dirty="0" err="1" smtClean="0"/>
              <a:t>tissues</a:t>
            </a:r>
            <a:r>
              <a:rPr lang="cs-CZ" sz="3300" dirty="0" smtClean="0"/>
              <a:t> </a:t>
            </a:r>
            <a:r>
              <a:rPr lang="cs-CZ" sz="3300" dirty="0" err="1" smtClean="0"/>
              <a:t>surrounding</a:t>
            </a:r>
            <a:r>
              <a:rPr lang="cs-CZ" sz="3300" dirty="0" smtClean="0"/>
              <a:t> </a:t>
            </a:r>
            <a:r>
              <a:rPr lang="cs-CZ" sz="3300" dirty="0" err="1" smtClean="0"/>
              <a:t>teeth</a:t>
            </a:r>
            <a:r>
              <a:rPr lang="cs-CZ" sz="3300" dirty="0" smtClean="0"/>
              <a:t>	</a:t>
            </a:r>
          </a:p>
          <a:p>
            <a:pPr>
              <a:spcBef>
                <a:spcPts val="800"/>
              </a:spcBef>
            </a:pPr>
            <a:r>
              <a:rPr lang="cs-CZ" sz="3300" dirty="0" err="1" smtClean="0"/>
              <a:t>hypersensitivity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teeth</a:t>
            </a:r>
            <a:endParaRPr lang="cs-CZ" sz="3300" dirty="0" smtClean="0"/>
          </a:p>
          <a:p>
            <a:pPr>
              <a:spcBef>
                <a:spcPts val="800"/>
              </a:spcBef>
            </a:pPr>
            <a:r>
              <a:rPr lang="cs-CZ" sz="3300" dirty="0" err="1" smtClean="0"/>
              <a:t>the</a:t>
            </a:r>
            <a:r>
              <a:rPr lang="cs-CZ" sz="3300" dirty="0" smtClean="0"/>
              <a:t> </a:t>
            </a:r>
            <a:r>
              <a:rPr lang="cs-CZ" sz="3300" dirty="0" err="1" smtClean="0"/>
              <a:t>field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medicine</a:t>
            </a:r>
            <a:r>
              <a:rPr lang="cs-CZ" sz="3300" dirty="0" smtClean="0"/>
              <a:t> </a:t>
            </a:r>
            <a:r>
              <a:rPr lang="cs-CZ" sz="3300" dirty="0" err="1" smtClean="0"/>
              <a:t>dealing</a:t>
            </a:r>
            <a:r>
              <a:rPr lang="cs-CZ" sz="3300" dirty="0" smtClean="0"/>
              <a:t> </a:t>
            </a:r>
            <a:r>
              <a:rPr lang="cs-CZ" sz="3300" dirty="0" err="1" smtClean="0"/>
              <a:t>with</a:t>
            </a:r>
            <a:r>
              <a:rPr lang="cs-CZ" sz="3300" dirty="0" smtClean="0"/>
              <a:t> </a:t>
            </a:r>
            <a:r>
              <a:rPr lang="cs-CZ" sz="3300" dirty="0" err="1" smtClean="0"/>
              <a:t>the</a:t>
            </a:r>
            <a:r>
              <a:rPr lang="cs-CZ" sz="3300" dirty="0" smtClean="0"/>
              <a:t> anatomy, </a:t>
            </a:r>
            <a:r>
              <a:rPr lang="cs-CZ" sz="3300" dirty="0" err="1" smtClean="0"/>
              <a:t>development</a:t>
            </a:r>
            <a:r>
              <a:rPr lang="cs-CZ" sz="3300" dirty="0" smtClean="0"/>
              <a:t>, </a:t>
            </a:r>
            <a:r>
              <a:rPr lang="cs-CZ" sz="3300" dirty="0" err="1" smtClean="0"/>
              <a:t>and</a:t>
            </a:r>
            <a:r>
              <a:rPr lang="cs-CZ" sz="3300" dirty="0" smtClean="0"/>
              <a:t> </a:t>
            </a:r>
            <a:r>
              <a:rPr lang="cs-CZ" sz="3300" dirty="0" err="1" smtClean="0"/>
              <a:t>diseases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teeth</a:t>
            </a:r>
            <a:endParaRPr lang="cs-CZ" sz="3300" dirty="0" smtClean="0"/>
          </a:p>
          <a:p>
            <a:pPr>
              <a:spcBef>
                <a:spcPts val="800"/>
              </a:spcBef>
            </a:pPr>
            <a:r>
              <a:rPr lang="cs-CZ" sz="3300" smtClean="0"/>
              <a:t>benign</a:t>
            </a:r>
            <a:r>
              <a:rPr lang="cs-CZ" sz="3300" dirty="0" smtClean="0"/>
              <a:t> </a:t>
            </a:r>
            <a:r>
              <a:rPr lang="cs-CZ" sz="3300" dirty="0" err="1" smtClean="0"/>
              <a:t>tumour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tooth</a:t>
            </a:r>
            <a:r>
              <a:rPr lang="cs-CZ" sz="3300" dirty="0" smtClean="0"/>
              <a:t>-</a:t>
            </a:r>
            <a:r>
              <a:rPr lang="cs-CZ" sz="3300" dirty="0" err="1" smtClean="0"/>
              <a:t>tissue</a:t>
            </a:r>
            <a:r>
              <a:rPr lang="cs-CZ" sz="3300" dirty="0" smtClean="0"/>
              <a:t> </a:t>
            </a:r>
            <a:r>
              <a:rPr lang="cs-CZ" sz="3300" dirty="0" err="1" smtClean="0"/>
              <a:t>origin</a:t>
            </a:r>
            <a:r>
              <a:rPr lang="cs-CZ" sz="3300" dirty="0" smtClean="0"/>
              <a:t> </a:t>
            </a:r>
          </a:p>
          <a:p>
            <a:pPr>
              <a:spcBef>
                <a:spcPts val="800"/>
              </a:spcBef>
            </a:pPr>
            <a:r>
              <a:rPr lang="cs-CZ" sz="3300" dirty="0" err="1" smtClean="0"/>
              <a:t>tooth</a:t>
            </a:r>
            <a:r>
              <a:rPr lang="cs-CZ" sz="3300" dirty="0" smtClean="0"/>
              <a:t> </a:t>
            </a:r>
            <a:r>
              <a:rPr lang="cs-CZ" sz="3300" dirty="0" err="1" smtClean="0"/>
              <a:t>development</a:t>
            </a:r>
            <a:endParaRPr lang="cs-CZ" sz="3300" dirty="0" smtClean="0"/>
          </a:p>
          <a:p>
            <a:pPr>
              <a:spcBef>
                <a:spcPts val="800"/>
              </a:spcBef>
            </a:pPr>
            <a:r>
              <a:rPr lang="cs-CZ" sz="3300" dirty="0" err="1" smtClean="0"/>
              <a:t>pathological</a:t>
            </a:r>
            <a:r>
              <a:rPr lang="cs-CZ" sz="3300" dirty="0" smtClean="0"/>
              <a:t> </a:t>
            </a:r>
            <a:r>
              <a:rPr lang="cs-CZ" sz="3300" dirty="0" err="1" smtClean="0"/>
              <a:t>fear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dental</a:t>
            </a:r>
            <a:r>
              <a:rPr lang="cs-CZ" sz="3300" dirty="0" smtClean="0"/>
              <a:t> care, </a:t>
            </a:r>
            <a:r>
              <a:rPr lang="cs-CZ" sz="3300" dirty="0" err="1" smtClean="0"/>
              <a:t>dentistry</a:t>
            </a:r>
            <a:endParaRPr lang="cs-CZ" sz="3300" dirty="0" smtClean="0"/>
          </a:p>
          <a:p>
            <a:pPr>
              <a:spcBef>
                <a:spcPts val="800"/>
              </a:spcBef>
            </a:pPr>
            <a:r>
              <a:rPr lang="cs-CZ" sz="3300" dirty="0" err="1" smtClean="0"/>
              <a:t>visual</a:t>
            </a:r>
            <a:r>
              <a:rPr lang="cs-CZ" sz="3300" dirty="0" smtClean="0"/>
              <a:t> </a:t>
            </a:r>
            <a:r>
              <a:rPr lang="cs-CZ" sz="3300" dirty="0" err="1" smtClean="0"/>
              <a:t>examination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oral </a:t>
            </a:r>
            <a:r>
              <a:rPr lang="cs-CZ" sz="3300" dirty="0" err="1" smtClean="0"/>
              <a:t>cavity</a:t>
            </a:r>
            <a:endParaRPr lang="cs-CZ" sz="3300" dirty="0" smtClean="0"/>
          </a:p>
          <a:p>
            <a:pPr>
              <a:spcBef>
                <a:spcPts val="800"/>
              </a:spcBef>
            </a:pPr>
            <a:r>
              <a:rPr lang="cs-CZ" sz="3300" dirty="0" err="1" smtClean="0"/>
              <a:t>field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medicine</a:t>
            </a:r>
            <a:r>
              <a:rPr lang="cs-CZ" sz="3300" dirty="0" smtClean="0"/>
              <a:t> </a:t>
            </a:r>
            <a:r>
              <a:rPr lang="cs-CZ" sz="3300" dirty="0" err="1" smtClean="0"/>
              <a:t>dealing</a:t>
            </a:r>
            <a:r>
              <a:rPr lang="cs-CZ" sz="3300" dirty="0" smtClean="0"/>
              <a:t> </a:t>
            </a:r>
            <a:r>
              <a:rPr lang="cs-CZ" sz="3300" dirty="0" err="1" smtClean="0"/>
              <a:t>with</a:t>
            </a:r>
            <a:r>
              <a:rPr lang="cs-CZ" sz="3300" dirty="0" smtClean="0"/>
              <a:t> </a:t>
            </a:r>
            <a:r>
              <a:rPr lang="cs-CZ" sz="3300" dirty="0" err="1" smtClean="0"/>
              <a:t>the</a:t>
            </a:r>
            <a:r>
              <a:rPr lang="cs-CZ" sz="3300" dirty="0" smtClean="0"/>
              <a:t> </a:t>
            </a:r>
            <a:r>
              <a:rPr lang="cs-CZ" sz="3300" dirty="0" err="1" smtClean="0"/>
              <a:t>prevention</a:t>
            </a:r>
            <a:r>
              <a:rPr lang="cs-CZ" sz="3300" dirty="0" smtClean="0"/>
              <a:t> </a:t>
            </a:r>
            <a:r>
              <a:rPr lang="cs-CZ" sz="3300" dirty="0" err="1" smtClean="0"/>
              <a:t>and</a:t>
            </a:r>
            <a:r>
              <a:rPr lang="cs-CZ" sz="3300" dirty="0" smtClean="0"/>
              <a:t> </a:t>
            </a:r>
            <a:r>
              <a:rPr lang="cs-CZ" sz="3300" dirty="0" err="1" smtClean="0"/>
              <a:t>correction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malpositioned</a:t>
            </a:r>
            <a:r>
              <a:rPr lang="cs-CZ" sz="3300" dirty="0" smtClean="0"/>
              <a:t> </a:t>
            </a:r>
            <a:r>
              <a:rPr lang="cs-CZ" sz="3300" dirty="0" err="1" smtClean="0"/>
              <a:t>teeth</a:t>
            </a:r>
            <a:endParaRPr lang="cs-CZ" sz="3300" dirty="0" smtClean="0"/>
          </a:p>
          <a:p>
            <a:pPr>
              <a:spcBef>
                <a:spcPts val="800"/>
              </a:spcBef>
            </a:pPr>
            <a:r>
              <a:rPr lang="cs-CZ" sz="3300" dirty="0" err="1" smtClean="0"/>
              <a:t>surgical</a:t>
            </a:r>
            <a:r>
              <a:rPr lang="cs-CZ" sz="3300" dirty="0" smtClean="0"/>
              <a:t> </a:t>
            </a:r>
            <a:r>
              <a:rPr lang="cs-CZ" sz="3300" dirty="0" err="1" smtClean="0"/>
              <a:t>removal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tooth</a:t>
            </a:r>
            <a:endParaRPr lang="cs-CZ" sz="3300" dirty="0" smtClean="0"/>
          </a:p>
          <a:p>
            <a:pPr>
              <a:spcBef>
                <a:spcPts val="800"/>
              </a:spcBef>
            </a:pPr>
            <a:endParaRPr lang="cs-CZ" sz="3300" dirty="0"/>
          </a:p>
        </p:txBody>
      </p:sp>
      <p:sp>
        <p:nvSpPr>
          <p:cNvPr id="2" name="TextBox 1"/>
          <p:cNvSpPr txBox="1"/>
          <p:nvPr/>
        </p:nvSpPr>
        <p:spPr>
          <a:xfrm>
            <a:off x="284253" y="79494"/>
            <a:ext cx="597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DERIVE TERMS FROM THE GREEK ROOT </a:t>
            </a:r>
            <a:r>
              <a:rPr lang="cs-CZ" b="1" i="1" dirty="0" smtClean="0">
                <a:solidFill>
                  <a:srgbClr val="CB0202"/>
                </a:solidFill>
              </a:rPr>
              <a:t>ODOÚS, ODONTOS</a:t>
            </a:r>
            <a:r>
              <a:rPr lang="cs-CZ" b="1" dirty="0" smtClean="0">
                <a:solidFill>
                  <a:srgbClr val="CB0202"/>
                </a:solidFill>
              </a:rPr>
              <a:t> </a:t>
            </a:r>
            <a:r>
              <a:rPr lang="cs-CZ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4497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87680" y="1034098"/>
            <a:ext cx="8229600" cy="4535487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cs-CZ" sz="3600" dirty="0" err="1"/>
              <a:t>parietem</a:t>
            </a:r>
            <a:r>
              <a:rPr lang="cs-CZ" sz="3600" dirty="0"/>
              <a:t>		</a:t>
            </a:r>
            <a:r>
              <a:rPr lang="cs-CZ" sz="3600" dirty="0" err="1"/>
              <a:t>calcium</a:t>
            </a:r>
            <a:r>
              <a:rPr lang="cs-CZ" sz="3600" dirty="0"/>
              <a:t>		</a:t>
            </a:r>
            <a:r>
              <a:rPr lang="cs-CZ" sz="3600" dirty="0" err="1"/>
              <a:t>empyema</a:t>
            </a:r>
            <a:endParaRPr lang="cs-CZ" sz="3600" dirty="0"/>
          </a:p>
          <a:p>
            <a:pPr marL="0" indent="0">
              <a:buFontTx/>
              <a:buNone/>
            </a:pPr>
            <a:r>
              <a:rPr lang="cs-CZ" sz="3600" dirty="0" err="1"/>
              <a:t>symphysibus</a:t>
            </a:r>
            <a:r>
              <a:rPr lang="cs-CZ" sz="3600" dirty="0"/>
              <a:t>	</a:t>
            </a:r>
            <a:r>
              <a:rPr lang="cs-CZ" sz="3600" dirty="0" err="1"/>
              <a:t>cuspidibus</a:t>
            </a:r>
            <a:r>
              <a:rPr lang="cs-CZ" sz="3600" dirty="0"/>
              <a:t>	</a:t>
            </a:r>
            <a:r>
              <a:rPr lang="cs-CZ" sz="3600" dirty="0" err="1"/>
              <a:t>focos</a:t>
            </a:r>
            <a:endParaRPr lang="cs-CZ" sz="3600" dirty="0"/>
          </a:p>
          <a:p>
            <a:pPr marL="0" indent="0">
              <a:buFontTx/>
              <a:buNone/>
            </a:pPr>
            <a:r>
              <a:rPr lang="cs-CZ" sz="3600" dirty="0" err="1"/>
              <a:t>eupnoen</a:t>
            </a:r>
            <a:r>
              <a:rPr lang="cs-CZ" sz="3600" dirty="0"/>
              <a:t>		</a:t>
            </a:r>
            <a:r>
              <a:rPr lang="cs-CZ" sz="3600" dirty="0" err="1"/>
              <a:t>anni</a:t>
            </a:r>
            <a:r>
              <a:rPr lang="cs-CZ" sz="3600" dirty="0"/>
              <a:t>			</a:t>
            </a:r>
            <a:r>
              <a:rPr lang="cs-CZ" sz="3600" dirty="0" err="1"/>
              <a:t>decocta</a:t>
            </a:r>
            <a:endParaRPr lang="cs-CZ" sz="3600" dirty="0"/>
          </a:p>
          <a:p>
            <a:pPr marL="0" indent="0">
              <a:buFontTx/>
              <a:buNone/>
            </a:pPr>
            <a:r>
              <a:rPr lang="cs-CZ" sz="3600" dirty="0" err="1" smtClean="0"/>
              <a:t>metritide</a:t>
            </a:r>
            <a:r>
              <a:rPr lang="cs-CZ" sz="3600" dirty="0"/>
              <a:t>		</a:t>
            </a:r>
            <a:r>
              <a:rPr lang="cs-CZ" sz="3600" dirty="0" err="1" smtClean="0"/>
              <a:t>cicatrices</a:t>
            </a:r>
            <a:r>
              <a:rPr lang="cs-CZ" sz="3600" dirty="0" smtClean="0"/>
              <a:t>		diabetes</a:t>
            </a:r>
            <a:endParaRPr lang="cs-CZ" sz="3600" dirty="0"/>
          </a:p>
          <a:p>
            <a:pPr marL="0" indent="0">
              <a:buFontTx/>
              <a:buNone/>
            </a:pPr>
            <a:r>
              <a:rPr lang="cs-CZ" sz="3600" dirty="0" err="1"/>
              <a:t>selectione</a:t>
            </a:r>
            <a:r>
              <a:rPr lang="cs-CZ" sz="3600" dirty="0"/>
              <a:t>	fronte		</a:t>
            </a:r>
            <a:r>
              <a:rPr lang="cs-CZ" sz="3600" dirty="0" err="1"/>
              <a:t>praecordii</a:t>
            </a:r>
            <a:endParaRPr lang="cs-CZ" sz="3600" dirty="0"/>
          </a:p>
          <a:p>
            <a:pPr marL="0" indent="0">
              <a:buFontTx/>
              <a:buNone/>
            </a:pPr>
            <a:r>
              <a:rPr lang="cs-CZ" sz="3600" dirty="0" err="1"/>
              <a:t>lacrimis</a:t>
            </a:r>
            <a:r>
              <a:rPr lang="cs-CZ" sz="3600" dirty="0"/>
              <a:t>		</a:t>
            </a:r>
            <a:r>
              <a:rPr lang="cs-CZ" sz="3600" dirty="0" err="1"/>
              <a:t>foramina</a:t>
            </a:r>
            <a:r>
              <a:rPr lang="cs-CZ" sz="3600" dirty="0"/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640" y="121920"/>
            <a:ext cx="338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FIND FEMININES AND NEUTRALS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9755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877" y="55216"/>
            <a:ext cx="142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CONNECT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7964551"/>
              </p:ext>
            </p:extLst>
          </p:nvPr>
        </p:nvGraphicFramePr>
        <p:xfrm>
          <a:off x="336781" y="748130"/>
          <a:ext cx="7628628" cy="5974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2437"/>
                <a:gridCol w="3103315"/>
                <a:gridCol w="254287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Epithelium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lens =&gt;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Epithelium </a:t>
                      </a:r>
                      <a:r>
                        <a:rPr lang="en-US" sz="2200" dirty="0" err="1" smtClean="0"/>
                        <a:t>lentis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 smtClean="0"/>
                        <a:t>Sanatio</a:t>
                      </a:r>
                      <a:r>
                        <a:rPr lang="en-US" sz="2200" dirty="0" smtClean="0"/>
                        <a:t>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decubitus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Diphtheria</a:t>
                      </a:r>
                      <a:r>
                        <a:rPr lang="en-US" sz="2200" baseline="0" dirty="0" smtClean="0"/>
                        <a:t>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fauces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Axis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oculus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Cirrhosis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hepar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 smtClean="0"/>
                        <a:t>Calcar</a:t>
                      </a:r>
                      <a:r>
                        <a:rPr lang="en-US" sz="2200" dirty="0" smtClean="0"/>
                        <a:t>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avis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Diameter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pelvis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 smtClean="0"/>
                        <a:t>Melanosis</a:t>
                      </a:r>
                      <a:r>
                        <a:rPr lang="en-US" sz="2200" baseline="0" dirty="0" smtClean="0"/>
                        <a:t>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colon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 smtClean="0"/>
                        <a:t>Symptomata</a:t>
                      </a:r>
                      <a:r>
                        <a:rPr lang="en-US" sz="2200" dirty="0" smtClean="0"/>
                        <a:t>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synarthrosis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 smtClean="0"/>
                        <a:t>Articulatio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genu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 smtClean="0"/>
                        <a:t>Collapsus</a:t>
                      </a:r>
                      <a:r>
                        <a:rPr lang="en-US" sz="2200" dirty="0" smtClean="0"/>
                        <a:t>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systema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 smtClean="0"/>
                        <a:t>Calculosis</a:t>
                      </a:r>
                      <a:r>
                        <a:rPr lang="en-US" sz="2200" dirty="0" smtClean="0"/>
                        <a:t>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vesica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Stenosis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ostium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 smtClean="0"/>
                        <a:t>Therapia</a:t>
                      </a:r>
                      <a:r>
                        <a:rPr lang="en-US" sz="2200" dirty="0" smtClean="0"/>
                        <a:t> +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scabies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8687" y="1173483"/>
            <a:ext cx="1355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</a:rPr>
              <a:t>decubitus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687" y="1546779"/>
            <a:ext cx="1190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FF0000"/>
                </a:solidFill>
              </a:rPr>
              <a:t>faucium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687" y="1988571"/>
            <a:ext cx="790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</a:rPr>
              <a:t>oculi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687" y="2416557"/>
            <a:ext cx="1090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FF0000"/>
                </a:solidFill>
              </a:rPr>
              <a:t>hepatis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687" y="2831271"/>
            <a:ext cx="699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FF0000"/>
                </a:solidFill>
              </a:rPr>
              <a:t>avis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687" y="3273597"/>
            <a:ext cx="898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</a:rPr>
              <a:t>pelvis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687" y="3715923"/>
            <a:ext cx="64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</a:rPr>
              <a:t>coli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687" y="4144443"/>
            <a:ext cx="2140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FF0000"/>
                </a:solidFill>
              </a:rPr>
              <a:t>synarthrosis</a:t>
            </a:r>
            <a:r>
              <a:rPr lang="en-US" sz="2200" i="1" dirty="0" smtClean="0">
                <a:solidFill>
                  <a:srgbClr val="FF0000"/>
                </a:solidFill>
              </a:rPr>
              <a:t>/</a:t>
            </a:r>
            <a:r>
              <a:rPr lang="en-US" sz="2200" i="1" dirty="0" err="1" smtClean="0">
                <a:solidFill>
                  <a:srgbClr val="FF0000"/>
                </a:solidFill>
              </a:rPr>
              <a:t>eos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687" y="4559157"/>
            <a:ext cx="933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</a:rPr>
              <a:t>genus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687" y="4987677"/>
            <a:ext cx="1464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FF0000"/>
                </a:solidFill>
              </a:rPr>
              <a:t>systematis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687" y="5402391"/>
            <a:ext cx="1086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FF0000"/>
                </a:solidFill>
              </a:rPr>
              <a:t>vesicae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687" y="5830911"/>
            <a:ext cx="7304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FF0000"/>
                </a:solidFill>
              </a:rPr>
              <a:t>ostii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687" y="6259431"/>
            <a:ext cx="1035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FF0000"/>
                </a:solidFill>
              </a:rPr>
              <a:t>scabiei</a:t>
            </a:r>
            <a:endParaRPr lang="en-US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5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877" y="82828"/>
            <a:ext cx="142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CONNECT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4971" y="552226"/>
            <a:ext cx="3160841" cy="628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/>
              <a:t>columna</a:t>
            </a:r>
            <a:r>
              <a:rPr lang="en-US" sz="2400" dirty="0" smtClean="0"/>
              <a:t> </a:t>
            </a:r>
            <a:r>
              <a:rPr lang="en-US" sz="2400" dirty="0" err="1" smtClean="0"/>
              <a:t>vertebralis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vertebrae </a:t>
            </a:r>
            <a:r>
              <a:rPr lang="en-US" sz="2400" dirty="0" err="1" smtClean="0"/>
              <a:t>lumbales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brachium </a:t>
            </a:r>
            <a:r>
              <a:rPr lang="en-US" sz="2400" dirty="0" err="1" smtClean="0"/>
              <a:t>laterale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ligamentum</a:t>
            </a:r>
            <a:r>
              <a:rPr lang="en-US" sz="2400" dirty="0" smtClean="0"/>
              <a:t> </a:t>
            </a:r>
            <a:r>
              <a:rPr lang="en-US" sz="2400" dirty="0" err="1" smtClean="0"/>
              <a:t>teres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colon </a:t>
            </a:r>
            <a:r>
              <a:rPr lang="en-US" sz="2400" dirty="0" err="1" smtClean="0"/>
              <a:t>descendens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herpes simplex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dentes</a:t>
            </a:r>
            <a:r>
              <a:rPr lang="en-US" sz="2400" dirty="0" smtClean="0"/>
              <a:t> </a:t>
            </a:r>
            <a:r>
              <a:rPr lang="en-US" sz="2400" dirty="0" err="1" smtClean="0"/>
              <a:t>permanentes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musculus</a:t>
            </a:r>
            <a:r>
              <a:rPr lang="en-US" sz="2400" dirty="0" smtClean="0"/>
              <a:t> biceps </a:t>
            </a:r>
            <a:r>
              <a:rPr lang="en-US" sz="2400" dirty="0" err="1" smtClean="0"/>
              <a:t>brachii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appendix </a:t>
            </a:r>
            <a:r>
              <a:rPr lang="en-US" sz="2400" dirty="0" err="1" smtClean="0"/>
              <a:t>vermiformis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ethmoidale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ossa</a:t>
            </a:r>
            <a:r>
              <a:rPr lang="en-US" sz="2400" dirty="0" smtClean="0"/>
              <a:t> </a:t>
            </a:r>
            <a:r>
              <a:rPr lang="en-US" sz="2400" dirty="0" err="1" smtClean="0"/>
              <a:t>nasalia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morbus</a:t>
            </a:r>
            <a:r>
              <a:rPr lang="en-US" sz="2400" dirty="0" smtClean="0"/>
              <a:t> </a:t>
            </a:r>
            <a:r>
              <a:rPr lang="en-US" sz="2400" dirty="0" err="1" smtClean="0"/>
              <a:t>exacerbans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trauma grave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febris</a:t>
            </a:r>
            <a:r>
              <a:rPr lang="en-US" sz="2400" dirty="0" smtClean="0"/>
              <a:t> </a:t>
            </a:r>
            <a:r>
              <a:rPr lang="en-US" sz="2400" dirty="0" err="1" smtClean="0"/>
              <a:t>recurrens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5122" y="538417"/>
            <a:ext cx="1707168" cy="628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partes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processus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nervus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ruptura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carcinoma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sanatio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caries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bursa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inflammatio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lamina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fractura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therapia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operatio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remedium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6734" y="552760"/>
            <a:ext cx="3265037" cy="628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columnae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vertebralis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vertebrarum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lumbalium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brachii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lateralis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ligamenti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teretis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5"/>
                </a:solidFill>
              </a:rPr>
              <a:t>coli </a:t>
            </a:r>
            <a:r>
              <a:rPr lang="en-US" sz="2400" b="1" dirty="0" err="1" smtClean="0">
                <a:solidFill>
                  <a:schemeClr val="accent5"/>
                </a:solidFill>
              </a:rPr>
              <a:t>descendentis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herpetis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simplicis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dentium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permanentium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musculi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bicipitis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brachii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appendicis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vermiformis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ossis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ethmoidalis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ossium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nasalium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morbi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exacerbantis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traumatis</a:t>
            </a:r>
            <a:r>
              <a:rPr lang="en-US" sz="2400" b="1" dirty="0" smtClean="0">
                <a:solidFill>
                  <a:schemeClr val="accent5"/>
                </a:solidFill>
              </a:rPr>
              <a:t> gravis</a:t>
            </a: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5"/>
                </a:solidFill>
              </a:rPr>
              <a:t>febris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recurrentis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77" y="77643"/>
            <a:ext cx="5309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/>
              <a:t>CREATE COMPARATIVES AND SUPERLATIVES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2292" y="497702"/>
            <a:ext cx="6152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528A02"/>
                </a:solidFill>
              </a:rPr>
              <a:t>Musculus</a:t>
            </a:r>
            <a:r>
              <a:rPr lang="en-US" sz="2800" b="1" i="1" dirty="0" smtClean="0">
                <a:solidFill>
                  <a:srgbClr val="528A02"/>
                </a:solidFill>
              </a:rPr>
              <a:t> </a:t>
            </a:r>
            <a:r>
              <a:rPr lang="en-US" sz="2800" b="1" i="1" dirty="0" err="1" smtClean="0">
                <a:solidFill>
                  <a:srgbClr val="528A02"/>
                </a:solidFill>
              </a:rPr>
              <a:t>longus</a:t>
            </a:r>
            <a:r>
              <a:rPr lang="en-US" sz="2800" b="1" i="1" dirty="0" smtClean="0">
                <a:solidFill>
                  <a:srgbClr val="528A02"/>
                </a:solidFill>
              </a:rPr>
              <a:t> – </a:t>
            </a:r>
            <a:r>
              <a:rPr lang="en-US" sz="2800" b="1" i="1" dirty="0" err="1" smtClean="0">
                <a:solidFill>
                  <a:srgbClr val="528A02"/>
                </a:solidFill>
              </a:rPr>
              <a:t>longior</a:t>
            </a:r>
            <a:r>
              <a:rPr lang="en-US" sz="2800" b="1" i="1" dirty="0" smtClean="0">
                <a:solidFill>
                  <a:srgbClr val="528A02"/>
                </a:solidFill>
              </a:rPr>
              <a:t> - </a:t>
            </a:r>
            <a:r>
              <a:rPr lang="en-US" sz="2800" b="1" i="1" dirty="0" err="1" smtClean="0">
                <a:solidFill>
                  <a:srgbClr val="528A02"/>
                </a:solidFill>
              </a:rPr>
              <a:t>longissimus</a:t>
            </a:r>
            <a:endParaRPr lang="en-US" sz="2800" b="1" i="1" dirty="0">
              <a:solidFill>
                <a:srgbClr val="528A0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292" y="1020922"/>
            <a:ext cx="2617961" cy="629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Pelvis </a:t>
            </a:r>
            <a:r>
              <a:rPr lang="en-US" sz="2400" dirty="0" err="1" smtClean="0"/>
              <a:t>lata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Os</a:t>
            </a:r>
            <a:r>
              <a:rPr lang="en-US" sz="2400" dirty="0" smtClean="0"/>
              <a:t> fragile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Icterus gravis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Pars </a:t>
            </a:r>
            <a:r>
              <a:rPr lang="en-US" sz="2400" dirty="0" err="1" smtClean="0"/>
              <a:t>mollis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Pulsus</a:t>
            </a:r>
            <a:r>
              <a:rPr lang="en-US" sz="2400" dirty="0" smtClean="0"/>
              <a:t> </a:t>
            </a:r>
            <a:r>
              <a:rPr lang="en-US" sz="2400" dirty="0" err="1" smtClean="0"/>
              <a:t>frequens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Dolor acer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Infarctus</a:t>
            </a:r>
            <a:r>
              <a:rPr lang="en-US" sz="2400" dirty="0" smtClean="0"/>
              <a:t> </a:t>
            </a:r>
            <a:r>
              <a:rPr lang="en-US" sz="2400" dirty="0" err="1" smtClean="0"/>
              <a:t>recens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Appendicitis </a:t>
            </a:r>
            <a:r>
              <a:rPr lang="en-US" sz="2400" dirty="0" err="1" smtClean="0"/>
              <a:t>acuta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Incisura</a:t>
            </a:r>
            <a:r>
              <a:rPr lang="en-US" sz="2400" dirty="0" smtClean="0"/>
              <a:t> </a:t>
            </a:r>
            <a:r>
              <a:rPr lang="en-US" sz="2400" dirty="0" err="1" smtClean="0"/>
              <a:t>parva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Foramen </a:t>
            </a:r>
            <a:r>
              <a:rPr lang="en-US" sz="2400" dirty="0" err="1" smtClean="0"/>
              <a:t>magnus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/>
              <a:t>Ossa </a:t>
            </a:r>
            <a:r>
              <a:rPr lang="en-US" sz="2400" dirty="0" err="1"/>
              <a:t>brevia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/>
              <a:t>Operationes</a:t>
            </a:r>
            <a:r>
              <a:rPr lang="en-US" sz="2400" dirty="0"/>
              <a:t> </a:t>
            </a:r>
            <a:r>
              <a:rPr lang="en-US" sz="2400" dirty="0" err="1" smtClean="0"/>
              <a:t>breves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75119" y="1020922"/>
            <a:ext cx="3944350" cy="5853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528A02"/>
                </a:solidFill>
              </a:rPr>
              <a:t>latior</a:t>
            </a:r>
            <a:r>
              <a:rPr lang="en-US" sz="2400" b="1" i="1" dirty="0" smtClean="0">
                <a:solidFill>
                  <a:srgbClr val="528A02"/>
                </a:solidFill>
              </a:rPr>
              <a:t> – </a:t>
            </a:r>
            <a:r>
              <a:rPr lang="en-US" sz="2400" b="1" i="1" dirty="0" err="1" smtClean="0">
                <a:solidFill>
                  <a:srgbClr val="528A02"/>
                </a:solidFill>
              </a:rPr>
              <a:t>latissima</a:t>
            </a:r>
            <a:endParaRPr lang="en-US" sz="2400" b="1" i="1" dirty="0" smtClean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528A02"/>
                </a:solidFill>
              </a:rPr>
              <a:t>fragilius</a:t>
            </a:r>
            <a:r>
              <a:rPr lang="en-US" sz="2400" b="1" i="1" dirty="0" smtClean="0">
                <a:solidFill>
                  <a:srgbClr val="528A02"/>
                </a:solidFill>
              </a:rPr>
              <a:t> – </a:t>
            </a:r>
            <a:r>
              <a:rPr lang="en-US" sz="2400" b="1" i="1" dirty="0" err="1" smtClean="0">
                <a:solidFill>
                  <a:srgbClr val="528A02"/>
                </a:solidFill>
              </a:rPr>
              <a:t>fragilissimum</a:t>
            </a:r>
            <a:endParaRPr lang="en-US" sz="2400" b="1" i="1" dirty="0" smtClean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528A02"/>
                </a:solidFill>
              </a:rPr>
              <a:t>gravior</a:t>
            </a:r>
            <a:r>
              <a:rPr lang="en-US" sz="2400" b="1" i="1" dirty="0" smtClean="0">
                <a:solidFill>
                  <a:srgbClr val="528A02"/>
                </a:solidFill>
              </a:rPr>
              <a:t> – </a:t>
            </a:r>
            <a:r>
              <a:rPr lang="en-US" sz="2400" b="1" i="1" dirty="0" err="1" smtClean="0">
                <a:solidFill>
                  <a:srgbClr val="528A02"/>
                </a:solidFill>
              </a:rPr>
              <a:t>gravissimus</a:t>
            </a:r>
            <a:endParaRPr lang="en-US" sz="2400" b="1" i="1" dirty="0" smtClean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528A02"/>
                </a:solidFill>
              </a:rPr>
              <a:t>mollior</a:t>
            </a:r>
            <a:r>
              <a:rPr lang="en-US" sz="2400" b="1" i="1" dirty="0" smtClean="0">
                <a:solidFill>
                  <a:srgbClr val="528A02"/>
                </a:solidFill>
              </a:rPr>
              <a:t> – </a:t>
            </a:r>
            <a:r>
              <a:rPr lang="en-US" sz="2400" b="1" i="1" dirty="0" err="1" smtClean="0">
                <a:solidFill>
                  <a:srgbClr val="528A02"/>
                </a:solidFill>
              </a:rPr>
              <a:t>mollissima</a:t>
            </a:r>
            <a:endParaRPr lang="en-US" sz="2400" b="1" i="1" dirty="0" smtClean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528A02"/>
                </a:solidFill>
              </a:rPr>
              <a:t>frequentior</a:t>
            </a:r>
            <a:r>
              <a:rPr lang="en-US" sz="2400" b="1" i="1" dirty="0" smtClean="0">
                <a:solidFill>
                  <a:srgbClr val="528A02"/>
                </a:solidFill>
              </a:rPr>
              <a:t> – </a:t>
            </a:r>
            <a:r>
              <a:rPr lang="en-US" sz="2400" b="1" i="1" dirty="0" err="1" smtClean="0">
                <a:solidFill>
                  <a:srgbClr val="528A02"/>
                </a:solidFill>
              </a:rPr>
              <a:t>frequentissimus</a:t>
            </a:r>
            <a:endParaRPr lang="en-US" sz="2400" b="1" i="1" dirty="0" smtClean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>
                <a:solidFill>
                  <a:srgbClr val="528A02"/>
                </a:solidFill>
              </a:rPr>
              <a:t>a</a:t>
            </a:r>
            <a:r>
              <a:rPr lang="en-US" sz="2400" b="1" i="1" dirty="0" err="1" smtClean="0">
                <a:solidFill>
                  <a:srgbClr val="528A02"/>
                </a:solidFill>
              </a:rPr>
              <a:t>crior</a:t>
            </a:r>
            <a:r>
              <a:rPr lang="en-US" sz="2400" b="1" i="1" dirty="0" smtClean="0">
                <a:solidFill>
                  <a:srgbClr val="528A02"/>
                </a:solidFill>
              </a:rPr>
              <a:t> – </a:t>
            </a:r>
            <a:r>
              <a:rPr lang="en-US" sz="2400" b="1" i="1" dirty="0" err="1" smtClean="0">
                <a:solidFill>
                  <a:srgbClr val="528A02"/>
                </a:solidFill>
              </a:rPr>
              <a:t>acerrimus</a:t>
            </a:r>
            <a:endParaRPr lang="en-US" sz="2400" b="1" i="1" dirty="0" smtClean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528A02"/>
                </a:solidFill>
              </a:rPr>
              <a:t>recentior</a:t>
            </a:r>
            <a:r>
              <a:rPr lang="en-US" sz="2400" b="1" i="1" dirty="0" smtClean="0">
                <a:solidFill>
                  <a:srgbClr val="528A02"/>
                </a:solidFill>
              </a:rPr>
              <a:t> – </a:t>
            </a:r>
            <a:r>
              <a:rPr lang="en-US" sz="2400" b="1" i="1" dirty="0" err="1" smtClean="0">
                <a:solidFill>
                  <a:srgbClr val="528A02"/>
                </a:solidFill>
              </a:rPr>
              <a:t>recentissimus</a:t>
            </a:r>
            <a:endParaRPr lang="en-US" sz="2400" b="1" i="1" dirty="0" smtClean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528A02"/>
                </a:solidFill>
              </a:rPr>
              <a:t>acutior</a:t>
            </a:r>
            <a:r>
              <a:rPr lang="en-US" sz="2400" b="1" i="1" dirty="0" smtClean="0">
                <a:solidFill>
                  <a:srgbClr val="528A02"/>
                </a:solidFill>
              </a:rPr>
              <a:t> – </a:t>
            </a:r>
            <a:r>
              <a:rPr lang="en-US" sz="2400" b="1" i="1" dirty="0" err="1" smtClean="0">
                <a:solidFill>
                  <a:srgbClr val="528A02"/>
                </a:solidFill>
              </a:rPr>
              <a:t>acutissima</a:t>
            </a:r>
            <a:endParaRPr lang="en-US" sz="2400" b="1" i="1" dirty="0" smtClean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smtClean="0">
                <a:solidFill>
                  <a:srgbClr val="528A02"/>
                </a:solidFill>
              </a:rPr>
              <a:t>minor – minima</a:t>
            </a:r>
          </a:p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528A02"/>
                </a:solidFill>
              </a:rPr>
              <a:t>majus</a:t>
            </a:r>
            <a:r>
              <a:rPr lang="en-US" sz="2400" b="1" i="1" dirty="0" smtClean="0">
                <a:solidFill>
                  <a:srgbClr val="528A02"/>
                </a:solidFill>
              </a:rPr>
              <a:t> – maximum</a:t>
            </a:r>
          </a:p>
          <a:p>
            <a:pPr>
              <a:lnSpc>
                <a:spcPct val="120000"/>
              </a:lnSpc>
            </a:pPr>
            <a:r>
              <a:rPr lang="en-US" sz="2400" b="1" i="1" dirty="0" err="1">
                <a:solidFill>
                  <a:srgbClr val="528A02"/>
                </a:solidFill>
              </a:rPr>
              <a:t>breviora</a:t>
            </a:r>
            <a:r>
              <a:rPr lang="en-US" sz="2400" b="1" i="1" dirty="0">
                <a:solidFill>
                  <a:srgbClr val="528A02"/>
                </a:solidFill>
              </a:rPr>
              <a:t> – </a:t>
            </a:r>
            <a:r>
              <a:rPr lang="en-US" sz="2400" b="1" i="1" dirty="0" err="1">
                <a:solidFill>
                  <a:srgbClr val="528A02"/>
                </a:solidFill>
              </a:rPr>
              <a:t>brevissima</a:t>
            </a:r>
            <a:endParaRPr lang="en-US" sz="2400" b="1" i="1" dirty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>
                <a:solidFill>
                  <a:srgbClr val="528A02"/>
                </a:solidFill>
              </a:rPr>
              <a:t>breviores</a:t>
            </a:r>
            <a:r>
              <a:rPr lang="en-US" sz="2400" b="1" i="1" dirty="0">
                <a:solidFill>
                  <a:srgbClr val="528A02"/>
                </a:solidFill>
              </a:rPr>
              <a:t> – </a:t>
            </a:r>
            <a:r>
              <a:rPr lang="en-US" sz="2400" b="1" i="1" dirty="0" err="1" smtClean="0">
                <a:solidFill>
                  <a:srgbClr val="528A02"/>
                </a:solidFill>
              </a:rPr>
              <a:t>brevissimae</a:t>
            </a:r>
            <a:endParaRPr lang="en-US" sz="2400" b="1" i="1" dirty="0" smtClean="0">
              <a:solidFill>
                <a:srgbClr val="528A02"/>
              </a:solidFill>
            </a:endParaRPr>
          </a:p>
          <a:p>
            <a:pPr>
              <a:lnSpc>
                <a:spcPct val="120000"/>
              </a:lnSpc>
            </a:pPr>
            <a:endParaRPr lang="en-US" sz="2400" b="1" i="1" dirty="0">
              <a:solidFill>
                <a:srgbClr val="528A0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4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0848" y="754175"/>
            <a:ext cx="8686800" cy="4970462"/>
          </a:xfrm>
        </p:spPr>
        <p:txBody>
          <a:bodyPr>
            <a:noAutofit/>
          </a:bodyPr>
          <a:lstStyle/>
          <a:p>
            <a:pPr marL="0" indent="0">
              <a:spcBef>
                <a:spcPts val="1400"/>
              </a:spcBef>
              <a:buNone/>
            </a:pPr>
            <a:r>
              <a:rPr lang="cs-CZ" sz="2200" b="1" dirty="0" smtClean="0">
                <a:solidFill>
                  <a:schemeClr val="accent6"/>
                </a:solidFill>
              </a:rPr>
              <a:t>Major, </a:t>
            </a:r>
            <a:r>
              <a:rPr lang="cs-CZ" sz="2200" b="1" dirty="0" err="1" smtClean="0">
                <a:solidFill>
                  <a:schemeClr val="accent6"/>
                </a:solidFill>
              </a:rPr>
              <a:t>majus</a:t>
            </a:r>
            <a:endParaRPr lang="cs-CZ" sz="2200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Nervus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petrosus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___________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Hiatus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canalis</a:t>
            </a:r>
            <a:r>
              <a:rPr lang="cs-CZ" sz="2200" dirty="0" smtClean="0">
                <a:solidFill>
                  <a:schemeClr val="tx1"/>
                </a:solidFill>
              </a:rPr>
              <a:t> nervi </a:t>
            </a:r>
            <a:r>
              <a:rPr lang="cs-CZ" sz="2200" dirty="0" err="1" smtClean="0">
                <a:solidFill>
                  <a:schemeClr val="tx1"/>
                </a:solidFill>
              </a:rPr>
              <a:t>petrosi</a:t>
            </a:r>
            <a:r>
              <a:rPr lang="cs-CZ" sz="2200" dirty="0" smtClean="0">
                <a:solidFill>
                  <a:schemeClr val="tx1"/>
                </a:solidFill>
              </a:rPr>
              <a:t> ___________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Sub </a:t>
            </a:r>
            <a:r>
              <a:rPr lang="cs-CZ" sz="2200" dirty="0" err="1" smtClean="0">
                <a:solidFill>
                  <a:schemeClr val="tx1"/>
                </a:solidFill>
              </a:rPr>
              <a:t>nervo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petroso</a:t>
            </a:r>
            <a:r>
              <a:rPr lang="cs-CZ" sz="2200" dirty="0" smtClean="0">
                <a:solidFill>
                  <a:schemeClr val="tx1"/>
                </a:solidFill>
              </a:rPr>
              <a:t> ___________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In </a:t>
            </a:r>
            <a:r>
              <a:rPr lang="cs-CZ" sz="2200" dirty="0" err="1" smtClean="0">
                <a:solidFill>
                  <a:schemeClr val="tx1"/>
                </a:solidFill>
              </a:rPr>
              <a:t>nervum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petrosum</a:t>
            </a:r>
            <a:r>
              <a:rPr lang="cs-CZ" sz="2200" dirty="0" smtClean="0">
                <a:solidFill>
                  <a:schemeClr val="tx1"/>
                </a:solidFill>
              </a:rPr>
              <a:t> ___________</a:t>
            </a:r>
          </a:p>
          <a:p>
            <a:pPr marL="0" indent="0">
              <a:spcBef>
                <a:spcPts val="1400"/>
              </a:spcBef>
              <a:buNone/>
            </a:pPr>
            <a:endParaRPr lang="cs-CZ" sz="2200" dirty="0" smtClean="0"/>
          </a:p>
          <a:p>
            <a:pPr marL="0" indent="0">
              <a:spcBef>
                <a:spcPts val="1400"/>
              </a:spcBef>
              <a:buNone/>
            </a:pPr>
            <a:r>
              <a:rPr lang="cs-CZ" sz="2200" b="1" dirty="0" smtClean="0">
                <a:solidFill>
                  <a:schemeClr val="accent6"/>
                </a:solidFill>
              </a:rPr>
              <a:t>Minor, minus 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Abruptio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cornus</a:t>
            </a:r>
            <a:r>
              <a:rPr lang="cs-CZ" sz="2200" dirty="0" smtClean="0">
                <a:solidFill>
                  <a:schemeClr val="tx1"/>
                </a:solidFill>
              </a:rPr>
              <a:t> ___________ </a:t>
            </a:r>
            <a:r>
              <a:rPr lang="cs-CZ" sz="2200" dirty="0" err="1" smtClean="0">
                <a:solidFill>
                  <a:schemeClr val="tx1"/>
                </a:solidFill>
              </a:rPr>
              <a:t>ossis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hyoidei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Prope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cornu</a:t>
            </a:r>
            <a:r>
              <a:rPr lang="cs-CZ" sz="2200" dirty="0" smtClean="0">
                <a:solidFill>
                  <a:schemeClr val="tx1"/>
                </a:solidFill>
              </a:rPr>
              <a:t> ___________ </a:t>
            </a:r>
            <a:r>
              <a:rPr lang="cs-CZ" sz="2200" dirty="0" err="1" smtClean="0">
                <a:solidFill>
                  <a:schemeClr val="tx1"/>
                </a:solidFill>
              </a:rPr>
              <a:t>ossis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hyoidei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Cornua</a:t>
            </a:r>
            <a:r>
              <a:rPr lang="cs-CZ" sz="2200" dirty="0" smtClean="0">
                <a:solidFill>
                  <a:schemeClr val="tx1"/>
                </a:solidFill>
              </a:rPr>
              <a:t> ___________ </a:t>
            </a:r>
            <a:r>
              <a:rPr lang="cs-CZ" sz="2200" dirty="0" err="1" smtClean="0">
                <a:solidFill>
                  <a:schemeClr val="tx1"/>
                </a:solidFill>
              </a:rPr>
              <a:t>ossis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hyoidei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</a:rPr>
              <a:t>Abruptio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cornuum</a:t>
            </a:r>
            <a:r>
              <a:rPr lang="cs-CZ" sz="2200" dirty="0" smtClean="0">
                <a:solidFill>
                  <a:schemeClr val="tx1"/>
                </a:solidFill>
              </a:rPr>
              <a:t> ___________ </a:t>
            </a:r>
            <a:r>
              <a:rPr lang="cs-CZ" sz="2200" dirty="0" err="1" smtClean="0">
                <a:solidFill>
                  <a:schemeClr val="tx1"/>
                </a:solidFill>
              </a:rPr>
              <a:t>ossis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hyoidei</a:t>
            </a:r>
            <a:endParaRPr lang="cs-CZ" sz="2200" dirty="0">
              <a:solidFill>
                <a:schemeClr val="tx1"/>
              </a:solidFill>
            </a:endParaRPr>
          </a:p>
          <a:p>
            <a:pPr marL="0" indent="0">
              <a:spcBef>
                <a:spcPts val="140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spcBef>
                <a:spcPts val="140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spcBef>
                <a:spcPts val="140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spcBef>
                <a:spcPts val="140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848" y="55207"/>
            <a:ext cx="5149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ADD COMPARATIVES IN PROPER FORM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9559" y="1256318"/>
            <a:ext cx="931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CB0202"/>
                </a:solidFill>
              </a:rPr>
              <a:t>major</a:t>
            </a:r>
            <a:endParaRPr lang="en-US" sz="2200" i="1" dirty="0">
              <a:solidFill>
                <a:srgbClr val="CB020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0761" y="1784381"/>
            <a:ext cx="1105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CB0202"/>
                </a:solidFill>
              </a:rPr>
              <a:t>majoris</a:t>
            </a:r>
            <a:endParaRPr lang="en-US" sz="2200" i="1" dirty="0">
              <a:solidFill>
                <a:srgbClr val="CB02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241" y="2288810"/>
            <a:ext cx="106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CB0202"/>
                </a:solidFill>
              </a:rPr>
              <a:t>majore</a:t>
            </a:r>
            <a:endParaRPr lang="en-US" sz="2200" i="1" dirty="0">
              <a:solidFill>
                <a:srgbClr val="CB02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6666" y="2808519"/>
            <a:ext cx="1289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CB0202"/>
                </a:solidFill>
              </a:rPr>
              <a:t>majorem</a:t>
            </a:r>
            <a:endParaRPr lang="en-US" sz="2200" i="1" dirty="0">
              <a:solidFill>
                <a:srgbClr val="CB02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806" y="4332597"/>
            <a:ext cx="11029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CB0202"/>
                </a:solidFill>
              </a:rPr>
              <a:t>minoris</a:t>
            </a:r>
            <a:endParaRPr lang="en-US" sz="2200" i="1" dirty="0">
              <a:solidFill>
                <a:srgbClr val="CB02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713" y="4872064"/>
            <a:ext cx="941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CB0202"/>
                </a:solidFill>
              </a:rPr>
              <a:t>minus</a:t>
            </a:r>
            <a:endParaRPr lang="en-US" sz="2200" i="1" dirty="0">
              <a:solidFill>
                <a:srgbClr val="CB020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362" y="5388821"/>
            <a:ext cx="1073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CB0202"/>
                </a:solidFill>
              </a:rPr>
              <a:t>minora</a:t>
            </a:r>
            <a:endParaRPr lang="en-US" sz="2200" i="1" dirty="0">
              <a:solidFill>
                <a:srgbClr val="CB020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8271" y="5861126"/>
            <a:ext cx="1296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rgbClr val="CB0202"/>
                </a:solidFill>
              </a:rPr>
              <a:t>minorum</a:t>
            </a:r>
            <a:endParaRPr lang="en-US" sz="2200" i="1" dirty="0">
              <a:solidFill>
                <a:srgbClr val="CB020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8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040" y="990600"/>
            <a:ext cx="8229600" cy="5141913"/>
          </a:xfrm>
        </p:spPr>
        <p:txBody>
          <a:bodyPr>
            <a:normAutofit lnSpcReduction="10000"/>
          </a:bodyPr>
          <a:lstStyle/>
          <a:p>
            <a:r>
              <a:rPr lang="cs-CZ" sz="2800" dirty="0" err="1"/>
              <a:t>vulnus</a:t>
            </a:r>
            <a:r>
              <a:rPr lang="cs-CZ" sz="2800" dirty="0"/>
              <a:t> – </a:t>
            </a:r>
            <a:r>
              <a:rPr lang="cs-CZ" sz="2800" dirty="0" err="1"/>
              <a:t>lacer</a:t>
            </a:r>
            <a:r>
              <a:rPr lang="cs-CZ" sz="2800" dirty="0"/>
              <a:t> – </a:t>
            </a:r>
            <a:r>
              <a:rPr lang="cs-CZ" sz="2800" dirty="0" err="1"/>
              <a:t>pars</a:t>
            </a:r>
            <a:r>
              <a:rPr lang="cs-CZ" sz="2800" dirty="0"/>
              <a:t> – </a:t>
            </a:r>
            <a:r>
              <a:rPr lang="cs-CZ" sz="2800" dirty="0" err="1"/>
              <a:t>distalis</a:t>
            </a:r>
            <a:r>
              <a:rPr lang="cs-CZ" sz="2800" dirty="0"/>
              <a:t> – femur – </a:t>
            </a:r>
            <a:r>
              <a:rPr lang="cs-CZ" sz="2800" dirty="0" err="1"/>
              <a:t>latus</a:t>
            </a:r>
            <a:r>
              <a:rPr lang="cs-CZ" sz="2800" dirty="0"/>
              <a:t> – </a:t>
            </a:r>
            <a:r>
              <a:rPr lang="cs-CZ" sz="2800" dirty="0" err="1"/>
              <a:t>dexter</a:t>
            </a:r>
            <a:endParaRPr lang="cs-CZ" sz="2800" dirty="0"/>
          </a:p>
          <a:p>
            <a:r>
              <a:rPr lang="cs-CZ" sz="2800" dirty="0" err="1"/>
              <a:t>suspicio</a:t>
            </a:r>
            <a:r>
              <a:rPr lang="cs-CZ" sz="2800" dirty="0"/>
              <a:t> – </a:t>
            </a:r>
            <a:r>
              <a:rPr lang="cs-CZ" sz="2800" dirty="0" err="1"/>
              <a:t>commotio</a:t>
            </a:r>
            <a:r>
              <a:rPr lang="cs-CZ" sz="2800" dirty="0"/>
              <a:t> – cerebrum – post – trauma – gravis</a:t>
            </a:r>
          </a:p>
          <a:p>
            <a:r>
              <a:rPr lang="cs-CZ" sz="2800" dirty="0"/>
              <a:t>post – </a:t>
            </a:r>
            <a:r>
              <a:rPr lang="cs-CZ" sz="2800" dirty="0" err="1"/>
              <a:t>resectio</a:t>
            </a:r>
            <a:r>
              <a:rPr lang="cs-CZ" sz="2800" dirty="0"/>
              <a:t> – </a:t>
            </a:r>
            <a:r>
              <a:rPr lang="cs-CZ" sz="2800" dirty="0" err="1"/>
              <a:t>pulmo</a:t>
            </a:r>
            <a:r>
              <a:rPr lang="cs-CZ" sz="2800" dirty="0"/>
              <a:t> (</a:t>
            </a:r>
            <a:r>
              <a:rPr lang="cs-CZ" sz="2800" dirty="0" err="1"/>
              <a:t>pl</a:t>
            </a:r>
            <a:r>
              <a:rPr lang="cs-CZ" sz="2800" dirty="0"/>
              <a:t>.) – </a:t>
            </a:r>
            <a:r>
              <a:rPr lang="cs-CZ" sz="2800" dirty="0" err="1"/>
              <a:t>subtotalis</a:t>
            </a:r>
            <a:r>
              <a:rPr lang="cs-CZ" sz="2800" dirty="0"/>
              <a:t> – </a:t>
            </a:r>
            <a:r>
              <a:rPr lang="cs-CZ" sz="2800" dirty="0" err="1"/>
              <a:t>propter</a:t>
            </a:r>
            <a:r>
              <a:rPr lang="cs-CZ" sz="2800" dirty="0"/>
              <a:t> </a:t>
            </a:r>
            <a:r>
              <a:rPr lang="cs-CZ" sz="2800" dirty="0" err="1"/>
              <a:t>tuberculosis</a:t>
            </a:r>
            <a:endParaRPr lang="cs-CZ" sz="2800" dirty="0"/>
          </a:p>
          <a:p>
            <a:r>
              <a:rPr lang="cs-CZ" sz="2800" dirty="0" err="1" smtClean="0"/>
              <a:t>sinusitis</a:t>
            </a:r>
            <a:r>
              <a:rPr lang="cs-CZ" sz="2800" dirty="0" smtClean="0"/>
              <a:t> </a:t>
            </a:r>
            <a:r>
              <a:rPr lang="cs-CZ" sz="2800" dirty="0"/>
              <a:t>– </a:t>
            </a:r>
            <a:r>
              <a:rPr lang="cs-CZ" sz="2800" dirty="0" err="1"/>
              <a:t>paranasalis</a:t>
            </a:r>
            <a:r>
              <a:rPr lang="cs-CZ" sz="2800" dirty="0"/>
              <a:t> – </a:t>
            </a:r>
            <a:r>
              <a:rPr lang="cs-CZ" sz="2800" dirty="0" err="1"/>
              <a:t>subacutus</a:t>
            </a:r>
            <a:r>
              <a:rPr lang="cs-CZ" sz="2800" dirty="0"/>
              <a:t> – </a:t>
            </a:r>
            <a:r>
              <a:rPr lang="cs-CZ" sz="2800" dirty="0" err="1"/>
              <a:t>siccus</a:t>
            </a:r>
            <a:endParaRPr lang="cs-CZ" sz="2800" dirty="0"/>
          </a:p>
          <a:p>
            <a:r>
              <a:rPr lang="cs-CZ" sz="2800" dirty="0"/>
              <a:t>e – </a:t>
            </a:r>
            <a:r>
              <a:rPr lang="cs-CZ" sz="2800" dirty="0" err="1"/>
              <a:t>hyperemesis</a:t>
            </a:r>
            <a:r>
              <a:rPr lang="cs-CZ" sz="2800" dirty="0"/>
              <a:t> – in – </a:t>
            </a:r>
            <a:r>
              <a:rPr lang="cs-CZ" sz="2800" dirty="0" err="1"/>
              <a:t>graviditas</a:t>
            </a:r>
            <a:endParaRPr lang="cs-CZ" sz="2800" dirty="0"/>
          </a:p>
          <a:p>
            <a:r>
              <a:rPr lang="cs-CZ" sz="2800" dirty="0" err="1"/>
              <a:t>pseudoneoplasma</a:t>
            </a:r>
            <a:r>
              <a:rPr lang="cs-CZ" sz="2800" dirty="0"/>
              <a:t> (</a:t>
            </a:r>
            <a:r>
              <a:rPr lang="cs-CZ" sz="2800" dirty="0" err="1"/>
              <a:t>pl</a:t>
            </a:r>
            <a:r>
              <a:rPr lang="cs-CZ" sz="2800" dirty="0"/>
              <a:t>.) – duodenum – </a:t>
            </a:r>
            <a:r>
              <a:rPr lang="cs-CZ" sz="2800" dirty="0" err="1"/>
              <a:t>suspectus</a:t>
            </a:r>
            <a:endParaRPr lang="cs-CZ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64160" y="108188"/>
            <a:ext cx="731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CREATE CLINICAL DIAGNOSES (DO NOT CHANGE THE WORD ORDER)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3548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4682" y="1287583"/>
            <a:ext cx="8686800" cy="5570417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cs-CZ" dirty="0" smtClean="0"/>
              <a:t>vagina </a:t>
            </a:r>
            <a:r>
              <a:rPr lang="cs-CZ" dirty="0" err="1" smtClean="0"/>
              <a:t>tendonis</a:t>
            </a:r>
            <a:r>
              <a:rPr lang="cs-CZ" dirty="0" smtClean="0"/>
              <a:t> </a:t>
            </a:r>
            <a:r>
              <a:rPr lang="cs-CZ" dirty="0" err="1" smtClean="0"/>
              <a:t>musculi</a:t>
            </a:r>
            <a:r>
              <a:rPr lang="cs-CZ" dirty="0" smtClean="0"/>
              <a:t> </a:t>
            </a:r>
            <a:r>
              <a:rPr lang="cs-CZ" dirty="0" err="1" smtClean="0"/>
              <a:t>extensoris</a:t>
            </a:r>
            <a:r>
              <a:rPr lang="cs-CZ" dirty="0" smtClean="0"/>
              <a:t>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minimis</a:t>
            </a:r>
            <a:endParaRPr lang="cs-CZ" dirty="0" smtClean="0"/>
          </a:p>
          <a:p>
            <a:pPr>
              <a:spcBef>
                <a:spcPts val="1400"/>
              </a:spcBef>
            </a:pPr>
            <a:r>
              <a:rPr lang="cs-CZ" dirty="0" err="1" smtClean="0"/>
              <a:t>bursa</a:t>
            </a:r>
            <a:r>
              <a:rPr lang="cs-CZ" dirty="0" smtClean="0"/>
              <a:t> </a:t>
            </a:r>
            <a:r>
              <a:rPr lang="cs-CZ" dirty="0" err="1" smtClean="0"/>
              <a:t>ischiadicus</a:t>
            </a:r>
            <a:r>
              <a:rPr lang="cs-CZ" dirty="0" smtClean="0"/>
              <a:t> </a:t>
            </a:r>
            <a:r>
              <a:rPr lang="cs-CZ" dirty="0" err="1" smtClean="0"/>
              <a:t>musculi</a:t>
            </a:r>
            <a:r>
              <a:rPr lang="cs-CZ" dirty="0" smtClean="0"/>
              <a:t> </a:t>
            </a:r>
            <a:r>
              <a:rPr lang="cs-CZ" dirty="0" err="1" smtClean="0"/>
              <a:t>gluteae</a:t>
            </a:r>
            <a:r>
              <a:rPr lang="cs-CZ" dirty="0" smtClean="0"/>
              <a:t> </a:t>
            </a:r>
            <a:r>
              <a:rPr lang="cs-CZ" dirty="0" err="1" smtClean="0"/>
              <a:t>maximalis</a:t>
            </a:r>
            <a:endParaRPr lang="cs-CZ" dirty="0" smtClean="0"/>
          </a:p>
          <a:p>
            <a:pPr>
              <a:spcBef>
                <a:spcPts val="1400"/>
              </a:spcBef>
            </a:pPr>
            <a:r>
              <a:rPr lang="cs-CZ" dirty="0" err="1" smtClean="0"/>
              <a:t>arteriae</a:t>
            </a:r>
            <a:r>
              <a:rPr lang="cs-CZ" dirty="0" smtClean="0"/>
              <a:t> (</a:t>
            </a:r>
            <a:r>
              <a:rPr lang="cs-CZ" dirty="0" err="1" smtClean="0"/>
              <a:t>pl</a:t>
            </a:r>
            <a:r>
              <a:rPr lang="cs-CZ" dirty="0" smtClean="0"/>
              <a:t>.) </a:t>
            </a:r>
            <a:r>
              <a:rPr lang="cs-CZ" dirty="0" err="1" smtClean="0"/>
              <a:t>lumbalis</a:t>
            </a:r>
            <a:r>
              <a:rPr lang="cs-CZ" dirty="0" smtClean="0"/>
              <a:t> </a:t>
            </a:r>
            <a:r>
              <a:rPr lang="cs-CZ" dirty="0" err="1" smtClean="0"/>
              <a:t>ima</a:t>
            </a:r>
            <a:endParaRPr lang="cs-CZ" dirty="0" smtClean="0"/>
          </a:p>
          <a:p>
            <a:pPr>
              <a:spcBef>
                <a:spcPts val="1400"/>
              </a:spcBef>
            </a:pPr>
            <a:r>
              <a:rPr lang="cs-CZ" dirty="0" err="1" smtClean="0"/>
              <a:t>musculi</a:t>
            </a:r>
            <a:r>
              <a:rPr lang="cs-CZ" dirty="0" smtClean="0"/>
              <a:t> </a:t>
            </a:r>
            <a:r>
              <a:rPr lang="cs-CZ" dirty="0" err="1" smtClean="0"/>
              <a:t>intercostali</a:t>
            </a:r>
            <a:r>
              <a:rPr lang="cs-CZ" dirty="0" smtClean="0"/>
              <a:t> </a:t>
            </a:r>
            <a:r>
              <a:rPr lang="cs-CZ" dirty="0" err="1" smtClean="0"/>
              <a:t>internes</a:t>
            </a:r>
            <a:endParaRPr lang="cs-CZ" dirty="0" smtClean="0"/>
          </a:p>
          <a:p>
            <a:r>
              <a:rPr lang="cs-CZ" dirty="0" smtClean="0"/>
              <a:t>trauma </a:t>
            </a:r>
            <a:r>
              <a:rPr lang="cs-CZ" dirty="0" err="1" smtClean="0"/>
              <a:t>grava</a:t>
            </a:r>
            <a:r>
              <a:rPr lang="cs-CZ" dirty="0" smtClean="0"/>
              <a:t> </a:t>
            </a:r>
            <a:r>
              <a:rPr lang="cs-CZ" dirty="0" err="1" smtClean="0"/>
              <a:t>membrorum</a:t>
            </a:r>
            <a:r>
              <a:rPr lang="cs-CZ" dirty="0" smtClean="0"/>
              <a:t> </a:t>
            </a:r>
            <a:r>
              <a:rPr lang="cs-CZ" dirty="0" err="1" smtClean="0"/>
              <a:t>superiorium</a:t>
            </a:r>
            <a:endParaRPr lang="cs-CZ" dirty="0" smtClean="0"/>
          </a:p>
          <a:p>
            <a:r>
              <a:rPr lang="cs-CZ" dirty="0" err="1" smtClean="0"/>
              <a:t>amputatio</a:t>
            </a:r>
            <a:r>
              <a:rPr lang="cs-CZ" dirty="0" smtClean="0"/>
              <a:t> </a:t>
            </a:r>
            <a:r>
              <a:rPr lang="cs-CZ" dirty="0" err="1" smtClean="0"/>
              <a:t>phalangum</a:t>
            </a:r>
            <a:r>
              <a:rPr lang="cs-CZ" dirty="0" smtClean="0"/>
              <a:t> </a:t>
            </a:r>
            <a:r>
              <a:rPr lang="cs-CZ" dirty="0" err="1" smtClean="0"/>
              <a:t>indexis</a:t>
            </a:r>
            <a:endParaRPr lang="cs-CZ" dirty="0" smtClean="0"/>
          </a:p>
          <a:p>
            <a:r>
              <a:rPr lang="cs-CZ" dirty="0" err="1" smtClean="0"/>
              <a:t>propter</a:t>
            </a:r>
            <a:r>
              <a:rPr lang="cs-CZ" dirty="0" smtClean="0"/>
              <a:t> </a:t>
            </a:r>
            <a:r>
              <a:rPr lang="cs-CZ" dirty="0" err="1" smtClean="0"/>
              <a:t>necrosem</a:t>
            </a:r>
            <a:r>
              <a:rPr lang="cs-CZ" dirty="0" smtClean="0"/>
              <a:t> </a:t>
            </a:r>
            <a:r>
              <a:rPr lang="cs-CZ" dirty="0" err="1" smtClean="0"/>
              <a:t>heparis</a:t>
            </a:r>
            <a:r>
              <a:rPr lang="cs-CZ" dirty="0" smtClean="0"/>
              <a:t> </a:t>
            </a:r>
            <a:r>
              <a:rPr lang="cs-CZ" dirty="0" err="1" smtClean="0"/>
              <a:t>acutam</a:t>
            </a:r>
            <a:endParaRPr lang="cs-CZ" dirty="0" smtClean="0"/>
          </a:p>
          <a:p>
            <a:r>
              <a:rPr lang="cs-CZ" dirty="0" smtClean="0"/>
              <a:t>status post </a:t>
            </a:r>
            <a:r>
              <a:rPr lang="cs-CZ" dirty="0" err="1" smtClean="0"/>
              <a:t>abortum</a:t>
            </a:r>
            <a:r>
              <a:rPr lang="cs-CZ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statu</a:t>
            </a:r>
            <a:r>
              <a:rPr lang="cs-CZ" dirty="0" smtClean="0"/>
              <a:t> </a:t>
            </a:r>
            <a:r>
              <a:rPr lang="cs-CZ" dirty="0" err="1" smtClean="0"/>
              <a:t>febrile</a:t>
            </a:r>
            <a:endParaRPr lang="cs-CZ" dirty="0" smtClean="0"/>
          </a:p>
          <a:p>
            <a:pPr>
              <a:spcBef>
                <a:spcPts val="1400"/>
              </a:spcBef>
            </a:pP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234682" y="55222"/>
            <a:ext cx="1999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FIND MISTAKE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383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93" y="9128"/>
            <a:ext cx="5756407" cy="68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78" y="607451"/>
            <a:ext cx="32843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TRANSLATE THE ORDINAL NUMBERS PERTAINING TO THE NERVES OF HEAD</a:t>
            </a:r>
            <a:endParaRPr lang="en-GB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06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1648</TotalTime>
  <Words>774</Words>
  <Application>Microsoft Office PowerPoint</Application>
  <PresentationFormat>Předvádění na obrazovce (4:3)</PresentationFormat>
  <Paragraphs>235</Paragraphs>
  <Slides>14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Spectrum</vt:lpstr>
      <vt:lpstr>Final revision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Hokkaido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revision</dc:title>
  <dc:creator>Pepina Artimová</dc:creator>
  <cp:lastModifiedBy>user</cp:lastModifiedBy>
  <cp:revision>19</cp:revision>
  <dcterms:created xsi:type="dcterms:W3CDTF">2015-05-12T19:21:33Z</dcterms:created>
  <dcterms:modified xsi:type="dcterms:W3CDTF">2016-05-01T16:44:32Z</dcterms:modified>
</cp:coreProperties>
</file>