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271" r:id="rId3"/>
    <p:sldId id="257" r:id="rId4"/>
    <p:sldId id="270" r:id="rId5"/>
    <p:sldId id="258" r:id="rId6"/>
    <p:sldId id="259" r:id="rId7"/>
    <p:sldId id="272" r:id="rId8"/>
    <p:sldId id="260" r:id="rId9"/>
    <p:sldId id="261" r:id="rId10"/>
    <p:sldId id="274" r:id="rId11"/>
    <p:sldId id="275" r:id="rId12"/>
    <p:sldId id="273" r:id="rId13"/>
    <p:sldId id="276" r:id="rId14"/>
    <p:sldId id="264" r:id="rId15"/>
    <p:sldId id="265" r:id="rId16"/>
    <p:sldId id="278" r:id="rId17"/>
    <p:sldId id="280" r:id="rId18"/>
    <p:sldId id="277" r:id="rId19"/>
    <p:sldId id="281" r:id="rId20"/>
    <p:sldId id="267" r:id="rId21"/>
    <p:sldId id="268" r:id="rId22"/>
    <p:sldId id="269" r:id="rId23"/>
    <p:sldId id="263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4641" autoAdjust="0"/>
  </p:normalViewPr>
  <p:slideViewPr>
    <p:cSldViewPr snapToGrid="0">
      <p:cViewPr varScale="1">
        <p:scale>
          <a:sx n="125" d="100"/>
          <a:sy n="125" d="100"/>
        </p:scale>
        <p:origin x="10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D1564B-B51A-46B4-B1EA-90D7ABD6D514}" type="datetimeFigureOut">
              <a:rPr lang="en-US" smtClean="0"/>
              <a:t>4/9/2015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A4DCD6-6FC5-4BCC-8DAE-CA3DD43E7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024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Nisslova</a:t>
            </a:r>
            <a:r>
              <a:rPr lang="cs-CZ" dirty="0" smtClean="0"/>
              <a:t> substance – Purkyňovy buňky mozečku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A4DCD6-6FC5-4BCC-8DAE-CA3DD43E747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096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Kořenové buňky předního míšního rohu psa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A4DCD6-6FC5-4BCC-8DAE-CA3DD43E747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556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A4DCD6-6FC5-4BCC-8DAE-CA3DD43E747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049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3AF38-529C-4355-9B09-504F759F38A4}" type="datetimeFigureOut">
              <a:rPr lang="en-US" smtClean="0"/>
              <a:t>4/9/2015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FC9F-4CBF-466E-9305-DB762FD2B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678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3AF38-529C-4355-9B09-504F759F38A4}" type="datetimeFigureOut">
              <a:rPr lang="en-US" smtClean="0"/>
              <a:t>4/9/2015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FC9F-4CBF-466E-9305-DB762FD2B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546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3AF38-529C-4355-9B09-504F759F38A4}" type="datetimeFigureOut">
              <a:rPr lang="en-US" smtClean="0"/>
              <a:t>4/9/2015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FC9F-4CBF-466E-9305-DB762FD2B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98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3AF38-529C-4355-9B09-504F759F38A4}" type="datetimeFigureOut">
              <a:rPr lang="en-US" smtClean="0"/>
              <a:t>4/9/2015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FC9F-4CBF-466E-9305-DB762FD2B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387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3AF38-529C-4355-9B09-504F759F38A4}" type="datetimeFigureOut">
              <a:rPr lang="en-US" smtClean="0"/>
              <a:t>4/9/2015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FC9F-4CBF-466E-9305-DB762FD2B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449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3AF38-529C-4355-9B09-504F759F38A4}" type="datetimeFigureOut">
              <a:rPr lang="en-US" smtClean="0"/>
              <a:t>4/9/2015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FC9F-4CBF-466E-9305-DB762FD2B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089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3AF38-529C-4355-9B09-504F759F38A4}" type="datetimeFigureOut">
              <a:rPr lang="en-US" smtClean="0"/>
              <a:t>4/9/2015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FC9F-4CBF-466E-9305-DB762FD2B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018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3AF38-529C-4355-9B09-504F759F38A4}" type="datetimeFigureOut">
              <a:rPr lang="en-US" smtClean="0"/>
              <a:t>4/9/2015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FC9F-4CBF-466E-9305-DB762FD2B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915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3AF38-529C-4355-9B09-504F759F38A4}" type="datetimeFigureOut">
              <a:rPr lang="en-US" smtClean="0"/>
              <a:t>4/9/2015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FC9F-4CBF-466E-9305-DB762FD2B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619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3AF38-529C-4355-9B09-504F759F38A4}" type="datetimeFigureOut">
              <a:rPr lang="en-US" smtClean="0"/>
              <a:t>4/9/2015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FC9F-4CBF-466E-9305-DB762FD2B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707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3AF38-529C-4355-9B09-504F759F38A4}" type="datetimeFigureOut">
              <a:rPr lang="en-US" smtClean="0"/>
              <a:t>4/9/2015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FC9F-4CBF-466E-9305-DB762FD2B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502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E3AF38-529C-4355-9B09-504F759F38A4}" type="datetimeFigureOut">
              <a:rPr lang="en-US" smtClean="0"/>
              <a:t>4/9/2015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AFC9F-4CBF-466E-9305-DB762FD2B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707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83" y="450397"/>
            <a:ext cx="7732712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730023" y="1706880"/>
            <a:ext cx="3110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/>
              <a:t>Nervová tkáň</a:t>
            </a:r>
            <a:endParaRPr lang="en-US" sz="36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739140" y="2727960"/>
            <a:ext cx="27965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2800" dirty="0" smtClean="0"/>
              <a:t>Neurony</a:t>
            </a:r>
          </a:p>
          <a:p>
            <a:endParaRPr lang="cs-CZ" sz="2800" dirty="0" smtClean="0"/>
          </a:p>
          <a:p>
            <a:endParaRPr lang="cs-CZ" sz="2800" dirty="0" smtClean="0"/>
          </a:p>
          <a:p>
            <a:pPr marL="285750" indent="-285750">
              <a:buFontTx/>
              <a:buChar char="-"/>
            </a:pPr>
            <a:r>
              <a:rPr lang="cs-CZ" sz="2800" dirty="0" smtClean="0"/>
              <a:t>Gliové buňky</a:t>
            </a:r>
            <a:endParaRPr lang="en-US" sz="2800" dirty="0"/>
          </a:p>
        </p:txBody>
      </p:sp>
      <p:cxnSp>
        <p:nvCxnSpPr>
          <p:cNvPr id="12" name="Přímá spojnice se šipkou 11"/>
          <p:cNvCxnSpPr/>
          <p:nvPr/>
        </p:nvCxnSpPr>
        <p:spPr>
          <a:xfrm flipV="1">
            <a:off x="3253740" y="3817620"/>
            <a:ext cx="990600" cy="44958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>
            <a:off x="3253740" y="4343400"/>
            <a:ext cx="990600" cy="36576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4369321" y="3288714"/>
            <a:ext cx="4235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CNS: oligodendrocyty, astrocyty, </a:t>
            </a:r>
            <a:r>
              <a:rPr lang="cs-CZ" sz="2400" dirty="0" err="1" smtClean="0"/>
              <a:t>ependymové</a:t>
            </a:r>
            <a:r>
              <a:rPr lang="cs-CZ" sz="2400" dirty="0" smtClean="0"/>
              <a:t> buňky, mikroglie</a:t>
            </a:r>
            <a:endParaRPr lang="en-US" sz="2400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4376941" y="4347894"/>
            <a:ext cx="4235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PNS: satelitové (plášťové) buňky, </a:t>
            </a:r>
            <a:r>
              <a:rPr lang="cs-CZ" sz="2400" dirty="0" err="1" smtClean="0"/>
              <a:t>Schwannovy</a:t>
            </a:r>
            <a:r>
              <a:rPr lang="cs-CZ" sz="2400" dirty="0" smtClean="0"/>
              <a:t> buňky</a:t>
            </a:r>
            <a:endParaRPr lang="en-US" sz="24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883920" y="5478780"/>
            <a:ext cx="1965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Synapse</a:t>
            </a:r>
          </a:p>
          <a:p>
            <a:r>
              <a:rPr lang="cs-CZ" sz="2400" dirty="0" err="1" smtClean="0"/>
              <a:t>Myelinizace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93659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495300"/>
            <a:ext cx="9075420" cy="620267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65760" y="89654"/>
            <a:ext cx="40157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err="1"/>
              <a:t>Somatomotorické</a:t>
            </a:r>
            <a:r>
              <a:rPr lang="cs-CZ" dirty="0"/>
              <a:t> multipolární neurony </a:t>
            </a:r>
            <a:endParaRPr lang="en-US" dirty="0"/>
          </a:p>
        </p:txBody>
      </p:sp>
      <p:sp>
        <p:nvSpPr>
          <p:cNvPr id="4" name="TextovéPole 3"/>
          <p:cNvSpPr txBox="1"/>
          <p:nvPr/>
        </p:nvSpPr>
        <p:spPr>
          <a:xfrm>
            <a:off x="6027420" y="89654"/>
            <a:ext cx="2331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Myelinizované</a:t>
            </a:r>
            <a:r>
              <a:rPr lang="cs-CZ" dirty="0" smtClean="0"/>
              <a:t> axony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118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0602"/>
            <a:ext cx="9144000" cy="576641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911531" y="283029"/>
            <a:ext cx="5601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 smtClean="0"/>
              <a:t>Medulla</a:t>
            </a:r>
            <a:r>
              <a:rPr lang="cs-CZ" sz="2400" dirty="0" smtClean="0"/>
              <a:t> </a:t>
            </a:r>
            <a:r>
              <a:rPr lang="cs-CZ" sz="2400" dirty="0" err="1" smtClean="0"/>
              <a:t>spinalis</a:t>
            </a:r>
            <a:r>
              <a:rPr lang="cs-CZ" sz="2400" dirty="0" smtClean="0"/>
              <a:t> – </a:t>
            </a:r>
            <a:r>
              <a:rPr lang="cs-CZ" sz="2400" dirty="0" err="1" smtClean="0"/>
              <a:t>ependymové</a:t>
            </a:r>
            <a:r>
              <a:rPr lang="cs-CZ" sz="2400" dirty="0" smtClean="0"/>
              <a:t> buňky </a:t>
            </a:r>
            <a:endParaRPr lang="en-US" sz="2400" dirty="0"/>
          </a:p>
        </p:txBody>
      </p:sp>
      <p:cxnSp>
        <p:nvCxnSpPr>
          <p:cNvPr id="6" name="Přímá spojnice se šipkou 5"/>
          <p:cNvCxnSpPr>
            <a:stCxn id="4" idx="2"/>
          </p:cNvCxnSpPr>
          <p:nvPr/>
        </p:nvCxnSpPr>
        <p:spPr>
          <a:xfrm flipH="1">
            <a:off x="4572000" y="744694"/>
            <a:ext cx="140426" cy="153368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7944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57200" y="0"/>
            <a:ext cx="7185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Ganglion </a:t>
            </a:r>
            <a:r>
              <a:rPr lang="cs-CZ" sz="2400" dirty="0" err="1" smtClean="0"/>
              <a:t>spinale</a:t>
            </a:r>
            <a:r>
              <a:rPr lang="cs-CZ" sz="2400" dirty="0" smtClean="0"/>
              <a:t> </a:t>
            </a:r>
            <a:endParaRPr lang="en-US" sz="24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1" y="518160"/>
            <a:ext cx="9014699" cy="504444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4111" y="3947160"/>
            <a:ext cx="3951309" cy="283940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57200" y="5805249"/>
            <a:ext cx="2804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Pseudounipolární</a:t>
            </a:r>
            <a:r>
              <a:rPr lang="cs-CZ" dirty="0"/>
              <a:t> </a:t>
            </a:r>
            <a:r>
              <a:rPr lang="cs-CZ" dirty="0" smtClean="0"/>
              <a:t>neurony</a:t>
            </a:r>
            <a:endParaRPr lang="en-US" dirty="0"/>
          </a:p>
        </p:txBody>
      </p:sp>
      <p:cxnSp>
        <p:nvCxnSpPr>
          <p:cNvPr id="7" name="Přímá spojnice se šipkou 6"/>
          <p:cNvCxnSpPr/>
          <p:nvPr/>
        </p:nvCxnSpPr>
        <p:spPr>
          <a:xfrm flipV="1">
            <a:off x="3139440" y="4457700"/>
            <a:ext cx="910590" cy="138696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>
            <a:off x="3139440" y="6012180"/>
            <a:ext cx="2377440" cy="1678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1348740" y="6387701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Satelitové buňky</a:t>
            </a:r>
            <a:endParaRPr lang="en-US" dirty="0"/>
          </a:p>
        </p:txBody>
      </p:sp>
      <p:cxnSp>
        <p:nvCxnSpPr>
          <p:cNvPr id="18" name="Přímá spojnice se šipkou 17"/>
          <p:cNvCxnSpPr>
            <a:stCxn id="15" idx="3"/>
          </p:cNvCxnSpPr>
          <p:nvPr/>
        </p:nvCxnSpPr>
        <p:spPr>
          <a:xfrm flipV="1">
            <a:off x="3139440" y="6174581"/>
            <a:ext cx="2141220" cy="39778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Obrázek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0" y="4514497"/>
            <a:ext cx="2567940" cy="116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04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92480"/>
            <a:ext cx="8983980" cy="59817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71500" y="243840"/>
            <a:ext cx="8298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Vegetativní ganglion – gangliové buňky (multipolární neurony), satelitové buňky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433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36" y="369332"/>
            <a:ext cx="8850023" cy="6440805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4892040" y="3756660"/>
            <a:ext cx="33484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Gangliové buňky s </a:t>
            </a:r>
            <a:r>
              <a:rPr lang="cs-CZ" dirty="0" err="1" smtClean="0"/>
              <a:t>lipofuscinem</a:t>
            </a:r>
            <a:endParaRPr lang="en-US" dirty="0"/>
          </a:p>
        </p:txBody>
      </p:sp>
      <p:cxnSp>
        <p:nvCxnSpPr>
          <p:cNvPr id="6" name="Přímá spojnice se šipkou 5"/>
          <p:cNvCxnSpPr/>
          <p:nvPr/>
        </p:nvCxnSpPr>
        <p:spPr>
          <a:xfrm flipH="1" flipV="1">
            <a:off x="6111240" y="1805940"/>
            <a:ext cx="76200" cy="195072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 flipH="1" flipV="1">
            <a:off x="1920240" y="2133600"/>
            <a:ext cx="2971800" cy="176200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 flipH="1">
            <a:off x="3284220" y="4008120"/>
            <a:ext cx="1607820" cy="39624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02585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3331" y="0"/>
            <a:ext cx="7228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Periferní nerv</a:t>
            </a:r>
            <a:endParaRPr lang="en-US" sz="24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69" y="426720"/>
            <a:ext cx="8962691" cy="641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601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04800" y="30480"/>
            <a:ext cx="3695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Periferní nerv - vazivo</a:t>
            </a:r>
            <a:endParaRPr lang="en-US" sz="24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99" y="445532"/>
            <a:ext cx="8585029" cy="638151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6364" y="60960"/>
            <a:ext cx="4827636" cy="391287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216140" y="5219700"/>
            <a:ext cx="19278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Endoneurium</a:t>
            </a:r>
            <a:endParaRPr lang="cs-CZ" dirty="0" smtClean="0"/>
          </a:p>
          <a:p>
            <a:r>
              <a:rPr lang="cs-CZ" dirty="0" smtClean="0"/>
              <a:t>Perineurium</a:t>
            </a:r>
          </a:p>
          <a:p>
            <a:r>
              <a:rPr lang="cs-CZ" dirty="0" smtClean="0"/>
              <a:t>Epineurium</a:t>
            </a:r>
          </a:p>
        </p:txBody>
      </p:sp>
      <p:cxnSp>
        <p:nvCxnSpPr>
          <p:cNvPr id="7" name="Přímá spojnice se šipkou 6"/>
          <p:cNvCxnSpPr/>
          <p:nvPr/>
        </p:nvCxnSpPr>
        <p:spPr>
          <a:xfrm flipH="1" flipV="1">
            <a:off x="6804660" y="2689860"/>
            <a:ext cx="883920" cy="252984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 flipH="1" flipV="1">
            <a:off x="5002530" y="3528061"/>
            <a:ext cx="2160270" cy="210669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 flipH="1">
            <a:off x="6446520" y="5681365"/>
            <a:ext cx="71628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 flipV="1">
            <a:off x="7917180" y="1745456"/>
            <a:ext cx="922020" cy="347424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 flipH="1">
            <a:off x="4930140" y="5981700"/>
            <a:ext cx="2316480" cy="48387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66850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77240" y="129540"/>
            <a:ext cx="3025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Periferní nerv - podélně</a:t>
            </a:r>
            <a:endParaRPr lang="en-US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30" y="617220"/>
            <a:ext cx="8524450" cy="616263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4000501" y="4288274"/>
            <a:ext cx="18745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Ranvierův zářez</a:t>
            </a:r>
            <a:endParaRPr lang="en-US" dirty="0"/>
          </a:p>
        </p:txBody>
      </p:sp>
      <p:cxnSp>
        <p:nvCxnSpPr>
          <p:cNvPr id="6" name="Přímá spojnice se šipkou 5"/>
          <p:cNvCxnSpPr/>
          <p:nvPr/>
        </p:nvCxnSpPr>
        <p:spPr>
          <a:xfrm flipH="1" flipV="1">
            <a:off x="4671061" y="3505200"/>
            <a:ext cx="114298" cy="72852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76815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6" y="571500"/>
            <a:ext cx="9018333" cy="627126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333500" y="114300"/>
            <a:ext cx="7033260" cy="373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Myelinová pochva s Ranvierovými zářezy – periferní nerv (OsO</a:t>
            </a:r>
            <a:r>
              <a:rPr lang="cs-CZ" baseline="-25000" dirty="0" smtClean="0"/>
              <a:t>4</a:t>
            </a:r>
            <a:r>
              <a:rPr lang="cs-CZ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4026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91440" y="695008"/>
            <a:ext cx="8816340" cy="6056312"/>
            <a:chOff x="204" y="534"/>
            <a:chExt cx="5352" cy="3667"/>
          </a:xfrm>
        </p:grpSpPr>
        <p:pic>
          <p:nvPicPr>
            <p:cNvPr id="3" name="Picture 2" descr="MOTOR%20END%20PLATES%20SMALL%201">
              <a:hlinkClick r:id=""/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534"/>
              <a:ext cx="5352" cy="3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 Box 3"/>
            <p:cNvSpPr txBox="1">
              <a:spLocks noChangeArrowheads="1"/>
            </p:cNvSpPr>
            <p:nvPr/>
          </p:nvSpPr>
          <p:spPr bwMode="auto">
            <a:xfrm>
              <a:off x="3230" y="540"/>
              <a:ext cx="828" cy="23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cs-CZ" altLang="en-US">
                  <a:solidFill>
                    <a:srgbClr val="000000"/>
                  </a:solidFill>
                </a:rPr>
                <a:t>telodendrie</a:t>
              </a:r>
            </a:p>
          </p:txBody>
        </p:sp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3321" y="3488"/>
              <a:ext cx="740" cy="4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cs-CZ" altLang="en-US">
                  <a:solidFill>
                    <a:srgbClr val="000000"/>
                  </a:solidFill>
                </a:rPr>
                <a:t>Motorická</a:t>
              </a:r>
            </a:p>
            <a:p>
              <a:r>
                <a:rPr lang="cs-CZ" altLang="en-US">
                  <a:solidFill>
                    <a:srgbClr val="000000"/>
                  </a:solidFill>
                </a:rPr>
                <a:t>ploténka</a:t>
              </a:r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431" y="1842"/>
              <a:ext cx="738" cy="57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cs-CZ" altLang="en-US">
                  <a:solidFill>
                    <a:srgbClr val="000000"/>
                  </a:solidFill>
                </a:rPr>
                <a:t>Kosterní </a:t>
              </a:r>
            </a:p>
            <a:p>
              <a:r>
                <a:rPr lang="cs-CZ" altLang="en-US">
                  <a:solidFill>
                    <a:srgbClr val="000000"/>
                  </a:solidFill>
                </a:rPr>
                <a:t>sval.</a:t>
              </a:r>
            </a:p>
            <a:p>
              <a:r>
                <a:rPr lang="cs-CZ" altLang="en-US">
                  <a:solidFill>
                    <a:srgbClr val="000000"/>
                  </a:solidFill>
                </a:rPr>
                <a:t>vlákno</a:t>
              </a:r>
            </a:p>
          </p:txBody>
        </p:sp>
        <p:sp>
          <p:nvSpPr>
            <p:cNvPr id="7" name="Line 7"/>
            <p:cNvSpPr>
              <a:spLocks noChangeShapeType="1"/>
            </p:cNvSpPr>
            <p:nvPr/>
          </p:nvSpPr>
          <p:spPr bwMode="auto">
            <a:xfrm flipV="1">
              <a:off x="1202" y="1661"/>
              <a:ext cx="272" cy="45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>
              <a:off x="1247" y="2115"/>
              <a:ext cx="27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>
              <a:off x="1202" y="2115"/>
              <a:ext cx="136" cy="45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 flipV="1">
              <a:off x="3787" y="3287"/>
              <a:ext cx="271" cy="1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 flipH="1">
              <a:off x="2720" y="3612"/>
              <a:ext cx="614" cy="1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 flipH="1">
              <a:off x="3321" y="784"/>
              <a:ext cx="103" cy="2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 flipH="1">
              <a:off x="3081" y="779"/>
              <a:ext cx="328" cy="3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465377" y="99075"/>
            <a:ext cx="822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2400" b="1" dirty="0"/>
              <a:t>Motorické ploténky </a:t>
            </a:r>
            <a:r>
              <a:rPr lang="cs-CZ" altLang="en-US" sz="2400" dirty="0"/>
              <a:t>v motorické jednotce</a:t>
            </a:r>
            <a:r>
              <a:rPr lang="cs-CZ" altLang="en-US" sz="24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38763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525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321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00891" y="62049"/>
            <a:ext cx="7228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Motorická ploténka (detekce </a:t>
            </a:r>
            <a:r>
              <a:rPr lang="cs-CZ" dirty="0" err="1" smtClean="0"/>
              <a:t>acetylcholinesterázy</a:t>
            </a:r>
            <a:r>
              <a:rPr lang="cs-CZ" dirty="0" smtClean="0"/>
              <a:t>)</a:t>
            </a:r>
            <a:endParaRPr lang="en-US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50" y="431381"/>
            <a:ext cx="8700389" cy="6349365"/>
          </a:xfrm>
          <a:prstGeom prst="rect">
            <a:avLst/>
          </a:prstGeom>
        </p:spPr>
      </p:pic>
      <p:pic>
        <p:nvPicPr>
          <p:cNvPr id="4" name="Picture 9" descr="stavba_svalu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350" y="62049"/>
            <a:ext cx="3168650" cy="234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35104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203303" y="-5961"/>
            <a:ext cx="3365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Axony se </a:t>
            </a:r>
            <a:r>
              <a:rPr lang="cs-CZ" dirty="0" err="1"/>
              <a:t>S</a:t>
            </a:r>
            <a:r>
              <a:rPr lang="cs-CZ" dirty="0" err="1" smtClean="0"/>
              <a:t>chwanovou</a:t>
            </a:r>
            <a:r>
              <a:rPr lang="cs-CZ" dirty="0" smtClean="0"/>
              <a:t> pochvou</a:t>
            </a:r>
            <a:endParaRPr lang="en-US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" y="363371"/>
            <a:ext cx="8823960" cy="6494629"/>
          </a:xfrm>
          <a:prstGeom prst="rect">
            <a:avLst/>
          </a:prstGeom>
        </p:spPr>
      </p:pic>
      <p:cxnSp>
        <p:nvCxnSpPr>
          <p:cNvPr id="5" name="Přímá spojnice se šipkou 4"/>
          <p:cNvCxnSpPr/>
          <p:nvPr/>
        </p:nvCxnSpPr>
        <p:spPr>
          <a:xfrm flipH="1">
            <a:off x="2659380" y="363371"/>
            <a:ext cx="1242060" cy="109966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/>
          <p:cNvCxnSpPr>
            <a:stCxn id="2" idx="0"/>
          </p:cNvCxnSpPr>
          <p:nvPr/>
        </p:nvCxnSpPr>
        <p:spPr>
          <a:xfrm>
            <a:off x="4572000" y="363371"/>
            <a:ext cx="0" cy="95488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>
            <a:off x="4739640" y="363371"/>
            <a:ext cx="670560" cy="34923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160020" y="2545080"/>
            <a:ext cx="25831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Jádro </a:t>
            </a:r>
            <a:r>
              <a:rPr lang="cs-CZ" dirty="0" err="1" smtClean="0"/>
              <a:t>Schwannovy</a:t>
            </a:r>
            <a:r>
              <a:rPr lang="cs-CZ" dirty="0" smtClean="0"/>
              <a:t> buňky</a:t>
            </a:r>
            <a:endParaRPr lang="en-US" dirty="0"/>
          </a:p>
        </p:txBody>
      </p:sp>
      <p:cxnSp>
        <p:nvCxnSpPr>
          <p:cNvPr id="15" name="Přímá spojnice se šipkou 14"/>
          <p:cNvCxnSpPr/>
          <p:nvPr/>
        </p:nvCxnSpPr>
        <p:spPr>
          <a:xfrm flipV="1">
            <a:off x="2659380" y="2659380"/>
            <a:ext cx="543923" cy="685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4831080" y="5349240"/>
            <a:ext cx="18745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Myelinová pochva</a:t>
            </a:r>
            <a:endParaRPr lang="en-US" dirty="0"/>
          </a:p>
        </p:txBody>
      </p:sp>
      <p:cxnSp>
        <p:nvCxnSpPr>
          <p:cNvPr id="18" name="Přímá spojnice se šipkou 17"/>
          <p:cNvCxnSpPr/>
          <p:nvPr/>
        </p:nvCxnSpPr>
        <p:spPr>
          <a:xfrm flipH="1">
            <a:off x="4427220" y="5718572"/>
            <a:ext cx="914400" cy="40028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/>
          <p:cNvCxnSpPr/>
          <p:nvPr/>
        </p:nvCxnSpPr>
        <p:spPr>
          <a:xfrm>
            <a:off x="5638800" y="5718572"/>
            <a:ext cx="381000" cy="62888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5" descr="wobbl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466" y="363371"/>
            <a:ext cx="3467100" cy="1328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Obrázek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22293"/>
            <a:ext cx="1645206" cy="273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6197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4658723" y="52030"/>
            <a:ext cx="3387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Presynaptické zakončení</a:t>
            </a:r>
            <a:endParaRPr lang="en-US" sz="24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521" y="518160"/>
            <a:ext cx="8726779" cy="6277856"/>
          </a:xfrm>
          <a:prstGeom prst="rect">
            <a:avLst/>
          </a:prstGeom>
        </p:spPr>
      </p:pic>
      <p:pic>
        <p:nvPicPr>
          <p:cNvPr id="4" name="Picture 4" descr="synap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1" y="56495"/>
            <a:ext cx="3339439" cy="327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Přímá spojnice se šipkou 5"/>
          <p:cNvCxnSpPr/>
          <p:nvPr/>
        </p:nvCxnSpPr>
        <p:spPr>
          <a:xfrm>
            <a:off x="6576060" y="513695"/>
            <a:ext cx="182880" cy="376112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>
            <a:off x="6728460" y="513695"/>
            <a:ext cx="975360" cy="498032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62452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95811" y="278311"/>
            <a:ext cx="8142515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NERVOVÁ TKÁŇ  </a:t>
            </a:r>
            <a:endParaRPr lang="en-US" sz="2000" dirty="0"/>
          </a:p>
          <a:p>
            <a:r>
              <a:rPr lang="cs-CZ" dirty="0"/>
              <a:t> </a:t>
            </a:r>
            <a:endParaRPr lang="en-US" dirty="0"/>
          </a:p>
          <a:p>
            <a:r>
              <a:rPr lang="cs-CZ" sz="2400" u="sng" dirty="0"/>
              <a:t>Preparáty</a:t>
            </a:r>
            <a:r>
              <a:rPr lang="cs-CZ" sz="2400" dirty="0"/>
              <a:t>: </a:t>
            </a:r>
            <a:endParaRPr lang="en-US" sz="2400" dirty="0"/>
          </a:p>
          <a:p>
            <a:r>
              <a:rPr lang="cs-CZ" sz="2400" dirty="0"/>
              <a:t>Pyramidová buňka (75, 76. </a:t>
            </a:r>
            <a:r>
              <a:rPr lang="cs-CZ" sz="2400" dirty="0" err="1"/>
              <a:t>Cortex</a:t>
            </a:r>
            <a:r>
              <a:rPr lang="cs-CZ" sz="2400" dirty="0"/>
              <a:t> </a:t>
            </a:r>
            <a:r>
              <a:rPr lang="cs-CZ" sz="2400" dirty="0" err="1"/>
              <a:t>cerebri</a:t>
            </a:r>
            <a:r>
              <a:rPr lang="cs-CZ" sz="2400" dirty="0"/>
              <a:t>)</a:t>
            </a:r>
            <a:endParaRPr lang="en-US" sz="2400" dirty="0"/>
          </a:p>
          <a:p>
            <a:r>
              <a:rPr lang="cs-CZ" sz="2400" dirty="0"/>
              <a:t>Purkyňova buňka (77. Cerebellum)</a:t>
            </a:r>
            <a:endParaRPr lang="en-US" sz="2400" dirty="0"/>
          </a:p>
          <a:p>
            <a:r>
              <a:rPr lang="cs-CZ" sz="2400" dirty="0" err="1"/>
              <a:t>Nisslova</a:t>
            </a:r>
            <a:r>
              <a:rPr lang="cs-CZ" sz="2400" dirty="0"/>
              <a:t> substance (78. Cerebellum)</a:t>
            </a:r>
            <a:endParaRPr lang="en-US" sz="2400" dirty="0"/>
          </a:p>
          <a:p>
            <a:r>
              <a:rPr lang="cs-CZ" sz="2400" dirty="0" err="1"/>
              <a:t>Somatomotorický</a:t>
            </a:r>
            <a:r>
              <a:rPr lang="cs-CZ" sz="2400" dirty="0"/>
              <a:t> multipolární neuron (79. </a:t>
            </a:r>
            <a:r>
              <a:rPr lang="cs-CZ" sz="2400" dirty="0" err="1"/>
              <a:t>Medulla</a:t>
            </a:r>
            <a:r>
              <a:rPr lang="cs-CZ" sz="2400" dirty="0"/>
              <a:t> </a:t>
            </a:r>
            <a:r>
              <a:rPr lang="cs-CZ" sz="2400" dirty="0" err="1"/>
              <a:t>spinalis</a:t>
            </a:r>
            <a:r>
              <a:rPr lang="cs-CZ" sz="2400" dirty="0"/>
              <a:t>)</a:t>
            </a:r>
            <a:endParaRPr lang="en-US" sz="2400" dirty="0"/>
          </a:p>
          <a:p>
            <a:r>
              <a:rPr lang="cs-CZ" sz="2400" dirty="0" err="1"/>
              <a:t>Pseudounipolární</a:t>
            </a:r>
            <a:r>
              <a:rPr lang="cs-CZ" sz="2400" dirty="0"/>
              <a:t> neuron (81. Ganglion </a:t>
            </a:r>
            <a:r>
              <a:rPr lang="cs-CZ" sz="2400" dirty="0" err="1"/>
              <a:t>spinale</a:t>
            </a:r>
            <a:r>
              <a:rPr lang="cs-CZ" sz="2400" dirty="0"/>
              <a:t>)</a:t>
            </a:r>
            <a:endParaRPr lang="en-US" sz="2400" dirty="0"/>
          </a:p>
          <a:p>
            <a:r>
              <a:rPr lang="cs-CZ" sz="2400" dirty="0"/>
              <a:t>Axon s myelinovou a </a:t>
            </a:r>
            <a:r>
              <a:rPr lang="cs-CZ" sz="2400" dirty="0" err="1"/>
              <a:t>Schwannovou</a:t>
            </a:r>
            <a:r>
              <a:rPr lang="cs-CZ" sz="2400" dirty="0"/>
              <a:t> pochvou (84, 86. Periferní nerv)</a:t>
            </a:r>
            <a:endParaRPr lang="en-US" sz="2400" dirty="0"/>
          </a:p>
          <a:p>
            <a:r>
              <a:rPr lang="cs-CZ" sz="2400" dirty="0"/>
              <a:t>Myelinová pochva (87. Periferní nerv)</a:t>
            </a:r>
            <a:endParaRPr lang="en-US" sz="2400" dirty="0"/>
          </a:p>
          <a:p>
            <a:r>
              <a:rPr lang="cs-CZ" sz="2400" dirty="0"/>
              <a:t>Motorická ploténka (detekce </a:t>
            </a:r>
            <a:r>
              <a:rPr lang="cs-CZ" sz="2400" dirty="0" err="1"/>
              <a:t>acetylcholinesterázy</a:t>
            </a:r>
            <a:r>
              <a:rPr lang="cs-CZ" sz="2400" dirty="0"/>
              <a:t>)</a:t>
            </a:r>
            <a:endParaRPr lang="en-US" sz="2400" dirty="0"/>
          </a:p>
          <a:p>
            <a:r>
              <a:rPr lang="cs-CZ" sz="2400" dirty="0"/>
              <a:t> </a:t>
            </a:r>
            <a:endParaRPr lang="en-US" sz="2400" dirty="0"/>
          </a:p>
          <a:p>
            <a:r>
              <a:rPr lang="cs-CZ" sz="2400" u="sng" dirty="0"/>
              <a:t>Atlas EM</a:t>
            </a:r>
            <a:r>
              <a:rPr lang="cs-CZ" sz="2400" dirty="0"/>
              <a:t>:</a:t>
            </a:r>
            <a:endParaRPr lang="en-US" sz="2400" dirty="0"/>
          </a:p>
          <a:p>
            <a:r>
              <a:rPr lang="cs-CZ" sz="2400" dirty="0" smtClean="0"/>
              <a:t>Jádro </a:t>
            </a:r>
            <a:r>
              <a:rPr lang="cs-CZ" sz="2400" dirty="0"/>
              <a:t>(3) a cytoplazma neuronu (55)</a:t>
            </a:r>
            <a:endParaRPr lang="en-US" sz="2400" dirty="0"/>
          </a:p>
          <a:p>
            <a:r>
              <a:rPr lang="cs-CZ" sz="2400" dirty="0" smtClean="0"/>
              <a:t>Axony </a:t>
            </a:r>
            <a:r>
              <a:rPr lang="cs-CZ" sz="2400" dirty="0"/>
              <a:t>s obaly (56, 58)</a:t>
            </a:r>
            <a:endParaRPr lang="en-US" sz="2400" dirty="0"/>
          </a:p>
          <a:p>
            <a:r>
              <a:rPr lang="cs-CZ" sz="2400" dirty="0"/>
              <a:t>Presynaptické zakončení (57)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395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23900" y="92529"/>
            <a:ext cx="7568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 smtClean="0"/>
              <a:t>Cortex</a:t>
            </a:r>
            <a:r>
              <a:rPr lang="cs-CZ" sz="2400" dirty="0" smtClean="0"/>
              <a:t> </a:t>
            </a:r>
            <a:r>
              <a:rPr lang="cs-CZ" sz="2400" dirty="0" err="1" smtClean="0"/>
              <a:t>cerebri</a:t>
            </a:r>
            <a:r>
              <a:rPr lang="cs-CZ" sz="2400" dirty="0" smtClean="0"/>
              <a:t> – Pyramidové buňky – multipolární neurony</a:t>
            </a:r>
            <a:endParaRPr lang="en-US" sz="24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547228"/>
            <a:ext cx="9067800" cy="620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849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723900" y="92529"/>
            <a:ext cx="7568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 smtClean="0"/>
              <a:t>Cortex</a:t>
            </a:r>
            <a:r>
              <a:rPr lang="cs-CZ" sz="2400" dirty="0" smtClean="0"/>
              <a:t> </a:t>
            </a:r>
            <a:r>
              <a:rPr lang="cs-CZ" sz="2400" dirty="0" err="1" smtClean="0"/>
              <a:t>cerebri</a:t>
            </a:r>
            <a:r>
              <a:rPr lang="cs-CZ" sz="2400" dirty="0" smtClean="0"/>
              <a:t> – Pyramidové buňky – multipolární neurony</a:t>
            </a:r>
            <a:endParaRPr lang="en-US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752" y="577054"/>
            <a:ext cx="5957887" cy="615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195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963418" y="137160"/>
            <a:ext cx="7228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Cerebellum</a:t>
            </a:r>
            <a:endParaRPr lang="en-US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" y="731520"/>
            <a:ext cx="9109232" cy="598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214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35231" y="54429"/>
            <a:ext cx="7228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Cerebellum - </a:t>
            </a:r>
            <a:r>
              <a:rPr lang="cs-CZ" dirty="0"/>
              <a:t>Purkyňova buňka </a:t>
            </a:r>
            <a:endParaRPr lang="en-US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26" y="391724"/>
            <a:ext cx="8971534" cy="644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525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963418" y="137160"/>
            <a:ext cx="7228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Cerebellum - </a:t>
            </a:r>
            <a:r>
              <a:rPr lang="cs-CZ" dirty="0" err="1"/>
              <a:t>Nisslova</a:t>
            </a:r>
            <a:r>
              <a:rPr lang="cs-CZ" dirty="0"/>
              <a:t> substance </a:t>
            </a:r>
            <a:endParaRPr lang="en-US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3880"/>
            <a:ext cx="9144000" cy="613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11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" y="72924"/>
            <a:ext cx="9015221" cy="6663155"/>
          </a:xfrm>
          <a:prstGeom prst="rect">
            <a:avLst/>
          </a:prstGeom>
        </p:spPr>
      </p:pic>
      <p:cxnSp>
        <p:nvCxnSpPr>
          <p:cNvPr id="5" name="Přímá spojnice se šipkou 4"/>
          <p:cNvCxnSpPr/>
          <p:nvPr/>
        </p:nvCxnSpPr>
        <p:spPr>
          <a:xfrm flipH="1" flipV="1">
            <a:off x="5768340" y="3063240"/>
            <a:ext cx="647700" cy="28194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 flipH="1">
            <a:off x="5387340" y="1767840"/>
            <a:ext cx="38100" cy="8382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5006340" y="1383416"/>
            <a:ext cx="17449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Axonový hrbol</a:t>
            </a:r>
            <a:endParaRPr lang="en-US" dirty="0"/>
          </a:p>
        </p:txBody>
      </p:sp>
      <p:sp>
        <p:nvSpPr>
          <p:cNvPr id="10" name="TextovéPole 9"/>
          <p:cNvSpPr txBox="1"/>
          <p:nvPr/>
        </p:nvSpPr>
        <p:spPr>
          <a:xfrm>
            <a:off x="6416040" y="3215640"/>
            <a:ext cx="19735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err="1" smtClean="0"/>
              <a:t>Nisslova</a:t>
            </a:r>
            <a:r>
              <a:rPr lang="cs-CZ" dirty="0" smtClean="0"/>
              <a:t> substance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925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04751" y="435429"/>
            <a:ext cx="2607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 smtClean="0"/>
              <a:t>Medulla</a:t>
            </a:r>
            <a:r>
              <a:rPr lang="cs-CZ" sz="2400" dirty="0" smtClean="0"/>
              <a:t> </a:t>
            </a:r>
            <a:r>
              <a:rPr lang="cs-CZ" sz="2400" dirty="0" err="1" smtClean="0"/>
              <a:t>spinalis</a:t>
            </a:r>
            <a:r>
              <a:rPr lang="cs-CZ" sz="2400" dirty="0" smtClean="0"/>
              <a:t> </a:t>
            </a:r>
            <a:endParaRPr lang="en-US" sz="24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1482090"/>
            <a:ext cx="8663940" cy="537808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1229" y="0"/>
            <a:ext cx="4282771" cy="317754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097780" y="3639810"/>
            <a:ext cx="40157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err="1"/>
              <a:t>Somatomotorické</a:t>
            </a:r>
            <a:r>
              <a:rPr lang="cs-CZ" dirty="0"/>
              <a:t> multipolární neurony </a:t>
            </a:r>
            <a:endParaRPr lang="en-US" dirty="0"/>
          </a:p>
        </p:txBody>
      </p:sp>
      <p:cxnSp>
        <p:nvCxnSpPr>
          <p:cNvPr id="7" name="Přímá spojnice se šipkou 6"/>
          <p:cNvCxnSpPr/>
          <p:nvPr/>
        </p:nvCxnSpPr>
        <p:spPr>
          <a:xfrm flipV="1">
            <a:off x="7277100" y="3017520"/>
            <a:ext cx="1066800" cy="62229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 flipH="1" flipV="1">
            <a:off x="6210300" y="2164080"/>
            <a:ext cx="792314" cy="147573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H="1">
            <a:off x="6065520" y="4009142"/>
            <a:ext cx="800100" cy="79145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601237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702</TotalTime>
  <Words>164</Words>
  <Application>Microsoft Office PowerPoint</Application>
  <PresentationFormat>Předvádění na obrazovce (4:3)</PresentationFormat>
  <Paragraphs>67</Paragraphs>
  <Slides>23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Masarykova univerzita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kotasova</dc:creator>
  <cp:lastModifiedBy>kotasova</cp:lastModifiedBy>
  <cp:revision>37</cp:revision>
  <dcterms:created xsi:type="dcterms:W3CDTF">2015-04-02T10:31:53Z</dcterms:created>
  <dcterms:modified xsi:type="dcterms:W3CDTF">2015-04-09T09:54:01Z</dcterms:modified>
</cp:coreProperties>
</file>