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78" r:id="rId22"/>
    <p:sldId id="276" r:id="rId23"/>
    <p:sldId id="281" r:id="rId24"/>
    <p:sldId id="282" r:id="rId25"/>
    <p:sldId id="280" r:id="rId26"/>
    <p:sldId id="283" r:id="rId27"/>
    <p:sldId id="284" r:id="rId28"/>
    <p:sldId id="285" r:id="rId29"/>
    <p:sldId id="286" r:id="rId30"/>
    <p:sldId id="287" r:id="rId31"/>
    <p:sldId id="294" r:id="rId32"/>
    <p:sldId id="288" r:id="rId33"/>
    <p:sldId id="289" r:id="rId34"/>
    <p:sldId id="290" r:id="rId35"/>
    <p:sldId id="292" r:id="rId36"/>
    <p:sldId id="291" r:id="rId37"/>
    <p:sldId id="293" r:id="rId38"/>
    <p:sldId id="295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071EF4-5DF5-4AE0-816D-0E0305A625AF}" type="datetimeFigureOut">
              <a:rPr lang="cs-CZ" smtClean="0"/>
              <a:t>21.2.2016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2D1847-5C05-4AA9-8A3E-DAE6F6FCC26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64008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IVANA HRADILOV</a:t>
            </a:r>
            <a:r>
              <a:rPr lang="cs-CZ" b="1" dirty="0" smtClean="0">
                <a:solidFill>
                  <a:schemeClr val="tx1"/>
                </a:solidFill>
              </a:rPr>
              <a:t>Á SVÍŽENSKÁ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sz="5400" dirty="0" smtClean="0"/>
              <a:t>STRUCTURAL ARRANGEMENT OF THE NERVOUS SYSTEM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8030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" y="1412776"/>
            <a:ext cx="89895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39207" y="332655"/>
            <a:ext cx="4507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Zones</a:t>
            </a:r>
            <a:r>
              <a:rPr lang="cs-CZ" sz="4000" b="1" dirty="0" smtClean="0">
                <a:solidFill>
                  <a:srgbClr val="FF0000"/>
                </a:solidFill>
              </a:rPr>
              <a:t> of a neuron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0379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836712"/>
            <a:ext cx="84657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3600" dirty="0"/>
          </a:p>
          <a:p>
            <a:endParaRPr lang="cs-CZ" sz="3600" dirty="0"/>
          </a:p>
          <a:p>
            <a:r>
              <a:rPr lang="cs-CZ" sz="3600" dirty="0" smtClean="0"/>
              <a:t>- </a:t>
            </a:r>
            <a:r>
              <a:rPr lang="en-US" sz="3600" dirty="0" smtClean="0"/>
              <a:t>a </a:t>
            </a:r>
            <a:r>
              <a:rPr lang="cs-CZ" sz="3600" dirty="0" err="1" smtClean="0"/>
              <a:t>distribution</a:t>
            </a:r>
            <a:r>
              <a:rPr lang="cs-CZ" sz="3600" dirty="0" smtClean="0"/>
              <a:t> of many </a:t>
            </a:r>
            <a:r>
              <a:rPr lang="cs-CZ" sz="3600" dirty="0" err="1" smtClean="0"/>
              <a:t>substances</a:t>
            </a:r>
            <a:r>
              <a:rPr lang="cs-CZ" sz="3600" dirty="0" smtClean="0"/>
              <a:t> and </a:t>
            </a:r>
          </a:p>
          <a:p>
            <a:r>
              <a:rPr lang="cs-CZ" sz="3600" dirty="0" err="1" smtClean="0"/>
              <a:t>organelles</a:t>
            </a:r>
            <a:r>
              <a:rPr lang="cs-CZ" sz="3600" dirty="0" smtClean="0"/>
              <a:t> </a:t>
            </a:r>
            <a:r>
              <a:rPr lang="en-US" sz="3600" dirty="0" smtClean="0"/>
              <a:t>through </a:t>
            </a:r>
            <a:r>
              <a:rPr lang="en-US" sz="3600" dirty="0"/>
              <a:t>the cytoplasm </a:t>
            </a:r>
            <a:r>
              <a:rPr lang="cs-CZ" sz="3600" dirty="0" smtClean="0"/>
              <a:t> </a:t>
            </a:r>
          </a:p>
          <a:p>
            <a:r>
              <a:rPr lang="en-US" sz="3600" dirty="0" smtClean="0"/>
              <a:t>to </a:t>
            </a:r>
            <a:r>
              <a:rPr lang="en-US" sz="3600" dirty="0"/>
              <a:t>and from </a:t>
            </a:r>
            <a:r>
              <a:rPr lang="cs-CZ" sz="3600" dirty="0" err="1" smtClean="0"/>
              <a:t>the</a:t>
            </a:r>
            <a:r>
              <a:rPr lang="en-US" sz="3600" dirty="0" smtClean="0"/>
              <a:t> neuron</a:t>
            </a:r>
            <a:r>
              <a:rPr lang="cs-CZ" sz="3600" dirty="0" smtClean="0"/>
              <a:t>al</a:t>
            </a:r>
            <a:r>
              <a:rPr lang="en-US" sz="3600" dirty="0" smtClean="0"/>
              <a:t> body </a:t>
            </a:r>
            <a:endParaRPr lang="cs-CZ" sz="3600" dirty="0" smtClean="0"/>
          </a:p>
          <a:p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err="1" smtClean="0"/>
              <a:t>axoplasm</a:t>
            </a:r>
            <a:r>
              <a:rPr lang="cs-CZ" sz="3600" dirty="0" smtClean="0"/>
              <a:t> = </a:t>
            </a:r>
            <a:r>
              <a:rPr lang="cs-CZ" sz="3600" dirty="0" err="1" smtClean="0"/>
              <a:t>cytoplasm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axon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836712"/>
            <a:ext cx="52517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Axoplasmic</a:t>
            </a:r>
            <a:r>
              <a:rPr lang="cs-CZ" sz="4000" b="1" dirty="0" smtClean="0">
                <a:solidFill>
                  <a:srgbClr val="FF0000"/>
                </a:solidFill>
              </a:rPr>
              <a:t> transport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052736"/>
            <a:ext cx="88924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1"/>
                </a:solidFill>
              </a:rPr>
              <a:t>Speed</a:t>
            </a:r>
            <a:endParaRPr lang="cs-CZ" sz="2800" dirty="0" smtClean="0">
              <a:solidFill>
                <a:schemeClr val="accent1"/>
              </a:solidFill>
            </a:endParaRPr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CC00FF"/>
                </a:solidFill>
              </a:rPr>
              <a:t>fast </a:t>
            </a:r>
            <a:r>
              <a:rPr lang="cs-CZ" sz="2800" dirty="0" err="1" smtClean="0">
                <a:solidFill>
                  <a:srgbClr val="CC00FF"/>
                </a:solidFill>
              </a:rPr>
              <a:t>rate</a:t>
            </a:r>
            <a:r>
              <a:rPr lang="cs-CZ" sz="2800" dirty="0" smtClean="0"/>
              <a:t>   &gt;100 mm/</a:t>
            </a:r>
            <a:r>
              <a:rPr lang="cs-CZ" sz="2800" dirty="0" err="1" smtClean="0"/>
              <a:t>day</a:t>
            </a:r>
            <a:r>
              <a:rPr lang="cs-CZ" sz="2800" dirty="0" smtClean="0"/>
              <a:t> </a:t>
            </a:r>
            <a:r>
              <a:rPr lang="cs-CZ" sz="2800" dirty="0"/>
              <a:t>(</a:t>
            </a:r>
            <a:r>
              <a:rPr lang="cs-CZ" sz="2800" dirty="0" err="1"/>
              <a:t>i.e</a:t>
            </a:r>
            <a:r>
              <a:rPr lang="cs-CZ" sz="2800" dirty="0"/>
              <a:t>., </a:t>
            </a:r>
            <a:r>
              <a:rPr lang="cs-CZ" sz="2800" dirty="0" err="1" smtClean="0"/>
              <a:t>hundreds</a:t>
            </a:r>
            <a:r>
              <a:rPr lang="cs-CZ" sz="2800" dirty="0" smtClean="0"/>
              <a:t> of mm/</a:t>
            </a:r>
            <a:r>
              <a:rPr lang="cs-CZ" sz="2800" dirty="0" err="1" smtClean="0"/>
              <a:t>day</a:t>
            </a:r>
            <a:r>
              <a:rPr lang="cs-CZ" sz="2800" dirty="0" smtClean="0"/>
              <a:t>)</a:t>
            </a:r>
            <a:endParaRPr lang="cs-CZ" sz="2800" u="sng" dirty="0"/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 err="1" smtClean="0">
                <a:solidFill>
                  <a:srgbClr val="CC00FF"/>
                </a:solidFill>
              </a:rPr>
              <a:t>slow</a:t>
            </a:r>
            <a:r>
              <a:rPr lang="cs-CZ" sz="2800" dirty="0" smtClean="0">
                <a:solidFill>
                  <a:srgbClr val="CC00FF"/>
                </a:solidFill>
              </a:rPr>
              <a:t> </a:t>
            </a:r>
            <a:r>
              <a:rPr lang="cs-CZ" sz="2800" dirty="0" err="1" smtClean="0">
                <a:solidFill>
                  <a:srgbClr val="CC00FF"/>
                </a:solidFill>
              </a:rPr>
              <a:t>rate</a:t>
            </a:r>
            <a:r>
              <a:rPr lang="cs-CZ" sz="2800" dirty="0" smtClean="0">
                <a:solidFill>
                  <a:srgbClr val="CC00FF"/>
                </a:solidFill>
              </a:rPr>
              <a:t>   </a:t>
            </a:r>
            <a:r>
              <a:rPr lang="cs-CZ" sz="2800" dirty="0" smtClean="0"/>
              <a:t>&lt; 10 mm/</a:t>
            </a:r>
            <a:r>
              <a:rPr lang="cs-CZ" sz="2800" dirty="0" err="1" smtClean="0"/>
              <a:t>day</a:t>
            </a:r>
            <a:endParaRPr lang="cs-CZ" sz="2800" dirty="0"/>
          </a:p>
          <a:p>
            <a:pPr lvl="1"/>
            <a:endParaRPr lang="cs-CZ" sz="2800" u="sng" dirty="0"/>
          </a:p>
          <a:p>
            <a:pPr lvl="1"/>
            <a:endParaRPr lang="cs-CZ" sz="2800" u="sng" dirty="0"/>
          </a:p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1"/>
                </a:solidFill>
              </a:rPr>
              <a:t>D</a:t>
            </a:r>
            <a:r>
              <a:rPr lang="en-US" sz="2800" dirty="0" err="1" smtClean="0">
                <a:solidFill>
                  <a:schemeClr val="accent1"/>
                </a:solidFill>
              </a:rPr>
              <a:t>irection</a:t>
            </a:r>
            <a:endParaRPr lang="cs-CZ" sz="2800" dirty="0" smtClean="0">
              <a:solidFill>
                <a:schemeClr val="accent1"/>
              </a:solidFill>
            </a:endParaRPr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C00FF"/>
                </a:solidFill>
              </a:rPr>
              <a:t>anterograde</a:t>
            </a:r>
            <a:r>
              <a:rPr lang="cs-CZ" sz="2800" dirty="0" smtClean="0"/>
              <a:t>  </a:t>
            </a:r>
            <a:r>
              <a:rPr lang="en-US" sz="2800" dirty="0" smtClean="0"/>
              <a:t>movement from</a:t>
            </a:r>
            <a:r>
              <a:rPr lang="cs-CZ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cell body to </a:t>
            </a:r>
            <a:r>
              <a:rPr lang="en-US" sz="2800" dirty="0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terminals</a:t>
            </a:r>
            <a:endParaRPr lang="en-US" sz="2800" dirty="0"/>
          </a:p>
          <a:p>
            <a:pPr marL="1520825" lvl="1" indent="-715963"/>
            <a:r>
              <a:rPr lang="cs-CZ" sz="2800" dirty="0" smtClean="0"/>
              <a:t>   fast</a:t>
            </a:r>
            <a:r>
              <a:rPr lang="cs-CZ" sz="2800" dirty="0"/>
              <a:t>+ </a:t>
            </a:r>
            <a:r>
              <a:rPr lang="cs-CZ" sz="2800" dirty="0" err="1" smtClean="0"/>
              <a:t>slow</a:t>
            </a:r>
            <a:endParaRPr lang="cs-CZ" sz="2800" dirty="0"/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C00FF"/>
                </a:solidFill>
              </a:rPr>
              <a:t>retrograde</a:t>
            </a:r>
            <a:r>
              <a:rPr lang="cs-CZ" sz="2800" dirty="0" smtClean="0"/>
              <a:t> </a:t>
            </a:r>
            <a:r>
              <a:rPr lang="en-US" sz="2800" dirty="0" smtClean="0"/>
              <a:t>movement </a:t>
            </a:r>
            <a:r>
              <a:rPr lang="en-US" sz="2800" dirty="0"/>
              <a:t>toward the cell body</a:t>
            </a:r>
          </a:p>
          <a:p>
            <a:pPr lvl="1"/>
            <a:r>
              <a:rPr lang="cs-CZ" sz="2800" dirty="0" smtClean="0"/>
              <a:t>       fast</a:t>
            </a:r>
            <a:endParaRPr lang="cs-CZ" sz="2800" dirty="0"/>
          </a:p>
          <a:p>
            <a:pPr lvl="1"/>
            <a:endParaRPr lang="cs-CZ" sz="2800" u="sng" dirty="0"/>
          </a:p>
          <a:p>
            <a:pPr lvl="1"/>
            <a:endParaRPr lang="cs-CZ" sz="24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96741" y="51169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Axoplasmic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</a:rPr>
              <a:t>transport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5655" y="1268760"/>
            <a:ext cx="8892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8001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accent1"/>
              </a:solidFill>
            </a:endParaRPr>
          </a:p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1"/>
                </a:solidFill>
              </a:rPr>
              <a:t>Rapid </a:t>
            </a:r>
            <a:r>
              <a:rPr lang="cs-CZ" sz="2800" dirty="0"/>
              <a:t>(</a:t>
            </a:r>
            <a:r>
              <a:rPr lang="cs-CZ" sz="2800" dirty="0" err="1"/>
              <a:t>at</a:t>
            </a:r>
            <a:r>
              <a:rPr lang="cs-CZ" sz="2800" dirty="0"/>
              <a:t> a speed of 300-400 </a:t>
            </a:r>
            <a:r>
              <a:rPr lang="cs-CZ" sz="2800" dirty="0" smtClean="0"/>
              <a:t>mm/</a:t>
            </a:r>
            <a:r>
              <a:rPr lang="cs-CZ" sz="2800" dirty="0" err="1" smtClean="0"/>
              <a:t>day</a:t>
            </a:r>
            <a:r>
              <a:rPr lang="cs-CZ" sz="2800" dirty="0" smtClean="0"/>
              <a:t>) </a:t>
            </a:r>
            <a:endParaRPr lang="cs-CZ" sz="2800" u="sng" dirty="0"/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 err="1" smtClean="0"/>
              <a:t>Synaptic</a:t>
            </a:r>
            <a:r>
              <a:rPr lang="cs-CZ" sz="2800" dirty="0" smtClean="0"/>
              <a:t> </a:t>
            </a:r>
            <a:r>
              <a:rPr lang="cs-CZ" sz="2800" dirty="0" err="1" smtClean="0"/>
              <a:t>vesicles</a:t>
            </a:r>
            <a:r>
              <a:rPr lang="cs-CZ" sz="2800" dirty="0" smtClean="0"/>
              <a:t>, </a:t>
            </a:r>
            <a:r>
              <a:rPr lang="cs-CZ" sz="2800" dirty="0" err="1" smtClean="0"/>
              <a:t>transmitters</a:t>
            </a:r>
            <a:r>
              <a:rPr lang="cs-CZ" sz="2800" dirty="0" smtClean="0"/>
              <a:t>, </a:t>
            </a:r>
            <a:r>
              <a:rPr lang="cs-CZ" sz="2800" dirty="0" err="1" smtClean="0"/>
              <a:t>mitochondria</a:t>
            </a:r>
            <a:r>
              <a:rPr lang="cs-CZ" sz="2800" dirty="0" smtClean="0"/>
              <a:t>, </a:t>
            </a:r>
            <a:r>
              <a:rPr lang="cs-CZ" sz="2800" dirty="0" err="1" smtClean="0"/>
              <a:t>lipids</a:t>
            </a:r>
            <a:r>
              <a:rPr lang="cs-CZ" sz="2800" dirty="0" smtClean="0"/>
              <a:t> and </a:t>
            </a:r>
            <a:r>
              <a:rPr lang="cs-CZ" sz="2800" dirty="0" err="1" smtClean="0"/>
              <a:t>proteins</a:t>
            </a:r>
            <a:r>
              <a:rPr lang="cs-CZ" sz="2800" dirty="0" smtClean="0"/>
              <a:t> of </a:t>
            </a:r>
            <a:r>
              <a:rPr lang="cs-CZ" sz="2800" dirty="0" err="1" smtClean="0"/>
              <a:t>the</a:t>
            </a:r>
            <a:r>
              <a:rPr lang="cs-CZ" sz="2800" dirty="0" smtClean="0"/>
              <a:t> plasma </a:t>
            </a:r>
            <a:r>
              <a:rPr lang="cs-CZ" sz="2800" dirty="0" err="1" smtClean="0"/>
              <a:t>membrane</a:t>
            </a:r>
            <a:endParaRPr lang="cs-CZ" sz="2800" dirty="0" smtClean="0"/>
          </a:p>
          <a:p>
            <a:pPr marL="357187" lvl="2"/>
            <a:endParaRPr lang="cs-CZ" sz="2800" dirty="0" smtClean="0"/>
          </a:p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 err="1" smtClean="0">
                <a:solidFill>
                  <a:schemeClr val="accent1"/>
                </a:solidFill>
              </a:rPr>
              <a:t>Slow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at</a:t>
            </a:r>
            <a:r>
              <a:rPr lang="cs-CZ" sz="2800" dirty="0" smtClean="0"/>
              <a:t> 5-10 mm/</a:t>
            </a:r>
            <a:r>
              <a:rPr lang="cs-CZ" sz="2800" dirty="0" err="1" smtClean="0"/>
              <a:t>day</a:t>
            </a:r>
            <a:r>
              <a:rPr lang="cs-CZ" sz="2800" dirty="0" smtClean="0"/>
              <a:t>)</a:t>
            </a:r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 err="1"/>
              <a:t>skeletal</a:t>
            </a:r>
            <a:r>
              <a:rPr lang="cs-CZ" sz="2800" dirty="0"/>
              <a:t> </a:t>
            </a:r>
            <a:r>
              <a:rPr lang="cs-CZ" sz="2800" dirty="0" err="1" smtClean="0"/>
              <a:t>elements</a:t>
            </a:r>
            <a:r>
              <a:rPr lang="cs-CZ" sz="2800" dirty="0" smtClean="0"/>
              <a:t>, </a:t>
            </a:r>
            <a:r>
              <a:rPr lang="cs-CZ" sz="2800" dirty="0" err="1"/>
              <a:t>proteins</a:t>
            </a:r>
            <a:r>
              <a:rPr lang="cs-CZ" sz="2800" dirty="0"/>
              <a:t> and </a:t>
            </a:r>
            <a:r>
              <a:rPr lang="cs-CZ" sz="2800" dirty="0" err="1"/>
              <a:t>other</a:t>
            </a:r>
            <a:r>
              <a:rPr lang="cs-CZ" sz="2800" dirty="0"/>
              <a:t> </a:t>
            </a:r>
            <a:r>
              <a:rPr lang="cs-CZ" sz="2800" dirty="0" err="1"/>
              <a:t>substances</a:t>
            </a:r>
            <a:r>
              <a:rPr lang="cs-CZ" sz="2800" dirty="0"/>
              <a:t> to </a:t>
            </a:r>
            <a:r>
              <a:rPr lang="cs-CZ" sz="2800" dirty="0" err="1"/>
              <a:t>renew</a:t>
            </a:r>
            <a:r>
              <a:rPr lang="cs-CZ" sz="2800" dirty="0"/>
              <a:t> and </a:t>
            </a:r>
            <a:r>
              <a:rPr lang="cs-CZ" sz="2800" dirty="0" err="1"/>
              <a:t>maintain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 smtClean="0"/>
              <a:t>axoplasm</a:t>
            </a:r>
            <a:r>
              <a:rPr lang="cs-CZ" sz="2800" dirty="0" smtClean="0"/>
              <a:t>, </a:t>
            </a:r>
            <a:r>
              <a:rPr lang="cs-CZ" sz="2800" dirty="0" err="1"/>
              <a:t>soluble</a:t>
            </a:r>
            <a:r>
              <a:rPr lang="cs-CZ" sz="2800" dirty="0"/>
              <a:t> </a:t>
            </a:r>
            <a:r>
              <a:rPr lang="cs-CZ" sz="2800" dirty="0" err="1"/>
              <a:t>enzymes</a:t>
            </a:r>
            <a:endParaRPr lang="cs-CZ" sz="2800" dirty="0"/>
          </a:p>
          <a:p>
            <a:pPr lvl="1"/>
            <a:endParaRPr lang="cs-CZ" sz="2800" dirty="0"/>
          </a:p>
          <a:p>
            <a:pPr lvl="1"/>
            <a:endParaRPr lang="cs-CZ" sz="2400" u="sng" dirty="0"/>
          </a:p>
          <a:p>
            <a:pPr lvl="1"/>
            <a:endParaRPr lang="cs-CZ" sz="24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314567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Anterograde</a:t>
            </a:r>
            <a:r>
              <a:rPr lang="cs-CZ" sz="4000" b="1" dirty="0" smtClean="0">
                <a:solidFill>
                  <a:srgbClr val="FF0000"/>
                </a:solidFill>
              </a:rPr>
              <a:t> transport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80728"/>
            <a:ext cx="88924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accent1"/>
                </a:solidFill>
              </a:rPr>
              <a:t>Rapid </a:t>
            </a:r>
            <a:r>
              <a:rPr lang="cs-CZ" sz="2800" dirty="0"/>
              <a:t>(</a:t>
            </a:r>
            <a:r>
              <a:rPr lang="cs-CZ" sz="2800" dirty="0" err="1"/>
              <a:t>at</a:t>
            </a:r>
            <a:r>
              <a:rPr lang="cs-CZ" sz="2800" dirty="0"/>
              <a:t> a speed of </a:t>
            </a:r>
            <a:r>
              <a:rPr lang="cs-CZ" sz="2800" dirty="0" smtClean="0"/>
              <a:t>150-200 mm/</a:t>
            </a:r>
            <a:r>
              <a:rPr lang="cs-CZ" sz="2800" dirty="0" err="1" smtClean="0"/>
              <a:t>day</a:t>
            </a:r>
            <a:r>
              <a:rPr lang="cs-CZ" sz="2800" dirty="0" smtClean="0"/>
              <a:t>) </a:t>
            </a:r>
          </a:p>
          <a:p>
            <a:pPr marL="804863" indent="-447675">
              <a:buFont typeface="Wingdings" panose="05000000000000000000" pitchFamily="2" charset="2"/>
              <a:buChar char="Ø"/>
            </a:pPr>
            <a:r>
              <a:rPr lang="cs-CZ" sz="2800" dirty="0" smtClean="0"/>
              <a:t>transport </a:t>
            </a:r>
            <a:r>
              <a:rPr lang="cs-CZ" sz="2800" dirty="0" smtClean="0"/>
              <a:t>of </a:t>
            </a:r>
            <a:r>
              <a:rPr lang="cs-CZ" sz="2800" dirty="0" err="1" smtClean="0"/>
              <a:t>exhausted</a:t>
            </a:r>
            <a:r>
              <a:rPr lang="cs-CZ" sz="2800" dirty="0" smtClean="0"/>
              <a:t> </a:t>
            </a:r>
            <a:r>
              <a:rPr lang="cs-CZ" sz="2800" dirty="0" err="1" smtClean="0"/>
              <a:t>organelles</a:t>
            </a:r>
            <a:r>
              <a:rPr lang="cs-CZ" sz="2800" dirty="0" smtClean="0"/>
              <a:t> and </a:t>
            </a:r>
            <a:r>
              <a:rPr lang="cs-CZ" sz="2800" dirty="0" err="1" smtClean="0"/>
              <a:t>old</a:t>
            </a:r>
            <a:r>
              <a:rPr lang="cs-CZ" sz="2800" dirty="0" smtClean="0"/>
              <a:t> </a:t>
            </a:r>
            <a:r>
              <a:rPr lang="cs-CZ" sz="2800" dirty="0" err="1"/>
              <a:t>membrane</a:t>
            </a:r>
            <a:r>
              <a:rPr lang="cs-CZ" sz="2800" dirty="0"/>
              <a:t> </a:t>
            </a:r>
            <a:r>
              <a:rPr lang="cs-CZ" sz="2800" dirty="0" err="1"/>
              <a:t>constituents</a:t>
            </a:r>
            <a:r>
              <a:rPr lang="cs-CZ" sz="2800" dirty="0"/>
              <a:t>(</a:t>
            </a:r>
            <a:r>
              <a:rPr lang="cs-CZ" sz="2800" dirty="0" err="1"/>
              <a:t>e.g</a:t>
            </a:r>
            <a:r>
              <a:rPr lang="cs-CZ" sz="2800" dirty="0" smtClean="0"/>
              <a:t>. </a:t>
            </a:r>
            <a:r>
              <a:rPr lang="cs-CZ" sz="2800" dirty="0" err="1"/>
              <a:t>receptors</a:t>
            </a:r>
            <a:r>
              <a:rPr lang="cs-CZ" sz="2800" dirty="0"/>
              <a:t>, …) </a:t>
            </a:r>
            <a:endParaRPr lang="cs-CZ" sz="2800" dirty="0" smtClean="0"/>
          </a:p>
          <a:p>
            <a:pPr marL="804863" indent="-447675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804863" indent="-447675">
              <a:buFont typeface="Wingdings" panose="05000000000000000000" pitchFamily="2" charset="2"/>
              <a:buChar char="Ø"/>
            </a:pPr>
            <a:r>
              <a:rPr lang="cs-CZ" sz="2800" dirty="0"/>
              <a:t>transport </a:t>
            </a:r>
            <a:r>
              <a:rPr lang="cs-CZ" sz="2800" dirty="0" smtClean="0"/>
              <a:t>of </a:t>
            </a:r>
            <a:r>
              <a:rPr lang="cs-CZ" sz="2800" dirty="0" err="1" smtClean="0"/>
              <a:t>trophic</a:t>
            </a:r>
            <a:r>
              <a:rPr lang="cs-CZ" sz="2800" dirty="0" smtClean="0"/>
              <a:t> and </a:t>
            </a:r>
            <a:r>
              <a:rPr lang="cs-CZ" sz="2800" dirty="0" err="1" smtClean="0"/>
              <a:t>other</a:t>
            </a:r>
            <a:r>
              <a:rPr lang="cs-CZ" sz="2800" dirty="0" smtClean="0"/>
              <a:t> </a:t>
            </a:r>
            <a:r>
              <a:rPr lang="cs-CZ" sz="2800" dirty="0" err="1" smtClean="0"/>
              <a:t>signalling</a:t>
            </a:r>
            <a:r>
              <a:rPr lang="cs-CZ" sz="2800" dirty="0" smtClean="0"/>
              <a:t> </a:t>
            </a:r>
            <a:r>
              <a:rPr lang="cs-CZ" sz="2800" dirty="0" err="1" smtClean="0"/>
              <a:t>molecules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periphery</a:t>
            </a:r>
            <a:r>
              <a:rPr lang="cs-CZ" sz="2800" dirty="0" smtClean="0"/>
              <a:t> to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neuronal</a:t>
            </a:r>
            <a:r>
              <a:rPr lang="cs-CZ" sz="2800" dirty="0" smtClean="0"/>
              <a:t> body</a:t>
            </a:r>
          </a:p>
          <a:p>
            <a:pPr marL="804863" indent="-447675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804863" indent="-447675">
              <a:buFont typeface="Wingdings" panose="05000000000000000000" pitchFamily="2" charset="2"/>
              <a:buChar char="Ø"/>
            </a:pPr>
            <a:r>
              <a:rPr lang="cs-CZ" sz="2800" dirty="0" err="1"/>
              <a:t>some</a:t>
            </a:r>
            <a:r>
              <a:rPr lang="cs-CZ" sz="2800" dirty="0"/>
              <a:t> </a:t>
            </a:r>
            <a:r>
              <a:rPr lang="cs-CZ" sz="2800" dirty="0" err="1" smtClean="0"/>
              <a:t>neurotropic</a:t>
            </a:r>
            <a:r>
              <a:rPr lang="cs-CZ" sz="2800" dirty="0" smtClean="0"/>
              <a:t> </a:t>
            </a:r>
            <a:r>
              <a:rPr lang="cs-CZ" sz="2800" dirty="0" err="1" smtClean="0"/>
              <a:t>viruses</a:t>
            </a:r>
            <a:r>
              <a:rPr lang="cs-CZ" sz="2800" dirty="0" smtClean="0"/>
              <a:t> </a:t>
            </a:r>
            <a:r>
              <a:rPr lang="cs-CZ" sz="2800" dirty="0"/>
              <a:t>such as poliomyelitis, herpes, and rabies and </a:t>
            </a:r>
            <a:r>
              <a:rPr lang="cs-CZ" sz="2800" dirty="0" err="1"/>
              <a:t>neurotoxins</a:t>
            </a:r>
            <a:r>
              <a:rPr lang="cs-CZ" sz="2800" dirty="0"/>
              <a:t> enter </a:t>
            </a:r>
            <a:r>
              <a:rPr lang="cs-CZ" sz="2800" dirty="0" err="1"/>
              <a:t>peripheral</a:t>
            </a:r>
            <a:r>
              <a:rPr lang="cs-CZ" sz="2800" dirty="0"/>
              <a:t> nerve </a:t>
            </a:r>
            <a:r>
              <a:rPr lang="cs-CZ" sz="2800" dirty="0" err="1"/>
              <a:t>endings</a:t>
            </a:r>
            <a:r>
              <a:rPr lang="cs-CZ" sz="2800" dirty="0"/>
              <a:t> and </a:t>
            </a:r>
            <a:r>
              <a:rPr lang="cs-CZ" sz="2800" dirty="0" err="1"/>
              <a:t>ascend</a:t>
            </a:r>
            <a:r>
              <a:rPr lang="cs-CZ" sz="2800" dirty="0"/>
              <a:t> to </a:t>
            </a:r>
            <a:r>
              <a:rPr lang="cs-CZ" sz="2800" dirty="0" err="1"/>
              <a:t>infect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cell body via </a:t>
            </a:r>
            <a:r>
              <a:rPr lang="cs-CZ" sz="2800" dirty="0" err="1"/>
              <a:t>retrograde</a:t>
            </a:r>
            <a:r>
              <a:rPr lang="cs-CZ" sz="2800" dirty="0"/>
              <a:t> transport</a:t>
            </a:r>
          </a:p>
          <a:p>
            <a:endParaRPr lang="cs-CZ" dirty="0"/>
          </a:p>
          <a:p>
            <a:pPr marL="357187" lvl="2"/>
            <a:endParaRPr lang="cs-CZ" sz="2400" dirty="0" smtClean="0"/>
          </a:p>
          <a:p>
            <a:pPr lvl="1"/>
            <a:endParaRPr lang="cs-CZ" sz="2400" dirty="0"/>
          </a:p>
          <a:p>
            <a:pPr lvl="1"/>
            <a:endParaRPr lang="cs-CZ" sz="2400" u="sng" dirty="0"/>
          </a:p>
          <a:p>
            <a:pPr lvl="1"/>
            <a:endParaRPr lang="cs-CZ" sz="24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60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Retrograde</a:t>
            </a:r>
            <a:r>
              <a:rPr lang="cs-CZ" sz="4000" b="1" dirty="0" smtClean="0">
                <a:solidFill>
                  <a:srgbClr val="FF0000"/>
                </a:solidFill>
              </a:rPr>
              <a:t> transport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09" y="948842"/>
            <a:ext cx="6264696" cy="57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05176" y="116632"/>
            <a:ext cx="5253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Fast </a:t>
            </a:r>
            <a:r>
              <a:rPr lang="cs-CZ" sz="4000" b="1" dirty="0" err="1" smtClean="0">
                <a:solidFill>
                  <a:srgbClr val="FF0000"/>
                </a:solidFill>
              </a:rPr>
              <a:t>axonal</a:t>
            </a:r>
            <a:r>
              <a:rPr lang="cs-CZ" sz="4000" b="1" dirty="0" smtClean="0">
                <a:solidFill>
                  <a:srgbClr val="FF0000"/>
                </a:solidFill>
              </a:rPr>
              <a:t> transport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8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8652" y="116632"/>
            <a:ext cx="5386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FF0000"/>
                </a:solidFill>
              </a:rPr>
              <a:t>Slow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axonal</a:t>
            </a:r>
            <a:r>
              <a:rPr lang="cs-CZ" sz="4000" b="1" dirty="0" smtClean="0">
                <a:solidFill>
                  <a:srgbClr val="FF0000"/>
                </a:solidFill>
              </a:rPr>
              <a:t> transport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38" y="824924"/>
            <a:ext cx="6520237" cy="575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6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1987"/>
            <a:ext cx="248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FF0000"/>
                </a:solidFill>
              </a:rPr>
              <a:t>Glial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cells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1662" y="749873"/>
            <a:ext cx="7837402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/>
            <a:r>
              <a:rPr lang="cs-CZ" sz="2400" dirty="0" smtClean="0"/>
              <a:t>PNS (</a:t>
            </a:r>
            <a:r>
              <a:rPr lang="cs-CZ" sz="2400" dirty="0" err="1" smtClean="0"/>
              <a:t>neural</a:t>
            </a:r>
            <a:r>
              <a:rPr lang="cs-CZ" sz="2400" dirty="0" smtClean="0"/>
              <a:t> </a:t>
            </a:r>
            <a:r>
              <a:rPr lang="cs-CZ" sz="2400" dirty="0" err="1" smtClean="0"/>
              <a:t>crest</a:t>
            </a:r>
            <a:r>
              <a:rPr lang="cs-CZ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Schwann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satellite</a:t>
            </a:r>
            <a:r>
              <a:rPr lang="cs-CZ" sz="2400" dirty="0"/>
              <a:t> </a:t>
            </a:r>
            <a:r>
              <a:rPr lang="cs-CZ" sz="2400" dirty="0" err="1"/>
              <a:t>glial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enteric</a:t>
            </a:r>
            <a:r>
              <a:rPr lang="cs-CZ" sz="2400" dirty="0"/>
              <a:t> </a:t>
            </a:r>
            <a:r>
              <a:rPr lang="cs-CZ" sz="2400" dirty="0" err="1"/>
              <a:t>glial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CNS</a:t>
            </a:r>
            <a:endParaRPr lang="cs-CZ" sz="2400" dirty="0"/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C00FF"/>
                </a:solidFill>
              </a:rPr>
              <a:t>Microglia</a:t>
            </a:r>
            <a:r>
              <a:rPr lang="cs-CZ" sz="2400" dirty="0" smtClean="0">
                <a:solidFill>
                  <a:srgbClr val="CC00FF"/>
                </a:solidFill>
              </a:rPr>
              <a:t> </a:t>
            </a:r>
            <a:r>
              <a:rPr lang="cs-CZ" sz="2400" dirty="0" smtClean="0"/>
              <a:t>(mesoderm)</a:t>
            </a:r>
            <a:endParaRPr lang="cs-CZ" sz="2400" dirty="0"/>
          </a:p>
          <a:p>
            <a:r>
              <a:rPr lang="cs-CZ" sz="2400" dirty="0"/>
              <a:t>        </a:t>
            </a:r>
            <a:r>
              <a:rPr lang="en-US" sz="2400" dirty="0"/>
              <a:t>specialized macrophages capable of phagocytosis</a:t>
            </a:r>
            <a:r>
              <a:rPr lang="cs-CZ" sz="2400" dirty="0"/>
              <a:t> </a:t>
            </a:r>
          </a:p>
          <a:p>
            <a:r>
              <a:rPr lang="en-US" sz="2400" dirty="0"/>
              <a:t>that protect neurons of the central nervous system</a:t>
            </a:r>
          </a:p>
          <a:p>
            <a:endParaRPr lang="cs-CZ" sz="2400" dirty="0"/>
          </a:p>
          <a:p>
            <a:pPr marL="357188" lvl="1" indent="-357188">
              <a:buFont typeface="Wingdings" panose="05000000000000000000" pitchFamily="2" charset="2"/>
              <a:buChar char="Ø"/>
            </a:pPr>
            <a:r>
              <a:rPr lang="cs-CZ" sz="2400" dirty="0" err="1" smtClean="0">
                <a:solidFill>
                  <a:srgbClr val="CC00FF"/>
                </a:solidFill>
              </a:rPr>
              <a:t>Macroglia</a:t>
            </a:r>
            <a:r>
              <a:rPr lang="cs-CZ" sz="2400" dirty="0" smtClean="0">
                <a:solidFill>
                  <a:srgbClr val="CC00FF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ectoderm</a:t>
            </a:r>
            <a:r>
              <a:rPr lang="cs-CZ" sz="2400" dirty="0" smtClean="0"/>
              <a:t>)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Astrocytes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Oligodendrocytes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Ependymal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Radial</a:t>
            </a:r>
            <a:r>
              <a:rPr lang="cs-CZ" sz="2400" dirty="0"/>
              <a:t> </a:t>
            </a:r>
            <a:r>
              <a:rPr lang="cs-CZ" sz="2400" dirty="0" err="1"/>
              <a:t>glia</a:t>
            </a:r>
            <a:endParaRPr lang="cs-CZ" sz="2400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832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6745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Glia</a:t>
            </a:r>
            <a:r>
              <a:rPr lang="cs-CZ" sz="4000" b="1" dirty="0" smtClean="0">
                <a:solidFill>
                  <a:srgbClr val="FF0000"/>
                </a:solidFill>
              </a:rPr>
              <a:t> of PNS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700808"/>
            <a:ext cx="8693405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7675" lvl="1" indent="-447675">
              <a:buFont typeface="Wingdings" panose="05000000000000000000" pitchFamily="2" charset="2"/>
              <a:buChar char="Ø"/>
            </a:pPr>
            <a:r>
              <a:rPr lang="cs-CZ" sz="2800" dirty="0" err="1" smtClean="0">
                <a:solidFill>
                  <a:srgbClr val="CC00FF"/>
                </a:solidFill>
              </a:rPr>
              <a:t>Schwann</a:t>
            </a:r>
            <a:r>
              <a:rPr lang="cs-CZ" sz="2800" dirty="0" smtClean="0">
                <a:solidFill>
                  <a:srgbClr val="CC00FF"/>
                </a:solidFill>
              </a:rPr>
              <a:t> </a:t>
            </a:r>
            <a:r>
              <a:rPr lang="cs-CZ" sz="2800" dirty="0" err="1" smtClean="0">
                <a:solidFill>
                  <a:srgbClr val="CC00FF"/>
                </a:solidFill>
              </a:rPr>
              <a:t>cells</a:t>
            </a:r>
            <a:endParaRPr lang="cs-CZ" sz="2800" dirty="0" smtClean="0">
              <a:solidFill>
                <a:srgbClr val="CC00FF"/>
              </a:solidFill>
            </a:endParaRPr>
          </a:p>
          <a:p>
            <a:pPr marL="447675" lvl="1" indent="-447675">
              <a:buFont typeface="Wingdings" panose="05000000000000000000" pitchFamily="2" charset="2"/>
              <a:buChar char="Ø"/>
            </a:pPr>
            <a:endParaRPr lang="cs-CZ" sz="2800" dirty="0" smtClean="0">
              <a:solidFill>
                <a:srgbClr val="CC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 err="1" smtClean="0"/>
              <a:t>myelinating</a:t>
            </a:r>
            <a:r>
              <a:rPr lang="cs-CZ" sz="2800" dirty="0" smtClean="0"/>
              <a:t> </a:t>
            </a:r>
            <a:r>
              <a:rPr lang="cs-CZ" sz="2800" dirty="0" err="1" smtClean="0"/>
              <a:t>Schwann</a:t>
            </a:r>
            <a:r>
              <a:rPr lang="cs-CZ" sz="2800" dirty="0" smtClean="0"/>
              <a:t> </a:t>
            </a:r>
            <a:r>
              <a:rPr lang="cs-CZ" sz="2800" dirty="0" err="1" smtClean="0"/>
              <a:t>cells</a:t>
            </a:r>
            <a:r>
              <a:rPr lang="cs-CZ" sz="2800" dirty="0" smtClean="0"/>
              <a:t> </a:t>
            </a:r>
            <a:r>
              <a:rPr lang="cs-CZ" sz="2800" dirty="0" err="1" smtClean="0"/>
              <a:t>form</a:t>
            </a:r>
            <a:r>
              <a:rPr lang="cs-CZ" sz="2800" dirty="0" smtClean="0"/>
              <a:t> </a:t>
            </a:r>
            <a:r>
              <a:rPr lang="cs-CZ" sz="2800" dirty="0"/>
              <a:t>myelin </a:t>
            </a:r>
            <a:r>
              <a:rPr lang="cs-CZ" sz="2800" dirty="0" err="1"/>
              <a:t>sheaths</a:t>
            </a:r>
            <a:r>
              <a:rPr lang="cs-CZ" sz="2800" dirty="0"/>
              <a:t> </a:t>
            </a:r>
            <a:endParaRPr lang="cs-CZ" sz="2800" dirty="0" smtClean="0"/>
          </a:p>
          <a:p>
            <a:pPr lvl="1"/>
            <a:r>
              <a:rPr lang="cs-CZ" sz="2800" dirty="0"/>
              <a:t>	</a:t>
            </a:r>
            <a:r>
              <a:rPr lang="cs-CZ" sz="2800" dirty="0" err="1" smtClean="0"/>
              <a:t>around</a:t>
            </a:r>
            <a:r>
              <a:rPr lang="cs-CZ" sz="2800" dirty="0" smtClean="0"/>
              <a:t> </a:t>
            </a:r>
            <a:r>
              <a:rPr lang="cs-CZ" sz="2800" dirty="0" err="1"/>
              <a:t>peripheral</a:t>
            </a:r>
            <a:r>
              <a:rPr lang="cs-CZ" sz="2800" dirty="0"/>
              <a:t> </a:t>
            </a:r>
            <a:r>
              <a:rPr lang="cs-CZ" sz="2800" dirty="0" err="1" smtClean="0"/>
              <a:t>axons</a:t>
            </a:r>
            <a:endParaRPr lang="cs-CZ" sz="2800" dirty="0" smtClean="0"/>
          </a:p>
          <a:p>
            <a:pPr lvl="1"/>
            <a:endParaRPr lang="cs-CZ" sz="2800" dirty="0"/>
          </a:p>
          <a:p>
            <a:pPr marL="804863" indent="-357188">
              <a:buFont typeface="Arial" panose="020B0604020202020204" pitchFamily="34" charset="0"/>
              <a:buChar char="•"/>
            </a:pPr>
            <a:r>
              <a:rPr lang="cs-CZ" sz="2800" dirty="0" smtClean="0"/>
              <a:t>non-</a:t>
            </a:r>
            <a:r>
              <a:rPr lang="cs-CZ" sz="2800" dirty="0" err="1" smtClean="0"/>
              <a:t>myelinating</a:t>
            </a:r>
            <a:r>
              <a:rPr lang="cs-CZ" sz="2800" dirty="0" smtClean="0"/>
              <a:t> </a:t>
            </a:r>
            <a:r>
              <a:rPr lang="cs-CZ" sz="2800" dirty="0" err="1" smtClean="0"/>
              <a:t>Schwann</a:t>
            </a:r>
            <a:r>
              <a:rPr lang="cs-CZ" sz="2800" dirty="0" smtClean="0"/>
              <a:t> </a:t>
            </a:r>
            <a:r>
              <a:rPr lang="cs-CZ" sz="2800" dirty="0" err="1" smtClean="0"/>
              <a:t>cells</a:t>
            </a:r>
            <a:endParaRPr lang="cs-CZ" sz="2800" dirty="0" smtClean="0"/>
          </a:p>
          <a:p>
            <a:pPr marL="804863" indent="-357188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804863" indent="-357188">
              <a:buFont typeface="Arial" panose="020B0604020202020204" pitchFamily="34" charset="0"/>
              <a:buChar char="•"/>
            </a:pPr>
            <a:r>
              <a:rPr lang="cs-CZ" sz="2800" dirty="0" err="1" smtClean="0"/>
              <a:t>terminal</a:t>
            </a:r>
            <a:r>
              <a:rPr lang="cs-CZ" sz="2800" dirty="0" smtClean="0"/>
              <a:t> </a:t>
            </a:r>
            <a:r>
              <a:rPr lang="cs-CZ" sz="2800" dirty="0" err="1"/>
              <a:t>S</a:t>
            </a:r>
            <a:r>
              <a:rPr lang="cs-CZ" sz="2800" dirty="0" err="1" smtClean="0"/>
              <a:t>chwann</a:t>
            </a:r>
            <a:r>
              <a:rPr lang="cs-CZ" sz="2800" dirty="0" smtClean="0"/>
              <a:t> </a:t>
            </a:r>
            <a:r>
              <a:rPr lang="cs-CZ" sz="2800" dirty="0" err="1" smtClean="0"/>
              <a:t>cells</a:t>
            </a:r>
            <a:endParaRPr lang="cs-CZ" sz="2800" dirty="0"/>
          </a:p>
          <a:p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357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40" y="5229200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Saltatory</a:t>
            </a:r>
            <a:r>
              <a:rPr lang="cs-CZ" dirty="0" smtClean="0"/>
              <a:t> </a:t>
            </a:r>
            <a:r>
              <a:rPr lang="cs-CZ" dirty="0" err="1" smtClean="0"/>
              <a:t>conduction</a:t>
            </a:r>
            <a:endParaRPr lang="cs-CZ" dirty="0"/>
          </a:p>
        </p:txBody>
      </p:sp>
      <p:pic>
        <p:nvPicPr>
          <p:cNvPr id="2052" name="Picture 4" descr="https://classconnection.s3.amazonaws.com/998/flashcards/49998/jpg/fb1350945491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26" y="4005064"/>
            <a:ext cx="3882254" cy="2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943"/>
            <a:ext cx="52959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787427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Homeostasis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3600" dirty="0" err="1" smtClean="0"/>
              <a:t>maintains</a:t>
            </a:r>
            <a:r>
              <a:rPr lang="cs-CZ" sz="3600" dirty="0" smtClean="0"/>
              <a:t> </a:t>
            </a:r>
            <a:r>
              <a:rPr lang="cs-CZ" sz="3600" dirty="0" err="1"/>
              <a:t>the</a:t>
            </a:r>
            <a:r>
              <a:rPr lang="cs-CZ" sz="3600" dirty="0"/>
              <a:t> stability of </a:t>
            </a:r>
            <a:r>
              <a:rPr lang="cs-CZ" sz="3600" dirty="0" err="1"/>
              <a:t>the</a:t>
            </a:r>
            <a:r>
              <a:rPr lang="cs-CZ" sz="3600" dirty="0"/>
              <a:t> </a:t>
            </a:r>
            <a:r>
              <a:rPr lang="cs-CZ" sz="3600" dirty="0" err="1"/>
              <a:t>human</a:t>
            </a:r>
            <a:r>
              <a:rPr lang="cs-CZ" sz="3600" dirty="0"/>
              <a:t> </a:t>
            </a:r>
            <a:endParaRPr lang="cs-CZ" sz="3600" dirty="0" smtClean="0"/>
          </a:p>
          <a:p>
            <a:r>
              <a:rPr lang="cs-CZ" sz="3600" dirty="0" err="1" smtClean="0"/>
              <a:t>body's</a:t>
            </a:r>
            <a:r>
              <a:rPr lang="cs-CZ" sz="3600" dirty="0" smtClean="0"/>
              <a:t> </a:t>
            </a:r>
            <a:r>
              <a:rPr lang="cs-CZ" sz="3600" dirty="0" err="1"/>
              <a:t>internal</a:t>
            </a:r>
            <a:r>
              <a:rPr lang="cs-CZ" sz="3600" dirty="0"/>
              <a:t> </a:t>
            </a:r>
            <a:r>
              <a:rPr lang="cs-CZ" sz="3600" dirty="0" err="1"/>
              <a:t>environment</a:t>
            </a:r>
            <a:r>
              <a:rPr lang="cs-CZ" sz="3600" dirty="0"/>
              <a:t> </a:t>
            </a:r>
            <a:endParaRPr lang="cs-CZ" sz="3600" dirty="0" smtClean="0"/>
          </a:p>
          <a:p>
            <a:r>
              <a:rPr lang="cs-CZ" sz="3600" dirty="0" smtClean="0"/>
              <a:t>in </a:t>
            </a:r>
            <a:r>
              <a:rPr lang="cs-CZ" sz="3600" dirty="0"/>
              <a:t>response to </a:t>
            </a:r>
            <a:r>
              <a:rPr lang="cs-CZ" sz="3600" dirty="0" err="1"/>
              <a:t>changes</a:t>
            </a:r>
            <a:r>
              <a:rPr lang="cs-CZ" sz="3600" dirty="0"/>
              <a:t> in </a:t>
            </a:r>
            <a:r>
              <a:rPr lang="cs-CZ" sz="3600" dirty="0" err="1"/>
              <a:t>external</a:t>
            </a:r>
            <a:r>
              <a:rPr lang="cs-CZ" sz="3600" dirty="0"/>
              <a:t> </a:t>
            </a:r>
            <a:endParaRPr lang="cs-CZ" sz="3600" dirty="0" smtClean="0"/>
          </a:p>
          <a:p>
            <a:r>
              <a:rPr lang="cs-CZ" sz="3600" dirty="0" err="1" smtClean="0"/>
              <a:t>conditions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6925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ssconnection.s3.amazonaws.com/67582/flashcards/670169/png/schwann-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1818"/>
            <a:ext cx="7298432" cy="39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35696" y="340192"/>
            <a:ext cx="5743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Myelination</a:t>
            </a:r>
            <a:r>
              <a:rPr lang="cs-CZ" sz="4000" b="1" dirty="0" smtClean="0">
                <a:solidFill>
                  <a:srgbClr val="FF0000"/>
                </a:solidFill>
              </a:rPr>
              <a:t> in </a:t>
            </a:r>
            <a:r>
              <a:rPr lang="cs-CZ" sz="4000" b="1" dirty="0" err="1" smtClean="0">
                <a:solidFill>
                  <a:srgbClr val="FF0000"/>
                </a:solidFill>
              </a:rPr>
              <a:t>the</a:t>
            </a:r>
            <a:r>
              <a:rPr lang="cs-CZ" sz="4000" b="1" dirty="0" smtClean="0">
                <a:solidFill>
                  <a:srgbClr val="FF0000"/>
                </a:solidFill>
              </a:rPr>
              <a:t> PNS 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cdb.ucsd.edu/SAO/images/schwann_cell_sw_512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4" y="223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06" y="3140967"/>
            <a:ext cx="4390194" cy="37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72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5" y="1196752"/>
            <a:ext cx="858557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9215" y="305892"/>
            <a:ext cx="6756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Schwann</a:t>
            </a:r>
            <a:r>
              <a:rPr lang="cs-CZ" sz="4000" b="1" dirty="0">
                <a:solidFill>
                  <a:srgbClr val="FF0000"/>
                </a:solidFill>
              </a:rPr>
              <a:t> cell </a:t>
            </a:r>
            <a:r>
              <a:rPr lang="cs-CZ" sz="4000" b="1" dirty="0" err="1">
                <a:solidFill>
                  <a:srgbClr val="FF0000"/>
                </a:solidFill>
              </a:rPr>
              <a:t>development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50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97" y="1196752"/>
            <a:ext cx="66675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99792" y="332656"/>
            <a:ext cx="4039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Node of Ranvier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9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52" y="3713910"/>
            <a:ext cx="471943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073202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907704" y="272818"/>
            <a:ext cx="5514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Terminal </a:t>
            </a:r>
            <a:r>
              <a:rPr lang="cs-CZ" sz="4000" dirty="0" err="1">
                <a:solidFill>
                  <a:srgbClr val="FF0000"/>
                </a:solidFill>
              </a:rPr>
              <a:t>Schwann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cells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7" y="3713910"/>
            <a:ext cx="3605876" cy="27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091523" y="2112895"/>
            <a:ext cx="20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Pacinian</a:t>
            </a:r>
            <a:r>
              <a:rPr lang="cs-CZ" dirty="0" smtClean="0"/>
              <a:t> </a:t>
            </a:r>
            <a:r>
              <a:rPr lang="cs-CZ" dirty="0" err="1" smtClean="0"/>
              <a:t>corpuscle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05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3"/>
            <a:ext cx="5715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5151" y="836712"/>
            <a:ext cx="8172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>
                <a:solidFill>
                  <a:srgbClr val="CC00FF"/>
                </a:solidFill>
              </a:rPr>
              <a:t>satellite</a:t>
            </a:r>
            <a:r>
              <a:rPr lang="cs-CZ" sz="2400" dirty="0">
                <a:solidFill>
                  <a:srgbClr val="CC00FF"/>
                </a:solidFill>
              </a:rPr>
              <a:t> </a:t>
            </a:r>
            <a:r>
              <a:rPr lang="cs-CZ" sz="2400" dirty="0" err="1" smtClean="0">
                <a:solidFill>
                  <a:srgbClr val="CC00FF"/>
                </a:solidFill>
              </a:rPr>
              <a:t>glial</a:t>
            </a:r>
            <a:r>
              <a:rPr lang="cs-CZ" sz="2400" dirty="0" smtClean="0">
                <a:solidFill>
                  <a:srgbClr val="CC00FF"/>
                </a:solidFill>
              </a:rPr>
              <a:t> </a:t>
            </a:r>
            <a:r>
              <a:rPr lang="cs-CZ" sz="2400" dirty="0" err="1" smtClean="0">
                <a:solidFill>
                  <a:srgbClr val="CC00FF"/>
                </a:solidFill>
              </a:rPr>
              <a:t>cells</a:t>
            </a:r>
            <a:r>
              <a:rPr lang="cs-CZ" sz="2400" dirty="0" smtClean="0">
                <a:solidFill>
                  <a:srgbClr val="CC00FF"/>
                </a:solidFill>
              </a:rPr>
              <a:t> </a:t>
            </a:r>
            <a:r>
              <a:rPr lang="cs-CZ" sz="2400" dirty="0" smtClean="0"/>
              <a:t>-</a:t>
            </a:r>
            <a:r>
              <a:rPr lang="cs-CZ" sz="2400" dirty="0" smtClean="0">
                <a:solidFill>
                  <a:srgbClr val="CC00FF"/>
                </a:solidFill>
              </a:rPr>
              <a:t> </a:t>
            </a:r>
            <a:r>
              <a:rPr lang="cs-CZ" sz="2400" dirty="0" smtClean="0"/>
              <a:t>support </a:t>
            </a:r>
            <a:r>
              <a:rPr lang="cs-CZ" sz="2400" dirty="0" err="1"/>
              <a:t>neurons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PNS ganglia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31450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Glia</a:t>
            </a:r>
            <a:r>
              <a:rPr lang="cs-CZ" sz="4000" b="1" dirty="0">
                <a:solidFill>
                  <a:srgbClr val="FF0000"/>
                </a:solidFill>
              </a:rPr>
              <a:t> of </a:t>
            </a:r>
            <a:r>
              <a:rPr lang="cs-CZ" sz="4000" b="1" dirty="0" smtClean="0">
                <a:solidFill>
                  <a:srgbClr val="FF0000"/>
                </a:solidFill>
              </a:rPr>
              <a:t>PNS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1210 Glial Cells of the P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6" y="3429000"/>
            <a:ext cx="28849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6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05273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C00FF"/>
                </a:solidFill>
              </a:rPr>
              <a:t>Astrocytes</a:t>
            </a:r>
            <a:r>
              <a:rPr lang="cs-CZ" sz="2400" dirty="0" smtClean="0">
                <a:solidFill>
                  <a:srgbClr val="CC00FF"/>
                </a:solidFill>
              </a:rPr>
              <a:t> - </a:t>
            </a:r>
            <a:r>
              <a:rPr lang="en-US" sz="2400" dirty="0"/>
              <a:t>provide a link between the vasculature and neurons </a:t>
            </a:r>
            <a:endParaRPr lang="cs-CZ" sz="2400" dirty="0" smtClean="0"/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C00FF"/>
                </a:solidFill>
              </a:rPr>
              <a:t>Oligodendrocytes</a:t>
            </a:r>
            <a:r>
              <a:rPr lang="cs-CZ" sz="2400" dirty="0" smtClean="0"/>
              <a:t> </a:t>
            </a:r>
            <a:r>
              <a:rPr lang="cs-CZ" sz="2400" dirty="0" smtClean="0"/>
              <a:t>- </a:t>
            </a:r>
            <a:r>
              <a:rPr lang="en-US" sz="2400" dirty="0" smtClean="0"/>
              <a:t>form </a:t>
            </a:r>
            <a:r>
              <a:rPr lang="en-US" sz="2400" dirty="0"/>
              <a:t>the myelin sheath around axons of the CNS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rgbClr val="CC00FF"/>
                </a:solidFill>
              </a:rPr>
              <a:t>M</a:t>
            </a:r>
            <a:r>
              <a:rPr lang="en-US" sz="2400" dirty="0" err="1" smtClean="0">
                <a:solidFill>
                  <a:srgbClr val="CC00FF"/>
                </a:solidFill>
              </a:rPr>
              <a:t>icroglia</a:t>
            </a:r>
            <a:r>
              <a:rPr lang="cs-CZ" sz="2400" dirty="0" smtClean="0"/>
              <a:t> - </a:t>
            </a:r>
            <a:r>
              <a:rPr lang="en-US" sz="2400" dirty="0" smtClean="0"/>
              <a:t>phagocyte </a:t>
            </a:r>
            <a:r>
              <a:rPr lang="en-US" sz="2400" dirty="0"/>
              <a:t>cells that migrate through the </a:t>
            </a:r>
            <a:r>
              <a:rPr lang="en-US" sz="2400" dirty="0" smtClean="0"/>
              <a:t>CNS</a:t>
            </a:r>
            <a:r>
              <a:rPr lang="cs-CZ" sz="2400" dirty="0" smtClean="0"/>
              <a:t> </a:t>
            </a:r>
            <a:r>
              <a:rPr lang="en-US" sz="2400" dirty="0" smtClean="0"/>
              <a:t>removing </a:t>
            </a:r>
            <a:r>
              <a:rPr lang="en-US" sz="2400" dirty="0"/>
              <a:t>foreign matter and degenerated brain tissue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C00FF"/>
                </a:solidFill>
              </a:rPr>
              <a:t>Ependymal</a:t>
            </a:r>
            <a:r>
              <a:rPr lang="cs-CZ" sz="2400" dirty="0" smtClean="0">
                <a:solidFill>
                  <a:srgbClr val="CC00FF"/>
                </a:solidFill>
              </a:rPr>
              <a:t> </a:t>
            </a:r>
            <a:r>
              <a:rPr lang="en-US" sz="2400" dirty="0" smtClean="0">
                <a:solidFill>
                  <a:srgbClr val="CC00FF"/>
                </a:solidFill>
              </a:rPr>
              <a:t>cells</a:t>
            </a:r>
            <a:r>
              <a:rPr lang="cs-CZ" sz="2400" dirty="0" smtClean="0">
                <a:solidFill>
                  <a:srgbClr val="CC00FF"/>
                </a:solidFill>
              </a:rPr>
              <a:t> </a:t>
            </a:r>
            <a:r>
              <a:rPr lang="cs-CZ" sz="2400" dirty="0" smtClean="0"/>
              <a:t>- </a:t>
            </a:r>
            <a:r>
              <a:rPr lang="en-US" sz="2400" dirty="0" smtClean="0"/>
              <a:t>line </a:t>
            </a:r>
            <a:r>
              <a:rPr lang="en-US" sz="2400" dirty="0"/>
              <a:t>the </a:t>
            </a:r>
            <a:r>
              <a:rPr lang="cs-CZ" sz="2400" dirty="0" err="1" smtClean="0"/>
              <a:t>ventricular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CNS,</a:t>
            </a:r>
            <a:r>
              <a:rPr lang="en-US" sz="2400" dirty="0" smtClean="0"/>
              <a:t> </a:t>
            </a:r>
            <a:r>
              <a:rPr lang="cs-CZ" sz="2400" dirty="0" smtClean="0"/>
              <a:t>are </a:t>
            </a:r>
            <a:r>
              <a:rPr lang="cs-CZ" sz="2400" dirty="0" err="1" smtClean="0"/>
              <a:t>involved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secretion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en-US" sz="2400" dirty="0" smtClean="0"/>
              <a:t> </a:t>
            </a:r>
            <a:r>
              <a:rPr lang="en-US" sz="2400" dirty="0"/>
              <a:t>cerebrospinal fluid and aid in its circulation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88640"/>
            <a:ext cx="2811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Glia</a:t>
            </a:r>
            <a:r>
              <a:rPr lang="cs-CZ" sz="4000" b="1" dirty="0">
                <a:solidFill>
                  <a:srgbClr val="FF0000"/>
                </a:solidFill>
              </a:rPr>
              <a:t> of </a:t>
            </a:r>
            <a:r>
              <a:rPr lang="cs-CZ" sz="4000" b="1" dirty="0" smtClean="0">
                <a:solidFill>
                  <a:srgbClr val="FF0000"/>
                </a:solidFill>
              </a:rPr>
              <a:t>CNS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40483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52538"/>
            <a:ext cx="6667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52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40" y="620688"/>
            <a:ext cx="5793095" cy="587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05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65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28245"/>
            <a:ext cx="63257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Myelin </a:t>
            </a:r>
            <a:r>
              <a:rPr lang="cs-CZ" sz="4000" b="1" dirty="0" err="1" smtClean="0">
                <a:solidFill>
                  <a:srgbClr val="FF0000"/>
                </a:solidFill>
              </a:rPr>
              <a:t>sheath</a:t>
            </a:r>
            <a:r>
              <a:rPr lang="cs-CZ" sz="4000" b="1" dirty="0" smtClean="0">
                <a:solidFill>
                  <a:srgbClr val="FF0000"/>
                </a:solidFill>
              </a:rPr>
              <a:t> in </a:t>
            </a:r>
            <a:r>
              <a:rPr lang="cs-CZ" sz="4000" b="1" dirty="0" err="1" smtClean="0">
                <a:solidFill>
                  <a:srgbClr val="FF0000"/>
                </a:solidFill>
              </a:rPr>
              <a:t>the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rgbClr val="FF0000"/>
                </a:solidFill>
              </a:rPr>
              <a:t>CNS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74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assconnection.s3.amazonaws.com/379/flashcards/360379/png/homeostasis_negative_feedbacks13154284676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5913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7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36904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cs-CZ" sz="5400" dirty="0" smtClean="0"/>
              <a:t>BLOOD – BRAIN BARRIER</a:t>
            </a:r>
            <a:endParaRPr lang="cs-CZ" sz="5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6193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30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5439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BARRIER</a:t>
            </a:r>
            <a:r>
              <a:rPr lang="en-US" sz="4000" b="1" dirty="0" smtClean="0">
                <a:solidFill>
                  <a:srgbClr val="FF0000"/>
                </a:solidFill>
              </a:rPr>
              <a:t>S OF THE CNS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3905" y="1484784"/>
            <a:ext cx="45223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Intracellular compartment</a:t>
            </a:r>
          </a:p>
          <a:p>
            <a:r>
              <a:rPr lang="en-US" sz="2800" dirty="0" smtClean="0"/>
              <a:t>Extracellular compartment</a:t>
            </a:r>
          </a:p>
          <a:p>
            <a:r>
              <a:rPr lang="en-US" sz="2800" dirty="0" smtClean="0"/>
              <a:t>Compartment of CSF</a:t>
            </a:r>
          </a:p>
          <a:p>
            <a:r>
              <a:rPr lang="en-US" sz="2800" dirty="0" smtClean="0"/>
              <a:t>Intravascular compartment</a:t>
            </a:r>
            <a:endParaRPr lang="en-US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6358" y="3933056"/>
            <a:ext cx="34660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00FF"/>
                </a:solidFill>
              </a:rPr>
              <a:t>Meningeal barrier</a:t>
            </a:r>
          </a:p>
          <a:p>
            <a:endParaRPr lang="en-US" sz="2800" dirty="0">
              <a:solidFill>
                <a:srgbClr val="CC00FF"/>
              </a:solidFill>
            </a:endParaRPr>
          </a:p>
          <a:p>
            <a:r>
              <a:rPr lang="en-US" sz="2800" dirty="0" smtClean="0">
                <a:solidFill>
                  <a:srgbClr val="CC00FF"/>
                </a:solidFill>
              </a:rPr>
              <a:t>Blood – CSF barrier</a:t>
            </a:r>
          </a:p>
          <a:p>
            <a:endParaRPr lang="en-US" sz="2800" dirty="0">
              <a:solidFill>
                <a:srgbClr val="CC00FF"/>
              </a:solidFill>
            </a:endParaRPr>
          </a:p>
          <a:p>
            <a:r>
              <a:rPr lang="en-US" sz="2800" dirty="0" smtClean="0">
                <a:solidFill>
                  <a:srgbClr val="CC00FF"/>
                </a:solidFill>
              </a:rPr>
              <a:t>Blood – brain barrier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168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119" y="1268759"/>
            <a:ext cx="903196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A </a:t>
            </a:r>
            <a:r>
              <a:rPr lang="cs-CZ" sz="2400" dirty="0" err="1" smtClean="0"/>
              <a:t>barrier</a:t>
            </a:r>
            <a:r>
              <a:rPr lang="cs-CZ" sz="2400" dirty="0" smtClean="0"/>
              <a:t> </a:t>
            </a:r>
            <a:r>
              <a:rPr lang="cs-CZ" sz="2400" dirty="0" err="1" smtClean="0"/>
              <a:t>separating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en-US" sz="2400" dirty="0" smtClean="0"/>
              <a:t> </a:t>
            </a:r>
            <a:r>
              <a:rPr lang="en-US" sz="2400" dirty="0"/>
              <a:t>circulating blood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extracellular</a:t>
            </a:r>
            <a:r>
              <a:rPr lang="cs-CZ" sz="2400" dirty="0" smtClean="0"/>
              <a:t> </a:t>
            </a:r>
            <a:r>
              <a:rPr lang="cs-CZ" sz="2400" dirty="0" err="1" smtClean="0"/>
              <a:t>space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CNS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F</a:t>
            </a:r>
            <a:r>
              <a:rPr lang="en-US" sz="2400" dirty="0" err="1" smtClean="0"/>
              <a:t>unctions</a:t>
            </a:r>
            <a:r>
              <a:rPr lang="cs-CZ" sz="2400" dirty="0" smtClean="0"/>
              <a:t> </a:t>
            </a:r>
          </a:p>
          <a:p>
            <a:pPr marL="985838" indent="-447675">
              <a:buFont typeface="Arial" panose="020B0604020202020204" pitchFamily="34" charset="0"/>
              <a:buChar char="•"/>
            </a:pPr>
            <a:r>
              <a:rPr lang="en-US" sz="2400" dirty="0" smtClean="0"/>
              <a:t>protects </a:t>
            </a:r>
            <a:r>
              <a:rPr lang="en-US" sz="2400" dirty="0"/>
              <a:t>the brain from "foreign substances" in the </a:t>
            </a:r>
            <a:endParaRPr lang="cs-CZ" sz="2400" dirty="0" smtClean="0"/>
          </a:p>
          <a:p>
            <a:pPr marL="538163"/>
            <a:r>
              <a:rPr lang="cs-CZ" sz="2400" dirty="0"/>
              <a:t>	</a:t>
            </a:r>
            <a:r>
              <a:rPr lang="cs-CZ" sz="2400" dirty="0" smtClean="0"/>
              <a:t> </a:t>
            </a:r>
            <a:r>
              <a:rPr lang="en-US" sz="2400" dirty="0" smtClean="0"/>
              <a:t>blood </a:t>
            </a:r>
            <a:r>
              <a:rPr lang="en-US" sz="2400" dirty="0"/>
              <a:t>that may injure the brain</a:t>
            </a:r>
          </a:p>
          <a:p>
            <a:pPr marL="985838" indent="-447675">
              <a:buFont typeface="Arial" panose="020B0604020202020204" pitchFamily="34" charset="0"/>
              <a:buChar char="•"/>
            </a:pPr>
            <a:r>
              <a:rPr lang="en-US" sz="2400" dirty="0"/>
              <a:t>protects the brain from hormones and </a:t>
            </a:r>
            <a:r>
              <a:rPr lang="en-US" sz="2400" dirty="0" smtClean="0"/>
              <a:t>neurotransmitters</a:t>
            </a:r>
            <a:endParaRPr lang="cs-CZ" sz="2400" dirty="0" smtClean="0"/>
          </a:p>
          <a:p>
            <a:pPr marL="538163"/>
            <a:r>
              <a:rPr lang="cs-CZ" sz="2400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in the rest of the body</a:t>
            </a:r>
          </a:p>
          <a:p>
            <a:pPr marL="984250" indent="-447675">
              <a:buFont typeface="Arial" panose="020B0604020202020204" pitchFamily="34" charset="0"/>
              <a:buChar char="•"/>
            </a:pPr>
            <a:r>
              <a:rPr lang="cs-CZ" sz="2400" dirty="0" err="1"/>
              <a:t>maintains</a:t>
            </a:r>
            <a:r>
              <a:rPr lang="cs-CZ" sz="2400" dirty="0"/>
              <a:t> a </a:t>
            </a:r>
            <a:r>
              <a:rPr lang="cs-CZ" sz="2400" dirty="0" err="1"/>
              <a:t>constant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brain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47664" y="512584"/>
            <a:ext cx="5905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BLOOD – BRAIN BARRIER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17946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754"/>
            <a:ext cx="57054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3648" y="4780028"/>
            <a:ext cx="6962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Endothelial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connected</a:t>
            </a:r>
            <a:r>
              <a:rPr lang="cs-CZ" sz="2400" dirty="0" smtClean="0"/>
              <a:t> by </a:t>
            </a:r>
            <a:r>
              <a:rPr lang="cs-CZ" sz="2400" dirty="0" err="1" smtClean="0"/>
              <a:t>tight</a:t>
            </a:r>
            <a:r>
              <a:rPr lang="cs-CZ" sz="2400" dirty="0" smtClean="0"/>
              <a:t> </a:t>
            </a:r>
            <a:r>
              <a:rPr lang="cs-CZ" sz="2400" dirty="0" err="1" smtClean="0"/>
              <a:t>junctions</a:t>
            </a:r>
            <a:r>
              <a:rPr lang="cs-CZ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Foot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of </a:t>
            </a:r>
            <a:r>
              <a:rPr lang="cs-CZ" sz="2400" dirty="0" err="1" smtClean="0"/>
              <a:t>astrocytes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Basement</a:t>
            </a:r>
            <a:r>
              <a:rPr lang="cs-CZ" sz="2400" dirty="0" smtClean="0"/>
              <a:t> </a:t>
            </a:r>
            <a:r>
              <a:rPr lang="cs-CZ" sz="2400" dirty="0" err="1" smtClean="0"/>
              <a:t>membrane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2047" y="332656"/>
            <a:ext cx="31438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Structural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4000" b="1" dirty="0" err="1" smtClean="0">
                <a:solidFill>
                  <a:srgbClr val="FF0000"/>
                </a:solidFill>
              </a:rPr>
              <a:t>components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r>
              <a:rPr lang="cs-CZ" sz="4000" b="1" dirty="0" smtClean="0">
                <a:solidFill>
                  <a:srgbClr val="FF0000"/>
                </a:solidFill>
              </a:rPr>
              <a:t>of BBB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59656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27890" cy="60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13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04664"/>
            <a:ext cx="6520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Transport </a:t>
            </a:r>
            <a:r>
              <a:rPr lang="cs-CZ" sz="4000" b="1" dirty="0" err="1" smtClean="0">
                <a:solidFill>
                  <a:srgbClr val="FF0000"/>
                </a:solidFill>
              </a:rPr>
              <a:t>through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the</a:t>
            </a:r>
            <a:r>
              <a:rPr lang="cs-CZ" sz="4000" b="1" dirty="0" smtClean="0">
                <a:solidFill>
                  <a:srgbClr val="FF0000"/>
                </a:solidFill>
              </a:rPr>
              <a:t> BBB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988840"/>
            <a:ext cx="804739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chemeClr val="accent1"/>
                </a:solidFill>
              </a:rPr>
              <a:t>simple</a:t>
            </a:r>
            <a:r>
              <a:rPr lang="cs-CZ" sz="2800" b="1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</a:rPr>
              <a:t>diffusion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cs-CZ" sz="2800" dirty="0" err="1" smtClean="0"/>
              <a:t>lipofillic</a:t>
            </a:r>
            <a:r>
              <a:rPr lang="cs-CZ" sz="2800" dirty="0" smtClean="0"/>
              <a:t> </a:t>
            </a:r>
            <a:r>
              <a:rPr lang="cs-CZ" sz="2800" dirty="0" err="1" smtClean="0"/>
              <a:t>substances</a:t>
            </a:r>
            <a:r>
              <a:rPr lang="en-US" sz="2800" dirty="0" smtClean="0"/>
              <a:t>)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accent1"/>
                </a:solidFill>
              </a:rPr>
              <a:t>facilitated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</a:rPr>
              <a:t>diffusion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through a protein carrier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err="1" smtClean="0"/>
              <a:t>energy</a:t>
            </a:r>
            <a:r>
              <a:rPr lang="cs-CZ" sz="2800" dirty="0" smtClean="0"/>
              <a:t> </a:t>
            </a:r>
            <a:r>
              <a:rPr lang="cs-CZ" sz="2800" dirty="0"/>
              <a:t>independent</a:t>
            </a:r>
            <a:r>
              <a:rPr lang="en-US" sz="2800" dirty="0"/>
              <a:t> 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simple diffusion </a:t>
            </a:r>
            <a:r>
              <a:rPr lang="en-US" sz="2800" dirty="0"/>
              <a:t>through an aqueous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active </a:t>
            </a:r>
            <a:r>
              <a:rPr lang="en-US" sz="2800" b="1" dirty="0">
                <a:solidFill>
                  <a:schemeClr val="accent1"/>
                </a:solidFill>
              </a:rPr>
              <a:t>transport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cs-CZ" sz="2800" dirty="0"/>
              <a:t>– </a:t>
            </a:r>
            <a:r>
              <a:rPr lang="cs-CZ" sz="2800" dirty="0" err="1"/>
              <a:t>energy</a:t>
            </a:r>
            <a:r>
              <a:rPr lang="cs-CZ" sz="2800" dirty="0"/>
              <a:t> </a:t>
            </a:r>
            <a:r>
              <a:rPr lang="cs-CZ" sz="2800" dirty="0" err="1"/>
              <a:t>dependent</a:t>
            </a:r>
            <a:endParaRPr lang="en-US" sz="2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038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124744"/>
            <a:ext cx="869853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areas </a:t>
            </a:r>
            <a:r>
              <a:rPr lang="en-US" sz="2400" b="1" dirty="0"/>
              <a:t>of the human brain </a:t>
            </a:r>
            <a:r>
              <a:rPr lang="cs-CZ" sz="2400" b="1" dirty="0" err="1" smtClean="0"/>
              <a:t>without</a:t>
            </a:r>
            <a:r>
              <a:rPr lang="cs-CZ" sz="2400" b="1" dirty="0" smtClean="0"/>
              <a:t> </a:t>
            </a:r>
            <a:r>
              <a:rPr lang="en-US" sz="2400" b="1" dirty="0" smtClean="0"/>
              <a:t>the BBB</a:t>
            </a:r>
            <a:r>
              <a:rPr lang="cs-CZ" sz="2400" b="1" dirty="0" smtClean="0"/>
              <a:t>:</a:t>
            </a:r>
          </a:p>
          <a:p>
            <a:pPr marL="630238" indent="-274638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chemeClr val="accent1"/>
              </a:solidFill>
            </a:endParaRPr>
          </a:p>
          <a:p>
            <a:pPr marL="630238" indent="-274638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1"/>
                </a:solidFill>
              </a:rPr>
              <a:t>P</a:t>
            </a:r>
            <a:r>
              <a:rPr lang="en-US" sz="2400" b="1" dirty="0" err="1" smtClean="0">
                <a:solidFill>
                  <a:schemeClr val="accent1"/>
                </a:solidFill>
              </a:rPr>
              <a:t>ineal</a:t>
            </a:r>
            <a:r>
              <a:rPr lang="en-US" sz="2400" b="1" dirty="0" smtClean="0">
                <a:solidFill>
                  <a:schemeClr val="accent1"/>
                </a:solidFill>
              </a:rPr>
              <a:t> body</a:t>
            </a:r>
            <a:r>
              <a:rPr lang="cs-CZ" sz="2400" b="1" dirty="0" smtClean="0">
                <a:solidFill>
                  <a:schemeClr val="accent1"/>
                </a:solidFill>
              </a:rPr>
              <a:t> (</a:t>
            </a:r>
            <a:r>
              <a:rPr lang="cs-CZ" sz="2400" b="1" dirty="0" err="1" smtClean="0">
                <a:solidFill>
                  <a:schemeClr val="accent1"/>
                </a:solidFill>
              </a:rPr>
              <a:t>epiphysis</a:t>
            </a:r>
            <a:r>
              <a:rPr lang="cs-CZ" sz="2400" b="1" dirty="0" smtClean="0">
                <a:solidFill>
                  <a:schemeClr val="accent1"/>
                </a:solidFill>
              </a:rPr>
              <a:t>)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630238" indent="-274638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chemeClr val="accent1"/>
                </a:solidFill>
              </a:rPr>
              <a:t>Neurohypophysis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cs-CZ" sz="2400" b="1" dirty="0" smtClean="0"/>
              <a:t>(</a:t>
            </a:r>
            <a:r>
              <a:rPr lang="cs-CZ" sz="2400" b="1" dirty="0" err="1"/>
              <a:t>posterior</a:t>
            </a:r>
            <a:r>
              <a:rPr lang="cs-CZ" sz="2400" b="1" dirty="0"/>
              <a:t> </a:t>
            </a:r>
            <a:r>
              <a:rPr lang="cs-CZ" sz="2400" b="1" dirty="0" err="1"/>
              <a:t>pituitary</a:t>
            </a:r>
            <a:r>
              <a:rPr lang="cs-CZ" sz="2400" b="1" dirty="0" smtClean="0"/>
              <a:t>) - </a:t>
            </a:r>
            <a:r>
              <a:rPr lang="cs-CZ" sz="2400" b="1" dirty="0" err="1"/>
              <a:t>releases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630238"/>
            <a:r>
              <a:rPr lang="cs-CZ" sz="2400" b="1" dirty="0" err="1" smtClean="0"/>
              <a:t>neurohormones</a:t>
            </a:r>
            <a:r>
              <a:rPr lang="cs-CZ" sz="2400" b="1" dirty="0" smtClean="0"/>
              <a:t> (oxytocin and </a:t>
            </a:r>
            <a:r>
              <a:rPr lang="cs-CZ" sz="2400" b="1" dirty="0" err="1" smtClean="0"/>
              <a:t>vasopressin</a:t>
            </a:r>
            <a:r>
              <a:rPr lang="cs-CZ" sz="2400" b="1" dirty="0" smtClean="0"/>
              <a:t>) </a:t>
            </a:r>
            <a:r>
              <a:rPr lang="cs-CZ" sz="2400" b="1" dirty="0" err="1"/>
              <a:t>into</a:t>
            </a:r>
            <a:r>
              <a:rPr lang="cs-CZ" sz="2400" b="1" dirty="0"/>
              <a:t> </a:t>
            </a:r>
            <a:r>
              <a:rPr lang="cs-CZ" sz="2400" b="1" dirty="0" err="1" smtClean="0"/>
              <a:t>blood</a:t>
            </a:r>
            <a:endParaRPr lang="cs-CZ" sz="2400" b="1" dirty="0"/>
          </a:p>
          <a:p>
            <a:pPr marL="630238" indent="-274638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cs-CZ" sz="2400" b="1" dirty="0" smtClean="0">
                <a:solidFill>
                  <a:schemeClr val="accent1"/>
                </a:solidFill>
              </a:rPr>
              <a:t>Area </a:t>
            </a:r>
            <a:r>
              <a:rPr lang="cs-CZ" sz="2400" b="1" dirty="0" err="1">
                <a:solidFill>
                  <a:schemeClr val="accent1"/>
                </a:solidFill>
              </a:rPr>
              <a:t>postrema</a:t>
            </a:r>
            <a:r>
              <a:rPr lang="cs-CZ" sz="2400" b="1" dirty="0">
                <a:solidFill>
                  <a:schemeClr val="accent1"/>
                </a:solidFill>
              </a:rPr>
              <a:t>:</a:t>
            </a:r>
            <a:r>
              <a:rPr lang="cs-CZ" sz="2400" b="1" dirty="0"/>
              <a:t> "</a:t>
            </a:r>
            <a:r>
              <a:rPr lang="cs-CZ" sz="2400" b="1" dirty="0" err="1"/>
              <a:t>vomiting</a:t>
            </a:r>
            <a:r>
              <a:rPr lang="cs-CZ" sz="2400" b="1" dirty="0"/>
              <a:t> center"</a:t>
            </a:r>
          </a:p>
          <a:p>
            <a:pPr marL="630238" indent="-274638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accent1"/>
                </a:solidFill>
              </a:rPr>
              <a:t>Subfornical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organ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en-US" sz="2400" b="1" dirty="0"/>
              <a:t> important for the regulation </a:t>
            </a:r>
            <a:endParaRPr lang="cs-CZ" sz="2400" b="1" dirty="0" smtClean="0"/>
          </a:p>
          <a:p>
            <a:pPr marL="355600"/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en-US" sz="2400" b="1" dirty="0" smtClean="0"/>
              <a:t>of </a:t>
            </a:r>
            <a:r>
              <a:rPr lang="en-US" sz="2400" b="1" dirty="0"/>
              <a:t>body fluids</a:t>
            </a:r>
          </a:p>
          <a:p>
            <a:pPr marL="630238" indent="-274638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1"/>
                </a:solidFill>
              </a:rPr>
              <a:t>V</a:t>
            </a:r>
            <a:r>
              <a:rPr lang="en-US" sz="2400" b="1" dirty="0" err="1" smtClean="0">
                <a:solidFill>
                  <a:schemeClr val="accent1"/>
                </a:solidFill>
              </a:rPr>
              <a:t>ascular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organ of </a:t>
            </a:r>
            <a:r>
              <a:rPr lang="en-US" sz="2400" b="1" dirty="0" smtClean="0">
                <a:solidFill>
                  <a:schemeClr val="accent1"/>
                </a:solidFill>
              </a:rPr>
              <a:t>lamina </a:t>
            </a:r>
            <a:r>
              <a:rPr lang="en-US" sz="2400" b="1" dirty="0" err="1">
                <a:solidFill>
                  <a:schemeClr val="accent1"/>
                </a:solidFill>
              </a:rPr>
              <a:t>terminalis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en-US" sz="2400" b="1" dirty="0"/>
              <a:t> a chemosensory </a:t>
            </a:r>
            <a:endParaRPr lang="cs-CZ" sz="2400" b="1" dirty="0" smtClean="0"/>
          </a:p>
          <a:p>
            <a:pPr marL="355600"/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en-US" sz="2400" b="1" dirty="0" smtClean="0"/>
              <a:t>area </a:t>
            </a:r>
            <a:r>
              <a:rPr lang="en-US" sz="2400" b="1" dirty="0"/>
              <a:t>that detects peptides and other molecules</a:t>
            </a:r>
          </a:p>
          <a:p>
            <a:pPr marL="630238" indent="-274638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1"/>
                </a:solidFill>
              </a:rPr>
              <a:t>M</a:t>
            </a:r>
            <a:r>
              <a:rPr lang="en-US" sz="2400" b="1" dirty="0" err="1" smtClean="0">
                <a:solidFill>
                  <a:schemeClr val="accent1"/>
                </a:solidFill>
              </a:rPr>
              <a:t>edian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eminence: </a:t>
            </a:r>
            <a:r>
              <a:rPr lang="en-US" sz="2400" b="1" dirty="0"/>
              <a:t>regulates anterior pituitary </a:t>
            </a:r>
            <a:r>
              <a:rPr lang="en-US" sz="2400" b="1" dirty="0" smtClean="0"/>
              <a:t>through</a:t>
            </a:r>
            <a:endParaRPr lang="cs-CZ" sz="2400" b="1" dirty="0" smtClean="0"/>
          </a:p>
          <a:p>
            <a:pPr marL="355600"/>
            <a:r>
              <a:rPr lang="cs-CZ" sz="2400" b="1" dirty="0"/>
              <a:t> </a:t>
            </a:r>
            <a:r>
              <a:rPr lang="cs-CZ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release of </a:t>
            </a:r>
            <a:r>
              <a:rPr lang="en-US" sz="2400" b="1" dirty="0" err="1"/>
              <a:t>neurohormones</a:t>
            </a:r>
            <a:endParaRPr lang="en-US" sz="24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7456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Circumventricular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organs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00887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37767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5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78844" y="1988840"/>
            <a:ext cx="7632848" cy="2952328"/>
          </a:xfrm>
        </p:spPr>
        <p:txBody>
          <a:bodyPr>
            <a:normAutofit fontScale="40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en-US" sz="9000" dirty="0"/>
              <a:t>organ system containing a network of specialized cells (</a:t>
            </a:r>
            <a:r>
              <a:rPr lang="en-US" sz="9000" dirty="0" smtClean="0"/>
              <a:t>neurons</a:t>
            </a:r>
            <a:r>
              <a:rPr lang="cs-CZ" sz="9000" dirty="0" smtClean="0"/>
              <a:t> </a:t>
            </a:r>
            <a:r>
              <a:rPr lang="en-US" sz="9000" dirty="0" smtClean="0"/>
              <a:t>and</a:t>
            </a:r>
            <a:r>
              <a:rPr lang="cs-CZ" sz="9000" dirty="0" smtClean="0"/>
              <a:t> </a:t>
            </a:r>
            <a:r>
              <a:rPr lang="en-US" sz="9000" dirty="0" smtClean="0"/>
              <a:t>glia)that </a:t>
            </a:r>
            <a:r>
              <a:rPr lang="en-US" sz="9000" dirty="0"/>
              <a:t>coordinate the actions of an </a:t>
            </a:r>
            <a:r>
              <a:rPr lang="cs-CZ" sz="9000" dirty="0" err="1" smtClean="0"/>
              <a:t>organism</a:t>
            </a:r>
            <a:r>
              <a:rPr lang="en-US" sz="9000" dirty="0" smtClean="0"/>
              <a:t> </a:t>
            </a:r>
            <a:r>
              <a:rPr lang="en-US" sz="9000" dirty="0"/>
              <a:t>and transmit signals between different parts of its body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692696"/>
            <a:ext cx="39372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Nervous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system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98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7" y="1052736"/>
            <a:ext cx="84176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7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4338" y="1556792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one of four major classes of vertebrate tissue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 err="1" smtClean="0"/>
              <a:t>composed</a:t>
            </a:r>
            <a:r>
              <a:rPr lang="cs-CZ" sz="3600" dirty="0" smtClean="0"/>
              <a:t> of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cs-CZ" sz="3600" dirty="0" err="1" smtClean="0"/>
              <a:t>neurons</a:t>
            </a:r>
            <a:r>
              <a:rPr lang="cs-CZ" sz="3600" dirty="0" smtClean="0"/>
              <a:t> - </a:t>
            </a:r>
            <a:r>
              <a:rPr lang="cs-CZ" sz="3600" dirty="0" err="1" smtClean="0"/>
              <a:t>transmit</a:t>
            </a:r>
            <a:r>
              <a:rPr lang="cs-CZ" sz="3600" dirty="0" smtClean="0"/>
              <a:t> </a:t>
            </a:r>
            <a:r>
              <a:rPr lang="cs-CZ" sz="3600" dirty="0" err="1"/>
              <a:t>impulses</a:t>
            </a:r>
            <a:endParaRPr lang="cs-CZ" sz="3600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glial</a:t>
            </a:r>
            <a:r>
              <a:rPr lang="cs-CZ" sz="3600" dirty="0" smtClean="0"/>
              <a:t> </a:t>
            </a:r>
            <a:r>
              <a:rPr lang="en-US" sz="3600" dirty="0" smtClean="0"/>
              <a:t>cells</a:t>
            </a:r>
            <a:r>
              <a:rPr lang="cs-CZ" sz="3600" dirty="0" smtClean="0"/>
              <a:t> </a:t>
            </a:r>
            <a:r>
              <a:rPr lang="en-US" sz="3600" dirty="0" smtClean="0"/>
              <a:t>-</a:t>
            </a:r>
            <a:r>
              <a:rPr lang="cs-CZ" sz="3600" dirty="0" smtClean="0"/>
              <a:t> </a:t>
            </a:r>
            <a:r>
              <a:rPr lang="en-US" sz="3600" dirty="0" smtClean="0"/>
              <a:t>assist </a:t>
            </a:r>
            <a:r>
              <a:rPr lang="en-US" sz="3600" dirty="0"/>
              <a:t>propagation of the nerve impulse as well as provide nutrients to the neuron</a:t>
            </a:r>
          </a:p>
          <a:p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580645"/>
            <a:ext cx="36776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Nervous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tissue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4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9" y="1231900"/>
            <a:ext cx="77343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60193" y="188640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Neuron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466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404664"/>
            <a:ext cx="8741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solidFill>
                  <a:srgbClr val="FF0000"/>
                </a:solidFill>
              </a:rPr>
              <a:t>Structural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cs-CZ" sz="4000" b="1" dirty="0" err="1" smtClean="0">
                <a:solidFill>
                  <a:srgbClr val="FF0000"/>
                </a:solidFill>
              </a:rPr>
              <a:t>classification</a:t>
            </a:r>
            <a:r>
              <a:rPr lang="cs-CZ" sz="4000" b="1" dirty="0" smtClean="0">
                <a:solidFill>
                  <a:srgbClr val="FF0000"/>
                </a:solidFill>
              </a:rPr>
              <a:t> of </a:t>
            </a:r>
            <a:r>
              <a:rPr lang="cs-CZ" sz="4000" b="1" dirty="0" err="1" smtClean="0">
                <a:solidFill>
                  <a:srgbClr val="FF0000"/>
                </a:solidFill>
              </a:rPr>
              <a:t>neurons</a:t>
            </a:r>
            <a:r>
              <a:rPr lang="cs-CZ" sz="4000" b="1" dirty="0" smtClean="0">
                <a:solidFill>
                  <a:srgbClr val="FF0000"/>
                </a:solidFill>
              </a:rPr>
              <a:t>:</a:t>
            </a:r>
            <a:endParaRPr lang="cs-CZ" sz="4000" b="1" dirty="0">
              <a:solidFill>
                <a:srgbClr val="FF0000"/>
              </a:solidFill>
            </a:endParaRPr>
          </a:p>
          <a:p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41277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1"/>
                </a:solidFill>
              </a:rPr>
              <a:t>multipolar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neurons</a:t>
            </a:r>
            <a:endParaRPr lang="cs-CZ" sz="2400" b="1" dirty="0" smtClean="0"/>
          </a:p>
          <a:p>
            <a:pPr marL="457200" indent="-457200">
              <a:buFont typeface="+mj-lt"/>
              <a:buAutoNum type="alphaUcPeriod"/>
            </a:pPr>
            <a:r>
              <a:rPr lang="cs-CZ" sz="2400" b="1" dirty="0" err="1" smtClean="0">
                <a:solidFill>
                  <a:schemeClr val="accent1"/>
                </a:solidFill>
              </a:rPr>
              <a:t>bipolar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cs-CZ" sz="2400" b="1" dirty="0" err="1" smtClean="0">
                <a:solidFill>
                  <a:schemeClr val="accent1"/>
                </a:solidFill>
              </a:rPr>
              <a:t>neurons</a:t>
            </a:r>
            <a:endParaRPr lang="cs-CZ" sz="24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 err="1" smtClean="0">
                <a:solidFill>
                  <a:schemeClr val="accent1"/>
                </a:solidFill>
              </a:rPr>
              <a:t>pseudounipolar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neurons</a:t>
            </a:r>
            <a:endParaRPr lang="cs-CZ" sz="24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1"/>
                </a:solidFill>
              </a:rPr>
              <a:t>unipolar</a:t>
            </a:r>
            <a:r>
              <a:rPr lang="cs-CZ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neurons</a:t>
            </a:r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99" y="2984217"/>
            <a:ext cx="6326522" cy="37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5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88640"/>
            <a:ext cx="6115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50764"/>
            <a:ext cx="6115050" cy="18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4105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16995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2234</TotalTime>
  <Words>568</Words>
  <Application>Microsoft Office PowerPoint</Application>
  <PresentationFormat>Předvádění na obrazovce (4:3)</PresentationFormat>
  <Paragraphs>165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Aerodynamika</vt:lpstr>
      <vt:lpstr>STRUCTURAL ARRANGEMENT OF THE NERVOUS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BLOOD – BRAIN BARRIER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Svizenska</dc:creator>
  <cp:lastModifiedBy>Ivana</cp:lastModifiedBy>
  <cp:revision>68</cp:revision>
  <dcterms:created xsi:type="dcterms:W3CDTF">2016-02-03T09:29:59Z</dcterms:created>
  <dcterms:modified xsi:type="dcterms:W3CDTF">2016-02-21T20:19:19Z</dcterms:modified>
</cp:coreProperties>
</file>