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3" r:id="rId6"/>
    <p:sldId id="265" r:id="rId7"/>
    <p:sldId id="267" r:id="rId8"/>
    <p:sldId id="266" r:id="rId9"/>
    <p:sldId id="268" r:id="rId10"/>
    <p:sldId id="269" r:id="rId11"/>
    <p:sldId id="270" r:id="rId12"/>
    <p:sldId id="271" r:id="rId13"/>
    <p:sldId id="273" r:id="rId14"/>
    <p:sldId id="275" r:id="rId15"/>
    <p:sldId id="276" r:id="rId16"/>
    <p:sldId id="274" r:id="rId17"/>
    <p:sldId id="277" r:id="rId18"/>
    <p:sldId id="278" r:id="rId19"/>
    <p:sldId id="260" r:id="rId20"/>
    <p:sldId id="285" r:id="rId21"/>
    <p:sldId id="279" r:id="rId22"/>
    <p:sldId id="280" r:id="rId23"/>
    <p:sldId id="281" r:id="rId24"/>
    <p:sldId id="282" r:id="rId25"/>
    <p:sldId id="272" r:id="rId26"/>
    <p:sldId id="283" r:id="rId27"/>
    <p:sldId id="284" r:id="rId28"/>
    <p:sldId id="286" r:id="rId29"/>
    <p:sldId id="287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5" r:id="rId46"/>
    <p:sldId id="307" r:id="rId47"/>
    <p:sldId id="306" r:id="rId48"/>
    <p:sldId id="309" r:id="rId49"/>
    <p:sldId id="308" r:id="rId50"/>
    <p:sldId id="310" r:id="rId51"/>
    <p:sldId id="311" r:id="rId52"/>
    <p:sldId id="312" r:id="rId53"/>
    <p:sldId id="313" r:id="rId54"/>
    <p:sldId id="314" r:id="rId55"/>
    <p:sldId id="315" r:id="rId56"/>
    <p:sldId id="316" r:id="rId5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56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D84D4-8191-4182-9CD2-4F4DB687EB18}" type="datetimeFigureOut">
              <a:rPr lang="cs-CZ" smtClean="0"/>
              <a:t>14.3.2016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489FD-8176-4D80-A7EE-0A27F5E37C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5402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489FD-8176-4D80-A7EE-0A27F5E37C61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871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1B55-E931-4D33-A830-531C03BEF914}" type="datetimeFigureOut">
              <a:rPr lang="cs-CZ" smtClean="0"/>
              <a:t>14.3.2016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1B55-E931-4D33-A830-531C03BEF914}" type="datetimeFigureOut">
              <a:rPr lang="cs-CZ" smtClean="0"/>
              <a:t>14.3.2016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1B55-E931-4D33-A830-531C03BEF914}" type="datetimeFigureOut">
              <a:rPr lang="cs-CZ" smtClean="0"/>
              <a:t>14.3.2016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1B55-E931-4D33-A830-531C03BEF914}" type="datetimeFigureOut">
              <a:rPr lang="cs-CZ" smtClean="0"/>
              <a:t>14.3.2016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1B55-E931-4D33-A830-531C03BEF914}" type="datetimeFigureOut">
              <a:rPr lang="cs-CZ" smtClean="0"/>
              <a:t>14.3.2016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1B55-E931-4D33-A830-531C03BEF914}" type="datetimeFigureOut">
              <a:rPr lang="cs-CZ" smtClean="0"/>
              <a:t>14.3.2016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1B55-E931-4D33-A830-531C03BEF914}" type="datetimeFigureOut">
              <a:rPr lang="cs-CZ" smtClean="0"/>
              <a:t>14.3.2016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1B55-E931-4D33-A830-531C03BEF914}" type="datetimeFigureOut">
              <a:rPr lang="cs-CZ" smtClean="0"/>
              <a:t>14.3.2016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1B55-E931-4D33-A830-531C03BEF914}" type="datetimeFigureOut">
              <a:rPr lang="cs-CZ" smtClean="0"/>
              <a:t>14.3.2016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1B55-E931-4D33-A830-531C03BEF914}" type="datetimeFigureOut">
              <a:rPr lang="cs-CZ" smtClean="0"/>
              <a:t>14.3.2016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D1B55-E931-4D33-A830-531C03BEF914}" type="datetimeFigureOut">
              <a:rPr lang="cs-CZ" smtClean="0"/>
              <a:t>14.3.2016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8D1B55-E931-4D33-A830-531C03BEF914}" type="datetimeFigureOut">
              <a:rPr lang="cs-CZ" smtClean="0"/>
              <a:t>14.3.2016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65BDBE9-CCE6-4179-AB74-6F006EB28167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cs-CZ" dirty="0" smtClean="0"/>
              <a:t>VISUAL PATHWAYS</a:t>
            </a:r>
            <a:endParaRPr lang="cs-CZ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36961" y="2423879"/>
            <a:ext cx="4824535" cy="337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099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692696"/>
            <a:ext cx="1598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CONES</a:t>
            </a:r>
            <a:endParaRPr lang="cs-CZ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21" y="1015861"/>
            <a:ext cx="5213562" cy="471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1556792"/>
            <a:ext cx="455284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/>
              <a:t> 3 </a:t>
            </a:r>
            <a:r>
              <a:rPr lang="cs-CZ" sz="2400" dirty="0" err="1" smtClean="0"/>
              <a:t>different</a:t>
            </a:r>
            <a:r>
              <a:rPr lang="cs-CZ" sz="2400" dirty="0" smtClean="0"/>
              <a:t> </a:t>
            </a:r>
            <a:r>
              <a:rPr lang="cs-CZ" sz="2400" dirty="0" err="1" smtClean="0"/>
              <a:t>types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</a:t>
            </a:r>
            <a:r>
              <a:rPr lang="cs-CZ" sz="2400" dirty="0" err="1" smtClean="0"/>
              <a:t>three</a:t>
            </a:r>
            <a:r>
              <a:rPr lang="cs-CZ" sz="2400" dirty="0" smtClean="0"/>
              <a:t> </a:t>
            </a:r>
            <a:r>
              <a:rPr lang="cs-CZ" sz="2400" dirty="0" err="1" smtClean="0"/>
              <a:t>different</a:t>
            </a:r>
            <a:r>
              <a:rPr lang="cs-CZ" sz="2400" dirty="0" smtClean="0"/>
              <a:t>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</a:t>
            </a:r>
            <a:r>
              <a:rPr lang="cs-CZ" sz="2400" dirty="0" err="1" smtClean="0"/>
              <a:t>photopigments</a:t>
            </a:r>
            <a:r>
              <a:rPr lang="cs-CZ" sz="2400" dirty="0" smtClean="0"/>
              <a:t>: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blue, green and </a:t>
            </a:r>
            <a:r>
              <a:rPr lang="cs-CZ" sz="2400" dirty="0" err="1" smtClean="0"/>
              <a:t>red</a:t>
            </a:r>
            <a:endParaRPr lang="cs-CZ" sz="2400" dirty="0" smtClean="0"/>
          </a:p>
          <a:p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/>
              <a:t> </a:t>
            </a:r>
            <a:r>
              <a:rPr lang="cs-CZ" sz="2400" dirty="0" err="1" smtClean="0"/>
              <a:t>Each</a:t>
            </a:r>
            <a:r>
              <a:rPr lang="cs-CZ" sz="2400" dirty="0" smtClean="0"/>
              <a:t> </a:t>
            </a:r>
            <a:r>
              <a:rPr lang="cs-CZ" sz="2400" dirty="0"/>
              <a:t>type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maximally</a:t>
            </a:r>
            <a:r>
              <a:rPr lang="cs-CZ" sz="2400" dirty="0" smtClean="0"/>
              <a:t>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sensitive to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wavelength</a:t>
            </a:r>
            <a:r>
              <a:rPr lang="cs-CZ" sz="2400" dirty="0" smtClean="0"/>
              <a:t>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</a:t>
            </a:r>
            <a:r>
              <a:rPr lang="cs-CZ" sz="2400" dirty="0" err="1" smtClean="0"/>
              <a:t>that</a:t>
            </a:r>
            <a:r>
              <a:rPr lang="cs-CZ" sz="2400" dirty="0" smtClean="0"/>
              <a:t> </a:t>
            </a:r>
            <a:r>
              <a:rPr lang="cs-CZ" sz="2400" dirty="0" err="1" smtClean="0"/>
              <a:t>corresponds</a:t>
            </a:r>
            <a:r>
              <a:rPr lang="cs-CZ" sz="2400" dirty="0" smtClean="0"/>
              <a:t> to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specific</a:t>
            </a:r>
            <a:r>
              <a:rPr lang="cs-CZ" sz="2400" dirty="0" smtClean="0"/>
              <a:t> </a:t>
            </a:r>
            <a:r>
              <a:rPr lang="cs-CZ" sz="2400" dirty="0" err="1" smtClean="0"/>
              <a:t>color</a:t>
            </a:r>
            <a:r>
              <a:rPr lang="cs-CZ" sz="2400" dirty="0" smtClean="0"/>
              <a:t> </a:t>
            </a:r>
            <a:r>
              <a:rPr lang="cs-CZ" sz="2400" dirty="0" err="1" smtClean="0"/>
              <a:t>range</a:t>
            </a:r>
            <a:r>
              <a:rPr lang="cs-CZ" sz="2400" dirty="0" smtClean="0"/>
              <a:t>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(</a:t>
            </a:r>
            <a:r>
              <a:rPr lang="cs-CZ" sz="2400" dirty="0" err="1" smtClean="0"/>
              <a:t>spectral</a:t>
            </a:r>
            <a:r>
              <a:rPr lang="cs-CZ" sz="2400" dirty="0" smtClean="0"/>
              <a:t> sensitivity)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2862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27784" y="276587"/>
            <a:ext cx="3849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GANGLION CELLS</a:t>
            </a:r>
            <a:endParaRPr lang="cs-CZ" sz="36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922918"/>
            <a:ext cx="9004388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P </a:t>
            </a:r>
            <a:r>
              <a:rPr lang="cs-CZ" sz="2400" b="1" dirty="0" err="1" smtClean="0"/>
              <a:t>cells</a:t>
            </a:r>
            <a:r>
              <a:rPr lang="cs-CZ" sz="2400" b="1" dirty="0" smtClean="0"/>
              <a:t> (80%)</a:t>
            </a:r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smtClean="0"/>
              <a:t>ganglion </a:t>
            </a:r>
            <a:r>
              <a:rPr lang="cs-CZ" sz="2400" dirty="0" err="1" smtClean="0"/>
              <a:t>cells</a:t>
            </a:r>
            <a:r>
              <a:rPr lang="cs-CZ" sz="2400" dirty="0" smtClean="0"/>
              <a:t> </a:t>
            </a:r>
            <a:r>
              <a:rPr lang="cs-CZ" sz="2400" dirty="0" err="1" smtClean="0"/>
              <a:t>that</a:t>
            </a:r>
            <a:r>
              <a:rPr lang="cs-CZ" sz="2400" dirty="0" smtClean="0"/>
              <a:t> monitor </a:t>
            </a:r>
            <a:r>
              <a:rPr lang="cs-CZ" sz="2400" dirty="0" err="1" smtClean="0"/>
              <a:t>cones</a:t>
            </a:r>
            <a:endParaRPr lang="cs-CZ" sz="2400" dirty="0" smtClean="0"/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err="1" smtClean="0"/>
              <a:t>smaller</a:t>
            </a:r>
            <a:r>
              <a:rPr lang="cs-CZ" sz="2400" dirty="0" smtClean="0"/>
              <a:t>, more </a:t>
            </a:r>
            <a:r>
              <a:rPr lang="cs-CZ" sz="2400" dirty="0" err="1" smtClean="0"/>
              <a:t>numerous</a:t>
            </a:r>
            <a:endParaRPr lang="cs-CZ" sz="2400" dirty="0" smtClean="0"/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err="1" smtClean="0"/>
              <a:t>axons</a:t>
            </a:r>
            <a:r>
              <a:rPr lang="cs-CZ" sz="2400" dirty="0" smtClean="0"/>
              <a:t> end on </a:t>
            </a:r>
            <a:r>
              <a:rPr lang="cs-CZ" sz="2400" dirty="0" err="1" smtClean="0"/>
              <a:t>parvocellular</a:t>
            </a:r>
            <a:r>
              <a:rPr lang="cs-CZ" sz="2400" dirty="0" smtClean="0"/>
              <a:t> </a:t>
            </a:r>
            <a:r>
              <a:rPr lang="cs-CZ" sz="2400" dirty="0" err="1" smtClean="0"/>
              <a:t>laminae</a:t>
            </a:r>
            <a:r>
              <a:rPr lang="cs-CZ" sz="2400" dirty="0" smtClean="0"/>
              <a:t> of LGN</a:t>
            </a:r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err="1" smtClean="0"/>
              <a:t>provide</a:t>
            </a:r>
            <a:r>
              <a:rPr lang="cs-CZ" sz="2400" dirty="0" smtClean="0"/>
              <a:t> </a:t>
            </a:r>
            <a:r>
              <a:rPr lang="cs-CZ" sz="2400" dirty="0" err="1" smtClean="0"/>
              <a:t>information</a:t>
            </a:r>
            <a:r>
              <a:rPr lang="cs-CZ" sz="2400" dirty="0" smtClean="0"/>
              <a:t> </a:t>
            </a:r>
            <a:r>
              <a:rPr lang="cs-CZ" sz="2400" dirty="0" err="1" smtClean="0"/>
              <a:t>about</a:t>
            </a:r>
            <a:r>
              <a:rPr lang="cs-CZ" sz="2400" dirty="0" smtClean="0"/>
              <a:t> fine detail and </a:t>
            </a:r>
            <a:r>
              <a:rPr lang="cs-CZ" sz="2400" dirty="0" err="1" smtClean="0"/>
              <a:t>color</a:t>
            </a:r>
            <a:endParaRPr lang="cs-CZ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M </a:t>
            </a:r>
            <a:r>
              <a:rPr lang="cs-CZ" sz="2400" b="1" dirty="0" err="1" smtClean="0"/>
              <a:t>cells</a:t>
            </a:r>
            <a:r>
              <a:rPr lang="cs-CZ" sz="2400" b="1" dirty="0" smtClean="0"/>
              <a:t> (10%)</a:t>
            </a:r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/>
              <a:t>ganglion </a:t>
            </a:r>
            <a:r>
              <a:rPr lang="cs-CZ" sz="2400" dirty="0" err="1"/>
              <a:t>cells</a:t>
            </a:r>
            <a:r>
              <a:rPr lang="cs-CZ" sz="2400" dirty="0"/>
              <a:t> </a:t>
            </a:r>
            <a:r>
              <a:rPr lang="cs-CZ" sz="2400" dirty="0" err="1"/>
              <a:t>that</a:t>
            </a:r>
            <a:r>
              <a:rPr lang="cs-CZ" sz="2400" dirty="0"/>
              <a:t> monitor </a:t>
            </a:r>
            <a:r>
              <a:rPr lang="cs-CZ" sz="2400" dirty="0" err="1" smtClean="0"/>
              <a:t>rods</a:t>
            </a:r>
            <a:endParaRPr lang="cs-CZ" sz="2400" dirty="0" smtClean="0"/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err="1" smtClean="0"/>
              <a:t>relatively</a:t>
            </a:r>
            <a:r>
              <a:rPr lang="cs-CZ" sz="2400" dirty="0" smtClean="0"/>
              <a:t> </a:t>
            </a:r>
            <a:r>
              <a:rPr lang="cs-CZ" sz="2400" dirty="0" err="1" smtClean="0"/>
              <a:t>large</a:t>
            </a:r>
            <a:endParaRPr lang="cs-CZ" sz="2400" dirty="0" smtClean="0"/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err="1"/>
              <a:t>axons</a:t>
            </a:r>
            <a:r>
              <a:rPr lang="cs-CZ" sz="2400" dirty="0"/>
              <a:t> end on </a:t>
            </a:r>
            <a:r>
              <a:rPr lang="cs-CZ" sz="2400" dirty="0" err="1" smtClean="0"/>
              <a:t>magnocellular</a:t>
            </a:r>
            <a:r>
              <a:rPr lang="cs-CZ" sz="2400" dirty="0" smtClean="0"/>
              <a:t> </a:t>
            </a:r>
            <a:r>
              <a:rPr lang="cs-CZ" sz="2400" dirty="0" err="1"/>
              <a:t>laminae</a:t>
            </a:r>
            <a:r>
              <a:rPr lang="cs-CZ" sz="2400" dirty="0"/>
              <a:t> of </a:t>
            </a:r>
            <a:r>
              <a:rPr lang="cs-CZ" sz="2400" dirty="0" smtClean="0"/>
              <a:t>LGN</a:t>
            </a:r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err="1" smtClean="0"/>
              <a:t>provide</a:t>
            </a:r>
            <a:r>
              <a:rPr lang="cs-CZ" sz="2400" dirty="0" smtClean="0"/>
              <a:t> </a:t>
            </a:r>
            <a:r>
              <a:rPr lang="cs-CZ" sz="2400" dirty="0" err="1" smtClean="0"/>
              <a:t>information</a:t>
            </a:r>
            <a:r>
              <a:rPr lang="cs-CZ" sz="2400" dirty="0" smtClean="0"/>
              <a:t> </a:t>
            </a:r>
            <a:r>
              <a:rPr lang="cs-CZ" sz="2400" dirty="0" err="1" smtClean="0"/>
              <a:t>about</a:t>
            </a:r>
            <a:r>
              <a:rPr lang="cs-CZ" sz="2400" dirty="0" smtClean="0"/>
              <a:t> a </a:t>
            </a:r>
            <a:r>
              <a:rPr lang="cs-CZ" sz="2400" dirty="0" err="1" smtClean="0"/>
              <a:t>general</a:t>
            </a:r>
            <a:r>
              <a:rPr lang="cs-CZ" sz="2400" dirty="0" smtClean="0"/>
              <a:t> </a:t>
            </a:r>
            <a:r>
              <a:rPr lang="cs-CZ" sz="2400" dirty="0" err="1" smtClean="0"/>
              <a:t>form</a:t>
            </a:r>
            <a:r>
              <a:rPr lang="cs-CZ" sz="2400" dirty="0" smtClean="0"/>
              <a:t> of </a:t>
            </a:r>
            <a:r>
              <a:rPr lang="cs-CZ" sz="2400" dirty="0" err="1" smtClean="0"/>
              <a:t>an</a:t>
            </a:r>
            <a:r>
              <a:rPr lang="cs-CZ" sz="2400" dirty="0" smtClean="0"/>
              <a:t> </a:t>
            </a:r>
            <a:r>
              <a:rPr lang="cs-CZ" sz="2400" dirty="0" err="1" smtClean="0"/>
              <a:t>object</a:t>
            </a:r>
            <a:r>
              <a:rPr lang="cs-CZ" sz="2400" dirty="0" smtClean="0"/>
              <a:t>, </a:t>
            </a:r>
          </a:p>
          <a:p>
            <a:r>
              <a:rPr lang="cs-CZ" sz="2400" dirty="0" smtClean="0"/>
              <a:t>       </a:t>
            </a:r>
            <a:r>
              <a:rPr lang="cs-CZ" sz="2400" dirty="0" err="1" smtClean="0"/>
              <a:t>motion</a:t>
            </a:r>
            <a:r>
              <a:rPr lang="cs-CZ" sz="2400" dirty="0" smtClean="0"/>
              <a:t>, and </a:t>
            </a:r>
            <a:r>
              <a:rPr lang="cs-CZ" sz="2400" dirty="0" err="1" smtClean="0"/>
              <a:t>shadows</a:t>
            </a:r>
            <a:r>
              <a:rPr lang="cs-CZ" sz="2400" dirty="0" smtClean="0"/>
              <a:t> in </a:t>
            </a:r>
            <a:r>
              <a:rPr lang="cs-CZ" sz="2400" dirty="0" err="1" smtClean="0"/>
              <a:t>dim</a:t>
            </a:r>
            <a:r>
              <a:rPr lang="cs-CZ" sz="2400" dirty="0" smtClean="0"/>
              <a:t> </a:t>
            </a:r>
            <a:r>
              <a:rPr lang="cs-CZ" sz="2400" dirty="0" err="1" smtClean="0"/>
              <a:t>light</a:t>
            </a:r>
            <a:endParaRPr lang="cs-CZ" sz="2400" dirty="0" smtClean="0"/>
          </a:p>
          <a:p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non-P non-M </a:t>
            </a:r>
            <a:r>
              <a:rPr lang="cs-CZ" sz="2400" b="1" dirty="0" err="1" smtClean="0"/>
              <a:t>cells</a:t>
            </a:r>
            <a:r>
              <a:rPr lang="cs-CZ" sz="2400" b="1" dirty="0" smtClean="0"/>
              <a:t> (10%)</a:t>
            </a:r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err="1" smtClean="0"/>
              <a:t>projection</a:t>
            </a:r>
            <a:r>
              <a:rPr lang="cs-CZ" sz="2400" dirty="0" smtClean="0"/>
              <a:t> to </a:t>
            </a:r>
            <a:r>
              <a:rPr lang="cs-CZ" sz="2400" dirty="0" err="1" smtClean="0"/>
              <a:t>subcortical</a:t>
            </a:r>
            <a:r>
              <a:rPr lang="cs-CZ" sz="2400" dirty="0" smtClean="0"/>
              <a:t> </a:t>
            </a:r>
            <a:r>
              <a:rPr lang="cs-CZ" sz="2400" dirty="0" err="1" smtClean="0"/>
              <a:t>nuclei</a:t>
            </a:r>
            <a:r>
              <a:rPr lang="cs-CZ" sz="2400" dirty="0" smtClean="0"/>
              <a:t>, </a:t>
            </a:r>
            <a:r>
              <a:rPr lang="cs-CZ" sz="2400" dirty="0" err="1" smtClean="0"/>
              <a:t>koniocellular</a:t>
            </a:r>
            <a:r>
              <a:rPr lang="cs-CZ" sz="2400" dirty="0" smtClean="0"/>
              <a:t> </a:t>
            </a:r>
            <a:r>
              <a:rPr lang="cs-CZ" sz="2400" dirty="0" err="1" smtClean="0"/>
              <a:t>cells</a:t>
            </a:r>
            <a:r>
              <a:rPr lang="cs-CZ" sz="2400" dirty="0" smtClean="0"/>
              <a:t> of LGN 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6087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619672" y="276587"/>
            <a:ext cx="5803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PRIMARY VISUAL PATHWAY</a:t>
            </a:r>
            <a:endParaRPr lang="cs-CZ" sz="36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7544" y="1052736"/>
            <a:ext cx="83463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</a:t>
            </a:r>
            <a:r>
              <a:rPr lang="cs-CZ" sz="2400" b="1" dirty="0" err="1" smtClean="0"/>
              <a:t>The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primary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visual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pathway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connects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the</a:t>
            </a:r>
            <a:r>
              <a:rPr lang="cs-CZ" sz="2400" b="1" dirty="0" smtClean="0"/>
              <a:t> retina </a:t>
            </a:r>
            <a:r>
              <a:rPr lang="cs-CZ" sz="2400" b="1" dirty="0" err="1" smtClean="0"/>
              <a:t>with</a:t>
            </a:r>
            <a:r>
              <a:rPr lang="cs-CZ" sz="2400" b="1" dirty="0" smtClean="0"/>
              <a:t>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</a:t>
            </a:r>
            <a:r>
              <a:rPr lang="cs-CZ" sz="2400" b="1" dirty="0" err="1" smtClean="0"/>
              <a:t>lateral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geniculate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nucleus</a:t>
            </a:r>
            <a:r>
              <a:rPr lang="cs-CZ" sz="2400" b="1" dirty="0" smtClean="0"/>
              <a:t> and </a:t>
            </a:r>
            <a:r>
              <a:rPr lang="cs-CZ" sz="2400" b="1" dirty="0" err="1" smtClean="0"/>
              <a:t>primary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visual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cortex</a:t>
            </a:r>
            <a:r>
              <a:rPr lang="cs-CZ" sz="2400" b="1" dirty="0" smtClean="0"/>
              <a:t>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(</a:t>
            </a:r>
            <a:r>
              <a:rPr lang="cs-CZ" sz="2400" b="1" dirty="0" err="1" smtClean="0"/>
              <a:t>retinogeniculostriate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pathway</a:t>
            </a:r>
            <a:r>
              <a:rPr lang="cs-CZ" sz="2400" b="1" dirty="0" smtClean="0"/>
              <a:t>)</a:t>
            </a:r>
          </a:p>
          <a:p>
            <a:endParaRPr lang="cs-CZ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</a:t>
            </a:r>
            <a:r>
              <a:rPr lang="cs-CZ" sz="2400" b="1" dirty="0" err="1" smtClean="0"/>
              <a:t>It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is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responsible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for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detection</a:t>
            </a:r>
            <a:r>
              <a:rPr lang="cs-CZ" sz="2400" b="1" dirty="0" smtClean="0"/>
              <a:t> of </a:t>
            </a:r>
            <a:r>
              <a:rPr lang="cs-CZ" sz="2400" b="1" dirty="0" err="1" smtClean="0"/>
              <a:t>shape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movement</a:t>
            </a:r>
            <a:r>
              <a:rPr lang="cs-CZ" sz="2400" b="1" dirty="0" smtClean="0"/>
              <a:t>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and </a:t>
            </a:r>
            <a:r>
              <a:rPr lang="cs-CZ" sz="2400" b="1" dirty="0" err="1" smtClean="0"/>
              <a:t>color</a:t>
            </a:r>
            <a:endParaRPr lang="cs-CZ" sz="2400" b="1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233362" y="3851104"/>
            <a:ext cx="30941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r>
              <a:rPr lang="cs-CZ" baseline="30000" dirty="0" smtClean="0"/>
              <a:t>st</a:t>
            </a:r>
            <a:r>
              <a:rPr lang="cs-CZ" dirty="0" smtClean="0"/>
              <a:t> neuron (</a:t>
            </a:r>
            <a:r>
              <a:rPr lang="cs-CZ" dirty="0" err="1" smtClean="0"/>
              <a:t>photoreceptors</a:t>
            </a:r>
            <a:r>
              <a:rPr lang="cs-CZ" dirty="0" smtClean="0"/>
              <a:t>)</a:t>
            </a:r>
            <a:endParaRPr lang="en-US" dirty="0"/>
          </a:p>
        </p:txBody>
      </p:sp>
      <p:sp>
        <p:nvSpPr>
          <p:cNvPr id="5" name="Šipka dolů 4"/>
          <p:cNvSpPr/>
          <p:nvPr/>
        </p:nvSpPr>
        <p:spPr>
          <a:xfrm>
            <a:off x="1258518" y="4293096"/>
            <a:ext cx="648072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98471" y="4828390"/>
            <a:ext cx="27638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smtClean="0"/>
              <a:t>2</a:t>
            </a:r>
            <a:r>
              <a:rPr lang="cs-CZ" baseline="30000" dirty="0" smtClean="0"/>
              <a:t>nd</a:t>
            </a:r>
            <a:r>
              <a:rPr lang="cs-CZ" dirty="0" smtClean="0"/>
              <a:t> </a:t>
            </a:r>
            <a:r>
              <a:rPr lang="cs-CZ" dirty="0"/>
              <a:t>neuron </a:t>
            </a:r>
            <a:r>
              <a:rPr lang="cs-CZ" dirty="0" smtClean="0"/>
              <a:t>(</a:t>
            </a:r>
            <a:r>
              <a:rPr lang="cs-CZ" dirty="0" err="1" smtClean="0"/>
              <a:t>bipolar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)</a:t>
            </a:r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341564" y="5848469"/>
            <a:ext cx="287771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smtClean="0"/>
              <a:t>3</a:t>
            </a:r>
            <a:r>
              <a:rPr lang="cs-CZ" baseline="30000" dirty="0" smtClean="0"/>
              <a:t>rd</a:t>
            </a:r>
            <a:r>
              <a:rPr lang="cs-CZ" dirty="0" smtClean="0"/>
              <a:t> </a:t>
            </a:r>
            <a:r>
              <a:rPr lang="cs-CZ" dirty="0"/>
              <a:t>neuron </a:t>
            </a:r>
            <a:r>
              <a:rPr lang="cs-CZ" dirty="0" smtClean="0"/>
              <a:t>(ganglion </a:t>
            </a:r>
            <a:r>
              <a:rPr lang="cs-CZ" dirty="0" err="1"/>
              <a:t>cells</a:t>
            </a:r>
            <a:r>
              <a:rPr lang="cs-CZ" dirty="0" smtClean="0"/>
              <a:t>)</a:t>
            </a:r>
            <a:endParaRPr lang="en-US" dirty="0"/>
          </a:p>
        </p:txBody>
      </p:sp>
      <p:sp>
        <p:nvSpPr>
          <p:cNvPr id="8" name="Šipka dolů 7"/>
          <p:cNvSpPr/>
          <p:nvPr/>
        </p:nvSpPr>
        <p:spPr>
          <a:xfrm>
            <a:off x="1295636" y="5344413"/>
            <a:ext cx="648072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9" name="Šipka dolů 8"/>
          <p:cNvSpPr/>
          <p:nvPr/>
        </p:nvSpPr>
        <p:spPr>
          <a:xfrm rot="16200000">
            <a:off x="3638449" y="5544760"/>
            <a:ext cx="266756" cy="9960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20272" y="5857455"/>
            <a:ext cx="60465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smtClean="0"/>
              <a:t>LGN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355976" y="5849099"/>
            <a:ext cx="152157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0070C0"/>
                </a:solidFill>
              </a:rPr>
              <a:t>Optic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chiasm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12" name="Šipka dolů 11"/>
          <p:cNvSpPr/>
          <p:nvPr/>
        </p:nvSpPr>
        <p:spPr>
          <a:xfrm rot="16200000">
            <a:off x="6304786" y="5544843"/>
            <a:ext cx="266756" cy="9960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3" name="Šipka dolů 12"/>
          <p:cNvSpPr/>
          <p:nvPr/>
        </p:nvSpPr>
        <p:spPr>
          <a:xfrm rot="10800000">
            <a:off x="7189220" y="4781008"/>
            <a:ext cx="266756" cy="9960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800467" y="3758771"/>
            <a:ext cx="104426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/>
              <a:t>Primary</a:t>
            </a:r>
            <a:r>
              <a:rPr lang="cs-CZ" dirty="0" smtClean="0"/>
              <a:t> </a:t>
            </a:r>
          </a:p>
          <a:p>
            <a:pPr algn="ctr"/>
            <a:r>
              <a:rPr lang="cs-CZ" dirty="0" err="1" smtClean="0"/>
              <a:t>visual</a:t>
            </a:r>
            <a:r>
              <a:rPr lang="cs-CZ" dirty="0" smtClean="0"/>
              <a:t> </a:t>
            </a:r>
          </a:p>
          <a:p>
            <a:pPr algn="ctr"/>
            <a:r>
              <a:rPr lang="cs-CZ" dirty="0" err="1" smtClean="0"/>
              <a:t>cortex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374319" y="5344413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</a:rPr>
              <a:t>CN II</a:t>
            </a:r>
            <a:endParaRPr lang="cs-CZ" dirty="0">
              <a:solidFill>
                <a:srgbClr val="0070C0"/>
              </a:solidFill>
            </a:endParaRPr>
          </a:p>
        </p:txBody>
      </p:sp>
      <p:cxnSp>
        <p:nvCxnSpPr>
          <p:cNvPr id="17" name="Přímá spojnice se šipkou 16"/>
          <p:cNvCxnSpPr/>
          <p:nvPr/>
        </p:nvCxnSpPr>
        <p:spPr>
          <a:xfrm>
            <a:off x="3688634" y="5596441"/>
            <a:ext cx="0" cy="329109"/>
          </a:xfrm>
          <a:prstGeom prst="straightConnector1">
            <a:avLst/>
          </a:prstGeom>
          <a:ln w="158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5779971" y="5314679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0070C0"/>
                </a:solidFill>
              </a:rPr>
              <a:t>Optic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err="1" smtClean="0">
                <a:solidFill>
                  <a:srgbClr val="0070C0"/>
                </a:solidFill>
              </a:rPr>
              <a:t>tract</a:t>
            </a:r>
            <a:endParaRPr lang="cs-CZ" dirty="0">
              <a:solidFill>
                <a:srgbClr val="0070C0"/>
              </a:solidFill>
            </a:endParaRPr>
          </a:p>
        </p:txBody>
      </p:sp>
      <p:cxnSp>
        <p:nvCxnSpPr>
          <p:cNvPr id="22" name="Přímá spojnice se šipkou 21"/>
          <p:cNvCxnSpPr/>
          <p:nvPr/>
        </p:nvCxnSpPr>
        <p:spPr>
          <a:xfrm>
            <a:off x="6432755" y="5631970"/>
            <a:ext cx="0" cy="329109"/>
          </a:xfrm>
          <a:prstGeom prst="straightConnector1">
            <a:avLst/>
          </a:prstGeom>
          <a:ln w="158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7844727" y="4991513"/>
            <a:ext cx="111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0070C0"/>
                </a:solidFill>
              </a:rPr>
              <a:t>Optic</a:t>
            </a:r>
            <a:endParaRPr lang="cs-CZ" dirty="0" smtClean="0">
              <a:solidFill>
                <a:srgbClr val="0070C0"/>
              </a:solidFill>
            </a:endParaRPr>
          </a:p>
          <a:p>
            <a:pPr algn="ctr"/>
            <a:r>
              <a:rPr lang="cs-CZ" dirty="0" err="1" smtClean="0">
                <a:solidFill>
                  <a:srgbClr val="0070C0"/>
                </a:solidFill>
              </a:rPr>
              <a:t>radiation</a:t>
            </a:r>
            <a:endParaRPr lang="cs-CZ" dirty="0">
              <a:solidFill>
                <a:srgbClr val="0070C0"/>
              </a:solidFill>
            </a:endParaRPr>
          </a:p>
        </p:txBody>
      </p:sp>
      <p:cxnSp>
        <p:nvCxnSpPr>
          <p:cNvPr id="24" name="Přímá spojnice se šipkou 23"/>
          <p:cNvCxnSpPr/>
          <p:nvPr/>
        </p:nvCxnSpPr>
        <p:spPr>
          <a:xfrm flipH="1">
            <a:off x="7465513" y="5318369"/>
            <a:ext cx="572408" cy="0"/>
          </a:xfrm>
          <a:prstGeom prst="straightConnector1">
            <a:avLst/>
          </a:prstGeom>
          <a:ln w="158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423863"/>
            <a:ext cx="8324850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04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4157193" cy="536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5536" y="1873632"/>
            <a:ext cx="466185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LGN </a:t>
            </a:r>
            <a:r>
              <a:rPr lang="cs-CZ" sz="2400" b="1" dirty="0" err="1"/>
              <a:t>is</a:t>
            </a:r>
            <a:r>
              <a:rPr lang="cs-CZ" sz="2400" b="1" dirty="0"/>
              <a:t> </a:t>
            </a:r>
            <a:r>
              <a:rPr lang="cs-CZ" sz="2400" b="1" dirty="0" err="1"/>
              <a:t>composed</a:t>
            </a:r>
            <a:r>
              <a:rPr lang="cs-CZ" sz="2400" b="1" dirty="0"/>
              <a:t> of 6 </a:t>
            </a:r>
            <a:r>
              <a:rPr lang="cs-CZ" sz="2400" b="1" dirty="0" err="1"/>
              <a:t>layers</a:t>
            </a:r>
            <a:endParaRPr lang="cs-CZ" sz="2400" b="1" dirty="0"/>
          </a:p>
          <a:p>
            <a:endParaRPr lang="cs-CZ" sz="2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</a:t>
            </a:r>
            <a:r>
              <a:rPr lang="cs-CZ" sz="2400" b="1" dirty="0" err="1" smtClean="0"/>
              <a:t>Layers</a:t>
            </a:r>
            <a:r>
              <a:rPr lang="cs-CZ" sz="2400" b="1" dirty="0" smtClean="0"/>
              <a:t> </a:t>
            </a:r>
            <a:r>
              <a:rPr lang="cs-CZ" sz="2400" b="1" dirty="0"/>
              <a:t>1 and 2 </a:t>
            </a:r>
            <a:r>
              <a:rPr lang="cs-CZ" sz="2400" b="1" dirty="0" err="1"/>
              <a:t>contain</a:t>
            </a:r>
            <a:r>
              <a:rPr lang="cs-CZ" sz="2400" b="1" dirty="0"/>
              <a:t> </a:t>
            </a:r>
            <a:endParaRPr lang="cs-CZ" sz="2400" b="1" dirty="0" smtClean="0"/>
          </a:p>
          <a:p>
            <a:r>
              <a:rPr lang="cs-CZ" sz="2400" b="1" dirty="0"/>
              <a:t> </a:t>
            </a:r>
            <a:r>
              <a:rPr lang="cs-CZ" sz="2400" b="1" dirty="0" smtClean="0"/>
              <a:t>    </a:t>
            </a:r>
            <a:r>
              <a:rPr lang="cs-CZ" sz="2400" b="1" dirty="0" err="1" smtClean="0"/>
              <a:t>larger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neurons</a:t>
            </a:r>
            <a:endParaRPr lang="cs-CZ" sz="2400" b="1" dirty="0" smtClean="0"/>
          </a:p>
          <a:p>
            <a:endParaRPr lang="cs-CZ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</a:t>
            </a:r>
            <a:r>
              <a:rPr lang="cs-CZ" sz="2400" b="1" dirty="0" err="1" smtClean="0"/>
              <a:t>Layers</a:t>
            </a:r>
            <a:r>
              <a:rPr lang="cs-CZ" sz="2400" b="1" dirty="0" smtClean="0"/>
              <a:t> 3 - 6 </a:t>
            </a:r>
            <a:r>
              <a:rPr lang="cs-CZ" sz="2400" b="1" dirty="0" err="1"/>
              <a:t>contain</a:t>
            </a:r>
            <a:r>
              <a:rPr lang="cs-CZ" sz="2400" b="1" dirty="0"/>
              <a:t> </a:t>
            </a:r>
          </a:p>
          <a:p>
            <a:r>
              <a:rPr lang="cs-CZ" sz="2400" b="1" dirty="0"/>
              <a:t>     </a:t>
            </a:r>
            <a:r>
              <a:rPr lang="cs-CZ" sz="2400" b="1" dirty="0" err="1" smtClean="0"/>
              <a:t>smaller</a:t>
            </a:r>
            <a:r>
              <a:rPr lang="cs-CZ" sz="2400" b="1" dirty="0" smtClean="0"/>
              <a:t> </a:t>
            </a:r>
            <a:r>
              <a:rPr lang="cs-CZ" sz="2400" b="1" dirty="0" err="1"/>
              <a:t>neurons</a:t>
            </a:r>
            <a:endParaRPr lang="cs-CZ" sz="2400" b="1" dirty="0"/>
          </a:p>
          <a:p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680166" y="351680"/>
            <a:ext cx="7927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LATERAL GENICULATE NUCLEUS (LGN)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319722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314450"/>
            <a:ext cx="870585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235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195" y="1766191"/>
            <a:ext cx="6172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9512" y="427363"/>
            <a:ext cx="44278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Ipsilateral input </a:t>
            </a:r>
            <a:r>
              <a:rPr lang="cs-CZ" sz="2400" b="1" dirty="0" err="1" smtClean="0"/>
              <a:t>enters</a:t>
            </a:r>
            <a:r>
              <a:rPr lang="cs-CZ" sz="2400" b="1" dirty="0" smtClean="0"/>
              <a:t> </a:t>
            </a:r>
          </a:p>
          <a:p>
            <a:r>
              <a:rPr lang="cs-CZ" sz="2400" b="1" dirty="0" smtClean="0"/>
              <a:t>     </a:t>
            </a:r>
            <a:r>
              <a:rPr lang="cs-CZ" sz="2400" b="1" dirty="0" err="1" smtClean="0"/>
              <a:t>layers</a:t>
            </a:r>
            <a:r>
              <a:rPr lang="cs-CZ" sz="2400" b="1" dirty="0" smtClean="0"/>
              <a:t> 2,3 and 5</a:t>
            </a:r>
          </a:p>
          <a:p>
            <a:endParaRPr lang="cs-CZ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</a:t>
            </a:r>
            <a:r>
              <a:rPr lang="cs-CZ" sz="2400" b="1" dirty="0" err="1" smtClean="0"/>
              <a:t>Contralateral</a:t>
            </a:r>
            <a:r>
              <a:rPr lang="cs-CZ" sz="2400" b="1" dirty="0" smtClean="0"/>
              <a:t> input </a:t>
            </a:r>
            <a:r>
              <a:rPr lang="cs-CZ" sz="2400" b="1" dirty="0" err="1" smtClean="0"/>
              <a:t>enters</a:t>
            </a:r>
            <a:r>
              <a:rPr lang="cs-CZ" sz="2400" b="1" dirty="0" smtClean="0"/>
              <a:t> </a:t>
            </a:r>
          </a:p>
          <a:p>
            <a:r>
              <a:rPr lang="cs-CZ" sz="2400" b="1" dirty="0" smtClean="0"/>
              <a:t>     </a:t>
            </a:r>
            <a:r>
              <a:rPr lang="cs-CZ" sz="2400" b="1" dirty="0" err="1" smtClean="0"/>
              <a:t>layers</a:t>
            </a:r>
            <a:r>
              <a:rPr lang="cs-CZ" sz="2400" b="1" dirty="0" smtClean="0"/>
              <a:t> 1, 4 and 6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489228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52736"/>
            <a:ext cx="3505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1052736"/>
            <a:ext cx="530626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/>
              <a:t> LGN </a:t>
            </a:r>
            <a:r>
              <a:rPr lang="cs-CZ" sz="2400" dirty="0" err="1" smtClean="0"/>
              <a:t>contains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topographic</a:t>
            </a:r>
            <a:r>
              <a:rPr lang="cs-CZ" sz="2400" dirty="0" smtClean="0"/>
              <a:t>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</a:t>
            </a:r>
            <a:r>
              <a:rPr lang="cs-CZ" sz="2400" dirty="0" err="1" smtClean="0"/>
              <a:t>representation</a:t>
            </a:r>
            <a:r>
              <a:rPr lang="cs-CZ" sz="2400" dirty="0" smtClean="0"/>
              <a:t> of </a:t>
            </a:r>
            <a:r>
              <a:rPr lang="cs-CZ" sz="2400" dirty="0" err="1" smtClean="0"/>
              <a:t>what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retina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</a:t>
            </a:r>
            <a:r>
              <a:rPr lang="en-US" sz="2400" dirty="0" smtClean="0"/>
              <a:t>“ sees”. This 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retinotopic</a:t>
            </a:r>
            <a:r>
              <a:rPr lang="en-US" sz="2400" b="1" dirty="0" smtClean="0"/>
              <a:t> </a:t>
            </a:r>
            <a:r>
              <a:rPr lang="en-US" sz="2400" dirty="0" smtClean="0"/>
              <a:t>map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is sent to the cortex.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LGN modulates and regulates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the flow of visual information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to the primary visual cortex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cortex can control efficiency of</a:t>
            </a:r>
          </a:p>
          <a:p>
            <a:r>
              <a:rPr lang="en-US" sz="2400" dirty="0" smtClean="0"/>
              <a:t>     thalamic input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530840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2856"/>
            <a:ext cx="6287287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56331" y="1052736"/>
            <a:ext cx="6771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optic radiation </a:t>
            </a:r>
            <a:r>
              <a:rPr lang="en-US" sz="2400" dirty="0"/>
              <a:t>(</a:t>
            </a:r>
            <a:r>
              <a:rPr lang="en-US" sz="2400" dirty="0" err="1" smtClean="0"/>
              <a:t>geniculocalcarine</a:t>
            </a:r>
            <a:r>
              <a:rPr lang="en-US" sz="2400" dirty="0" smtClean="0"/>
              <a:t> </a:t>
            </a:r>
            <a:r>
              <a:rPr lang="en-US" sz="2400" dirty="0" err="1" smtClean="0"/>
              <a:t>fibres</a:t>
            </a:r>
            <a:r>
              <a:rPr lang="en-US" sz="2400" dirty="0" smtClean="0"/>
              <a:t>) runs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under the temporal lobe to the occipital lobe</a:t>
            </a:r>
            <a:endParaRPr lang="cs-CZ" sz="24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331640" y="188640"/>
            <a:ext cx="6229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GENICULOSTRIATE PATHWAY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428624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321042" y="33086"/>
            <a:ext cx="65792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RETIN</a:t>
            </a:r>
            <a:r>
              <a:rPr lang="en-US" sz="3600" dirty="0" smtClean="0"/>
              <a:t>OTOPIC</a:t>
            </a:r>
            <a:r>
              <a:rPr lang="cs-CZ" sz="4000" dirty="0" smtClean="0"/>
              <a:t> </a:t>
            </a:r>
            <a:r>
              <a:rPr lang="cs-CZ" sz="3600" dirty="0" smtClean="0"/>
              <a:t>REPRESENTATION</a:t>
            </a:r>
            <a:endParaRPr lang="cs-CZ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" y="4417978"/>
            <a:ext cx="5373985" cy="238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786" y="713792"/>
            <a:ext cx="3669214" cy="515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692696"/>
            <a:ext cx="617027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/>
              <a:t> </a:t>
            </a:r>
            <a:r>
              <a:rPr lang="cs-CZ" sz="2400" dirty="0" err="1" smtClean="0"/>
              <a:t>N</a:t>
            </a:r>
            <a:r>
              <a:rPr lang="cs-CZ" sz="2400" b="1" dirty="0" err="1" smtClean="0"/>
              <a:t>asal</a:t>
            </a:r>
            <a:r>
              <a:rPr lang="cs-CZ" sz="2400" b="1" dirty="0" smtClean="0"/>
              <a:t> and </a:t>
            </a:r>
            <a:r>
              <a:rPr lang="cs-CZ" sz="2400" b="1" dirty="0" err="1" smtClean="0"/>
              <a:t>temporal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visual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fields</a:t>
            </a:r>
            <a:endParaRPr lang="cs-CZ" sz="2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</a:t>
            </a:r>
            <a:r>
              <a:rPr lang="cs-CZ" sz="2400" b="1" dirty="0" err="1" smtClean="0"/>
              <a:t>Reversed</a:t>
            </a:r>
            <a:r>
              <a:rPr lang="cs-CZ" sz="2400" b="1" dirty="0" smtClean="0"/>
              <a:t> to </a:t>
            </a:r>
            <a:r>
              <a:rPr lang="cs-CZ" sz="2400" b="1" dirty="0" err="1" smtClean="0"/>
              <a:t>opposite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halves</a:t>
            </a:r>
            <a:r>
              <a:rPr lang="cs-CZ" sz="2400" b="1" dirty="0" smtClean="0"/>
              <a:t> of </a:t>
            </a:r>
            <a:r>
              <a:rPr lang="cs-CZ" sz="2400" b="1" dirty="0" err="1" smtClean="0"/>
              <a:t>retinal</a:t>
            </a:r>
            <a:r>
              <a:rPr lang="cs-CZ" sz="2400" b="1" dirty="0" smtClean="0"/>
              <a:t>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</a:t>
            </a:r>
            <a:r>
              <a:rPr lang="cs-CZ" sz="2400" b="1" dirty="0" err="1" smtClean="0"/>
              <a:t>representative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fields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hemiretinas</a:t>
            </a:r>
            <a:r>
              <a:rPr lang="en-US" sz="2400" b="1" dirty="0" smtClean="0"/>
              <a:t>)</a:t>
            </a:r>
            <a:endParaRPr lang="cs-CZ" sz="2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</a:t>
            </a:r>
            <a:r>
              <a:rPr lang="cs-CZ" sz="2400" b="1" dirty="0" err="1" smtClean="0"/>
              <a:t>Inverted</a:t>
            </a:r>
            <a:r>
              <a:rPr lang="cs-CZ" sz="2400" b="1" dirty="0" smtClean="0"/>
              <a:t> and </a:t>
            </a:r>
            <a:r>
              <a:rPr lang="cs-CZ" sz="2400" b="1" dirty="0" err="1" smtClean="0"/>
              <a:t>reversed</a:t>
            </a:r>
            <a:endParaRPr lang="cs-CZ" sz="2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</a:t>
            </a:r>
            <a:r>
              <a:rPr lang="cs-CZ" sz="2400" b="1" dirty="0" err="1" smtClean="0"/>
              <a:t>Nasal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visual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fields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project</a:t>
            </a:r>
            <a:r>
              <a:rPr lang="cs-CZ" sz="2400" b="1" dirty="0" smtClean="0"/>
              <a:t> to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</a:t>
            </a:r>
            <a:r>
              <a:rPr lang="cs-CZ" sz="2400" b="1" dirty="0" err="1" smtClean="0"/>
              <a:t>temporal</a:t>
            </a:r>
            <a:r>
              <a:rPr lang="cs-CZ" sz="2400" b="1" dirty="0" smtClean="0"/>
              <a:t> </a:t>
            </a:r>
            <a:r>
              <a:rPr lang="en-US" sz="2400" b="1" dirty="0" err="1" smtClean="0"/>
              <a:t>hemiretinas</a:t>
            </a:r>
            <a:r>
              <a:rPr lang="cs-CZ" sz="2400" b="1" dirty="0" smtClean="0"/>
              <a:t> and </a:t>
            </a:r>
            <a:r>
              <a:rPr lang="en-US" sz="2400" b="1" dirty="0" smtClean="0"/>
              <a:t>their axons </a:t>
            </a:r>
            <a:endParaRPr lang="cs-CZ" sz="2400" b="1" dirty="0" smtClean="0"/>
          </a:p>
          <a:p>
            <a:r>
              <a:rPr lang="cs-CZ" sz="2400" b="1" dirty="0"/>
              <a:t> </a:t>
            </a:r>
            <a:r>
              <a:rPr lang="cs-CZ" sz="2400" b="1" dirty="0" smtClean="0"/>
              <a:t>    do not </a:t>
            </a:r>
            <a:r>
              <a:rPr lang="cs-CZ" sz="2400" b="1" dirty="0" err="1" smtClean="0"/>
              <a:t>cross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the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optic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chiasm</a:t>
            </a:r>
            <a:endParaRPr lang="cs-CZ" sz="2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</a:t>
            </a:r>
            <a:r>
              <a:rPr lang="cs-CZ" sz="2400" b="1" dirty="0" err="1" smtClean="0"/>
              <a:t>Temporal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visual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fields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project</a:t>
            </a:r>
            <a:r>
              <a:rPr lang="cs-CZ" sz="2400" b="1" dirty="0" smtClean="0"/>
              <a:t> to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</a:t>
            </a:r>
            <a:r>
              <a:rPr lang="cs-CZ" sz="2400" b="1" dirty="0" err="1" smtClean="0"/>
              <a:t>nasal</a:t>
            </a:r>
            <a:r>
              <a:rPr lang="cs-CZ" sz="2400" b="1" dirty="0" smtClean="0"/>
              <a:t> </a:t>
            </a:r>
            <a:r>
              <a:rPr lang="en-US" sz="2400" b="1" dirty="0" err="1" smtClean="0"/>
              <a:t>hemiretinas</a:t>
            </a:r>
            <a:r>
              <a:rPr lang="cs-CZ" sz="2400" b="1" dirty="0" smtClean="0"/>
              <a:t> and </a:t>
            </a:r>
            <a:r>
              <a:rPr lang="en-US" sz="2400" b="1" dirty="0"/>
              <a:t>their axons </a:t>
            </a:r>
            <a:endParaRPr lang="cs-CZ" sz="2400" b="1" dirty="0" smtClean="0"/>
          </a:p>
          <a:p>
            <a:r>
              <a:rPr lang="cs-CZ" sz="2400" b="1" dirty="0"/>
              <a:t> </a:t>
            </a:r>
            <a:r>
              <a:rPr lang="cs-CZ" sz="2400" b="1" dirty="0" smtClean="0"/>
              <a:t>    </a:t>
            </a:r>
            <a:r>
              <a:rPr lang="cs-CZ" sz="2400" b="1" dirty="0" err="1" smtClean="0"/>
              <a:t>cross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the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optic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chiasm</a:t>
            </a:r>
            <a:endParaRPr lang="cs-CZ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83322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76872"/>
            <a:ext cx="43624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627784" y="476672"/>
            <a:ext cx="3285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VISUAL SYSTEM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75703" y="1265311"/>
            <a:ext cx="573746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b="1" dirty="0" smtClean="0"/>
              <a:t> </a:t>
            </a:r>
            <a:r>
              <a:rPr lang="cs-CZ" sz="2400" b="1" dirty="0" err="1" smtClean="0"/>
              <a:t>Perception</a:t>
            </a:r>
            <a:r>
              <a:rPr lang="cs-CZ" sz="2400" b="1" dirty="0" smtClean="0"/>
              <a:t> of</a:t>
            </a:r>
          </a:p>
          <a:p>
            <a:pPr marL="685800" indent="-342900">
              <a:buFont typeface="Wingdings" panose="05000000000000000000" pitchFamily="2" charset="2"/>
              <a:buChar char="Ø"/>
            </a:pPr>
            <a:r>
              <a:rPr lang="cs-CZ" sz="2400" b="1" dirty="0"/>
              <a:t>	</a:t>
            </a:r>
            <a:r>
              <a:rPr lang="cs-CZ" sz="2400" b="1" dirty="0" smtClean="0"/>
              <a:t> </a:t>
            </a:r>
            <a:r>
              <a:rPr lang="cs-CZ" sz="2400" dirty="0" err="1" smtClean="0"/>
              <a:t>shape</a:t>
            </a:r>
            <a:r>
              <a:rPr lang="cs-CZ" sz="2400" dirty="0" smtClean="0"/>
              <a:t> </a:t>
            </a:r>
          </a:p>
          <a:p>
            <a:pPr marL="685800" indent="-34290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 smtClean="0"/>
              <a:t>   </a:t>
            </a:r>
            <a:r>
              <a:rPr lang="cs-CZ" sz="2400" dirty="0" err="1" smtClean="0"/>
              <a:t>motion</a:t>
            </a:r>
            <a:endParaRPr lang="cs-CZ" sz="2400" dirty="0" smtClean="0"/>
          </a:p>
          <a:p>
            <a:pPr marL="685800" indent="-34290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 smtClean="0"/>
              <a:t>   </a:t>
            </a:r>
            <a:r>
              <a:rPr lang="cs-CZ" sz="2400" dirty="0" err="1" smtClean="0"/>
              <a:t>color</a:t>
            </a:r>
            <a:r>
              <a:rPr lang="cs-CZ" sz="2400" dirty="0" smtClean="0"/>
              <a:t> </a:t>
            </a:r>
          </a:p>
          <a:p>
            <a:pPr marL="685800" indent="-342900">
              <a:buFont typeface="Wingdings" panose="05000000000000000000" pitchFamily="2" charset="2"/>
              <a:buChar char="Ø"/>
            </a:pPr>
            <a:endParaRPr lang="cs-CZ" sz="2400" b="1" dirty="0" smtClean="0"/>
          </a:p>
          <a:p>
            <a:pPr marL="357188" indent="-357188">
              <a:buFont typeface="Wingdings" panose="05000000000000000000" pitchFamily="2" charset="2"/>
              <a:buChar char="q"/>
            </a:pPr>
            <a:r>
              <a:rPr lang="cs-CZ" sz="2400" b="1" dirty="0" err="1" smtClean="0"/>
              <a:t>Two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pathways</a:t>
            </a:r>
            <a:endParaRPr lang="cs-CZ" sz="2400" b="1" dirty="0" smtClean="0"/>
          </a:p>
          <a:p>
            <a:pPr marL="984250" indent="-627063">
              <a:buFont typeface="Wingdings" panose="05000000000000000000" pitchFamily="2" charset="2"/>
              <a:buChar char="Ø"/>
            </a:pPr>
            <a:r>
              <a:rPr lang="cs-CZ" sz="2400" dirty="0" smtClean="0"/>
              <a:t>retina – </a:t>
            </a:r>
            <a:r>
              <a:rPr lang="cs-CZ" sz="2400" dirty="0" err="1" smtClean="0"/>
              <a:t>cortex</a:t>
            </a:r>
            <a:endParaRPr lang="cs-CZ" sz="2400" dirty="0" smtClean="0"/>
          </a:p>
          <a:p>
            <a:pPr marL="1252538" indent="-627063">
              <a:buFont typeface="Arial" panose="020B0604020202020204" pitchFamily="34" charset="0"/>
              <a:buChar char="•"/>
            </a:pPr>
            <a:r>
              <a:rPr lang="cs-CZ" dirty="0" err="1" smtClean="0"/>
              <a:t>visual</a:t>
            </a:r>
            <a:r>
              <a:rPr lang="cs-CZ" dirty="0" smtClean="0"/>
              <a:t> </a:t>
            </a:r>
            <a:r>
              <a:rPr lang="cs-CZ" dirty="0" err="1" smtClean="0"/>
              <a:t>perception</a:t>
            </a:r>
            <a:endParaRPr lang="cs-CZ" dirty="0" smtClean="0"/>
          </a:p>
          <a:p>
            <a:pPr marL="1252538" indent="-627063">
              <a:buFont typeface="Arial" panose="020B0604020202020204" pitchFamily="34" charset="0"/>
              <a:buChar char="•"/>
            </a:pPr>
            <a:endParaRPr lang="cs-CZ" dirty="0"/>
          </a:p>
          <a:p>
            <a:pPr marL="984250" indent="-627063">
              <a:buFont typeface="Wingdings" panose="05000000000000000000" pitchFamily="2" charset="2"/>
              <a:buChar char="Ø"/>
            </a:pPr>
            <a:r>
              <a:rPr lang="cs-CZ" sz="2400" dirty="0" smtClean="0"/>
              <a:t>retina – </a:t>
            </a:r>
            <a:r>
              <a:rPr lang="cs-CZ" sz="2400" dirty="0" err="1" smtClean="0"/>
              <a:t>brainstem</a:t>
            </a:r>
            <a:r>
              <a:rPr lang="cs-CZ" sz="2400" dirty="0" smtClean="0"/>
              <a:t>, </a:t>
            </a:r>
            <a:r>
              <a:rPr lang="cs-CZ" sz="2400" dirty="0" err="1" smtClean="0"/>
              <a:t>diencephalon</a:t>
            </a:r>
            <a:endParaRPr lang="cs-CZ" sz="2400" dirty="0" smtClean="0"/>
          </a:p>
          <a:p>
            <a:pPr marL="1252538" indent="-627063">
              <a:buFont typeface="Arial" panose="020B0604020202020204" pitchFamily="34" charset="0"/>
              <a:buChar char="•"/>
            </a:pPr>
            <a:r>
              <a:rPr lang="cs-CZ" dirty="0" err="1" smtClean="0"/>
              <a:t>eye</a:t>
            </a:r>
            <a:r>
              <a:rPr lang="cs-CZ" dirty="0" smtClean="0"/>
              <a:t> </a:t>
            </a:r>
            <a:r>
              <a:rPr lang="cs-CZ" dirty="0" err="1" smtClean="0"/>
              <a:t>movements</a:t>
            </a:r>
            <a:endParaRPr lang="cs-CZ" dirty="0" smtClean="0"/>
          </a:p>
          <a:p>
            <a:pPr marL="1252538" indent="-627063">
              <a:buFont typeface="Arial" panose="020B0604020202020204" pitchFamily="34" charset="0"/>
              <a:buChar char="•"/>
            </a:pPr>
            <a:r>
              <a:rPr lang="cs-CZ" dirty="0" err="1"/>
              <a:t>circadian</a:t>
            </a:r>
            <a:r>
              <a:rPr lang="cs-CZ" dirty="0"/>
              <a:t> </a:t>
            </a:r>
            <a:r>
              <a:rPr lang="cs-CZ" dirty="0" err="1" smtClean="0"/>
              <a:t>photoentrainment</a:t>
            </a:r>
            <a:endParaRPr lang="cs-CZ" dirty="0" smtClean="0"/>
          </a:p>
          <a:p>
            <a:pPr marL="1252538" indent="-627063">
              <a:buFont typeface="Arial" panose="020B0604020202020204" pitchFamily="34" charset="0"/>
              <a:buChar char="•"/>
            </a:pPr>
            <a:r>
              <a:rPr lang="cs-CZ" dirty="0" err="1" smtClean="0"/>
              <a:t>accommodation</a:t>
            </a:r>
            <a:endParaRPr lang="cs-CZ" dirty="0" smtClean="0"/>
          </a:p>
          <a:p>
            <a:pPr marL="1252538" indent="-627063">
              <a:buFont typeface="Arial" panose="020B0604020202020204" pitchFamily="34" charset="0"/>
              <a:buChar char="•"/>
            </a:pPr>
            <a:r>
              <a:rPr lang="cs-CZ" dirty="0" err="1" smtClean="0"/>
              <a:t>pupillary</a:t>
            </a:r>
            <a:r>
              <a:rPr lang="cs-CZ" dirty="0" smtClean="0"/>
              <a:t> </a:t>
            </a:r>
            <a:r>
              <a:rPr lang="cs-CZ" dirty="0" err="1" smtClean="0"/>
              <a:t>reflexes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3398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63" y="260648"/>
            <a:ext cx="4491393" cy="650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258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64088" y="200882"/>
            <a:ext cx="2907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RETINOTOPY</a:t>
            </a:r>
            <a:endParaRPr lang="cs-CZ" sz="3600" b="1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614" y="1196751"/>
            <a:ext cx="3717386" cy="564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57108" cy="318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3501008"/>
            <a:ext cx="587051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</a:t>
            </a:r>
            <a:r>
              <a:rPr lang="cs-CZ" sz="2400" dirty="0" smtClean="0"/>
              <a:t>Most </a:t>
            </a:r>
            <a:r>
              <a:rPr lang="cs-CZ" sz="2400" dirty="0"/>
              <a:t>of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visual</a:t>
            </a:r>
            <a:r>
              <a:rPr lang="cs-CZ" sz="2400" dirty="0"/>
              <a:t> </a:t>
            </a:r>
            <a:r>
              <a:rPr lang="cs-CZ" sz="2400" dirty="0" err="1"/>
              <a:t>field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shared</a:t>
            </a:r>
            <a:r>
              <a:rPr lang="cs-CZ" sz="2400" dirty="0"/>
              <a:t>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cs-CZ" sz="2400" dirty="0" smtClean="0"/>
              <a:t>by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two</a:t>
            </a:r>
            <a:r>
              <a:rPr lang="cs-CZ" sz="2400" dirty="0"/>
              <a:t> </a:t>
            </a:r>
            <a:r>
              <a:rPr lang="cs-CZ" sz="2400" dirty="0" err="1"/>
              <a:t>eyes</a:t>
            </a:r>
            <a:r>
              <a:rPr lang="cs-CZ" sz="2400" dirty="0"/>
              <a:t> (</a:t>
            </a:r>
            <a:r>
              <a:rPr lang="cs-CZ" sz="2400" dirty="0" err="1"/>
              <a:t>binocular</a:t>
            </a:r>
            <a:r>
              <a:rPr lang="cs-CZ" sz="2400" dirty="0"/>
              <a:t> </a:t>
            </a:r>
            <a:r>
              <a:rPr lang="cs-CZ" sz="2400" dirty="0" err="1"/>
              <a:t>field</a:t>
            </a:r>
            <a:r>
              <a:rPr lang="cs-CZ" sz="2400" dirty="0" smtClean="0"/>
              <a:t>)</a:t>
            </a:r>
            <a:endParaRPr lang="en-US" sz="2400" dirty="0" smtClean="0"/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</a:t>
            </a:r>
            <a:r>
              <a:rPr lang="cs-CZ" sz="2400" dirty="0" err="1" smtClean="0"/>
              <a:t>Representation</a:t>
            </a:r>
            <a:r>
              <a:rPr lang="cs-CZ" sz="2400" dirty="0" smtClean="0"/>
              <a:t> </a:t>
            </a:r>
            <a:r>
              <a:rPr lang="cs-CZ" sz="2400" dirty="0"/>
              <a:t>of </a:t>
            </a:r>
            <a:r>
              <a:rPr lang="cs-CZ" sz="2400" dirty="0" err="1"/>
              <a:t>different</a:t>
            </a:r>
            <a:r>
              <a:rPr lang="cs-CZ" sz="2400" dirty="0"/>
              <a:t> </a:t>
            </a:r>
            <a:r>
              <a:rPr lang="cs-CZ" sz="2400" dirty="0" err="1"/>
              <a:t>parts</a:t>
            </a:r>
            <a:r>
              <a:rPr lang="cs-CZ" sz="2400" dirty="0"/>
              <a:t>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cs-CZ" sz="2400" dirty="0" smtClean="0"/>
              <a:t>of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visual</a:t>
            </a:r>
            <a:r>
              <a:rPr lang="cs-CZ" sz="2400" dirty="0"/>
              <a:t> </a:t>
            </a:r>
            <a:r>
              <a:rPr lang="cs-CZ" sz="2400" dirty="0" err="1"/>
              <a:t>field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disproportionate</a:t>
            </a:r>
            <a:r>
              <a:rPr lang="cs-CZ" sz="2400" dirty="0"/>
              <a:t>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cs-CZ" sz="2400" dirty="0" smtClean="0"/>
              <a:t>in </a:t>
            </a:r>
            <a:r>
              <a:rPr lang="cs-CZ" sz="2400" dirty="0" err="1"/>
              <a:t>size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57434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36913"/>
            <a:ext cx="6480720" cy="561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627784" y="369530"/>
            <a:ext cx="3510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VISUAL CORTEX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260161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59632" y="334397"/>
            <a:ext cx="6533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PRIMARY VISUAL CORTEX (V1)</a:t>
            </a:r>
            <a:endParaRPr lang="cs-CZ" sz="3600" b="1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570" y="1052736"/>
            <a:ext cx="3916430" cy="549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-1" y="957401"/>
            <a:ext cx="5320687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</a:t>
            </a:r>
            <a:r>
              <a:rPr lang="cs-CZ" sz="2400" dirty="0" smtClean="0"/>
              <a:t>M</a:t>
            </a:r>
            <a:r>
              <a:rPr lang="en-US" sz="2400" dirty="0" err="1" smtClean="0"/>
              <a:t>ost</a:t>
            </a:r>
            <a:r>
              <a:rPr lang="en-US" sz="2400" dirty="0" smtClean="0"/>
              <a:t> </a:t>
            </a:r>
            <a:r>
              <a:rPr lang="en-US" sz="2400" dirty="0"/>
              <a:t>LGN axons terminate in V1 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</a:t>
            </a:r>
            <a:r>
              <a:rPr lang="cs-CZ" sz="2400" dirty="0" smtClean="0"/>
              <a:t>A</a:t>
            </a:r>
            <a:r>
              <a:rPr lang="en-US" sz="2400" dirty="0" err="1" smtClean="0"/>
              <a:t>ll</a:t>
            </a:r>
            <a:r>
              <a:rPr lang="en-US" sz="2400" dirty="0" smtClean="0"/>
              <a:t> </a:t>
            </a:r>
            <a:r>
              <a:rPr lang="en-US" sz="2400" dirty="0"/>
              <a:t>V1 neurons respond to visual </a:t>
            </a:r>
            <a:endParaRPr lang="en-US" sz="2400" dirty="0" smtClean="0"/>
          </a:p>
          <a:p>
            <a:r>
              <a:rPr lang="en-US" sz="2400" dirty="0" smtClean="0"/>
              <a:t>    stimuli </a:t>
            </a:r>
            <a:r>
              <a:rPr lang="en-US" sz="2400" dirty="0"/>
              <a:t>exclusively </a:t>
            </a:r>
            <a:br>
              <a:rPr lang="en-US" sz="2400" dirty="0"/>
            </a:br>
            <a:endParaRPr lang="cs-CZ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/>
              <a:t> A</a:t>
            </a:r>
            <a:r>
              <a:rPr lang="en-US" sz="2400" dirty="0" err="1" smtClean="0"/>
              <a:t>blating</a:t>
            </a:r>
            <a:r>
              <a:rPr lang="en-US" sz="2400" dirty="0" smtClean="0"/>
              <a:t> V1 results in blindness</a:t>
            </a:r>
            <a:r>
              <a:rPr lang="cs-CZ" sz="2400" dirty="0" smtClean="0"/>
              <a:t> </a:t>
            </a:r>
          </a:p>
          <a:p>
            <a:r>
              <a:rPr lang="cs-CZ" sz="2400" dirty="0" smtClean="0"/>
              <a:t>    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contralesional</a:t>
            </a:r>
            <a:r>
              <a:rPr lang="cs-CZ" sz="2400" dirty="0"/>
              <a:t> </a:t>
            </a:r>
            <a:r>
              <a:rPr lang="cs-CZ" sz="2400" dirty="0" err="1" smtClean="0"/>
              <a:t>hemifield</a:t>
            </a:r>
            <a:endParaRPr lang="cs-CZ" sz="2400" dirty="0" smtClean="0"/>
          </a:p>
          <a:p>
            <a:r>
              <a:rPr lang="cs-CZ" sz="2400" dirty="0" smtClean="0"/>
              <a:t>     (</a:t>
            </a:r>
            <a:r>
              <a:rPr lang="cs-CZ" sz="2400" dirty="0" err="1"/>
              <a:t>homonymous</a:t>
            </a:r>
            <a:r>
              <a:rPr lang="cs-CZ" sz="2400" dirty="0"/>
              <a:t> </a:t>
            </a:r>
            <a:r>
              <a:rPr lang="cs-CZ" sz="2400" dirty="0" err="1"/>
              <a:t>hemianopsia</a:t>
            </a:r>
            <a:r>
              <a:rPr lang="cs-CZ" sz="2400" dirty="0"/>
              <a:t>)</a:t>
            </a:r>
            <a:endParaRPr lang="en-US" sz="2400" dirty="0"/>
          </a:p>
          <a:p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  </a:t>
            </a:r>
            <a:r>
              <a:rPr lang="en-US" sz="2400" dirty="0"/>
              <a:t> 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/>
              <a:t>E</a:t>
            </a:r>
            <a:r>
              <a:rPr lang="en-US" sz="2400" dirty="0" err="1" smtClean="0"/>
              <a:t>lectrical</a:t>
            </a:r>
            <a:r>
              <a:rPr lang="en-US" sz="2400" dirty="0" smtClean="0"/>
              <a:t> </a:t>
            </a:r>
            <a:r>
              <a:rPr lang="en-US" sz="2400" dirty="0"/>
              <a:t>stimulation of V1 elicits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visual sensations</a:t>
            </a:r>
            <a:r>
              <a:rPr lang="en-US" sz="2400" dirty="0"/>
              <a:t> </a:t>
            </a:r>
          </a:p>
          <a:p>
            <a:endParaRPr lang="cs-CZ" dirty="0"/>
          </a:p>
        </p:txBody>
      </p:sp>
      <p:pic>
        <p:nvPicPr>
          <p:cNvPr id="2050" name="Picture 2" descr="https://upload.wikimedia.org/wikipedia/commons/thumb/a/a8/Fullvf.png/300px-Fullv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8" y="4038749"/>
            <a:ext cx="28575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8/Rhvf.png/300px-Rhv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101452"/>
            <a:ext cx="28575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32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665" y="620688"/>
            <a:ext cx="5718936" cy="336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547664" y="116632"/>
            <a:ext cx="6120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VISUAL ASSOCIATION CORTEX</a:t>
            </a:r>
            <a:endParaRPr lang="cs-CZ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44" y="3772901"/>
            <a:ext cx="4334238" cy="308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7504" y="1007097"/>
            <a:ext cx="5343129" cy="526297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400" b="1" i="1" dirty="0" err="1" smtClean="0">
                <a:solidFill>
                  <a:srgbClr val="0000FF"/>
                </a:solidFill>
              </a:rPr>
              <a:t>Dorsal</a:t>
            </a:r>
            <a:r>
              <a:rPr lang="cs-CZ" sz="2400" b="1" i="1" dirty="0" smtClean="0">
                <a:solidFill>
                  <a:srgbClr val="0000FF"/>
                </a:solidFill>
              </a:rPr>
              <a:t> </a:t>
            </a:r>
            <a:r>
              <a:rPr lang="cs-CZ" sz="2400" b="1" i="1" dirty="0" err="1" smtClean="0">
                <a:solidFill>
                  <a:srgbClr val="0000FF"/>
                </a:solidFill>
              </a:rPr>
              <a:t>Stream</a:t>
            </a:r>
            <a:endParaRPr lang="cs-CZ" sz="24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spatial </a:t>
            </a:r>
            <a:r>
              <a:rPr lang="en-US" sz="2400" dirty="0" smtClean="0"/>
              <a:t>orientation</a:t>
            </a:r>
            <a:endParaRPr lang="cs-CZ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binocular </a:t>
            </a:r>
            <a:r>
              <a:rPr lang="en-US" sz="2400" dirty="0"/>
              <a:t>fusion/depth </a:t>
            </a:r>
            <a:r>
              <a:rPr lang="en-US" sz="2400" dirty="0" smtClean="0"/>
              <a:t>perception</a:t>
            </a:r>
            <a:endParaRPr lang="cs-CZ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the </a:t>
            </a:r>
            <a:r>
              <a:rPr lang="en-US" sz="2400" dirty="0"/>
              <a:t>location, the movement 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</a:t>
            </a:r>
            <a:r>
              <a:rPr lang="en-US" sz="2400" dirty="0" smtClean="0"/>
              <a:t>and </a:t>
            </a:r>
            <a:r>
              <a:rPr lang="en-US" sz="2400" dirty="0"/>
              <a:t>the movement direction 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</a:t>
            </a:r>
            <a:r>
              <a:rPr lang="en-US" sz="2400" dirty="0" smtClean="0"/>
              <a:t>and </a:t>
            </a:r>
            <a:r>
              <a:rPr lang="en-US" sz="2400" dirty="0"/>
              <a:t>velocity of objects in </a:t>
            </a:r>
            <a:r>
              <a:rPr lang="en-US" sz="2400" dirty="0" smtClean="0"/>
              <a:t>space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b="1" i="1" dirty="0" err="1" smtClean="0">
                <a:solidFill>
                  <a:srgbClr val="FF0000"/>
                </a:solidFill>
              </a:rPr>
              <a:t>Ventral</a:t>
            </a:r>
            <a:r>
              <a:rPr lang="cs-CZ" sz="2400" b="1" i="1" dirty="0" smtClean="0">
                <a:solidFill>
                  <a:srgbClr val="FF0000"/>
                </a:solidFill>
              </a:rPr>
              <a:t> </a:t>
            </a:r>
            <a:r>
              <a:rPr lang="cs-CZ" sz="2400" b="1" i="1" dirty="0" err="1" smtClean="0">
                <a:solidFill>
                  <a:srgbClr val="FF0000"/>
                </a:solidFill>
              </a:rPr>
              <a:t>Stream</a:t>
            </a:r>
            <a:endParaRPr lang="cs-CZ" sz="2400" b="1" i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recognize objects and </a:t>
            </a:r>
            <a:r>
              <a:rPr lang="en-US" sz="2400" dirty="0" smtClean="0"/>
              <a:t>colors</a:t>
            </a:r>
            <a:endParaRPr lang="cs-CZ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read text</a:t>
            </a:r>
            <a:endParaRPr lang="cs-CZ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learn </a:t>
            </a:r>
            <a:r>
              <a:rPr lang="en-US" sz="2400" dirty="0"/>
              <a:t>and remember visual </a:t>
            </a:r>
            <a:r>
              <a:rPr lang="en-US" sz="2400" dirty="0" smtClean="0"/>
              <a:t>objects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</a:t>
            </a:r>
            <a:r>
              <a:rPr lang="en-US" sz="2400" dirty="0" smtClean="0"/>
              <a:t> </a:t>
            </a:r>
            <a:r>
              <a:rPr lang="en-US" sz="2400" dirty="0"/>
              <a:t>(e.g., words and their meanings)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0296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62110"/>
            <a:ext cx="6336704" cy="459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39552" y="116632"/>
            <a:ext cx="79586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b="1" dirty="0" smtClean="0"/>
              <a:t>VISUAL PATHWAYS TO SUBCORTICAL </a:t>
            </a:r>
          </a:p>
          <a:p>
            <a:pPr algn="ctr"/>
            <a:r>
              <a:rPr lang="cs-CZ" sz="3600" b="1" dirty="0" smtClean="0"/>
              <a:t>STRUCTURES</a:t>
            </a:r>
            <a:endParaRPr lang="cs-CZ" sz="36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0" y="1316961"/>
            <a:ext cx="756328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to </a:t>
            </a:r>
            <a:r>
              <a:rPr lang="cs-CZ" sz="2400" b="1" dirty="0" err="1" smtClean="0"/>
              <a:t>the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suprachiasmatic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nucleus</a:t>
            </a:r>
            <a:r>
              <a:rPr lang="cs-CZ" sz="2400" b="1" dirty="0" smtClean="0"/>
              <a:t> of </a:t>
            </a:r>
            <a:r>
              <a:rPr lang="cs-CZ" sz="2400" b="1" dirty="0" err="1" smtClean="0"/>
              <a:t>hypothalamus</a:t>
            </a:r>
            <a:endParaRPr lang="cs-CZ" sz="2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to </a:t>
            </a:r>
            <a:r>
              <a:rPr lang="cs-CZ" sz="2400" b="1" dirty="0" err="1" smtClean="0"/>
              <a:t>the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pretectum</a:t>
            </a:r>
            <a:r>
              <a:rPr lang="cs-CZ" sz="2400" b="1" dirty="0" smtClean="0"/>
              <a:t> of </a:t>
            </a:r>
            <a:r>
              <a:rPr lang="cs-CZ" sz="2400" b="1" dirty="0" err="1" smtClean="0"/>
              <a:t>the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midbrain</a:t>
            </a:r>
            <a:endParaRPr lang="cs-CZ" sz="2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to </a:t>
            </a:r>
            <a:r>
              <a:rPr lang="cs-CZ" sz="2400" b="1" dirty="0" err="1" smtClean="0"/>
              <a:t>the</a:t>
            </a:r>
            <a:r>
              <a:rPr lang="cs-CZ" sz="2400" b="1" dirty="0" smtClean="0"/>
              <a:t> superior </a:t>
            </a:r>
            <a:r>
              <a:rPr lang="cs-CZ" sz="2400" b="1" dirty="0" err="1" smtClean="0"/>
              <a:t>colliculus</a:t>
            </a:r>
            <a:endParaRPr lang="cs-CZ" sz="2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99770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859" y="1412776"/>
            <a:ext cx="34194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835696" y="282106"/>
            <a:ext cx="5412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PUPILARY LIGHT REFLEX</a:t>
            </a:r>
            <a:endParaRPr lang="cs-CZ" sz="36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7504" y="1386810"/>
            <a:ext cx="546335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/>
              <a:t> a reflex </a:t>
            </a:r>
            <a:r>
              <a:rPr lang="cs-CZ" sz="2400" dirty="0" err="1" smtClean="0"/>
              <a:t>that</a:t>
            </a:r>
            <a:r>
              <a:rPr lang="cs-CZ" sz="2400" dirty="0" smtClean="0"/>
              <a:t> </a:t>
            </a:r>
            <a:r>
              <a:rPr lang="cs-CZ" sz="2400" dirty="0" err="1" smtClean="0"/>
              <a:t>controls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diameter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  of </a:t>
            </a:r>
            <a:r>
              <a:rPr lang="cs-CZ" sz="2400" dirty="0" err="1" smtClean="0"/>
              <a:t>the</a:t>
            </a:r>
            <a:r>
              <a:rPr lang="cs-CZ" sz="2400" dirty="0" smtClean="0"/>
              <a:t> pupil, in response to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intensity of </a:t>
            </a:r>
            <a:r>
              <a:rPr lang="cs-CZ" sz="2400" dirty="0" err="1" smtClean="0"/>
              <a:t>light</a:t>
            </a:r>
            <a:r>
              <a:rPr lang="cs-CZ" sz="2400" dirty="0" smtClean="0"/>
              <a:t> (</a:t>
            </a:r>
            <a:r>
              <a:rPr lang="cs-CZ" sz="2400" dirty="0" err="1" smtClean="0"/>
              <a:t>luminance</a:t>
            </a:r>
            <a:r>
              <a:rPr lang="cs-CZ" sz="2400" dirty="0" smtClean="0"/>
              <a:t>) </a:t>
            </a:r>
            <a:r>
              <a:rPr lang="cs-CZ" sz="2400" dirty="0" err="1" smtClean="0"/>
              <a:t>that</a:t>
            </a:r>
            <a:endParaRPr lang="cs-CZ" sz="2400" dirty="0" smtClean="0"/>
          </a:p>
          <a:p>
            <a:r>
              <a:rPr lang="cs-CZ" sz="2400" dirty="0" smtClean="0"/>
              <a:t>     </a:t>
            </a:r>
            <a:r>
              <a:rPr lang="cs-CZ" sz="2400" dirty="0" err="1" smtClean="0"/>
              <a:t>falls</a:t>
            </a:r>
            <a:r>
              <a:rPr lang="cs-CZ" sz="2400" dirty="0" smtClean="0"/>
              <a:t> on </a:t>
            </a:r>
            <a:r>
              <a:rPr lang="cs-CZ" sz="2400" dirty="0" err="1" smtClean="0"/>
              <a:t>the</a:t>
            </a:r>
            <a:r>
              <a:rPr lang="cs-CZ" sz="2400" dirty="0" smtClean="0"/>
              <a:t> retina of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eye</a:t>
            </a:r>
            <a:endParaRPr lang="cs-CZ" sz="2400" dirty="0" smtClean="0"/>
          </a:p>
          <a:p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/>
              <a:t> </a:t>
            </a:r>
            <a:r>
              <a:rPr lang="cs-CZ" sz="2400" b="1" dirty="0" err="1" smtClean="0"/>
              <a:t>mydriasis</a:t>
            </a:r>
            <a:r>
              <a:rPr lang="cs-CZ" sz="2400" b="1" dirty="0" smtClean="0"/>
              <a:t>: </a:t>
            </a:r>
            <a:r>
              <a:rPr lang="cs-CZ" sz="2400" dirty="0" err="1" smtClean="0"/>
              <a:t>dilation</a:t>
            </a:r>
            <a:r>
              <a:rPr lang="cs-CZ" sz="2400" dirty="0" smtClean="0"/>
              <a:t> of </a:t>
            </a:r>
            <a:r>
              <a:rPr lang="cs-CZ" sz="2400" dirty="0" err="1" smtClean="0"/>
              <a:t>the</a:t>
            </a:r>
            <a:r>
              <a:rPr lang="cs-CZ" sz="2400" dirty="0" smtClean="0"/>
              <a:t> pupil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/>
              <a:t> </a:t>
            </a:r>
            <a:r>
              <a:rPr lang="cs-CZ" sz="2400" b="1" dirty="0" err="1" smtClean="0"/>
              <a:t>miosis</a:t>
            </a:r>
            <a:r>
              <a:rPr lang="cs-CZ" sz="2400" b="1" dirty="0" smtClean="0"/>
              <a:t>: </a:t>
            </a:r>
            <a:r>
              <a:rPr lang="cs-CZ" sz="2400" dirty="0" err="1" smtClean="0"/>
              <a:t>constriction</a:t>
            </a:r>
            <a:r>
              <a:rPr lang="cs-CZ" sz="2400" dirty="0" smtClean="0"/>
              <a:t> of </a:t>
            </a:r>
            <a:r>
              <a:rPr lang="cs-CZ" sz="2400" dirty="0" err="1" smtClean="0"/>
              <a:t>the</a:t>
            </a:r>
            <a:r>
              <a:rPr lang="cs-CZ" sz="2400" dirty="0" smtClean="0"/>
              <a:t> pupil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265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cal.vet.upenn.edu/projects/giphys/review/pl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515"/>
            <a:ext cx="8664148" cy="681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626439" y="190381"/>
            <a:ext cx="3968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ACCOMMODATION</a:t>
            </a:r>
            <a:endParaRPr lang="cs-CZ" sz="3600" b="1" dirty="0"/>
          </a:p>
        </p:txBody>
      </p:sp>
      <p:pic>
        <p:nvPicPr>
          <p:cNvPr id="3078" name="Picture 6" descr="http://163.178.103.176/fisiologia/neurofisiologia/objetivo_3/Clayman9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332" y="980728"/>
            <a:ext cx="6652036" cy="608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54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image.slidesharecdn.com/refractorymediaofeyes4march10-100313063054-phpapp01/95/refractory-media-of-eye-s4-march-10-23-728.jpg?cb=12684619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9" y="0"/>
            <a:ext cx="9121011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92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152" y="2148645"/>
            <a:ext cx="5039103" cy="442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83613" y="404664"/>
            <a:ext cx="76073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 smtClean="0"/>
              <a:t>Light</a:t>
            </a:r>
            <a:r>
              <a:rPr lang="cs-CZ" sz="3200" dirty="0" smtClean="0"/>
              <a:t> </a:t>
            </a:r>
            <a:r>
              <a:rPr lang="cs-CZ" sz="3200" dirty="0" err="1" smtClean="0"/>
              <a:t>passes</a:t>
            </a:r>
            <a:r>
              <a:rPr lang="cs-CZ" sz="3200" dirty="0" smtClean="0"/>
              <a:t> </a:t>
            </a:r>
            <a:r>
              <a:rPr lang="cs-CZ" sz="3200" dirty="0" err="1" smtClean="0"/>
              <a:t>through</a:t>
            </a:r>
            <a:r>
              <a:rPr lang="cs-CZ" sz="3200" dirty="0" smtClean="0"/>
              <a:t> </a:t>
            </a:r>
            <a:r>
              <a:rPr lang="cs-CZ" sz="3200" dirty="0" err="1" smtClean="0"/>
              <a:t>the</a:t>
            </a:r>
            <a:r>
              <a:rPr lang="cs-CZ" sz="3200" dirty="0" smtClean="0"/>
              <a:t> </a:t>
            </a:r>
            <a:r>
              <a:rPr lang="cs-CZ" sz="3200" dirty="0" err="1" smtClean="0"/>
              <a:t>cornea</a:t>
            </a:r>
            <a:r>
              <a:rPr lang="cs-CZ" sz="3200" dirty="0" smtClean="0"/>
              <a:t>,</a:t>
            </a:r>
          </a:p>
          <a:p>
            <a:r>
              <a:rPr lang="cs-CZ" sz="3200" dirty="0" err="1" smtClean="0"/>
              <a:t>aqueous</a:t>
            </a:r>
            <a:r>
              <a:rPr lang="cs-CZ" sz="3200" dirty="0" smtClean="0"/>
              <a:t> humor, </a:t>
            </a:r>
            <a:r>
              <a:rPr lang="cs-CZ" sz="3200" dirty="0" err="1" smtClean="0"/>
              <a:t>lens</a:t>
            </a:r>
            <a:r>
              <a:rPr lang="cs-CZ" sz="3200" dirty="0" smtClean="0"/>
              <a:t>, and </a:t>
            </a:r>
            <a:r>
              <a:rPr lang="cs-CZ" sz="3200" dirty="0" err="1" smtClean="0"/>
              <a:t>vitreous</a:t>
            </a:r>
            <a:r>
              <a:rPr lang="cs-CZ" sz="3200" dirty="0" smtClean="0"/>
              <a:t> body </a:t>
            </a:r>
          </a:p>
          <a:p>
            <a:r>
              <a:rPr lang="cs-CZ" sz="3200" dirty="0" smtClean="0"/>
              <a:t>to </a:t>
            </a:r>
            <a:r>
              <a:rPr lang="cs-CZ" sz="3200" dirty="0" err="1" smtClean="0"/>
              <a:t>form</a:t>
            </a:r>
            <a:r>
              <a:rPr lang="cs-CZ" sz="3200" dirty="0" smtClean="0"/>
              <a:t> </a:t>
            </a:r>
            <a:r>
              <a:rPr lang="cs-CZ" sz="3200" dirty="0" err="1" smtClean="0"/>
              <a:t>an</a:t>
            </a:r>
            <a:r>
              <a:rPr lang="cs-CZ" sz="3200" dirty="0" smtClean="0"/>
              <a:t> image on </a:t>
            </a:r>
            <a:r>
              <a:rPr lang="cs-CZ" sz="3200" dirty="0" err="1" smtClean="0"/>
              <a:t>the</a:t>
            </a:r>
            <a:r>
              <a:rPr lang="cs-CZ" sz="3200" dirty="0" smtClean="0"/>
              <a:t> retina.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0017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cs-CZ" sz="4800" dirty="0"/>
              <a:t>AUDITORY PATHWAY</a:t>
            </a:r>
            <a:br>
              <a:rPr lang="cs-CZ" sz="4800" dirty="0"/>
            </a:br>
            <a:endParaRPr lang="cs-CZ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49080"/>
            <a:ext cx="39814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www.rci.rutgers.edu/~uzwiak/AnatPhys/Audition_files/image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3754"/>
            <a:ext cx="4427984" cy="270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9512" y="1412776"/>
            <a:ext cx="6218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1</a:t>
            </a:r>
            <a:r>
              <a:rPr lang="en-US" sz="2400" b="1" baseline="30000" dirty="0" err="1" smtClean="0">
                <a:solidFill>
                  <a:srgbClr val="FF0000"/>
                </a:solidFill>
              </a:rPr>
              <a:t>st</a:t>
            </a:r>
            <a:r>
              <a:rPr lang="en-US" sz="2400" b="1" dirty="0" smtClean="0">
                <a:solidFill>
                  <a:srgbClr val="FF0000"/>
                </a:solidFill>
              </a:rPr>
              <a:t> order neuron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bipolar neuron of the spiral ganglion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dendrites make synapses with hair cells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axons form the cochlear part of CN VIII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517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-media-cache-ak0.pinimg.com/736x/7e/49/9c/7e499c4235f2b562fe6110fc31fa98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727" y="2119596"/>
            <a:ext cx="5368932" cy="476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0" y="98048"/>
            <a:ext cx="931216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b="1" dirty="0" smtClean="0">
                <a:solidFill>
                  <a:srgbClr val="FF0000"/>
                </a:solidFill>
              </a:rPr>
              <a:t> order neuron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ventral cochlear nucleus </a:t>
            </a:r>
            <a:r>
              <a:rPr lang="en-US" sz="2400" dirty="0" smtClean="0">
                <a:latin typeface="Arial"/>
                <a:cs typeface="Arial"/>
              </a:rPr>
              <a:t>→ </a:t>
            </a:r>
            <a:r>
              <a:rPr lang="en-US" sz="2400" dirty="0" smtClean="0">
                <a:latin typeface="+mj-lt"/>
                <a:cs typeface="Arial"/>
              </a:rPr>
              <a:t>trapezoid body </a:t>
            </a:r>
            <a:r>
              <a:rPr lang="en-US" sz="2400" dirty="0" smtClean="0">
                <a:latin typeface="Arial"/>
                <a:cs typeface="Arial"/>
              </a:rPr>
              <a:t>→ </a:t>
            </a:r>
            <a:r>
              <a:rPr lang="en-US" sz="2400" dirty="0">
                <a:latin typeface="+mj-lt"/>
                <a:cs typeface="Arial"/>
              </a:rPr>
              <a:t>lateral </a:t>
            </a:r>
            <a:r>
              <a:rPr lang="en-US" sz="2400" dirty="0" err="1">
                <a:latin typeface="+mj-lt"/>
                <a:cs typeface="Arial"/>
              </a:rPr>
              <a:t>lemniscus</a:t>
            </a:r>
            <a:endParaRPr lang="en-US" sz="2400" dirty="0">
              <a:latin typeface="+mj-lt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dorsal </a:t>
            </a:r>
            <a:r>
              <a:rPr lang="en-US" sz="2400" dirty="0"/>
              <a:t>cochlear nucleus </a:t>
            </a:r>
            <a:r>
              <a:rPr lang="en-US" sz="2400" dirty="0" smtClean="0">
                <a:latin typeface="Arial"/>
                <a:cs typeface="Arial"/>
              </a:rPr>
              <a:t>→ </a:t>
            </a:r>
            <a:r>
              <a:rPr lang="en-US" sz="2400" dirty="0" smtClean="0">
                <a:cs typeface="Arial"/>
              </a:rPr>
              <a:t>lateral </a:t>
            </a:r>
            <a:r>
              <a:rPr lang="en-US" sz="2400" dirty="0" err="1" smtClean="0">
                <a:cs typeface="Arial"/>
              </a:rPr>
              <a:t>lemniscus</a:t>
            </a:r>
            <a:endParaRPr lang="en-US" sz="2400" dirty="0" smtClean="0">
              <a:cs typeface="Arial"/>
            </a:endParaRPr>
          </a:p>
          <a:p>
            <a:endParaRPr lang="en-US" sz="2400" dirty="0">
              <a:cs typeface="Arial"/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rd</a:t>
            </a:r>
            <a:r>
              <a:rPr lang="en-US" sz="2400" b="1" dirty="0" smtClean="0">
                <a:solidFill>
                  <a:srgbClr val="FF0000"/>
                </a:solidFill>
              </a:rPr>
              <a:t> order </a:t>
            </a:r>
            <a:r>
              <a:rPr lang="en-US" sz="2400" b="1" dirty="0">
                <a:solidFill>
                  <a:srgbClr val="FF0000"/>
                </a:solidFill>
              </a:rPr>
              <a:t>neuron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nucleus of inferior </a:t>
            </a:r>
            <a:r>
              <a:rPr lang="en-US" sz="2400" dirty="0" err="1" smtClean="0"/>
              <a:t>colliculus</a:t>
            </a: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    </a:t>
            </a:r>
            <a:r>
              <a:rPr lang="en-US" sz="2400" dirty="0" smtClean="0">
                <a:latin typeface="Arial"/>
                <a:cs typeface="Arial"/>
              </a:rPr>
              <a:t>→ </a:t>
            </a:r>
            <a:r>
              <a:rPr lang="en-US" sz="2400" dirty="0" smtClean="0">
                <a:cs typeface="Arial"/>
              </a:rPr>
              <a:t>brachium </a:t>
            </a:r>
            <a:r>
              <a:rPr lang="en-US" sz="2400" dirty="0" err="1" smtClean="0">
                <a:cs typeface="Arial"/>
              </a:rPr>
              <a:t>c.i.</a:t>
            </a:r>
            <a:endParaRPr lang="en-US" sz="2400" dirty="0" smtClean="0">
              <a:cs typeface="Arial"/>
            </a:endParaRPr>
          </a:p>
          <a:p>
            <a:endParaRPr lang="en-US" sz="2400" dirty="0">
              <a:cs typeface="Arial"/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b="1" dirty="0" smtClean="0">
                <a:solidFill>
                  <a:srgbClr val="FF0000"/>
                </a:solidFill>
              </a:rPr>
              <a:t> order </a:t>
            </a:r>
            <a:r>
              <a:rPr lang="en-US" sz="2400" b="1" dirty="0">
                <a:solidFill>
                  <a:srgbClr val="FF0000"/>
                </a:solidFill>
              </a:rPr>
              <a:t>neuron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medial geniculate nucleus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</a:t>
            </a:r>
            <a:r>
              <a:rPr lang="en-US" sz="2400" dirty="0" smtClean="0">
                <a:latin typeface="Arial"/>
                <a:cs typeface="Arial"/>
              </a:rPr>
              <a:t>→ </a:t>
            </a:r>
            <a:r>
              <a:rPr lang="en-US" sz="2400" dirty="0" err="1" smtClean="0">
                <a:cs typeface="Arial"/>
              </a:rPr>
              <a:t>radiatio</a:t>
            </a:r>
            <a:r>
              <a:rPr lang="en-US" sz="2400" dirty="0" smtClean="0">
                <a:cs typeface="Arial"/>
              </a:rPr>
              <a:t> </a:t>
            </a:r>
            <a:r>
              <a:rPr lang="en-US" sz="2400" dirty="0" err="1" smtClean="0">
                <a:cs typeface="Arial"/>
              </a:rPr>
              <a:t>acustica</a:t>
            </a:r>
            <a:r>
              <a:rPr lang="en-US" sz="2400" dirty="0" smtClean="0">
                <a:cs typeface="Arial"/>
              </a:rPr>
              <a:t> </a:t>
            </a:r>
          </a:p>
          <a:p>
            <a:r>
              <a:rPr lang="en-US" sz="2400" dirty="0">
                <a:cs typeface="Arial"/>
              </a:rPr>
              <a:t> </a:t>
            </a:r>
            <a:r>
              <a:rPr lang="en-US" sz="2400" dirty="0" smtClean="0">
                <a:cs typeface="Arial"/>
              </a:rPr>
              <a:t>   (internal capsule)</a:t>
            </a:r>
            <a:endParaRPr lang="en-US" sz="2400" dirty="0">
              <a:cs typeface="Arial"/>
            </a:endParaRPr>
          </a:p>
          <a:p>
            <a:endParaRPr lang="en-US" sz="2400" dirty="0">
              <a:cs typeface="Arial"/>
            </a:endParaRP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29149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zainea.com/brainste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996"/>
            <a:ext cx="5544616" cy="687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093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471"/>
            <a:ext cx="6400042" cy="437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475656" y="147581"/>
            <a:ext cx="6115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PRIMARY AUDITORY CORTEX</a:t>
            </a:r>
            <a:endParaRPr lang="cs-CZ" sz="36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7560" y="1026973"/>
            <a:ext cx="89771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gyrus temporalis superior </a:t>
            </a:r>
            <a:r>
              <a:rPr lang="en-US" sz="2400" dirty="0"/>
              <a:t>(</a:t>
            </a:r>
            <a:r>
              <a:rPr lang="en-US" sz="2400" dirty="0" smtClean="0"/>
              <a:t>gyri </a:t>
            </a:r>
            <a:r>
              <a:rPr lang="en-US" sz="2400" dirty="0" err="1" smtClean="0"/>
              <a:t>temporales</a:t>
            </a:r>
            <a:r>
              <a:rPr lang="en-US" sz="2400" dirty="0" smtClean="0"/>
              <a:t> </a:t>
            </a:r>
            <a:r>
              <a:rPr lang="en-US" sz="2400" dirty="0" err="1" smtClean="0"/>
              <a:t>transversi</a:t>
            </a:r>
            <a:r>
              <a:rPr lang="en-US" sz="2400" dirty="0" smtClean="0"/>
              <a:t> of </a:t>
            </a:r>
            <a:r>
              <a:rPr lang="en-US" sz="2400" dirty="0" err="1" smtClean="0"/>
              <a:t>Heschl</a:t>
            </a:r>
            <a:r>
              <a:rPr lang="en-US" sz="2400" dirty="0" smtClean="0"/>
              <a:t>)</a:t>
            </a:r>
          </a:p>
          <a:p>
            <a:r>
              <a:rPr lang="en-US" sz="2400" dirty="0"/>
              <a:t>-</a:t>
            </a:r>
            <a:r>
              <a:rPr lang="en-US" sz="2400" dirty="0" smtClean="0"/>
              <a:t> area 41 + 42 </a:t>
            </a:r>
            <a:endParaRPr lang="cs-CZ" sz="2400" dirty="0"/>
          </a:p>
        </p:txBody>
      </p:sp>
      <p:pic>
        <p:nvPicPr>
          <p:cNvPr id="9221" name="Picture 5" descr="http://scienceblogs.com/thoughtfulanimal/wp-content/blogs.dir/351/files/2012/04/i-fd4466953eae4a1f63c1ea0eebedefd6-wernic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47052"/>
            <a:ext cx="4319309" cy="271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693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2243" y="476672"/>
            <a:ext cx="53278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Two functionally significant features: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 smtClean="0"/>
              <a:t>tonotopical</a:t>
            </a:r>
            <a:r>
              <a:rPr lang="cs-CZ" sz="2400" dirty="0" smtClean="0"/>
              <a:t> </a:t>
            </a:r>
            <a:r>
              <a:rPr lang="cs-CZ" sz="2400" dirty="0" err="1" smtClean="0"/>
              <a:t>organiz</a:t>
            </a:r>
            <a:r>
              <a:rPr lang="en-US" sz="2400" dirty="0" err="1" smtClean="0"/>
              <a:t>ation</a:t>
            </a:r>
            <a:endParaRPr lang="cs-CZ" sz="2400" dirty="0" smtClean="0"/>
          </a:p>
          <a:p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bilateral projection</a:t>
            </a:r>
            <a:endParaRPr lang="cs-CZ" sz="24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68557"/>
            <a:ext cx="3739228" cy="580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34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2656"/>
            <a:ext cx="4979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DESCENDING PATHWAYS</a:t>
            </a:r>
            <a:endParaRPr lang="cs-CZ" sz="36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70" y="1828800"/>
            <a:ext cx="49815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80698" y="1196752"/>
            <a:ext cx="761779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feedback system </a:t>
            </a:r>
            <a:r>
              <a:rPr lang="cs-CZ" sz="2400" dirty="0" err="1"/>
              <a:t>processing</a:t>
            </a:r>
            <a:r>
              <a:rPr lang="cs-CZ" sz="2400" dirty="0"/>
              <a:t> </a:t>
            </a:r>
            <a:r>
              <a:rPr lang="cs-CZ" sz="2400" dirty="0" err="1"/>
              <a:t>ascending</a:t>
            </a:r>
            <a:r>
              <a:rPr lang="cs-CZ" sz="2400" dirty="0"/>
              <a:t> </a:t>
            </a:r>
            <a:r>
              <a:rPr lang="cs-CZ" sz="2400" dirty="0" err="1" smtClean="0"/>
              <a:t>information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/>
              <a:t>enhance</a:t>
            </a:r>
            <a:r>
              <a:rPr lang="cs-CZ" sz="2400" dirty="0"/>
              <a:t> </a:t>
            </a:r>
            <a:r>
              <a:rPr lang="cs-CZ" sz="2400" dirty="0" err="1" smtClean="0"/>
              <a:t>signals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/>
              <a:t>supress</a:t>
            </a:r>
            <a:r>
              <a:rPr lang="cs-CZ" sz="2400" dirty="0"/>
              <a:t> </a:t>
            </a:r>
            <a:r>
              <a:rPr lang="cs-CZ" sz="2400" dirty="0" err="1" smtClean="0"/>
              <a:t>noise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/>
              <a:t>mainly</a:t>
            </a:r>
            <a:r>
              <a:rPr lang="cs-CZ" sz="2400" dirty="0"/>
              <a:t> </a:t>
            </a:r>
            <a:r>
              <a:rPr lang="cs-CZ" sz="2400" dirty="0" err="1" smtClean="0"/>
              <a:t>functions</a:t>
            </a:r>
            <a:r>
              <a:rPr lang="cs-CZ" sz="2400" dirty="0" smtClean="0"/>
              <a:t> </a:t>
            </a:r>
            <a:r>
              <a:rPr lang="cs-CZ" sz="2400" dirty="0"/>
              <a:t>of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</a:t>
            </a:r>
            <a:r>
              <a:rPr lang="cs-CZ" sz="2400" dirty="0" smtClean="0"/>
              <a:t>superior </a:t>
            </a:r>
            <a:r>
              <a:rPr lang="cs-CZ" sz="2400" dirty="0" err="1"/>
              <a:t>olivary</a:t>
            </a:r>
            <a:r>
              <a:rPr lang="cs-CZ" sz="2400" dirty="0"/>
              <a:t> </a:t>
            </a:r>
            <a:r>
              <a:rPr lang="cs-CZ" sz="2400" dirty="0" err="1" smtClean="0"/>
              <a:t>complex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/>
              <a:t>focus</a:t>
            </a:r>
            <a:r>
              <a:rPr lang="cs-CZ" sz="2400" dirty="0"/>
              <a:t> on a </a:t>
            </a:r>
            <a:r>
              <a:rPr lang="cs-CZ" sz="2400" dirty="0" err="1"/>
              <a:t>particular</a:t>
            </a:r>
            <a:r>
              <a:rPr lang="cs-CZ" sz="2400" dirty="0"/>
              <a:t> </a:t>
            </a:r>
            <a:r>
              <a:rPr lang="cs-CZ" sz="2400" dirty="0" err="1"/>
              <a:t>speaker</a:t>
            </a:r>
            <a:r>
              <a:rPr lang="cs-CZ" sz="2400" dirty="0"/>
              <a:t> and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</a:t>
            </a:r>
            <a:r>
              <a:rPr lang="cs-CZ" sz="2400" dirty="0" err="1" smtClean="0"/>
              <a:t>inhibit</a:t>
            </a:r>
            <a:r>
              <a:rPr lang="cs-CZ" sz="2400" dirty="0" smtClean="0"/>
              <a:t> </a:t>
            </a:r>
            <a:r>
              <a:rPr lang="cs-CZ" sz="2400" dirty="0" err="1"/>
              <a:t>other</a:t>
            </a:r>
            <a:r>
              <a:rPr lang="cs-CZ" sz="2400" dirty="0"/>
              <a:t> </a:t>
            </a:r>
            <a:r>
              <a:rPr lang="cs-CZ" sz="2400" dirty="0" err="1"/>
              <a:t>voices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95042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VESTIBULAR PATHWAYS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23528" y="1844824"/>
            <a:ext cx="866455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changes in the motion of the head </a:t>
            </a:r>
            <a:r>
              <a:rPr lang="en-US" sz="2400" dirty="0"/>
              <a:t>(</a:t>
            </a:r>
            <a:r>
              <a:rPr lang="en-US" sz="2400" dirty="0" smtClean="0"/>
              <a:t>kinetic) and </a:t>
            </a:r>
          </a:p>
          <a:p>
            <a:r>
              <a:rPr lang="en-US" sz="2400" dirty="0" smtClean="0"/>
              <a:t>     in the position of the head with respect to gravity (static)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3</a:t>
            </a:r>
            <a:r>
              <a:rPr lang="cs-CZ" sz="2400" dirty="0" smtClean="0"/>
              <a:t> </a:t>
            </a:r>
            <a:r>
              <a:rPr lang="cs-CZ" sz="2400" dirty="0" err="1"/>
              <a:t>afferent</a:t>
            </a:r>
            <a:r>
              <a:rPr lang="cs-CZ" sz="2400" dirty="0"/>
              <a:t> </a:t>
            </a:r>
            <a:r>
              <a:rPr lang="cs-CZ" sz="2400" dirty="0" err="1"/>
              <a:t>sources</a:t>
            </a:r>
            <a:r>
              <a:rPr lang="cs-CZ" sz="2400" dirty="0"/>
              <a:t>: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eyes</a:t>
            </a:r>
            <a:r>
              <a:rPr lang="cs-CZ" sz="2400" dirty="0"/>
              <a:t>, </a:t>
            </a:r>
            <a:r>
              <a:rPr lang="cs-CZ" sz="2400" dirty="0" err="1"/>
              <a:t>general</a:t>
            </a:r>
            <a:r>
              <a:rPr lang="cs-CZ" sz="2400" dirty="0"/>
              <a:t> </a:t>
            </a:r>
            <a:r>
              <a:rPr lang="cs-CZ" sz="2400" dirty="0" err="1"/>
              <a:t>proprioceptive</a:t>
            </a:r>
            <a:r>
              <a:rPr lang="cs-CZ" sz="2400" dirty="0"/>
              <a:t>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cs-CZ" sz="2400" dirty="0" err="1" smtClean="0"/>
              <a:t>receptors</a:t>
            </a:r>
            <a:r>
              <a:rPr lang="cs-CZ" sz="2400" dirty="0" smtClean="0"/>
              <a:t> </a:t>
            </a:r>
            <a:r>
              <a:rPr lang="cs-CZ" sz="2400" dirty="0" err="1"/>
              <a:t>throughout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body, and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vestibular</a:t>
            </a:r>
            <a:r>
              <a:rPr lang="cs-CZ" sz="2400" dirty="0"/>
              <a:t>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cs-CZ" sz="2400" dirty="0" err="1" smtClean="0"/>
              <a:t>receptors</a:t>
            </a:r>
            <a:r>
              <a:rPr lang="cs-CZ" sz="2400" dirty="0" smtClean="0"/>
              <a:t> </a:t>
            </a:r>
            <a:r>
              <a:rPr lang="cs-CZ" sz="2400" dirty="0"/>
              <a:t>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inner</a:t>
            </a:r>
            <a:r>
              <a:rPr lang="cs-CZ" sz="2400" dirty="0"/>
              <a:t> </a:t>
            </a:r>
            <a:r>
              <a:rPr lang="cs-CZ" sz="2400" dirty="0" err="1" smtClean="0"/>
              <a:t>ear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</a:t>
            </a:r>
            <a:r>
              <a:rPr lang="cs-CZ" sz="2400" dirty="0"/>
              <a:t>to </a:t>
            </a:r>
            <a:r>
              <a:rPr lang="cs-CZ" sz="2400" dirty="0" err="1"/>
              <a:t>maintain</a:t>
            </a:r>
            <a:r>
              <a:rPr lang="cs-CZ" sz="2400" dirty="0"/>
              <a:t> </a:t>
            </a:r>
            <a:r>
              <a:rPr lang="cs-CZ" sz="2400" dirty="0" err="1"/>
              <a:t>equilibrium</a:t>
            </a:r>
            <a:r>
              <a:rPr lang="cs-CZ" sz="2400" dirty="0"/>
              <a:t>, to direct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gaze</a:t>
            </a:r>
            <a:r>
              <a:rPr lang="cs-CZ" sz="2400" dirty="0"/>
              <a:t> of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eyes</a:t>
            </a:r>
            <a:r>
              <a:rPr lang="cs-CZ" sz="2400" dirty="0"/>
              <a:t>,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cs-CZ" sz="2400" dirty="0" smtClean="0"/>
              <a:t>and </a:t>
            </a:r>
            <a:r>
              <a:rPr lang="cs-CZ" sz="2400" dirty="0"/>
              <a:t>to </a:t>
            </a:r>
            <a:r>
              <a:rPr lang="cs-CZ" sz="2400" dirty="0" err="1"/>
              <a:t>preserve</a:t>
            </a:r>
            <a:r>
              <a:rPr lang="cs-CZ" sz="2400" dirty="0"/>
              <a:t> a </a:t>
            </a:r>
            <a:r>
              <a:rPr lang="cs-CZ" sz="2400" dirty="0" err="1"/>
              <a:t>constant</a:t>
            </a:r>
            <a:r>
              <a:rPr lang="cs-CZ" sz="2400" dirty="0"/>
              <a:t> plane of vision</a:t>
            </a:r>
          </a:p>
        </p:txBody>
      </p:sp>
    </p:spTree>
    <p:extLst>
      <p:ext uri="{BB962C8B-B14F-4D97-AF65-F5344CB8AC3E}">
        <p14:creationId xmlns:p14="http://schemas.microsoft.com/office/powerpoint/2010/main" val="389275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653136"/>
            <a:ext cx="38671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63688" y="226892"/>
            <a:ext cx="5361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VESTIBULAR APPARATUS</a:t>
            </a:r>
            <a:endParaRPr lang="cs-CZ" sz="36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683568" y="1556792"/>
            <a:ext cx="800090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</a:t>
            </a:r>
            <a:r>
              <a:rPr lang="en-US" sz="2400" b="1" dirty="0" smtClean="0"/>
              <a:t>Labyrinth of static apparatus</a:t>
            </a:r>
          </a:p>
          <a:p>
            <a:pPr marL="536575" indent="-88900">
              <a:buFont typeface="Wingdings" panose="05000000000000000000" pitchFamily="2" charset="2"/>
              <a:buChar char="§"/>
            </a:pPr>
            <a:r>
              <a:rPr lang="en-US" sz="2400" dirty="0"/>
              <a:t> </a:t>
            </a: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FF0000"/>
                </a:solidFill>
              </a:rPr>
              <a:t>macula </a:t>
            </a:r>
            <a:r>
              <a:rPr lang="en-US" sz="2400" dirty="0" err="1" smtClean="0">
                <a:solidFill>
                  <a:srgbClr val="FF0000"/>
                </a:solidFill>
              </a:rPr>
              <a:t>utriculi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– orientation in horizontal position</a:t>
            </a:r>
          </a:p>
          <a:p>
            <a:pPr marL="447675">
              <a:buFont typeface="Wingdings" panose="05000000000000000000" pitchFamily="2" charset="2"/>
              <a:buChar char="§"/>
            </a:pPr>
            <a:r>
              <a:rPr lang="en-US" sz="2400" dirty="0"/>
              <a:t> </a:t>
            </a: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FF0000"/>
                </a:solidFill>
              </a:rPr>
              <a:t>macula </a:t>
            </a:r>
            <a:r>
              <a:rPr lang="en-US" sz="2400" dirty="0" err="1" smtClean="0">
                <a:solidFill>
                  <a:srgbClr val="FF0000"/>
                </a:solidFill>
              </a:rPr>
              <a:t>sacculi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/>
              <a:t>–</a:t>
            </a:r>
            <a:r>
              <a:rPr lang="en-US" sz="2400" dirty="0" smtClean="0"/>
              <a:t> </a:t>
            </a:r>
            <a:r>
              <a:rPr lang="en-US" sz="2400" dirty="0"/>
              <a:t>orientation in </a:t>
            </a:r>
            <a:r>
              <a:rPr lang="en-US" sz="2400" dirty="0" smtClean="0"/>
              <a:t>vertical </a:t>
            </a:r>
            <a:r>
              <a:rPr lang="en-US" sz="2400" dirty="0"/>
              <a:t>position</a:t>
            </a:r>
            <a:r>
              <a:rPr lang="en-US" sz="2400" dirty="0" smtClean="0"/>
              <a:t>  </a:t>
            </a:r>
          </a:p>
          <a:p>
            <a:pPr marL="447675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en-US" sz="2400" b="1" dirty="0"/>
              <a:t>Labyrinth of </a:t>
            </a:r>
            <a:r>
              <a:rPr lang="en-US" sz="2400" b="1" dirty="0" smtClean="0"/>
              <a:t>kinetic apparatus</a:t>
            </a:r>
          </a:p>
          <a:p>
            <a:pPr marL="803275" indent="-355600">
              <a:buFont typeface="Wingdings" panose="05000000000000000000" pitchFamily="2" charset="2"/>
              <a:buChar char="§"/>
            </a:pPr>
            <a:r>
              <a:rPr lang="en-US" sz="2400" b="1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cristae </a:t>
            </a:r>
            <a:r>
              <a:rPr lang="en-US" sz="2400" dirty="0" err="1" smtClean="0">
                <a:solidFill>
                  <a:srgbClr val="FF0000"/>
                </a:solidFill>
              </a:rPr>
              <a:t>ampullares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of semicircular ducts </a:t>
            </a:r>
            <a:endParaRPr lang="en-US" sz="2400" b="1" dirty="0"/>
          </a:p>
          <a:p>
            <a:pPr marL="447675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7270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susankannasjackiegunderson.wikispaces.com/file/view/vestibular_system.gif/220257758/572x317/vestibular_syste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7920880" cy="438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7504" y="188640"/>
            <a:ext cx="91198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/>
              <a:t>Hair</a:t>
            </a:r>
            <a:r>
              <a:rPr lang="cs-CZ" sz="2400" dirty="0"/>
              <a:t> </a:t>
            </a:r>
            <a:r>
              <a:rPr lang="cs-CZ" sz="2400" dirty="0" err="1"/>
              <a:t>cells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maculae</a:t>
            </a:r>
            <a:r>
              <a:rPr lang="cs-CZ" sz="2400" dirty="0"/>
              <a:t> of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saccule</a:t>
            </a:r>
            <a:r>
              <a:rPr lang="cs-CZ" sz="2400" dirty="0"/>
              <a:t> and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utricle</a:t>
            </a:r>
            <a:r>
              <a:rPr lang="cs-CZ" sz="2400" dirty="0"/>
              <a:t> </a:t>
            </a:r>
            <a:endParaRPr lang="en-US" sz="2400" dirty="0"/>
          </a:p>
          <a:p>
            <a:r>
              <a:rPr lang="en-US" sz="2400" dirty="0"/>
              <a:t>    </a:t>
            </a:r>
            <a:r>
              <a:rPr lang="cs-CZ" sz="2400" dirty="0" err="1"/>
              <a:t>respond</a:t>
            </a:r>
            <a:r>
              <a:rPr lang="cs-CZ" sz="2400" dirty="0"/>
              <a:t> to </a:t>
            </a:r>
            <a:r>
              <a:rPr lang="cs-CZ" sz="2400" b="1" dirty="0" err="1"/>
              <a:t>linear</a:t>
            </a:r>
            <a:r>
              <a:rPr lang="cs-CZ" sz="2400" b="1" dirty="0"/>
              <a:t> </a:t>
            </a:r>
            <a:r>
              <a:rPr lang="cs-CZ" sz="2400" b="1" dirty="0" err="1"/>
              <a:t>acceleration</a:t>
            </a:r>
            <a:r>
              <a:rPr lang="cs-CZ" sz="2400" b="1" dirty="0"/>
              <a:t> </a:t>
            </a:r>
            <a:r>
              <a:rPr lang="cs-CZ" sz="2400" dirty="0"/>
              <a:t>(</a:t>
            </a:r>
            <a:r>
              <a:rPr lang="cs-CZ" sz="2400" dirty="0" err="1"/>
              <a:t>gravity</a:t>
            </a:r>
            <a:r>
              <a:rPr lang="cs-CZ" sz="2400" dirty="0"/>
              <a:t>). </a:t>
            </a:r>
            <a:endParaRPr lang="cs-CZ" sz="2400" dirty="0" smtClean="0"/>
          </a:p>
          <a:p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 smtClean="0"/>
              <a:t>Hair</a:t>
            </a:r>
            <a:r>
              <a:rPr lang="cs-CZ" sz="2400" dirty="0" smtClean="0"/>
              <a:t> </a:t>
            </a:r>
            <a:r>
              <a:rPr lang="cs-CZ" sz="2400" dirty="0" err="1"/>
              <a:t>cells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cristae</a:t>
            </a:r>
            <a:r>
              <a:rPr lang="cs-CZ" sz="2400" dirty="0"/>
              <a:t> </a:t>
            </a:r>
            <a:r>
              <a:rPr lang="cs-CZ" sz="2400" dirty="0" err="1"/>
              <a:t>ampullares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semicircular</a:t>
            </a:r>
            <a:r>
              <a:rPr lang="cs-CZ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    </a:t>
            </a:r>
            <a:r>
              <a:rPr lang="cs-CZ" sz="2400" dirty="0" err="1" smtClean="0"/>
              <a:t>ducts</a:t>
            </a:r>
            <a:r>
              <a:rPr lang="cs-CZ" sz="2400" dirty="0" smtClean="0"/>
              <a:t> </a:t>
            </a:r>
            <a:r>
              <a:rPr lang="cs-CZ" sz="2400" dirty="0" err="1"/>
              <a:t>respond</a:t>
            </a:r>
            <a:r>
              <a:rPr lang="cs-CZ" sz="2400" dirty="0"/>
              <a:t> to </a:t>
            </a:r>
            <a:r>
              <a:rPr lang="cs-CZ" sz="2400" b="1" dirty="0" err="1"/>
              <a:t>angular</a:t>
            </a:r>
            <a:r>
              <a:rPr lang="cs-CZ" sz="2400" b="1" dirty="0"/>
              <a:t> </a:t>
            </a:r>
            <a:r>
              <a:rPr lang="cs-CZ" sz="2400" b="1" dirty="0" err="1"/>
              <a:t>acceleration</a:t>
            </a:r>
            <a:r>
              <a:rPr lang="cs-CZ" sz="2400" b="1" dirty="0"/>
              <a:t> </a:t>
            </a:r>
            <a:r>
              <a:rPr lang="cs-CZ" sz="2400" dirty="0"/>
              <a:t>(</a:t>
            </a:r>
            <a:r>
              <a:rPr lang="cs-CZ" sz="2400" dirty="0" err="1"/>
              <a:t>rotation</a:t>
            </a:r>
            <a:r>
              <a:rPr lang="cs-CZ" sz="2400" dirty="0"/>
              <a:t> of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head</a:t>
            </a:r>
            <a:r>
              <a:rPr lang="cs-CZ" sz="2400" dirty="0" smtClean="0"/>
              <a:t>).</a:t>
            </a:r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8365520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pixelatedbrain.com/images/sld_corn/06/cu06_1_pin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278" y="3681345"/>
            <a:ext cx="3753835" cy="31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180318" y="260648"/>
            <a:ext cx="4639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VESTIBULAR PATHWAY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79512" y="1155978"/>
            <a:ext cx="428514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</a:rPr>
              <a:t>st</a:t>
            </a:r>
            <a:r>
              <a:rPr lang="en-US" sz="2400" dirty="0" smtClean="0">
                <a:solidFill>
                  <a:srgbClr val="FF0000"/>
                </a:solidFill>
              </a:rPr>
              <a:t> order neuron </a:t>
            </a:r>
            <a:r>
              <a:rPr lang="en-US" sz="2400" dirty="0" smtClean="0"/>
              <a:t>–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vestibular ganglion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  (</a:t>
            </a:r>
            <a:r>
              <a:rPr lang="cs-CZ" sz="2400" dirty="0" err="1" smtClean="0"/>
              <a:t>utriculoampullar</a:t>
            </a:r>
            <a:r>
              <a:rPr lang="cs-CZ" sz="2400" dirty="0" smtClean="0"/>
              <a:t> nerve,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 </a:t>
            </a:r>
            <a:r>
              <a:rPr lang="cs-CZ" sz="2400" dirty="0" err="1" smtClean="0"/>
              <a:t>saccular</a:t>
            </a:r>
            <a:r>
              <a:rPr lang="cs-CZ" sz="2400" dirty="0" smtClean="0"/>
              <a:t> nerve,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 </a:t>
            </a:r>
            <a:r>
              <a:rPr lang="cs-CZ" sz="2400" dirty="0" err="1" smtClean="0"/>
              <a:t>posterior</a:t>
            </a:r>
            <a:r>
              <a:rPr lang="cs-CZ" sz="2400" dirty="0" smtClean="0"/>
              <a:t> </a:t>
            </a:r>
            <a:r>
              <a:rPr lang="cs-CZ" sz="2400" dirty="0" err="1" smtClean="0"/>
              <a:t>ampullar</a:t>
            </a:r>
            <a:r>
              <a:rPr lang="cs-CZ" sz="2400" dirty="0" smtClean="0"/>
              <a:t> nerve)</a:t>
            </a:r>
            <a:endParaRPr lang="en-US" sz="2400" dirty="0" smtClean="0"/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dirty="0" smtClean="0">
                <a:solidFill>
                  <a:srgbClr val="FF0000"/>
                </a:solidFill>
              </a:rPr>
              <a:t> order neuron </a:t>
            </a:r>
            <a:r>
              <a:rPr lang="en-US" sz="2400" dirty="0" smtClean="0"/>
              <a:t>–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vestibular nuclei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(superior, inferior,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medial, lateral)</a:t>
            </a:r>
            <a:endParaRPr lang="cs-CZ" sz="2400" dirty="0"/>
          </a:p>
        </p:txBody>
      </p:sp>
      <p:pic>
        <p:nvPicPr>
          <p:cNvPr id="14340" name="Picture 4" descr="http://vmede.org/sait/content/Anatomija_mixailov_t2/7_files/mb4_01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51" y="1083699"/>
            <a:ext cx="3782287" cy="259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885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089"/>
            <a:ext cx="5085841" cy="434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37523" y="404664"/>
            <a:ext cx="66095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 smtClean="0"/>
              <a:t>Macula</a:t>
            </a:r>
            <a:r>
              <a:rPr lang="cs-CZ" sz="3200" b="1" dirty="0" smtClean="0"/>
              <a:t> lutea + fovea </a:t>
            </a:r>
            <a:r>
              <a:rPr lang="cs-CZ" sz="3200" b="1" dirty="0" err="1" smtClean="0"/>
              <a:t>centralis</a:t>
            </a:r>
            <a:endParaRPr lang="cs-CZ" sz="3200" b="1" dirty="0" smtClean="0"/>
          </a:p>
          <a:p>
            <a:r>
              <a:rPr lang="cs-CZ" sz="3200" dirty="0" smtClean="0"/>
              <a:t>= </a:t>
            </a:r>
            <a:r>
              <a:rPr lang="cs-CZ" sz="3200" dirty="0" err="1" smtClean="0"/>
              <a:t>areas</a:t>
            </a:r>
            <a:r>
              <a:rPr lang="cs-CZ" sz="3200" dirty="0" smtClean="0"/>
              <a:t> of </a:t>
            </a:r>
            <a:r>
              <a:rPr lang="cs-CZ" sz="3200" dirty="0" err="1" smtClean="0"/>
              <a:t>the</a:t>
            </a:r>
            <a:r>
              <a:rPr lang="cs-CZ" sz="3200" dirty="0" smtClean="0"/>
              <a:t> </a:t>
            </a:r>
            <a:r>
              <a:rPr lang="cs-CZ" sz="3200" dirty="0" err="1" smtClean="0"/>
              <a:t>highest</a:t>
            </a:r>
            <a:r>
              <a:rPr lang="cs-CZ" sz="3200" dirty="0" smtClean="0"/>
              <a:t> </a:t>
            </a:r>
            <a:r>
              <a:rPr lang="cs-CZ" sz="3200" dirty="0" err="1" smtClean="0"/>
              <a:t>visual</a:t>
            </a:r>
            <a:r>
              <a:rPr lang="cs-CZ" sz="3200" dirty="0" smtClean="0"/>
              <a:t> </a:t>
            </a:r>
            <a:r>
              <a:rPr lang="cs-CZ" sz="3200" dirty="0" err="1" smtClean="0"/>
              <a:t>acuity</a:t>
            </a:r>
            <a:endParaRPr lang="cs-CZ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42" y="3796283"/>
            <a:ext cx="30765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85" y="2060848"/>
            <a:ext cx="37433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907704" y="6255176"/>
            <a:ext cx="1906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Fundus </a:t>
            </a:r>
            <a:r>
              <a:rPr lang="cs-CZ" sz="2400" dirty="0" err="1" smtClean="0"/>
              <a:t>oculi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85383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523875"/>
            <a:ext cx="6600825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5460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419100"/>
            <a:ext cx="75152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346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43608" y="692696"/>
            <a:ext cx="7035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Connections with the cerebellum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79512" y="1700808"/>
            <a:ext cx="785022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/>
              <a:t>vestibular</a:t>
            </a:r>
            <a:r>
              <a:rPr lang="cs-CZ" sz="2400" dirty="0"/>
              <a:t> </a:t>
            </a:r>
            <a:r>
              <a:rPr lang="cs-CZ" sz="2400" dirty="0" err="1"/>
              <a:t>portion</a:t>
            </a:r>
            <a:r>
              <a:rPr lang="cs-CZ" sz="2400" dirty="0"/>
              <a:t> of </a:t>
            </a:r>
            <a:r>
              <a:rPr lang="cs-CZ" sz="2400" dirty="0" err="1" smtClean="0"/>
              <a:t>the</a:t>
            </a:r>
            <a:r>
              <a:rPr lang="en-US" sz="2400" dirty="0" smtClean="0"/>
              <a:t> CN VIII – inferior </a:t>
            </a:r>
            <a:r>
              <a:rPr lang="en-US" sz="2400" dirty="0"/>
              <a:t>cerebellar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peduncles – ipsilateral </a:t>
            </a:r>
            <a:r>
              <a:rPr lang="en-US" sz="2400" dirty="0" err="1" smtClean="0"/>
              <a:t>vestibulocerebellum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vestibular nuclei – inferior cerebellar peduncles –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</a:t>
            </a:r>
            <a:r>
              <a:rPr lang="en-US" sz="2400" dirty="0" err="1" smtClean="0"/>
              <a:t>vestibulocerebellum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</a:t>
            </a:r>
            <a:r>
              <a:rPr lang="en-US" sz="2400" dirty="0" smtClean="0">
                <a:solidFill>
                  <a:srgbClr val="FF0000"/>
                </a:solidFill>
              </a:rPr>
              <a:t>maintenance of balance</a:t>
            </a:r>
            <a:endParaRPr lang="cs-CZ" sz="2400" dirty="0"/>
          </a:p>
        </p:txBody>
      </p:sp>
      <p:sp>
        <p:nvSpPr>
          <p:cNvPr id="4" name="Šipka doprava 3"/>
          <p:cNvSpPr/>
          <p:nvPr/>
        </p:nvSpPr>
        <p:spPr>
          <a:xfrm>
            <a:off x="1403648" y="4077072"/>
            <a:ext cx="936104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206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99592" y="476672"/>
            <a:ext cx="6966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Connections with the spinal cord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23528" y="1134587"/>
            <a:ext cx="8953092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 </a:t>
            </a:r>
            <a:r>
              <a:rPr lang="en-US" sz="2400" dirty="0" err="1" smtClean="0"/>
              <a:t>motoneurons</a:t>
            </a:r>
            <a:r>
              <a:rPr lang="en-US" sz="2400" dirty="0" smtClean="0"/>
              <a:t> that innervate axial and proximal limb muscles</a:t>
            </a:r>
          </a:p>
          <a:p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 smtClean="0"/>
              <a:t>lateral </a:t>
            </a:r>
            <a:r>
              <a:rPr lang="en-US" sz="2400" b="1" dirty="0" err="1" smtClean="0"/>
              <a:t>vestibulospinal</a:t>
            </a:r>
            <a:r>
              <a:rPr lang="en-US" sz="2400" b="1" dirty="0" smtClean="0"/>
              <a:t> tract </a:t>
            </a:r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en-US" sz="2400" dirty="0" smtClean="0"/>
              <a:t>from lateral vestibular nucleus</a:t>
            </a:r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en-US" sz="2400" dirty="0" smtClean="0"/>
              <a:t>uncrossed</a:t>
            </a:r>
          </a:p>
          <a:p>
            <a:pPr marL="447675" indent="182563">
              <a:buFont typeface="Wingdings" panose="05000000000000000000" pitchFamily="2" charset="2"/>
              <a:buChar char="§"/>
            </a:pPr>
            <a:r>
              <a:rPr lang="en-US" sz="2400" dirty="0" smtClean="0"/>
              <a:t> terminating at all levels of the spinal cord</a:t>
            </a:r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FF0000"/>
                </a:solidFill>
              </a:rPr>
              <a:t>excitatory influences for extensors</a:t>
            </a:r>
          </a:p>
          <a:p>
            <a:pPr marL="803275" indent="-3556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en-US" sz="2400" b="1" dirty="0" smtClean="0"/>
              <a:t>medial </a:t>
            </a:r>
            <a:r>
              <a:rPr lang="en-US" sz="2400" b="1" dirty="0" err="1" smtClean="0"/>
              <a:t>vestibulospinal</a:t>
            </a:r>
            <a:r>
              <a:rPr lang="en-US" sz="2400" b="1" dirty="0" smtClean="0"/>
              <a:t> tract</a:t>
            </a:r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en-US" sz="2400" dirty="0"/>
              <a:t>from </a:t>
            </a:r>
            <a:r>
              <a:rPr lang="en-US" sz="2400" dirty="0" smtClean="0"/>
              <a:t>medial </a:t>
            </a:r>
            <a:r>
              <a:rPr lang="en-US" sz="2400" dirty="0"/>
              <a:t>vestibular </a:t>
            </a:r>
            <a:r>
              <a:rPr lang="en-US" sz="2400" dirty="0" smtClean="0"/>
              <a:t>nucleus</a:t>
            </a:r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en-US" sz="2400" dirty="0"/>
              <a:t>uncrossed</a:t>
            </a:r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en-US" sz="2400" dirty="0" smtClean="0"/>
              <a:t>descends in the MLF</a:t>
            </a:r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en-US" sz="2400" dirty="0" smtClean="0"/>
              <a:t>terminates mainly at cervical levels</a:t>
            </a:r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FF0000"/>
                </a:solidFill>
              </a:rPr>
              <a:t>coordination of head position and eye movements</a:t>
            </a:r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/>
          </a:p>
          <a:p>
            <a:pPr marL="803275" indent="-355600">
              <a:buFont typeface="Wingdings" panose="05000000000000000000" pitchFamily="2" charset="2"/>
              <a:buChar char="§"/>
            </a:pP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0596010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80081"/>
            <a:ext cx="3096344" cy="332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93912" y="404664"/>
            <a:ext cx="6914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Connections with the </a:t>
            </a:r>
            <a:r>
              <a:rPr lang="en-US" sz="3600" dirty="0" smtClean="0"/>
              <a:t>brain stem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893912" y="1322427"/>
            <a:ext cx="72571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/>
              <a:t> ascending portion of MLF</a:t>
            </a:r>
          </a:p>
          <a:p>
            <a:pPr marL="342900" indent="14288">
              <a:buFont typeface="Wingdings" panose="05000000000000000000" pitchFamily="2" charset="2"/>
              <a:buChar char="Ø"/>
            </a:pPr>
            <a:r>
              <a:rPr lang="en-US" sz="2400" dirty="0" smtClean="0"/>
              <a:t>     CN III, IV, VI</a:t>
            </a:r>
          </a:p>
          <a:p>
            <a:pPr marL="342900" indent="14288"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dirty="0" err="1" smtClean="0"/>
              <a:t>Darkschewitsch</a:t>
            </a:r>
            <a:r>
              <a:rPr lang="en-US" sz="2400" dirty="0" smtClean="0"/>
              <a:t> and </a:t>
            </a:r>
            <a:r>
              <a:rPr lang="en-US" sz="2400" dirty="0" err="1" smtClean="0"/>
              <a:t>Cajal</a:t>
            </a:r>
            <a:r>
              <a:rPr lang="en-US" sz="2400" dirty="0" smtClean="0"/>
              <a:t> nuclei</a:t>
            </a:r>
          </a:p>
          <a:p>
            <a:pPr marL="342900" indent="14288">
              <a:buFont typeface="Wingdings" panose="05000000000000000000" pitchFamily="2" charset="2"/>
              <a:buChar char="Ø"/>
            </a:pPr>
            <a:r>
              <a:rPr lang="en-US" sz="2400" dirty="0" smtClean="0"/>
              <a:t>     </a:t>
            </a:r>
            <a:r>
              <a:rPr lang="en-US" sz="2400" dirty="0" smtClean="0">
                <a:solidFill>
                  <a:srgbClr val="FF0000"/>
                </a:solidFill>
              </a:rPr>
              <a:t>coordination </a:t>
            </a:r>
            <a:r>
              <a:rPr lang="en-US" sz="2400" dirty="0">
                <a:solidFill>
                  <a:srgbClr val="FF0000"/>
                </a:solidFill>
              </a:rPr>
              <a:t>of </a:t>
            </a:r>
            <a:r>
              <a:rPr lang="en-US" sz="2400" dirty="0" smtClean="0">
                <a:solidFill>
                  <a:srgbClr val="FF0000"/>
                </a:solidFill>
              </a:rPr>
              <a:t>eye movements</a:t>
            </a:r>
            <a:r>
              <a:rPr lang="cs-CZ" sz="2400" dirty="0" smtClean="0">
                <a:solidFill>
                  <a:srgbClr val="FF0000"/>
                </a:solidFill>
              </a:rPr>
              <a:t> in response </a:t>
            </a:r>
          </a:p>
          <a:p>
            <a:pPr marL="342900"/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smtClean="0">
                <a:solidFill>
                  <a:srgbClr val="FF0000"/>
                </a:solidFill>
              </a:rPr>
              <a:t>      to </a:t>
            </a:r>
            <a:r>
              <a:rPr lang="en-US" sz="2400" dirty="0" smtClean="0">
                <a:solidFill>
                  <a:srgbClr val="FF0000"/>
                </a:solidFill>
              </a:rPr>
              <a:t>head </a:t>
            </a:r>
            <a:r>
              <a:rPr lang="cs-CZ" sz="2400" dirty="0" err="1" smtClean="0">
                <a:solidFill>
                  <a:srgbClr val="FF0000"/>
                </a:solidFill>
              </a:rPr>
              <a:t>movements</a:t>
            </a:r>
            <a:endParaRPr lang="en-US" sz="2400" dirty="0">
              <a:solidFill>
                <a:srgbClr val="FF0000"/>
              </a:solidFill>
            </a:endParaRPr>
          </a:p>
          <a:p>
            <a:pPr marL="342900" indent="14288">
              <a:buFont typeface="Wingdings" panose="05000000000000000000" pitchFamily="2" charset="2"/>
              <a:buChar char="Ø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6194787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2718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Connection with the </a:t>
            </a:r>
            <a:r>
              <a:rPr lang="en-US" sz="3600" dirty="0" smtClean="0"/>
              <a:t>thalamus (cortex)</a:t>
            </a:r>
            <a:endParaRPr lang="cs-CZ" sz="3600" dirty="0"/>
          </a:p>
          <a:p>
            <a:endParaRPr lang="cs-CZ" sz="3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30" y="1124744"/>
            <a:ext cx="755332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213067" y="6144419"/>
            <a:ext cx="6636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conscious perception of movement and gravity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918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OLFACTORY PATHWAY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2204864"/>
            <a:ext cx="75819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491880" y="5775647"/>
            <a:ext cx="2427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Olfactory</a:t>
            </a:r>
            <a:r>
              <a:rPr lang="cs-CZ" sz="2400" dirty="0" smtClean="0"/>
              <a:t> region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8292906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75" y="12576"/>
            <a:ext cx="3922805" cy="684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548680"/>
            <a:ext cx="61847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</a:rPr>
              <a:t>st</a:t>
            </a:r>
            <a:r>
              <a:rPr lang="en-US" sz="2400" dirty="0" smtClean="0">
                <a:solidFill>
                  <a:srgbClr val="FF0000"/>
                </a:solidFill>
              </a:rPr>
              <a:t> order neuron </a:t>
            </a:r>
            <a:r>
              <a:rPr lang="en-US" sz="2400" dirty="0" smtClean="0"/>
              <a:t>– bipolar </a:t>
            </a:r>
            <a:r>
              <a:rPr lang="cs-CZ" sz="2400" dirty="0" err="1" smtClean="0"/>
              <a:t>olfactory</a:t>
            </a:r>
            <a:r>
              <a:rPr lang="cs-CZ" sz="2400" dirty="0" smtClean="0"/>
              <a:t> </a:t>
            </a:r>
            <a:r>
              <a:rPr lang="cs-CZ" sz="2400" dirty="0" err="1" smtClean="0"/>
              <a:t>neurons</a:t>
            </a:r>
            <a:endParaRPr lang="en-US" sz="2400" dirty="0" smtClean="0"/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dirty="0" smtClean="0">
                <a:solidFill>
                  <a:srgbClr val="FF0000"/>
                </a:solidFill>
              </a:rPr>
              <a:t> order neuron</a:t>
            </a:r>
            <a:r>
              <a:rPr lang="en-US" sz="2400" dirty="0" smtClean="0"/>
              <a:t> – mitral cells –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olfactory tract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78" y="2564904"/>
            <a:ext cx="4791789" cy="402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238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" y="1628800"/>
            <a:ext cx="7977674" cy="441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1560" y="476672"/>
            <a:ext cx="72667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</a:t>
            </a:r>
            <a:r>
              <a:rPr lang="en-US" sz="2400" baseline="30000" dirty="0" smtClean="0">
                <a:solidFill>
                  <a:srgbClr val="FF0000"/>
                </a:solidFill>
              </a:rPr>
              <a:t>rd</a:t>
            </a:r>
            <a:r>
              <a:rPr lang="en-US" sz="2400" dirty="0" smtClean="0">
                <a:solidFill>
                  <a:srgbClr val="FF0000"/>
                </a:solidFill>
              </a:rPr>
              <a:t> order </a:t>
            </a:r>
            <a:r>
              <a:rPr lang="en-US" sz="2400" dirty="0">
                <a:solidFill>
                  <a:srgbClr val="FF0000"/>
                </a:solidFill>
              </a:rPr>
              <a:t>neuron </a:t>
            </a:r>
            <a:r>
              <a:rPr lang="en-US" sz="2400" dirty="0"/>
              <a:t>– </a:t>
            </a:r>
            <a:r>
              <a:rPr lang="en-US" sz="2400" dirty="0" smtClean="0"/>
              <a:t>olfactory tubercle</a:t>
            </a:r>
            <a:endParaRPr lang="en-US" sz="2400" dirty="0"/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4</a:t>
            </a:r>
            <a:r>
              <a:rPr lang="en-US" sz="2400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dirty="0" smtClean="0">
                <a:solidFill>
                  <a:srgbClr val="FF0000"/>
                </a:solidFill>
              </a:rPr>
              <a:t> order </a:t>
            </a:r>
            <a:r>
              <a:rPr lang="en-US" sz="2400" dirty="0">
                <a:solidFill>
                  <a:srgbClr val="FF0000"/>
                </a:solidFill>
              </a:rPr>
              <a:t>neuron</a:t>
            </a:r>
            <a:r>
              <a:rPr lang="en-US" sz="2400" dirty="0"/>
              <a:t> – </a:t>
            </a:r>
            <a:r>
              <a:rPr lang="en-US" sz="2400" dirty="0" err="1" smtClean="0"/>
              <a:t>dorsomedial</a:t>
            </a:r>
            <a:r>
              <a:rPr lang="en-US" sz="2400" dirty="0" smtClean="0"/>
              <a:t> nucleus of thalamus</a:t>
            </a:r>
            <a:endParaRPr lang="cs-CZ" sz="2400" dirty="0">
              <a:solidFill>
                <a:srgbClr val="FF0000"/>
              </a:solidFill>
            </a:endParaRPr>
          </a:p>
          <a:p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95536" y="6165304"/>
            <a:ext cx="848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Orbitofrontal </a:t>
            </a:r>
            <a:r>
              <a:rPr lang="en-US" sz="2400" dirty="0"/>
              <a:t>cortex (perception of </a:t>
            </a:r>
            <a:r>
              <a:rPr lang="en-US" sz="2400" dirty="0" smtClean="0"/>
              <a:t>olfactory </a:t>
            </a:r>
            <a:r>
              <a:rPr lang="en-US" sz="2400" dirty="0"/>
              <a:t>information)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5333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61938"/>
            <a:ext cx="7572375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851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87" y="2112651"/>
            <a:ext cx="8303577" cy="441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067944" y="262389"/>
            <a:ext cx="1739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RETINA</a:t>
            </a:r>
            <a:endParaRPr lang="cs-CZ" sz="36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1138738"/>
            <a:ext cx="83599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10 </a:t>
            </a:r>
            <a:r>
              <a:rPr lang="cs-CZ" sz="2400" dirty="0" err="1" smtClean="0"/>
              <a:t>layers</a:t>
            </a:r>
            <a:r>
              <a:rPr lang="cs-CZ" sz="2400" dirty="0" smtClean="0"/>
              <a:t>: </a:t>
            </a:r>
            <a:r>
              <a:rPr lang="cs-CZ" sz="2400" dirty="0" err="1" smtClean="0"/>
              <a:t>mainly</a:t>
            </a:r>
            <a:r>
              <a:rPr lang="cs-CZ" sz="2400" dirty="0" smtClean="0"/>
              <a:t> </a:t>
            </a:r>
            <a:r>
              <a:rPr lang="cs-CZ" sz="2400" dirty="0" err="1" smtClean="0"/>
              <a:t>separated</a:t>
            </a:r>
            <a:r>
              <a:rPr lang="cs-CZ" sz="2400" dirty="0" smtClean="0"/>
              <a:t> by cell </a:t>
            </a:r>
            <a:r>
              <a:rPr lang="cs-CZ" sz="2400" dirty="0" err="1" smtClean="0"/>
              <a:t>bodies</a:t>
            </a:r>
            <a:r>
              <a:rPr lang="cs-CZ" sz="2400" dirty="0" smtClean="0"/>
              <a:t> (</a:t>
            </a:r>
            <a:r>
              <a:rPr lang="cs-CZ" sz="2400" dirty="0" err="1" smtClean="0"/>
              <a:t>nuclear</a:t>
            </a:r>
            <a:r>
              <a:rPr lang="cs-CZ" sz="2400" dirty="0" smtClean="0"/>
              <a:t> </a:t>
            </a:r>
            <a:r>
              <a:rPr lang="cs-CZ" sz="2400" dirty="0" err="1" smtClean="0"/>
              <a:t>layers</a:t>
            </a:r>
            <a:r>
              <a:rPr lang="cs-CZ" sz="2400" dirty="0" smtClean="0"/>
              <a:t>) </a:t>
            </a:r>
          </a:p>
          <a:p>
            <a:r>
              <a:rPr lang="cs-CZ" sz="2400" dirty="0" smtClean="0"/>
              <a:t>                   and </a:t>
            </a:r>
            <a:r>
              <a:rPr lang="cs-CZ" sz="2400" dirty="0" err="1" smtClean="0"/>
              <a:t>axons</a:t>
            </a:r>
            <a:r>
              <a:rPr lang="cs-CZ" sz="2400" dirty="0" smtClean="0"/>
              <a:t> (</a:t>
            </a:r>
            <a:r>
              <a:rPr lang="cs-CZ" sz="2400" dirty="0" err="1" smtClean="0"/>
              <a:t>plexiform</a:t>
            </a:r>
            <a:r>
              <a:rPr lang="cs-CZ" sz="2400" dirty="0" smtClean="0"/>
              <a:t> </a:t>
            </a:r>
            <a:r>
              <a:rPr lang="cs-CZ" sz="2400" dirty="0" err="1" smtClean="0"/>
              <a:t>layers</a:t>
            </a:r>
            <a:r>
              <a:rPr lang="cs-CZ" sz="2400" dirty="0" smtClean="0"/>
              <a:t>)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4662939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83671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GUSTATORY PATHWAY</a:t>
            </a:r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0888"/>
            <a:ext cx="38385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7504" y="2068106"/>
            <a:ext cx="509947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Taste buds </a:t>
            </a:r>
          </a:p>
          <a:p>
            <a:endParaRPr lang="en-US" sz="2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</a:t>
            </a:r>
            <a:r>
              <a:rPr lang="en-US" sz="2400" dirty="0" smtClean="0"/>
              <a:t>receptor cells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(</a:t>
            </a:r>
            <a:r>
              <a:rPr lang="en-US" sz="2400" dirty="0"/>
              <a:t>replaced about every 9-10 </a:t>
            </a:r>
            <a:r>
              <a:rPr lang="en-US" sz="2400" dirty="0" smtClean="0"/>
              <a:t>days</a:t>
            </a:r>
          </a:p>
          <a:p>
            <a:r>
              <a:rPr lang="en-US" sz="2400" dirty="0" smtClean="0"/>
              <a:t>      by differentiating basal cells)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</a:t>
            </a:r>
            <a:r>
              <a:rPr lang="en-US" sz="2400" dirty="0" smtClean="0"/>
              <a:t>supportive columnar cells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 basal cells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564397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30" y="836712"/>
            <a:ext cx="6515938" cy="527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72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76874"/>
            <a:ext cx="569436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188640"/>
            <a:ext cx="618150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</a:rPr>
              <a:t>st</a:t>
            </a:r>
            <a:r>
              <a:rPr lang="en-US" sz="2400" dirty="0" smtClean="0">
                <a:solidFill>
                  <a:srgbClr val="FF0000"/>
                </a:solidFill>
              </a:rPr>
              <a:t> order neuron </a:t>
            </a:r>
            <a:r>
              <a:rPr lang="en-US" sz="2400" dirty="0" smtClean="0"/>
              <a:t>–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CN VII –geniculate ganglion</a:t>
            </a:r>
          </a:p>
          <a:p>
            <a:pPr marL="342900" indent="14288"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sz="2400" dirty="0" smtClean="0"/>
              <a:t>   via lingual nerve and chorda tympani</a:t>
            </a:r>
          </a:p>
          <a:p>
            <a:pPr marL="342900" indent="14288"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sz="2400" dirty="0" smtClean="0"/>
              <a:t>   via greater </a:t>
            </a:r>
            <a:r>
              <a:rPr lang="en-US" sz="2400" dirty="0" err="1" smtClean="0"/>
              <a:t>petrosal</a:t>
            </a:r>
            <a:r>
              <a:rPr lang="en-US" sz="2400" dirty="0" smtClean="0"/>
              <a:t> nerve</a:t>
            </a:r>
          </a:p>
          <a:p>
            <a:pPr marL="342900" indent="14288"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marL="357188" indent="-357188">
              <a:buFont typeface="Wingdings" panose="05000000000000000000" pitchFamily="2" charset="2"/>
              <a:buChar char="§"/>
            </a:pPr>
            <a:r>
              <a:rPr lang="en-US" sz="2400" dirty="0" smtClean="0"/>
              <a:t>CN IX – inferior ganglion of CN IX</a:t>
            </a:r>
          </a:p>
          <a:p>
            <a:pPr marL="357188" indent="-357188">
              <a:buFont typeface="Wingdings" panose="05000000000000000000" pitchFamily="2" charset="2"/>
              <a:buChar char="§"/>
            </a:pPr>
            <a:endParaRPr lang="en-US" sz="2400" dirty="0" smtClean="0"/>
          </a:p>
          <a:p>
            <a:pPr marL="357188" indent="-357188">
              <a:buFont typeface="Wingdings" panose="05000000000000000000" pitchFamily="2" charset="2"/>
              <a:buChar char="§"/>
            </a:pPr>
            <a:r>
              <a:rPr lang="en-US" sz="2400" dirty="0" smtClean="0"/>
              <a:t>CN X – inferior ganglion of CN 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32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8" r="19576"/>
          <a:stretch>
            <a:fillRect/>
          </a:stretch>
        </p:blipFill>
        <p:spPr bwMode="auto">
          <a:xfrm>
            <a:off x="4932108" y="0"/>
            <a:ext cx="419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404664"/>
            <a:ext cx="55691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dirty="0" smtClean="0">
                <a:solidFill>
                  <a:srgbClr val="FF0000"/>
                </a:solidFill>
              </a:rPr>
              <a:t> order neuron </a:t>
            </a:r>
            <a:r>
              <a:rPr lang="en-US" sz="2400" dirty="0" smtClean="0"/>
              <a:t>- rostral part of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the solitary nucleus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3</a:t>
            </a:r>
            <a:r>
              <a:rPr lang="en-US" sz="2400" baseline="30000" dirty="0" smtClean="0">
                <a:solidFill>
                  <a:srgbClr val="FF0000"/>
                </a:solidFill>
              </a:rPr>
              <a:t>rd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order neuron </a:t>
            </a:r>
            <a:r>
              <a:rPr lang="en-US" sz="2400" dirty="0" smtClean="0"/>
              <a:t>– ventral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posteromedial nucleus of thalamus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7303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20002"/>
            <a:ext cx="5292080" cy="533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3528" y="441375"/>
            <a:ext cx="46907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Primary gustatory cortex </a:t>
            </a:r>
            <a:endParaRPr lang="cs-CZ" sz="2400" dirty="0" smtClean="0"/>
          </a:p>
          <a:p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</a:t>
            </a:r>
            <a:r>
              <a:rPr lang="en-US" sz="2400" dirty="0" smtClean="0"/>
              <a:t>a. 43 in the </a:t>
            </a:r>
            <a:r>
              <a:rPr lang="en-US" sz="2400" dirty="0" err="1" smtClean="0"/>
              <a:t>postcentral</a:t>
            </a:r>
            <a:r>
              <a:rPr lang="en-US" sz="2400" dirty="0" smtClean="0"/>
              <a:t> gyrus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</a:t>
            </a:r>
            <a:r>
              <a:rPr lang="en-US" sz="2400" dirty="0" smtClean="0"/>
              <a:t>insula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0243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7" r="1305"/>
          <a:stretch>
            <a:fillRect/>
          </a:stretch>
        </p:blipFill>
        <p:spPr bwMode="auto">
          <a:xfrm>
            <a:off x="2051720" y="0"/>
            <a:ext cx="51054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2158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836712"/>
            <a:ext cx="78838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dirty="0" err="1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Illustrations</a:t>
            </a:r>
            <a:r>
              <a:rPr lang="cs-CZ" altLang="cs-CZ" sz="2400" dirty="0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cs-CZ" altLang="cs-CZ" sz="2400" dirty="0" err="1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were</a:t>
            </a:r>
            <a:r>
              <a:rPr lang="cs-CZ" altLang="cs-CZ" sz="2400" dirty="0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copied</a:t>
            </a:r>
            <a:r>
              <a:rPr lang="cs-CZ" altLang="cs-CZ" sz="2400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from</a:t>
            </a:r>
            <a:r>
              <a:rPr lang="cs-CZ" altLang="cs-CZ" sz="2400" dirty="0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:</a:t>
            </a:r>
          </a:p>
          <a:p>
            <a:endParaRPr lang="cs-CZ" altLang="cs-CZ" sz="2400" dirty="0" smtClean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r>
              <a:rPr lang="en-US" sz="2400" b="1" dirty="0"/>
              <a:t>Neuroscience Online, the Open-Access Neuroscience </a:t>
            </a:r>
            <a:endParaRPr lang="cs-CZ" sz="2400" b="1" dirty="0" smtClean="0"/>
          </a:p>
          <a:p>
            <a:r>
              <a:rPr lang="en-US" sz="2400" b="1" dirty="0" smtClean="0"/>
              <a:t>Electronic </a:t>
            </a:r>
            <a:r>
              <a:rPr lang="en-US" sz="2400" b="1" dirty="0"/>
              <a:t>Textbook.</a:t>
            </a:r>
            <a:endParaRPr lang="cs-CZ" altLang="cs-CZ" sz="2400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71438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889" y="1124744"/>
            <a:ext cx="51244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7544" y="260648"/>
            <a:ext cx="3316614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smtClean="0"/>
              <a:t> 5 </a:t>
            </a:r>
            <a:r>
              <a:rPr lang="cs-CZ" sz="2400" b="1" dirty="0" err="1" smtClean="0"/>
              <a:t>main</a:t>
            </a:r>
            <a:r>
              <a:rPr lang="cs-CZ" sz="2400" b="1" dirty="0" smtClean="0"/>
              <a:t> cell </a:t>
            </a:r>
            <a:r>
              <a:rPr lang="cs-CZ" sz="2400" b="1" dirty="0" err="1" smtClean="0"/>
              <a:t>types</a:t>
            </a:r>
            <a:r>
              <a:rPr lang="cs-CZ" sz="2400" b="1" dirty="0" smtClean="0"/>
              <a:t>:</a:t>
            </a:r>
          </a:p>
          <a:p>
            <a:pPr marL="342900" indent="-74613">
              <a:buFont typeface="Wingdings" panose="05000000000000000000" pitchFamily="2" charset="2"/>
              <a:buChar char="§"/>
            </a:pPr>
            <a:r>
              <a:rPr lang="cs-CZ" sz="2400" dirty="0"/>
              <a:t> </a:t>
            </a:r>
            <a:r>
              <a:rPr lang="cs-CZ" sz="2400" dirty="0" smtClean="0"/>
              <a:t>  </a:t>
            </a:r>
            <a:r>
              <a:rPr lang="cs-CZ" sz="2400" dirty="0" err="1" smtClean="0"/>
              <a:t>photoreceptors</a:t>
            </a:r>
            <a:endParaRPr lang="cs-CZ" sz="2400" dirty="0" smtClean="0"/>
          </a:p>
          <a:p>
            <a:pPr marL="342900" indent="-74613">
              <a:buFont typeface="Wingdings" panose="05000000000000000000" pitchFamily="2" charset="2"/>
              <a:buChar char="§"/>
            </a:pPr>
            <a:r>
              <a:rPr lang="cs-CZ" sz="2400" dirty="0"/>
              <a:t> </a:t>
            </a:r>
            <a:r>
              <a:rPr lang="cs-CZ" sz="2400" dirty="0" smtClean="0"/>
              <a:t>  </a:t>
            </a:r>
            <a:r>
              <a:rPr lang="cs-CZ" sz="2400" dirty="0" err="1" smtClean="0"/>
              <a:t>bipolar</a:t>
            </a:r>
            <a:r>
              <a:rPr lang="cs-CZ" sz="2400" dirty="0" smtClean="0"/>
              <a:t> </a:t>
            </a:r>
            <a:r>
              <a:rPr lang="cs-CZ" sz="2400" dirty="0" err="1" smtClean="0"/>
              <a:t>cells</a:t>
            </a:r>
            <a:endParaRPr lang="cs-CZ" sz="2400" dirty="0" smtClean="0"/>
          </a:p>
          <a:p>
            <a:pPr marL="342900" indent="-74613">
              <a:buFont typeface="Wingdings" panose="05000000000000000000" pitchFamily="2" charset="2"/>
              <a:buChar char="§"/>
            </a:pPr>
            <a:r>
              <a:rPr lang="cs-CZ" sz="2400" dirty="0"/>
              <a:t> </a:t>
            </a:r>
            <a:r>
              <a:rPr lang="cs-CZ" sz="2400" dirty="0" smtClean="0"/>
              <a:t>  </a:t>
            </a:r>
            <a:r>
              <a:rPr lang="cs-CZ" sz="2400" dirty="0" err="1" smtClean="0"/>
              <a:t>horizontal</a:t>
            </a:r>
            <a:r>
              <a:rPr lang="cs-CZ" sz="2400" dirty="0" smtClean="0"/>
              <a:t> </a:t>
            </a:r>
            <a:r>
              <a:rPr lang="cs-CZ" sz="2400" dirty="0" err="1" smtClean="0"/>
              <a:t>cells</a:t>
            </a:r>
            <a:endParaRPr lang="cs-CZ" sz="2400" dirty="0" smtClean="0"/>
          </a:p>
          <a:p>
            <a:pPr marL="342900" indent="-74613">
              <a:buFont typeface="Wingdings" panose="05000000000000000000" pitchFamily="2" charset="2"/>
              <a:buChar char="§"/>
            </a:pPr>
            <a:r>
              <a:rPr lang="cs-CZ" sz="2400" dirty="0"/>
              <a:t> </a:t>
            </a:r>
            <a:r>
              <a:rPr lang="cs-CZ" sz="2400" dirty="0" smtClean="0"/>
              <a:t>  </a:t>
            </a:r>
            <a:r>
              <a:rPr lang="cs-CZ" sz="2400" dirty="0" err="1" smtClean="0"/>
              <a:t>amacrine</a:t>
            </a:r>
            <a:r>
              <a:rPr lang="cs-CZ" sz="2400" dirty="0" smtClean="0"/>
              <a:t> </a:t>
            </a:r>
            <a:r>
              <a:rPr lang="cs-CZ" sz="2400" dirty="0" err="1" smtClean="0"/>
              <a:t>cells</a:t>
            </a:r>
            <a:endParaRPr lang="cs-CZ" sz="2400" dirty="0" smtClean="0"/>
          </a:p>
          <a:p>
            <a:pPr marL="342900" indent="-74613">
              <a:buFont typeface="Wingdings" panose="05000000000000000000" pitchFamily="2" charset="2"/>
              <a:buChar char="§"/>
            </a:pPr>
            <a:r>
              <a:rPr lang="cs-CZ" sz="2400" dirty="0"/>
              <a:t> </a:t>
            </a:r>
            <a:r>
              <a:rPr lang="cs-CZ" sz="2400" dirty="0" smtClean="0"/>
              <a:t>  ganglion </a:t>
            </a:r>
            <a:r>
              <a:rPr lang="cs-CZ" sz="2400" dirty="0" err="1" smtClean="0"/>
              <a:t>cells</a:t>
            </a:r>
            <a:endParaRPr lang="cs-CZ" sz="2400" dirty="0"/>
          </a:p>
          <a:p>
            <a:pPr marL="342900" indent="-74613">
              <a:buFont typeface="Wingdings" panose="05000000000000000000" pitchFamily="2" charset="2"/>
              <a:buChar char="§"/>
            </a:pPr>
            <a:endParaRPr lang="cs-CZ" sz="2400" dirty="0" smtClean="0"/>
          </a:p>
          <a:p>
            <a:pPr marL="342900" indent="-74613"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/>
              <a:t> </a:t>
            </a:r>
            <a:r>
              <a:rPr lang="cs-CZ" sz="2400" b="1" dirty="0" err="1" smtClean="0"/>
              <a:t>Photoreceptors</a:t>
            </a:r>
            <a:r>
              <a:rPr lang="cs-CZ" sz="2400" b="1" dirty="0" smtClean="0"/>
              <a:t>:</a:t>
            </a:r>
          </a:p>
          <a:p>
            <a:pPr marL="342900" indent="-74613">
              <a:buFont typeface="Wingdings" panose="05000000000000000000" pitchFamily="2" charset="2"/>
              <a:buChar char="§"/>
            </a:pPr>
            <a:r>
              <a:rPr lang="cs-CZ" sz="2400" dirty="0" smtClean="0"/>
              <a:t>   </a:t>
            </a:r>
            <a:r>
              <a:rPr lang="cs-CZ" sz="2400" dirty="0" err="1" smtClean="0"/>
              <a:t>rods</a:t>
            </a:r>
            <a:r>
              <a:rPr lang="cs-CZ" sz="2400" dirty="0" smtClean="0"/>
              <a:t> and </a:t>
            </a:r>
            <a:r>
              <a:rPr lang="cs-CZ" sz="2400" dirty="0" err="1" smtClean="0"/>
              <a:t>cones</a:t>
            </a:r>
            <a:endParaRPr lang="cs-CZ" sz="2400" dirty="0" smtClean="0"/>
          </a:p>
          <a:p>
            <a:pPr marL="342900" indent="-74613">
              <a:buFont typeface="Wingdings" panose="05000000000000000000" pitchFamily="2" charset="2"/>
              <a:buChar char="§"/>
            </a:pPr>
            <a:r>
              <a:rPr lang="cs-CZ" sz="2400" dirty="0"/>
              <a:t> </a:t>
            </a:r>
            <a:r>
              <a:rPr lang="cs-CZ" sz="2400" dirty="0" smtClean="0"/>
              <a:t>  </a:t>
            </a:r>
            <a:r>
              <a:rPr lang="cs-CZ" sz="2400" dirty="0" err="1" smtClean="0"/>
              <a:t>involved</a:t>
            </a:r>
            <a:r>
              <a:rPr lang="cs-CZ" sz="2400" dirty="0" smtClean="0"/>
              <a:t> in </a:t>
            </a:r>
          </a:p>
          <a:p>
            <a:pPr marL="268287"/>
            <a:r>
              <a:rPr lang="cs-CZ" sz="2400" dirty="0"/>
              <a:t> </a:t>
            </a:r>
            <a:r>
              <a:rPr lang="cs-CZ" sz="2400" dirty="0" smtClean="0"/>
              <a:t>    </a:t>
            </a:r>
            <a:r>
              <a:rPr lang="cs-CZ" sz="2400" dirty="0" err="1" smtClean="0"/>
              <a:t>transduction</a:t>
            </a:r>
            <a:r>
              <a:rPr lang="cs-CZ" sz="2400" dirty="0" smtClean="0"/>
              <a:t> </a:t>
            </a:r>
          </a:p>
          <a:p>
            <a:pPr marL="268287"/>
            <a:r>
              <a:rPr lang="cs-CZ" sz="2400" dirty="0" smtClean="0"/>
              <a:t>     </a:t>
            </a:r>
            <a:r>
              <a:rPr lang="cs-CZ" sz="2400" dirty="0" err="1" smtClean="0"/>
              <a:t>converting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endParaRPr lang="cs-CZ" sz="2400" dirty="0" smtClean="0"/>
          </a:p>
          <a:p>
            <a:pPr marL="268287"/>
            <a:r>
              <a:rPr lang="cs-CZ" sz="2400" dirty="0"/>
              <a:t> </a:t>
            </a:r>
            <a:r>
              <a:rPr lang="cs-CZ" sz="2400" dirty="0" smtClean="0"/>
              <a:t>    </a:t>
            </a:r>
            <a:r>
              <a:rPr lang="cs-CZ" sz="2400" dirty="0" err="1" smtClean="0"/>
              <a:t>light</a:t>
            </a:r>
            <a:r>
              <a:rPr lang="cs-CZ" sz="2400" dirty="0" smtClean="0"/>
              <a:t> </a:t>
            </a:r>
            <a:r>
              <a:rPr lang="cs-CZ" sz="2400" dirty="0" err="1" smtClean="0"/>
              <a:t>signal</a:t>
            </a:r>
            <a:r>
              <a:rPr lang="cs-CZ" sz="2400" dirty="0" smtClean="0"/>
              <a:t> </a:t>
            </a:r>
            <a:r>
              <a:rPr lang="cs-CZ" sz="2400" dirty="0" err="1" smtClean="0"/>
              <a:t>into</a:t>
            </a:r>
            <a:r>
              <a:rPr lang="cs-CZ" sz="2400" dirty="0" smtClean="0"/>
              <a:t> a</a:t>
            </a:r>
          </a:p>
          <a:p>
            <a:pPr marL="268287"/>
            <a:r>
              <a:rPr lang="cs-CZ" sz="2400" dirty="0"/>
              <a:t> </a:t>
            </a:r>
            <a:r>
              <a:rPr lang="cs-CZ" sz="2400" dirty="0" smtClean="0"/>
              <a:t>    nerve impulse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832908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780" y="1484784"/>
            <a:ext cx="44672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404664"/>
            <a:ext cx="597503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smtClean="0"/>
              <a:t> </a:t>
            </a:r>
            <a:r>
              <a:rPr lang="en-US" sz="2400" b="1" dirty="0" smtClean="0"/>
              <a:t>neurons with serial </a:t>
            </a:r>
            <a:r>
              <a:rPr lang="cs-CZ" sz="2400" b="1" dirty="0" smtClean="0"/>
              <a:t>(</a:t>
            </a:r>
            <a:r>
              <a:rPr lang="cs-CZ" sz="2400" b="1" dirty="0" err="1" smtClean="0"/>
              <a:t>vertical</a:t>
            </a:r>
            <a:r>
              <a:rPr lang="cs-CZ" sz="2400" b="1" dirty="0" smtClean="0"/>
              <a:t>)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</a:t>
            </a:r>
            <a:r>
              <a:rPr lang="cs-CZ" sz="2400" b="1" dirty="0" err="1" smtClean="0"/>
              <a:t>connection</a:t>
            </a:r>
            <a:endParaRPr lang="cs-CZ" sz="2400" b="1" dirty="0" smtClean="0"/>
          </a:p>
          <a:p>
            <a:pPr marL="342900" indent="104775">
              <a:buFont typeface="Wingdings" panose="05000000000000000000" pitchFamily="2" charset="2"/>
              <a:buChar char="§"/>
            </a:pPr>
            <a:r>
              <a:rPr lang="cs-CZ" sz="2400" b="1" dirty="0"/>
              <a:t> </a:t>
            </a:r>
            <a:r>
              <a:rPr lang="cs-CZ" sz="2400" b="1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main</a:t>
            </a:r>
            <a:r>
              <a:rPr lang="cs-CZ" sz="2400" dirty="0" smtClean="0"/>
              <a:t> </a:t>
            </a:r>
            <a:r>
              <a:rPr lang="cs-CZ" sz="2400" dirty="0" err="1" smtClean="0"/>
              <a:t>visual</a:t>
            </a:r>
            <a:r>
              <a:rPr lang="cs-CZ" sz="2400" dirty="0" smtClean="0"/>
              <a:t> </a:t>
            </a:r>
            <a:r>
              <a:rPr lang="cs-CZ" sz="2400" dirty="0" err="1" smtClean="0"/>
              <a:t>pathway</a:t>
            </a:r>
            <a:endParaRPr lang="cs-CZ" sz="2400" dirty="0" smtClean="0"/>
          </a:p>
          <a:p>
            <a:pPr marL="342900" indent="104775">
              <a:buFont typeface="Wingdings" panose="05000000000000000000" pitchFamily="2" charset="2"/>
              <a:buChar char="§"/>
            </a:pPr>
            <a:r>
              <a:rPr lang="cs-CZ" sz="2400" b="1" dirty="0"/>
              <a:t> </a:t>
            </a:r>
            <a:r>
              <a:rPr lang="cs-CZ" sz="2400" b="1" dirty="0" smtClean="0"/>
              <a:t> </a:t>
            </a:r>
            <a:r>
              <a:rPr lang="cs-CZ" sz="2400" dirty="0" err="1" smtClean="0"/>
              <a:t>photoreceptors</a:t>
            </a:r>
            <a:r>
              <a:rPr lang="cs-CZ" sz="2400" dirty="0" smtClean="0"/>
              <a:t> </a:t>
            </a:r>
            <a:r>
              <a:rPr lang="cs-CZ" sz="2400" dirty="0" smtClean="0">
                <a:latin typeface="Arial"/>
                <a:cs typeface="Arial"/>
              </a:rPr>
              <a:t>→ </a:t>
            </a:r>
            <a:r>
              <a:rPr lang="cs-CZ" sz="2400" dirty="0" err="1"/>
              <a:t>bipolar</a:t>
            </a:r>
            <a:r>
              <a:rPr lang="cs-CZ" sz="2400" dirty="0"/>
              <a:t> </a:t>
            </a:r>
            <a:r>
              <a:rPr lang="cs-CZ" sz="2400" dirty="0" err="1" smtClean="0"/>
              <a:t>cells</a:t>
            </a:r>
            <a:r>
              <a:rPr lang="cs-CZ" sz="2400" dirty="0" smtClean="0"/>
              <a:t> </a:t>
            </a:r>
            <a:endParaRPr lang="cs-CZ" sz="2400" dirty="0"/>
          </a:p>
          <a:p>
            <a:pPr marL="342900"/>
            <a:r>
              <a:rPr lang="cs-CZ" sz="2400" dirty="0"/>
              <a:t>    → ganglion </a:t>
            </a:r>
            <a:r>
              <a:rPr lang="cs-CZ" sz="2400" dirty="0" err="1" smtClean="0"/>
              <a:t>cells</a:t>
            </a:r>
            <a:endParaRPr lang="cs-CZ" sz="2400" dirty="0" smtClean="0"/>
          </a:p>
          <a:p>
            <a:pPr marL="342900"/>
            <a:endParaRPr lang="cs-CZ" sz="2400" dirty="0" smtClean="0"/>
          </a:p>
          <a:p>
            <a:pPr marL="342900"/>
            <a:endParaRPr lang="cs-CZ" sz="2400" dirty="0"/>
          </a:p>
          <a:p>
            <a:pPr marL="342900"/>
            <a:endParaRPr lang="cs-CZ" sz="2400" dirty="0"/>
          </a:p>
          <a:p>
            <a:pPr marL="342900"/>
            <a:endParaRPr lang="cs-CZ" sz="2400" dirty="0" smtClean="0"/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cs-CZ" sz="2400" b="1" dirty="0" err="1" smtClean="0"/>
              <a:t>neurons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with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parallel</a:t>
            </a:r>
            <a:r>
              <a:rPr lang="cs-CZ" sz="2400" b="1" dirty="0" smtClean="0"/>
              <a:t> (</a:t>
            </a:r>
            <a:r>
              <a:rPr lang="cs-CZ" sz="2400" b="1" dirty="0" err="1" smtClean="0"/>
              <a:t>horizontal</a:t>
            </a:r>
            <a:r>
              <a:rPr lang="cs-CZ" sz="2400" b="1" dirty="0" smtClean="0"/>
              <a:t>)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</a:t>
            </a:r>
            <a:r>
              <a:rPr lang="cs-CZ" sz="2400" b="1" dirty="0" err="1" smtClean="0"/>
              <a:t>connection</a:t>
            </a:r>
            <a:endParaRPr lang="cs-CZ" sz="2400" b="1" dirty="0" smtClean="0"/>
          </a:p>
          <a:p>
            <a:pPr marL="715963" indent="-358775">
              <a:buFont typeface="Wingdings" panose="05000000000000000000" pitchFamily="2" charset="2"/>
              <a:buChar char="§"/>
            </a:pPr>
            <a:r>
              <a:rPr lang="cs-CZ" sz="2400" dirty="0" err="1" smtClean="0"/>
              <a:t>modulation</a:t>
            </a:r>
            <a:r>
              <a:rPr lang="cs-CZ" sz="2400" dirty="0" smtClean="0"/>
              <a:t> of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visual</a:t>
            </a:r>
            <a:r>
              <a:rPr lang="cs-CZ" sz="2400" dirty="0" smtClean="0"/>
              <a:t> </a:t>
            </a:r>
            <a:r>
              <a:rPr lang="cs-CZ" sz="2400" dirty="0" err="1" smtClean="0"/>
              <a:t>information</a:t>
            </a:r>
            <a:endParaRPr lang="cs-CZ" sz="2400" dirty="0" smtClean="0"/>
          </a:p>
          <a:p>
            <a:pPr marL="357188"/>
            <a:r>
              <a:rPr lang="cs-CZ" sz="2400" dirty="0"/>
              <a:t> </a:t>
            </a:r>
            <a:r>
              <a:rPr lang="cs-CZ" sz="2400" dirty="0" smtClean="0"/>
              <a:t>   by retina</a:t>
            </a:r>
          </a:p>
          <a:p>
            <a:pPr marL="700088" indent="-342900">
              <a:buFont typeface="Wingdings" panose="05000000000000000000" pitchFamily="2" charset="2"/>
              <a:buChar char="§"/>
            </a:pPr>
            <a:r>
              <a:rPr lang="cs-CZ" sz="2400" dirty="0" err="1" smtClean="0"/>
              <a:t>horizontal</a:t>
            </a:r>
            <a:r>
              <a:rPr lang="cs-CZ" sz="2400" dirty="0" smtClean="0"/>
              <a:t> </a:t>
            </a:r>
            <a:r>
              <a:rPr lang="cs-CZ" sz="2400" dirty="0" err="1" smtClean="0"/>
              <a:t>cells</a:t>
            </a:r>
            <a:endParaRPr lang="cs-CZ" sz="2400" dirty="0" smtClean="0"/>
          </a:p>
          <a:p>
            <a:pPr marL="700088" indent="-342900">
              <a:buFont typeface="Wingdings" panose="05000000000000000000" pitchFamily="2" charset="2"/>
              <a:buChar char="§"/>
            </a:pPr>
            <a:r>
              <a:rPr lang="cs-CZ" sz="2400" dirty="0" err="1" smtClean="0"/>
              <a:t>amacrine</a:t>
            </a:r>
            <a:r>
              <a:rPr lang="cs-CZ" sz="2400" dirty="0" smtClean="0"/>
              <a:t> </a:t>
            </a:r>
            <a:r>
              <a:rPr lang="cs-CZ" sz="2400" dirty="0" err="1" smtClean="0"/>
              <a:t>cells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788937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342900"/>
            <a:ext cx="58959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306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18" y="2857004"/>
            <a:ext cx="7989622" cy="373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3528" y="548680"/>
            <a:ext cx="449033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 err="1" smtClean="0"/>
              <a:t>Cones</a:t>
            </a:r>
            <a:r>
              <a:rPr lang="cs-CZ" sz="2400" b="1" dirty="0" smtClean="0"/>
              <a:t> (7 </a:t>
            </a:r>
            <a:r>
              <a:rPr lang="cs-CZ" sz="2400" b="1" dirty="0" err="1" smtClean="0"/>
              <a:t>million</a:t>
            </a:r>
            <a:r>
              <a:rPr lang="cs-CZ" sz="2400" b="1" dirty="0" smtClean="0"/>
              <a:t>)</a:t>
            </a:r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smtClean="0"/>
              <a:t>cluster </a:t>
            </a:r>
            <a:r>
              <a:rPr lang="cs-CZ" sz="2400" dirty="0" err="1" smtClean="0"/>
              <a:t>at</a:t>
            </a:r>
            <a:r>
              <a:rPr lang="cs-CZ" sz="2400" dirty="0" smtClean="0"/>
              <a:t> fovea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 (</a:t>
            </a:r>
            <a:r>
              <a:rPr lang="cs-CZ" sz="2400" dirty="0" err="1" smtClean="0"/>
              <a:t>macula</a:t>
            </a:r>
            <a:r>
              <a:rPr lang="cs-CZ" sz="2400" dirty="0" smtClean="0"/>
              <a:t> lutea)</a:t>
            </a:r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err="1" smtClean="0"/>
              <a:t>detect</a:t>
            </a:r>
            <a:r>
              <a:rPr lang="cs-CZ" sz="2400" dirty="0" smtClean="0"/>
              <a:t> </a:t>
            </a:r>
            <a:r>
              <a:rPr lang="cs-CZ" sz="2400" dirty="0" err="1" smtClean="0"/>
              <a:t>color</a:t>
            </a:r>
            <a:r>
              <a:rPr lang="cs-CZ" sz="2400" dirty="0" smtClean="0"/>
              <a:t> in </a:t>
            </a:r>
            <a:r>
              <a:rPr lang="cs-CZ" sz="2400" dirty="0" err="1" smtClean="0"/>
              <a:t>bright</a:t>
            </a:r>
            <a:r>
              <a:rPr lang="cs-CZ" sz="2400" dirty="0" smtClean="0"/>
              <a:t> </a:t>
            </a:r>
            <a:r>
              <a:rPr lang="cs-CZ" sz="2400" dirty="0" err="1" smtClean="0"/>
              <a:t>light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    = </a:t>
            </a:r>
            <a:r>
              <a:rPr lang="cs-CZ" sz="2400" dirty="0" err="1" smtClean="0"/>
              <a:t>photopic</a:t>
            </a:r>
            <a:r>
              <a:rPr lang="cs-CZ" sz="2400" dirty="0" smtClean="0"/>
              <a:t> vision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5076056" y="560647"/>
            <a:ext cx="38827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b="1" dirty="0" smtClean="0"/>
              <a:t> </a:t>
            </a:r>
            <a:r>
              <a:rPr lang="cs-CZ" sz="2400" b="1" dirty="0" err="1" smtClean="0"/>
              <a:t>Rods</a:t>
            </a:r>
            <a:r>
              <a:rPr lang="cs-CZ" sz="2400" b="1" dirty="0" smtClean="0"/>
              <a:t> (100 </a:t>
            </a:r>
            <a:r>
              <a:rPr lang="cs-CZ" sz="2400" b="1" dirty="0" err="1" smtClean="0"/>
              <a:t>million</a:t>
            </a:r>
            <a:r>
              <a:rPr lang="cs-CZ" sz="2400" b="1" dirty="0" smtClean="0"/>
              <a:t>)</a:t>
            </a:r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err="1" smtClean="0"/>
              <a:t>outside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fovea</a:t>
            </a:r>
          </a:p>
          <a:p>
            <a:pPr marL="625475" indent="-268288">
              <a:buFont typeface="Wingdings" panose="05000000000000000000" pitchFamily="2" charset="2"/>
              <a:buChar char="§"/>
            </a:pPr>
            <a:r>
              <a:rPr lang="cs-CZ" sz="2400" dirty="0" smtClean="0"/>
              <a:t>sensitive to </a:t>
            </a:r>
            <a:r>
              <a:rPr lang="cs-CZ" sz="2400" dirty="0" err="1" smtClean="0"/>
              <a:t>shape</a:t>
            </a:r>
            <a:r>
              <a:rPr lang="cs-CZ" sz="2400" dirty="0" smtClean="0"/>
              <a:t> and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  </a:t>
            </a:r>
            <a:r>
              <a:rPr lang="cs-CZ" sz="2400" dirty="0" err="1" smtClean="0"/>
              <a:t>movement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    = </a:t>
            </a:r>
            <a:r>
              <a:rPr lang="cs-CZ" sz="2400" dirty="0" err="1" smtClean="0"/>
              <a:t>scotopic</a:t>
            </a:r>
            <a:r>
              <a:rPr lang="cs-CZ" sz="2400" dirty="0" smtClean="0"/>
              <a:t> vision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3700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ka">
  <a:themeElements>
    <a:clrScheme name="Urbanistický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2090</TotalTime>
  <Words>1351</Words>
  <Application>Microsoft Office PowerPoint</Application>
  <PresentationFormat>Předvádění na obrazovce (4:3)</PresentationFormat>
  <Paragraphs>336</Paragraphs>
  <Slides>56</Slides>
  <Notes>1</Notes>
  <HiddenSlides>4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57" baseType="lpstr">
      <vt:lpstr>Aerodynamika</vt:lpstr>
      <vt:lpstr>VISUAL PATHWAYS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AUDITORY PATHWAY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VESTIBULAR PATHWAYS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OLFACTORY PATHWAY</vt:lpstr>
      <vt:lpstr>Prezentace aplikace PowerPoint</vt:lpstr>
      <vt:lpstr>Prezentace aplikace PowerPoint</vt:lpstr>
      <vt:lpstr>Prezentace aplikace PowerPoint</vt:lpstr>
      <vt:lpstr>GUSTATORY PATHWAY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PATHWAY</dc:title>
  <dc:creator>Svizenska</dc:creator>
  <cp:lastModifiedBy>Svizenska</cp:lastModifiedBy>
  <cp:revision>137</cp:revision>
  <dcterms:created xsi:type="dcterms:W3CDTF">2016-03-07T11:03:19Z</dcterms:created>
  <dcterms:modified xsi:type="dcterms:W3CDTF">2016-03-14T11:54:39Z</dcterms:modified>
</cp:coreProperties>
</file>