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82" r:id="rId10"/>
    <p:sldId id="293" r:id="rId11"/>
    <p:sldId id="268" r:id="rId12"/>
    <p:sldId id="265" r:id="rId13"/>
    <p:sldId id="264" r:id="rId14"/>
    <p:sldId id="283" r:id="rId15"/>
    <p:sldId id="267" r:id="rId16"/>
    <p:sldId id="292" r:id="rId17"/>
    <p:sldId id="278" r:id="rId18"/>
    <p:sldId id="279" r:id="rId19"/>
    <p:sldId id="280" r:id="rId20"/>
    <p:sldId id="281" r:id="rId21"/>
    <p:sldId id="269" r:id="rId22"/>
    <p:sldId id="272" r:id="rId23"/>
    <p:sldId id="273" r:id="rId24"/>
    <p:sldId id="274" r:id="rId25"/>
    <p:sldId id="275" r:id="rId26"/>
    <p:sldId id="271" r:id="rId27"/>
    <p:sldId id="270" r:id="rId28"/>
    <p:sldId id="276" r:id="rId29"/>
    <p:sldId id="277" r:id="rId30"/>
    <p:sldId id="266" r:id="rId31"/>
    <p:sldId id="289" r:id="rId32"/>
    <p:sldId id="290" r:id="rId33"/>
    <p:sldId id="286" r:id="rId34"/>
    <p:sldId id="284" r:id="rId35"/>
    <p:sldId id="285" r:id="rId36"/>
    <p:sldId id="291" r:id="rId37"/>
    <p:sldId id="288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SOMATOSENSORY</a:t>
            </a:r>
            <a:r>
              <a:rPr lang="cs-CZ" dirty="0"/>
              <a:t> </a:t>
            </a:r>
            <a:r>
              <a:rPr lang="cs-CZ" dirty="0" smtClean="0"/>
              <a:t>AND VISCEROSENSORY</a:t>
            </a:r>
            <a:r>
              <a:rPr lang="en-US" dirty="0" smtClean="0"/>
              <a:t>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24802"/>
              </p:ext>
            </p:extLst>
          </p:nvPr>
        </p:nvGraphicFramePr>
        <p:xfrm>
          <a:off x="2133600" y="762000"/>
          <a:ext cx="5041900" cy="5233282"/>
        </p:xfrm>
        <a:graphic>
          <a:graphicData uri="http://schemas.openxmlformats.org/drawingml/2006/table">
            <a:tbl>
              <a:tblPr/>
              <a:tblGrid>
                <a:gridCol w="1728788"/>
                <a:gridCol w="3313112"/>
              </a:tblGrid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lamina (</a:t>
                      </a: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Rexed</a:t>
                      </a: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1952)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ncl. apicalis (ncl. posteromarginalis)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+ III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substantia gelatinosa Rollandi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+ V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ncl. proprius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ncl. thoracicus (Stilling – Clark‘s ncl.) C8-L3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substantia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intermedia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medial group of motoneurons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lateral group of motoneurons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centralis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grey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substance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around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0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19200"/>
            <a:ext cx="5822484" cy="54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36690" y="457200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Spinal</a:t>
            </a:r>
            <a:r>
              <a:rPr lang="cs-CZ" sz="3600" dirty="0" smtClean="0"/>
              <a:t> </a:t>
            </a:r>
            <a:r>
              <a:rPr lang="cs-CZ" sz="3600" dirty="0" err="1" smtClean="0"/>
              <a:t>cord</a:t>
            </a:r>
            <a:r>
              <a:rPr lang="cs-CZ" sz="3600" dirty="0" smtClean="0"/>
              <a:t> </a:t>
            </a:r>
            <a:r>
              <a:rPr lang="cs-CZ" sz="3600" dirty="0" err="1" smtClean="0"/>
              <a:t>grey</a:t>
            </a:r>
            <a:r>
              <a:rPr lang="cs-CZ" sz="3600" dirty="0" smtClean="0"/>
              <a:t> </a:t>
            </a:r>
            <a:r>
              <a:rPr lang="cs-CZ" sz="3600" dirty="0" err="1" smtClean="0"/>
              <a:t>matter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037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3" y="814388"/>
            <a:ext cx="819995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22912" y="208722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Lemniscal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system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4604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2" y="697192"/>
            <a:ext cx="7993351" cy="596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38567" y="22860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Anterolateral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355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rca.co.uk/images/pain_spinal_cor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50" y="2590800"/>
            <a:ext cx="6414350" cy="40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4400" y="533400"/>
            <a:ext cx="450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Anterolateral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944217" y="1371600"/>
            <a:ext cx="4523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Anterior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spinothalamic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tract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Lateral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spinothalamic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tract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4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2600" y="533400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Somatosensory</a:t>
            </a:r>
            <a:r>
              <a:rPr lang="cs-CZ" sz="3600" dirty="0" smtClean="0"/>
              <a:t> </a:t>
            </a:r>
            <a:r>
              <a:rPr lang="cs-CZ" sz="3600" dirty="0" err="1" smtClean="0"/>
              <a:t>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35541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Lemniscal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system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younger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perception with high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discrimination ability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discriminative</a:t>
            </a:r>
            <a:r>
              <a:rPr lang="fr-FR" sz="2400" dirty="0" smtClean="0"/>
              <a:t> </a:t>
            </a:r>
            <a:r>
              <a:rPr lang="fr-FR" sz="2400" dirty="0"/>
              <a:t>touch,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proprioception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24400" y="1752600"/>
            <a:ext cx="40927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Anterolateral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system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neospinothalamic</a:t>
            </a:r>
            <a:r>
              <a:rPr lang="en-US" sz="2400" dirty="0" smtClean="0"/>
              <a:t> </a:t>
            </a:r>
            <a:r>
              <a:rPr lang="en-US" sz="2400" dirty="0" smtClean="0"/>
              <a:t>pathway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older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perception with low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discrimination ability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crude </a:t>
            </a:r>
            <a:r>
              <a:rPr lang="en-US" sz="2400" dirty="0" smtClean="0"/>
              <a:t>touch</a:t>
            </a:r>
            <a:r>
              <a:rPr lang="cs-CZ" sz="2400" dirty="0" smtClean="0"/>
              <a:t>, </a:t>
            </a:r>
            <a:r>
              <a:rPr lang="en-US" sz="2400" dirty="0" smtClean="0"/>
              <a:t>pain </a:t>
            </a:r>
            <a:r>
              <a:rPr lang="en-US" sz="2400" dirty="0"/>
              <a:t>and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temperature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55" y="4799588"/>
            <a:ext cx="2816773" cy="198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9200" y="1295400"/>
            <a:ext cx="67714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Spinoreticular</a:t>
            </a:r>
            <a:r>
              <a:rPr lang="en-US" sz="2400" dirty="0" smtClean="0">
                <a:solidFill>
                  <a:srgbClr val="FF0000"/>
                </a:solidFill>
              </a:rPr>
              <a:t> tract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paleospinothalamic</a:t>
            </a:r>
            <a:r>
              <a:rPr lang="en-US" sz="2400" dirty="0" smtClean="0"/>
              <a:t> pathway)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oldest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not</a:t>
            </a:r>
            <a:r>
              <a:rPr lang="en-US" sz="2400" dirty="0"/>
              <a:t> </a:t>
            </a:r>
            <a:r>
              <a:rPr lang="en-US" sz="2400" dirty="0" err="1"/>
              <a:t>somatotopically</a:t>
            </a:r>
            <a:r>
              <a:rPr lang="en-US" sz="2400" dirty="0"/>
              <a:t> </a:t>
            </a:r>
            <a:r>
              <a:rPr lang="en-US" sz="2400" dirty="0" smtClean="0"/>
              <a:t>arranged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arouses </a:t>
            </a:r>
            <a:r>
              <a:rPr lang="en-US" sz="2400" dirty="0"/>
              <a:t>the cerebral </a:t>
            </a:r>
            <a:r>
              <a:rPr lang="en-US" sz="2400" dirty="0" smtClean="0"/>
              <a:t>cortex (ARAS)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report to the limbic cortex about the nature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of </a:t>
            </a:r>
            <a:r>
              <a:rPr lang="en-US" sz="2400" dirty="0"/>
              <a:t>a stimulus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19400" y="455399"/>
            <a:ext cx="321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Proprioception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447800"/>
            <a:ext cx="85086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static </a:t>
            </a:r>
            <a:r>
              <a:rPr lang="cs-CZ" sz="2400" dirty="0" err="1" smtClean="0">
                <a:solidFill>
                  <a:srgbClr val="FF0000"/>
                </a:solidFill>
              </a:rPr>
              <a:t>component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625475" indent="-446088">
              <a:buFont typeface="Wingdings" panose="05000000000000000000" pitchFamily="2" charset="2"/>
              <a:buChar char="§"/>
            </a:pP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UL and LL </a:t>
            </a:r>
            <a:r>
              <a:rPr lang="cs-CZ" sz="2400" dirty="0" err="1" smtClean="0"/>
              <a:t>mediates</a:t>
            </a:r>
            <a:r>
              <a:rPr lang="cs-CZ" sz="2400" dirty="0" smtClean="0"/>
              <a:t> </a:t>
            </a:r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dynamic</a:t>
            </a:r>
            <a:r>
              <a:rPr lang="cs-CZ" sz="2400" dirty="0" smtClean="0">
                <a:solidFill>
                  <a:srgbClr val="FF0000"/>
                </a:solidFill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</a:rPr>
              <a:t>kinesthetic</a:t>
            </a:r>
            <a:r>
              <a:rPr lang="cs-CZ" sz="2400" dirty="0" smtClean="0">
                <a:solidFill>
                  <a:srgbClr val="FF0000"/>
                </a:solidFill>
              </a:rPr>
              <a:t>) </a:t>
            </a:r>
            <a:r>
              <a:rPr lang="cs-CZ" sz="2400" dirty="0" err="1" smtClean="0">
                <a:solidFill>
                  <a:srgbClr val="FF0000"/>
                </a:solidFill>
              </a:rPr>
              <a:t>component</a:t>
            </a:r>
            <a:r>
              <a:rPr lang="cs-CZ" sz="2400" dirty="0" smtClean="0">
                <a:solidFill>
                  <a:srgbClr val="FF0000"/>
                </a:solidFill>
              </a:rPr>
              <a:t> of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625475" indent="-446088">
              <a:buFont typeface="Wingdings" panose="05000000000000000000" pitchFamily="2" charset="2"/>
              <a:buChar char="§"/>
            </a:pP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UL and LL </a:t>
            </a:r>
            <a:r>
              <a:rPr lang="cs-CZ" sz="2400" dirty="0" err="1" smtClean="0"/>
              <a:t>mediate</a:t>
            </a:r>
            <a:r>
              <a:rPr lang="cs-CZ" sz="2400" dirty="0" smtClean="0"/>
              <a:t> </a:t>
            </a:r>
            <a:r>
              <a:rPr lang="cs-CZ" sz="2400" dirty="0" err="1" smtClean="0"/>
              <a:t>separate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b="1" dirty="0" smtClean="0"/>
              <a:t>      </a:t>
            </a:r>
            <a:r>
              <a:rPr lang="cs-CZ" sz="2400" b="1" dirty="0" err="1" smtClean="0"/>
              <a:t>Spinal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cord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reflexes</a:t>
            </a:r>
            <a:endParaRPr lang="cs-CZ" sz="2400" dirty="0" smtClean="0"/>
          </a:p>
          <a:p>
            <a:endParaRPr lang="cs-CZ" sz="2400" b="1" dirty="0"/>
          </a:p>
          <a:p>
            <a:r>
              <a:rPr lang="cs-CZ" sz="2400" b="1" dirty="0" smtClean="0"/>
              <a:t>      Cerebellum</a:t>
            </a:r>
            <a:r>
              <a:rPr lang="cs-CZ" sz="2400" dirty="0" smtClean="0"/>
              <a:t> – </a:t>
            </a:r>
            <a:r>
              <a:rPr lang="cs-CZ" sz="2400" dirty="0" err="1" smtClean="0"/>
              <a:t>coordination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movements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b="1" dirty="0" smtClean="0"/>
              <a:t>      </a:t>
            </a:r>
            <a:r>
              <a:rPr lang="cs-CZ" sz="2400" b="1" dirty="0" err="1" smtClean="0"/>
              <a:t>Cerebral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cortex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consious</a:t>
            </a:r>
            <a:r>
              <a:rPr lang="cs-CZ" sz="2400" dirty="0" smtClean="0"/>
              <a:t> </a:t>
            </a:r>
            <a:r>
              <a:rPr lang="cs-CZ" sz="2400" dirty="0" err="1" smtClean="0"/>
              <a:t>proprioception</a:t>
            </a:r>
            <a:endParaRPr lang="cs-CZ" sz="2400" dirty="0"/>
          </a:p>
        </p:txBody>
      </p:sp>
      <p:sp>
        <p:nvSpPr>
          <p:cNvPr id="4" name="Šipka dolů 3"/>
          <p:cNvSpPr/>
          <p:nvPr/>
        </p:nvSpPr>
        <p:spPr>
          <a:xfrm>
            <a:off x="1830457" y="3443257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45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286644" y="1388857"/>
            <a:ext cx="8511078" cy="5019675"/>
            <a:chOff x="533400" y="1524000"/>
            <a:chExt cx="8511078" cy="50196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796" y="1524000"/>
              <a:ext cx="3152775" cy="501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590800" y="4680897"/>
              <a:ext cx="20617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fasciculus</a:t>
              </a:r>
              <a:r>
                <a:rPr lang="cs-CZ" dirty="0" smtClean="0"/>
                <a:t> </a:t>
              </a:r>
              <a:r>
                <a:rPr lang="cs-CZ" dirty="0" err="1" smtClean="0"/>
                <a:t>gracilis</a:t>
              </a:r>
              <a:r>
                <a:rPr lang="cs-CZ" dirty="0" smtClean="0"/>
                <a:t> </a:t>
              </a:r>
            </a:p>
            <a:p>
              <a:r>
                <a:rPr lang="cs-CZ" dirty="0" smtClean="0"/>
                <a:t>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275766" y="5791200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/>
                <a:t>gracilis</a:t>
              </a:r>
              <a:r>
                <a:rPr lang="cs-CZ" dirty="0"/>
                <a:t> 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6263048" y="5142563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ncl</a:t>
              </a:r>
              <a:r>
                <a:rPr lang="cs-CZ" dirty="0" smtClean="0"/>
                <a:t>. </a:t>
              </a:r>
              <a:r>
                <a:rPr lang="cs-CZ" dirty="0" err="1" smtClean="0"/>
                <a:t>Stilling-Clark</a:t>
              </a:r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6263048" y="4614420"/>
              <a:ext cx="2186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33400" y="3898695"/>
              <a:ext cx="2889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ncl</a:t>
              </a:r>
              <a:r>
                <a:rPr lang="cs-CZ" dirty="0" smtClean="0"/>
                <a:t>. </a:t>
              </a:r>
              <a:r>
                <a:rPr lang="cs-CZ" dirty="0" err="1" smtClean="0"/>
                <a:t>gracilis</a:t>
              </a:r>
              <a:r>
                <a:rPr lang="cs-CZ" dirty="0" smtClean="0"/>
                <a:t> 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230468" y="3898695"/>
              <a:ext cx="2486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 smtClean="0"/>
                <a:t>cuneatus</a:t>
              </a:r>
              <a:r>
                <a:rPr lang="cs-CZ" dirty="0" smtClean="0"/>
                <a:t> </a:t>
              </a:r>
              <a:r>
                <a:rPr lang="cs-CZ" dirty="0" err="1" smtClean="0"/>
                <a:t>lateralis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90489" y="2781517"/>
              <a:ext cx="2279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bulbocerebellaris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90489" y="3142494"/>
              <a:ext cx="2736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</a:t>
              </a:r>
              <a:r>
                <a:rPr lang="cs-CZ" dirty="0"/>
                <a:t>. </a:t>
              </a:r>
              <a:r>
                <a:rPr lang="cs-CZ" dirty="0" err="1" smtClean="0"/>
                <a:t>spinocerebellaris</a:t>
              </a:r>
              <a:r>
                <a:rPr lang="cs-CZ" dirty="0" smtClean="0"/>
                <a:t> ant.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211971" y="3150849"/>
              <a:ext cx="2832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</a:t>
              </a:r>
              <a:r>
                <a:rPr lang="cs-CZ" dirty="0"/>
                <a:t>. </a:t>
              </a:r>
              <a:r>
                <a:rPr lang="cs-CZ" dirty="0" err="1"/>
                <a:t>spinocerebellaris</a:t>
              </a:r>
              <a:r>
                <a:rPr lang="cs-CZ" dirty="0"/>
                <a:t> </a:t>
              </a:r>
              <a:r>
                <a:rPr lang="cs-CZ" dirty="0" smtClean="0"/>
                <a:t>post.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195080" y="2790017"/>
              <a:ext cx="2322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</a:t>
              </a:r>
              <a:r>
                <a:rPr lang="cs-CZ" dirty="0"/>
                <a:t>. </a:t>
              </a:r>
              <a:r>
                <a:rPr lang="cs-CZ" dirty="0" err="1" smtClean="0"/>
                <a:t>cuneocerebellaris</a:t>
              </a:r>
              <a:endParaRPr lang="cs-CZ" dirty="0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483468" y="438834"/>
            <a:ext cx="630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Non-</a:t>
            </a:r>
            <a:r>
              <a:rPr lang="cs-CZ" sz="3600" dirty="0" err="1" smtClean="0"/>
              <a:t>conscious</a:t>
            </a:r>
            <a:r>
              <a:rPr lang="cs-CZ" sz="3600" dirty="0" smtClean="0"/>
              <a:t> </a:t>
            </a:r>
            <a:r>
              <a:rPr lang="cs-CZ" sz="3600" dirty="0" err="1" smtClean="0"/>
              <a:t>proprioception</a:t>
            </a:r>
            <a:endParaRPr lang="cs-CZ" sz="3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080060" y="115802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static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75685" y="117072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dynamic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3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76400" y="304800"/>
            <a:ext cx="538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Conscious</a:t>
            </a:r>
            <a:r>
              <a:rPr lang="cs-CZ" sz="3600" dirty="0" smtClean="0"/>
              <a:t> </a:t>
            </a:r>
            <a:r>
              <a:rPr lang="cs-CZ" sz="3600" dirty="0" err="1" smtClean="0"/>
              <a:t>proprioception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1524000"/>
            <a:ext cx="90002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static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   DRG – </a:t>
            </a:r>
            <a:r>
              <a:rPr lang="cs-CZ" sz="2400" dirty="0" err="1" smtClean="0"/>
              <a:t>fasciculus</a:t>
            </a:r>
            <a:r>
              <a:rPr lang="cs-CZ" sz="2400" dirty="0" smtClean="0"/>
              <a:t> </a:t>
            </a:r>
            <a:r>
              <a:rPr lang="cs-CZ" sz="2400" dirty="0" err="1" smtClean="0"/>
              <a:t>gracilis</a:t>
            </a:r>
            <a:r>
              <a:rPr lang="cs-CZ" sz="2400" dirty="0" smtClean="0"/>
              <a:t> et </a:t>
            </a:r>
            <a:r>
              <a:rPr lang="cs-CZ" sz="2400" dirty="0" err="1" smtClean="0"/>
              <a:t>cuneatus</a:t>
            </a:r>
            <a:r>
              <a:rPr lang="cs-CZ" sz="2400" dirty="0" smtClean="0"/>
              <a:t> – </a:t>
            </a:r>
            <a:r>
              <a:rPr lang="cs-CZ" sz="2400" dirty="0" err="1" smtClean="0"/>
              <a:t>gracile</a:t>
            </a:r>
            <a:r>
              <a:rPr lang="cs-CZ" sz="2400" dirty="0" smtClean="0"/>
              <a:t> and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cuneate</a:t>
            </a:r>
            <a:r>
              <a:rPr lang="cs-CZ" sz="2400" dirty="0" smtClean="0"/>
              <a:t> (</a:t>
            </a:r>
            <a:r>
              <a:rPr lang="cs-CZ" sz="2400" dirty="0" err="1" smtClean="0"/>
              <a:t>bulbar</a:t>
            </a:r>
            <a:r>
              <a:rPr lang="cs-CZ" sz="2400" dirty="0" smtClean="0"/>
              <a:t>) </a:t>
            </a:r>
            <a:r>
              <a:rPr lang="cs-CZ" sz="2400" dirty="0" err="1" smtClean="0"/>
              <a:t>nuclei</a:t>
            </a:r>
            <a:r>
              <a:rPr lang="cs-CZ" sz="2400" dirty="0" smtClean="0"/>
              <a:t> – </a:t>
            </a:r>
            <a:r>
              <a:rPr lang="cs-CZ" sz="2400" dirty="0" err="1" smtClean="0"/>
              <a:t>tr</a:t>
            </a:r>
            <a:r>
              <a:rPr lang="cs-CZ" sz="2400" dirty="0" smtClean="0"/>
              <a:t>. </a:t>
            </a:r>
            <a:r>
              <a:rPr lang="cs-CZ" sz="2400" dirty="0" err="1" smtClean="0"/>
              <a:t>bulbo-thalamo-corticalis</a:t>
            </a:r>
            <a:r>
              <a:rPr lang="cs-CZ" sz="2400" dirty="0" smtClean="0"/>
              <a:t> –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SI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dynamic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proprioception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u="sng" dirty="0" smtClean="0"/>
              <a:t>LL + </a:t>
            </a:r>
            <a:r>
              <a:rPr lang="cs-CZ" sz="2400" u="sng" dirty="0" err="1" smtClean="0"/>
              <a:t>caudal</a:t>
            </a:r>
            <a:r>
              <a:rPr lang="cs-CZ" sz="2400" u="sng" dirty="0" smtClean="0"/>
              <a:t> part of </a:t>
            </a:r>
            <a:r>
              <a:rPr lang="cs-CZ" sz="2400" u="sng" dirty="0" err="1" smtClean="0"/>
              <a:t>trunk</a:t>
            </a:r>
            <a:endParaRPr lang="cs-CZ" sz="2400" u="sng" dirty="0" smtClean="0"/>
          </a:p>
          <a:p>
            <a:r>
              <a:rPr lang="cs-CZ" sz="2400" dirty="0" smtClean="0"/>
              <a:t>         </a:t>
            </a:r>
            <a:r>
              <a:rPr lang="cs-CZ" sz="2400" dirty="0" err="1" smtClean="0"/>
              <a:t>tr</a:t>
            </a:r>
            <a:r>
              <a:rPr lang="cs-CZ" sz="2400" dirty="0" smtClean="0"/>
              <a:t>. </a:t>
            </a:r>
            <a:r>
              <a:rPr lang="cs-CZ" sz="2400" dirty="0" err="1" smtClean="0"/>
              <a:t>spinocerebellaris</a:t>
            </a:r>
            <a:r>
              <a:rPr lang="cs-CZ" sz="2400" dirty="0" smtClean="0"/>
              <a:t> post – </a:t>
            </a:r>
            <a:r>
              <a:rPr lang="cs-CZ" sz="2400" dirty="0" err="1" smtClean="0"/>
              <a:t>ncl</a:t>
            </a:r>
            <a:r>
              <a:rPr lang="cs-CZ" sz="2400" dirty="0" smtClean="0"/>
              <a:t>. Z (</a:t>
            </a:r>
            <a:r>
              <a:rPr lang="cs-CZ" sz="2400" dirty="0" err="1" smtClean="0"/>
              <a:t>rostral</a:t>
            </a:r>
            <a:r>
              <a:rPr lang="cs-CZ" sz="2400" dirty="0" smtClean="0"/>
              <a:t> to </a:t>
            </a:r>
            <a:r>
              <a:rPr lang="cs-CZ" sz="2400" dirty="0" err="1" smtClean="0"/>
              <a:t>gracile</a:t>
            </a:r>
            <a:r>
              <a:rPr lang="cs-CZ" sz="2400" dirty="0" smtClean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.) –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lemniscus</a:t>
            </a:r>
            <a:r>
              <a:rPr lang="cs-CZ" sz="2400" dirty="0" smtClean="0"/>
              <a:t> – </a:t>
            </a:r>
            <a:r>
              <a:rPr lang="cs-CZ" sz="2400" dirty="0" err="1" smtClean="0"/>
              <a:t>ncl</a:t>
            </a:r>
            <a:r>
              <a:rPr lang="cs-CZ" sz="2400" dirty="0" smtClean="0"/>
              <a:t>. VPL </a:t>
            </a:r>
            <a:r>
              <a:rPr lang="cs-CZ" sz="2400" dirty="0" err="1" smtClean="0"/>
              <a:t>thalami</a:t>
            </a:r>
            <a:r>
              <a:rPr lang="cs-CZ" sz="2400" dirty="0" smtClean="0"/>
              <a:t> – SI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     </a:t>
            </a:r>
            <a:r>
              <a:rPr lang="cs-CZ" sz="2400" u="sng" dirty="0" smtClean="0"/>
              <a:t>UL + </a:t>
            </a:r>
            <a:r>
              <a:rPr lang="cs-CZ" sz="2400" u="sng" dirty="0" err="1" smtClean="0"/>
              <a:t>cranial</a:t>
            </a:r>
            <a:r>
              <a:rPr lang="cs-CZ" sz="2400" u="sng" dirty="0" smtClean="0"/>
              <a:t> part of </a:t>
            </a:r>
            <a:r>
              <a:rPr lang="cs-CZ" sz="2400" u="sng" dirty="0" err="1" smtClean="0"/>
              <a:t>trunk</a:t>
            </a:r>
            <a:endParaRPr lang="cs-CZ" sz="2400" u="sng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cuneate</a:t>
            </a:r>
            <a:r>
              <a:rPr lang="cs-CZ" sz="2400" dirty="0" smtClean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 – </a:t>
            </a:r>
            <a:r>
              <a:rPr lang="cs-CZ" sz="2400" dirty="0" err="1" smtClean="0"/>
              <a:t>contralateral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medial</a:t>
            </a:r>
            <a:r>
              <a:rPr lang="cs-CZ" sz="2400" dirty="0" smtClean="0"/>
              <a:t> </a:t>
            </a:r>
            <a:r>
              <a:rPr lang="cs-CZ" sz="2400" dirty="0" err="1" smtClean="0"/>
              <a:t>lemniscus</a:t>
            </a:r>
            <a:r>
              <a:rPr lang="cs-CZ" sz="2400" dirty="0" smtClean="0"/>
              <a:t> –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/>
              <a:t>ncl</a:t>
            </a:r>
            <a:r>
              <a:rPr lang="cs-CZ" sz="2400" dirty="0"/>
              <a:t>. VPL </a:t>
            </a:r>
            <a:r>
              <a:rPr lang="cs-CZ" sz="2400" dirty="0" err="1"/>
              <a:t>thalami</a:t>
            </a:r>
            <a:r>
              <a:rPr lang="cs-CZ" sz="2400" dirty="0"/>
              <a:t> – SI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820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0" y="609600"/>
            <a:ext cx="553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SOMATOSENSORY </a:t>
            </a:r>
            <a:r>
              <a:rPr lang="en-US" sz="3600" dirty="0" smtClean="0"/>
              <a:t>SYSTEM</a:t>
            </a:r>
            <a:r>
              <a:rPr lang="cs-CZ" sz="3600" dirty="0" smtClean="0"/>
              <a:t>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2000" y="2286000"/>
            <a:ext cx="8332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inform about objects around us through touch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inform about position and movements of our body parts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(proprioception)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monitor the temperature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inform about painful, itchy and tickling stimuli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00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13961" y="823913"/>
            <a:ext cx="8773768" cy="5210175"/>
            <a:chOff x="213961" y="823913"/>
            <a:chExt cx="8773768" cy="521017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862" y="823913"/>
              <a:ext cx="3213338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220266" y="4044937"/>
              <a:ext cx="2070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/>
                <a:t>gracilis</a:t>
              </a:r>
              <a:r>
                <a:rPr lang="cs-CZ" dirty="0"/>
                <a:t> </a:t>
              </a:r>
            </a:p>
            <a:p>
              <a:r>
                <a:rPr lang="cs-CZ" dirty="0"/>
                <a:t>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432223" y="5218908"/>
              <a:ext cx="207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/>
                <a:t>gracilis</a:t>
              </a:r>
              <a:r>
                <a:rPr lang="cs-CZ" dirty="0"/>
                <a:t> 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6432573" y="4666565"/>
              <a:ext cx="198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 smtClean="0"/>
                <a:t>Stilling-Clark</a:t>
              </a:r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6430260" y="3810000"/>
              <a:ext cx="255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fasciculus</a:t>
              </a:r>
              <a:r>
                <a:rPr lang="cs-CZ" dirty="0"/>
                <a:t> </a:t>
              </a:r>
              <a:r>
                <a:rPr lang="cs-CZ" dirty="0" err="1" smtClean="0"/>
                <a:t>cuneatus</a:t>
              </a:r>
              <a:endParaRPr lang="cs-CZ" dirty="0" smtClean="0"/>
            </a:p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spinocerebell</a:t>
              </a:r>
              <a:r>
                <a:rPr lang="cs-CZ" dirty="0" smtClean="0"/>
                <a:t>. post.</a:t>
              </a:r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17841" y="3244334"/>
              <a:ext cx="2672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/>
                <a:t>gracilis</a:t>
              </a:r>
              <a:r>
                <a:rPr lang="cs-CZ" dirty="0"/>
                <a:t> et </a:t>
              </a:r>
              <a:r>
                <a:rPr lang="cs-CZ" dirty="0" err="1" smtClean="0"/>
                <a:t>cuneatus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13961" y="2638911"/>
              <a:ext cx="363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bulbothalamicus</a:t>
              </a:r>
              <a:r>
                <a:rPr lang="cs-CZ" dirty="0" smtClean="0"/>
                <a:t> (</a:t>
              </a:r>
              <a:r>
                <a:rPr lang="cs-CZ" dirty="0" err="1" smtClean="0"/>
                <a:t>lemn</a:t>
              </a:r>
              <a:r>
                <a:rPr lang="cs-CZ" dirty="0" smtClean="0"/>
                <a:t>. med.)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19385" y="1668191"/>
              <a:ext cx="2288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tr</a:t>
              </a:r>
              <a:r>
                <a:rPr lang="cs-CZ" dirty="0" smtClean="0"/>
                <a:t>. </a:t>
              </a:r>
              <a:r>
                <a:rPr lang="cs-CZ" dirty="0" err="1" smtClean="0"/>
                <a:t>thalamocorticalis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18340" y="1162878"/>
              <a:ext cx="2548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gyrus</a:t>
              </a:r>
              <a:r>
                <a:rPr lang="cs-CZ" dirty="0" smtClean="0"/>
                <a:t> </a:t>
              </a:r>
              <a:r>
                <a:rPr lang="cs-CZ" dirty="0" err="1" smtClean="0"/>
                <a:t>postcentralis</a:t>
              </a:r>
              <a:r>
                <a:rPr lang="cs-CZ" dirty="0" smtClean="0"/>
                <a:t> (SI)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430297" y="1186934"/>
              <a:ext cx="2548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gyrus</a:t>
              </a:r>
              <a:r>
                <a:rPr lang="cs-CZ" dirty="0"/>
                <a:t> </a:t>
              </a:r>
              <a:r>
                <a:rPr lang="cs-CZ" dirty="0" err="1"/>
                <a:t>postcentralis</a:t>
              </a:r>
              <a:r>
                <a:rPr lang="cs-CZ" dirty="0"/>
                <a:t> (SI</a:t>
              </a:r>
              <a:r>
                <a:rPr lang="cs-CZ" dirty="0" smtClean="0"/>
                <a:t>)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431989" y="2619897"/>
              <a:ext cx="212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lemniscus</a:t>
              </a:r>
              <a:r>
                <a:rPr lang="cs-CZ" dirty="0" smtClean="0"/>
                <a:t> </a:t>
              </a:r>
              <a:r>
                <a:rPr lang="cs-CZ" dirty="0" err="1" smtClean="0"/>
                <a:t>medialis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422170" y="3244334"/>
              <a:ext cx="2496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ncl</a:t>
              </a:r>
              <a:r>
                <a:rPr lang="cs-CZ" dirty="0"/>
                <a:t>. </a:t>
              </a:r>
              <a:r>
                <a:rPr lang="cs-CZ" dirty="0" err="1" smtClean="0"/>
                <a:t>cuneatus</a:t>
              </a:r>
              <a:r>
                <a:rPr lang="cs-CZ" dirty="0" smtClean="0"/>
                <a:t> </a:t>
              </a:r>
              <a:r>
                <a:rPr lang="cs-CZ" dirty="0" err="1" smtClean="0"/>
                <a:t>lateralis</a:t>
              </a:r>
              <a:endParaRPr lang="cs-CZ" dirty="0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2958862" y="3810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static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38180" y="362248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dynamic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1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971550"/>
            <a:ext cx="61626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7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119188"/>
            <a:ext cx="67341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14800" y="362634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CN V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8013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8"/>
            <a:ext cx="51614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05188"/>
            <a:ext cx="1905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57588"/>
            <a:ext cx="1905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7381"/>
            <a:ext cx="3942522" cy="38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67400" y="1371600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Maxillary</a:t>
            </a:r>
            <a:r>
              <a:rPr lang="cs-CZ" sz="2400" dirty="0" smtClean="0"/>
              <a:t> nerve</a:t>
            </a:r>
            <a:endParaRPr lang="cs-CZ" sz="2400" dirty="0"/>
          </a:p>
        </p:txBody>
      </p:sp>
      <p:sp>
        <p:nvSpPr>
          <p:cNvPr id="3" name="Šipka doleva 2"/>
          <p:cNvSpPr/>
          <p:nvPr/>
        </p:nvSpPr>
        <p:spPr>
          <a:xfrm>
            <a:off x="5334000" y="1602432"/>
            <a:ext cx="533400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295400" y="51816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Mandibular</a:t>
            </a:r>
            <a:r>
              <a:rPr lang="cs-CZ" sz="2400" dirty="0" smtClean="0"/>
              <a:t> nerve</a:t>
            </a:r>
            <a:endParaRPr lang="cs-CZ" sz="2400" dirty="0"/>
          </a:p>
        </p:txBody>
      </p:sp>
      <p:sp>
        <p:nvSpPr>
          <p:cNvPr id="5" name="Šipka doprava 4"/>
          <p:cNvSpPr/>
          <p:nvPr/>
        </p:nvSpPr>
        <p:spPr>
          <a:xfrm>
            <a:off x="3962400" y="5412432"/>
            <a:ext cx="12192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3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74631"/>
            <a:ext cx="33242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62200" y="259930"/>
            <a:ext cx="354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CN V - </a:t>
            </a:r>
            <a:r>
              <a:rPr lang="cs-CZ" sz="3600" dirty="0" err="1" smtClean="0"/>
              <a:t>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3671" y="1526451"/>
            <a:ext cx="45368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FF0000"/>
                </a:solidFill>
              </a:rPr>
              <a:t>touch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pain</a:t>
            </a:r>
            <a:r>
              <a:rPr lang="cs-CZ" sz="2400" dirty="0" smtClean="0">
                <a:solidFill>
                  <a:srgbClr val="FF0000"/>
                </a:solidFill>
              </a:rPr>
              <a:t> and </a:t>
            </a:r>
            <a:r>
              <a:rPr lang="cs-CZ" sz="2400" dirty="0" err="1" smtClean="0">
                <a:solidFill>
                  <a:srgbClr val="FF0000"/>
                </a:solidFill>
              </a:rPr>
              <a:t>temperature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0070C0"/>
                </a:solidFill>
              </a:rPr>
              <a:t>touch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discriminative</a:t>
            </a:r>
            <a:r>
              <a:rPr lang="cs-CZ" sz="2400" dirty="0" smtClean="0"/>
              <a:t> </a:t>
            </a:r>
            <a:r>
              <a:rPr lang="cs-CZ" sz="2400" dirty="0" err="1" smtClean="0"/>
              <a:t>touch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err="1" smtClean="0">
                <a:solidFill>
                  <a:srgbClr val="33CC33"/>
                </a:solidFill>
              </a:rPr>
              <a:t>proprioception</a:t>
            </a:r>
            <a:r>
              <a:rPr lang="cs-CZ" sz="2400" dirty="0" smtClean="0"/>
              <a:t> (</a:t>
            </a:r>
            <a:r>
              <a:rPr lang="cs-CZ" sz="2400" dirty="0" err="1" smtClean="0"/>
              <a:t>muscles</a:t>
            </a:r>
            <a:r>
              <a:rPr lang="cs-CZ" sz="2400" dirty="0" smtClean="0"/>
              <a:t>,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temporomandibular</a:t>
            </a:r>
            <a:r>
              <a:rPr lang="cs-CZ" sz="2400" dirty="0" smtClean="0"/>
              <a:t> joint,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teeth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108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9" y="1202635"/>
            <a:ext cx="5886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0" y="362634"/>
            <a:ext cx="4658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CN V - </a:t>
            </a:r>
            <a:r>
              <a:rPr lang="cs-CZ" sz="3600" dirty="0" err="1"/>
              <a:t>s</a:t>
            </a:r>
            <a:r>
              <a:rPr lang="cs-CZ" sz="3600" dirty="0" err="1" smtClean="0"/>
              <a:t>pinal</a:t>
            </a:r>
            <a:r>
              <a:rPr lang="cs-CZ" sz="3600" dirty="0" smtClean="0"/>
              <a:t> </a:t>
            </a:r>
            <a:r>
              <a:rPr lang="cs-CZ" sz="3600" dirty="0" err="1" smtClean="0"/>
              <a:t>nucleus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14839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962025"/>
            <a:ext cx="4400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5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57288"/>
            <a:ext cx="5562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0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8" y="1504949"/>
            <a:ext cx="8494412" cy="481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76338" y="381000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Somatosensory</a:t>
            </a:r>
            <a:r>
              <a:rPr lang="cs-CZ" sz="3600" dirty="0" smtClean="0"/>
              <a:t> </a:t>
            </a:r>
            <a:r>
              <a:rPr lang="cs-CZ" sz="3600" dirty="0" err="1" smtClean="0"/>
              <a:t>cortex</a:t>
            </a:r>
            <a:r>
              <a:rPr lang="cs-CZ" sz="3600" dirty="0" smtClean="0"/>
              <a:t> – a. 3,1,2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9069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28625"/>
            <a:ext cx="8239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28600"/>
            <a:ext cx="924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cell bodies of the first-order </a:t>
            </a:r>
            <a:r>
              <a:rPr lang="en-US" sz="2400" dirty="0" smtClean="0"/>
              <a:t>somatosensory </a:t>
            </a:r>
            <a:r>
              <a:rPr lang="en-US" sz="2400" dirty="0"/>
              <a:t>afferent </a:t>
            </a:r>
            <a:r>
              <a:rPr lang="en-US" sz="2400" dirty="0" smtClean="0"/>
              <a:t>neurons</a:t>
            </a:r>
            <a:endParaRPr lang="cs-CZ" sz="2400" dirty="0" smtClean="0"/>
          </a:p>
          <a:p>
            <a:r>
              <a:rPr lang="en-US" sz="2400" dirty="0"/>
              <a:t> are located in posterior root or cranial root ganglia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636" y="5825697"/>
            <a:ext cx="9017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the peripheral terminal branches of a 1° axon form only </a:t>
            </a:r>
            <a:r>
              <a:rPr lang="en-US" sz="2400" dirty="0" smtClean="0"/>
              <a:t>one</a:t>
            </a:r>
          </a:p>
          <a:p>
            <a:r>
              <a:rPr lang="en-US" sz="2400" dirty="0" smtClean="0"/>
              <a:t>type </a:t>
            </a:r>
            <a:r>
              <a:rPr lang="en-US" sz="2400" dirty="0"/>
              <a:t>of somatosensory receptor.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059597"/>
            <a:ext cx="5065878" cy="45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04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876800" cy="586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90800" y="304800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Somatotopic</a:t>
            </a:r>
            <a:r>
              <a:rPr lang="cs-CZ" sz="2400" dirty="0" smtClean="0"/>
              <a:t> </a:t>
            </a:r>
            <a:r>
              <a:rPr lang="cs-CZ" sz="2400" dirty="0" err="1" smtClean="0"/>
              <a:t>organization</a:t>
            </a: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4583"/>
            <a:ext cx="4114800" cy="28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09" y="4038600"/>
            <a:ext cx="2494116" cy="22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13132" y="6327352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VPM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581400" y="6318441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VPL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11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47800" y="533400"/>
            <a:ext cx="590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VISCEROSENSORY PATHWAYS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905000"/>
            <a:ext cx="80554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 smtClean="0"/>
              <a:t>carry </a:t>
            </a:r>
            <a:r>
              <a:rPr lang="en-US" sz="2400" dirty="0"/>
              <a:t>information from the thoracic, abdominal and </a:t>
            </a:r>
            <a:endParaRPr lang="cs-CZ" sz="2400" dirty="0" smtClean="0"/>
          </a:p>
          <a:p>
            <a:r>
              <a:rPr lang="cs-CZ" sz="2400" dirty="0" smtClean="0"/>
              <a:t>     </a:t>
            </a:r>
            <a:r>
              <a:rPr lang="en-US" sz="2400" dirty="0" smtClean="0"/>
              <a:t>pelvic </a:t>
            </a:r>
            <a:r>
              <a:rPr lang="en-US" sz="2400" dirty="0"/>
              <a:t>cavities, and from the cardiovascular </a:t>
            </a:r>
            <a:r>
              <a:rPr lang="en-US" sz="2400" dirty="0" smtClean="0"/>
              <a:t>system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/>
              <a:t>utilize autonomic pathways to reach the </a:t>
            </a:r>
            <a:r>
              <a:rPr lang="en-US" sz="2400" dirty="0" smtClean="0"/>
              <a:t>CNS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en-US" sz="2400" dirty="0"/>
              <a:t>participate in important reflexes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m</a:t>
            </a:r>
            <a:r>
              <a:rPr lang="en-US" sz="2400" dirty="0" err="1" smtClean="0"/>
              <a:t>ost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cs-CZ" sz="2400" dirty="0" err="1" smtClean="0"/>
              <a:t>them</a:t>
            </a:r>
            <a:r>
              <a:rPr lang="en-US" sz="2400" dirty="0" smtClean="0"/>
              <a:t> </a:t>
            </a:r>
            <a:r>
              <a:rPr lang="en-US" sz="2400" dirty="0"/>
              <a:t>end in the hypothalamus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7718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533400"/>
            <a:ext cx="841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VS </a:t>
            </a:r>
            <a:r>
              <a:rPr lang="cs-CZ" sz="3600" dirty="0" err="1" smtClean="0"/>
              <a:t>fibres</a:t>
            </a:r>
            <a:r>
              <a:rPr lang="cs-CZ" sz="3600" dirty="0" smtClean="0"/>
              <a:t>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parasympathetic</a:t>
            </a:r>
            <a:r>
              <a:rPr lang="cs-CZ" sz="3600" dirty="0" smtClean="0"/>
              <a:t> </a:t>
            </a:r>
            <a:r>
              <a:rPr lang="cs-CZ" sz="3600" dirty="0" err="1" smtClean="0"/>
              <a:t>nerves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30915" y="1600200"/>
            <a:ext cx="934101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pseudounipolar</a:t>
            </a:r>
            <a:r>
              <a:rPr lang="cs-CZ" sz="2400" dirty="0" smtClean="0"/>
              <a:t>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inferior</a:t>
            </a:r>
            <a:r>
              <a:rPr lang="cs-CZ" sz="2400" dirty="0" smtClean="0"/>
              <a:t> ganglion of </a:t>
            </a:r>
            <a:r>
              <a:rPr lang="cs-CZ" sz="2400" dirty="0" smtClean="0">
                <a:solidFill>
                  <a:srgbClr val="FF0000"/>
                </a:solidFill>
              </a:rPr>
              <a:t>CN IX</a:t>
            </a:r>
          </a:p>
          <a:p>
            <a:pPr marL="342900" indent="104775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400" dirty="0" err="1" smtClean="0"/>
              <a:t>mucosa</a:t>
            </a:r>
            <a:r>
              <a:rPr lang="cs-CZ" sz="2400" dirty="0" smtClean="0"/>
              <a:t> of </a:t>
            </a:r>
            <a:r>
              <a:rPr lang="cs-CZ" sz="2400" dirty="0" err="1" smtClean="0"/>
              <a:t>oropharynx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err="1" smtClean="0">
                <a:latin typeface="Arial"/>
                <a:cs typeface="Arial"/>
              </a:rPr>
              <a:t>ncl</a:t>
            </a:r>
            <a:r>
              <a:rPr lang="cs-CZ" sz="2400" dirty="0" smtClean="0">
                <a:latin typeface="Arial"/>
                <a:cs typeface="Arial"/>
              </a:rPr>
              <a:t>. </a:t>
            </a:r>
            <a:r>
              <a:rPr lang="cs-CZ" sz="2400" dirty="0" err="1" smtClean="0">
                <a:latin typeface="Arial"/>
                <a:cs typeface="Arial"/>
              </a:rPr>
              <a:t>commissuralis</a:t>
            </a:r>
            <a:endParaRPr lang="cs-CZ" sz="2400" dirty="0" smtClean="0">
              <a:latin typeface="Arial"/>
              <a:cs typeface="Arial"/>
            </a:endParaRPr>
          </a:p>
          <a:p>
            <a:r>
              <a:rPr lang="cs-CZ" sz="2400" dirty="0" smtClean="0">
                <a:latin typeface="Arial"/>
                <a:cs typeface="Arial"/>
              </a:rPr>
              <a:t>         (reflex </a:t>
            </a:r>
            <a:r>
              <a:rPr lang="cs-CZ" sz="2400" dirty="0" err="1" smtClean="0">
                <a:latin typeface="Arial"/>
                <a:cs typeface="Arial"/>
              </a:rPr>
              <a:t>contractions</a:t>
            </a:r>
            <a:r>
              <a:rPr lang="cs-CZ" sz="2400" dirty="0" smtClean="0">
                <a:latin typeface="Arial"/>
                <a:cs typeface="Arial"/>
              </a:rPr>
              <a:t> of </a:t>
            </a:r>
            <a:r>
              <a:rPr lang="cs-CZ" sz="2400" dirty="0" err="1" smtClean="0">
                <a:latin typeface="Arial"/>
                <a:cs typeface="Arial"/>
              </a:rPr>
              <a:t>pharyngeal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muscles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during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swallowing</a:t>
            </a:r>
            <a:r>
              <a:rPr lang="cs-CZ" sz="2400" dirty="0" smtClean="0">
                <a:latin typeface="Arial"/>
                <a:cs typeface="Arial"/>
              </a:rPr>
              <a:t>)</a:t>
            </a:r>
          </a:p>
          <a:p>
            <a:pPr marL="700088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err="1" smtClean="0"/>
              <a:t>carotid</a:t>
            </a:r>
            <a:r>
              <a:rPr lang="cs-CZ" sz="2400" dirty="0" smtClean="0"/>
              <a:t> sinus (</a:t>
            </a:r>
            <a:r>
              <a:rPr lang="cs-CZ" sz="2400" dirty="0" smtClean="0">
                <a:latin typeface="Arial"/>
                <a:cs typeface="Arial"/>
              </a:rPr>
              <a:t>baroreceptor)</a:t>
            </a:r>
          </a:p>
          <a:p>
            <a:pPr marL="700088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carotid</a:t>
            </a:r>
            <a:r>
              <a:rPr lang="cs-CZ" sz="2400" dirty="0" smtClean="0">
                <a:latin typeface="Arial"/>
                <a:cs typeface="Arial"/>
              </a:rPr>
              <a:t> body (chemoreceptor) → </a:t>
            </a:r>
            <a:r>
              <a:rPr lang="cs-CZ" sz="2400" dirty="0" err="1" smtClean="0">
                <a:latin typeface="Arial"/>
                <a:cs typeface="Arial"/>
              </a:rPr>
              <a:t>dorsal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respiratory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ncl</a:t>
            </a:r>
            <a:r>
              <a:rPr lang="cs-CZ" sz="2400" dirty="0" smtClean="0">
                <a:latin typeface="Arial"/>
                <a:cs typeface="Arial"/>
              </a:rPr>
              <a:t>.</a:t>
            </a:r>
          </a:p>
          <a:p>
            <a:pPr marL="357188"/>
            <a:endParaRPr lang="cs-CZ" sz="2400" dirty="0" smtClean="0"/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cs-CZ" sz="2400" dirty="0" err="1"/>
              <a:t>pseudounipolar</a:t>
            </a:r>
            <a:r>
              <a:rPr lang="cs-CZ" sz="2400" dirty="0"/>
              <a:t> </a:t>
            </a:r>
            <a:r>
              <a:rPr lang="cs-CZ" sz="2400" dirty="0" err="1"/>
              <a:t>neurons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inferior</a:t>
            </a:r>
            <a:r>
              <a:rPr lang="cs-CZ" sz="2400" dirty="0"/>
              <a:t> ganglion of </a:t>
            </a:r>
            <a:r>
              <a:rPr lang="cs-CZ" sz="2400" dirty="0">
                <a:solidFill>
                  <a:srgbClr val="FF0000"/>
                </a:solidFill>
              </a:rPr>
              <a:t>CN </a:t>
            </a:r>
            <a:r>
              <a:rPr lang="cs-CZ" sz="2400" dirty="0" smtClean="0">
                <a:solidFill>
                  <a:srgbClr val="FF0000"/>
                </a:solidFill>
              </a:rPr>
              <a:t>X</a:t>
            </a:r>
          </a:p>
          <a:p>
            <a:pPr marL="804863" indent="-447675">
              <a:buFont typeface="Wingdings" panose="05000000000000000000" pitchFamily="2" charset="2"/>
              <a:buChar char="§"/>
            </a:pPr>
            <a:r>
              <a:rPr lang="cs-CZ" sz="2400" dirty="0" err="1" smtClean="0"/>
              <a:t>heart</a:t>
            </a:r>
            <a:r>
              <a:rPr lang="cs-CZ" sz="2400" dirty="0" smtClean="0"/>
              <a:t>, </a:t>
            </a:r>
            <a:r>
              <a:rPr lang="cs-CZ" sz="2400" dirty="0" err="1" smtClean="0"/>
              <a:t>respiratory</a:t>
            </a:r>
            <a:r>
              <a:rPr lang="cs-CZ" sz="2400" dirty="0" smtClean="0"/>
              <a:t> </a:t>
            </a:r>
            <a:r>
              <a:rPr lang="cs-CZ" sz="2400" dirty="0" err="1" smtClean="0"/>
              <a:t>organs</a:t>
            </a:r>
            <a:r>
              <a:rPr lang="cs-CZ" sz="2400" dirty="0" smtClean="0"/>
              <a:t> and GIT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err="1">
                <a:latin typeface="Arial"/>
                <a:cs typeface="Arial"/>
              </a:rPr>
              <a:t>ncl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 smtClean="0">
                <a:latin typeface="Arial"/>
                <a:cs typeface="Arial"/>
              </a:rPr>
              <a:t>commissuralis</a:t>
            </a:r>
            <a:endParaRPr lang="cs-CZ" sz="2400" dirty="0" smtClean="0">
              <a:latin typeface="Arial"/>
              <a:cs typeface="Arial"/>
            </a:endParaRPr>
          </a:p>
          <a:p>
            <a:pPr marL="804863" indent="-447675">
              <a:buFont typeface="Wingdings" panose="05000000000000000000" pitchFamily="2" charset="2"/>
              <a:buChar char="§"/>
            </a:pPr>
            <a:r>
              <a:rPr lang="cs-CZ" sz="2400" dirty="0" err="1" smtClean="0">
                <a:latin typeface="Arial"/>
                <a:cs typeface="Arial"/>
              </a:rPr>
              <a:t>information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about</a:t>
            </a:r>
            <a:r>
              <a:rPr lang="cs-CZ" sz="2400" dirty="0" smtClean="0">
                <a:latin typeface="Arial"/>
                <a:cs typeface="Arial"/>
              </a:rPr>
              <a:t> acidity of </a:t>
            </a:r>
            <a:r>
              <a:rPr lang="cs-CZ" sz="2400" dirty="0" err="1" smtClean="0">
                <a:latin typeface="Arial"/>
                <a:cs typeface="Arial"/>
              </a:rPr>
              <a:t>gastric</a:t>
            </a:r>
            <a:r>
              <a:rPr lang="cs-CZ" sz="2400" dirty="0" smtClean="0">
                <a:latin typeface="Arial"/>
                <a:cs typeface="Arial"/>
              </a:rPr>
              <a:t> </a:t>
            </a:r>
            <a:r>
              <a:rPr lang="cs-CZ" sz="2400" dirty="0" err="1" smtClean="0">
                <a:latin typeface="Arial"/>
                <a:cs typeface="Arial"/>
              </a:rPr>
              <a:t>juice</a:t>
            </a:r>
            <a:r>
              <a:rPr lang="cs-CZ" sz="2400" dirty="0" smtClean="0">
                <a:latin typeface="Arial"/>
                <a:cs typeface="Arial"/>
              </a:rPr>
              <a:t> → </a:t>
            </a:r>
            <a:r>
              <a:rPr lang="cs-CZ" sz="2400" dirty="0" err="1" smtClean="0">
                <a:latin typeface="Arial"/>
                <a:cs typeface="Arial"/>
              </a:rPr>
              <a:t>lateral</a:t>
            </a:r>
            <a:r>
              <a:rPr lang="cs-CZ" sz="2400" dirty="0" smtClean="0">
                <a:latin typeface="Arial"/>
                <a:cs typeface="Arial"/>
              </a:rPr>
              <a:t> </a:t>
            </a:r>
          </a:p>
          <a:p>
            <a:pPr marL="357188"/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    </a:t>
            </a:r>
            <a:r>
              <a:rPr lang="cs-CZ" sz="2400" dirty="0" err="1" smtClean="0">
                <a:latin typeface="Arial"/>
                <a:cs typeface="Arial"/>
              </a:rPr>
              <a:t>hypothalamus</a:t>
            </a:r>
            <a:r>
              <a:rPr lang="cs-CZ" sz="2400" dirty="0" smtClean="0">
                <a:latin typeface="Arial"/>
                <a:cs typeface="Arial"/>
              </a:rPr>
              <a:t> (</a:t>
            </a:r>
            <a:r>
              <a:rPr lang="cs-CZ" sz="2400" dirty="0" err="1" smtClean="0">
                <a:latin typeface="Arial"/>
                <a:cs typeface="Arial"/>
              </a:rPr>
              <a:t>apestat</a:t>
            </a:r>
            <a:r>
              <a:rPr lang="cs-CZ" sz="2400" dirty="0" smtClean="0">
                <a:latin typeface="Arial"/>
                <a:cs typeface="Arial"/>
              </a:rPr>
              <a:t>)</a:t>
            </a:r>
          </a:p>
          <a:p>
            <a:pPr marL="700088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 smtClean="0"/>
              <a:t>aortic</a:t>
            </a:r>
            <a:r>
              <a:rPr lang="cs-CZ" sz="2400" dirty="0" smtClean="0"/>
              <a:t> arch (</a:t>
            </a:r>
            <a:r>
              <a:rPr lang="cs-CZ" sz="2400" dirty="0" smtClean="0">
                <a:latin typeface="Arial"/>
                <a:cs typeface="Arial"/>
              </a:rPr>
              <a:t>baroreceptor</a:t>
            </a:r>
            <a:r>
              <a:rPr lang="cs-CZ" sz="2400" dirty="0">
                <a:latin typeface="Arial"/>
                <a:cs typeface="Arial"/>
              </a:rPr>
              <a:t>)</a:t>
            </a:r>
          </a:p>
          <a:p>
            <a:pPr marL="357188"/>
            <a:endParaRPr lang="cs-CZ" sz="2400" dirty="0"/>
          </a:p>
          <a:p>
            <a:pPr marL="447675" indent="-447675">
              <a:buFont typeface="Wingdings" panose="05000000000000000000" pitchFamily="2" charset="2"/>
              <a:buChar char="q"/>
            </a:pPr>
            <a:endParaRPr lang="cs-CZ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504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295400"/>
            <a:ext cx="6187029" cy="52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533400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Solitary</a:t>
            </a:r>
            <a:r>
              <a:rPr lang="cs-CZ" sz="3600" dirty="0" smtClean="0"/>
              <a:t> </a:t>
            </a:r>
            <a:r>
              <a:rPr lang="cs-CZ" sz="3600" dirty="0" err="1" smtClean="0"/>
              <a:t>nucleus</a:t>
            </a:r>
            <a:r>
              <a:rPr lang="cs-CZ" sz="3600" dirty="0" smtClean="0"/>
              <a:t> (</a:t>
            </a:r>
            <a:r>
              <a:rPr lang="cs-CZ" sz="3600" dirty="0" err="1" smtClean="0"/>
              <a:t>ncl</a:t>
            </a:r>
            <a:r>
              <a:rPr lang="cs-CZ" sz="3600" dirty="0" smtClean="0"/>
              <a:t>. of </a:t>
            </a:r>
            <a:r>
              <a:rPr lang="cs-CZ" sz="3600" dirty="0" err="1" smtClean="0"/>
              <a:t>solitary</a:t>
            </a:r>
            <a:r>
              <a:rPr lang="cs-CZ" sz="3600" dirty="0" smtClean="0"/>
              <a:t> </a:t>
            </a:r>
            <a:r>
              <a:rPr lang="cs-CZ" sz="3600" dirty="0" err="1" smtClean="0"/>
              <a:t>tract</a:t>
            </a:r>
            <a:r>
              <a:rPr lang="cs-CZ" sz="3600" dirty="0" smtClean="0"/>
              <a:t>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13196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66825"/>
            <a:ext cx="81629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8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838200"/>
            <a:ext cx="8314267" cy="51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4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5800" y="381000"/>
            <a:ext cx="749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VS </a:t>
            </a:r>
            <a:r>
              <a:rPr lang="cs-CZ" sz="3600" dirty="0" err="1" smtClean="0"/>
              <a:t>fibres</a:t>
            </a:r>
            <a:r>
              <a:rPr lang="cs-CZ" sz="3600" dirty="0" smtClean="0"/>
              <a:t>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sympathetic</a:t>
            </a:r>
            <a:r>
              <a:rPr lang="cs-CZ" sz="3600" dirty="0" smtClean="0"/>
              <a:t> </a:t>
            </a:r>
            <a:r>
              <a:rPr lang="cs-CZ" sz="3600" dirty="0" err="1" smtClean="0"/>
              <a:t>system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1597967"/>
            <a:ext cx="90467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about</a:t>
            </a:r>
            <a:r>
              <a:rPr lang="cs-CZ" sz="2400" dirty="0" smtClean="0"/>
              <a:t> </a:t>
            </a:r>
            <a:r>
              <a:rPr lang="cs-CZ" sz="2400" dirty="0" err="1" smtClean="0"/>
              <a:t>pressure</a:t>
            </a:r>
            <a:r>
              <a:rPr lang="cs-CZ" sz="2400" dirty="0" smtClean="0"/>
              <a:t>, </a:t>
            </a:r>
            <a:r>
              <a:rPr lang="cs-CZ" sz="2400" dirty="0" err="1" smtClean="0"/>
              <a:t>vibrations</a:t>
            </a:r>
            <a:r>
              <a:rPr lang="cs-CZ" sz="2400" dirty="0" smtClean="0"/>
              <a:t>, </a:t>
            </a:r>
            <a:r>
              <a:rPr lang="cs-CZ" sz="2400" dirty="0" err="1" smtClean="0"/>
              <a:t>temperature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     and </a:t>
            </a:r>
            <a:r>
              <a:rPr lang="cs-CZ" sz="2400" dirty="0" err="1" smtClean="0"/>
              <a:t>pain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visceral</a:t>
            </a:r>
            <a:r>
              <a:rPr lang="cs-CZ" sz="2400" dirty="0" smtClean="0"/>
              <a:t> </a:t>
            </a:r>
            <a:r>
              <a:rPr lang="cs-CZ" sz="2400" dirty="0" err="1" smtClean="0"/>
              <a:t>organs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dorsal</a:t>
            </a:r>
            <a:r>
              <a:rPr lang="cs-CZ" sz="2400" dirty="0" smtClean="0"/>
              <a:t> </a:t>
            </a:r>
            <a:r>
              <a:rPr lang="cs-CZ" sz="2400" dirty="0" err="1" smtClean="0"/>
              <a:t>root</a:t>
            </a:r>
            <a:r>
              <a:rPr lang="cs-CZ" sz="2400" dirty="0" smtClean="0"/>
              <a:t> ganglion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ncl</a:t>
            </a:r>
            <a:r>
              <a:rPr lang="cs-CZ" sz="2400" dirty="0" smtClean="0"/>
              <a:t>. </a:t>
            </a:r>
            <a:r>
              <a:rPr lang="cs-CZ" sz="2400" dirty="0" err="1" smtClean="0"/>
              <a:t>proprius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tr</a:t>
            </a:r>
            <a:r>
              <a:rPr lang="cs-CZ" sz="2400" dirty="0"/>
              <a:t>. </a:t>
            </a:r>
            <a:r>
              <a:rPr lang="cs-CZ" sz="2400" dirty="0" err="1"/>
              <a:t>spinothalamicus</a:t>
            </a:r>
            <a:r>
              <a:rPr lang="cs-CZ" sz="2400" dirty="0"/>
              <a:t> → </a:t>
            </a:r>
            <a:r>
              <a:rPr lang="cs-CZ" sz="2400" dirty="0" err="1"/>
              <a:t>ncl</a:t>
            </a:r>
            <a:r>
              <a:rPr lang="cs-CZ" sz="2400" dirty="0"/>
              <a:t>. </a:t>
            </a:r>
            <a:r>
              <a:rPr lang="cs-CZ" sz="2400" dirty="0" err="1"/>
              <a:t>ventralis</a:t>
            </a:r>
            <a:r>
              <a:rPr lang="cs-CZ" sz="2400" dirty="0"/>
              <a:t> </a:t>
            </a:r>
            <a:r>
              <a:rPr lang="cs-CZ" sz="2400" dirty="0" err="1"/>
              <a:t>posterolateralis</a:t>
            </a:r>
            <a:r>
              <a:rPr lang="cs-CZ" sz="2400" dirty="0"/>
              <a:t> </a:t>
            </a:r>
            <a:r>
              <a:rPr lang="cs-CZ" sz="2400" dirty="0" err="1"/>
              <a:t>thalami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→ </a:t>
            </a:r>
            <a:r>
              <a:rPr lang="cs-CZ" sz="2400" dirty="0" err="1"/>
              <a:t>somesthetic</a:t>
            </a:r>
            <a:r>
              <a:rPr lang="cs-CZ" sz="2400" dirty="0"/>
              <a:t> </a:t>
            </a:r>
            <a:r>
              <a:rPr lang="cs-CZ" sz="2400" dirty="0" err="1"/>
              <a:t>cortex</a:t>
            </a:r>
            <a:r>
              <a:rPr lang="cs-CZ" sz="2400" dirty="0"/>
              <a:t>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tr</a:t>
            </a:r>
            <a:r>
              <a:rPr lang="cs-CZ" sz="2400" dirty="0"/>
              <a:t>. </a:t>
            </a:r>
            <a:r>
              <a:rPr lang="cs-CZ" sz="2400" dirty="0" err="1"/>
              <a:t>spinoreticularis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3041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clinicalgate.com/wp-content/uploads/2015/06/f19-02-9781437702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457200"/>
            <a:ext cx="9144000" cy="63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30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" y="152400"/>
            <a:ext cx="900436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7" y="3495674"/>
            <a:ext cx="7886457" cy="332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5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" y="228600"/>
            <a:ext cx="29622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0192" y="262780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Meissner corpuscle</a:t>
            </a:r>
            <a:r>
              <a:rPr lang="en-US" dirty="0"/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305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10200" y="2122754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Pacinian </a:t>
            </a:r>
            <a:r>
              <a:rPr lang="en-US" b="1" dirty="0" smtClean="0"/>
              <a:t>corpuscle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" y="3200400"/>
            <a:ext cx="4238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53663" y="51932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Ruffini</a:t>
            </a:r>
            <a:r>
              <a:rPr lang="en-US" b="1" dirty="0"/>
              <a:t> </a:t>
            </a:r>
            <a:r>
              <a:rPr lang="en-US" b="1" dirty="0" smtClean="0"/>
              <a:t>corpuscle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933700"/>
            <a:ext cx="3257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33050" y="519563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Merkel complex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3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" y="3355192"/>
            <a:ext cx="2695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1" y="3445680"/>
            <a:ext cx="1952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630837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Muscle </a:t>
            </a:r>
            <a:r>
              <a:rPr lang="en-US" b="1" dirty="0" smtClean="0"/>
              <a:t>spindle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11978" y="628066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Golgi tendon </a:t>
            </a:r>
            <a:r>
              <a:rPr lang="en-US" b="1" dirty="0" smtClean="0"/>
              <a:t>organ</a:t>
            </a:r>
            <a:endParaRPr lang="en-US" dirty="0"/>
          </a:p>
        </p:txBody>
      </p:sp>
      <p:pic>
        <p:nvPicPr>
          <p:cNvPr id="1026" name="Picture 2" descr="http://www.nature.com/nrneurol/journal/v10/n7/images/nrneurol.2014.99-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16" y="0"/>
            <a:ext cx="6246620" cy="30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27686" y="3091934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nerve endings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" y="839218"/>
            <a:ext cx="7802744" cy="59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95400" y="0"/>
            <a:ext cx="716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Peripheral Somatosensory Axons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43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" y="1974010"/>
            <a:ext cx="9121147" cy="30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9314" y="457200"/>
            <a:ext cx="848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1° afferent is a </a:t>
            </a:r>
            <a:r>
              <a:rPr lang="en-US" sz="2400" dirty="0" err="1"/>
              <a:t>pseudounipolar</a:t>
            </a:r>
            <a:r>
              <a:rPr lang="en-US" sz="2400" dirty="0"/>
              <a:t> neuron that has its cell </a:t>
            </a:r>
            <a:endParaRPr lang="en-US" sz="2400" dirty="0" smtClean="0"/>
          </a:p>
          <a:p>
            <a:r>
              <a:rPr lang="en-US" sz="2400" dirty="0" smtClean="0"/>
              <a:t>body </a:t>
            </a:r>
            <a:r>
              <a:rPr lang="en-US" sz="2400" dirty="0"/>
              <a:t>located in a peripheral (spinal or cranial) ganglion.</a:t>
            </a:r>
          </a:p>
        </p:txBody>
      </p:sp>
    </p:spTree>
    <p:extLst>
      <p:ext uri="{BB962C8B-B14F-4D97-AF65-F5344CB8AC3E}">
        <p14:creationId xmlns:p14="http://schemas.microsoft.com/office/powerpoint/2010/main" val="2923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0" y="990600"/>
            <a:ext cx="8719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33600" y="152400"/>
            <a:ext cx="506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Spinal</a:t>
            </a:r>
            <a:r>
              <a:rPr lang="cs-CZ" sz="3600" dirty="0"/>
              <a:t> </a:t>
            </a:r>
            <a:r>
              <a:rPr lang="cs-CZ" sz="3600" dirty="0" err="1"/>
              <a:t>cord</a:t>
            </a:r>
            <a:r>
              <a:rPr lang="cs-CZ" sz="3600" dirty="0"/>
              <a:t> </a:t>
            </a:r>
            <a:r>
              <a:rPr lang="cs-CZ" sz="3600" dirty="0" err="1" smtClean="0"/>
              <a:t>gray</a:t>
            </a:r>
            <a:r>
              <a:rPr lang="cs-CZ" sz="3600" dirty="0" smtClean="0"/>
              <a:t> </a:t>
            </a:r>
            <a:r>
              <a:rPr lang="cs-CZ" sz="3600" dirty="0" err="1" smtClean="0"/>
              <a:t>matter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1861</TotalTime>
  <Words>733</Words>
  <Application>Microsoft Office PowerPoint</Application>
  <PresentationFormat>Předvádění na obrazovce (4:3)</PresentationFormat>
  <Paragraphs>181</Paragraphs>
  <Slides>38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Aerodynamika</vt:lpstr>
      <vt:lpstr>SOMATOSENSORY AND VISCEROSENSORY PATHWAYS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Svizenska</cp:lastModifiedBy>
  <cp:revision>66</cp:revision>
  <dcterms:created xsi:type="dcterms:W3CDTF">2016-03-11T17:01:52Z</dcterms:created>
  <dcterms:modified xsi:type="dcterms:W3CDTF">2016-04-04T10:22:56Z</dcterms:modified>
</cp:coreProperties>
</file>