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6" r:id="rId4"/>
    <p:sldId id="322" r:id="rId5"/>
    <p:sldId id="323" r:id="rId6"/>
    <p:sldId id="324" r:id="rId7"/>
    <p:sldId id="292" r:id="rId8"/>
    <p:sldId id="257" r:id="rId9"/>
    <p:sldId id="293" r:id="rId10"/>
    <p:sldId id="295" r:id="rId11"/>
    <p:sldId id="298" r:id="rId12"/>
    <p:sldId id="303" r:id="rId13"/>
    <p:sldId id="294" r:id="rId14"/>
    <p:sldId id="297" r:id="rId15"/>
    <p:sldId id="282" r:id="rId16"/>
    <p:sldId id="268" r:id="rId17"/>
    <p:sldId id="267" r:id="rId18"/>
    <p:sldId id="269" r:id="rId19"/>
    <p:sldId id="296" r:id="rId20"/>
    <p:sldId id="301" r:id="rId21"/>
    <p:sldId id="272" r:id="rId22"/>
    <p:sldId id="299" r:id="rId23"/>
    <p:sldId id="302" r:id="rId24"/>
    <p:sldId id="300" r:id="rId25"/>
    <p:sldId id="304" r:id="rId26"/>
    <p:sldId id="305" r:id="rId27"/>
    <p:sldId id="309" r:id="rId28"/>
    <p:sldId id="310" r:id="rId29"/>
    <p:sldId id="306" r:id="rId30"/>
    <p:sldId id="307" r:id="rId31"/>
    <p:sldId id="311" r:id="rId32"/>
    <p:sldId id="308" r:id="rId33"/>
    <p:sldId id="312" r:id="rId34"/>
    <p:sldId id="314" r:id="rId35"/>
    <p:sldId id="313" r:id="rId36"/>
    <p:sldId id="319" r:id="rId37"/>
    <p:sldId id="317" r:id="rId38"/>
    <p:sldId id="318" r:id="rId39"/>
    <p:sldId id="321" r:id="rId40"/>
    <p:sldId id="315" r:id="rId41"/>
    <p:sldId id="316" r:id="rId42"/>
    <p:sldId id="320" r:id="rId43"/>
    <p:sldId id="28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94660"/>
  </p:normalViewPr>
  <p:slideViewPr>
    <p:cSldViewPr>
      <p:cViewPr>
        <p:scale>
          <a:sx n="75" d="100"/>
          <a:sy n="75" d="100"/>
        </p:scale>
        <p:origin x="-590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CENTRAL REPRESENTATION OF THE 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29000" y="743634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Nociceptors</a:t>
            </a:r>
            <a:endParaRPr lang="en-US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7462" y="1981200"/>
            <a:ext cx="89457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nociceptors of A</a:t>
            </a:r>
            <a:r>
              <a:rPr lang="el-GR" sz="2400" dirty="0"/>
              <a:t>δ </a:t>
            </a:r>
            <a:r>
              <a:rPr lang="en-US" sz="2400" dirty="0" err="1" smtClean="0"/>
              <a:t>fibres</a:t>
            </a:r>
            <a:r>
              <a:rPr lang="cs-CZ" sz="2400" dirty="0" smtClean="0"/>
              <a:t> (5-40 </a:t>
            </a:r>
            <a:r>
              <a:rPr lang="cs-CZ" sz="2400" dirty="0" err="1"/>
              <a:t>meters</a:t>
            </a:r>
            <a:r>
              <a:rPr lang="cs-CZ" sz="2400" dirty="0"/>
              <a:t>/sec)</a:t>
            </a:r>
            <a:endParaRPr lang="en-US" sz="2400" dirty="0" smtClean="0"/>
          </a:p>
          <a:p>
            <a:pPr marL="800100" indent="-342900"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l-GR" sz="2400" dirty="0"/>
              <a:t>δ </a:t>
            </a:r>
            <a:r>
              <a:rPr lang="en-US" sz="2400" dirty="0" smtClean="0"/>
              <a:t>mechanical nociceptors</a:t>
            </a:r>
          </a:p>
          <a:p>
            <a:pPr marL="803275" indent="-355600"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l-GR" sz="2400" dirty="0"/>
              <a:t>δ </a:t>
            </a:r>
            <a:r>
              <a:rPr lang="en-US" sz="2400" dirty="0" smtClean="0"/>
              <a:t>thermal nociceptors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nociceptors of </a:t>
            </a:r>
            <a:r>
              <a:rPr lang="en-US" sz="2400" dirty="0" smtClean="0"/>
              <a:t>C</a:t>
            </a:r>
            <a:r>
              <a:rPr lang="el-GR" sz="2400" dirty="0" smtClean="0"/>
              <a:t> </a:t>
            </a:r>
            <a:r>
              <a:rPr lang="en-US" sz="2400" dirty="0" err="1" smtClean="0"/>
              <a:t>fibres</a:t>
            </a:r>
            <a:r>
              <a:rPr lang="cs-CZ" sz="2400" dirty="0" smtClean="0"/>
              <a:t> </a:t>
            </a:r>
            <a:r>
              <a:rPr lang="cs-CZ" sz="2400" dirty="0"/>
              <a:t>(0.5-2.0 </a:t>
            </a:r>
            <a:r>
              <a:rPr lang="cs-CZ" sz="2400" dirty="0" err="1"/>
              <a:t>meters</a:t>
            </a:r>
            <a:r>
              <a:rPr lang="cs-CZ" sz="2400" dirty="0"/>
              <a:t>/sec)</a:t>
            </a:r>
            <a:endParaRPr lang="en-US" sz="2400" dirty="0" smtClean="0"/>
          </a:p>
          <a:p>
            <a:pPr marL="803275" indent="-355600">
              <a:buFont typeface="Wingdings" panose="05000000000000000000" pitchFamily="2" charset="2"/>
              <a:buChar char="§"/>
            </a:pPr>
            <a:r>
              <a:rPr lang="en-US" sz="2400" dirty="0" smtClean="0"/>
              <a:t>C </a:t>
            </a:r>
            <a:r>
              <a:rPr lang="en-US" sz="2400" dirty="0" err="1"/>
              <a:t>polymodal</a:t>
            </a:r>
            <a:r>
              <a:rPr lang="en-US" sz="2400" dirty="0"/>
              <a:t> nociceptors – react to thermal, mechanical </a:t>
            </a:r>
            <a:endParaRPr lang="en-US" sz="2400" dirty="0" smtClean="0"/>
          </a:p>
          <a:p>
            <a:pPr marL="447675"/>
            <a:r>
              <a:rPr lang="en-US" sz="2400" dirty="0"/>
              <a:t> </a:t>
            </a:r>
            <a:r>
              <a:rPr lang="en-US" sz="2400" dirty="0" smtClean="0"/>
              <a:t>    and </a:t>
            </a:r>
            <a:r>
              <a:rPr lang="en-US" sz="2400" dirty="0"/>
              <a:t>chemical </a:t>
            </a:r>
            <a:r>
              <a:rPr lang="en-US" sz="2400" dirty="0" smtClean="0"/>
              <a:t>stimuli</a:t>
            </a:r>
            <a:endParaRPr lang="cs-CZ" sz="2400" dirty="0" smtClean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 smtClean="0"/>
              <a:t>silent</a:t>
            </a:r>
            <a:r>
              <a:rPr lang="cs-CZ" sz="2400" dirty="0" smtClean="0"/>
              <a:t> </a:t>
            </a:r>
            <a:r>
              <a:rPr lang="cs-CZ" sz="2400" dirty="0" err="1" smtClean="0"/>
              <a:t>nociceptors</a:t>
            </a:r>
            <a:r>
              <a:rPr lang="cs-CZ" sz="2400" dirty="0" smtClean="0"/>
              <a:t> (MIA = </a:t>
            </a:r>
            <a:r>
              <a:rPr lang="cs-CZ" sz="2400" dirty="0" err="1" smtClean="0"/>
              <a:t>mechanically</a:t>
            </a:r>
            <a:r>
              <a:rPr lang="cs-CZ" sz="2400" dirty="0" smtClean="0"/>
              <a:t> </a:t>
            </a:r>
            <a:r>
              <a:rPr lang="cs-CZ" sz="2400" dirty="0" err="1" smtClean="0"/>
              <a:t>insensitive</a:t>
            </a:r>
            <a:r>
              <a:rPr lang="cs-CZ" sz="2400" dirty="0" smtClean="0"/>
              <a:t> </a:t>
            </a:r>
            <a:r>
              <a:rPr lang="cs-CZ" sz="2400" dirty="0" err="1" smtClean="0"/>
              <a:t>afferents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- </a:t>
            </a:r>
            <a:r>
              <a:rPr lang="cs-CZ" sz="2400" dirty="0" err="1" smtClean="0"/>
              <a:t>responsive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</a:t>
            </a:r>
            <a:r>
              <a:rPr lang="en-US" sz="2400" dirty="0"/>
              <a:t>inflammation and </a:t>
            </a:r>
            <a:r>
              <a:rPr lang="en-US" sz="2400" dirty="0" smtClean="0"/>
              <a:t>tissue </a:t>
            </a:r>
            <a:r>
              <a:rPr lang="en-US" sz="2400" dirty="0"/>
              <a:t>injury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95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162622" y="1443948"/>
            <a:ext cx="6781800" cy="4876800"/>
            <a:chOff x="1938338" y="1519238"/>
            <a:chExt cx="5267325" cy="3819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519238"/>
              <a:ext cx="5267325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578" y="1535748"/>
              <a:ext cx="12668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ovéPole 5"/>
          <p:cNvSpPr txBox="1"/>
          <p:nvPr/>
        </p:nvSpPr>
        <p:spPr>
          <a:xfrm>
            <a:off x="762000" y="457200"/>
            <a:ext cx="731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Factors</a:t>
            </a:r>
            <a:r>
              <a:rPr lang="cs-CZ" sz="3600" dirty="0"/>
              <a:t> </a:t>
            </a:r>
            <a:r>
              <a:rPr lang="cs-CZ" sz="3600" dirty="0" err="1"/>
              <a:t>that</a:t>
            </a:r>
            <a:r>
              <a:rPr lang="cs-CZ" sz="3600" dirty="0"/>
              <a:t> </a:t>
            </a:r>
            <a:r>
              <a:rPr lang="cs-CZ" sz="3600" dirty="0" err="1" smtClean="0"/>
              <a:t>activate</a:t>
            </a:r>
            <a:r>
              <a:rPr lang="cs-CZ" sz="3600" dirty="0" smtClean="0"/>
              <a:t> </a:t>
            </a:r>
            <a:r>
              <a:rPr lang="cs-CZ" sz="3600" dirty="0" err="1" smtClean="0"/>
              <a:t>nociceptors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0013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3400" y="1295400"/>
            <a:ext cx="81435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Peripheral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sensitization</a:t>
            </a:r>
            <a:endParaRPr lang="cs-CZ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Central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sensitization</a:t>
            </a:r>
            <a:r>
              <a:rPr lang="cs-CZ" sz="2400" b="1" dirty="0" smtClean="0"/>
              <a:t>  </a:t>
            </a:r>
            <a:r>
              <a:rPr lang="cs-CZ" sz="2400" dirty="0" smtClean="0"/>
              <a:t>= </a:t>
            </a:r>
            <a:r>
              <a:rPr lang="en-US" sz="2400" dirty="0" smtClean="0"/>
              <a:t>activity- </a:t>
            </a:r>
            <a:r>
              <a:rPr lang="en-US" sz="2400" dirty="0"/>
              <a:t>or use-dependent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neuronal </a:t>
            </a:r>
            <a:r>
              <a:rPr lang="en-US" sz="2400" dirty="0"/>
              <a:t>plasticity </a:t>
            </a:r>
            <a:r>
              <a:rPr lang="en-US" sz="2400" dirty="0" smtClean="0"/>
              <a:t>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spinal</a:t>
            </a:r>
            <a:r>
              <a:rPr lang="cs-CZ" sz="2400" dirty="0"/>
              <a:t> </a:t>
            </a:r>
            <a:r>
              <a:rPr lang="cs-CZ" sz="2400" dirty="0" err="1" smtClean="0"/>
              <a:t>cord</a:t>
            </a:r>
            <a:endParaRPr lang="cs-CZ" sz="2400" dirty="0" smtClean="0"/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cs-CZ" sz="2400" dirty="0" smtClean="0"/>
              <a:t>   </a:t>
            </a:r>
            <a:r>
              <a:rPr lang="en-US" sz="2400" b="1" dirty="0" smtClean="0"/>
              <a:t>hyperalgesia</a:t>
            </a:r>
            <a:r>
              <a:rPr lang="cs-CZ" sz="2400" dirty="0" smtClean="0"/>
              <a:t> - </a:t>
            </a:r>
            <a:r>
              <a:rPr lang="cs-CZ" sz="2400" dirty="0" err="1" smtClean="0"/>
              <a:t>exaggerated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en-US" sz="2400" dirty="0" smtClean="0"/>
              <a:t>prolong</a:t>
            </a:r>
            <a:r>
              <a:rPr lang="cs-CZ" sz="2400" dirty="0" err="1" smtClean="0"/>
              <a:t>ed</a:t>
            </a:r>
            <a:r>
              <a:rPr lang="en-US" sz="2400" dirty="0" smtClean="0"/>
              <a:t> response</a:t>
            </a:r>
            <a:endParaRPr lang="cs-CZ" sz="2400" dirty="0" smtClean="0"/>
          </a:p>
          <a:p>
            <a:pPr marL="447675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/>
              <a:t>to noxious inputs </a:t>
            </a:r>
            <a:endParaRPr lang="cs-CZ" sz="2400" dirty="0" smtClean="0"/>
          </a:p>
          <a:p>
            <a:pPr marL="790575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  </a:t>
            </a:r>
            <a:r>
              <a:rPr lang="cs-CZ" sz="2400" b="1" dirty="0" smtClean="0"/>
              <a:t>allodynia</a:t>
            </a:r>
            <a:r>
              <a:rPr lang="cs-CZ" sz="2400" dirty="0" smtClean="0"/>
              <a:t> - </a:t>
            </a:r>
            <a:r>
              <a:rPr lang="cs-CZ" sz="2400" dirty="0" err="1" smtClean="0"/>
              <a:t>pain</a:t>
            </a:r>
            <a:r>
              <a:rPr lang="en-US" sz="2400" dirty="0" smtClean="0"/>
              <a:t> </a:t>
            </a:r>
            <a:r>
              <a:rPr lang="cs-CZ" sz="2400" dirty="0" err="1" smtClean="0"/>
              <a:t>induced</a:t>
            </a:r>
            <a:r>
              <a:rPr lang="cs-CZ" sz="2400" dirty="0" smtClean="0"/>
              <a:t> by </a:t>
            </a:r>
            <a:r>
              <a:rPr lang="en-US" sz="2400" dirty="0" smtClean="0"/>
              <a:t>normally </a:t>
            </a:r>
            <a:r>
              <a:rPr lang="en-US" sz="2400" dirty="0"/>
              <a:t>innocuous </a:t>
            </a:r>
            <a:endParaRPr lang="cs-CZ" sz="2400" dirty="0" smtClean="0"/>
          </a:p>
          <a:p>
            <a:pPr marL="447675"/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en-US" sz="2400" dirty="0" smtClean="0"/>
              <a:t>inputs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157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1845" y="1524000"/>
            <a:ext cx="5297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A</a:t>
            </a:r>
            <a:r>
              <a:rPr lang="el-GR" sz="2400" dirty="0"/>
              <a:t>δ </a:t>
            </a:r>
            <a:r>
              <a:rPr lang="en-US" sz="2400" dirty="0" err="1"/>
              <a:t>fibres</a:t>
            </a:r>
            <a:r>
              <a:rPr lang="en-US" sz="2400" dirty="0"/>
              <a:t> – thin myelinated </a:t>
            </a:r>
            <a:r>
              <a:rPr lang="en-US" sz="2400" dirty="0" err="1"/>
              <a:t>fibres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630238" indent="-274638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sharp, </a:t>
            </a:r>
            <a:r>
              <a:rPr lang="en-US" sz="2400" dirty="0" smtClean="0"/>
              <a:t>localized </a:t>
            </a:r>
            <a:r>
              <a:rPr lang="en-US" sz="2400" dirty="0"/>
              <a:t>pain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C </a:t>
            </a:r>
            <a:r>
              <a:rPr lang="en-US" sz="2400" dirty="0"/>
              <a:t>non-myelinated </a:t>
            </a:r>
            <a:r>
              <a:rPr lang="en-US" sz="2400" dirty="0" err="1"/>
              <a:t>fibres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720725" indent="-365125">
              <a:buFont typeface="Wingdings" panose="05000000000000000000" pitchFamily="2" charset="2"/>
              <a:buChar char="§"/>
            </a:pPr>
            <a:r>
              <a:rPr lang="en-US" sz="2400" dirty="0" smtClean="0"/>
              <a:t>dull, non-localized pain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7400" y="152400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Nociceptive afferents</a:t>
            </a:r>
            <a:endParaRPr lang="en-US" sz="36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58345" y="3352800"/>
            <a:ext cx="8776510" cy="3048000"/>
            <a:chOff x="158345" y="3352800"/>
            <a:chExt cx="8776510" cy="304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5" y="3352800"/>
              <a:ext cx="877651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4074575" y="5881300"/>
              <a:ext cx="2743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err="1" smtClean="0"/>
                <a:t>Spinoreticular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tract</a:t>
              </a:r>
              <a:endParaRPr lang="cs-CZ" sz="1200" dirty="0"/>
            </a:p>
          </p:txBody>
        </p:sp>
      </p:grpSp>
      <p:pic>
        <p:nvPicPr>
          <p:cNvPr id="6146" name="Picture 2" descr="http://fce-study.netdna-ssl.com/images/upload-flashcards/931975/636704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42010"/>
            <a:ext cx="3200400" cy="23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1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729232" cy="47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1000" y="381000"/>
            <a:ext cx="773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noxious information from visceral organs and skin </a:t>
            </a:r>
            <a:endParaRPr lang="cs-CZ" sz="2400" dirty="0" smtClean="0"/>
          </a:p>
          <a:p>
            <a:r>
              <a:rPr lang="en-US" sz="2400" dirty="0" smtClean="0"/>
              <a:t>are </a:t>
            </a:r>
            <a:r>
              <a:rPr lang="en-US" sz="2400" dirty="0"/>
              <a:t>carried to the CNS in different pathways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93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90600" y="506630"/>
            <a:ext cx="7600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Pain pathways from trunk and limbs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1513" y="1600200"/>
            <a:ext cx="45470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PALEOSPINOTHALAMIC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PATHWAY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tr. </a:t>
            </a:r>
            <a:r>
              <a:rPr lang="en-US" sz="2400" dirty="0" err="1" smtClean="0"/>
              <a:t>spino</a:t>
            </a:r>
            <a:r>
              <a:rPr lang="cs-CZ" sz="2400" dirty="0" smtClean="0"/>
              <a:t>-</a:t>
            </a:r>
            <a:r>
              <a:rPr lang="en-US" sz="2400" dirty="0" err="1" smtClean="0"/>
              <a:t>reticulo</a:t>
            </a:r>
            <a:r>
              <a:rPr lang="cs-CZ" sz="2400" dirty="0" smtClean="0"/>
              <a:t>-</a:t>
            </a:r>
            <a:r>
              <a:rPr lang="en-US" sz="2400" dirty="0" err="1" smtClean="0"/>
              <a:t>thalamicus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diffuse, non-localized </a:t>
            </a:r>
            <a:r>
              <a:rPr lang="en-US" sz="2400" dirty="0" smtClean="0"/>
              <a:t>pain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autonom</a:t>
            </a:r>
            <a:r>
              <a:rPr lang="cs-CZ" sz="2400" dirty="0" err="1" smtClean="0"/>
              <a:t>ic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reflex</a:t>
            </a:r>
            <a:r>
              <a:rPr lang="cs-CZ" sz="2400" dirty="0" err="1" smtClean="0"/>
              <a:t>ive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response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to pain </a:t>
            </a:r>
            <a:r>
              <a:rPr lang="en-US" sz="2400" dirty="0" smtClean="0"/>
              <a:t>stimuli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emotional </a:t>
            </a:r>
            <a:r>
              <a:rPr lang="en-US" sz="2400" dirty="0"/>
              <a:t>and affective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reaction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pain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intralaminar</a:t>
            </a:r>
            <a:r>
              <a:rPr lang="cs-CZ" sz="2400" dirty="0"/>
              <a:t> </a:t>
            </a:r>
            <a:r>
              <a:rPr lang="cs-CZ" sz="2400" dirty="0" err="1"/>
              <a:t>nuclei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thalamus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postcentral</a:t>
            </a:r>
            <a:r>
              <a:rPr lang="cs-CZ" sz="2400" dirty="0"/>
              <a:t> </a:t>
            </a:r>
            <a:r>
              <a:rPr lang="cs-CZ" sz="2400" dirty="0" err="1" smtClean="0"/>
              <a:t>gyrus</a:t>
            </a:r>
            <a:r>
              <a:rPr lang="cs-CZ" sz="2400" dirty="0" smtClean="0"/>
              <a:t>,</a:t>
            </a:r>
            <a:endParaRPr lang="en-US" sz="2400" dirty="0"/>
          </a:p>
          <a:p>
            <a:r>
              <a:rPr lang="cs-CZ" sz="2400" dirty="0" smtClean="0"/>
              <a:t>    </a:t>
            </a:r>
            <a:r>
              <a:rPr lang="cs-CZ" sz="2400" dirty="0" err="1" smtClean="0"/>
              <a:t>insula</a:t>
            </a:r>
            <a:r>
              <a:rPr lang="cs-CZ" sz="2400" dirty="0" smtClean="0"/>
              <a:t> and </a:t>
            </a:r>
            <a:r>
              <a:rPr lang="cs-CZ" sz="2400" dirty="0" err="1" smtClean="0"/>
              <a:t>cingulate</a:t>
            </a:r>
            <a:r>
              <a:rPr lang="cs-CZ" sz="2400" dirty="0" smtClean="0"/>
              <a:t> </a:t>
            </a:r>
            <a:r>
              <a:rPr lang="cs-CZ" sz="2400" dirty="0" err="1" smtClean="0"/>
              <a:t>gyrus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57800" y="1600200"/>
            <a:ext cx="39395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NEOSPINOTHALAMIC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PATHWAY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tr. </a:t>
            </a:r>
            <a:r>
              <a:rPr lang="en-US" sz="2400" dirty="0" err="1"/>
              <a:t>spino-thalamicus</a:t>
            </a:r>
            <a:r>
              <a:rPr lang="en-US" sz="2400" dirty="0"/>
              <a:t> lat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sharp</a:t>
            </a:r>
            <a:r>
              <a:rPr lang="en-US" sz="2400" dirty="0"/>
              <a:t>, localized </a:t>
            </a:r>
            <a:r>
              <a:rPr lang="en-US" sz="2400" dirty="0" smtClean="0"/>
              <a:t>pain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ventral</a:t>
            </a:r>
            <a:r>
              <a:rPr lang="cs-CZ" sz="2400" dirty="0"/>
              <a:t> </a:t>
            </a:r>
            <a:r>
              <a:rPr lang="cs-CZ" sz="2400" dirty="0" err="1"/>
              <a:t>posterolateral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(</a:t>
            </a:r>
            <a:r>
              <a:rPr lang="cs-CZ" sz="2400" dirty="0"/>
              <a:t>VPL) </a:t>
            </a:r>
            <a:r>
              <a:rPr lang="cs-CZ" sz="2400" dirty="0" smtClean="0"/>
              <a:t>and </a:t>
            </a:r>
            <a:r>
              <a:rPr lang="cs-CZ" sz="2400" dirty="0" err="1" smtClean="0"/>
              <a:t>posterior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/>
              <a:t>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thalamus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postcentral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gyrus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44" y="5366"/>
            <a:ext cx="4280555" cy="68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0073" y="541327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Cortex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0073" y="1676399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Thalamus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0393" y="494792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81800" y="1002992"/>
            <a:ext cx="17604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00B0F0"/>
                </a:solidFill>
              </a:rPr>
              <a:t>Paleospino</a:t>
            </a:r>
            <a:r>
              <a:rPr lang="cs-CZ" sz="2400" dirty="0" smtClean="0">
                <a:solidFill>
                  <a:srgbClr val="00B0F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00B0F0"/>
                </a:solidFill>
              </a:rPr>
              <a:t>thalamic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cs-CZ" sz="2400" dirty="0" err="1" smtClean="0">
                <a:solidFill>
                  <a:srgbClr val="00B0F0"/>
                </a:solidFill>
              </a:rPr>
              <a:t>pathway</a:t>
            </a:r>
            <a:endParaRPr lang="cs-CZ" sz="2400" dirty="0" smtClean="0">
              <a:solidFill>
                <a:srgbClr val="00B0F0"/>
              </a:solidFill>
            </a:endParaRPr>
          </a:p>
          <a:p>
            <a:endParaRPr lang="cs-CZ" sz="2400" dirty="0">
              <a:solidFill>
                <a:srgbClr val="00B0F0"/>
              </a:solidFill>
            </a:endParaRPr>
          </a:p>
          <a:p>
            <a:endParaRPr lang="cs-CZ" sz="2400" dirty="0" smtClean="0">
              <a:solidFill>
                <a:srgbClr val="00B0F0"/>
              </a:solidFill>
            </a:endParaRPr>
          </a:p>
          <a:p>
            <a:r>
              <a:rPr lang="cs-CZ" sz="2400" dirty="0" err="1" smtClean="0">
                <a:solidFill>
                  <a:srgbClr val="FF0000"/>
                </a:solidFill>
              </a:rPr>
              <a:t>Neospino</a:t>
            </a:r>
            <a:r>
              <a:rPr lang="cs-CZ" sz="24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0000"/>
                </a:solidFill>
              </a:rPr>
              <a:t>thalamic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 smtClean="0">
                <a:solidFill>
                  <a:srgbClr val="FF0000"/>
                </a:solidFill>
              </a:rPr>
              <a:t>pathway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2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533400"/>
            <a:ext cx="538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Pain</a:t>
            </a:r>
            <a:r>
              <a:rPr lang="cs-CZ" sz="3600" dirty="0" smtClean="0"/>
              <a:t> </a:t>
            </a:r>
            <a:r>
              <a:rPr lang="cs-CZ" sz="3600" dirty="0" err="1" smtClean="0"/>
              <a:t>pathways</a:t>
            </a:r>
            <a:r>
              <a:rPr lang="en-US" sz="3600" dirty="0" smtClean="0"/>
              <a:t> from head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TRACTUS </a:t>
            </a:r>
            <a:r>
              <a:rPr lang="en-US" sz="2400" dirty="0" smtClean="0">
                <a:solidFill>
                  <a:srgbClr val="FF0000"/>
                </a:solidFill>
              </a:rPr>
              <a:t>TRIGEMINO</a:t>
            </a:r>
            <a:r>
              <a:rPr lang="cs-CZ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RETICULO-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THALAMICUS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diffuse</a:t>
            </a:r>
            <a:r>
              <a:rPr lang="en-US" sz="2400" dirty="0"/>
              <a:t>, non-localized pain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28259" y="1719470"/>
            <a:ext cx="3496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TRACTUS </a:t>
            </a:r>
            <a:r>
              <a:rPr lang="en-US" sz="2400" dirty="0" smtClean="0">
                <a:solidFill>
                  <a:srgbClr val="FF0000"/>
                </a:solidFill>
              </a:rPr>
              <a:t>TRIGEMINO-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THALAMICUS </a:t>
            </a:r>
            <a:r>
              <a:rPr lang="en-US" sz="2400" dirty="0">
                <a:solidFill>
                  <a:srgbClr val="FF0000"/>
                </a:solidFill>
              </a:rPr>
              <a:t>ANTERIOR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sharp</a:t>
            </a:r>
            <a:r>
              <a:rPr lang="en-US" sz="2400" dirty="0"/>
              <a:t>, localized pain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25" y="152400"/>
            <a:ext cx="4133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909" y="60960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Cortex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909" y="16995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Thalamus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8229" y="4872335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Medulla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937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990600"/>
            <a:ext cx="92256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phylogenetically</a:t>
            </a:r>
            <a:r>
              <a:rPr lang="cs-CZ" sz="2400" dirty="0"/>
              <a:t> </a:t>
            </a:r>
            <a:r>
              <a:rPr lang="cs-CZ" sz="2400" dirty="0" err="1"/>
              <a:t>old</a:t>
            </a:r>
            <a:r>
              <a:rPr lang="cs-CZ" sz="2400" dirty="0"/>
              <a:t>, </a:t>
            </a:r>
            <a:r>
              <a:rPr lang="cs-CZ" sz="2400" b="1" dirty="0" err="1" smtClean="0"/>
              <a:t>paleospinothalamic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trigemino</a:t>
            </a:r>
            <a:r>
              <a:rPr lang="cs-CZ" sz="2400" b="1" dirty="0" smtClean="0"/>
              <a:t>-</a:t>
            </a:r>
          </a:p>
          <a:p>
            <a:r>
              <a:rPr lang="cs-CZ" sz="2400" b="1" dirty="0" err="1" smtClean="0"/>
              <a:t>reticulothalamic</a:t>
            </a:r>
            <a:r>
              <a:rPr lang="cs-CZ" sz="2400" dirty="0" smtClean="0"/>
              <a:t>, </a:t>
            </a:r>
            <a:r>
              <a:rPr lang="cs-CZ" sz="2400" dirty="0" err="1" smtClean="0"/>
              <a:t>pathways</a:t>
            </a:r>
            <a:r>
              <a:rPr lang="cs-CZ" sz="2400" dirty="0" smtClean="0"/>
              <a:t> 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RF are </a:t>
            </a:r>
            <a:r>
              <a:rPr lang="cs-CZ" sz="2400" dirty="0" err="1"/>
              <a:t>concerned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arousal</a:t>
            </a:r>
            <a:r>
              <a:rPr lang="cs-CZ" sz="2400" dirty="0"/>
              <a:t> and </a:t>
            </a:r>
            <a:r>
              <a:rPr lang="cs-CZ" sz="2400" dirty="0" err="1" smtClean="0"/>
              <a:t>affective</a:t>
            </a:r>
            <a:r>
              <a:rPr lang="cs-CZ" sz="2400" dirty="0" smtClean="0"/>
              <a:t> (</a:t>
            </a:r>
            <a:r>
              <a:rPr lang="cs-CZ" sz="2400" dirty="0" err="1"/>
              <a:t>emotional</a:t>
            </a:r>
            <a:r>
              <a:rPr lang="cs-CZ" sz="2400" dirty="0"/>
              <a:t>) </a:t>
            </a:r>
            <a:r>
              <a:rPr lang="cs-CZ" sz="2400" dirty="0" err="1"/>
              <a:t>aspects</a:t>
            </a:r>
            <a:r>
              <a:rPr lang="cs-CZ" sz="2400" dirty="0"/>
              <a:t> of </a:t>
            </a:r>
            <a:r>
              <a:rPr lang="cs-CZ" sz="2400" dirty="0" err="1"/>
              <a:t>somatic</a:t>
            </a:r>
            <a:r>
              <a:rPr lang="cs-CZ" sz="2400" dirty="0"/>
              <a:t> sensory </a:t>
            </a:r>
            <a:endParaRPr lang="cs-CZ" sz="2400" dirty="0" smtClean="0"/>
          </a:p>
          <a:p>
            <a:r>
              <a:rPr lang="cs-CZ" sz="2400" dirty="0" err="1" smtClean="0"/>
              <a:t>stimuli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In </a:t>
            </a:r>
            <a:r>
              <a:rPr lang="cs-CZ" sz="2400" dirty="0" err="1"/>
              <a:t>contrast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direct, </a:t>
            </a:r>
            <a:r>
              <a:rPr lang="cs-CZ" sz="2400" b="1" dirty="0" err="1" smtClean="0"/>
              <a:t>neospinothalamic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anterior</a:t>
            </a:r>
            <a:r>
              <a:rPr lang="cs-CZ" sz="2400" b="1" dirty="0" smtClean="0"/>
              <a:t> </a:t>
            </a:r>
          </a:p>
          <a:p>
            <a:r>
              <a:rPr lang="cs-CZ" sz="2400" b="1" dirty="0" err="1" smtClean="0"/>
              <a:t>trigeminothalamic</a:t>
            </a:r>
            <a:r>
              <a:rPr lang="cs-CZ" sz="2400" b="1" dirty="0" smtClean="0"/>
              <a:t>, </a:t>
            </a:r>
            <a:r>
              <a:rPr lang="cs-CZ" sz="2400" dirty="0" err="1" smtClean="0"/>
              <a:t>pathways</a:t>
            </a:r>
            <a:r>
              <a:rPr lang="cs-CZ" sz="2400" dirty="0" smtClean="0"/>
              <a:t> are </a:t>
            </a:r>
            <a:r>
              <a:rPr lang="cs-CZ" sz="2400" dirty="0" err="1"/>
              <a:t>analytic</a:t>
            </a:r>
            <a:r>
              <a:rPr lang="cs-CZ" sz="2400" dirty="0"/>
              <a:t>, </a:t>
            </a:r>
            <a:r>
              <a:rPr lang="cs-CZ" sz="2400" dirty="0" err="1" smtClean="0"/>
              <a:t>encoding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/>
              <a:t>about</a:t>
            </a:r>
            <a:r>
              <a:rPr lang="cs-CZ" sz="2400" dirty="0"/>
              <a:t> modality, intensity, and </a:t>
            </a:r>
            <a:r>
              <a:rPr lang="cs-CZ" sz="2400" dirty="0" err="1"/>
              <a:t>location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667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7198" y="76200"/>
            <a:ext cx="8036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Primary</a:t>
            </a:r>
            <a:r>
              <a:rPr lang="cs-CZ" sz="3600" dirty="0" smtClean="0"/>
              <a:t> </a:t>
            </a:r>
            <a:r>
              <a:rPr lang="cs-CZ" sz="3600" dirty="0" err="1" smtClean="0"/>
              <a:t>somatosensory</a:t>
            </a:r>
            <a:r>
              <a:rPr lang="cs-CZ" sz="3600" dirty="0" smtClean="0"/>
              <a:t> (</a:t>
            </a:r>
            <a:r>
              <a:rPr lang="cs-CZ" sz="3600" dirty="0" err="1" smtClean="0"/>
              <a:t>somesthetic</a:t>
            </a:r>
            <a:r>
              <a:rPr lang="cs-CZ" sz="3600" dirty="0" smtClean="0"/>
              <a:t>) </a:t>
            </a:r>
          </a:p>
          <a:p>
            <a:pPr algn="ctr"/>
            <a:r>
              <a:rPr lang="cs-CZ" sz="3600" dirty="0" err="1" smtClean="0"/>
              <a:t>cortex</a:t>
            </a:r>
            <a:r>
              <a:rPr lang="cs-CZ" sz="3600" dirty="0" smtClean="0"/>
              <a:t> (SI)</a:t>
            </a:r>
            <a:endParaRPr lang="cs-CZ" sz="3600" dirty="0"/>
          </a:p>
        </p:txBody>
      </p:sp>
      <p:pic>
        <p:nvPicPr>
          <p:cNvPr id="4" name="Picture 2" descr="http://www.ufrgs.br/imunovet/molecular_immunology/sensoryhomuncu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95" y="2057400"/>
            <a:ext cx="3667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lassconnection.s3.amazonaws.com/632/flashcards/117632/png/screen_shot_2011-05-02_at_1.48.26_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8" y="2514600"/>
            <a:ext cx="4800600" cy="24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1016000"/>
            <a:ext cx="4257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295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84562" y="203200"/>
            <a:ext cx="299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Referred</a:t>
            </a:r>
            <a:r>
              <a:rPr lang="cs-CZ" sz="3600" dirty="0" smtClean="0"/>
              <a:t> </a:t>
            </a:r>
            <a:r>
              <a:rPr lang="cs-CZ" sz="3600" dirty="0" err="1" smtClean="0"/>
              <a:t>pain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8789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331568"/>
            <a:ext cx="578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MODULATING SYSTEMS</a:t>
            </a:r>
          </a:p>
          <a:p>
            <a:r>
              <a:rPr lang="en-US" sz="3600" dirty="0" smtClean="0"/>
              <a:t>OF NOCICEPTIVE 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2362200"/>
            <a:ext cx="6760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of </a:t>
            </a:r>
            <a:r>
              <a:rPr lang="cs-CZ" sz="2400" dirty="0" err="1" smtClean="0"/>
              <a:t>modulation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nociceptive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en-US" sz="2400" dirty="0" smtClean="0"/>
          </a:p>
          <a:p>
            <a:endParaRPr lang="cs-CZ" sz="2400" dirty="0" smtClean="0"/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r>
              <a:rPr lang="cs-CZ" sz="2400" dirty="0" smtClean="0"/>
              <a:t> (</a:t>
            </a:r>
            <a:r>
              <a:rPr lang="en-US" sz="2400" dirty="0" smtClean="0"/>
              <a:t>“gate control theory”)</a:t>
            </a:r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en-US" sz="2400" dirty="0" smtClean="0"/>
              <a:t>RF of brain stem</a:t>
            </a:r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periaquaeductal</a:t>
            </a:r>
            <a:r>
              <a:rPr lang="en-US" sz="2400" dirty="0" smtClean="0"/>
              <a:t> gray matter (PAG)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013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90650"/>
            <a:ext cx="5829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86878" y="304800"/>
            <a:ext cx="475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“Gate control theory”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37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cessphysiotherapy.mhmedical.com/data/Multimedia/grandRounds/somatosensorypathways/media/slideImages/Somatosensory%20Pathways%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34200" cy="52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8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790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33600" y="228600"/>
            <a:ext cx="5251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Stress-induced analgesia</a:t>
            </a:r>
            <a:endParaRPr lang="cs-CZ" sz="3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066800" y="762000"/>
            <a:ext cx="7175351" cy="179316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cs-CZ" dirty="0" smtClean="0"/>
              <a:t>SOMATOMOTOR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51081" y="457200"/>
            <a:ext cx="6766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Some </a:t>
            </a:r>
            <a:r>
              <a:rPr lang="cs-CZ" sz="3600" dirty="0" smtClean="0"/>
              <a:t>n</a:t>
            </a:r>
            <a:r>
              <a:rPr lang="en-US" sz="3600" dirty="0" err="1" smtClean="0"/>
              <a:t>ecessary</a:t>
            </a:r>
            <a:r>
              <a:rPr lang="en-US" sz="3600" dirty="0" smtClean="0"/>
              <a:t> </a:t>
            </a:r>
            <a:r>
              <a:rPr lang="cs-CZ" sz="3600" dirty="0" smtClean="0"/>
              <a:t>c</a:t>
            </a:r>
            <a:r>
              <a:rPr lang="en-US" sz="3600" dirty="0" err="1" smtClean="0"/>
              <a:t>omponents</a:t>
            </a:r>
            <a:r>
              <a:rPr lang="en-US" sz="3600" dirty="0" smtClean="0"/>
              <a:t> </a:t>
            </a:r>
            <a:r>
              <a:rPr lang="en-US" sz="3600" dirty="0"/>
              <a:t>of </a:t>
            </a:r>
            <a:endParaRPr lang="cs-CZ" sz="3600" dirty="0" smtClean="0"/>
          </a:p>
          <a:p>
            <a:pPr algn="ctr"/>
            <a:r>
              <a:rPr lang="cs-CZ" sz="3600" dirty="0" smtClean="0"/>
              <a:t>p</a:t>
            </a:r>
            <a:r>
              <a:rPr lang="en-US" sz="3600" dirty="0" smtClean="0"/>
              <a:t>roper </a:t>
            </a:r>
            <a:r>
              <a:rPr lang="cs-CZ" sz="3600" dirty="0" smtClean="0"/>
              <a:t>m</a:t>
            </a:r>
            <a:r>
              <a:rPr lang="en-US" sz="3600" dirty="0" err="1" smtClean="0"/>
              <a:t>otor</a:t>
            </a:r>
            <a:r>
              <a:rPr lang="en-US" sz="3600" dirty="0" smtClean="0"/>
              <a:t> </a:t>
            </a:r>
            <a:r>
              <a:rPr lang="cs-CZ" sz="3600" dirty="0" smtClean="0"/>
              <a:t>c</a:t>
            </a:r>
            <a:r>
              <a:rPr lang="en-US" sz="3600" dirty="0" err="1" smtClean="0"/>
              <a:t>ontrol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19200" y="2057400"/>
            <a:ext cx="72026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Volition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Coordination of signals to many muscle </a:t>
            </a:r>
            <a:r>
              <a:rPr lang="en-US" sz="2400" dirty="0" smtClean="0"/>
              <a:t>groups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Proprioception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Postural</a:t>
            </a:r>
            <a:r>
              <a:rPr lang="cs-CZ" sz="2400" dirty="0"/>
              <a:t> </a:t>
            </a:r>
            <a:r>
              <a:rPr lang="cs-CZ" sz="2400" dirty="0" err="1" smtClean="0"/>
              <a:t>adjustments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Sensory </a:t>
            </a:r>
            <a:r>
              <a:rPr lang="cs-CZ" sz="2400" dirty="0" smtClean="0"/>
              <a:t>feedback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Compensation for the physical characteristics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of </a:t>
            </a:r>
            <a:r>
              <a:rPr lang="en-US" sz="2400" dirty="0"/>
              <a:t>the body and muscles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Unconscious</a:t>
            </a:r>
            <a:r>
              <a:rPr lang="cs-CZ" sz="2400" dirty="0"/>
              <a:t> </a:t>
            </a:r>
            <a:r>
              <a:rPr lang="cs-CZ" sz="2400" dirty="0" err="1" smtClean="0"/>
              <a:t>processing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36991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95400" y="685800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Levels</a:t>
            </a:r>
            <a:r>
              <a:rPr lang="cs-CZ" sz="3600" dirty="0" smtClean="0"/>
              <a:t> of </a:t>
            </a:r>
            <a:r>
              <a:rPr lang="cs-CZ" sz="3600" dirty="0" err="1" smtClean="0"/>
              <a:t>movement</a:t>
            </a:r>
            <a:r>
              <a:rPr lang="cs-CZ" sz="3600" dirty="0" smtClean="0"/>
              <a:t> </a:t>
            </a:r>
            <a:r>
              <a:rPr lang="cs-CZ" sz="3600" dirty="0" err="1" smtClean="0"/>
              <a:t>regulation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2133600"/>
            <a:ext cx="2132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brain 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cortex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90600" y="3810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990600" y="4419600"/>
            <a:ext cx="2443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cerebellum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basal</a:t>
            </a:r>
            <a:r>
              <a:rPr lang="cs-CZ" sz="2400" dirty="0" smtClean="0"/>
              <a:t> ganglia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0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04" y="1417320"/>
            <a:ext cx="4419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43000" y="162560"/>
            <a:ext cx="729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Lower</a:t>
            </a:r>
            <a:r>
              <a:rPr lang="cs-CZ" sz="3600" dirty="0" smtClean="0"/>
              <a:t> motor </a:t>
            </a:r>
            <a:r>
              <a:rPr lang="cs-CZ" sz="3600" dirty="0" err="1" smtClean="0"/>
              <a:t>neurons</a:t>
            </a:r>
            <a:r>
              <a:rPr lang="cs-CZ" sz="3600" dirty="0" smtClean="0"/>
              <a:t> – </a:t>
            </a:r>
            <a:r>
              <a:rPr lang="cs-CZ" sz="3600" dirty="0" err="1" smtClean="0"/>
              <a:t>spinal</a:t>
            </a:r>
            <a:r>
              <a:rPr lang="cs-CZ" sz="3600" dirty="0" smtClean="0"/>
              <a:t> </a:t>
            </a:r>
            <a:r>
              <a:rPr lang="cs-CZ" sz="3600" dirty="0" err="1" smtClean="0"/>
              <a:t>cord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5241" y="1447800"/>
            <a:ext cx="49859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l-GR" sz="2400" dirty="0" smtClean="0"/>
              <a:t>α</a:t>
            </a:r>
            <a:r>
              <a:rPr lang="cs-CZ" sz="2400" dirty="0" smtClean="0"/>
              <a:t> </a:t>
            </a:r>
            <a:r>
              <a:rPr lang="cs-CZ" sz="2400" dirty="0" err="1" smtClean="0"/>
              <a:t>motoneurons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el-GR" sz="2400" dirty="0" smtClean="0"/>
              <a:t>γ</a:t>
            </a:r>
            <a:r>
              <a:rPr lang="cs-CZ" sz="2400" dirty="0" smtClean="0"/>
              <a:t> </a:t>
            </a:r>
            <a:r>
              <a:rPr lang="cs-CZ" sz="2400" dirty="0" err="1" smtClean="0"/>
              <a:t>motoneurons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Somatotopic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organization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– </a:t>
            </a:r>
            <a:r>
              <a:rPr lang="cs-CZ" sz="2400" dirty="0" err="1" smtClean="0"/>
              <a:t>axial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endParaRPr lang="cs-CZ" sz="2400" dirty="0" smtClean="0"/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– limb </a:t>
            </a:r>
            <a:r>
              <a:rPr lang="cs-CZ" sz="2400" dirty="0" err="1" smtClean="0"/>
              <a:t>muscles</a:t>
            </a:r>
            <a:endParaRPr lang="cs-CZ" sz="2400" dirty="0" smtClean="0"/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anteriorly</a:t>
            </a:r>
            <a:r>
              <a:rPr lang="cs-CZ" sz="2400" dirty="0" smtClean="0"/>
              <a:t> – </a:t>
            </a:r>
            <a:r>
              <a:rPr lang="cs-CZ" sz="2400" dirty="0" err="1" smtClean="0"/>
              <a:t>extensors</a:t>
            </a:r>
            <a:endParaRPr lang="cs-CZ" sz="2400" dirty="0" smtClean="0"/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posteriorly</a:t>
            </a:r>
            <a:r>
              <a:rPr lang="cs-CZ" sz="2400" dirty="0" smtClean="0"/>
              <a:t> - </a:t>
            </a:r>
            <a:r>
              <a:rPr lang="cs-CZ" sz="2400" dirty="0" err="1" smtClean="0"/>
              <a:t>flexors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326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4800" y="607090"/>
            <a:ext cx="83576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M</a:t>
            </a:r>
            <a:r>
              <a:rPr lang="en-US" sz="2400" b="1" dirty="0" err="1" smtClean="0"/>
              <a:t>otor</a:t>
            </a:r>
            <a:r>
              <a:rPr lang="en-US" sz="2400" b="1" dirty="0" smtClean="0"/>
              <a:t> </a:t>
            </a:r>
            <a:r>
              <a:rPr lang="en-US" sz="2400" b="1" dirty="0"/>
              <a:t>neurons </a:t>
            </a:r>
            <a:r>
              <a:rPr lang="en-US" sz="2400" dirty="0"/>
              <a:t>have highly branched, elaborate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dendritic trees</a:t>
            </a:r>
            <a:r>
              <a:rPr lang="en-US" sz="2400" dirty="0"/>
              <a:t>, enabling them </a:t>
            </a:r>
            <a:r>
              <a:rPr lang="en-US" sz="2400" dirty="0" smtClean="0"/>
              <a:t>to </a:t>
            </a:r>
            <a:r>
              <a:rPr lang="en-US" sz="2400" dirty="0"/>
              <a:t>integrate the inputs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from </a:t>
            </a:r>
            <a:r>
              <a:rPr lang="en-US" sz="2400" dirty="0"/>
              <a:t>large numbers of other neurons and to calculate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proper </a:t>
            </a:r>
            <a:r>
              <a:rPr lang="en-US" sz="2400" dirty="0"/>
              <a:t>outputs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/>
              <a:t> The combination of an individual motor neuron and all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en-US" sz="2400" dirty="0" smtClean="0"/>
              <a:t>of </a:t>
            </a:r>
            <a:r>
              <a:rPr lang="en-US" sz="2400" dirty="0"/>
              <a:t>the muscle fibers that it innervates is called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b="1" dirty="0"/>
              <a:t>motor unit</a:t>
            </a:r>
            <a:r>
              <a:rPr lang="en-US" sz="2400" dirty="0"/>
              <a:t>.</a:t>
            </a:r>
            <a:endParaRPr lang="cs-CZ" sz="24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2053590" y="4114800"/>
            <a:ext cx="5067300" cy="2133600"/>
            <a:chOff x="2053590" y="4114800"/>
            <a:chExt cx="5067300" cy="213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0" y="4114800"/>
              <a:ext cx="50673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99" y="4119562"/>
              <a:ext cx="1805721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51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002"/>
            <a:ext cx="9178000" cy="52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76338" y="381000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Somatosensory</a:t>
            </a:r>
            <a:r>
              <a:rPr lang="cs-CZ" sz="3600" dirty="0" smtClean="0"/>
              <a:t> </a:t>
            </a:r>
            <a:r>
              <a:rPr lang="cs-CZ" sz="3600" dirty="0" err="1" smtClean="0"/>
              <a:t>cortex</a:t>
            </a:r>
            <a:r>
              <a:rPr lang="cs-CZ" sz="3600" dirty="0" smtClean="0"/>
              <a:t> – a. 3,1,2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9069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1066800"/>
            <a:ext cx="82798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size</a:t>
            </a:r>
            <a:r>
              <a:rPr lang="cs-CZ" sz="2400" dirty="0"/>
              <a:t> of motor </a:t>
            </a:r>
            <a:r>
              <a:rPr lang="cs-CZ" sz="2400" dirty="0" smtClean="0"/>
              <a:t>unit</a:t>
            </a:r>
          </a:p>
          <a:p>
            <a:endParaRPr lang="cs-CZ" sz="2400" dirty="0" smtClean="0"/>
          </a:p>
          <a:p>
            <a:pPr marL="538163" indent="-90488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en-US" sz="2400" dirty="0" smtClean="0"/>
              <a:t>small </a:t>
            </a:r>
            <a:r>
              <a:rPr lang="en-US" sz="2400" dirty="0"/>
              <a:t>motor unit – 1 </a:t>
            </a:r>
            <a:r>
              <a:rPr lang="en-US" sz="2400" dirty="0" err="1"/>
              <a:t>motoneuron</a:t>
            </a:r>
            <a:r>
              <a:rPr lang="en-US" sz="2400" dirty="0"/>
              <a:t> innervates several </a:t>
            </a:r>
            <a:endParaRPr lang="cs-CZ" sz="2400" dirty="0" smtClean="0"/>
          </a:p>
          <a:p>
            <a:r>
              <a:rPr lang="cs-CZ" sz="2400" dirty="0" smtClean="0"/>
              <a:t>        </a:t>
            </a:r>
            <a:r>
              <a:rPr lang="en-US" sz="2400" dirty="0" smtClean="0"/>
              <a:t>muscle fibers</a:t>
            </a:r>
            <a:r>
              <a:rPr lang="cs-CZ" sz="2400" dirty="0" smtClean="0"/>
              <a:t> (</a:t>
            </a:r>
            <a:r>
              <a:rPr lang="cs-CZ" sz="2400" dirty="0" err="1" smtClean="0"/>
              <a:t>extraocular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r>
              <a:rPr lang="cs-CZ" sz="2400" dirty="0" smtClean="0"/>
              <a:t>, </a:t>
            </a:r>
            <a:r>
              <a:rPr lang="cs-CZ" sz="2400" dirty="0" err="1" smtClean="0"/>
              <a:t>muscles</a:t>
            </a:r>
            <a:r>
              <a:rPr lang="cs-CZ" sz="2400" dirty="0" smtClean="0"/>
              <a:t> of hand)</a:t>
            </a:r>
          </a:p>
          <a:p>
            <a:endParaRPr lang="cs-CZ" sz="2400" dirty="0"/>
          </a:p>
          <a:p>
            <a:pPr marL="803275" indent="-355600">
              <a:buFont typeface="Wingdings" panose="05000000000000000000" pitchFamily="2" charset="2"/>
              <a:buChar char="§"/>
            </a:pPr>
            <a:r>
              <a:rPr lang="en-US" sz="2400" dirty="0"/>
              <a:t>large motor unit – 1 </a:t>
            </a:r>
            <a:r>
              <a:rPr lang="en-US" sz="2400" dirty="0" err="1"/>
              <a:t>motoneuron</a:t>
            </a:r>
            <a:r>
              <a:rPr lang="en-US" sz="2400" dirty="0"/>
              <a:t> innervates </a:t>
            </a:r>
            <a:endParaRPr lang="cs-CZ" sz="2400" dirty="0" smtClean="0"/>
          </a:p>
          <a:p>
            <a:pPr marL="720725" indent="-720725"/>
            <a:r>
              <a:rPr lang="cs-CZ" sz="2400" dirty="0" smtClean="0"/>
              <a:t>         </a:t>
            </a:r>
            <a:r>
              <a:rPr lang="en-US" sz="2400" dirty="0" smtClean="0"/>
              <a:t>500 </a:t>
            </a:r>
            <a:r>
              <a:rPr lang="en-US" sz="2400" dirty="0"/>
              <a:t>– 1000 muscle </a:t>
            </a:r>
            <a:r>
              <a:rPr lang="en-US" sz="2400" dirty="0" smtClean="0"/>
              <a:t>fibers</a:t>
            </a:r>
            <a:r>
              <a:rPr lang="cs-CZ" sz="2400" dirty="0" smtClean="0"/>
              <a:t> (</a:t>
            </a:r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8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600200"/>
            <a:ext cx="47720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0600" y="347394"/>
            <a:ext cx="723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Lower</a:t>
            </a:r>
            <a:r>
              <a:rPr lang="cs-CZ" sz="3600" dirty="0"/>
              <a:t> </a:t>
            </a:r>
            <a:r>
              <a:rPr lang="cs-CZ" sz="3600" dirty="0" smtClean="0"/>
              <a:t>motor </a:t>
            </a:r>
            <a:r>
              <a:rPr lang="cs-CZ" sz="3600" dirty="0" err="1" smtClean="0"/>
              <a:t>neurons</a:t>
            </a:r>
            <a:r>
              <a:rPr lang="cs-CZ" sz="3600" dirty="0" smtClean="0"/>
              <a:t> </a:t>
            </a:r>
            <a:r>
              <a:rPr lang="cs-CZ" sz="3600" dirty="0"/>
              <a:t>– </a:t>
            </a:r>
            <a:r>
              <a:rPr lang="cs-CZ" sz="3600" dirty="0" smtClean="0"/>
              <a:t>brain stem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447800"/>
            <a:ext cx="35798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Somatomotor</a:t>
            </a:r>
            <a:r>
              <a:rPr lang="cs-CZ" sz="2400" dirty="0" smtClean="0"/>
              <a:t> </a:t>
            </a:r>
            <a:r>
              <a:rPr lang="cs-CZ" sz="2400" dirty="0" err="1" smtClean="0"/>
              <a:t>nuclei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CN III, IV, VI, XII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Branchiomotor</a:t>
            </a:r>
            <a:r>
              <a:rPr lang="cs-CZ" sz="2400" dirty="0" smtClean="0"/>
              <a:t> </a:t>
            </a:r>
            <a:r>
              <a:rPr lang="cs-CZ" sz="2400" dirty="0" err="1" smtClean="0"/>
              <a:t>nuclei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CN V, VII, IX, X, XI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69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9395" y="304800"/>
            <a:ext cx="8594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/>
              <a:t>Supraspinal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r>
              <a:rPr lang="cs-CZ" sz="3600" dirty="0" smtClean="0"/>
              <a:t> of </a:t>
            </a:r>
            <a:r>
              <a:rPr lang="cs-CZ" sz="3600" dirty="0" err="1" smtClean="0"/>
              <a:t>movement</a:t>
            </a:r>
            <a:r>
              <a:rPr lang="cs-CZ" sz="3600" dirty="0" smtClean="0"/>
              <a:t> </a:t>
            </a:r>
            <a:r>
              <a:rPr lang="cs-CZ" sz="3600" dirty="0" err="1" smtClean="0"/>
              <a:t>control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6840" y="1066800"/>
            <a:ext cx="900438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marL="720725" indent="-365125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bilateral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terminates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interneurons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</a:p>
          <a:p>
            <a:pPr marL="35560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of </a:t>
            </a:r>
            <a:r>
              <a:rPr lang="cs-CZ" sz="2400" dirty="0" err="1" smtClean="0"/>
              <a:t>lower</a:t>
            </a:r>
            <a:r>
              <a:rPr lang="cs-CZ" sz="2400" dirty="0" smtClean="0"/>
              <a:t> motor </a:t>
            </a:r>
            <a:r>
              <a:rPr lang="cs-CZ" sz="2400" dirty="0" err="1" smtClean="0"/>
              <a:t>neurons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controls</a:t>
            </a:r>
            <a:r>
              <a:rPr lang="cs-CZ" sz="2400" dirty="0" smtClean="0"/>
              <a:t> </a:t>
            </a:r>
            <a:r>
              <a:rPr lang="cs-CZ" sz="2400" dirty="0" err="1" smtClean="0"/>
              <a:t>maintenance</a:t>
            </a:r>
            <a:r>
              <a:rPr lang="cs-CZ" sz="2400" dirty="0" smtClean="0"/>
              <a:t> of balance and </a:t>
            </a:r>
            <a:r>
              <a:rPr lang="cs-CZ" sz="2400" dirty="0" err="1" smtClean="0"/>
              <a:t>postural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mostly</a:t>
            </a:r>
            <a:r>
              <a:rPr lang="cs-CZ" sz="2400" dirty="0" smtClean="0"/>
              <a:t> </a:t>
            </a:r>
            <a:r>
              <a:rPr lang="cs-CZ" sz="2400" dirty="0" err="1" smtClean="0"/>
              <a:t>cross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midline</a:t>
            </a:r>
            <a:r>
              <a:rPr lang="cs-CZ" sz="2400" dirty="0" smtClean="0"/>
              <a:t> and </a:t>
            </a:r>
            <a:r>
              <a:rPr lang="cs-CZ" sz="2400" dirty="0" err="1" smtClean="0"/>
              <a:t>descend</a:t>
            </a:r>
            <a:r>
              <a:rPr lang="cs-CZ" sz="2400" dirty="0" smtClean="0"/>
              <a:t> </a:t>
            </a:r>
            <a:r>
              <a:rPr lang="cs-CZ" sz="2400" dirty="0" err="1" smtClean="0"/>
              <a:t>contralaterally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/>
              <a:t>terminates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interneurons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</a:p>
          <a:p>
            <a:pPr marL="355600"/>
            <a:r>
              <a:rPr lang="cs-CZ" sz="2400" dirty="0"/>
              <a:t>    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/>
              <a:t>column</a:t>
            </a:r>
            <a:r>
              <a:rPr lang="cs-CZ" sz="2400" dirty="0"/>
              <a:t> of </a:t>
            </a:r>
            <a:r>
              <a:rPr lang="cs-CZ" sz="2400" dirty="0" err="1"/>
              <a:t>lower</a:t>
            </a:r>
            <a:r>
              <a:rPr lang="cs-CZ" sz="2400" dirty="0"/>
              <a:t> motor </a:t>
            </a:r>
            <a:r>
              <a:rPr lang="cs-CZ" sz="2400" dirty="0" err="1" smtClean="0"/>
              <a:t>neurons</a:t>
            </a:r>
            <a:endParaRPr lang="cs-CZ" sz="2400" dirty="0" smtClean="0"/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controls</a:t>
            </a:r>
            <a:r>
              <a:rPr lang="cs-CZ" sz="2400" dirty="0" smtClean="0"/>
              <a:t> fine </a:t>
            </a:r>
            <a:r>
              <a:rPr lang="cs-CZ" sz="2400" dirty="0" err="1" smtClean="0"/>
              <a:t>manipulative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hand and </a:t>
            </a:r>
          </a:p>
          <a:p>
            <a:pPr marL="35560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fingers</a:t>
            </a:r>
            <a:endParaRPr lang="cs-CZ" sz="2400" dirty="0"/>
          </a:p>
          <a:p>
            <a:pPr marL="355600"/>
            <a:endParaRPr lang="cs-CZ" sz="2400" dirty="0" smtClean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“third” motor system</a:t>
            </a:r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 smtClean="0"/>
              <a:t>aminergic</a:t>
            </a:r>
            <a:r>
              <a:rPr lang="en-US" sz="2400" dirty="0" smtClean="0"/>
              <a:t> pathways of the brain stem</a:t>
            </a:r>
            <a:endParaRPr lang="cs-CZ" sz="2400" dirty="0"/>
          </a:p>
          <a:p>
            <a:pPr marL="803275" indent="-447675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03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738188"/>
            <a:ext cx="47720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8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8731"/>
            <a:ext cx="2952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91453" y="152400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Medial system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1447800"/>
            <a:ext cx="77780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Subcortical pathways</a:t>
            </a:r>
          </a:p>
          <a:p>
            <a:pPr marL="538163" indent="-274638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/>
              <a:t>Medial </a:t>
            </a:r>
            <a:r>
              <a:rPr lang="en-US" sz="2400" dirty="0" smtClean="0"/>
              <a:t>and</a:t>
            </a:r>
            <a:r>
              <a:rPr lang="en-US" sz="2400" b="1" dirty="0" smtClean="0"/>
              <a:t> lateral </a:t>
            </a:r>
            <a:r>
              <a:rPr lang="en-US" sz="2400" b="1" dirty="0" err="1" smtClean="0"/>
              <a:t>vestibulospinal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   tracts </a:t>
            </a:r>
            <a:r>
              <a:rPr lang="en-US" sz="2400" dirty="0" smtClean="0"/>
              <a:t>- control of balance and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postural movements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err="1" smtClean="0"/>
              <a:t>Tectospinal</a:t>
            </a:r>
            <a:r>
              <a:rPr lang="en-US" sz="2400" b="1" dirty="0" smtClean="0"/>
              <a:t> tract </a:t>
            </a:r>
            <a:r>
              <a:rPr lang="en-US" sz="2400" dirty="0" smtClean="0"/>
              <a:t>(sup. </a:t>
            </a:r>
            <a:r>
              <a:rPr lang="en-US" sz="2400" dirty="0" err="1" smtClean="0"/>
              <a:t>colliculus</a:t>
            </a:r>
            <a:r>
              <a:rPr lang="en-US" sz="2400" dirty="0" smtClean="0"/>
              <a:t>)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–</a:t>
            </a:r>
            <a:r>
              <a:rPr lang="en-US" sz="2400" b="1" dirty="0" smtClean="0"/>
              <a:t> </a:t>
            </a:r>
            <a:r>
              <a:rPr lang="en-US" sz="2400" dirty="0" smtClean="0"/>
              <a:t>coordination of movements of 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the head and eyes during watching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smtClean="0"/>
              <a:t>Medial</a:t>
            </a:r>
            <a:r>
              <a:rPr lang="en-US" sz="2400" dirty="0" smtClean="0"/>
              <a:t> (</a:t>
            </a:r>
            <a:r>
              <a:rPr lang="en-US" sz="2400" dirty="0" err="1" smtClean="0"/>
              <a:t>pontine</a:t>
            </a:r>
            <a:r>
              <a:rPr lang="en-US" sz="2400" dirty="0" smtClean="0"/>
              <a:t>) and </a:t>
            </a:r>
            <a:r>
              <a:rPr lang="en-US" sz="2400" b="1" dirty="0" smtClean="0"/>
              <a:t>lateral</a:t>
            </a:r>
            <a:r>
              <a:rPr lang="en-US" sz="2400" dirty="0" smtClean="0"/>
              <a:t> 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(medullary) </a:t>
            </a:r>
            <a:r>
              <a:rPr lang="en-US" sz="2400" b="1" dirty="0" err="1" smtClean="0"/>
              <a:t>reticulospinal</a:t>
            </a:r>
            <a:r>
              <a:rPr lang="en-US" sz="2400" b="1" dirty="0" smtClean="0"/>
              <a:t> tracts 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- control of postural movements</a:t>
            </a:r>
          </a:p>
          <a:p>
            <a:pPr marL="263525"/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Cortical pathways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smtClean="0"/>
              <a:t>Anterior </a:t>
            </a:r>
            <a:r>
              <a:rPr lang="en-US" sz="2400" b="1" dirty="0" err="1" smtClean="0"/>
              <a:t>corticospinal</a:t>
            </a:r>
            <a:r>
              <a:rPr lang="en-US" sz="2400" b="1" dirty="0" smtClean="0"/>
              <a:t> tract</a:t>
            </a:r>
          </a:p>
          <a:p>
            <a:pPr marL="263525"/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- bilateral, medial column of lower motor neurons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338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2285"/>
            <a:ext cx="2971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43200" y="210234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Lateral system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1000" y="1066800"/>
            <a:ext cx="54473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Subcortical pathways</a:t>
            </a:r>
          </a:p>
          <a:p>
            <a:pPr marL="538163" indent="-274638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 err="1" smtClean="0"/>
              <a:t>Rubrospinal</a:t>
            </a:r>
            <a:r>
              <a:rPr lang="en-US" sz="2400" b="1" dirty="0" smtClean="0"/>
              <a:t> tract </a:t>
            </a:r>
          </a:p>
          <a:p>
            <a:pPr marL="263525"/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- </a:t>
            </a:r>
            <a:r>
              <a:rPr lang="en-US" sz="2400" dirty="0" err="1" smtClean="0"/>
              <a:t>contralaterally</a:t>
            </a:r>
            <a:r>
              <a:rPr lang="en-US" sz="2400" dirty="0" smtClean="0"/>
              <a:t> descends to the </a:t>
            </a:r>
          </a:p>
          <a:p>
            <a:pPr marL="263525"/>
            <a:r>
              <a:rPr lang="en-US" sz="2400" dirty="0" smtClean="0"/>
              <a:t>    lateral column</a:t>
            </a:r>
            <a:endParaRPr lang="en-US" sz="2400" dirty="0"/>
          </a:p>
          <a:p>
            <a:pPr marL="263525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Cortical pathways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smtClean="0"/>
              <a:t>Lateral </a:t>
            </a:r>
            <a:r>
              <a:rPr lang="en-US" sz="2400" b="1" dirty="0" err="1"/>
              <a:t>corticospinal</a:t>
            </a:r>
            <a:r>
              <a:rPr lang="en-US" sz="2400" b="1" dirty="0"/>
              <a:t> tract</a:t>
            </a:r>
            <a:endParaRPr lang="cs-CZ" sz="2400" b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73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6" y="990600"/>
            <a:ext cx="783367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228600"/>
            <a:ext cx="824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Corticospinal</a:t>
            </a:r>
            <a:r>
              <a:rPr lang="en-US" sz="3600" dirty="0" smtClean="0"/>
              <a:t> and </a:t>
            </a:r>
            <a:r>
              <a:rPr lang="en-US" sz="3600" dirty="0" err="1" smtClean="0"/>
              <a:t>corticonuclear</a:t>
            </a:r>
            <a:r>
              <a:rPr lang="en-US" sz="3600" dirty="0" smtClean="0"/>
              <a:t> tracts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2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29" y="0"/>
            <a:ext cx="2870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78" y="-35168"/>
            <a:ext cx="5306923" cy="68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67000" y="515034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third system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905000"/>
            <a:ext cx="7933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the oldest one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nuclei of RF – </a:t>
            </a:r>
            <a:r>
              <a:rPr lang="en-US" sz="2400" b="1" dirty="0" err="1" smtClean="0"/>
              <a:t>raphespinal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coeruleospinal</a:t>
            </a:r>
            <a:r>
              <a:rPr lang="en-US" sz="2400" b="1" dirty="0" smtClean="0"/>
              <a:t> tracts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control of involuntary emotional movements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9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ssconnection.s3.amazonaws.com/641/flashcards/2959641/jpg/sensorielfaisseauxdorsal_en1365528099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53" y="-6761"/>
            <a:ext cx="5982247" cy="68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92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148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524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0" y="381000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Motor </a:t>
            </a:r>
            <a:r>
              <a:rPr lang="cs-CZ" sz="3600" dirty="0" err="1" smtClean="0"/>
              <a:t>cortex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83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6"/>
            <a:ext cx="9144000" cy="63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3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4" y="1065624"/>
            <a:ext cx="6928776" cy="5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74520" y="457200"/>
            <a:ext cx="500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Planning of movements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990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36" y="2291789"/>
            <a:ext cx="4954901" cy="25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66800" y="60960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Secondary</a:t>
            </a:r>
            <a:r>
              <a:rPr lang="cs-CZ" sz="3600" dirty="0" smtClean="0"/>
              <a:t> </a:t>
            </a:r>
            <a:r>
              <a:rPr lang="cs-CZ" sz="3600" dirty="0" err="1" smtClean="0"/>
              <a:t>somatic</a:t>
            </a:r>
            <a:r>
              <a:rPr lang="cs-CZ" sz="3600" dirty="0" smtClean="0"/>
              <a:t> sensory area (SII)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2674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ybrainnotes.com/brain-primary-motor-cor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0570"/>
            <a:ext cx="6043448" cy="50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6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7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38600" y="665018"/>
            <a:ext cx="108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PAIN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767" y="1981200"/>
            <a:ext cx="85266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pain is a protective modality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International Association for the Study of Pain (IASP): </a:t>
            </a:r>
            <a:endParaRPr lang="en-US" sz="2400" dirty="0" smtClean="0"/>
          </a:p>
          <a:p>
            <a:r>
              <a:rPr lang="en-US" sz="2400" dirty="0" smtClean="0"/>
              <a:t>    „</a:t>
            </a:r>
            <a:r>
              <a:rPr lang="en-US" sz="2400" dirty="0"/>
              <a:t>Pain is an unpleasant sensory and emotional experience </a:t>
            </a:r>
            <a:endParaRPr lang="en-US" sz="2400" dirty="0" smtClean="0"/>
          </a:p>
          <a:p>
            <a:r>
              <a:rPr lang="en-US" sz="2400" dirty="0" smtClean="0"/>
              <a:t>    associated </a:t>
            </a:r>
            <a:r>
              <a:rPr lang="en-US" sz="2400" dirty="0"/>
              <a:t>with </a:t>
            </a:r>
            <a:r>
              <a:rPr lang="en-US" sz="2400" dirty="0" smtClean="0"/>
              <a:t>actual </a:t>
            </a:r>
            <a:r>
              <a:rPr lang="en-US" sz="2400" dirty="0"/>
              <a:t>or potential tissue damage,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or </a:t>
            </a:r>
            <a:r>
              <a:rPr lang="en-US" sz="2400" dirty="0"/>
              <a:t>described in terms of such damage“.</a:t>
            </a:r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pain threshold: individual and social influences</a:t>
            </a:r>
          </a:p>
        </p:txBody>
      </p:sp>
    </p:spTree>
    <p:extLst>
      <p:ext uri="{BB962C8B-B14F-4D97-AF65-F5344CB8AC3E}">
        <p14:creationId xmlns:p14="http://schemas.microsoft.com/office/powerpoint/2010/main" val="205800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1467" y="665018"/>
            <a:ext cx="522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Nociceptors/</a:t>
            </a:r>
            <a:r>
              <a:rPr lang="en-US" sz="3600" dirty="0" err="1" smtClean="0"/>
              <a:t>nocisensors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828800"/>
            <a:ext cx="8930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/>
              <a:t>nocer</a:t>
            </a:r>
            <a:r>
              <a:rPr lang="en-US" sz="2400" dirty="0"/>
              <a:t> – to injure or to hurt in </a:t>
            </a:r>
            <a:r>
              <a:rPr lang="en-US" sz="2400" dirty="0" smtClean="0"/>
              <a:t>Latin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are activated by noxious mechanical, thermal or chemical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stimuli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detect </a:t>
            </a:r>
            <a:r>
              <a:rPr lang="en-US" sz="2400" dirty="0"/>
              <a:t>signals from damaged tissue or the threat of </a:t>
            </a:r>
            <a:r>
              <a:rPr lang="en-US" sz="2400" dirty="0" smtClean="0"/>
              <a:t>damage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free nerve </a:t>
            </a:r>
            <a:r>
              <a:rPr lang="en-US" sz="2400" dirty="0"/>
              <a:t>endings found in the skin, </a:t>
            </a:r>
            <a:r>
              <a:rPr lang="en-US" sz="2400" dirty="0" smtClean="0"/>
              <a:t>muscle</a:t>
            </a:r>
            <a:r>
              <a:rPr lang="cs-CZ" sz="2400" dirty="0" smtClean="0"/>
              <a:t>s</a:t>
            </a:r>
            <a:r>
              <a:rPr lang="en-US" sz="2400" dirty="0" smtClean="0"/>
              <a:t>, </a:t>
            </a:r>
            <a:r>
              <a:rPr lang="en-US" sz="2400" dirty="0"/>
              <a:t>joints, </a:t>
            </a:r>
            <a:r>
              <a:rPr lang="en-US" sz="2400" dirty="0" smtClean="0"/>
              <a:t>bone</a:t>
            </a:r>
            <a:r>
              <a:rPr lang="cs-CZ" sz="2400" dirty="0" smtClean="0"/>
              <a:t>s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viscera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494615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3687</TotalTime>
  <Words>899</Words>
  <Application>Microsoft Office PowerPoint</Application>
  <PresentationFormat>Předvádění na obrazovce (4:3)</PresentationFormat>
  <Paragraphs>208</Paragraphs>
  <Slides>43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Aerodynamika</vt:lpstr>
      <vt:lpstr>CENTRAL REPRESENTATION OF THE TOUCH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Svizenska</cp:lastModifiedBy>
  <cp:revision>133</cp:revision>
  <dcterms:created xsi:type="dcterms:W3CDTF">2016-03-11T17:01:52Z</dcterms:created>
  <dcterms:modified xsi:type="dcterms:W3CDTF">2016-04-06T09:31:25Z</dcterms:modified>
</cp:coreProperties>
</file>