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357" r:id="rId3"/>
    <p:sldId id="379" r:id="rId4"/>
    <p:sldId id="362" r:id="rId5"/>
    <p:sldId id="374" r:id="rId6"/>
    <p:sldId id="382" r:id="rId7"/>
    <p:sldId id="380" r:id="rId8"/>
    <p:sldId id="381" r:id="rId9"/>
    <p:sldId id="371" r:id="rId10"/>
    <p:sldId id="359" r:id="rId11"/>
    <p:sldId id="351" r:id="rId12"/>
    <p:sldId id="375" r:id="rId13"/>
    <p:sldId id="354" r:id="rId14"/>
    <p:sldId id="370" r:id="rId15"/>
    <p:sldId id="324" r:id="rId16"/>
    <p:sldId id="353" r:id="rId17"/>
    <p:sldId id="2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22" r:id="rId26"/>
    <p:sldId id="390" r:id="rId27"/>
    <p:sldId id="373" r:id="rId28"/>
    <p:sldId id="372" r:id="rId29"/>
    <p:sldId id="377" r:id="rId30"/>
    <p:sldId id="378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620"/>
    <a:srgbClr val="66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2" autoAdjust="0"/>
    <p:restoredTop sz="94660"/>
  </p:normalViewPr>
  <p:slideViewPr>
    <p:cSldViewPr>
      <p:cViewPr>
        <p:scale>
          <a:sx n="66" d="100"/>
          <a:sy n="66" d="100"/>
        </p:scale>
        <p:origin x="-13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F988E-7F7D-4AC4-BDAF-1BC76C3CE998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99234-9426-42AB-A7FE-4E1D396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431818-C486-4078-AA4F-1EC46DB3FCB9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758" y="8686216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9078EE-CBA3-41B5-89F3-C387D3772C72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>
              <a:latin typeface="Arial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925934" y="685947"/>
            <a:ext cx="5009336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1205" name="Text Box 3"/>
          <p:cNvSpPr>
            <a:spLocks noGrp="1" noChangeArrowheads="1"/>
          </p:cNvSpPr>
          <p:nvPr>
            <p:ph type="body"/>
          </p:nvPr>
        </p:nvSpPr>
        <p:spPr>
          <a:xfrm>
            <a:off x="261120" y="4343839"/>
            <a:ext cx="6265273" cy="411567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F025D-D1AE-492D-A7E3-1C9CDE5078EC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ed.uth.tmc.edu/" TargetMode="External"/><Relationship Id="rId2" Type="http://schemas.openxmlformats.org/officeDocument/2006/relationships/hyperlink" Target="http://nba.uth.tmc.ed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cs-CZ" dirty="0" smtClean="0"/>
              <a:t>ONTOGENETIC DEVELOPMENT OF THE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256"/>
            <a:ext cx="4114800" cy="686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400" y="268742"/>
            <a:ext cx="39549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/>
              <a:t>Neurotrophic</a:t>
            </a:r>
            <a:r>
              <a:rPr lang="cs-CZ" sz="3200" dirty="0" smtClean="0"/>
              <a:t> </a:t>
            </a:r>
            <a:r>
              <a:rPr lang="cs-CZ" sz="3200" dirty="0" err="1" smtClean="0"/>
              <a:t>factor</a:t>
            </a:r>
            <a:r>
              <a:rPr lang="cs-CZ" sz="3200" dirty="0" smtClean="0"/>
              <a:t> </a:t>
            </a:r>
            <a:endParaRPr lang="en-US" sz="3200" dirty="0" smtClean="0"/>
          </a:p>
          <a:p>
            <a:r>
              <a:rPr lang="cs-CZ" sz="3200" dirty="0" err="1" smtClean="0"/>
              <a:t>families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839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43000" y="304800"/>
            <a:ext cx="6807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Trophic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relationships</a:t>
            </a:r>
            <a:r>
              <a:rPr lang="cs-CZ" sz="3600" b="1" dirty="0" smtClean="0"/>
              <a:t> in </a:t>
            </a:r>
            <a:r>
              <a:rPr lang="cs-CZ" sz="3600" b="1" dirty="0" err="1" smtClean="0"/>
              <a:t>the</a:t>
            </a:r>
            <a:r>
              <a:rPr lang="cs-CZ" sz="3600" b="1" dirty="0" smtClean="0"/>
              <a:t> NS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28600" y="1676400"/>
            <a:ext cx="7079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Neurons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have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trophic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effect</a:t>
            </a:r>
            <a:r>
              <a:rPr lang="cs-CZ" sz="2400" b="1" dirty="0" smtClean="0"/>
              <a:t> on </a:t>
            </a:r>
            <a:r>
              <a:rPr lang="cs-CZ" sz="2400" b="1" dirty="0" err="1" smtClean="0"/>
              <a:t>periferal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tissues</a:t>
            </a:r>
            <a:endParaRPr lang="cs-CZ" sz="2400" b="1" dirty="0" smtClean="0"/>
          </a:p>
        </p:txBody>
      </p:sp>
      <p:sp>
        <p:nvSpPr>
          <p:cNvPr id="4" name="Ovál 3"/>
          <p:cNvSpPr/>
          <p:nvPr/>
        </p:nvSpPr>
        <p:spPr>
          <a:xfrm>
            <a:off x="1143000" y="2667000"/>
            <a:ext cx="5334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981200" y="2933700"/>
            <a:ext cx="3276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867400" y="2362200"/>
            <a:ext cx="60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57200" y="388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Periferal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tissues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have</a:t>
            </a:r>
            <a:r>
              <a:rPr lang="cs-CZ" sz="2400" b="1" dirty="0" smtClean="0"/>
              <a:t> </a:t>
            </a:r>
            <a:r>
              <a:rPr lang="cs-CZ" sz="2400" b="1" dirty="0" err="1"/>
              <a:t>trophic</a:t>
            </a:r>
            <a:r>
              <a:rPr lang="cs-CZ" sz="2400" b="1" dirty="0"/>
              <a:t> </a:t>
            </a:r>
            <a:r>
              <a:rPr lang="cs-CZ" sz="2400" b="1" dirty="0" err="1"/>
              <a:t>effect</a:t>
            </a:r>
            <a:r>
              <a:rPr lang="cs-CZ" sz="2400" b="1" dirty="0"/>
              <a:t> </a:t>
            </a:r>
            <a:r>
              <a:rPr lang="cs-CZ" sz="2400" b="1" dirty="0" smtClean="0"/>
              <a:t>on </a:t>
            </a:r>
            <a:r>
              <a:rPr lang="cs-CZ" sz="2400" b="1" dirty="0" err="1" smtClean="0"/>
              <a:t>neurons</a:t>
            </a:r>
            <a:endParaRPr lang="cs-CZ" sz="2400" b="1" dirty="0"/>
          </a:p>
        </p:txBody>
      </p:sp>
      <p:sp>
        <p:nvSpPr>
          <p:cNvPr id="10" name="Ovál 9"/>
          <p:cNvSpPr/>
          <p:nvPr/>
        </p:nvSpPr>
        <p:spPr>
          <a:xfrm>
            <a:off x="1295400" y="5029200"/>
            <a:ext cx="5334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362200" y="5410200"/>
            <a:ext cx="3200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5867400" y="4762500"/>
            <a:ext cx="60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8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bi-figure.storage.googleapis.com/figure/1384241728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6" y="952982"/>
            <a:ext cx="7555783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70301" y="151892"/>
            <a:ext cx="2640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Growth cone</a:t>
            </a:r>
            <a:endParaRPr lang="en-US" sz="3200" b="1" dirty="0"/>
          </a:p>
        </p:txBody>
      </p:sp>
      <p:pic>
        <p:nvPicPr>
          <p:cNvPr id="7172" name="Picture 4" descr="http://www.ucl.ac.uk/~ucbzwdr/teaching/b250-99/axons_files/growthc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57399"/>
            <a:ext cx="4762982" cy="25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5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895600" y="385664"/>
            <a:ext cx="317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Axon </a:t>
            </a:r>
            <a:r>
              <a:rPr lang="cs-CZ" sz="3600" dirty="0" err="1" smtClean="0"/>
              <a:t>guidance</a:t>
            </a:r>
            <a:endParaRPr lang="cs-CZ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1" y="1031995"/>
            <a:ext cx="5295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38" y="3962400"/>
            <a:ext cx="58769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5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71600"/>
            <a:ext cx="74295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00200" y="515034"/>
            <a:ext cx="6359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Reduction</a:t>
            </a:r>
            <a:r>
              <a:rPr lang="cs-CZ" sz="3600" dirty="0" smtClean="0"/>
              <a:t> of </a:t>
            </a:r>
            <a:r>
              <a:rPr lang="cs-CZ" sz="3600" dirty="0" err="1" smtClean="0"/>
              <a:t>redundant</a:t>
            </a:r>
            <a:r>
              <a:rPr lang="cs-CZ" sz="3600" dirty="0" smtClean="0"/>
              <a:t> </a:t>
            </a:r>
            <a:r>
              <a:rPr lang="cs-CZ" sz="3600" dirty="0" err="1" smtClean="0"/>
              <a:t>axons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635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7400" y="269868"/>
            <a:ext cx="4677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Neurotrophism</a:t>
            </a:r>
            <a:endParaRPr lang="cs-CZ" sz="3600" b="1" dirty="0" smtClean="0"/>
          </a:p>
          <a:p>
            <a:r>
              <a:rPr lang="cs-CZ" sz="3600" b="1" dirty="0" err="1" smtClean="0"/>
              <a:t>Neurotrophic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factors</a:t>
            </a:r>
            <a:endParaRPr lang="cs-CZ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26" y="1600200"/>
            <a:ext cx="66770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5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" y="344269"/>
            <a:ext cx="886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Molecular</a:t>
            </a:r>
            <a:r>
              <a:rPr lang="cs-CZ" sz="3600" dirty="0" smtClean="0"/>
              <a:t> </a:t>
            </a:r>
            <a:r>
              <a:rPr lang="cs-CZ" sz="3600" dirty="0" err="1" smtClean="0"/>
              <a:t>mechanisms</a:t>
            </a:r>
            <a:r>
              <a:rPr lang="cs-CZ" sz="3600" dirty="0" smtClean="0"/>
              <a:t> of </a:t>
            </a:r>
            <a:r>
              <a:rPr lang="cs-CZ" sz="3600" dirty="0" err="1" smtClean="0"/>
              <a:t>axonal</a:t>
            </a:r>
            <a:r>
              <a:rPr lang="cs-CZ" sz="3600" dirty="0" smtClean="0"/>
              <a:t> </a:t>
            </a:r>
            <a:r>
              <a:rPr lang="cs-CZ" sz="3600" dirty="0" err="1" smtClean="0"/>
              <a:t>guidance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3400" y="1676400"/>
            <a:ext cx="57262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contact</a:t>
            </a:r>
            <a:r>
              <a:rPr lang="cs-CZ" sz="2400" dirty="0" smtClean="0"/>
              <a:t> </a:t>
            </a:r>
            <a:r>
              <a:rPr lang="cs-CZ" sz="2400" dirty="0" err="1" smtClean="0"/>
              <a:t>adhesion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 smtClean="0"/>
              <a:t>permissive</a:t>
            </a:r>
            <a:r>
              <a:rPr lang="cs-CZ" sz="2400" dirty="0" smtClean="0"/>
              <a:t> </a:t>
            </a:r>
            <a:r>
              <a:rPr lang="cs-CZ" sz="2400" dirty="0" err="1" smtClean="0"/>
              <a:t>surface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contact</a:t>
            </a:r>
            <a:r>
              <a:rPr lang="cs-CZ" sz="2400" dirty="0" smtClean="0"/>
              <a:t> </a:t>
            </a:r>
            <a:r>
              <a:rPr lang="cs-CZ" sz="2400" dirty="0" err="1" smtClean="0"/>
              <a:t>inhibition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non-</a:t>
            </a:r>
            <a:r>
              <a:rPr lang="cs-CZ" sz="2400" dirty="0" err="1" smtClean="0"/>
              <a:t>permissive</a:t>
            </a:r>
            <a:r>
              <a:rPr lang="cs-CZ" sz="2400" dirty="0" smtClean="0"/>
              <a:t> </a:t>
            </a:r>
            <a:r>
              <a:rPr lang="cs-CZ" sz="2400" dirty="0" err="1" smtClean="0"/>
              <a:t>surface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fasciculation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chemotropism</a:t>
            </a:r>
            <a:r>
              <a:rPr lang="cs-CZ" sz="2400" dirty="0" smtClean="0"/>
              <a:t> – </a:t>
            </a:r>
            <a:r>
              <a:rPr lang="cs-CZ" sz="2400" dirty="0" err="1" smtClean="0"/>
              <a:t>attractive</a:t>
            </a:r>
            <a:r>
              <a:rPr lang="cs-CZ" sz="2400" dirty="0" smtClean="0"/>
              <a:t> </a:t>
            </a:r>
            <a:r>
              <a:rPr lang="cs-CZ" sz="2400" dirty="0" err="1" smtClean="0"/>
              <a:t>molecules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8074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04716" y="33408"/>
            <a:ext cx="317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Axon </a:t>
            </a:r>
            <a:r>
              <a:rPr lang="cs-CZ" sz="3600" dirty="0" err="1" smtClean="0"/>
              <a:t>guidance</a:t>
            </a:r>
            <a:endParaRPr lang="cs-CZ" sz="3600" dirty="0"/>
          </a:p>
        </p:txBody>
      </p:sp>
      <p:pic>
        <p:nvPicPr>
          <p:cNvPr id="4098" name="Picture 2" descr="http://www.mdpi.com/polymers/polymers-05-00254/article_deploy/html/images/polymers-05-00254-g001-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4342"/>
            <a:ext cx="740898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531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14400" y="533400"/>
            <a:ext cx="6755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Contact</a:t>
            </a:r>
            <a:r>
              <a:rPr lang="cs-CZ" sz="3600" dirty="0" smtClean="0"/>
              <a:t> </a:t>
            </a:r>
            <a:r>
              <a:rPr lang="cs-CZ" sz="3600" dirty="0" err="1" smtClean="0"/>
              <a:t>adhesion</a:t>
            </a:r>
            <a:r>
              <a:rPr lang="cs-CZ" sz="3600" dirty="0" smtClean="0"/>
              <a:t> and </a:t>
            </a:r>
            <a:r>
              <a:rPr lang="cs-CZ" sz="3600" dirty="0" err="1" smtClean="0"/>
              <a:t>inhibition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1409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25964" y="271001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Fasciculation</a:t>
            </a:r>
            <a:endParaRPr lang="cs-CZ" sz="3600" dirty="0"/>
          </a:p>
        </p:txBody>
      </p:sp>
      <p:pic>
        <p:nvPicPr>
          <p:cNvPr id="1026" name="Picture 2" descr="http://www.frontiersin.org/files/Articles/91599/fnana-09-00051-r2/image_m/fnana-09-00051-g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" y="997822"/>
            <a:ext cx="9145536" cy="586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3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381000"/>
            <a:ext cx="785824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err="1" smtClean="0"/>
              <a:t>Ontogen</a:t>
            </a:r>
            <a:r>
              <a:rPr lang="en-US" sz="3600" b="1" dirty="0" smtClean="0"/>
              <a:t>et</a:t>
            </a:r>
            <a:r>
              <a:rPr lang="cs-CZ" sz="3600" b="1" dirty="0" err="1" smtClean="0"/>
              <a:t>ic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development</a:t>
            </a:r>
            <a:endParaRPr lang="cs-CZ" sz="3600" b="1" dirty="0" smtClean="0"/>
          </a:p>
          <a:p>
            <a:endParaRPr lang="cs-CZ" sz="3600" dirty="0" smtClean="0"/>
          </a:p>
          <a:p>
            <a:endParaRPr lang="cs-CZ" sz="3600" dirty="0"/>
          </a:p>
          <a:p>
            <a:endParaRPr lang="cs-CZ" sz="3600" dirty="0"/>
          </a:p>
          <a:p>
            <a:r>
              <a:rPr lang="cs-CZ" sz="3600" dirty="0" smtClean="0"/>
              <a:t>= </a:t>
            </a:r>
            <a:r>
              <a:rPr lang="cs-CZ" sz="3600" dirty="0" err="1" smtClean="0"/>
              <a:t>individual</a:t>
            </a:r>
            <a:r>
              <a:rPr lang="cs-CZ" sz="3600" dirty="0" smtClean="0"/>
              <a:t> </a:t>
            </a:r>
            <a:r>
              <a:rPr lang="cs-CZ" sz="3600" dirty="0" err="1" smtClean="0"/>
              <a:t>development</a:t>
            </a:r>
            <a:r>
              <a:rPr lang="cs-CZ" sz="3600" dirty="0" smtClean="0"/>
              <a:t> of </a:t>
            </a:r>
          </a:p>
          <a:p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organism</a:t>
            </a:r>
            <a:r>
              <a:rPr lang="cs-CZ" sz="3600" dirty="0" smtClean="0"/>
              <a:t> </a:t>
            </a:r>
            <a:r>
              <a:rPr lang="cs-CZ" sz="3600" dirty="0" err="1" smtClean="0"/>
              <a:t>from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fertilized</a:t>
            </a:r>
            <a:r>
              <a:rPr lang="cs-CZ" sz="3600" dirty="0" smtClean="0"/>
              <a:t> </a:t>
            </a:r>
            <a:r>
              <a:rPr lang="cs-CZ" sz="3600" dirty="0" err="1" smtClean="0"/>
              <a:t>egg</a:t>
            </a:r>
            <a:r>
              <a:rPr lang="cs-CZ" sz="3600" dirty="0" smtClean="0"/>
              <a:t> </a:t>
            </a:r>
          </a:p>
          <a:p>
            <a:r>
              <a:rPr lang="cs-CZ" sz="3600" dirty="0" smtClean="0"/>
              <a:t>to </a:t>
            </a:r>
            <a:r>
              <a:rPr lang="cs-CZ" sz="3600" dirty="0" err="1" smtClean="0"/>
              <a:t>its</a:t>
            </a:r>
            <a:r>
              <a:rPr lang="cs-CZ" sz="3600" dirty="0" smtClean="0"/>
              <a:t> </a:t>
            </a:r>
            <a:r>
              <a:rPr lang="cs-CZ" sz="3600" dirty="0" err="1" smtClean="0"/>
              <a:t>mature</a:t>
            </a:r>
            <a:r>
              <a:rPr lang="cs-CZ" sz="3600" dirty="0" smtClean="0"/>
              <a:t> </a:t>
            </a:r>
            <a:r>
              <a:rPr lang="cs-CZ" sz="3600" dirty="0" err="1" smtClean="0"/>
              <a:t>form</a:t>
            </a:r>
            <a:r>
              <a:rPr lang="cs-CZ" sz="3600" dirty="0" smtClean="0"/>
              <a:t> and </a:t>
            </a:r>
            <a:r>
              <a:rPr lang="cs-CZ" sz="3600" dirty="0" err="1" smtClean="0"/>
              <a:t>finally</a:t>
            </a:r>
            <a:r>
              <a:rPr lang="cs-CZ" sz="3600" dirty="0" smtClean="0"/>
              <a:t> </a:t>
            </a:r>
            <a:r>
              <a:rPr lang="cs-CZ" sz="3600" dirty="0" err="1" smtClean="0"/>
              <a:t>death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7069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resources.rndsystems.com/images/site/2004-mr-axon-fig-1_9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5380"/>
            <a:ext cx="7315200" cy="5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3475" y="362634"/>
            <a:ext cx="316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Chemotropism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7435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38906" y="152400"/>
            <a:ext cx="3587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err="1" smtClean="0"/>
              <a:t>Neural</a:t>
            </a:r>
            <a:r>
              <a:rPr lang="cs-CZ" sz="3600" dirty="0" smtClean="0"/>
              <a:t> plasticity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1000" y="962017"/>
            <a:ext cx="815960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 err="1" smtClean="0">
                <a:solidFill>
                  <a:srgbClr val="FF0000"/>
                </a:solidFill>
              </a:rPr>
              <a:t>developmental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smtClean="0">
                <a:solidFill>
                  <a:srgbClr val="FF0000"/>
                </a:solidFill>
              </a:rPr>
              <a:t>plasticity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619125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neuroanatomical and neurophysiological changes</a:t>
            </a:r>
          </a:p>
          <a:p>
            <a:pPr marL="276225"/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 err="1" smtClean="0">
                <a:solidFill>
                  <a:srgbClr val="FF0000"/>
                </a:solidFill>
              </a:rPr>
              <a:t>chemical</a:t>
            </a:r>
            <a:r>
              <a:rPr lang="cs-CZ" sz="2400" i="1" dirty="0" smtClean="0">
                <a:solidFill>
                  <a:srgbClr val="FF0000"/>
                </a:solidFill>
              </a:rPr>
              <a:t> plasticity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619125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fast or slow turnover</a:t>
            </a:r>
          </a:p>
          <a:p>
            <a:pPr marL="276225"/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 smtClean="0">
                <a:solidFill>
                  <a:srgbClr val="FF0000"/>
                </a:solidFill>
              </a:rPr>
              <a:t>n</a:t>
            </a:r>
            <a:r>
              <a:rPr lang="en-GB" sz="2400" i="1" dirty="0" err="1" smtClean="0">
                <a:solidFill>
                  <a:srgbClr val="FF0000"/>
                </a:solidFill>
              </a:rPr>
              <a:t>eurotrophic</a:t>
            </a:r>
            <a:r>
              <a:rPr lang="en-GB" sz="2400" i="1" dirty="0" smtClean="0">
                <a:solidFill>
                  <a:srgbClr val="FF0000"/>
                </a:solidFill>
              </a:rPr>
              <a:t>-derived </a:t>
            </a:r>
            <a:r>
              <a:rPr lang="en-GB" sz="2400" i="1" dirty="0" smtClean="0">
                <a:solidFill>
                  <a:srgbClr val="FF0000"/>
                </a:solidFill>
              </a:rPr>
              <a:t>plasticity</a:t>
            </a:r>
          </a:p>
          <a:p>
            <a:pPr marL="619125" indent="-342900">
              <a:buFont typeface="Wingdings" panose="05000000000000000000" pitchFamily="2" charset="2"/>
              <a:buChar char="§"/>
            </a:pPr>
            <a:r>
              <a:rPr lang="en-GB" sz="2400" dirty="0"/>
              <a:t>neurons are not irrevocably genetically programmed </a:t>
            </a:r>
            <a:endParaRPr lang="en-GB" sz="2400" dirty="0" smtClean="0"/>
          </a:p>
          <a:p>
            <a:r>
              <a:rPr lang="en-GB" sz="2400" dirty="0" smtClean="0"/>
              <a:t>       to </a:t>
            </a:r>
            <a:r>
              <a:rPr lang="en-GB" sz="2400" dirty="0"/>
              <a:t>produce one transmitter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 smtClean="0">
                <a:solidFill>
                  <a:srgbClr val="FF0000"/>
                </a:solidFill>
              </a:rPr>
              <a:t>n</a:t>
            </a:r>
            <a:r>
              <a:rPr lang="en-GB" sz="2400" i="1" dirty="0" err="1" smtClean="0">
                <a:solidFill>
                  <a:srgbClr val="FF0000"/>
                </a:solidFill>
              </a:rPr>
              <a:t>euronal</a:t>
            </a:r>
            <a:r>
              <a:rPr lang="en-GB" sz="2400" i="1" dirty="0" smtClean="0">
                <a:solidFill>
                  <a:srgbClr val="FF0000"/>
                </a:solidFill>
              </a:rPr>
              <a:t> </a:t>
            </a:r>
            <a:r>
              <a:rPr lang="en-GB" sz="2400" i="1" dirty="0" smtClean="0">
                <a:solidFill>
                  <a:srgbClr val="FF0000"/>
                </a:solidFill>
              </a:rPr>
              <a:t>plasticity</a:t>
            </a:r>
          </a:p>
          <a:p>
            <a:pPr marL="619125" indent="-342900"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n-GB" sz="2400" dirty="0"/>
              <a:t>capability of generating new branches </a:t>
            </a:r>
            <a:r>
              <a:rPr lang="en-GB" sz="2400" dirty="0" smtClean="0"/>
              <a:t>and synapses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 smtClean="0">
                <a:solidFill>
                  <a:srgbClr val="FF0000"/>
                </a:solidFill>
              </a:rPr>
              <a:t>s</a:t>
            </a:r>
            <a:r>
              <a:rPr lang="en-GB" sz="2400" i="1" dirty="0" err="1" smtClean="0">
                <a:solidFill>
                  <a:srgbClr val="FF0000"/>
                </a:solidFill>
              </a:rPr>
              <a:t>ynaptic</a:t>
            </a:r>
            <a:r>
              <a:rPr lang="en-GB" sz="2400" i="1" dirty="0" smtClean="0">
                <a:solidFill>
                  <a:srgbClr val="FF0000"/>
                </a:solidFill>
              </a:rPr>
              <a:t> </a:t>
            </a:r>
            <a:r>
              <a:rPr lang="en-GB" sz="2400" i="1" dirty="0" smtClean="0">
                <a:solidFill>
                  <a:srgbClr val="FF0000"/>
                </a:solidFill>
              </a:rPr>
              <a:t>plasticity</a:t>
            </a:r>
          </a:p>
          <a:p>
            <a:pPr marL="677863" indent="-342900"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n-GB" sz="2400" dirty="0" err="1"/>
              <a:t>strenthening</a:t>
            </a:r>
            <a:r>
              <a:rPr lang="en-GB" sz="2400" dirty="0"/>
              <a:t> or weakening of synapses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9737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4563"/>
            <a:ext cx="8153400" cy="5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1732" y="286434"/>
            <a:ext cx="8916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Reciprocal Schwann cell-axon interactions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141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941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57600" y="376926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Apoptosis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7048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129"/>
            <a:ext cx="9144000" cy="540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51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1600" y="256493"/>
            <a:ext cx="6474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err="1" smtClean="0"/>
              <a:t>Critical</a:t>
            </a:r>
            <a:r>
              <a:rPr lang="cs-CZ" sz="3600" dirty="0" smtClean="0"/>
              <a:t> </a:t>
            </a:r>
            <a:r>
              <a:rPr lang="cs-CZ" sz="3600" dirty="0" err="1" smtClean="0"/>
              <a:t>factors</a:t>
            </a:r>
            <a:r>
              <a:rPr lang="cs-CZ" sz="3600" dirty="0" smtClean="0"/>
              <a:t> and </a:t>
            </a:r>
            <a:r>
              <a:rPr lang="cs-CZ" sz="3600" dirty="0" err="1" smtClean="0"/>
              <a:t>periods</a:t>
            </a:r>
            <a:r>
              <a:rPr lang="cs-CZ" sz="3600" dirty="0" smtClean="0"/>
              <a:t> in </a:t>
            </a:r>
          </a:p>
          <a:p>
            <a:pPr algn="ctr"/>
            <a:r>
              <a:rPr lang="cs-CZ" sz="3600" dirty="0" err="1" smtClean="0"/>
              <a:t>development</a:t>
            </a:r>
            <a:r>
              <a:rPr lang="cs-CZ" sz="3600" dirty="0" smtClean="0"/>
              <a:t> of </a:t>
            </a:r>
            <a:r>
              <a:rPr lang="cs-CZ" sz="3600" dirty="0" err="1" smtClean="0"/>
              <a:t>the</a:t>
            </a:r>
            <a:r>
              <a:rPr lang="cs-CZ" sz="3600" dirty="0" smtClean="0"/>
              <a:t> CNS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1000" y="2209800"/>
            <a:ext cx="88360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critical</a:t>
            </a:r>
            <a:r>
              <a:rPr lang="cs-CZ" sz="2400" dirty="0" smtClean="0"/>
              <a:t> period in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CNS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influence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developmental</a:t>
            </a:r>
            <a:r>
              <a:rPr lang="cs-CZ" sz="2400" dirty="0" smtClean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necessary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next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genetic</a:t>
            </a:r>
            <a:r>
              <a:rPr lang="cs-CZ" sz="2400" dirty="0" smtClean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 (</a:t>
            </a:r>
            <a:r>
              <a:rPr lang="cs-CZ" sz="2400" dirty="0" err="1" smtClean="0"/>
              <a:t>initial</a:t>
            </a:r>
            <a:r>
              <a:rPr lang="cs-CZ" sz="2400" dirty="0" smtClean="0"/>
              <a:t> period of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nutritive</a:t>
            </a:r>
            <a:r>
              <a:rPr lang="cs-CZ" sz="2400" dirty="0" smtClean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 smtClean="0"/>
              <a:t>critical</a:t>
            </a:r>
            <a:r>
              <a:rPr lang="cs-CZ" sz="2400" dirty="0" smtClean="0"/>
              <a:t> period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3rd </a:t>
            </a:r>
            <a:r>
              <a:rPr lang="cs-CZ" sz="2400" dirty="0" err="1" smtClean="0"/>
              <a:t>trimester</a:t>
            </a:r>
            <a:r>
              <a:rPr lang="cs-CZ" sz="2400" dirty="0" smtClean="0"/>
              <a:t> – </a:t>
            </a:r>
            <a:r>
              <a:rPr lang="cs-CZ" sz="2400" dirty="0" err="1" smtClean="0"/>
              <a:t>reduction</a:t>
            </a:r>
            <a:r>
              <a:rPr lang="cs-CZ" sz="2400" dirty="0" smtClean="0"/>
              <a:t> in </a:t>
            </a:r>
            <a:r>
              <a:rPr lang="cs-CZ" sz="2400" dirty="0" err="1" smtClean="0"/>
              <a:t>amount</a:t>
            </a:r>
            <a:r>
              <a:rPr lang="cs-CZ" sz="2400" dirty="0" smtClean="0"/>
              <a:t> of </a:t>
            </a:r>
          </a:p>
          <a:p>
            <a:r>
              <a:rPr lang="cs-CZ" sz="2400" dirty="0" smtClean="0"/>
              <a:t>     </a:t>
            </a:r>
            <a:r>
              <a:rPr lang="cs-CZ" sz="2400" dirty="0" err="1" smtClean="0"/>
              <a:t>neurons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hormonal</a:t>
            </a:r>
            <a:r>
              <a:rPr lang="cs-CZ" sz="2400" dirty="0" smtClean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 of </a:t>
            </a:r>
            <a:r>
              <a:rPr lang="cs-CZ" sz="2400" dirty="0" err="1" smtClean="0"/>
              <a:t>afferent</a:t>
            </a:r>
            <a:r>
              <a:rPr lang="cs-CZ" sz="2400" dirty="0" smtClean="0"/>
              <a:t> </a:t>
            </a:r>
            <a:r>
              <a:rPr lang="cs-CZ" sz="2400" dirty="0" err="1" smtClean="0"/>
              <a:t>pathways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16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1600" y="511405"/>
            <a:ext cx="653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Reaction of neurons to </a:t>
            </a:r>
            <a:r>
              <a:rPr lang="en-GB" sz="3600" b="1" dirty="0" smtClean="0"/>
              <a:t>injury</a:t>
            </a:r>
            <a:endParaRPr lang="en-US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9600" y="1981200"/>
            <a:ext cx="827341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loss of function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influence of duration of the damaging agent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reaction of processes </a:t>
            </a:r>
            <a:r>
              <a:rPr lang="cs-CZ" sz="2400" dirty="0" err="1"/>
              <a:t>differs</a:t>
            </a:r>
            <a:r>
              <a:rPr lang="cs-CZ" sz="2400" dirty="0"/>
              <a:t> in </a:t>
            </a:r>
            <a:r>
              <a:rPr lang="cs-CZ" sz="2400" dirty="0" err="1"/>
              <a:t>neurons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CNS and </a:t>
            </a:r>
            <a:r>
              <a:rPr lang="cs-CZ" sz="2400" dirty="0" smtClean="0"/>
              <a:t>PNS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cs-CZ" sz="2400" dirty="0"/>
              <a:t>CNS </a:t>
            </a:r>
            <a:r>
              <a:rPr lang="cs-CZ" sz="2400" dirty="0" err="1"/>
              <a:t>neurons</a:t>
            </a:r>
            <a:r>
              <a:rPr lang="cs-CZ" sz="2400" dirty="0"/>
              <a:t> </a:t>
            </a:r>
            <a:r>
              <a:rPr lang="en-US" sz="2400" dirty="0" smtClean="0"/>
              <a:t>- </a:t>
            </a:r>
            <a:r>
              <a:rPr lang="cs-CZ" sz="2400" dirty="0" err="1"/>
              <a:t>atrophy</a:t>
            </a:r>
            <a:r>
              <a:rPr lang="cs-CZ" sz="2400" dirty="0"/>
              <a:t> and </a:t>
            </a:r>
            <a:r>
              <a:rPr lang="cs-CZ" sz="2400" dirty="0" err="1" smtClean="0"/>
              <a:t>death</a:t>
            </a:r>
            <a:r>
              <a:rPr lang="en-US" sz="2400" dirty="0" smtClean="0"/>
              <a:t> due to </a:t>
            </a:r>
            <a:r>
              <a:rPr lang="cs-CZ" sz="2400" dirty="0" err="1" smtClean="0"/>
              <a:t>great</a:t>
            </a:r>
            <a:r>
              <a:rPr lang="cs-CZ" sz="2400" dirty="0" smtClean="0"/>
              <a:t> </a:t>
            </a:r>
            <a:r>
              <a:rPr lang="cs-CZ" sz="2400" dirty="0" err="1"/>
              <a:t>decline</a:t>
            </a:r>
            <a:r>
              <a:rPr lang="cs-CZ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/>
              <a:t>RNA </a:t>
            </a:r>
            <a:r>
              <a:rPr lang="cs-CZ" sz="2400" dirty="0" err="1"/>
              <a:t>synthesis</a:t>
            </a:r>
            <a:r>
              <a:rPr lang="cs-CZ" sz="2400" dirty="0"/>
              <a:t> 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cs-CZ" sz="2400" dirty="0" smtClean="0"/>
              <a:t>PNS</a:t>
            </a:r>
            <a:r>
              <a:rPr lang="en-US" sz="2400" dirty="0" smtClean="0"/>
              <a:t> neurons – anabolic processes depending on</a:t>
            </a:r>
          </a:p>
          <a:p>
            <a:pPr marL="735013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type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injury</a:t>
            </a:r>
            <a:endParaRPr lang="en-US" sz="2400" dirty="0"/>
          </a:p>
          <a:p>
            <a:pPr marL="735013" indent="-342900">
              <a:buFont typeface="Wingdings" panose="05000000000000000000" pitchFamily="2" charset="2"/>
              <a:buChar char="§"/>
            </a:pPr>
            <a:r>
              <a:rPr lang="cs-CZ" sz="2400" dirty="0"/>
              <a:t>distance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injury</a:t>
            </a:r>
            <a:r>
              <a:rPr lang="cs-CZ" sz="2400" dirty="0"/>
              <a:t> </a:t>
            </a:r>
            <a:r>
              <a:rPr lang="cs-CZ" sz="2400" dirty="0" err="1"/>
              <a:t>site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smtClean="0"/>
              <a:t>body</a:t>
            </a:r>
            <a:endParaRPr lang="en-US" sz="2400" dirty="0" smtClean="0"/>
          </a:p>
          <a:p>
            <a:pPr marL="735013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age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organism</a:t>
            </a:r>
            <a:endParaRPr lang="en-US" sz="2400" dirty="0"/>
          </a:p>
          <a:p>
            <a:pPr marL="735013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localization</a:t>
            </a:r>
            <a:r>
              <a:rPr lang="cs-CZ" sz="2400" dirty="0"/>
              <a:t> and </a:t>
            </a:r>
            <a:r>
              <a:rPr lang="cs-CZ" sz="2400" dirty="0" err="1"/>
              <a:t>function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neurons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15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h4.ggpht.com/_RIjx_Mg4ZVM/TNv76QN3M0I/AAAAAAAAC3A/HP_UZI1eTfg/image_thumb5.pn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204"/>
            <a:ext cx="9223487" cy="55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77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-content.springer.com/image/prt%3A978-3-642-28753-4%2F23/MediaObjects/978-3-642-28753-4_23_Part_Fig1-4855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0754"/>
            <a:ext cx="63817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7400" y="609600"/>
            <a:ext cx="499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Wallerian </a:t>
            </a:r>
            <a:r>
              <a:rPr lang="cs-CZ" sz="3600" dirty="0" err="1" smtClean="0"/>
              <a:t>degeneration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1732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singlink.ucsf.edu/lm/ids_104_cns_injury/Response%20_to_Injury/Injury_Images/PNSWallerD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199"/>
            <a:ext cx="8433821" cy="558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12800" y="233624"/>
            <a:ext cx="412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Peripheral nerve transection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93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3400" y="838200"/>
            <a:ext cx="820769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Development </a:t>
            </a:r>
            <a:r>
              <a:rPr lang="en-GB" sz="3200" dirty="0"/>
              <a:t>of a </a:t>
            </a:r>
            <a:r>
              <a:rPr lang="en-GB" sz="3200" dirty="0" smtClean="0"/>
              <a:t>neuron:</a:t>
            </a:r>
          </a:p>
          <a:p>
            <a:endParaRPr lang="en-GB" sz="3200" dirty="0"/>
          </a:p>
          <a:p>
            <a:pPr marL="514350" indent="-514350">
              <a:buAutoNum type="arabicParenR"/>
            </a:pPr>
            <a:r>
              <a:rPr lang="en-GB" sz="3200" b="1" dirty="0" smtClean="0"/>
              <a:t>genetic level</a:t>
            </a:r>
          </a:p>
          <a:p>
            <a:r>
              <a:rPr lang="en-GB" sz="3200" b="1" dirty="0"/>
              <a:t> </a:t>
            </a:r>
            <a:r>
              <a:rPr lang="en-GB" sz="3200" b="1" dirty="0" smtClean="0"/>
              <a:t>   </a:t>
            </a:r>
            <a:r>
              <a:rPr lang="en-GB" sz="3200" dirty="0" smtClean="0"/>
              <a:t>a) </a:t>
            </a:r>
            <a:r>
              <a:rPr lang="en-GB" sz="3200" dirty="0" err="1" smtClean="0"/>
              <a:t>transciption</a:t>
            </a:r>
            <a:r>
              <a:rPr lang="en-GB" sz="3200" dirty="0" smtClean="0"/>
              <a:t> (DNA </a:t>
            </a:r>
            <a:r>
              <a:rPr lang="en-GB" sz="3200" dirty="0" smtClean="0">
                <a:latin typeface="Arial"/>
                <a:cs typeface="Arial"/>
              </a:rPr>
              <a:t>→ RNA)</a:t>
            </a:r>
          </a:p>
          <a:p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smtClean="0">
                <a:latin typeface="Arial"/>
                <a:cs typeface="Arial"/>
              </a:rPr>
              <a:t>   b)</a:t>
            </a:r>
            <a:r>
              <a:rPr lang="en-GB" sz="3200" dirty="0" smtClean="0"/>
              <a:t> translation (RNA </a:t>
            </a:r>
            <a:r>
              <a:rPr lang="en-GB" sz="3200" dirty="0" smtClean="0">
                <a:latin typeface="Arial"/>
                <a:cs typeface="Arial"/>
              </a:rPr>
              <a:t>→ polypeptides)</a:t>
            </a:r>
          </a:p>
          <a:p>
            <a:endParaRPr lang="en-GB" sz="3200" dirty="0" smtClean="0"/>
          </a:p>
          <a:p>
            <a:pPr marL="514350" indent="-514350">
              <a:buFont typeface="+mj-lt"/>
              <a:buAutoNum type="arabicParenR" startAt="2"/>
            </a:pPr>
            <a:r>
              <a:rPr lang="en-GB" sz="3200" b="1" dirty="0"/>
              <a:t>epigenetic level</a:t>
            </a:r>
            <a:r>
              <a:rPr lang="en-GB" sz="3200" dirty="0" smtClean="0"/>
              <a:t> </a:t>
            </a:r>
          </a:p>
          <a:p>
            <a:r>
              <a:rPr lang="en-GB" sz="3200" dirty="0"/>
              <a:t> </a:t>
            </a:r>
            <a:r>
              <a:rPr lang="en-GB" sz="3200" dirty="0" smtClean="0"/>
              <a:t>    neurotropic and neurotrophic molecules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780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ssinglink.ucsf.edu/lm/ids_104_cns_injury/Response%20_to_Injury/Injury_Images/WallerDegC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0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1999" y="233624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Spinal cord trauma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561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990600"/>
            <a:ext cx="7883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Illustrations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were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copied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from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:</a:t>
            </a:r>
          </a:p>
          <a:p>
            <a:endParaRPr lang="cs-CZ" altLang="cs-CZ" sz="2400" dirty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  <a:p>
            <a:r>
              <a:rPr lang="en-US" sz="2400" b="1" dirty="0"/>
              <a:t>Neuroscience Online, the Open-Access Neuroscience </a:t>
            </a:r>
            <a:endParaRPr lang="cs-CZ" sz="2400" b="1" dirty="0"/>
          </a:p>
          <a:p>
            <a:r>
              <a:rPr lang="en-US" sz="2400" b="1" dirty="0"/>
              <a:t>Electronic </a:t>
            </a:r>
            <a:r>
              <a:rPr lang="en-US" sz="2400" b="1" dirty="0" smtClean="0"/>
              <a:t>Textbook</a:t>
            </a:r>
            <a:endParaRPr lang="cs-CZ" sz="2400" b="1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Department of Neurobiology and Anatomy</a:t>
            </a:r>
            <a:endParaRPr lang="cs-CZ" sz="2400" dirty="0"/>
          </a:p>
          <a:p>
            <a:r>
              <a:rPr lang="en-US" sz="2400" dirty="0">
                <a:hlinkClick r:id="rId3"/>
              </a:rPr>
              <a:t>University of Texas Medical School at Houston</a:t>
            </a:r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864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33400" y="451612"/>
            <a:ext cx="745172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39775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995363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260475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19383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3955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28527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3099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3600" dirty="0" smtClean="0">
                <a:latin typeface="Arial" charset="0"/>
              </a:rPr>
              <a:t>Target </a:t>
            </a:r>
            <a:r>
              <a:rPr lang="cs-CZ" altLang="cs-CZ" sz="3600" dirty="0" err="1" smtClean="0">
                <a:latin typeface="Arial" charset="0"/>
              </a:rPr>
              <a:t>field</a:t>
            </a:r>
            <a:r>
              <a:rPr lang="cs-CZ" altLang="cs-CZ" sz="3600" dirty="0" smtClean="0">
                <a:latin typeface="Arial" charset="0"/>
              </a:rPr>
              <a:t> </a:t>
            </a:r>
            <a:r>
              <a:rPr lang="cs-CZ" altLang="cs-CZ" sz="3600" dirty="0" err="1" smtClean="0">
                <a:latin typeface="Arial" charset="0"/>
              </a:rPr>
              <a:t>theory</a:t>
            </a:r>
            <a:endParaRPr lang="cs-CZ" altLang="cs-CZ" sz="3600" dirty="0">
              <a:latin typeface="Arial" charset="0"/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 rot="-360000">
            <a:off x="5867400" y="4654550"/>
            <a:ext cx="1511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39775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995363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260475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19383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3955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28527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3099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800" b="1">
                <a:solidFill>
                  <a:srgbClr val="FFFFFF"/>
                </a:solidFill>
                <a:latin typeface="Monotype Corsiva" pitchFamily="66" charset="0"/>
              </a:rPr>
              <a:t>anatomy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33600"/>
            <a:ext cx="3571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893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hat-when-how.com/wp-content/uploads/2012/04/tmp1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90" y="0"/>
            <a:ext cx="5638800" cy="68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14468" y="210234"/>
            <a:ext cx="3605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Development</a:t>
            </a:r>
            <a:r>
              <a:rPr lang="cs-CZ" sz="3600" dirty="0" smtClean="0"/>
              <a:t> of </a:t>
            </a:r>
          </a:p>
          <a:p>
            <a:r>
              <a:rPr lang="cs-CZ" sz="3600" dirty="0" err="1" smtClean="0"/>
              <a:t>the</a:t>
            </a:r>
            <a:r>
              <a:rPr lang="cs-CZ" sz="3600" dirty="0" smtClean="0"/>
              <a:t> NS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395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6/67/Development_of_nervous_system.svg/2000px-Development_of_nervous_syst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81200"/>
            <a:ext cx="9587696" cy="38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19200" y="609600"/>
            <a:ext cx="694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/>
              <a:t>Development</a:t>
            </a:r>
            <a:r>
              <a:rPr lang="cs-CZ" sz="3600" dirty="0" smtClean="0"/>
              <a:t> of </a:t>
            </a:r>
            <a:r>
              <a:rPr lang="cs-CZ" sz="3600" dirty="0" err="1" smtClean="0"/>
              <a:t>the</a:t>
            </a:r>
            <a:r>
              <a:rPr lang="cs-CZ" sz="3600" dirty="0" smtClean="0"/>
              <a:t> NS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955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NS primary vesi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31297" cy="43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62200" y="591234"/>
            <a:ext cx="4705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Primary</a:t>
            </a:r>
            <a:r>
              <a:rPr lang="cs-CZ" sz="3600" dirty="0" smtClean="0"/>
              <a:t> brain </a:t>
            </a:r>
            <a:r>
              <a:rPr lang="cs-CZ" sz="3600" dirty="0" err="1" smtClean="0"/>
              <a:t>vesicles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072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man Stage14 neu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44"/>
            <a:ext cx="4587433" cy="6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533400"/>
            <a:ext cx="4174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Secondary</a:t>
            </a:r>
            <a:r>
              <a:rPr lang="cs-CZ" sz="3600" dirty="0" smtClean="0"/>
              <a:t> </a:t>
            </a:r>
            <a:r>
              <a:rPr lang="cs-CZ" sz="3600" dirty="0" err="1" smtClean="0"/>
              <a:t>vesicles</a:t>
            </a:r>
            <a:r>
              <a:rPr lang="cs-CZ" sz="3600" dirty="0" smtClean="0"/>
              <a:t> </a:t>
            </a:r>
          </a:p>
          <a:p>
            <a:r>
              <a:rPr lang="cs-CZ" sz="3600" dirty="0" smtClean="0"/>
              <a:t>and </a:t>
            </a:r>
            <a:r>
              <a:rPr lang="cs-CZ" sz="3600" dirty="0" err="1" smtClean="0"/>
              <a:t>cranial</a:t>
            </a:r>
            <a:r>
              <a:rPr lang="cs-CZ" sz="3600" dirty="0" smtClean="0"/>
              <a:t> </a:t>
            </a:r>
            <a:r>
              <a:rPr lang="cs-CZ" sz="3600" dirty="0" err="1" smtClean="0"/>
              <a:t>nerves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53400" y="6368534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1 mm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3387" y="381000"/>
            <a:ext cx="8085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/>
              <a:t>General </a:t>
            </a:r>
            <a:r>
              <a:rPr lang="cs-CZ" sz="3600" dirty="0" err="1" smtClean="0"/>
              <a:t>principles</a:t>
            </a:r>
            <a:r>
              <a:rPr lang="cs-CZ" sz="3600" dirty="0" smtClean="0"/>
              <a:t> of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ontogenetic</a:t>
            </a:r>
            <a:r>
              <a:rPr lang="cs-CZ" sz="3600" dirty="0" smtClean="0"/>
              <a:t> </a:t>
            </a:r>
          </a:p>
          <a:p>
            <a:pPr algn="ctr"/>
            <a:r>
              <a:rPr lang="cs-CZ" sz="3600" dirty="0" err="1" smtClean="0"/>
              <a:t>development</a:t>
            </a:r>
            <a:r>
              <a:rPr lang="cs-CZ" sz="3600" dirty="0" smtClean="0"/>
              <a:t> of </a:t>
            </a:r>
            <a:r>
              <a:rPr lang="cs-CZ" sz="3600" dirty="0" err="1" smtClean="0"/>
              <a:t>the</a:t>
            </a:r>
            <a:r>
              <a:rPr lang="cs-CZ" sz="3600" dirty="0" smtClean="0"/>
              <a:t> CNS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7200" y="2362200"/>
            <a:ext cx="83311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segmentation</a:t>
            </a:r>
            <a:r>
              <a:rPr lang="cs-CZ" sz="2400" dirty="0" smtClean="0"/>
              <a:t> of NS (</a:t>
            </a:r>
            <a:r>
              <a:rPr lang="cs-CZ" sz="2400" dirty="0" err="1" smtClean="0"/>
              <a:t>somitogenesis</a:t>
            </a:r>
            <a:r>
              <a:rPr lang="cs-CZ" sz="2400" dirty="0" smtClean="0"/>
              <a:t>)</a:t>
            </a:r>
          </a:p>
          <a:p>
            <a:pPr marL="446088" indent="4763">
              <a:buFont typeface="Wingdings" panose="05000000000000000000" pitchFamily="2" charset="2"/>
              <a:buChar char="§"/>
            </a:pPr>
            <a:r>
              <a:rPr lang="cs-CZ" sz="2400" dirty="0" smtClean="0"/>
              <a:t>  </a:t>
            </a:r>
            <a:r>
              <a:rPr lang="cs-CZ" sz="2400" dirty="0" err="1" smtClean="0"/>
              <a:t>control</a:t>
            </a:r>
            <a:r>
              <a:rPr lang="cs-CZ" sz="2400" dirty="0" smtClean="0"/>
              <a:t> by </a:t>
            </a:r>
            <a:r>
              <a:rPr lang="cs-CZ" sz="2400" dirty="0" err="1" smtClean="0"/>
              <a:t>genes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fate</a:t>
            </a:r>
            <a:r>
              <a:rPr lang="cs-CZ" sz="2400" dirty="0" smtClean="0"/>
              <a:t> of </a:t>
            </a:r>
            <a:r>
              <a:rPr lang="cs-CZ" sz="2400" dirty="0" err="1" smtClean="0"/>
              <a:t>neurons</a:t>
            </a:r>
            <a:r>
              <a:rPr lang="cs-CZ" sz="2400" dirty="0" smtClean="0"/>
              <a:t> (</a:t>
            </a:r>
            <a:r>
              <a:rPr lang="cs-CZ" sz="2400" dirty="0" err="1" smtClean="0"/>
              <a:t>death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survival</a:t>
            </a:r>
            <a:r>
              <a:rPr lang="cs-CZ" sz="2400" dirty="0" smtClean="0"/>
              <a:t>) </a:t>
            </a:r>
            <a:r>
              <a:rPr lang="cs-CZ" sz="2400" dirty="0" err="1" smtClean="0"/>
              <a:t>based</a:t>
            </a:r>
            <a:r>
              <a:rPr lang="cs-CZ" sz="2400" dirty="0" smtClean="0"/>
              <a:t> on </a:t>
            </a:r>
            <a:r>
              <a:rPr lang="cs-CZ" sz="2400" dirty="0" err="1" smtClean="0"/>
              <a:t>epigenetic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, </a:t>
            </a:r>
            <a:r>
              <a:rPr lang="cs-CZ" sz="2400" dirty="0" err="1" smtClean="0"/>
              <a:t>migration</a:t>
            </a:r>
            <a:r>
              <a:rPr lang="cs-CZ" sz="2400" dirty="0" smtClean="0"/>
              <a:t> and </a:t>
            </a:r>
            <a:r>
              <a:rPr lang="cs-CZ" sz="2400" dirty="0" err="1" smtClean="0"/>
              <a:t>interaction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neurons</a:t>
            </a:r>
            <a:r>
              <a:rPr lang="cs-CZ" sz="2400" dirty="0" smtClean="0"/>
              <a:t> –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neurotrophic</a:t>
            </a:r>
            <a:r>
              <a:rPr lang="cs-CZ" sz="2400" dirty="0" smtClean="0"/>
              <a:t> </a:t>
            </a:r>
            <a:r>
              <a:rPr lang="cs-CZ" sz="2400" dirty="0" err="1" smtClean="0"/>
              <a:t>molecules</a:t>
            </a:r>
            <a:endParaRPr lang="cs-CZ" sz="2400" dirty="0" smtClean="0"/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neuronal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differentiation</a:t>
            </a:r>
            <a:r>
              <a:rPr lang="cs-CZ" sz="2400" dirty="0" smtClean="0"/>
              <a:t> and </a:t>
            </a:r>
            <a:r>
              <a:rPr lang="cs-CZ" sz="2400" dirty="0" err="1" smtClean="0"/>
              <a:t>survival</a:t>
            </a:r>
            <a:r>
              <a:rPr lang="cs-CZ" sz="2400" dirty="0" smtClean="0"/>
              <a:t> </a:t>
            </a:r>
            <a:r>
              <a:rPr lang="cs-CZ" sz="2400" dirty="0" err="1" smtClean="0"/>
              <a:t>molecules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navigation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neurons</a:t>
            </a:r>
            <a:r>
              <a:rPr lang="cs-CZ" sz="2400" dirty="0" smtClean="0"/>
              <a:t> </a:t>
            </a:r>
            <a:r>
              <a:rPr lang="cs-CZ" sz="2400" dirty="0" err="1" smtClean="0"/>
              <a:t>towards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target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structures</a:t>
            </a:r>
            <a:r>
              <a:rPr lang="cs-CZ" sz="2400" dirty="0" smtClean="0"/>
              <a:t> –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neurotropism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end-</a:t>
            </a:r>
            <a:r>
              <a:rPr lang="cs-CZ" sz="2400" dirty="0" err="1" smtClean="0"/>
              <a:t>differentiation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neurons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38540967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8134</TotalTime>
  <Words>425</Words>
  <Application>Microsoft Office PowerPoint</Application>
  <PresentationFormat>Předvádění na obrazovce (4:3)</PresentationFormat>
  <Paragraphs>113</Paragraphs>
  <Slides>31</Slides>
  <Notes>1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Aerodynamika</vt:lpstr>
      <vt:lpstr>ONTOGENETIC DEVELOPMENT OF THE NERVOUS SYSTEM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SOMATOSENSORY PATHWAYS</dc:title>
  <dc:creator>Ivana</dc:creator>
  <cp:lastModifiedBy>Ivana</cp:lastModifiedBy>
  <cp:revision>323</cp:revision>
  <dcterms:created xsi:type="dcterms:W3CDTF">2016-03-11T17:01:52Z</dcterms:created>
  <dcterms:modified xsi:type="dcterms:W3CDTF">2016-05-22T17:35:44Z</dcterms:modified>
</cp:coreProperties>
</file>