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8" r:id="rId3"/>
    <p:sldId id="274" r:id="rId4"/>
    <p:sldId id="270" r:id="rId5"/>
    <p:sldId id="271" r:id="rId6"/>
    <p:sldId id="273" r:id="rId7"/>
    <p:sldId id="272" r:id="rId8"/>
    <p:sldId id="263" r:id="rId9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Calibri"/>
              <a:ea typeface="+mn-ea"/>
              <a:cs typeface="+mn-cs"/>
            </a:rPr>
            <a:t>Verb 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23A0DE4A-FE92-496E-B335-3433CEFB74E9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Calibri"/>
              <a:ea typeface="+mn-ea"/>
              <a:cs typeface="+mn-cs"/>
            </a:rPr>
            <a:t>Mluvím s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68935D38-FEDC-4CD3-8002-43CB3944BEAF}" type="parTrans" cxnId="{67A03D8F-F327-4A9F-ABBC-1EB67EFD1ECB}">
      <dgm:prSet/>
      <dgm:spPr/>
      <dgm:t>
        <a:bodyPr/>
        <a:lstStyle/>
        <a:p>
          <a:endParaRPr lang="en-US"/>
        </a:p>
      </dgm:t>
    </dgm:pt>
    <dgm:pt modelId="{55DF926D-029A-4E18-95C4-77A5A37CAE40}" type="sibTrans" cxnId="{67A03D8F-F327-4A9F-ABBC-1EB67EFD1ECB}">
      <dgm:prSet/>
      <dgm:spPr/>
      <dgm:t>
        <a:bodyPr/>
        <a:lstStyle/>
        <a:p>
          <a:endParaRPr lang="en-US"/>
        </a:p>
      </dgm:t>
    </dgm:pt>
    <dgm:pt modelId="{97AFB725-9839-43BA-B026-0DD6AA03AD9C}">
      <dgm:prSet phldrT="[Text]"/>
      <dgm:spPr/>
      <dgm:t>
        <a:bodyPr/>
        <a:lstStyle/>
        <a:p>
          <a:pPr algn="l" defTabSz="914400">
            <a:buNone/>
          </a:pP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CC01022B-5039-457F-931E-79459E3C1DC4}" type="parTrans" cxnId="{97004F90-D1DB-4A84-A8AE-504DE1F07341}">
      <dgm:prSet/>
      <dgm:spPr/>
      <dgm:t>
        <a:bodyPr/>
        <a:lstStyle/>
        <a:p>
          <a:endParaRPr lang="en-US"/>
        </a:p>
      </dgm:t>
    </dgm:pt>
    <dgm:pt modelId="{D5C26250-A06D-4B41-BC14-92648809C21F}" type="sibTrans" cxnId="{97004F90-D1DB-4A84-A8AE-504DE1F07341}">
      <dgm:prSet/>
      <dgm:spPr/>
      <dgm:t>
        <a:bodyPr/>
        <a:lstStyle/>
        <a:p>
          <a:endParaRPr lang="en-US"/>
        </a:p>
      </dgm:t>
    </dgm:pt>
    <dgm:pt modelId="{B86124A4-14C7-49C7-A342-9B2C2B94980B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err="1" smtClean="0">
              <a:latin typeface="Calibri"/>
              <a:ea typeface="+mn-ea"/>
              <a:cs typeface="+mn-cs"/>
            </a:rPr>
            <a:t>Number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B2F6F8FA-C3EE-485C-BFEC-A81570DC47D8}" type="parTrans" cxnId="{508A9F6A-C4F1-4147-A5F6-B89293B446E8}">
      <dgm:prSet/>
      <dgm:spPr/>
      <dgm:t>
        <a:bodyPr/>
        <a:lstStyle/>
        <a:p>
          <a:endParaRPr lang="en-US"/>
        </a:p>
      </dgm:t>
    </dgm:pt>
    <dgm:pt modelId="{1114C752-8188-4E63-BFFC-E4081ACE9882}" type="sibTrans" cxnId="{508A9F6A-C4F1-4147-A5F6-B89293B446E8}">
      <dgm:prSet/>
      <dgm:spPr/>
      <dgm:t>
        <a:bodyPr/>
        <a:lstStyle/>
        <a:p>
          <a:endParaRPr lang="en-US"/>
        </a:p>
      </dgm:t>
    </dgm:pt>
    <dgm:pt modelId="{A97FC57D-50D6-4D43-99C3-06D09820F122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jedním</a:t>
          </a:r>
          <a:endParaRPr lang="cs-CZ" sz="1800" b="1" i="0" noProof="0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5DD877C7-E4D9-4A68-A305-5A7689D3DBE7}" type="parTrans" cxnId="{D286A548-6BB0-4DED-9FB5-D87042DDBE0A}">
      <dgm:prSet/>
      <dgm:spPr/>
      <dgm:t>
        <a:bodyPr/>
        <a:lstStyle/>
        <a:p>
          <a:endParaRPr lang="en-US"/>
        </a:p>
      </dgm:t>
    </dgm:pt>
    <dgm:pt modelId="{C17BCABE-BEF2-4CC4-B037-B6B4866665CD}" type="sibTrans" cxnId="{D286A548-6BB0-4DED-9FB5-D87042DDBE0A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err="1" smtClean="0">
              <a:latin typeface="Calibri"/>
              <a:ea typeface="+mn-ea"/>
              <a:cs typeface="+mn-cs"/>
            </a:rPr>
            <a:t>Adjective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CBCC21F5-552F-4D39-812E-6FCD4A366F58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hezkým</a:t>
          </a:r>
          <a:endParaRPr lang="cs-CZ" sz="1800" b="1" i="0" noProof="0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4A973A1C-85F1-4969-A536-D29940229E2C}" type="parTrans" cxnId="{3C41F2E0-4620-40B4-9857-68872B278EFB}">
      <dgm:prSet/>
      <dgm:spPr/>
      <dgm:t>
        <a:bodyPr/>
        <a:lstStyle/>
        <a:p>
          <a:endParaRPr lang="en-US"/>
        </a:p>
      </dgm:t>
    </dgm:pt>
    <dgm:pt modelId="{3640B940-6901-481F-ADF7-6B77DEEED764}" type="sibTrans" cxnId="{3C41F2E0-4620-40B4-9857-68872B278EFB}">
      <dgm:prSet/>
      <dgm:spPr/>
      <dgm:t>
        <a:bodyPr/>
        <a:lstStyle/>
        <a:p>
          <a:endParaRPr lang="en-US"/>
        </a:p>
      </dgm:t>
    </dgm:pt>
    <dgm:pt modelId="{62831651-7C26-466C-BAA4-31EA8D14E47A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hezkou</a:t>
          </a:r>
          <a:endParaRPr lang="cs-CZ" sz="1800" b="1" i="0" noProof="0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0F3EB6E4-07A5-4199-9C2F-8B91F53579FE}" type="parTrans" cxnId="{59DDA576-1BA9-49E8-9D1D-361FF667A19A}">
      <dgm:prSet/>
      <dgm:spPr/>
      <dgm:t>
        <a:bodyPr/>
        <a:lstStyle/>
        <a:p>
          <a:endParaRPr lang="en-US"/>
        </a:p>
      </dgm:t>
    </dgm:pt>
    <dgm:pt modelId="{0D19FA60-5F9C-420B-AD2F-A0656A7F0783}" type="sibTrans" cxnId="{59DDA576-1BA9-49E8-9D1D-361FF667A19A}">
      <dgm:prSet/>
      <dgm:spPr/>
      <dgm:t>
        <a:bodyPr/>
        <a:lstStyle/>
        <a:p>
          <a:endParaRPr lang="en-US"/>
        </a:p>
      </dgm:t>
    </dgm:pt>
    <dgm:pt modelId="{44B2544A-D122-4B95-A36C-B03D9E272B48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inteligentní</a:t>
          </a:r>
          <a:endParaRPr lang="cs-CZ" sz="1800" b="1" i="0" noProof="0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9EE40E78-C1B8-4A87-A668-53AD816CED24}" type="parTrans" cxnId="{F89EA6DF-D106-435E-9337-D23286A767A6}">
      <dgm:prSet/>
      <dgm:spPr/>
      <dgm:t>
        <a:bodyPr/>
        <a:lstStyle/>
        <a:p>
          <a:endParaRPr lang="en-US"/>
        </a:p>
      </dgm:t>
    </dgm:pt>
    <dgm:pt modelId="{F32DECE0-DC7F-4DCF-A10D-96A117A49197}" type="sibTrans" cxnId="{F89EA6DF-D106-435E-9337-D23286A767A6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 defTabSz="914400">
            <a:buNone/>
          </a:pPr>
          <a:r>
            <a:rPr lang="cs-CZ" sz="2400" b="1" i="0" noProof="0" dirty="0" err="1" smtClean="0">
              <a:latin typeface="Calibri"/>
              <a:ea typeface="+mn-ea"/>
              <a:cs typeface="+mn-cs"/>
            </a:rPr>
            <a:t>Noun</a:t>
          </a:r>
          <a:endParaRPr lang="cs-CZ" sz="2400" b="1" i="0" noProof="0" dirty="0">
            <a:latin typeface="Calibri"/>
            <a:ea typeface="+mn-ea"/>
            <a:cs typeface="+mn-cs"/>
          </a:endParaRP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EC413450-3FFB-4BBA-AE2B-02E6EF55C532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jednou</a:t>
          </a:r>
          <a:endParaRPr lang="cs-CZ" sz="1800" b="1" i="0" noProof="0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92F5187D-AC00-496D-B871-DC5C3C30163D}" type="parTrans" cxnId="{D0C22002-36BC-4901-8B1C-990CA8727DB8}">
      <dgm:prSet/>
      <dgm:spPr/>
      <dgm:t>
        <a:bodyPr/>
        <a:lstStyle/>
        <a:p>
          <a:endParaRPr lang="cs-CZ"/>
        </a:p>
      </dgm:t>
    </dgm:pt>
    <dgm:pt modelId="{F530B8B6-7F0B-4F03-A688-3EE475325827}" type="sibTrans" cxnId="{D0C22002-36BC-4901-8B1C-990CA8727DB8}">
      <dgm:prSet/>
      <dgm:spPr/>
      <dgm:t>
        <a:bodyPr/>
        <a:lstStyle/>
        <a:p>
          <a:endParaRPr lang="cs-CZ"/>
        </a:p>
      </dgm:t>
    </dgm:pt>
    <dgm:pt modelId="{441E27CD-E68F-4E5C-806C-FFBD18679AAE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inteligentním</a:t>
          </a:r>
          <a:endParaRPr lang="cs-CZ" sz="1800" b="1" i="0" noProof="0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664CC33A-5311-4077-9754-B0EF26C5CDFA}" type="sibTrans" cxnId="{42842191-BD29-40F9-860F-5D8EABD3A02A}">
      <dgm:prSet/>
      <dgm:spPr/>
      <dgm:t>
        <a:bodyPr/>
        <a:lstStyle/>
        <a:p>
          <a:endParaRPr lang="cs-CZ"/>
        </a:p>
      </dgm:t>
    </dgm:pt>
    <dgm:pt modelId="{132D4BCB-F1FE-4A5F-BD20-16EE6EAAA1A4}" type="parTrans" cxnId="{42842191-BD29-40F9-860F-5D8EABD3A02A}">
      <dgm:prSet/>
      <dgm:spPr/>
      <dgm:t>
        <a:bodyPr/>
        <a:lstStyle/>
        <a:p>
          <a:endParaRPr lang="cs-CZ"/>
        </a:p>
      </dgm:t>
    </dgm:pt>
    <dgm:pt modelId="{37A7C994-CC74-44DD-8777-ED6736B35821}">
      <dgm:prSet phldrT="[Text]" custT="1"/>
      <dgm:spPr/>
      <dgm:t>
        <a:bodyPr/>
        <a:lstStyle/>
        <a:p>
          <a:pPr algn="l" defTabSz="914400">
            <a:buNone/>
          </a:pPr>
          <a:r>
            <a:rPr lang="cs-CZ" sz="2400" b="1" i="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ženou</a:t>
          </a:r>
          <a:endParaRPr lang="cs-CZ" sz="2400" b="0" i="0" noProof="0" dirty="0">
            <a:latin typeface="Calibri"/>
            <a:ea typeface="+mn-ea"/>
            <a:cs typeface="+mn-cs"/>
          </a:endParaRPr>
        </a:p>
      </dgm:t>
    </dgm:pt>
    <dgm:pt modelId="{118572A4-3B5E-487E-8015-6A319369077F}" type="sibTrans" cxnId="{1C5CE732-A00F-4C06-A1A8-B209BC6B496D}">
      <dgm:prSet/>
      <dgm:spPr/>
      <dgm:t>
        <a:bodyPr/>
        <a:lstStyle/>
        <a:p>
          <a:endParaRPr lang="en-US"/>
        </a:p>
      </dgm:t>
    </dgm:pt>
    <dgm:pt modelId="{03F017E7-7E3C-4E2C-9CEF-B07099F38801}" type="parTrans" cxnId="{1C5CE732-A00F-4C06-A1A8-B209BC6B496D}">
      <dgm:prSet/>
      <dgm:spPr/>
      <dgm:t>
        <a:bodyPr/>
        <a:lstStyle/>
        <a:p>
          <a:endParaRPr lang="en-US"/>
        </a:p>
      </dgm:t>
    </dgm:pt>
    <dgm:pt modelId="{A81358E0-3DE7-41AD-A28C-ABB22548B1F6}">
      <dgm:prSet phldrT="[Text]" custT="1"/>
      <dgm:spPr/>
      <dgm:t>
        <a:bodyPr/>
        <a:lstStyle/>
        <a:p>
          <a:pPr algn="l" defTabSz="914400">
            <a:buNone/>
          </a:pPr>
          <a:r>
            <a:rPr lang="cs-CZ" sz="2400" b="1" i="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mužem</a:t>
          </a:r>
          <a:endParaRPr lang="cs-CZ" sz="2400" b="0" i="0" noProof="0" dirty="0">
            <a:latin typeface="Calibri"/>
            <a:ea typeface="+mn-ea"/>
            <a:cs typeface="+mn-cs"/>
          </a:endParaRPr>
        </a:p>
      </dgm:t>
    </dgm:pt>
    <dgm:pt modelId="{77756FBB-BF6C-4D78-803E-BCC851F1DA03}" type="sibTrans" cxnId="{FB8541C0-3895-4553-A4C7-34B81A3C4A0B}">
      <dgm:prSet/>
      <dgm:spPr/>
      <dgm:t>
        <a:bodyPr/>
        <a:lstStyle/>
        <a:p>
          <a:endParaRPr lang="en-US"/>
        </a:p>
      </dgm:t>
    </dgm:pt>
    <dgm:pt modelId="{262E0B94-6EA9-4797-B705-959D7B185F91}" type="parTrans" cxnId="{FB8541C0-3895-4553-A4C7-34B81A3C4A0B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4B642500-E929-47A4-80F6-331BDE89CF5F}" type="pres">
      <dgm:prSet presAssocID="{B86124A4-14C7-49C7-A342-9B2C2B9498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9269D0-F887-4EA5-874A-D3D1F3824837}" type="pres">
      <dgm:prSet presAssocID="{1114C752-8188-4E63-BFFC-E4081ACE9882}" presName="sibTrans" presStyleCnt="0"/>
      <dgm:spPr/>
    </dgm:pt>
    <dgm:pt modelId="{DAD9059A-916A-4916-A2A8-B42491568DD3}" type="pres">
      <dgm:prSet presAssocID="{B6E26FFC-9977-4BBC-BEC7-3D6B63754E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 custScaleX="123158" custLinFactX="42757" custLinFactNeighborX="100000" custLinFactNeighborY="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FF8F2B78-CA45-4B5B-A980-60297F5977FB}" type="presOf" srcId="{A97FC57D-50D6-4D43-99C3-06D09820F122}" destId="{4B642500-E929-47A4-80F6-331BDE89CF5F}" srcOrd="0" destOrd="1" presId="urn:microsoft.com/office/officeart/2005/8/layout/hList6"/>
    <dgm:cxn modelId="{42842191-BD29-40F9-860F-5D8EABD3A02A}" srcId="{B6E26FFC-9977-4BBC-BEC7-3D6B63754E52}" destId="{441E27CD-E68F-4E5C-806C-FFBD18679AAE}" srcOrd="1" destOrd="0" parTransId="{132D4BCB-F1FE-4A5F-BD20-16EE6EAAA1A4}" sibTransId="{664CC33A-5311-4077-9754-B0EF26C5CDFA}"/>
    <dgm:cxn modelId="{DC53BA63-76BA-413A-ACCE-B7609C3FDC8E}" type="presOf" srcId="{A81358E0-3DE7-41AD-A28C-ABB22548B1F6}" destId="{86146B22-5360-4D1B-AC91-3378F10134EE}" srcOrd="0" destOrd="1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0C22002-36BC-4901-8B1C-990CA8727DB8}" srcId="{B86124A4-14C7-49C7-A342-9B2C2B94980B}" destId="{EC413450-3FFB-4BBA-AE2B-02E6EF55C532}" srcOrd="1" destOrd="0" parTransId="{92F5187D-AC00-496D-B871-DC5C3C30163D}" sibTransId="{F530B8B6-7F0B-4F03-A688-3EE475325827}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3C41F2E0-4620-40B4-9857-68872B278EFB}" srcId="{B6E26FFC-9977-4BBC-BEC7-3D6B63754E52}" destId="{CBCC21F5-552F-4D39-812E-6FCD4A366F58}" srcOrd="0" destOrd="0" parTransId="{4A973A1C-85F1-4969-A536-D29940229E2C}" sibTransId="{3640B940-6901-481F-ADF7-6B77DEEED764}"/>
    <dgm:cxn modelId="{1C5CE732-A00F-4C06-A1A8-B209BC6B496D}" srcId="{E5E95E82-EF79-43CA-AA86-43B0E1CBCD3F}" destId="{37A7C994-CC74-44DD-8777-ED6736B35821}" srcOrd="1" destOrd="0" parTransId="{03F017E7-7E3C-4E2C-9CEF-B07099F38801}" sibTransId="{118572A4-3B5E-487E-8015-6A319369077F}"/>
    <dgm:cxn modelId="{F89EA6DF-D106-435E-9337-D23286A767A6}" srcId="{B6E26FFC-9977-4BBC-BEC7-3D6B63754E52}" destId="{44B2544A-D122-4B95-A36C-B03D9E272B48}" srcOrd="3" destOrd="0" parTransId="{9EE40E78-C1B8-4A87-A668-53AD816CED24}" sibTransId="{F32DECE0-DC7F-4DCF-A10D-96A117A49197}"/>
    <dgm:cxn modelId="{97004F90-D1DB-4A84-A8AE-504DE1F07341}" srcId="{082E8A29-955A-4C7C-A174-3E9DCD4DC89B}" destId="{97AFB725-9839-43BA-B026-0DD6AA03AD9C}" srcOrd="1" destOrd="0" parTransId="{CC01022B-5039-457F-931E-79459E3C1DC4}" sibTransId="{D5C26250-A06D-4B41-BC14-92648809C21F}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9729C570-6099-4A2E-BE09-A8ACE36EEA04}" type="presOf" srcId="{B86124A4-14C7-49C7-A342-9B2C2B94980B}" destId="{4B642500-E929-47A4-80F6-331BDE89CF5F}" srcOrd="0" destOrd="0" presId="urn:microsoft.com/office/officeart/2005/8/layout/hList6"/>
    <dgm:cxn modelId="{3B50A2DD-8777-42C9-93E1-40A37E404C87}" type="presOf" srcId="{44B2544A-D122-4B95-A36C-B03D9E272B48}" destId="{DAD9059A-916A-4916-A2A8-B42491568DD3}" srcOrd="0" destOrd="4" presId="urn:microsoft.com/office/officeart/2005/8/layout/hList6"/>
    <dgm:cxn modelId="{FB8541C0-3895-4553-A4C7-34B81A3C4A0B}" srcId="{E5E95E82-EF79-43CA-AA86-43B0E1CBCD3F}" destId="{A81358E0-3DE7-41AD-A28C-ABB22548B1F6}" srcOrd="0" destOrd="0" parTransId="{262E0B94-6EA9-4797-B705-959D7B185F91}" sibTransId="{77756FBB-BF6C-4D78-803E-BCC851F1DA03}"/>
    <dgm:cxn modelId="{A53BA70B-0A43-4354-A853-F2561D2ADAD4}" type="presOf" srcId="{EC413450-3FFB-4BBA-AE2B-02E6EF55C532}" destId="{4B642500-E929-47A4-80F6-331BDE89CF5F}" srcOrd="0" destOrd="2" presId="urn:microsoft.com/office/officeart/2005/8/layout/hList6"/>
    <dgm:cxn modelId="{9CB4B27D-95A7-458D-A9CA-7754788DD095}" type="presOf" srcId="{62831651-7C26-466C-BAA4-31EA8D14E47A}" destId="{DAD9059A-916A-4916-A2A8-B42491568DD3}" srcOrd="0" destOrd="3" presId="urn:microsoft.com/office/officeart/2005/8/layout/hList6"/>
    <dgm:cxn modelId="{508A9F6A-C4F1-4147-A5F6-B89293B446E8}" srcId="{CF9055CF-8DEB-4A02-949A-DE72B6AC5D37}" destId="{B86124A4-14C7-49C7-A342-9B2C2B94980B}" srcOrd="1" destOrd="0" parTransId="{B2F6F8FA-C3EE-485C-BFEC-A81570DC47D8}" sibTransId="{1114C752-8188-4E63-BFFC-E4081ACE9882}"/>
    <dgm:cxn modelId="{F4F3BD4C-7DE7-449F-8ECF-B43B2B86F2EB}" type="presOf" srcId="{CBCC21F5-552F-4D39-812E-6FCD4A366F58}" destId="{DAD9059A-916A-4916-A2A8-B42491568DD3}" srcOrd="0" destOrd="1" presId="urn:microsoft.com/office/officeart/2005/8/layout/hList6"/>
    <dgm:cxn modelId="{D286A548-6BB0-4DED-9FB5-D87042DDBE0A}" srcId="{B86124A4-14C7-49C7-A342-9B2C2B94980B}" destId="{A97FC57D-50D6-4D43-99C3-06D09820F122}" srcOrd="0" destOrd="0" parTransId="{5DD877C7-E4D9-4A68-A305-5A7689D3DBE7}" sibTransId="{C17BCABE-BEF2-4CC4-B037-B6B4866665CD}"/>
    <dgm:cxn modelId="{17E73148-9C08-4999-B21E-F3C5A0E3FC0C}" srcId="{CF9055CF-8DEB-4A02-949A-DE72B6AC5D37}" destId="{B6E26FFC-9977-4BBC-BEC7-3D6B63754E52}" srcOrd="2" destOrd="0" parTransId="{5CEFBD89-2F4F-4B51-A98A-0F3C86494166}" sibTransId="{48634C00-2335-4923-9072-EB7482323D9C}"/>
    <dgm:cxn modelId="{3AE2742D-7673-4553-BCDD-292AE3B4BC50}" type="presOf" srcId="{97AFB725-9839-43BA-B026-0DD6AA03AD9C}" destId="{98302F07-D6A9-46A5-9807-EBF6C9F5B2DD}" srcOrd="0" destOrd="2" presId="urn:microsoft.com/office/officeart/2005/8/layout/hList6"/>
    <dgm:cxn modelId="{59DDA576-1BA9-49E8-9D1D-361FF667A19A}" srcId="{B6E26FFC-9977-4BBC-BEC7-3D6B63754E52}" destId="{62831651-7C26-466C-BAA4-31EA8D14E47A}" srcOrd="2" destOrd="0" parTransId="{0F3EB6E4-07A5-4199-9C2F-8B91F53579FE}" sibTransId="{0D19FA60-5F9C-420B-AD2F-A0656A7F0783}"/>
    <dgm:cxn modelId="{52880EE2-86C3-4CA3-AE7E-2F1CE2F05E0D}" type="presOf" srcId="{441E27CD-E68F-4E5C-806C-FFBD18679AAE}" destId="{DAD9059A-916A-4916-A2A8-B42491568DD3}" srcOrd="0" destOrd="2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729DA21F-0A99-4CC3-ACFF-2A00EDCAA358}" type="presOf" srcId="{37A7C994-CC74-44DD-8777-ED6736B35821}" destId="{86146B22-5360-4D1B-AC91-3378F10134EE}" srcOrd="0" destOrd="2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E103CC19-65F1-44D8-9E6F-5CC1694C51A8}" type="presParOf" srcId="{6F1872F4-A030-4D64-A17C-72EA1ABBD62E}" destId="{4B642500-E929-47A4-80F6-331BDE89CF5F}" srcOrd="2" destOrd="0" presId="urn:microsoft.com/office/officeart/2005/8/layout/hList6"/>
    <dgm:cxn modelId="{6960C524-4BB5-4A90-A773-DDA545058FE2}" type="presParOf" srcId="{6F1872F4-A030-4D64-A17C-72EA1ABBD62E}" destId="{E39269D0-F887-4EA5-874A-D3D1F3824837}" srcOrd="3" destOrd="0" presId="urn:microsoft.com/office/officeart/2005/8/layout/hList6"/>
    <dgm:cxn modelId="{FD54A181-98DF-439C-9CA4-93CD1333DEC4}" type="presParOf" srcId="{6F1872F4-A030-4D64-A17C-72EA1ABBD62E}" destId="{DAD9059A-916A-4916-A2A8-B42491568DD3}" srcOrd="4" destOrd="0" presId="urn:microsoft.com/office/officeart/2005/8/layout/hList6"/>
    <dgm:cxn modelId="{B910F504-589D-4168-B820-FECB0EF26955}" type="presParOf" srcId="{6F1872F4-A030-4D64-A17C-72EA1ABBD62E}" destId="{39AEACD1-F8CF-4528-8379-DAA829B3790B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912339" y="912813"/>
          <a:ext cx="3986213" cy="216058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5951" bIns="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 noProof="0" dirty="0" smtClean="0">
              <a:latin typeface="Calibri"/>
              <a:ea typeface="+mn-ea"/>
              <a:cs typeface="+mn-cs"/>
            </a:rPr>
            <a:t>Verb </a:t>
          </a:r>
          <a:endParaRPr lang="cs-CZ" sz="28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b="0" i="0" kern="1200" noProof="0" dirty="0" smtClean="0">
              <a:latin typeface="Calibri"/>
              <a:ea typeface="+mn-ea"/>
              <a:cs typeface="+mn-cs"/>
            </a:rPr>
            <a:t>Mluvím s</a:t>
          </a:r>
          <a:endParaRPr lang="cs-CZ" sz="22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200" b="0" i="0" kern="1200" noProof="0" dirty="0">
            <a:latin typeface="Calibri"/>
            <a:ea typeface="+mn-ea"/>
            <a:cs typeface="+mn-cs"/>
          </a:endParaRPr>
        </a:p>
      </dsp:txBody>
      <dsp:txXfrm rot="5400000">
        <a:off x="474" y="797243"/>
        <a:ext cx="2160586" cy="2391727"/>
      </dsp:txXfrm>
    </dsp:sp>
    <dsp:sp modelId="{4B642500-E929-47A4-80F6-331BDE89CF5F}">
      <dsp:nvSpPr>
        <dsp:cNvPr id="0" name=""/>
        <dsp:cNvSpPr/>
      </dsp:nvSpPr>
      <dsp:spPr>
        <a:xfrm rot="16200000">
          <a:off x="1410291" y="912813"/>
          <a:ext cx="3986213" cy="216058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5951" bIns="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 noProof="0" dirty="0" err="1" smtClean="0">
              <a:latin typeface="Calibri"/>
              <a:ea typeface="+mn-ea"/>
              <a:cs typeface="+mn-cs"/>
            </a:rPr>
            <a:t>Number</a:t>
          </a:r>
          <a:endParaRPr lang="cs-CZ" sz="28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b="1" i="0" kern="120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jedním</a:t>
          </a:r>
          <a:endParaRPr lang="cs-CZ" sz="2200" b="1" i="0" kern="1200" noProof="0" dirty="0">
            <a:solidFill>
              <a:srgbClr val="0070C0"/>
            </a:solidFill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b="1" i="0" kern="120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jednou</a:t>
          </a:r>
          <a:endParaRPr lang="cs-CZ" sz="2200" b="1" i="0" kern="1200" noProof="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 rot="5400000">
        <a:off x="2323104" y="797243"/>
        <a:ext cx="2160586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3732922" y="912813"/>
          <a:ext cx="3986213" cy="216058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5951" bIns="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 noProof="0" dirty="0" err="1" smtClean="0">
              <a:latin typeface="Calibri"/>
              <a:ea typeface="+mn-ea"/>
              <a:cs typeface="+mn-cs"/>
            </a:rPr>
            <a:t>Adjective</a:t>
          </a:r>
          <a:endParaRPr lang="cs-CZ" sz="28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b="1" i="0" kern="120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hezkým</a:t>
          </a:r>
          <a:endParaRPr lang="cs-CZ" sz="2200" b="1" i="0" kern="1200" noProof="0" dirty="0">
            <a:solidFill>
              <a:srgbClr val="0070C0"/>
            </a:solidFill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b="1" i="0" kern="120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inteligentním</a:t>
          </a:r>
          <a:endParaRPr lang="cs-CZ" sz="2200" b="1" i="0" kern="1200" noProof="0" dirty="0">
            <a:solidFill>
              <a:srgbClr val="0070C0"/>
            </a:solidFill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b="1" i="0" kern="120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hezkou</a:t>
          </a:r>
          <a:endParaRPr lang="cs-CZ" sz="2200" b="1" i="0" kern="1200" noProof="0" dirty="0">
            <a:solidFill>
              <a:srgbClr val="FF0000"/>
            </a:solidFill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b="1" i="0" kern="120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inteligentní</a:t>
          </a:r>
          <a:endParaRPr lang="cs-CZ" sz="2200" b="1" i="0" kern="1200" noProof="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 rot="5400000">
        <a:off x="4645735" y="797243"/>
        <a:ext cx="2160586" cy="2391727"/>
      </dsp:txXfrm>
    </dsp:sp>
    <dsp:sp modelId="{86146B22-5360-4D1B-AC91-3378F10134EE}">
      <dsp:nvSpPr>
        <dsp:cNvPr id="0" name=""/>
        <dsp:cNvSpPr/>
      </dsp:nvSpPr>
      <dsp:spPr>
        <a:xfrm rot="16200000">
          <a:off x="6306200" y="662638"/>
          <a:ext cx="3986213" cy="266093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noProof="0" dirty="0" err="1" smtClean="0">
              <a:latin typeface="Calibri"/>
              <a:ea typeface="+mn-ea"/>
              <a:cs typeface="+mn-cs"/>
            </a:rPr>
            <a:t>Noun</a:t>
          </a:r>
          <a:endParaRPr lang="cs-CZ" sz="2400" b="1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i="0" kern="120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mužem</a:t>
          </a:r>
          <a:endParaRPr lang="cs-CZ" sz="2400" b="0" i="0" kern="1200" noProof="0" dirty="0">
            <a:latin typeface="Calibri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b="1" i="0" kern="120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ženou</a:t>
          </a:r>
          <a:endParaRPr lang="cs-CZ" sz="2400" b="0" i="0" kern="1200" noProof="0" dirty="0">
            <a:latin typeface="Calibri"/>
            <a:ea typeface="+mn-ea"/>
            <a:cs typeface="+mn-cs"/>
          </a:endParaRPr>
        </a:p>
      </dsp:txBody>
      <dsp:txXfrm rot="5400000">
        <a:off x="6968839" y="797242"/>
        <a:ext cx="2660935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67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4870" cy="50267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0" cy="50267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noProof="0" dirty="0" smtClean="0"/>
              <a:t>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267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267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Obrázek 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noProof="0" dirty="0" smtClean="0"/>
              <a:t>Čtvrtá</a:t>
            </a:r>
            <a:r>
              <a:rPr lang="cs-CZ" dirty="0" smtClean="0"/>
              <a:t>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Šestý</a:t>
            </a:r>
          </a:p>
          <a:p>
            <a:pPr lvl="6"/>
            <a:r>
              <a:rPr lang="cs-CZ" dirty="0" smtClean="0"/>
              <a:t>Sedmý</a:t>
            </a:r>
          </a:p>
          <a:p>
            <a:pPr lvl="7"/>
            <a:r>
              <a:rPr lang="cs-CZ" dirty="0" smtClean="0"/>
              <a:t>Osmý</a:t>
            </a:r>
          </a:p>
          <a:p>
            <a:pPr lvl="8"/>
            <a:r>
              <a:rPr lang="cs-CZ" dirty="0" smtClean="0"/>
              <a:t>Devátý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cs-CZ" smtClean="0"/>
              <a:t>16.5.2016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solidFill>
                  <a:srgbClr val="3C4743"/>
                </a:solidFill>
                <a:latin typeface="Calibri"/>
              </a:rPr>
              <a:t>Instrumentál singuláru</a:t>
            </a:r>
            <a:endParaRPr lang="cs-CZ" sz="6000" b="1" i="0" dirty="0">
              <a:solidFill>
                <a:srgbClr val="3C4743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dirty="0" smtClean="0"/>
              <a:t>Ivana Rešková</a:t>
            </a:r>
            <a:endParaRPr lang="cs-CZ" sz="2400" b="0" i="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Instrumental</a:t>
            </a:r>
            <a:r>
              <a:rPr lang="cs-CZ" dirty="0" smtClean="0"/>
              <a:t> </a:t>
            </a:r>
            <a:r>
              <a:rPr lang="cs-CZ" dirty="0" err="1" smtClean="0"/>
              <a:t>sg</a:t>
            </a:r>
            <a:r>
              <a:rPr lang="cs-CZ" dirty="0" smtClean="0"/>
              <a:t>: </a:t>
            </a:r>
            <a:r>
              <a:rPr lang="cs-CZ" dirty="0" err="1" smtClean="0"/>
              <a:t>pronouns</a:t>
            </a:r>
            <a:r>
              <a:rPr lang="cs-CZ" dirty="0" smtClean="0"/>
              <a:t>, </a:t>
            </a:r>
            <a:r>
              <a:rPr lang="cs-CZ" dirty="0" err="1" smtClean="0"/>
              <a:t>adjective</a:t>
            </a:r>
            <a:r>
              <a:rPr lang="cs-CZ" dirty="0" smtClean="0"/>
              <a:t>, 1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232601"/>
              </p:ext>
            </p:extLst>
          </p:nvPr>
        </p:nvGraphicFramePr>
        <p:xfrm>
          <a:off x="1279525" y="2190750"/>
          <a:ext cx="9629775" cy="411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75937"/>
                <a:gridCol w="1392168"/>
                <a:gridCol w="1528053"/>
                <a:gridCol w="1633437"/>
                <a:gridCol w="1750090"/>
                <a:gridCol w="175009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</a:t>
                      </a:r>
                      <a:r>
                        <a:rPr lang="cs-CZ" sz="2400" baseline="0" dirty="0" smtClean="0"/>
                        <a:t> + N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0070C0"/>
                          </a:solidFill>
                        </a:rPr>
                        <a:t>tím</a:t>
                      </a:r>
                      <a:endParaRPr lang="cs-CZ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0070C0"/>
                          </a:solidFill>
                        </a:rPr>
                        <a:t>jedním</a:t>
                      </a:r>
                      <a:endParaRPr lang="cs-CZ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mým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naším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českým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tvým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vaším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moderním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jeho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jejich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jejím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F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tou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jednou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mou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naší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českou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tvou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vaší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moderní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jeho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jejich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její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6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Instrumental</a:t>
            </a:r>
            <a:r>
              <a:rPr lang="cs-CZ" dirty="0" smtClean="0"/>
              <a:t> </a:t>
            </a:r>
            <a:r>
              <a:rPr lang="cs-CZ" dirty="0" err="1" smtClean="0"/>
              <a:t>singular</a:t>
            </a:r>
            <a:r>
              <a:rPr lang="cs-CZ" dirty="0" smtClean="0"/>
              <a:t>: NOUNS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000459"/>
              </p:ext>
            </p:extLst>
          </p:nvPr>
        </p:nvGraphicFramePr>
        <p:xfrm>
          <a:off x="1176494" y="1991217"/>
          <a:ext cx="8134931" cy="467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28069"/>
                <a:gridCol w="2150772"/>
                <a:gridCol w="1017431"/>
                <a:gridCol w="3438659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Nominative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Instrumental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Ma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pacien</a:t>
                      </a:r>
                      <a:r>
                        <a:rPr lang="cs-CZ" sz="2400" b="1" dirty="0" smtClean="0"/>
                        <a:t>t</a:t>
                      </a:r>
                      <a:r>
                        <a:rPr lang="cs-CZ" sz="2400" dirty="0" smtClean="0"/>
                        <a:t>,  léka</a:t>
                      </a:r>
                      <a:r>
                        <a:rPr lang="cs-CZ" sz="2400" b="1" dirty="0" smtClean="0"/>
                        <a:t>ř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baseline="0" dirty="0" smtClean="0">
                          <a:solidFill>
                            <a:srgbClr val="0070C0"/>
                          </a:solidFill>
                        </a:rPr>
                        <a:t>-EM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pacient</a:t>
                      </a:r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em</a:t>
                      </a:r>
                      <a:r>
                        <a:rPr lang="cs-CZ" sz="2400" dirty="0" smtClean="0"/>
                        <a:t>, lékař</a:t>
                      </a:r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cs-CZ" sz="2400" b="1" baseline="0" dirty="0" smtClean="0">
                          <a:solidFill>
                            <a:srgbClr val="0070C0"/>
                          </a:solidFill>
                        </a:rPr>
                        <a:t>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Mi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kampu</a:t>
                      </a:r>
                      <a:r>
                        <a:rPr lang="cs-CZ" sz="2400" b="1" dirty="0" smtClean="0"/>
                        <a:t>s</a:t>
                      </a:r>
                      <a:r>
                        <a:rPr lang="cs-CZ" sz="2400" dirty="0" smtClean="0"/>
                        <a:t>, poko</a:t>
                      </a:r>
                      <a:r>
                        <a:rPr lang="cs-CZ" sz="2400" b="1" dirty="0" smtClean="0"/>
                        <a:t>j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-EM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kampus</a:t>
                      </a:r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em</a:t>
                      </a:r>
                      <a:r>
                        <a:rPr lang="cs-CZ" sz="2400" dirty="0" smtClean="0"/>
                        <a:t>, pokoj</a:t>
                      </a:r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em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F, </a:t>
                      </a:r>
                      <a:r>
                        <a:rPr lang="cs-CZ" sz="1800" dirty="0" err="1" smtClean="0"/>
                        <a:t>Ma</a:t>
                      </a:r>
                      <a:r>
                        <a:rPr lang="cs-CZ" sz="1800" dirty="0" smtClean="0"/>
                        <a:t>:  -a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pacientk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cs-CZ" sz="2400" dirty="0" smtClean="0"/>
                        <a:t>, koleg</a:t>
                      </a:r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a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-OU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pacientk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ou</a:t>
                      </a:r>
                      <a:r>
                        <a:rPr lang="cs-CZ" sz="2400" dirty="0" smtClean="0"/>
                        <a:t>, koleg</a:t>
                      </a:r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ou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F:  –e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operace, kolegyně, kost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-Í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operac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í</a:t>
                      </a:r>
                      <a:r>
                        <a:rPr lang="cs-CZ" sz="2400" dirty="0" smtClean="0"/>
                        <a:t>, kolegyn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í</a:t>
                      </a:r>
                      <a:r>
                        <a:rPr lang="cs-CZ" sz="2400" dirty="0" smtClean="0"/>
                        <a:t>, kost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í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F: -</a:t>
                      </a:r>
                      <a:r>
                        <a:rPr lang="cs-CZ" sz="1800" dirty="0" err="1" smtClean="0"/>
                        <a:t>consonant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bolest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-Í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bolest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í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N: –o, -e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auto, moře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B050"/>
                          </a:solidFill>
                        </a:rPr>
                        <a:t>-EM</a:t>
                      </a:r>
                      <a:endParaRPr lang="cs-CZ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aut</a:t>
                      </a:r>
                      <a:r>
                        <a:rPr lang="cs-CZ" sz="2400" b="1" dirty="0" smtClean="0">
                          <a:solidFill>
                            <a:srgbClr val="00B050"/>
                          </a:solidFill>
                        </a:rPr>
                        <a:t>em</a:t>
                      </a:r>
                      <a:r>
                        <a:rPr lang="cs-CZ" sz="2400" dirty="0" smtClean="0"/>
                        <a:t>, moř</a:t>
                      </a:r>
                      <a:r>
                        <a:rPr lang="cs-CZ" sz="2400" b="1" dirty="0" smtClean="0">
                          <a:solidFill>
                            <a:srgbClr val="00B050"/>
                          </a:solidFill>
                        </a:rPr>
                        <a:t>em</a:t>
                      </a:r>
                      <a:endParaRPr lang="cs-CZ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N: -í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náměstí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B050"/>
                          </a:solidFill>
                        </a:rPr>
                        <a:t>-ÍM</a:t>
                      </a:r>
                      <a:endParaRPr lang="cs-CZ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náměst</a:t>
                      </a:r>
                      <a:r>
                        <a:rPr lang="cs-CZ" sz="2400" b="1" dirty="0" smtClean="0">
                          <a:solidFill>
                            <a:srgbClr val="00B050"/>
                          </a:solidFill>
                        </a:rPr>
                        <a:t>ím</a:t>
                      </a:r>
                      <a:endParaRPr lang="cs-CZ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63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Prepositions</a:t>
            </a:r>
            <a:r>
              <a:rPr lang="cs-CZ" dirty="0" smtClean="0"/>
              <a:t> + </a:t>
            </a:r>
            <a:r>
              <a:rPr lang="cs-CZ" dirty="0" err="1" smtClean="0"/>
              <a:t>instrumental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"/>
              </a:spcBef>
              <a:buNone/>
              <a:defRPr/>
            </a:pPr>
            <a:endParaRPr lang="cs-CZ" b="1" i="1" dirty="0" smtClean="0">
              <a:solidFill>
                <a:srgbClr val="CC3300"/>
              </a:solidFill>
              <a:ea typeface="ＭＳ Ｐゴシック" pitchFamily="34" charset="-128"/>
            </a:endParaRPr>
          </a:p>
          <a:p>
            <a:pPr marL="0" indent="0">
              <a:spcBef>
                <a:spcPct val="5000"/>
              </a:spcBef>
              <a:buNone/>
              <a:defRPr/>
            </a:pPr>
            <a:endParaRPr lang="cs-CZ" b="1" i="1" dirty="0">
              <a:solidFill>
                <a:srgbClr val="CC3300"/>
              </a:solidFill>
              <a:ea typeface="ＭＳ Ｐゴシック" pitchFamily="34" charset="-128"/>
            </a:endParaRPr>
          </a:p>
          <a:p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978562"/>
              </p:ext>
            </p:extLst>
          </p:nvPr>
        </p:nvGraphicFramePr>
        <p:xfrm>
          <a:off x="1066085" y="2484073"/>
          <a:ext cx="9494591" cy="466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/>
                <a:gridCol w="5430591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ct val="5000"/>
                        </a:spcBef>
                        <a:buNone/>
                        <a:defRPr/>
                      </a:pP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S/SE (</a:t>
                      </a:r>
                      <a:r>
                        <a:rPr lang="cs-CZ" sz="2400" b="1" i="0" dirty="0" err="1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with</a:t>
                      </a: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)</a:t>
                      </a:r>
                      <a:endParaRPr lang="cs-CZ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Mám rád kávu 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s mlékem. 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Bydlím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 se švédským studentem.</a:t>
                      </a:r>
                      <a:endParaRPr lang="cs-CZ" sz="2400" i="1" dirty="0" smtClean="0">
                        <a:solidFill>
                          <a:srgbClr val="FF0000"/>
                        </a:solidFill>
                        <a:ea typeface="ＭＳ Ｐゴシック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ct val="5000"/>
                        </a:spcBef>
                        <a:buNone/>
                        <a:defRPr/>
                      </a:pP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NAD (</a:t>
                      </a:r>
                      <a:r>
                        <a:rPr lang="cs-CZ" sz="2400" b="1" i="0" dirty="0" err="1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above</a:t>
                      </a: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):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Obraz</a:t>
                      </a:r>
                      <a:r>
                        <a:rPr lang="cs-CZ" sz="2400" baseline="0" dirty="0" smtClean="0"/>
                        <a:t> visí </a:t>
                      </a:r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</a:rPr>
                        <a:t>nad křeslem</a:t>
                      </a:r>
                      <a:r>
                        <a:rPr lang="cs-CZ" sz="2400" baseline="0" dirty="0" smtClean="0"/>
                        <a:t>.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ct val="5000"/>
                        </a:spcBef>
                        <a:buNone/>
                        <a:defRPr/>
                      </a:pP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POD (</a:t>
                      </a:r>
                      <a:r>
                        <a:rPr lang="cs-CZ" sz="2400" b="1" i="0" dirty="0" err="1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under</a:t>
                      </a: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a:t>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Pes</a:t>
                      </a:r>
                      <a:r>
                        <a:rPr lang="cs-CZ" sz="2400" baseline="0" dirty="0" smtClean="0"/>
                        <a:t> leží </a:t>
                      </a:r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</a:rPr>
                        <a:t>pod stolem</a:t>
                      </a:r>
                      <a:r>
                        <a:rPr lang="cs-CZ" sz="2400" baseline="0" dirty="0" smtClean="0"/>
                        <a:t>.</a:t>
                      </a:r>
                    </a:p>
                    <a:p>
                      <a:r>
                        <a:rPr lang="cs-CZ" sz="2400" baseline="0" dirty="0" smtClean="0"/>
                        <a:t>Kolik polštářů potřebujete </a:t>
                      </a:r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</a:rPr>
                        <a:t>pod hlavou</a:t>
                      </a:r>
                      <a:r>
                        <a:rPr lang="cs-CZ" sz="2400" baseline="0" dirty="0" smtClean="0"/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i="0" dirty="0" smtClean="0">
                          <a:solidFill>
                            <a:srgbClr val="FF0000"/>
                          </a:solidFill>
                        </a:rPr>
                        <a:t>PŘED (in front </a:t>
                      </a:r>
                      <a:r>
                        <a:rPr lang="cs-CZ" sz="2400" b="1" i="0" dirty="0" err="1" smtClean="0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cs-CZ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Sejdeme se 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před školou</a:t>
                      </a:r>
                      <a:r>
                        <a:rPr lang="cs-CZ" sz="2400" dirty="0" smtClean="0"/>
                        <a:t>. (Kde?)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i="0" dirty="0" smtClean="0">
                          <a:solidFill>
                            <a:srgbClr val="FF0000"/>
                          </a:solidFill>
                        </a:rPr>
                        <a:t>PŘED (</a:t>
                      </a:r>
                      <a:r>
                        <a:rPr lang="cs-CZ" sz="2400" b="1" i="0" dirty="0" err="1" smtClean="0">
                          <a:solidFill>
                            <a:srgbClr val="FF0000"/>
                          </a:solidFill>
                        </a:rPr>
                        <a:t>before</a:t>
                      </a: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cs-CZ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Byl na operaci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</a:rPr>
                        <a:t>před týdnem/rokem/měsícem</a:t>
                      </a:r>
                      <a:r>
                        <a:rPr lang="cs-CZ" sz="2400" baseline="0" dirty="0" smtClean="0"/>
                        <a:t>. (Kdy?)</a:t>
                      </a:r>
                      <a:endParaRPr lang="cs-CZ" sz="2400" baseline="0" dirty="0" smtClean="0"/>
                    </a:p>
                    <a:p>
                      <a:r>
                        <a:rPr lang="cs-CZ" sz="2400" baseline="0" dirty="0" smtClean="0"/>
                        <a:t>Stalo se to </a:t>
                      </a:r>
                      <a:r>
                        <a:rPr lang="cs-CZ" sz="2400" b="1" baseline="0" dirty="0" smtClean="0">
                          <a:solidFill>
                            <a:srgbClr val="FF0000"/>
                          </a:solidFill>
                        </a:rPr>
                        <a:t>před hodinou</a:t>
                      </a:r>
                      <a:r>
                        <a:rPr lang="cs-CZ" sz="2400" baseline="0" dirty="0" smtClean="0"/>
                        <a:t>.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i="0" dirty="0" smtClean="0">
                          <a:solidFill>
                            <a:srgbClr val="FF0000"/>
                          </a:solidFill>
                        </a:rPr>
                        <a:t>ZA (</a:t>
                      </a:r>
                      <a:r>
                        <a:rPr lang="cs-CZ" sz="2400" b="1" i="0" dirty="0" err="1" smtClean="0">
                          <a:solidFill>
                            <a:srgbClr val="FF0000"/>
                          </a:solidFill>
                        </a:rPr>
                        <a:t>behind</a:t>
                      </a: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cs-CZ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i="0" dirty="0" smtClean="0">
                          <a:solidFill>
                            <a:srgbClr val="FF0000"/>
                          </a:solidFill>
                        </a:rPr>
                        <a:t>MEZI (</a:t>
                      </a:r>
                      <a:r>
                        <a:rPr lang="cs-CZ" sz="2400" b="1" i="0" dirty="0" err="1" smtClean="0">
                          <a:solidFill>
                            <a:srgbClr val="FF0000"/>
                          </a:solidFill>
                        </a:rPr>
                        <a:t>between</a:t>
                      </a:r>
                      <a:r>
                        <a:rPr lang="cs-CZ" sz="2400" b="1" i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cs-CZ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Jaký je rozdíl 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mezi hradem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 zámkem</a:t>
                      </a:r>
                      <a:r>
                        <a:rPr lang="cs-CZ" sz="2400" dirty="0" smtClean="0"/>
                        <a:t>?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3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Verbs</a:t>
            </a:r>
            <a:r>
              <a:rPr lang="cs-CZ" dirty="0" smtClean="0"/>
              <a:t> + </a:t>
            </a:r>
            <a:r>
              <a:rPr lang="cs-CZ" dirty="0" err="1" smtClean="0"/>
              <a:t>Instrumental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b="1" dirty="0">
                <a:ea typeface="ＭＳ Ｐゴシック" pitchFamily="34" charset="-128"/>
              </a:rPr>
              <a:t>1) 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léčit se: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 čím </a:t>
            </a:r>
            <a:r>
              <a:rPr lang="cs-CZ" sz="2400" dirty="0">
                <a:ea typeface="ＭＳ Ｐゴシック" pitchFamily="34" charset="-128"/>
              </a:rPr>
              <a:t>se léčí váš otec? S cukrovkou. Se srdcem. </a:t>
            </a:r>
            <a:r>
              <a:rPr lang="cs-CZ" sz="2400" i="1" dirty="0">
                <a:ea typeface="ＭＳ Ｐゴシック" pitchFamily="34" charset="-128"/>
              </a:rPr>
              <a:t>(</a:t>
            </a:r>
            <a:r>
              <a:rPr lang="cs-CZ" sz="2400" i="1" dirty="0" err="1">
                <a:ea typeface="ＭＳ Ｐゴシック" pitchFamily="34" charset="-128"/>
              </a:rPr>
              <a:t>Compare</a:t>
            </a:r>
            <a:r>
              <a:rPr lang="cs-CZ" sz="2400" i="1" dirty="0">
                <a:ea typeface="ＭＳ Ｐゴシック" pitchFamily="34" charset="-128"/>
              </a:rPr>
              <a:t>: Léčíte se na něco? Na srdce.)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 smtClean="0">
                <a:ea typeface="ＭＳ Ｐゴシック" pitchFamily="34" charset="-128"/>
              </a:rPr>
              <a:t>2)</a:t>
            </a:r>
            <a:r>
              <a:rPr lang="cs-CZ" sz="2400" b="1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souhlasit: </a:t>
            </a:r>
            <a:r>
              <a:rPr lang="cs-CZ" sz="2400" dirty="0">
                <a:ea typeface="ＭＳ Ｐゴシック" pitchFamily="34" charset="-128"/>
              </a:rPr>
              <a:t>Bohužel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 vámi </a:t>
            </a:r>
            <a:r>
              <a:rPr lang="cs-CZ" sz="2400" dirty="0">
                <a:ea typeface="ＭＳ Ｐゴシック" pitchFamily="34" charset="-128"/>
              </a:rPr>
              <a:t>nemůžu souhlasit</a:t>
            </a:r>
            <a:r>
              <a:rPr lang="cs-CZ" sz="2400" dirty="0" smtClean="0">
                <a:ea typeface="ＭＳ Ｐゴシック" pitchFamily="34" charset="-128"/>
              </a:rPr>
              <a:t>.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 smtClean="0">
                <a:ea typeface="ＭＳ Ｐゴシック" pitchFamily="34" charset="-128"/>
              </a:rPr>
              <a:t>3) 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být spokojený/á: </a:t>
            </a:r>
            <a:r>
              <a:rPr lang="cs-CZ" sz="2400" dirty="0">
                <a:ea typeface="ＭＳ Ｐゴシック" pitchFamily="34" charset="-128"/>
              </a:rPr>
              <a:t>Pacient byl spokojený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 péčí </a:t>
            </a:r>
            <a:r>
              <a:rPr lang="cs-CZ" sz="2400" dirty="0">
                <a:ea typeface="ＭＳ Ｐゴシック" pitchFamily="34" charset="-128"/>
              </a:rPr>
              <a:t>lékařů a sester.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 smtClean="0">
                <a:ea typeface="ＭＳ Ｐゴシック" pitchFamily="34" charset="-128"/>
              </a:rPr>
              <a:t>4)</a:t>
            </a:r>
            <a:r>
              <a:rPr lang="cs-CZ" sz="2400" b="1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seznámit se, setkat se, sejít se: </a:t>
            </a:r>
            <a:r>
              <a:rPr lang="cs-CZ" sz="2400" dirty="0">
                <a:ea typeface="ＭＳ Ｐゴシック" pitchFamily="34" charset="-128"/>
              </a:rPr>
              <a:t>V ČR jsem se seznámil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 novými kamarády</a:t>
            </a:r>
            <a:r>
              <a:rPr lang="cs-CZ" sz="2400" dirty="0">
                <a:ea typeface="ＭＳ Ｐゴシック" pitchFamily="34" charset="-128"/>
              </a:rPr>
              <a:t>. Včera jsem se setkal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 tím novým doktorem</a:t>
            </a:r>
            <a:r>
              <a:rPr lang="cs-CZ" sz="2400" dirty="0">
                <a:ea typeface="ＭＳ Ｐゴシック" pitchFamily="34" charset="-128"/>
              </a:rPr>
              <a:t>.</a:t>
            </a: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 smtClean="0">
                <a:ea typeface="ＭＳ Ｐゴシック" pitchFamily="34" charset="-128"/>
              </a:rPr>
              <a:t>5)</a:t>
            </a:r>
            <a:r>
              <a:rPr lang="cs-CZ" sz="2400" b="1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cs-CZ" sz="2400" b="1" dirty="0">
                <a:solidFill>
                  <a:srgbClr val="CC3300"/>
                </a:solidFill>
                <a:ea typeface="ＭＳ Ｐゴシック" pitchFamily="34" charset="-128"/>
              </a:rPr>
              <a:t>oženit se</a:t>
            </a:r>
            <a:r>
              <a:rPr lang="cs-CZ" sz="2400" b="1" dirty="0">
                <a:solidFill>
                  <a:srgbClr val="E46C0A"/>
                </a:solidFill>
                <a:ea typeface="ＭＳ Ｐゴシック" pitchFamily="34" charset="-128"/>
              </a:rPr>
              <a:t>: </a:t>
            </a:r>
            <a:r>
              <a:rPr lang="cs-CZ" sz="2400" dirty="0">
                <a:ea typeface="ＭＳ Ｐゴシック" pitchFamily="34" charset="-128"/>
              </a:rPr>
              <a:t>Oženil se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se svou první láskou</a:t>
            </a:r>
            <a:r>
              <a:rPr lang="cs-CZ" sz="2400" dirty="0" smtClean="0">
                <a:ea typeface="ＭＳ Ｐゴシック" pitchFamily="34" charset="-128"/>
              </a:rPr>
              <a:t>. X </a:t>
            </a:r>
            <a:r>
              <a:rPr lang="cs-CZ" sz="2400" b="1" dirty="0" smtClean="0">
                <a:solidFill>
                  <a:srgbClr val="C00000"/>
                </a:solidFill>
                <a:ea typeface="ＭＳ Ｐゴシック" pitchFamily="34" charset="-128"/>
              </a:rPr>
              <a:t>rozvést se</a:t>
            </a:r>
            <a:endParaRPr lang="cs-CZ" sz="2400" b="1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 marL="514350" indent="-514350">
              <a:spcBef>
                <a:spcPct val="5000"/>
              </a:spcBef>
              <a:buNone/>
              <a:defRPr/>
            </a:pPr>
            <a:r>
              <a:rPr lang="cs-CZ" sz="2400" b="1" dirty="0" smtClean="0">
                <a:ea typeface="ＭＳ Ｐゴシック" pitchFamily="34" charset="-128"/>
              </a:rPr>
              <a:t>6)</a:t>
            </a:r>
            <a:r>
              <a:rPr lang="cs-CZ" sz="2400" b="1" dirty="0" smtClean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cs-CZ" sz="2400" b="1" dirty="0" smtClean="0">
                <a:solidFill>
                  <a:srgbClr val="CC3300"/>
                </a:solidFill>
                <a:ea typeface="ＭＳ Ｐゴシック" pitchFamily="34" charset="-128"/>
              </a:rPr>
              <a:t>chodit: </a:t>
            </a:r>
            <a:r>
              <a:rPr lang="cs-CZ" sz="2400" dirty="0" smtClean="0">
                <a:ea typeface="ＭＳ Ｐゴシック" pitchFamily="34" charset="-128"/>
              </a:rPr>
              <a:t>Tomáš chodí </a:t>
            </a:r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s Monikou</a:t>
            </a:r>
            <a:r>
              <a:rPr lang="cs-CZ" sz="2400" dirty="0" smtClean="0">
                <a:ea typeface="ＭＳ Ｐゴシック" pitchFamily="34" charset="-128"/>
              </a:rPr>
              <a:t>.</a:t>
            </a:r>
            <a:endParaRPr lang="cs-CZ" sz="2400" dirty="0" smtClean="0">
              <a:ea typeface="ＭＳ Ｐゴシック" pitchFamily="34" charset="-128"/>
            </a:endParaRPr>
          </a:p>
          <a:p>
            <a:pPr marL="514350" indent="-514350">
              <a:spcBef>
                <a:spcPct val="5000"/>
              </a:spcBef>
              <a:buNone/>
              <a:defRPr/>
            </a:pPr>
            <a:endParaRPr lang="cs-CZ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774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Pamatujte!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"/>
              </a:spcBef>
              <a:buNone/>
              <a:defRPr/>
            </a:pPr>
            <a:r>
              <a:rPr lang="cs-CZ" sz="2400" i="1" dirty="0">
                <a:ea typeface="ＭＳ Ｐゴシック" pitchFamily="34" charset="-128"/>
              </a:rPr>
              <a:t>Nesouhlasím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s tím</a:t>
            </a:r>
            <a:r>
              <a:rPr lang="cs-CZ" sz="2400" i="1" dirty="0">
                <a:ea typeface="ＭＳ Ｐゴシック" pitchFamily="34" charset="-128"/>
              </a:rPr>
              <a:t>.</a:t>
            </a:r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cs-CZ" sz="2400" i="1" dirty="0">
                <a:ea typeface="ＭＳ Ｐゴシック" pitchFamily="34" charset="-128"/>
              </a:rPr>
              <a:t>Je spokojený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se vším</a:t>
            </a:r>
            <a:r>
              <a:rPr lang="cs-CZ" sz="2400" i="1" dirty="0">
                <a:ea typeface="ＭＳ Ｐゴシック" pitchFamily="34" charset="-128"/>
              </a:rPr>
              <a:t>.</a:t>
            </a:r>
          </a:p>
          <a:p>
            <a:pPr marL="0" indent="0">
              <a:spcBef>
                <a:spcPct val="5000"/>
              </a:spcBef>
              <a:buNone/>
              <a:defRPr/>
            </a:pPr>
            <a:endParaRPr lang="cs-CZ" sz="2400" b="1" i="1" dirty="0" smtClean="0">
              <a:ea typeface="ＭＳ Ｐゴシック" pitchFamily="34" charset="-128"/>
            </a:endParaRPr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cs-CZ" sz="2400" b="1" i="1" dirty="0" smtClean="0">
                <a:ea typeface="ＭＳ Ｐゴシック" pitchFamily="34" charset="-128"/>
              </a:rPr>
              <a:t>Bez </a:t>
            </a:r>
            <a:r>
              <a:rPr lang="cs-CZ" sz="2400" b="1" i="1" dirty="0">
                <a:ea typeface="ＭＳ Ｐゴシック" pitchFamily="34" charset="-128"/>
              </a:rPr>
              <a:t>prepozice s/se:</a:t>
            </a:r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cs-CZ" sz="2400" i="1" dirty="0">
                <a:ea typeface="ＭＳ Ｐゴシック" pitchFamily="34" charset="-128"/>
              </a:rPr>
              <a:t>Myju si ruce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mýdlem</a:t>
            </a:r>
            <a:r>
              <a:rPr lang="cs-CZ" sz="2400" i="1" dirty="0">
                <a:ea typeface="ＭＳ Ｐゴシック" pitchFamily="34" charset="-128"/>
              </a:rPr>
              <a:t>. Píšu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perem</a:t>
            </a:r>
            <a:r>
              <a:rPr lang="cs-CZ" sz="2400" i="1" dirty="0">
                <a:ea typeface="ＭＳ Ｐゴシック" pitchFamily="34" charset="-128"/>
              </a:rPr>
              <a:t> nebo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tužkou</a:t>
            </a:r>
            <a:r>
              <a:rPr lang="cs-CZ" sz="2400" i="1" dirty="0">
                <a:ea typeface="ＭＳ Ｐゴシック" pitchFamily="34" charset="-128"/>
              </a:rPr>
              <a:t>. (Ale: Píšu NA počítači.). Pacienta vyšetřujeme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poklepem</a:t>
            </a:r>
            <a:r>
              <a:rPr lang="cs-CZ" sz="2400" b="1" i="1" dirty="0">
                <a:ea typeface="ＭＳ Ｐゴシック" pitchFamily="34" charset="-128"/>
              </a:rPr>
              <a:t>,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 pohmatem </a:t>
            </a:r>
            <a:r>
              <a:rPr lang="cs-CZ" sz="2400" b="1" i="1" dirty="0">
                <a:ea typeface="ＭＳ Ｐゴシック" pitchFamily="34" charset="-128"/>
              </a:rPr>
              <a:t>a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cs-CZ" sz="2400" b="1" i="1" dirty="0">
                <a:solidFill>
                  <a:srgbClr val="FF0000"/>
                </a:solidFill>
                <a:ea typeface="ＭＳ Ｐゴシック" pitchFamily="34" charset="-128"/>
              </a:rPr>
              <a:t>poslechem</a:t>
            </a:r>
            <a:r>
              <a:rPr lang="cs-CZ" sz="2400" i="1" dirty="0" smtClean="0">
                <a:ea typeface="ＭＳ Ｐゴシック" pitchFamily="34" charset="-128"/>
              </a:rPr>
              <a:t>.</a:t>
            </a:r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cs-CZ" sz="2400" i="1" dirty="0" smtClean="0">
                <a:ea typeface="ＭＳ Ｐゴシック" pitchFamily="34" charset="-128"/>
              </a:rPr>
              <a:t>Zraněný člověk nemůže hýbat </a:t>
            </a:r>
            <a:r>
              <a:rPr lang="cs-CZ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hlavou/pravou nohou/rukou</a:t>
            </a:r>
            <a:r>
              <a:rPr lang="cs-CZ" sz="2400" i="1" dirty="0" smtClean="0">
                <a:ea typeface="ＭＳ Ｐゴシック" pitchFamily="34" charset="-128"/>
              </a:rPr>
              <a:t>.</a:t>
            </a:r>
            <a:endParaRPr lang="cs-CZ" sz="2400" i="1" dirty="0">
              <a:ea typeface="ＭＳ Ｐゴシック" pitchFamily="34" charset="-12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33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endParaRPr lang="cs-CZ" sz="3000" b="0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8" name="Zástupný symbol pro obsah 7" descr="Lichoběžníkový seznam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396658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ucation_16x9_TP103462901.potx" id="{923F7AAD-468A-4DAC-AA36-55836AA26CE7}" vid="{7A874F8B-3363-435E-B036-441DEBC809EE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Školní prezentace, design s motivem ilustrací na školní tabuli (širokoúhlý)</Template>
  <TotalTime>0</TotalTime>
  <Words>384</Words>
  <Application>Microsoft Office PowerPoint</Application>
  <PresentationFormat>Vlastní</PresentationFormat>
  <Paragraphs>102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Education 16x9</vt:lpstr>
      <vt:lpstr>Instrumentál singuláru</vt:lpstr>
      <vt:lpstr>Instrumental sg: pronouns, adjective, 1</vt:lpstr>
      <vt:lpstr>Instrumental singular: NOUNS</vt:lpstr>
      <vt:lpstr>Prepositions + instrumental</vt:lpstr>
      <vt:lpstr>Verbs + Instrumental</vt:lpstr>
      <vt:lpstr>Pamatujte!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2016-05-01T19:57:31Z</dcterms:created>
  <dcterms:modified xsi:type="dcterms:W3CDTF">2016-05-16T07:00:03Z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